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147376683" r:id="rId6"/>
    <p:sldId id="2147376681" r:id="rId7"/>
    <p:sldId id="2147376684" r:id="rId8"/>
    <p:sldId id="2147376686" r:id="rId9"/>
    <p:sldId id="2147376687" r:id="rId10"/>
    <p:sldId id="1677" r:id="rId11"/>
    <p:sldId id="2747" r:id="rId12"/>
    <p:sldId id="2147376533" r:id="rId13"/>
    <p:sldId id="2737" r:id="rId14"/>
    <p:sldId id="572" r:id="rId15"/>
    <p:sldId id="2147376534" r:id="rId16"/>
    <p:sldId id="3626" r:id="rId17"/>
    <p:sldId id="2147376688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333333"/>
    <a:srgbClr val="F44D47"/>
    <a:srgbClr val="666666"/>
    <a:srgbClr val="E32119"/>
    <a:srgbClr val="000000"/>
    <a:srgbClr val="FDC304"/>
    <a:srgbClr val="82CBD4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 Order Retailer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E8-4C38-814B-442813DD3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0.94</c:v>
                </c:pt>
                <c:pt idx="1">
                  <c:v>0.95</c:v>
                </c:pt>
                <c:pt idx="2">
                  <c:v>0.96</c:v>
                </c:pt>
                <c:pt idx="3">
                  <c:v>0.96</c:v>
                </c:pt>
                <c:pt idx="4">
                  <c:v>0.96</c:v>
                </c:pt>
                <c:pt idx="5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8-4C38-814B-442813DD3B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E8-4C38-814B-442813DD3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0.93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0.97</c:v>
                </c:pt>
                <c:pt idx="5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8-4C38-814B-442813DD3B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Grocery Retailer</c:v>
                </c:pt>
              </c:strCache>
            </c:strRef>
          </c:tx>
          <c:spPr>
            <a:ln w="28575" cap="rnd">
              <a:solidFill>
                <a:srgbClr val="1BACE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0.99</c:v>
                </c:pt>
                <c:pt idx="1">
                  <c:v>0.99</c:v>
                </c:pt>
                <c:pt idx="2">
                  <c:v>1</c:v>
                </c:pt>
                <c:pt idx="3">
                  <c:v>0.99</c:v>
                </c:pt>
                <c:pt idx="4">
                  <c:v>0.98</c:v>
                </c:pt>
                <c:pt idx="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8-4C38-814B-442813DD3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1167424"/>
        <c:axId val="1061167784"/>
      </c:lineChart>
      <c:catAx>
        <c:axId val="10611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167784"/>
        <c:crosses val="autoZero"/>
        <c:auto val="1"/>
        <c:lblAlgn val="ctr"/>
        <c:lblOffset val="100"/>
        <c:noMultiLvlLbl val="0"/>
      </c:catAx>
      <c:valAx>
        <c:axId val="1061167784"/>
        <c:scaling>
          <c:orientation val="minMax"/>
          <c:min val="0.9"/>
        </c:scaling>
        <c:delete val="1"/>
        <c:axPos val="l"/>
        <c:numFmt formatCode="0%" sourceLinked="1"/>
        <c:majorTickMark val="none"/>
        <c:minorTickMark val="none"/>
        <c:tickLblPos val="nextTo"/>
        <c:crossAx val="10611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 Order Retailer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4.32</c:v>
                </c:pt>
                <c:pt idx="1">
                  <c:v>4.33</c:v>
                </c:pt>
                <c:pt idx="2">
                  <c:v>4.37</c:v>
                </c:pt>
                <c:pt idx="3">
                  <c:v>4.3499999999999996</c:v>
                </c:pt>
                <c:pt idx="4">
                  <c:v>4.37</c:v>
                </c:pt>
                <c:pt idx="5">
                  <c:v>4.3899999999999997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DA-4E89-87AE-5B8605C373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DA-4E89-87AE-5B8605C373CA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A-4E89-87AE-5B8605C373CA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A-4E89-87AE-5B8605C373CA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DA-4E89-87AE-5B8605C373CA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DA-4E89-87AE-5B8605C37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3.91</c:v>
                </c:pt>
                <c:pt idx="1">
                  <c:v>4.21</c:v>
                </c:pt>
                <c:pt idx="2">
                  <c:v>4.18</c:v>
                </c:pt>
                <c:pt idx="3">
                  <c:v>4.3</c:v>
                </c:pt>
                <c:pt idx="4">
                  <c:v>4.29</c:v>
                </c:pt>
                <c:pt idx="5">
                  <c:v>4.28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DA-4E89-87AE-5B8605C373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Grocery Retailer</c:v>
                </c:pt>
              </c:strCache>
            </c:strRef>
          </c:tx>
          <c:spPr>
            <a:ln w="28575" cap="rnd">
              <a:solidFill>
                <a:srgbClr val="1BACE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4.88</c:v>
                </c:pt>
                <c:pt idx="1">
                  <c:v>4.67</c:v>
                </c:pt>
                <c:pt idx="2">
                  <c:v>4.7699999999999996</c:v>
                </c:pt>
                <c:pt idx="3">
                  <c:v>4.74</c:v>
                </c:pt>
                <c:pt idx="4">
                  <c:v>4.8899999999999997</c:v>
                </c:pt>
                <c:pt idx="5">
                  <c:v>4.6900000000000004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DA-4E89-87AE-5B8605C37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640976"/>
        <c:axId val="1238636656"/>
      </c:lineChart>
      <c:catAx>
        <c:axId val="123864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636656"/>
        <c:crosses val="autoZero"/>
        <c:auto val="1"/>
        <c:lblAlgn val="ctr"/>
        <c:lblOffset val="100"/>
        <c:noMultiLvlLbl val="0"/>
      </c:catAx>
      <c:valAx>
        <c:axId val="1238636656"/>
        <c:scaling>
          <c:orientation val="minMax"/>
          <c:max val="5"/>
          <c:min val="3.5"/>
        </c:scaling>
        <c:delete val="1"/>
        <c:axPos val="l"/>
        <c:numFmt formatCode="General" sourceLinked="1"/>
        <c:majorTickMark val="none"/>
        <c:minorTickMark val="none"/>
        <c:tickLblPos val="nextTo"/>
        <c:crossAx val="123864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53313876568606E-2"/>
          <c:y val="7.6365890433908512E-2"/>
          <c:w val="0.97534668612343145"/>
          <c:h val="0.794622438152677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 order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0.08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5-4A2F-957C-15C34898D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5-4A2F-957C-15C34898D9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0.08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D5-4A2F-957C-15C34898D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Grocery</c:v>
                </c:pt>
              </c:strCache>
            </c:strRef>
          </c:tx>
          <c:spPr>
            <a:ln w="28575" cap="rnd">
              <a:solidFill>
                <a:srgbClr val="1BACE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0.13</c:v>
                </c:pt>
                <c:pt idx="3">
                  <c:v>0.11</c:v>
                </c:pt>
                <c:pt idx="4">
                  <c:v>0.21</c:v>
                </c:pt>
                <c:pt idx="5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D5-4A2F-957C-15C34898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453040"/>
        <c:axId val="741453400"/>
      </c:lineChart>
      <c:catAx>
        <c:axId val="7414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453400"/>
        <c:crosses val="autoZero"/>
        <c:auto val="1"/>
        <c:lblAlgn val="ctr"/>
        <c:lblOffset val="100"/>
        <c:noMultiLvlLbl val="0"/>
      </c:catAx>
      <c:valAx>
        <c:axId val="741453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145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30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9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  <p:sldLayoutId id="2147483868" r:id="rId60"/>
    <p:sldLayoutId id="2147483869" r:id="rId61"/>
    <p:sldLayoutId id="2147483870" r:id="rId62"/>
    <p:sldLayoutId id="2147483871" r:id="rId6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0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9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8.png"/><Relationship Id="rId5" Type="http://schemas.openxmlformats.org/officeDocument/2006/relationships/tags" Target="../tags/tag22.xml"/><Relationship Id="rId15" Type="http://schemas.openxmlformats.org/officeDocument/2006/relationships/hyperlink" Target="https://www.royalmailwholesale.com/testing-and-innovation" TargetMode="External"/><Relationship Id="rId10" Type="http://schemas.openxmlformats.org/officeDocument/2006/relationships/image" Target="../media/image47.svg"/><Relationship Id="rId4" Type="http://schemas.openxmlformats.org/officeDocument/2006/relationships/tags" Target="../tags/tag21.xml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5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0F3E-697B-B504-13AD-424A3899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RETAIL INCENTIVE</a:t>
            </a:r>
            <a:br>
              <a:rPr lang="en-US" dirty="0"/>
            </a:br>
            <a:r>
              <a:rPr lang="en-US" dirty="0"/>
              <a:t>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B1F48-86D6-D1C6-11BC-B0E526C82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add more mail volume to your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11DEF-E5E1-9DC0-DE13-E58F2A62E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74488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8E404E-6A42-7266-596B-CC1D87C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791FC-4B3D-25C7-00DC-2CE9FB1FE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631156" y="2991635"/>
            <a:ext cx="335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Get postage credit of up to 20% for incremental advertising mail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4DFF6-A8CD-4D91-B51D-D048FCF43A08}"/>
              </a:ext>
            </a:extLst>
          </p:cNvPr>
          <p:cNvSpPr txBox="1"/>
          <p:nvPr/>
        </p:nvSpPr>
        <p:spPr>
          <a:xfrm>
            <a:off x="7631156" y="2058424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40035E-504A-4484-82AB-EA18BD758572}"/>
              </a:ext>
            </a:extLst>
          </p:cNvPr>
          <p:cNvGrpSpPr/>
          <p:nvPr/>
        </p:nvGrpSpPr>
        <p:grpSpPr>
          <a:xfrm>
            <a:off x="6626827" y="2928064"/>
            <a:ext cx="1004329" cy="1005431"/>
            <a:chOff x="6711028" y="4025932"/>
            <a:chExt cx="761165" cy="762000"/>
          </a:xfrm>
        </p:grpSpPr>
        <p:sp>
          <p:nvSpPr>
            <p:cNvPr id="12" name="Discount">
              <a:extLst>
                <a:ext uri="{FF2B5EF4-FFF2-40B4-BE49-F238E27FC236}">
                  <a16:creationId xmlns:a16="http://schemas.microsoft.com/office/drawing/2014/main" id="{E9E022D4-20A9-4425-BB12-17802CFF400D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Percent">
              <a:extLst>
                <a:ext uri="{FF2B5EF4-FFF2-40B4-BE49-F238E27FC236}">
                  <a16:creationId xmlns:a16="http://schemas.microsoft.com/office/drawing/2014/main" id="{A46DD1F5-E6BE-43DF-802D-33946110BBF7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4" name="Percent">
                <a:extLst>
                  <a:ext uri="{FF2B5EF4-FFF2-40B4-BE49-F238E27FC236}">
                    <a16:creationId xmlns:a16="http://schemas.microsoft.com/office/drawing/2014/main" id="{45CB299A-A951-48B7-9931-ACCC8F4BB1C5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Percent">
                <a:extLst>
                  <a:ext uri="{FF2B5EF4-FFF2-40B4-BE49-F238E27FC236}">
                    <a16:creationId xmlns:a16="http://schemas.microsoft.com/office/drawing/2014/main" id="{AC11F40C-08A4-46BE-A265-A096727C898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Percent">
                <a:extLst>
                  <a:ext uri="{FF2B5EF4-FFF2-40B4-BE49-F238E27FC236}">
                    <a16:creationId xmlns:a16="http://schemas.microsoft.com/office/drawing/2014/main" id="{3EF71AE4-67EC-4E3E-ACE0-35AD55232AB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448665"/>
            <a:ext cx="5276625" cy="105066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37AD97-B6DC-4C19-9B7F-FE4D5C31E59D}"/>
              </a:ext>
            </a:extLst>
          </p:cNvPr>
          <p:cNvSpPr txBox="1">
            <a:spLocks/>
          </p:cNvSpPr>
          <p:nvPr/>
        </p:nvSpPr>
        <p:spPr>
          <a:xfrm>
            <a:off x="6415753" y="426893"/>
            <a:ext cx="5276625" cy="105066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</a:t>
            </a:r>
            <a:r>
              <a:rPr lang="en-GB" baseline="30000" dirty="0"/>
              <a:t>nd</a:t>
            </a:r>
            <a:r>
              <a:rPr lang="en-GB" dirty="0"/>
              <a:t> May 2025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00FA94D1-A469-4B1A-9D12-9A6393F3DE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42FC4-4776-40FD-FB65-F34D5AA3D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1C345-F30B-A650-806F-B45FE4163F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2C730-23D4-4FA5-233D-D88D27C78D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Can you tell us about the objectives and strategy for your new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including mail now.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returning to mail after a break?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BEE0F7-E441-6652-47D0-13AC4B68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D6AC0-7516-6C1A-CE25-A6217CE60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E775B-D062-640A-9EF2-12AD4761C9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E2ADCF-C8BE-9201-7C72-75D682A2DD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 of existing customer base?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B4F53-2B36-EDCB-EADB-564CA0EC8F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sales, ROI, and so on.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For example, drive to digital, footfall to store or other softer brand measures?</a:t>
            </a:r>
          </a:p>
          <a:p>
            <a:endParaRPr lang="en-GB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35440-C1BB-77FD-CF33-162D731506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FF5F90-8937-992C-5BF4-AD0FDC3E4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E11DE1-0132-BA11-51DF-9040FB256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1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D362DF-7773-9FDC-1F10-9D36D77AE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BDB914-80CC-4817-56AB-FF2DB68D2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31852" y="364937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31852" y="4453413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B15AD6-1E54-438F-95E9-6519FC8D73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31852" y="5246943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4" name="Help">
              <a:extLst>
                <a:ext uri="{FF2B5EF4-FFF2-40B4-BE49-F238E27FC236}">
                  <a16:creationId xmlns:a16="http://schemas.microsoft.com/office/drawing/2014/main" id="{7EE75E5C-C249-4F64-9447-BF10A969B87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CF295AEC-7E4E-4606-A34F-C376E72B9942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elp">
              <a:extLst>
                <a:ext uri="{FF2B5EF4-FFF2-40B4-BE49-F238E27FC236}">
                  <a16:creationId xmlns:a16="http://schemas.microsoft.com/office/drawing/2014/main" id="{57A7AFEC-CDFA-4AB1-9EEE-FF505AA891B1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3A8AF72-7ABC-4608-849C-36584A602F4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31852" y="2823777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9" name="Help">
              <a:extLst>
                <a:ext uri="{FF2B5EF4-FFF2-40B4-BE49-F238E27FC236}">
                  <a16:creationId xmlns:a16="http://schemas.microsoft.com/office/drawing/2014/main" id="{85919E16-8C43-419E-B590-904510D6C2F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4D2C0B74-AFBE-4571-B9D1-10DD266ED4F4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elp">
              <a:extLst>
                <a:ext uri="{FF2B5EF4-FFF2-40B4-BE49-F238E27FC236}">
                  <a16:creationId xmlns:a16="http://schemas.microsoft.com/office/drawing/2014/main" id="{8C9606DF-4F70-4876-AAE2-AD19C8895C1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7355288-F3C1-D71B-15D7-AD9CCE3CF9AF}"/>
              </a:ext>
            </a:extLst>
          </p:cNvPr>
          <p:cNvSpPr/>
          <p:nvPr/>
        </p:nvSpPr>
        <p:spPr>
          <a:xfrm>
            <a:off x="4896051" y="1893496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</a:rPr>
              <a:t>Yes, you can use either Standard or Economy  Mailmark Advertising Mail Letter or Large Letter format. Minimum volume is 100k items.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67864D-A91B-B9EF-8567-EF7DF21151F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31852" y="200759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8" name="Help">
              <a:extLst>
                <a:ext uri="{FF2B5EF4-FFF2-40B4-BE49-F238E27FC236}">
                  <a16:creationId xmlns:a16="http://schemas.microsoft.com/office/drawing/2014/main" id="{012A2446-341B-E1B9-0F97-36E5CBEAB43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Help">
              <a:extLst>
                <a:ext uri="{FF2B5EF4-FFF2-40B4-BE49-F238E27FC236}">
                  <a16:creationId xmlns:a16="http://schemas.microsoft.com/office/drawing/2014/main" id="{E051B277-9F54-FEE8-1D3C-DEBF27D8BFAC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Help">
              <a:extLst>
                <a:ext uri="{FF2B5EF4-FFF2-40B4-BE49-F238E27FC236}">
                  <a16:creationId xmlns:a16="http://schemas.microsoft.com/office/drawing/2014/main" id="{85CF931A-134A-7DDE-534F-52F16C0A965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896051" y="349385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896051" y="4301917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receive the standard TIS credit rate for any qualifying items.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E3ED3-AAE0-4D15-A8F9-BD6074CBF47B}"/>
              </a:ext>
            </a:extLst>
          </p:cNvPr>
          <p:cNvSpPr/>
          <p:nvPr/>
        </p:nvSpPr>
        <p:spPr>
          <a:xfrm>
            <a:off x="4896051" y="510335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39D008-618C-4EED-B32E-B5FD5F5DFBAB}"/>
              </a:ext>
            </a:extLst>
          </p:cNvPr>
          <p:cNvSpPr/>
          <p:nvPr/>
        </p:nvSpPr>
        <p:spPr>
          <a:xfrm>
            <a:off x="4896051" y="269104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</a:rPr>
              <a:t>Yes, you can use Catalogue Mail Letter or Large Letter format. Minimum volume is 50k items.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ED7D-BD8B-88FA-EBDA-A0BB00746DFE}"/>
              </a:ext>
            </a:extLst>
          </p:cNvPr>
          <p:cNvSpPr/>
          <p:nvPr/>
        </p:nvSpPr>
        <p:spPr>
          <a:xfrm>
            <a:off x="1095801" y="1893496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Standard Advertising Mail Mailmark items and qualify for postage credits?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095801" y="3493855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095801" y="4301917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the minimum volume?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1A4C-57BA-4043-9CA1-32D94A7FE455}"/>
              </a:ext>
            </a:extLst>
          </p:cNvPr>
          <p:cNvSpPr/>
          <p:nvPr/>
        </p:nvSpPr>
        <p:spPr>
          <a:xfrm>
            <a:off x="1095801" y="5103355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5A089F-8EF8-47F3-87D1-1064E1E3F515}"/>
              </a:ext>
            </a:extLst>
          </p:cNvPr>
          <p:cNvSpPr/>
          <p:nvPr/>
        </p:nvSpPr>
        <p:spPr>
          <a:xfrm>
            <a:off x="1095801" y="2691048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Catalogue Mail items and qualify for postage credits?</a:t>
            </a:r>
          </a:p>
        </p:txBody>
      </p: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9BC8-C8C3-8F02-F0E1-D15FE9CA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798B5-59C0-C8DA-8E05-D5188B9F4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1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364A-1C1E-F39B-D3A5-F8482AFD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rates with retail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B241-24BF-2F0B-6D76-8BF62032D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 all kinds remains amazingly buoyant across the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2406-7C18-A83B-8913-7C5E3BE9FF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84DF867-A0DB-DF58-8215-6FE2FCDB63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3429942"/>
              </p:ext>
            </p:extLst>
          </p:nvPr>
        </p:nvGraphicFramePr>
        <p:xfrm>
          <a:off x="423863" y="1781175"/>
          <a:ext cx="11333162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D3D7F-E5D4-BE81-A8CF-C431E3939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Item Database, Advertising Mail, Mail order, Retail, Grocery, 2019-2024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4BAEF-C666-7AB7-3E99-0E1BE8029BC9}"/>
              </a:ext>
            </a:extLst>
          </p:cNvPr>
          <p:cNvSpPr txBox="1"/>
          <p:nvPr/>
        </p:nvSpPr>
        <p:spPr>
          <a:xfrm>
            <a:off x="423863" y="1613040"/>
            <a:ext cx="30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Mail engaged with in any way</a:t>
            </a:r>
          </a:p>
        </p:txBody>
      </p:sp>
    </p:spTree>
    <p:extLst>
      <p:ext uri="{BB962C8B-B14F-4D97-AF65-F5344CB8AC3E}">
        <p14:creationId xmlns:p14="http://schemas.microsoft.com/office/powerpoint/2010/main" val="7737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E7D8-CA00-61E9-CBAE-9D96F156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retail sector enjoys high levels of frequency of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75EAC-F3B5-4927-9DE0-B220511E3A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77E688-83C7-E0F5-75FA-2B09BF2C19B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7172079"/>
              </p:ext>
            </p:extLst>
          </p:nvPr>
        </p:nvGraphicFramePr>
        <p:xfrm>
          <a:off x="423863" y="1901951"/>
          <a:ext cx="11333162" cy="43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2E7B8-D575-3B9F-CFC8-12B6DD961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Item Database, Advertising Mail, Mail order, Retail, Grocery, 2019-2024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00E73-6F76-96E1-78E0-7DBE33168B29}"/>
              </a:ext>
            </a:extLst>
          </p:cNvPr>
          <p:cNvSpPr txBox="1"/>
          <p:nvPr/>
        </p:nvSpPr>
        <p:spPr>
          <a:xfrm>
            <a:off x="423863" y="1623314"/>
            <a:ext cx="416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Number of physical interactions with mail</a:t>
            </a:r>
          </a:p>
        </p:txBody>
      </p:sp>
    </p:spTree>
    <p:extLst>
      <p:ext uri="{BB962C8B-B14F-4D97-AF65-F5344CB8AC3E}">
        <p14:creationId xmlns:p14="http://schemas.microsoft.com/office/powerpoint/2010/main" val="9319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00667-954B-658D-CC6A-9B7AA09A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retail mail commands attention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FD833-584A-26BF-38A7-911806EA05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time consumers spend with mail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F2D9F-C399-7D5E-F7AA-D121F6EC2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1A055D-891C-839A-6E15-43B7FB2B9D4D}"/>
              </a:ext>
            </a:extLst>
          </p:cNvPr>
          <p:cNvGrpSpPr/>
          <p:nvPr/>
        </p:nvGrpSpPr>
        <p:grpSpPr>
          <a:xfrm>
            <a:off x="4221276" y="1734117"/>
            <a:ext cx="699633" cy="784453"/>
            <a:chOff x="4235948" y="2928445"/>
            <a:chExt cx="629360" cy="7056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40CF2D-ACE3-4E99-87CE-F15D9DC4FB09}"/>
                </a:ext>
              </a:extLst>
            </p:cNvPr>
            <p:cNvSpPr/>
            <p:nvPr/>
          </p:nvSpPr>
          <p:spPr>
            <a:xfrm>
              <a:off x="4235948" y="2928445"/>
              <a:ext cx="629360" cy="705661"/>
            </a:xfrm>
            <a:custGeom>
              <a:avLst/>
              <a:gdLst>
                <a:gd name="connsiteX0" fmla="*/ 519399 w 629360"/>
                <a:gd name="connsiteY0" fmla="*/ 152000 h 705661"/>
                <a:gd name="connsiteX1" fmla="*/ 559889 w 629360"/>
                <a:gd name="connsiteY1" fmla="*/ 111509 h 705661"/>
                <a:gd name="connsiteX2" fmla="*/ 559655 w 629360"/>
                <a:gd name="connsiteY2" fmla="*/ 98041 h 705661"/>
                <a:gd name="connsiteX3" fmla="*/ 546421 w 629360"/>
                <a:gd name="connsiteY3" fmla="*/ 98041 h 705661"/>
                <a:gd name="connsiteX4" fmla="*/ 504511 w 629360"/>
                <a:gd name="connsiteY4" fmla="*/ 139951 h 705661"/>
                <a:gd name="connsiteX5" fmla="*/ 324555 w 629360"/>
                <a:gd name="connsiteY5" fmla="*/ 76438 h 705661"/>
                <a:gd name="connsiteX6" fmla="*/ 324555 w 629360"/>
                <a:gd name="connsiteY6" fmla="*/ 19050 h 705661"/>
                <a:gd name="connsiteX7" fmla="*/ 419805 w 629360"/>
                <a:gd name="connsiteY7" fmla="*/ 19050 h 705661"/>
                <a:gd name="connsiteX8" fmla="*/ 419805 w 629360"/>
                <a:gd name="connsiteY8" fmla="*/ 0 h 705661"/>
                <a:gd name="connsiteX9" fmla="*/ 210255 w 629360"/>
                <a:gd name="connsiteY9" fmla="*/ 0 h 705661"/>
                <a:gd name="connsiteX10" fmla="*/ 210255 w 629360"/>
                <a:gd name="connsiteY10" fmla="*/ 19050 h 705661"/>
                <a:gd name="connsiteX11" fmla="*/ 305505 w 629360"/>
                <a:gd name="connsiteY11" fmla="*/ 19050 h 705661"/>
                <a:gd name="connsiteX12" fmla="*/ 305505 w 629360"/>
                <a:gd name="connsiteY12" fmla="*/ 76438 h 705661"/>
                <a:gd name="connsiteX13" fmla="*/ 136 w 629360"/>
                <a:gd name="connsiteY13" fmla="*/ 400157 h 705661"/>
                <a:gd name="connsiteX14" fmla="*/ 323855 w 629360"/>
                <a:gd name="connsiteY14" fmla="*/ 705525 h 705661"/>
                <a:gd name="connsiteX15" fmla="*/ 629224 w 629360"/>
                <a:gd name="connsiteY15" fmla="*/ 381807 h 705661"/>
                <a:gd name="connsiteX16" fmla="*/ 519399 w 629360"/>
                <a:gd name="connsiteY16" fmla="*/ 152000 h 705661"/>
                <a:gd name="connsiteX17" fmla="*/ 315030 w 629360"/>
                <a:gd name="connsiteY17" fmla="*/ 685800 h 705661"/>
                <a:gd name="connsiteX18" fmla="*/ 19755 w 629360"/>
                <a:gd name="connsiteY18" fmla="*/ 390525 h 705661"/>
                <a:gd name="connsiteX19" fmla="*/ 315030 w 629360"/>
                <a:gd name="connsiteY19" fmla="*/ 95250 h 705661"/>
                <a:gd name="connsiteX20" fmla="*/ 610305 w 629360"/>
                <a:gd name="connsiteY20" fmla="*/ 390525 h 705661"/>
                <a:gd name="connsiteX21" fmla="*/ 315030 w 629360"/>
                <a:gd name="connsiteY21" fmla="*/ 685800 h 7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9360" h="705661">
                  <a:moveTo>
                    <a:pt x="519399" y="152000"/>
                  </a:moveTo>
                  <a:lnTo>
                    <a:pt x="559889" y="111509"/>
                  </a:lnTo>
                  <a:cubicBezTo>
                    <a:pt x="563544" y="107725"/>
                    <a:pt x="563439" y="101696"/>
                    <a:pt x="559655" y="98041"/>
                  </a:cubicBezTo>
                  <a:cubicBezTo>
                    <a:pt x="555964" y="94476"/>
                    <a:pt x="550112" y="94476"/>
                    <a:pt x="546421" y="98041"/>
                  </a:cubicBezTo>
                  <a:lnTo>
                    <a:pt x="504511" y="139951"/>
                  </a:lnTo>
                  <a:cubicBezTo>
                    <a:pt x="452611" y="100542"/>
                    <a:pt x="389694" y="78336"/>
                    <a:pt x="324555" y="76438"/>
                  </a:cubicBezTo>
                  <a:lnTo>
                    <a:pt x="324555" y="19050"/>
                  </a:lnTo>
                  <a:lnTo>
                    <a:pt x="419805" y="19050"/>
                  </a:lnTo>
                  <a:lnTo>
                    <a:pt x="419805" y="0"/>
                  </a:lnTo>
                  <a:lnTo>
                    <a:pt x="210255" y="0"/>
                  </a:lnTo>
                  <a:lnTo>
                    <a:pt x="210255" y="19050"/>
                  </a:lnTo>
                  <a:lnTo>
                    <a:pt x="305505" y="19050"/>
                  </a:lnTo>
                  <a:lnTo>
                    <a:pt x="305505" y="76438"/>
                  </a:lnTo>
                  <a:cubicBezTo>
                    <a:pt x="131787" y="81505"/>
                    <a:pt x="-4931" y="226439"/>
                    <a:pt x="136" y="400157"/>
                  </a:cubicBezTo>
                  <a:cubicBezTo>
                    <a:pt x="5204" y="573875"/>
                    <a:pt x="150138" y="710593"/>
                    <a:pt x="323855" y="705525"/>
                  </a:cubicBezTo>
                  <a:cubicBezTo>
                    <a:pt x="497573" y="700458"/>
                    <a:pt x="634291" y="555525"/>
                    <a:pt x="629224" y="381807"/>
                  </a:cubicBezTo>
                  <a:cubicBezTo>
                    <a:pt x="626638" y="293150"/>
                    <a:pt x="586757" y="209701"/>
                    <a:pt x="519399" y="152000"/>
                  </a:cubicBezTo>
                  <a:close/>
                  <a:moveTo>
                    <a:pt x="315030" y="685800"/>
                  </a:moveTo>
                  <a:cubicBezTo>
                    <a:pt x="151954" y="685800"/>
                    <a:pt x="19755" y="553601"/>
                    <a:pt x="19755" y="390525"/>
                  </a:cubicBezTo>
                  <a:cubicBezTo>
                    <a:pt x="19755" y="227449"/>
                    <a:pt x="151954" y="95250"/>
                    <a:pt x="315030" y="95250"/>
                  </a:cubicBezTo>
                  <a:cubicBezTo>
                    <a:pt x="478106" y="95250"/>
                    <a:pt x="610305" y="227449"/>
                    <a:pt x="610305" y="390525"/>
                  </a:cubicBezTo>
                  <a:cubicBezTo>
                    <a:pt x="610117" y="553523"/>
                    <a:pt x="478028" y="685611"/>
                    <a:pt x="315030" y="6858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2C402D-5D07-1F17-759D-151D0796F6BA}"/>
                </a:ext>
              </a:extLst>
            </p:cNvPr>
            <p:cNvSpPr/>
            <p:nvPr/>
          </p:nvSpPr>
          <p:spPr>
            <a:xfrm>
              <a:off x="4503344" y="3061795"/>
              <a:ext cx="95269" cy="295274"/>
            </a:xfrm>
            <a:custGeom>
              <a:avLst/>
              <a:gdLst>
                <a:gd name="connsiteX0" fmla="*/ 57160 w 95269"/>
                <a:gd name="connsiteY0" fmla="*/ 200977 h 295274"/>
                <a:gd name="connsiteX1" fmla="*/ 57160 w 95269"/>
                <a:gd name="connsiteY1" fmla="*/ 0 h 295274"/>
                <a:gd name="connsiteX2" fmla="*/ 38110 w 95269"/>
                <a:gd name="connsiteY2" fmla="*/ 0 h 295274"/>
                <a:gd name="connsiteX3" fmla="*/ 38110 w 95269"/>
                <a:gd name="connsiteY3" fmla="*/ 200977 h 295274"/>
                <a:gd name="connsiteX4" fmla="*/ 972 w 95269"/>
                <a:gd name="connsiteY4" fmla="*/ 257165 h 295274"/>
                <a:gd name="connsiteX5" fmla="*/ 57160 w 95269"/>
                <a:gd name="connsiteY5" fmla="*/ 294303 h 295274"/>
                <a:gd name="connsiteX6" fmla="*/ 94298 w 95269"/>
                <a:gd name="connsiteY6" fmla="*/ 238115 h 295274"/>
                <a:gd name="connsiteX7" fmla="*/ 57160 w 95269"/>
                <a:gd name="connsiteY7" fmla="*/ 200977 h 295274"/>
                <a:gd name="connsiteX8" fmla="*/ 47635 w 95269"/>
                <a:gd name="connsiteY8" fmla="*/ 276225 h 295274"/>
                <a:gd name="connsiteX9" fmla="*/ 19060 w 95269"/>
                <a:gd name="connsiteY9" fmla="*/ 247650 h 295274"/>
                <a:gd name="connsiteX10" fmla="*/ 47635 w 95269"/>
                <a:gd name="connsiteY10" fmla="*/ 219075 h 295274"/>
                <a:gd name="connsiteX11" fmla="*/ 76210 w 95269"/>
                <a:gd name="connsiteY11" fmla="*/ 247650 h 295274"/>
                <a:gd name="connsiteX12" fmla="*/ 47635 w 95269"/>
                <a:gd name="connsiteY12" fmla="*/ 276225 h 2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69" h="295274">
                  <a:moveTo>
                    <a:pt x="57160" y="200977"/>
                  </a:moveTo>
                  <a:lnTo>
                    <a:pt x="57160" y="0"/>
                  </a:lnTo>
                  <a:lnTo>
                    <a:pt x="38110" y="0"/>
                  </a:lnTo>
                  <a:lnTo>
                    <a:pt x="38110" y="200977"/>
                  </a:lnTo>
                  <a:cubicBezTo>
                    <a:pt x="12339" y="206238"/>
                    <a:pt x="-4289" y="231394"/>
                    <a:pt x="972" y="257165"/>
                  </a:cubicBezTo>
                  <a:cubicBezTo>
                    <a:pt x="6232" y="282936"/>
                    <a:pt x="31389" y="299563"/>
                    <a:pt x="57160" y="294303"/>
                  </a:cubicBezTo>
                  <a:cubicBezTo>
                    <a:pt x="82930" y="289043"/>
                    <a:pt x="99558" y="263886"/>
                    <a:pt x="94298" y="238115"/>
                  </a:cubicBezTo>
                  <a:cubicBezTo>
                    <a:pt x="90480" y="219412"/>
                    <a:pt x="75863" y="204795"/>
                    <a:pt x="57160" y="200977"/>
                  </a:cubicBezTo>
                  <a:close/>
                  <a:moveTo>
                    <a:pt x="47635" y="276225"/>
                  </a:moveTo>
                  <a:cubicBezTo>
                    <a:pt x="31853" y="276225"/>
                    <a:pt x="19060" y="263432"/>
                    <a:pt x="19060" y="247650"/>
                  </a:cubicBezTo>
                  <a:cubicBezTo>
                    <a:pt x="19060" y="231868"/>
                    <a:pt x="31853" y="219075"/>
                    <a:pt x="47635" y="219075"/>
                  </a:cubicBezTo>
                  <a:cubicBezTo>
                    <a:pt x="63417" y="219075"/>
                    <a:pt x="76210" y="231868"/>
                    <a:pt x="76210" y="247650"/>
                  </a:cubicBezTo>
                  <a:cubicBezTo>
                    <a:pt x="76210" y="263432"/>
                    <a:pt x="63417" y="276225"/>
                    <a:pt x="47635" y="27622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53374DA-F759-0B7D-C0FA-FEF2AF0D8BA7}"/>
              </a:ext>
            </a:extLst>
          </p:cNvPr>
          <p:cNvSpPr txBox="1"/>
          <p:nvPr/>
        </p:nvSpPr>
        <p:spPr>
          <a:xfrm>
            <a:off x="1465463" y="4446792"/>
            <a:ext cx="33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Mail order/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online retailer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FE0F5-D976-ADEB-09A8-7D957D2A9879}"/>
              </a:ext>
            </a:extLst>
          </p:cNvPr>
          <p:cNvSpPr txBox="1"/>
          <p:nvPr/>
        </p:nvSpPr>
        <p:spPr>
          <a:xfrm>
            <a:off x="4512590" y="4446792"/>
            <a:ext cx="33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High street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retailer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0A47C-BCB3-531C-434A-A0EAD0E143F3}"/>
              </a:ext>
            </a:extLst>
          </p:cNvPr>
          <p:cNvSpPr txBox="1"/>
          <p:nvPr/>
        </p:nvSpPr>
        <p:spPr>
          <a:xfrm>
            <a:off x="7580798" y="4446792"/>
            <a:ext cx="332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Grocery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retailer</a:t>
            </a:r>
          </a:p>
        </p:txBody>
      </p:sp>
      <p:grpSp>
        <p:nvGrpSpPr>
          <p:cNvPr id="99" name="Graphic 95" descr="Grocery bag outline">
            <a:extLst>
              <a:ext uri="{FF2B5EF4-FFF2-40B4-BE49-F238E27FC236}">
                <a16:creationId xmlns:a16="http://schemas.microsoft.com/office/drawing/2014/main" id="{A9D67139-02D3-A007-511E-3590E2745142}"/>
              </a:ext>
            </a:extLst>
          </p:cNvPr>
          <p:cNvGrpSpPr/>
          <p:nvPr/>
        </p:nvGrpSpPr>
        <p:grpSpPr>
          <a:xfrm>
            <a:off x="8473013" y="2698030"/>
            <a:ext cx="1540096" cy="1800675"/>
            <a:chOff x="9268078" y="2786492"/>
            <a:chExt cx="1694106" cy="2120331"/>
          </a:xfrm>
          <a:solidFill>
            <a:srgbClr val="000000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8C8D6A7-3261-37D7-7CA6-1A9F522E97F0}"/>
                </a:ext>
              </a:extLst>
            </p:cNvPr>
            <p:cNvSpPr/>
            <p:nvPr/>
          </p:nvSpPr>
          <p:spPr>
            <a:xfrm>
              <a:off x="9960570" y="3012475"/>
              <a:ext cx="510179" cy="154334"/>
            </a:xfrm>
            <a:custGeom>
              <a:avLst/>
              <a:gdLst>
                <a:gd name="connsiteX0" fmla="*/ 37478 w 510179"/>
                <a:gd name="connsiteY0" fmla="*/ 58988 h 154334"/>
                <a:gd name="connsiteX1" fmla="*/ 108973 w 510179"/>
                <a:gd name="connsiteY1" fmla="*/ 105060 h 154334"/>
                <a:gd name="connsiteX2" fmla="*/ 209437 w 510179"/>
                <a:gd name="connsiteY2" fmla="*/ 105060 h 154334"/>
                <a:gd name="connsiteX3" fmla="*/ 280921 w 510179"/>
                <a:gd name="connsiteY3" fmla="*/ 59015 h 154334"/>
                <a:gd name="connsiteX4" fmla="*/ 283084 w 510179"/>
                <a:gd name="connsiteY4" fmla="*/ 57741 h 154334"/>
                <a:gd name="connsiteX5" fmla="*/ 318777 w 510179"/>
                <a:gd name="connsiteY5" fmla="*/ 62494 h 154334"/>
                <a:gd name="connsiteX6" fmla="*/ 368750 w 510179"/>
                <a:gd name="connsiteY6" fmla="*/ 123770 h 154334"/>
                <a:gd name="connsiteX7" fmla="*/ 465312 w 510179"/>
                <a:gd name="connsiteY7" fmla="*/ 149911 h 154334"/>
                <a:gd name="connsiteX8" fmla="*/ 481512 w 510179"/>
                <a:gd name="connsiteY8" fmla="*/ 144949 h 154334"/>
                <a:gd name="connsiteX9" fmla="*/ 491844 w 510179"/>
                <a:gd name="connsiteY9" fmla="*/ 119327 h 154334"/>
                <a:gd name="connsiteX10" fmla="*/ 510180 w 510179"/>
                <a:gd name="connsiteY10" fmla="*/ 79305 h 154334"/>
                <a:gd name="connsiteX11" fmla="*/ 449390 w 510179"/>
                <a:gd name="connsiteY11" fmla="*/ 97948 h 154334"/>
                <a:gd name="connsiteX12" fmla="*/ 410868 w 510179"/>
                <a:gd name="connsiteY12" fmla="*/ 89428 h 154334"/>
                <a:gd name="connsiteX13" fmla="*/ 360897 w 510179"/>
                <a:gd name="connsiteY13" fmla="*/ 28149 h 154334"/>
                <a:gd name="connsiteX14" fmla="*/ 258229 w 510179"/>
                <a:gd name="connsiteY14" fmla="*/ 9414 h 154334"/>
                <a:gd name="connsiteX15" fmla="*/ 251513 w 510179"/>
                <a:gd name="connsiteY15" fmla="*/ 13289 h 154334"/>
                <a:gd name="connsiteX16" fmla="*/ 179992 w 510179"/>
                <a:gd name="connsiteY16" fmla="*/ 59361 h 154334"/>
                <a:gd name="connsiteX17" fmla="*/ 138418 w 510179"/>
                <a:gd name="connsiteY17" fmla="*/ 59361 h 154334"/>
                <a:gd name="connsiteX18" fmla="*/ 66924 w 510179"/>
                <a:gd name="connsiteY18" fmla="*/ 13289 h 154334"/>
                <a:gd name="connsiteX19" fmla="*/ 0 w 510179"/>
                <a:gd name="connsiteY19" fmla="*/ 2582 h 154334"/>
                <a:gd name="connsiteX20" fmla="*/ 10321 w 510179"/>
                <a:gd name="connsiteY20" fmla="*/ 56110 h 154334"/>
                <a:gd name="connsiteX21" fmla="*/ 37478 w 510179"/>
                <a:gd name="connsiteY21" fmla="*/ 58988 h 15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79" h="154334">
                  <a:moveTo>
                    <a:pt x="37478" y="58988"/>
                  </a:moveTo>
                  <a:lnTo>
                    <a:pt x="108973" y="105060"/>
                  </a:lnTo>
                  <a:cubicBezTo>
                    <a:pt x="139752" y="124115"/>
                    <a:pt x="178660" y="124115"/>
                    <a:pt x="209437" y="105060"/>
                  </a:cubicBezTo>
                  <a:lnTo>
                    <a:pt x="280921" y="59015"/>
                  </a:lnTo>
                  <a:lnTo>
                    <a:pt x="283084" y="57741"/>
                  </a:lnTo>
                  <a:cubicBezTo>
                    <a:pt x="294805" y="51705"/>
                    <a:pt x="309045" y="53599"/>
                    <a:pt x="318777" y="62494"/>
                  </a:cubicBezTo>
                  <a:lnTo>
                    <a:pt x="368750" y="123770"/>
                  </a:lnTo>
                  <a:cubicBezTo>
                    <a:pt x="392953" y="150786"/>
                    <a:pt x="430788" y="161026"/>
                    <a:pt x="465312" y="149911"/>
                  </a:cubicBezTo>
                  <a:lnTo>
                    <a:pt x="481512" y="144949"/>
                  </a:lnTo>
                  <a:lnTo>
                    <a:pt x="491844" y="119327"/>
                  </a:lnTo>
                  <a:cubicBezTo>
                    <a:pt x="497896" y="105937"/>
                    <a:pt x="504008" y="92597"/>
                    <a:pt x="510180" y="79305"/>
                  </a:cubicBezTo>
                  <a:lnTo>
                    <a:pt x="449390" y="97948"/>
                  </a:lnTo>
                  <a:cubicBezTo>
                    <a:pt x="435967" y="102532"/>
                    <a:pt x="421108" y="99247"/>
                    <a:pt x="410868" y="89428"/>
                  </a:cubicBezTo>
                  <a:lnTo>
                    <a:pt x="360897" y="28149"/>
                  </a:lnTo>
                  <a:cubicBezTo>
                    <a:pt x="334827" y="-557"/>
                    <a:pt x="292756" y="-8234"/>
                    <a:pt x="258229" y="9414"/>
                  </a:cubicBezTo>
                  <a:cubicBezTo>
                    <a:pt x="255908" y="10607"/>
                    <a:pt x="253663" y="11909"/>
                    <a:pt x="251513" y="13289"/>
                  </a:cubicBezTo>
                  <a:lnTo>
                    <a:pt x="179992" y="59361"/>
                  </a:lnTo>
                  <a:cubicBezTo>
                    <a:pt x="167165" y="66924"/>
                    <a:pt x="151245" y="66924"/>
                    <a:pt x="138418" y="59361"/>
                  </a:cubicBezTo>
                  <a:lnTo>
                    <a:pt x="66924" y="13289"/>
                  </a:lnTo>
                  <a:cubicBezTo>
                    <a:pt x="46938" y="932"/>
                    <a:pt x="22844" y="-2924"/>
                    <a:pt x="0" y="2582"/>
                  </a:cubicBezTo>
                  <a:lnTo>
                    <a:pt x="10321" y="56110"/>
                  </a:lnTo>
                  <a:cubicBezTo>
                    <a:pt x="19371" y="53162"/>
                    <a:pt x="29247" y="54208"/>
                    <a:pt x="37478" y="58988"/>
                  </a:cubicBezTo>
                  <a:close/>
                </a:path>
              </a:pathLst>
            </a:custGeom>
            <a:solidFill>
              <a:srgbClr val="000000"/>
            </a:solidFill>
            <a:ln w="270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0AAD22B-E47F-0938-219C-3A98E15E2FF4}"/>
                </a:ext>
              </a:extLst>
            </p:cNvPr>
            <p:cNvSpPr/>
            <p:nvPr/>
          </p:nvSpPr>
          <p:spPr>
            <a:xfrm>
              <a:off x="9442790" y="2786492"/>
              <a:ext cx="1519394" cy="2092756"/>
            </a:xfrm>
            <a:custGeom>
              <a:avLst/>
              <a:gdLst>
                <a:gd name="connsiteX0" fmla="*/ 1507080 w 1519394"/>
                <a:gd name="connsiteY0" fmla="*/ 95324 h 2092756"/>
                <a:gd name="connsiteX1" fmla="*/ 1426229 w 1519394"/>
                <a:gd name="connsiteY1" fmla="*/ 13212 h 2092756"/>
                <a:gd name="connsiteX2" fmla="*/ 1086774 w 1519394"/>
                <a:gd name="connsiteY2" fmla="*/ 307902 h 2092756"/>
                <a:gd name="connsiteX3" fmla="*/ 1191399 w 1519394"/>
                <a:gd name="connsiteY3" fmla="*/ 224516 h 2092756"/>
                <a:gd name="connsiteX4" fmla="*/ 1404494 w 1519394"/>
                <a:gd name="connsiteY4" fmla="*/ 63025 h 2092756"/>
                <a:gd name="connsiteX5" fmla="*/ 1456405 w 1519394"/>
                <a:gd name="connsiteY5" fmla="*/ 114964 h 2092756"/>
                <a:gd name="connsiteX6" fmla="*/ 1316786 w 1519394"/>
                <a:gd name="connsiteY6" fmla="*/ 614401 h 2092756"/>
                <a:gd name="connsiteX7" fmla="*/ 1246096 w 1519394"/>
                <a:gd name="connsiteY7" fmla="*/ 570903 h 2092756"/>
                <a:gd name="connsiteX8" fmla="*/ 1157774 w 1519394"/>
                <a:gd name="connsiteY8" fmla="*/ 625255 h 2092756"/>
                <a:gd name="connsiteX9" fmla="*/ 1069452 w 1519394"/>
                <a:gd name="connsiteY9" fmla="*/ 570903 h 2092756"/>
                <a:gd name="connsiteX10" fmla="*/ 1016413 w 1519394"/>
                <a:gd name="connsiteY10" fmla="*/ 603547 h 2092756"/>
                <a:gd name="connsiteX11" fmla="*/ 1035151 w 1519394"/>
                <a:gd name="connsiteY11" fmla="*/ 559837 h 2092756"/>
                <a:gd name="connsiteX12" fmla="*/ 1057337 w 1519394"/>
                <a:gd name="connsiteY12" fmla="*/ 507925 h 2092756"/>
                <a:gd name="connsiteX13" fmla="*/ 1108915 w 1519394"/>
                <a:gd name="connsiteY13" fmla="*/ 435396 h 2092756"/>
                <a:gd name="connsiteX14" fmla="*/ 1314156 w 1519394"/>
                <a:gd name="connsiteY14" fmla="*/ 273508 h 2092756"/>
                <a:gd name="connsiteX15" fmla="*/ 1321838 w 1519394"/>
                <a:gd name="connsiteY15" fmla="*/ 235862 h 2092756"/>
                <a:gd name="connsiteX16" fmla="*/ 1284194 w 1519394"/>
                <a:gd name="connsiteY16" fmla="*/ 228179 h 2092756"/>
                <a:gd name="connsiteX17" fmla="*/ 1072412 w 1519394"/>
                <a:gd name="connsiteY17" fmla="*/ 395110 h 2092756"/>
                <a:gd name="connsiteX18" fmla="*/ 1007391 w 1519394"/>
                <a:gd name="connsiteY18" fmla="*/ 486511 h 2092756"/>
                <a:gd name="connsiteX19" fmla="*/ 985163 w 1519394"/>
                <a:gd name="connsiteY19" fmla="*/ 538498 h 2092756"/>
                <a:gd name="connsiteX20" fmla="*/ 954868 w 1519394"/>
                <a:gd name="connsiteY20" fmla="*/ 609093 h 2092756"/>
                <a:gd name="connsiteX21" fmla="*/ 892809 w 1519394"/>
                <a:gd name="connsiteY21" fmla="*/ 570903 h 2092756"/>
                <a:gd name="connsiteX22" fmla="*/ 804487 w 1519394"/>
                <a:gd name="connsiteY22" fmla="*/ 625255 h 2092756"/>
                <a:gd name="connsiteX23" fmla="*/ 716165 w 1519394"/>
                <a:gd name="connsiteY23" fmla="*/ 570903 h 2092756"/>
                <a:gd name="connsiteX24" fmla="*/ 627843 w 1519394"/>
                <a:gd name="connsiteY24" fmla="*/ 625255 h 2092756"/>
                <a:gd name="connsiteX25" fmla="*/ 539521 w 1519394"/>
                <a:gd name="connsiteY25" fmla="*/ 570903 h 2092756"/>
                <a:gd name="connsiteX26" fmla="*/ 529602 w 1519394"/>
                <a:gd name="connsiteY26" fmla="*/ 577007 h 2092756"/>
                <a:gd name="connsiteX27" fmla="*/ 446398 w 1519394"/>
                <a:gd name="connsiteY27" fmla="*/ 145417 h 2092756"/>
                <a:gd name="connsiteX28" fmla="*/ 0 w 1519394"/>
                <a:gd name="connsiteY28" fmla="*/ 231470 h 2092756"/>
                <a:gd name="connsiteX29" fmla="*/ 72954 w 1519394"/>
                <a:gd name="connsiteY29" fmla="*/ 609890 h 2092756"/>
                <a:gd name="connsiteX30" fmla="*/ 9590 w 1519394"/>
                <a:gd name="connsiteY30" fmla="*/ 570903 h 2092756"/>
                <a:gd name="connsiteX31" fmla="*/ 9590 w 1519394"/>
                <a:gd name="connsiteY31" fmla="*/ 1413306 h 2092756"/>
                <a:gd name="connsiteX32" fmla="*/ 63942 w 1519394"/>
                <a:gd name="connsiteY32" fmla="*/ 1358954 h 2092756"/>
                <a:gd name="connsiteX33" fmla="*/ 63942 w 1519394"/>
                <a:gd name="connsiteY33" fmla="*/ 668168 h 2092756"/>
                <a:gd name="connsiteX34" fmla="*/ 69426 w 1519394"/>
                <a:gd name="connsiteY34" fmla="*/ 671538 h 2092756"/>
                <a:gd name="connsiteX35" fmla="*/ 97912 w 1519394"/>
                <a:gd name="connsiteY35" fmla="*/ 689067 h 2092756"/>
                <a:gd name="connsiteX36" fmla="*/ 126398 w 1519394"/>
                <a:gd name="connsiteY36" fmla="*/ 671538 h 2092756"/>
                <a:gd name="connsiteX37" fmla="*/ 186234 w 1519394"/>
                <a:gd name="connsiteY37" fmla="*/ 634715 h 2092756"/>
                <a:gd name="connsiteX38" fmla="*/ 246070 w 1519394"/>
                <a:gd name="connsiteY38" fmla="*/ 671538 h 2092756"/>
                <a:gd name="connsiteX39" fmla="*/ 274556 w 1519394"/>
                <a:gd name="connsiteY39" fmla="*/ 689067 h 2092756"/>
                <a:gd name="connsiteX40" fmla="*/ 303042 w 1519394"/>
                <a:gd name="connsiteY40" fmla="*/ 671538 h 2092756"/>
                <a:gd name="connsiteX41" fmla="*/ 362878 w 1519394"/>
                <a:gd name="connsiteY41" fmla="*/ 634715 h 2092756"/>
                <a:gd name="connsiteX42" fmla="*/ 422714 w 1519394"/>
                <a:gd name="connsiteY42" fmla="*/ 671538 h 2092756"/>
                <a:gd name="connsiteX43" fmla="*/ 451199 w 1519394"/>
                <a:gd name="connsiteY43" fmla="*/ 689067 h 2092756"/>
                <a:gd name="connsiteX44" fmla="*/ 479685 w 1519394"/>
                <a:gd name="connsiteY44" fmla="*/ 671538 h 2092756"/>
                <a:gd name="connsiteX45" fmla="*/ 539521 w 1519394"/>
                <a:gd name="connsiteY45" fmla="*/ 634715 h 2092756"/>
                <a:gd name="connsiteX46" fmla="*/ 599357 w 1519394"/>
                <a:gd name="connsiteY46" fmla="*/ 671538 h 2092756"/>
                <a:gd name="connsiteX47" fmla="*/ 627843 w 1519394"/>
                <a:gd name="connsiteY47" fmla="*/ 689067 h 2092756"/>
                <a:gd name="connsiteX48" fmla="*/ 656326 w 1519394"/>
                <a:gd name="connsiteY48" fmla="*/ 671538 h 2092756"/>
                <a:gd name="connsiteX49" fmla="*/ 716165 w 1519394"/>
                <a:gd name="connsiteY49" fmla="*/ 634715 h 2092756"/>
                <a:gd name="connsiteX50" fmla="*/ 776001 w 1519394"/>
                <a:gd name="connsiteY50" fmla="*/ 671538 h 2092756"/>
                <a:gd name="connsiteX51" fmla="*/ 804487 w 1519394"/>
                <a:gd name="connsiteY51" fmla="*/ 689067 h 2092756"/>
                <a:gd name="connsiteX52" fmla="*/ 832973 w 1519394"/>
                <a:gd name="connsiteY52" fmla="*/ 671538 h 2092756"/>
                <a:gd name="connsiteX53" fmla="*/ 892809 w 1519394"/>
                <a:gd name="connsiteY53" fmla="*/ 634715 h 2092756"/>
                <a:gd name="connsiteX54" fmla="*/ 952645 w 1519394"/>
                <a:gd name="connsiteY54" fmla="*/ 671538 h 2092756"/>
                <a:gd name="connsiteX55" fmla="*/ 981130 w 1519394"/>
                <a:gd name="connsiteY55" fmla="*/ 689067 h 2092756"/>
                <a:gd name="connsiteX56" fmla="*/ 1009616 w 1519394"/>
                <a:gd name="connsiteY56" fmla="*/ 671538 h 2092756"/>
                <a:gd name="connsiteX57" fmla="*/ 1069452 w 1519394"/>
                <a:gd name="connsiteY57" fmla="*/ 634715 h 2092756"/>
                <a:gd name="connsiteX58" fmla="*/ 1129288 w 1519394"/>
                <a:gd name="connsiteY58" fmla="*/ 671538 h 2092756"/>
                <a:gd name="connsiteX59" fmla="*/ 1157774 w 1519394"/>
                <a:gd name="connsiteY59" fmla="*/ 689067 h 2092756"/>
                <a:gd name="connsiteX60" fmla="*/ 1186260 w 1519394"/>
                <a:gd name="connsiteY60" fmla="*/ 671538 h 2092756"/>
                <a:gd name="connsiteX61" fmla="*/ 1246096 w 1519394"/>
                <a:gd name="connsiteY61" fmla="*/ 634715 h 2092756"/>
                <a:gd name="connsiteX62" fmla="*/ 1305932 w 1519394"/>
                <a:gd name="connsiteY62" fmla="*/ 671538 h 2092756"/>
                <a:gd name="connsiteX63" fmla="*/ 1334418 w 1519394"/>
                <a:gd name="connsiteY63" fmla="*/ 689067 h 2092756"/>
                <a:gd name="connsiteX64" fmla="*/ 1362904 w 1519394"/>
                <a:gd name="connsiteY64" fmla="*/ 671538 h 2092756"/>
                <a:gd name="connsiteX65" fmla="*/ 1368388 w 1519394"/>
                <a:gd name="connsiteY65" fmla="*/ 668168 h 2092756"/>
                <a:gd name="connsiteX66" fmla="*/ 1368388 w 1519394"/>
                <a:gd name="connsiteY66" fmla="*/ 1984052 h 2092756"/>
                <a:gd name="connsiteX67" fmla="*/ 1314036 w 1519394"/>
                <a:gd name="connsiteY67" fmla="*/ 2038404 h 2092756"/>
                <a:gd name="connsiteX68" fmla="*/ 410099 w 1519394"/>
                <a:gd name="connsiteY68" fmla="*/ 2038404 h 2092756"/>
                <a:gd name="connsiteX69" fmla="*/ 372213 w 1519394"/>
                <a:gd name="connsiteY69" fmla="*/ 2092756 h 2092756"/>
                <a:gd name="connsiteX70" fmla="*/ 1314036 w 1519394"/>
                <a:gd name="connsiteY70" fmla="*/ 2092756 h 2092756"/>
                <a:gd name="connsiteX71" fmla="*/ 1422740 w 1519394"/>
                <a:gd name="connsiteY71" fmla="*/ 1984052 h 2092756"/>
                <a:gd name="connsiteX72" fmla="*/ 1422740 w 1519394"/>
                <a:gd name="connsiteY72" fmla="*/ 570903 h 2092756"/>
                <a:gd name="connsiteX73" fmla="*/ 1385278 w 1519394"/>
                <a:gd name="connsiteY73" fmla="*/ 593954 h 2092756"/>
                <a:gd name="connsiteX74" fmla="*/ 1507080 w 1519394"/>
                <a:gd name="connsiteY74" fmla="*/ 95324 h 2092756"/>
                <a:gd name="connsiteX75" fmla="*/ 451199 w 1519394"/>
                <a:gd name="connsiteY75" fmla="*/ 625255 h 2092756"/>
                <a:gd name="connsiteX76" fmla="*/ 362878 w 1519394"/>
                <a:gd name="connsiteY76" fmla="*/ 570903 h 2092756"/>
                <a:gd name="connsiteX77" fmla="*/ 274556 w 1519394"/>
                <a:gd name="connsiteY77" fmla="*/ 625255 h 2092756"/>
                <a:gd name="connsiteX78" fmla="*/ 186234 w 1519394"/>
                <a:gd name="connsiteY78" fmla="*/ 570903 h 2092756"/>
                <a:gd name="connsiteX79" fmla="*/ 127730 w 1519394"/>
                <a:gd name="connsiteY79" fmla="*/ 606903 h 2092756"/>
                <a:gd name="connsiteX80" fmla="*/ 63657 w 1519394"/>
                <a:gd name="connsiteY80" fmla="*/ 274555 h 2092756"/>
                <a:gd name="connsiteX81" fmla="*/ 403316 w 1519394"/>
                <a:gd name="connsiteY81" fmla="*/ 209072 h 2092756"/>
                <a:gd name="connsiteX82" fmla="*/ 480117 w 1519394"/>
                <a:gd name="connsiteY82" fmla="*/ 607460 h 20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19394" h="2092756">
                  <a:moveTo>
                    <a:pt x="1507080" y="95324"/>
                  </a:moveTo>
                  <a:cubicBezTo>
                    <a:pt x="1492620" y="57965"/>
                    <a:pt x="1463360" y="28248"/>
                    <a:pt x="1426229" y="13212"/>
                  </a:cubicBezTo>
                  <a:cubicBezTo>
                    <a:pt x="1282148" y="-49433"/>
                    <a:pt x="1175425" y="120962"/>
                    <a:pt x="1086774" y="307902"/>
                  </a:cubicBezTo>
                  <a:cubicBezTo>
                    <a:pt x="1118062" y="281482"/>
                    <a:pt x="1153377" y="252939"/>
                    <a:pt x="1191399" y="224516"/>
                  </a:cubicBezTo>
                  <a:cubicBezTo>
                    <a:pt x="1272522" y="81815"/>
                    <a:pt x="1337956" y="34137"/>
                    <a:pt x="1404494" y="63025"/>
                  </a:cubicBezTo>
                  <a:cubicBezTo>
                    <a:pt x="1428294" y="72325"/>
                    <a:pt x="1447117" y="91158"/>
                    <a:pt x="1456405" y="114964"/>
                  </a:cubicBezTo>
                  <a:cubicBezTo>
                    <a:pt x="1492095" y="207052"/>
                    <a:pt x="1414649" y="394047"/>
                    <a:pt x="1316786" y="614401"/>
                  </a:cubicBezTo>
                  <a:lnTo>
                    <a:pt x="1246096" y="570903"/>
                  </a:lnTo>
                  <a:lnTo>
                    <a:pt x="1157774" y="625255"/>
                  </a:lnTo>
                  <a:lnTo>
                    <a:pt x="1069452" y="570903"/>
                  </a:lnTo>
                  <a:lnTo>
                    <a:pt x="1016413" y="603547"/>
                  </a:lnTo>
                  <a:cubicBezTo>
                    <a:pt x="1022666" y="588951"/>
                    <a:pt x="1029061" y="574115"/>
                    <a:pt x="1035151" y="559837"/>
                  </a:cubicBezTo>
                  <a:lnTo>
                    <a:pt x="1057337" y="507925"/>
                  </a:lnTo>
                  <a:cubicBezTo>
                    <a:pt x="1069091" y="480309"/>
                    <a:pt x="1086687" y="455566"/>
                    <a:pt x="1108915" y="435396"/>
                  </a:cubicBezTo>
                  <a:cubicBezTo>
                    <a:pt x="1173305" y="376519"/>
                    <a:pt x="1241900" y="322412"/>
                    <a:pt x="1314156" y="273508"/>
                  </a:cubicBezTo>
                  <a:cubicBezTo>
                    <a:pt x="1326673" y="265233"/>
                    <a:pt x="1330113" y="248379"/>
                    <a:pt x="1321838" y="235862"/>
                  </a:cubicBezTo>
                  <a:cubicBezTo>
                    <a:pt x="1313566" y="223344"/>
                    <a:pt x="1296711" y="219904"/>
                    <a:pt x="1284194" y="228179"/>
                  </a:cubicBezTo>
                  <a:cubicBezTo>
                    <a:pt x="1209629" y="278593"/>
                    <a:pt x="1138846" y="334385"/>
                    <a:pt x="1072412" y="395110"/>
                  </a:cubicBezTo>
                  <a:cubicBezTo>
                    <a:pt x="1044391" y="420522"/>
                    <a:pt x="1022207" y="451704"/>
                    <a:pt x="1007391" y="486511"/>
                  </a:cubicBezTo>
                  <a:lnTo>
                    <a:pt x="985163" y="538498"/>
                  </a:lnTo>
                  <a:cubicBezTo>
                    <a:pt x="975345" y="561508"/>
                    <a:pt x="965091" y="585342"/>
                    <a:pt x="954868" y="609093"/>
                  </a:cubicBezTo>
                  <a:lnTo>
                    <a:pt x="892809" y="570903"/>
                  </a:lnTo>
                  <a:lnTo>
                    <a:pt x="804487" y="625255"/>
                  </a:lnTo>
                  <a:lnTo>
                    <a:pt x="716165" y="570903"/>
                  </a:lnTo>
                  <a:lnTo>
                    <a:pt x="627843" y="625255"/>
                  </a:lnTo>
                  <a:lnTo>
                    <a:pt x="539521" y="570903"/>
                  </a:lnTo>
                  <a:lnTo>
                    <a:pt x="529602" y="577007"/>
                  </a:lnTo>
                  <a:lnTo>
                    <a:pt x="446398" y="145417"/>
                  </a:lnTo>
                  <a:lnTo>
                    <a:pt x="0" y="231470"/>
                  </a:lnTo>
                  <a:lnTo>
                    <a:pt x="72954" y="609890"/>
                  </a:lnTo>
                  <a:lnTo>
                    <a:pt x="9590" y="570903"/>
                  </a:lnTo>
                  <a:lnTo>
                    <a:pt x="9590" y="1413306"/>
                  </a:lnTo>
                  <a:lnTo>
                    <a:pt x="63942" y="1358954"/>
                  </a:lnTo>
                  <a:lnTo>
                    <a:pt x="63942" y="668168"/>
                  </a:lnTo>
                  <a:lnTo>
                    <a:pt x="69426" y="671538"/>
                  </a:lnTo>
                  <a:lnTo>
                    <a:pt x="97912" y="689067"/>
                  </a:lnTo>
                  <a:lnTo>
                    <a:pt x="126398" y="671538"/>
                  </a:lnTo>
                  <a:lnTo>
                    <a:pt x="186234" y="634715"/>
                  </a:lnTo>
                  <a:lnTo>
                    <a:pt x="246070" y="671538"/>
                  </a:lnTo>
                  <a:lnTo>
                    <a:pt x="274556" y="689067"/>
                  </a:lnTo>
                  <a:lnTo>
                    <a:pt x="303042" y="671538"/>
                  </a:lnTo>
                  <a:lnTo>
                    <a:pt x="362878" y="634715"/>
                  </a:lnTo>
                  <a:lnTo>
                    <a:pt x="422714" y="671538"/>
                  </a:lnTo>
                  <a:lnTo>
                    <a:pt x="451199" y="689067"/>
                  </a:lnTo>
                  <a:lnTo>
                    <a:pt x="479685" y="671538"/>
                  </a:lnTo>
                  <a:lnTo>
                    <a:pt x="539521" y="634715"/>
                  </a:lnTo>
                  <a:lnTo>
                    <a:pt x="599357" y="671538"/>
                  </a:lnTo>
                  <a:lnTo>
                    <a:pt x="627843" y="689067"/>
                  </a:lnTo>
                  <a:lnTo>
                    <a:pt x="656326" y="671538"/>
                  </a:lnTo>
                  <a:lnTo>
                    <a:pt x="716165" y="634715"/>
                  </a:lnTo>
                  <a:lnTo>
                    <a:pt x="776001" y="671538"/>
                  </a:lnTo>
                  <a:lnTo>
                    <a:pt x="804487" y="689067"/>
                  </a:lnTo>
                  <a:lnTo>
                    <a:pt x="832973" y="671538"/>
                  </a:lnTo>
                  <a:lnTo>
                    <a:pt x="892809" y="634715"/>
                  </a:lnTo>
                  <a:lnTo>
                    <a:pt x="952645" y="671538"/>
                  </a:lnTo>
                  <a:lnTo>
                    <a:pt x="981130" y="689067"/>
                  </a:lnTo>
                  <a:lnTo>
                    <a:pt x="1009616" y="671538"/>
                  </a:lnTo>
                  <a:lnTo>
                    <a:pt x="1069452" y="634715"/>
                  </a:lnTo>
                  <a:lnTo>
                    <a:pt x="1129288" y="671538"/>
                  </a:lnTo>
                  <a:lnTo>
                    <a:pt x="1157774" y="689067"/>
                  </a:lnTo>
                  <a:lnTo>
                    <a:pt x="1186260" y="671538"/>
                  </a:lnTo>
                  <a:lnTo>
                    <a:pt x="1246096" y="634715"/>
                  </a:lnTo>
                  <a:lnTo>
                    <a:pt x="1305932" y="671538"/>
                  </a:lnTo>
                  <a:lnTo>
                    <a:pt x="1334418" y="689067"/>
                  </a:lnTo>
                  <a:lnTo>
                    <a:pt x="1362904" y="671538"/>
                  </a:lnTo>
                  <a:lnTo>
                    <a:pt x="1368388" y="668168"/>
                  </a:lnTo>
                  <a:lnTo>
                    <a:pt x="1368388" y="1984052"/>
                  </a:lnTo>
                  <a:cubicBezTo>
                    <a:pt x="1368355" y="2014057"/>
                    <a:pt x="1344041" y="2038372"/>
                    <a:pt x="1314036" y="2038404"/>
                  </a:cubicBezTo>
                  <a:lnTo>
                    <a:pt x="410099" y="2038404"/>
                  </a:lnTo>
                  <a:cubicBezTo>
                    <a:pt x="399348" y="2057762"/>
                    <a:pt x="386654" y="2075972"/>
                    <a:pt x="372213" y="2092756"/>
                  </a:cubicBezTo>
                  <a:lnTo>
                    <a:pt x="1314036" y="2092756"/>
                  </a:lnTo>
                  <a:cubicBezTo>
                    <a:pt x="1374070" y="2092756"/>
                    <a:pt x="1422737" y="2044087"/>
                    <a:pt x="1422740" y="1984052"/>
                  </a:cubicBezTo>
                  <a:lnTo>
                    <a:pt x="1422740" y="570903"/>
                  </a:lnTo>
                  <a:lnTo>
                    <a:pt x="1385278" y="593954"/>
                  </a:lnTo>
                  <a:cubicBezTo>
                    <a:pt x="1481744" y="374516"/>
                    <a:pt x="1547994" y="200870"/>
                    <a:pt x="1507080" y="95324"/>
                  </a:cubicBezTo>
                  <a:close/>
                  <a:moveTo>
                    <a:pt x="451199" y="625255"/>
                  </a:moveTo>
                  <a:lnTo>
                    <a:pt x="362878" y="570903"/>
                  </a:lnTo>
                  <a:lnTo>
                    <a:pt x="274556" y="625255"/>
                  </a:lnTo>
                  <a:lnTo>
                    <a:pt x="186234" y="570903"/>
                  </a:lnTo>
                  <a:lnTo>
                    <a:pt x="127730" y="606903"/>
                  </a:lnTo>
                  <a:lnTo>
                    <a:pt x="63657" y="274555"/>
                  </a:lnTo>
                  <a:lnTo>
                    <a:pt x="403316" y="209072"/>
                  </a:lnTo>
                  <a:lnTo>
                    <a:pt x="480117" y="607460"/>
                  </a:lnTo>
                  <a:close/>
                </a:path>
              </a:pathLst>
            </a:custGeom>
            <a:solidFill>
              <a:srgbClr val="000000"/>
            </a:solidFill>
            <a:ln w="270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09889EA-6BE4-2EDB-AA46-798CA5D4EAD8}"/>
                </a:ext>
              </a:extLst>
            </p:cNvPr>
            <p:cNvSpPr/>
            <p:nvPr/>
          </p:nvSpPr>
          <p:spPr>
            <a:xfrm>
              <a:off x="9268078" y="4226984"/>
              <a:ext cx="591869" cy="679839"/>
            </a:xfrm>
            <a:custGeom>
              <a:avLst/>
              <a:gdLst>
                <a:gd name="connsiteX0" fmla="*/ 553102 w 591869"/>
                <a:gd name="connsiteY0" fmla="*/ 200651 h 679839"/>
                <a:gd name="connsiteX1" fmla="*/ 340934 w 591869"/>
                <a:gd name="connsiteY1" fmla="*/ 170236 h 679839"/>
                <a:gd name="connsiteX2" fmla="*/ 323120 w 591869"/>
                <a:gd name="connsiteY2" fmla="*/ 175943 h 679839"/>
                <a:gd name="connsiteX3" fmla="*/ 315282 w 591869"/>
                <a:gd name="connsiteY3" fmla="*/ 154101 h 679839"/>
                <a:gd name="connsiteX4" fmla="*/ 323734 w 591869"/>
                <a:gd name="connsiteY4" fmla="*/ 153373 h 679839"/>
                <a:gd name="connsiteX5" fmla="*/ 397864 w 591869"/>
                <a:gd name="connsiteY5" fmla="*/ 117240 h 679839"/>
                <a:gd name="connsiteX6" fmla="*/ 437166 w 591869"/>
                <a:gd name="connsiteY6" fmla="*/ 177 h 679839"/>
                <a:gd name="connsiteX7" fmla="*/ 431807 w 591869"/>
                <a:gd name="connsiteY7" fmla="*/ 68 h 679839"/>
                <a:gd name="connsiteX8" fmla="*/ 320100 w 591869"/>
                <a:gd name="connsiteY8" fmla="*/ 39479 h 679839"/>
                <a:gd name="connsiteX9" fmla="*/ 287044 w 591869"/>
                <a:gd name="connsiteY9" fmla="*/ 100491 h 679839"/>
                <a:gd name="connsiteX10" fmla="*/ 286476 w 591869"/>
                <a:gd name="connsiteY10" fmla="*/ 99616 h 679839"/>
                <a:gd name="connsiteX11" fmla="*/ 212897 w 591869"/>
                <a:gd name="connsiteY11" fmla="*/ 28864 h 679839"/>
                <a:gd name="connsiteX12" fmla="*/ 182935 w 591869"/>
                <a:gd name="connsiteY12" fmla="*/ 74193 h 679839"/>
                <a:gd name="connsiteX13" fmla="*/ 242328 w 591869"/>
                <a:gd name="connsiteY13" fmla="*/ 131331 h 679839"/>
                <a:gd name="connsiteX14" fmla="*/ 255903 w 591869"/>
                <a:gd name="connsiteY14" fmla="*/ 154737 h 679839"/>
                <a:gd name="connsiteX15" fmla="*/ 262379 w 591869"/>
                <a:gd name="connsiteY15" fmla="*/ 168431 h 679839"/>
                <a:gd name="connsiteX16" fmla="*/ 263735 w 591869"/>
                <a:gd name="connsiteY16" fmla="*/ 171616 h 679839"/>
                <a:gd name="connsiteX17" fmla="*/ 260294 w 591869"/>
                <a:gd name="connsiteY17" fmla="*/ 170529 h 679839"/>
                <a:gd name="connsiteX18" fmla="*/ 38362 w 591869"/>
                <a:gd name="connsiteY18" fmla="*/ 199988 h 679839"/>
                <a:gd name="connsiteX19" fmla="*/ 76128 w 591869"/>
                <a:gd name="connsiteY19" fmla="*/ 603912 h 679839"/>
                <a:gd name="connsiteX20" fmla="*/ 296561 w 591869"/>
                <a:gd name="connsiteY20" fmla="*/ 660653 h 679839"/>
                <a:gd name="connsiteX21" fmla="*/ 378977 w 591869"/>
                <a:gd name="connsiteY21" fmla="*/ 679494 h 679839"/>
                <a:gd name="connsiteX22" fmla="*/ 515707 w 591869"/>
                <a:gd name="connsiteY22" fmla="*/ 605238 h 679839"/>
                <a:gd name="connsiteX23" fmla="*/ 553102 w 591869"/>
                <a:gd name="connsiteY23" fmla="*/ 200651 h 679839"/>
                <a:gd name="connsiteX24" fmla="*/ 472408 w 591869"/>
                <a:gd name="connsiteY24" fmla="*/ 572383 h 679839"/>
                <a:gd name="connsiteX25" fmla="*/ 308768 w 591869"/>
                <a:gd name="connsiteY25" fmla="*/ 606326 h 679839"/>
                <a:gd name="connsiteX26" fmla="*/ 296680 w 591869"/>
                <a:gd name="connsiteY26" fmla="*/ 600273 h 679839"/>
                <a:gd name="connsiteX27" fmla="*/ 284552 w 591869"/>
                <a:gd name="connsiteY27" fmla="*/ 606271 h 679839"/>
                <a:gd name="connsiteX28" fmla="*/ 119493 w 591869"/>
                <a:gd name="connsiteY28" fmla="*/ 571133 h 679839"/>
                <a:gd name="connsiteX29" fmla="*/ 78623 w 591869"/>
                <a:gd name="connsiteY29" fmla="*/ 236502 h 679839"/>
                <a:gd name="connsiteX30" fmla="*/ 243510 w 591869"/>
                <a:gd name="connsiteY30" fmla="*/ 222226 h 679839"/>
                <a:gd name="connsiteX31" fmla="*/ 268058 w 591869"/>
                <a:gd name="connsiteY31" fmla="*/ 229947 h 679839"/>
                <a:gd name="connsiteX32" fmla="*/ 295077 w 591869"/>
                <a:gd name="connsiteY32" fmla="*/ 234246 h 679839"/>
                <a:gd name="connsiteX33" fmla="*/ 298129 w 591869"/>
                <a:gd name="connsiteY33" fmla="*/ 234379 h 679839"/>
                <a:gd name="connsiteX34" fmla="*/ 331897 w 591869"/>
                <a:gd name="connsiteY34" fmla="*/ 230186 h 679839"/>
                <a:gd name="connsiteX35" fmla="*/ 358106 w 591869"/>
                <a:gd name="connsiteY35" fmla="*/ 221799 h 679839"/>
                <a:gd name="connsiteX36" fmla="*/ 512960 w 591869"/>
                <a:gd name="connsiteY36" fmla="*/ 237298 h 679839"/>
                <a:gd name="connsiteX37" fmla="*/ 472408 w 591869"/>
                <a:gd name="connsiteY37" fmla="*/ 572383 h 67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91869" h="679839">
                  <a:moveTo>
                    <a:pt x="553102" y="200651"/>
                  </a:moveTo>
                  <a:cubicBezTo>
                    <a:pt x="482055" y="123262"/>
                    <a:pt x="397144" y="151525"/>
                    <a:pt x="340934" y="170236"/>
                  </a:cubicBezTo>
                  <a:cubicBezTo>
                    <a:pt x="334770" y="172279"/>
                    <a:pt x="328949" y="174125"/>
                    <a:pt x="323120" y="175943"/>
                  </a:cubicBezTo>
                  <a:cubicBezTo>
                    <a:pt x="320962" y="168507"/>
                    <a:pt x="318345" y="161213"/>
                    <a:pt x="315282" y="154101"/>
                  </a:cubicBezTo>
                  <a:cubicBezTo>
                    <a:pt x="318100" y="153835"/>
                    <a:pt x="320940" y="153876"/>
                    <a:pt x="323734" y="153373"/>
                  </a:cubicBezTo>
                  <a:cubicBezTo>
                    <a:pt x="351592" y="149302"/>
                    <a:pt x="377499" y="136676"/>
                    <a:pt x="397864" y="117240"/>
                  </a:cubicBezTo>
                  <a:cubicBezTo>
                    <a:pt x="425068" y="84463"/>
                    <a:pt x="439079" y="42726"/>
                    <a:pt x="437166" y="177"/>
                  </a:cubicBezTo>
                  <a:cubicBezTo>
                    <a:pt x="437166" y="174"/>
                    <a:pt x="435229" y="68"/>
                    <a:pt x="431807" y="68"/>
                  </a:cubicBezTo>
                  <a:cubicBezTo>
                    <a:pt x="390970" y="-1106"/>
                    <a:pt x="351157" y="12939"/>
                    <a:pt x="320100" y="39479"/>
                  </a:cubicBezTo>
                  <a:cubicBezTo>
                    <a:pt x="304135" y="56719"/>
                    <a:pt x="292764" y="77702"/>
                    <a:pt x="287044" y="100491"/>
                  </a:cubicBezTo>
                  <a:cubicBezTo>
                    <a:pt x="286845" y="100214"/>
                    <a:pt x="286677" y="99894"/>
                    <a:pt x="286476" y="99616"/>
                  </a:cubicBezTo>
                  <a:cubicBezTo>
                    <a:pt x="266482" y="71731"/>
                    <a:pt x="241543" y="47751"/>
                    <a:pt x="212897" y="28864"/>
                  </a:cubicBezTo>
                  <a:lnTo>
                    <a:pt x="182935" y="74193"/>
                  </a:lnTo>
                  <a:cubicBezTo>
                    <a:pt x="206054" y="89453"/>
                    <a:pt x="226183" y="108818"/>
                    <a:pt x="242328" y="131331"/>
                  </a:cubicBezTo>
                  <a:cubicBezTo>
                    <a:pt x="247562" y="138698"/>
                    <a:pt x="252106" y="146536"/>
                    <a:pt x="255903" y="154737"/>
                  </a:cubicBezTo>
                  <a:lnTo>
                    <a:pt x="262379" y="168431"/>
                  </a:lnTo>
                  <a:cubicBezTo>
                    <a:pt x="262909" y="169559"/>
                    <a:pt x="263240" y="170516"/>
                    <a:pt x="263735" y="171616"/>
                  </a:cubicBezTo>
                  <a:cubicBezTo>
                    <a:pt x="262547" y="171219"/>
                    <a:pt x="261498" y="170926"/>
                    <a:pt x="260294" y="170529"/>
                  </a:cubicBezTo>
                  <a:cubicBezTo>
                    <a:pt x="200252" y="151050"/>
                    <a:pt x="109528" y="121591"/>
                    <a:pt x="38362" y="199988"/>
                  </a:cubicBezTo>
                  <a:cubicBezTo>
                    <a:pt x="-21895" y="266469"/>
                    <a:pt x="-12525" y="486583"/>
                    <a:pt x="76128" y="603912"/>
                  </a:cubicBezTo>
                  <a:cubicBezTo>
                    <a:pt x="124390" y="676266"/>
                    <a:pt x="219365" y="700710"/>
                    <a:pt x="296561" y="660653"/>
                  </a:cubicBezTo>
                  <a:cubicBezTo>
                    <a:pt x="322419" y="672613"/>
                    <a:pt x="350491" y="679032"/>
                    <a:pt x="378977" y="679494"/>
                  </a:cubicBezTo>
                  <a:cubicBezTo>
                    <a:pt x="433919" y="678450"/>
                    <a:pt x="484917" y="650753"/>
                    <a:pt x="515707" y="605238"/>
                  </a:cubicBezTo>
                  <a:cubicBezTo>
                    <a:pt x="604614" y="488067"/>
                    <a:pt x="613796" y="267607"/>
                    <a:pt x="553102" y="200651"/>
                  </a:cubicBezTo>
                  <a:close/>
                  <a:moveTo>
                    <a:pt x="472408" y="572383"/>
                  </a:moveTo>
                  <a:cubicBezTo>
                    <a:pt x="429562" y="628857"/>
                    <a:pt x="376031" y="639977"/>
                    <a:pt x="308768" y="606326"/>
                  </a:cubicBezTo>
                  <a:lnTo>
                    <a:pt x="296680" y="600273"/>
                  </a:lnTo>
                  <a:lnTo>
                    <a:pt x="284552" y="606271"/>
                  </a:lnTo>
                  <a:cubicBezTo>
                    <a:pt x="216731" y="639844"/>
                    <a:pt x="162738" y="628352"/>
                    <a:pt x="119493" y="571133"/>
                  </a:cubicBezTo>
                  <a:cubicBezTo>
                    <a:pt x="45914" y="473761"/>
                    <a:pt x="38430" y="280823"/>
                    <a:pt x="78623" y="236502"/>
                  </a:cubicBezTo>
                  <a:cubicBezTo>
                    <a:pt x="122770" y="187884"/>
                    <a:pt x="174826" y="199931"/>
                    <a:pt x="243510" y="222226"/>
                  </a:cubicBezTo>
                  <a:cubicBezTo>
                    <a:pt x="252095" y="225012"/>
                    <a:pt x="260322" y="227691"/>
                    <a:pt x="268058" y="229947"/>
                  </a:cubicBezTo>
                  <a:cubicBezTo>
                    <a:pt x="276850" y="232504"/>
                    <a:pt x="285927" y="233950"/>
                    <a:pt x="295077" y="234246"/>
                  </a:cubicBezTo>
                  <a:lnTo>
                    <a:pt x="298129" y="234379"/>
                  </a:lnTo>
                  <a:cubicBezTo>
                    <a:pt x="309534" y="234741"/>
                    <a:pt x="320927" y="233325"/>
                    <a:pt x="331897" y="230186"/>
                  </a:cubicBezTo>
                  <a:cubicBezTo>
                    <a:pt x="340260" y="227718"/>
                    <a:pt x="349029" y="224827"/>
                    <a:pt x="358106" y="221799"/>
                  </a:cubicBezTo>
                  <a:cubicBezTo>
                    <a:pt x="423165" y="200118"/>
                    <a:pt x="469093" y="189528"/>
                    <a:pt x="512960" y="237298"/>
                  </a:cubicBezTo>
                  <a:cubicBezTo>
                    <a:pt x="553392" y="281913"/>
                    <a:pt x="546174" y="475169"/>
                    <a:pt x="472408" y="572383"/>
                  </a:cubicBezTo>
                  <a:close/>
                </a:path>
              </a:pathLst>
            </a:custGeom>
            <a:solidFill>
              <a:schemeClr val="accent1"/>
            </a:solidFill>
            <a:ln w="270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05" name="E_commer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7696E2A-DAE5-40F9-ABF5-4F52049CFE72}"/>
              </a:ext>
            </a:extLst>
          </p:cNvPr>
          <p:cNvGrpSpPr>
            <a:grpSpLocks noChangeAspect="1"/>
          </p:cNvGrpSpPr>
          <p:nvPr/>
        </p:nvGrpSpPr>
        <p:grpSpPr>
          <a:xfrm>
            <a:off x="2225478" y="3062540"/>
            <a:ext cx="1804497" cy="1375783"/>
            <a:chOff x="7202488" y="1979613"/>
            <a:chExt cx="654050" cy="466725"/>
          </a:xfrm>
        </p:grpSpPr>
        <p:sp>
          <p:nvSpPr>
            <p:cNvPr id="106" name="Freeform 376">
              <a:extLst>
                <a:ext uri="{FF2B5EF4-FFF2-40B4-BE49-F238E27FC236}">
                  <a16:creationId xmlns:a16="http://schemas.microsoft.com/office/drawing/2014/main" id="{C7B6C034-BEBF-C2DD-5D37-C5D3B72E1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052638"/>
              <a:ext cx="285750" cy="206375"/>
            </a:xfrm>
            <a:custGeom>
              <a:avLst/>
              <a:gdLst>
                <a:gd name="T0" fmla="*/ 0 w 564"/>
                <a:gd name="T1" fmla="*/ 0 h 406"/>
                <a:gd name="T2" fmla="*/ 76 w 564"/>
                <a:gd name="T3" fmla="*/ 0 h 406"/>
                <a:gd name="T4" fmla="*/ 138 w 564"/>
                <a:gd name="T5" fmla="*/ 46 h 406"/>
                <a:gd name="T6" fmla="*/ 238 w 564"/>
                <a:gd name="T7" fmla="*/ 378 h 406"/>
                <a:gd name="T8" fmla="*/ 275 w 564"/>
                <a:gd name="T9" fmla="*/ 406 h 406"/>
                <a:gd name="T10" fmla="*/ 564 w 564"/>
                <a:gd name="T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406">
                  <a:moveTo>
                    <a:pt x="0" y="0"/>
                  </a:moveTo>
                  <a:lnTo>
                    <a:pt x="76" y="0"/>
                  </a:lnTo>
                  <a:cubicBezTo>
                    <a:pt x="105" y="0"/>
                    <a:pt x="130" y="19"/>
                    <a:pt x="138" y="46"/>
                  </a:cubicBezTo>
                  <a:lnTo>
                    <a:pt x="238" y="378"/>
                  </a:lnTo>
                  <a:cubicBezTo>
                    <a:pt x="243" y="395"/>
                    <a:pt x="258" y="406"/>
                    <a:pt x="275" y="406"/>
                  </a:cubicBezTo>
                  <a:lnTo>
                    <a:pt x="564" y="406"/>
                  </a:lnTo>
                </a:path>
              </a:pathLst>
            </a:custGeom>
            <a:noFill/>
            <a:ln w="571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377">
              <a:extLst>
                <a:ext uri="{FF2B5EF4-FFF2-40B4-BE49-F238E27FC236}">
                  <a16:creationId xmlns:a16="http://schemas.microsoft.com/office/drawing/2014/main" id="{4733F44B-9D0F-379E-A452-C3CBBCCD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2105026"/>
              <a:ext cx="192088" cy="104775"/>
            </a:xfrm>
            <a:custGeom>
              <a:avLst/>
              <a:gdLst>
                <a:gd name="T0" fmla="*/ 8 w 379"/>
                <a:gd name="T1" fmla="*/ 0 h 207"/>
                <a:gd name="T2" fmla="*/ 379 w 379"/>
                <a:gd name="T3" fmla="*/ 0 h 207"/>
                <a:gd name="T4" fmla="*/ 316 w 379"/>
                <a:gd name="T5" fmla="*/ 207 h 207"/>
                <a:gd name="T6" fmla="*/ 0 w 379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207">
                  <a:moveTo>
                    <a:pt x="8" y="0"/>
                  </a:moveTo>
                  <a:lnTo>
                    <a:pt x="379" y="0"/>
                  </a:lnTo>
                  <a:lnTo>
                    <a:pt x="316" y="207"/>
                  </a:lnTo>
                  <a:lnTo>
                    <a:pt x="0" y="207"/>
                  </a:lnTo>
                </a:path>
              </a:pathLst>
            </a:custGeom>
            <a:noFill/>
            <a:ln w="571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378">
              <a:extLst>
                <a:ext uri="{FF2B5EF4-FFF2-40B4-BE49-F238E27FC236}">
                  <a16:creationId xmlns:a16="http://schemas.microsoft.com/office/drawing/2014/main" id="{027CA561-DB97-6CCD-5675-05B59AAC0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0776" y="2290763"/>
              <a:ext cx="42863" cy="42863"/>
            </a:xfrm>
            <a:custGeom>
              <a:avLst/>
              <a:gdLst>
                <a:gd name="T0" fmla="*/ 84 w 84"/>
                <a:gd name="T1" fmla="*/ 41 h 83"/>
                <a:gd name="T2" fmla="*/ 42 w 84"/>
                <a:gd name="T3" fmla="*/ 83 h 83"/>
                <a:gd name="T4" fmla="*/ 0 w 84"/>
                <a:gd name="T5" fmla="*/ 41 h 83"/>
                <a:gd name="T6" fmla="*/ 42 w 84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3">
                  <a:moveTo>
                    <a:pt x="84" y="41"/>
                  </a:moveTo>
                  <a:cubicBezTo>
                    <a:pt x="84" y="64"/>
                    <a:pt x="65" y="83"/>
                    <a:pt x="42" y="83"/>
                  </a:cubicBezTo>
                  <a:cubicBezTo>
                    <a:pt x="19" y="83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</a:path>
              </a:pathLst>
            </a:custGeom>
            <a:noFill/>
            <a:ln w="571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379">
              <a:extLst>
                <a:ext uri="{FF2B5EF4-FFF2-40B4-BE49-F238E27FC236}">
                  <a16:creationId xmlns:a16="http://schemas.microsoft.com/office/drawing/2014/main" id="{B097B77C-8123-CDBA-9D29-D0EAD619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776" y="2290763"/>
              <a:ext cx="41275" cy="42863"/>
            </a:xfrm>
            <a:custGeom>
              <a:avLst/>
              <a:gdLst>
                <a:gd name="T0" fmla="*/ 83 w 83"/>
                <a:gd name="T1" fmla="*/ 41 h 83"/>
                <a:gd name="T2" fmla="*/ 42 w 83"/>
                <a:gd name="T3" fmla="*/ 83 h 83"/>
                <a:gd name="T4" fmla="*/ 0 w 83"/>
                <a:gd name="T5" fmla="*/ 41 h 83"/>
                <a:gd name="T6" fmla="*/ 42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83" y="41"/>
                  </a:moveTo>
                  <a:cubicBezTo>
                    <a:pt x="83" y="64"/>
                    <a:pt x="65" y="83"/>
                    <a:pt x="42" y="83"/>
                  </a:cubicBezTo>
                  <a:cubicBezTo>
                    <a:pt x="19" y="83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</a:path>
              </a:pathLst>
            </a:custGeom>
            <a:noFill/>
            <a:ln w="571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380">
              <a:extLst>
                <a:ext uri="{FF2B5EF4-FFF2-40B4-BE49-F238E27FC236}">
                  <a16:creationId xmlns:a16="http://schemas.microsoft.com/office/drawing/2014/main" id="{AEF8D200-C2EB-5D6C-BE5F-6217957A5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979613"/>
              <a:ext cx="552450" cy="415925"/>
            </a:xfrm>
            <a:custGeom>
              <a:avLst/>
              <a:gdLst>
                <a:gd name="T0" fmla="*/ 0 w 1087"/>
                <a:gd name="T1" fmla="*/ 818 h 818"/>
                <a:gd name="T2" fmla="*/ 1087 w 1087"/>
                <a:gd name="T3" fmla="*/ 818 h 818"/>
                <a:gd name="T4" fmla="*/ 1087 w 1087"/>
                <a:gd name="T5" fmla="*/ 61 h 818"/>
                <a:gd name="T6" fmla="*/ 1027 w 1087"/>
                <a:gd name="T7" fmla="*/ 0 h 818"/>
                <a:gd name="T8" fmla="*/ 61 w 1087"/>
                <a:gd name="T9" fmla="*/ 0 h 818"/>
                <a:gd name="T10" fmla="*/ 0 w 1087"/>
                <a:gd name="T11" fmla="*/ 61 h 818"/>
                <a:gd name="T12" fmla="*/ 0 w 1087"/>
                <a:gd name="T13" fmla="*/ 8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7" h="818">
                  <a:moveTo>
                    <a:pt x="0" y="818"/>
                  </a:moveTo>
                  <a:lnTo>
                    <a:pt x="1087" y="818"/>
                  </a:lnTo>
                  <a:lnTo>
                    <a:pt x="1087" y="61"/>
                  </a:lnTo>
                  <a:cubicBezTo>
                    <a:pt x="1087" y="28"/>
                    <a:pt x="1060" y="0"/>
                    <a:pt x="1027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1"/>
                  </a:cubicBezTo>
                  <a:lnTo>
                    <a:pt x="0" y="818"/>
                  </a:lnTo>
                  <a:close/>
                </a:path>
              </a:pathLst>
            </a:custGeom>
            <a:noFill/>
            <a:ln w="571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381">
              <a:extLst>
                <a:ext uri="{FF2B5EF4-FFF2-40B4-BE49-F238E27FC236}">
                  <a16:creationId xmlns:a16="http://schemas.microsoft.com/office/drawing/2014/main" id="{759B067A-24E0-21AE-E445-440AC2E6F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2395538"/>
              <a:ext cx="654050" cy="50800"/>
            </a:xfrm>
            <a:custGeom>
              <a:avLst/>
              <a:gdLst>
                <a:gd name="T0" fmla="*/ 0 w 1287"/>
                <a:gd name="T1" fmla="*/ 0 h 100"/>
                <a:gd name="T2" fmla="*/ 100 w 1287"/>
                <a:gd name="T3" fmla="*/ 100 h 100"/>
                <a:gd name="T4" fmla="*/ 1187 w 1287"/>
                <a:gd name="T5" fmla="*/ 100 h 100"/>
                <a:gd name="T6" fmla="*/ 1287 w 1287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7" h="100">
                  <a:moveTo>
                    <a:pt x="0" y="0"/>
                  </a:moveTo>
                  <a:cubicBezTo>
                    <a:pt x="0" y="55"/>
                    <a:pt x="45" y="100"/>
                    <a:pt x="100" y="100"/>
                  </a:cubicBezTo>
                  <a:lnTo>
                    <a:pt x="1187" y="100"/>
                  </a:lnTo>
                  <a:cubicBezTo>
                    <a:pt x="1243" y="100"/>
                    <a:pt x="1287" y="55"/>
                    <a:pt x="1287" y="0"/>
                  </a:cubicBezTo>
                </a:path>
              </a:pathLst>
            </a:custGeom>
            <a:noFill/>
            <a:ln w="571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2" name="Graphic 91" descr="Shopping bag outline">
            <a:extLst>
              <a:ext uri="{FF2B5EF4-FFF2-40B4-BE49-F238E27FC236}">
                <a16:creationId xmlns:a16="http://schemas.microsoft.com/office/drawing/2014/main" id="{7162F3EA-EA46-57EC-E036-DA3C2FFEC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8994" y="2512001"/>
            <a:ext cx="2371719" cy="2054063"/>
          </a:xfrm>
          <a:prstGeom prst="rect">
            <a:avLst/>
          </a:prstGeom>
        </p:spPr>
      </p:pic>
      <p:pic>
        <p:nvPicPr>
          <p:cNvPr id="104" name="Graphic 103" descr="Boot outline">
            <a:extLst>
              <a:ext uri="{FF2B5EF4-FFF2-40B4-BE49-F238E27FC236}">
                <a16:creationId xmlns:a16="http://schemas.microsoft.com/office/drawing/2014/main" id="{06C6950B-8B2C-537B-6580-068689570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5187" y="3305896"/>
            <a:ext cx="914400" cy="9144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67AB97E5-6BC0-3BE5-3F58-CA3921813E63}"/>
              </a:ext>
            </a:extLst>
          </p:cNvPr>
          <p:cNvSpPr txBox="1"/>
          <p:nvPr/>
        </p:nvSpPr>
        <p:spPr>
          <a:xfrm>
            <a:off x="2483159" y="510279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2:21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41BDD53-5C9D-AB79-21E0-B3335CDE0A8E}"/>
              </a:ext>
            </a:extLst>
          </p:cNvPr>
          <p:cNvSpPr txBox="1"/>
          <p:nvPr/>
        </p:nvSpPr>
        <p:spPr>
          <a:xfrm>
            <a:off x="5530286" y="510279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2:11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53DD122-D4FA-B3F1-257B-1A9B6D795397}"/>
              </a:ext>
            </a:extLst>
          </p:cNvPr>
          <p:cNvSpPr txBox="1"/>
          <p:nvPr/>
        </p:nvSpPr>
        <p:spPr>
          <a:xfrm>
            <a:off x="8756390" y="5102794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1:7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C4A50D7-09B4-AB8F-C8A0-ECB4BBE56E1E}"/>
              </a:ext>
            </a:extLst>
          </p:cNvPr>
          <p:cNvSpPr txBox="1"/>
          <p:nvPr/>
        </p:nvSpPr>
        <p:spPr>
          <a:xfrm>
            <a:off x="5081182" y="1895512"/>
            <a:ext cx="235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Minutes:seconds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D1B4931-C134-94B1-602A-CF266673F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948" y="6371793"/>
            <a:ext cx="5209032" cy="133165"/>
          </a:xfrm>
        </p:spPr>
        <p:txBody>
          <a:bodyPr/>
          <a:lstStyle/>
          <a:p>
            <a:r>
              <a:rPr lang="en-GB" sz="1100" dirty="0"/>
              <a:t>Source:  JICMAIL, Item Database, Advertising Mail, Mail order, Retail, Grocery, 2023 and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38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5583-C3BD-FB9B-7C47-7BA9D92B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strong and consistent buying behaviours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AED5E-9546-1E7D-A2C8-1113B5E553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1A962D-B01A-1057-F566-8ABA96F7C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Item Database, Advertising Mail, Mail order, Retail, Grocery, 2019-2024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8BB54FB-F87D-A236-544C-91D3BBCF9B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633052"/>
              </p:ext>
            </p:extLst>
          </p:nvPr>
        </p:nvGraphicFramePr>
        <p:xfrm>
          <a:off x="423863" y="2260311"/>
          <a:ext cx="11333162" cy="376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A4246F8-7DEC-507B-E878-EFF330216A4C}"/>
              </a:ext>
            </a:extLst>
          </p:cNvPr>
          <p:cNvSpPr txBox="1"/>
          <p:nvPr/>
        </p:nvSpPr>
        <p:spPr>
          <a:xfrm>
            <a:off x="423863" y="1664411"/>
            <a:ext cx="1020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People going on to buy something as a result of receiving retail mail – in a shop, online, other and planned large purchase</a:t>
            </a:r>
          </a:p>
        </p:txBody>
      </p:sp>
    </p:spTree>
    <p:extLst>
      <p:ext uri="{BB962C8B-B14F-4D97-AF65-F5344CB8AC3E}">
        <p14:creationId xmlns:p14="http://schemas.microsoft.com/office/powerpoint/2010/main" val="38563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B3247-E20C-8B08-AB5A-768327DE6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3879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advertising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A78E5B-54A1-CF11-D74B-7D5738BD6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Customers within the Retail Sector when you add more advertising mail to your planned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  Advertising Mail or Catalogue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 Letters/Large Letters or 50k Catalogue items. 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F266-3070-4B83-9733-B15DC3AD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1F178B-FA22-2429-0145-3AB7BB2C4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86BA35-0E94-220C-8A1D-1E6441F21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4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90B58B-6CF1-4955-8D52-7FBE295B9BD2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763D653-18EE-4628-8A73-0A473F0C4375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50EC5FC-1270-41FF-A626-74A5248546C4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86B2D5A-22BF-4879-9614-32F41509D7EE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52DC4-6365-41DC-B358-A3F94817D177}"/>
              </a:ext>
            </a:extLst>
          </p:cNvPr>
          <p:cNvSpPr txBox="1"/>
          <p:nvPr/>
        </p:nvSpPr>
        <p:spPr>
          <a:xfrm>
            <a:off x="807776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or Large Letters items sent using Advertising Mail Mailmark or Catalogue Mail.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2E1EA-EFA6-4CAF-A9D7-1F201D8F5B01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27763-2715-4333-A30D-4A43099E7A7E}"/>
              </a:ext>
            </a:extLst>
          </p:cNvPr>
          <p:cNvSpPr txBox="1"/>
          <p:nvPr/>
        </p:nvSpPr>
        <p:spPr>
          <a:xfrm>
            <a:off x="6082742" y="4691882"/>
            <a:ext cx="26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To qualify, test mailings must include a minimum of 100k advertising mail letters or 50k catalogues and a maximum of 1m items over the incentive period.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E4D2A-B711-4648-84B3-069249F9177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8AC1-E82A-475B-8546-A9ABAFA0EE9D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B92FC-59CB-4A91-AE6E-2C5B755F4174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3AFB8-AB54-4CE1-8221-FD65726C0178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D023D-E873-4B8F-9552-B6FD46601525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577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DE91-F921-4DBA-BD51-28827ED3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0722B8-6ED7-7A81-3387-6DD5264A2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52A3-242E-4AFC-8F94-C61FD634B7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947305-9693-24C8-ED9A-1A6739621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5AF87-D7F3-4FD6-BE60-9F186F1FFD90}"/>
              </a:ext>
            </a:extLst>
          </p:cNvPr>
          <p:cNvSpPr txBox="1"/>
          <p:nvPr/>
        </p:nvSpPr>
        <p:spPr>
          <a:xfrm>
            <a:off x="2073861" y="3546635"/>
            <a:ext cx="120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 February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EAF62-6C1D-4BB6-BAFB-3A6115EACE06}"/>
              </a:ext>
            </a:extLst>
          </p:cNvPr>
          <p:cNvSpPr txBox="1"/>
          <p:nvPr/>
        </p:nvSpPr>
        <p:spPr>
          <a:xfrm>
            <a:off x="1725752" y="4488569"/>
            <a:ext cx="19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E206-5996-457D-9541-ADE0CC97B800}"/>
              </a:ext>
            </a:extLst>
          </p:cNvPr>
          <p:cNvSpPr txBox="1"/>
          <p:nvPr/>
        </p:nvSpPr>
        <p:spPr>
          <a:xfrm>
            <a:off x="6689568" y="3546635"/>
            <a:ext cx="10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28 March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0293F-A0E1-4CF4-981C-6AFD52533455}"/>
              </a:ext>
            </a:extLst>
          </p:cNvPr>
          <p:cNvSpPr txBox="1"/>
          <p:nvPr/>
        </p:nvSpPr>
        <p:spPr>
          <a:xfrm>
            <a:off x="6408306" y="4488569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2BE64-45CF-4C40-A47F-13952F4E5278}"/>
              </a:ext>
            </a:extLst>
          </p:cNvPr>
          <p:cNvSpPr txBox="1"/>
          <p:nvPr/>
        </p:nvSpPr>
        <p:spPr>
          <a:xfrm>
            <a:off x="9021104" y="3546635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02 May 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FA213B-60B8-45A9-ABA6-625B7E48B591}"/>
              </a:ext>
            </a:extLst>
          </p:cNvPr>
          <p:cNvSpPr txBox="1"/>
          <p:nvPr/>
        </p:nvSpPr>
        <p:spPr>
          <a:xfrm>
            <a:off x="8606310" y="4488569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BBFDC-BF9C-D761-8787-DCF604390DBC}"/>
              </a:ext>
            </a:extLst>
          </p:cNvPr>
          <p:cNvSpPr txBox="1"/>
          <p:nvPr/>
        </p:nvSpPr>
        <p:spPr>
          <a:xfrm>
            <a:off x="4444514" y="3546635"/>
            <a:ext cx="968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 March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8815A-687B-444E-6C86-CCAF47BA15E8}"/>
              </a:ext>
            </a:extLst>
          </p:cNvPr>
          <p:cNvSpPr txBox="1"/>
          <p:nvPr/>
        </p:nvSpPr>
        <p:spPr>
          <a:xfrm>
            <a:off x="4028150" y="4488569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BA26B4-386F-3C12-35D1-10997740438E}"/>
              </a:ext>
            </a:extLst>
          </p:cNvPr>
          <p:cNvGrpSpPr/>
          <p:nvPr/>
        </p:nvGrpSpPr>
        <p:grpSpPr>
          <a:xfrm>
            <a:off x="1853160" y="2625648"/>
            <a:ext cx="1648014" cy="1808359"/>
            <a:chOff x="6761932" y="1222043"/>
            <a:chExt cx="1648014" cy="1808359"/>
          </a:xfrm>
        </p:grpSpPr>
        <p:sp>
          <p:nvSpPr>
            <p:cNvPr id="24" name="Free-form: Shape 297">
              <a:extLst>
                <a:ext uri="{FF2B5EF4-FFF2-40B4-BE49-F238E27FC236}">
                  <a16:creationId xmlns:a16="http://schemas.microsoft.com/office/drawing/2014/main" id="{3BCD2DF3-0003-53DF-CD65-D0C2151CA94B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-form: Shape 298">
              <a:extLst>
                <a:ext uri="{FF2B5EF4-FFF2-40B4-BE49-F238E27FC236}">
                  <a16:creationId xmlns:a16="http://schemas.microsoft.com/office/drawing/2014/main" id="{841B831B-83E6-B049-C995-93FAA2EB943C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8AFFD5-9C59-9313-BFC1-9EE48205F741}"/>
              </a:ext>
            </a:extLst>
          </p:cNvPr>
          <p:cNvGrpSpPr/>
          <p:nvPr/>
        </p:nvGrpSpPr>
        <p:grpSpPr>
          <a:xfrm>
            <a:off x="4104742" y="2625648"/>
            <a:ext cx="1648014" cy="1808359"/>
            <a:chOff x="6761932" y="1222043"/>
            <a:chExt cx="1648014" cy="1808359"/>
          </a:xfrm>
        </p:grpSpPr>
        <p:sp>
          <p:nvSpPr>
            <p:cNvPr id="32" name="Free-form: Shape 297">
              <a:extLst>
                <a:ext uri="{FF2B5EF4-FFF2-40B4-BE49-F238E27FC236}">
                  <a16:creationId xmlns:a16="http://schemas.microsoft.com/office/drawing/2014/main" id="{BC9D9712-371F-B62C-F75F-28B3DAF756A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-form: Shape 298">
              <a:extLst>
                <a:ext uri="{FF2B5EF4-FFF2-40B4-BE49-F238E27FC236}">
                  <a16:creationId xmlns:a16="http://schemas.microsoft.com/office/drawing/2014/main" id="{2DABCB0D-4844-E2A9-14B3-A481D48A27C1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CAF0D5-3AFB-C9BD-F903-1773871AFF06}"/>
              </a:ext>
            </a:extLst>
          </p:cNvPr>
          <p:cNvGrpSpPr/>
          <p:nvPr/>
        </p:nvGrpSpPr>
        <p:grpSpPr>
          <a:xfrm>
            <a:off x="6408306" y="2625648"/>
            <a:ext cx="1648014" cy="1808359"/>
            <a:chOff x="6761932" y="1222043"/>
            <a:chExt cx="1648014" cy="1808359"/>
          </a:xfrm>
        </p:grpSpPr>
        <p:sp>
          <p:nvSpPr>
            <p:cNvPr id="35" name="Free-form: Shape 297">
              <a:extLst>
                <a:ext uri="{FF2B5EF4-FFF2-40B4-BE49-F238E27FC236}">
                  <a16:creationId xmlns:a16="http://schemas.microsoft.com/office/drawing/2014/main" id="{E380F69A-DDC8-79CB-A3A0-193602B357BB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-form: Shape 298">
              <a:extLst>
                <a:ext uri="{FF2B5EF4-FFF2-40B4-BE49-F238E27FC236}">
                  <a16:creationId xmlns:a16="http://schemas.microsoft.com/office/drawing/2014/main" id="{71B95F44-21C4-06DE-C57B-72E9D1CD965E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C6C63E-91E3-C3D7-0B43-D2ADC7B99885}"/>
              </a:ext>
            </a:extLst>
          </p:cNvPr>
          <p:cNvGrpSpPr/>
          <p:nvPr/>
        </p:nvGrpSpPr>
        <p:grpSpPr>
          <a:xfrm>
            <a:off x="8669662" y="2625648"/>
            <a:ext cx="1648014" cy="1808359"/>
            <a:chOff x="6761932" y="1222043"/>
            <a:chExt cx="1648014" cy="1808359"/>
          </a:xfrm>
        </p:grpSpPr>
        <p:sp>
          <p:nvSpPr>
            <p:cNvPr id="38" name="Free-form: Shape 297">
              <a:extLst>
                <a:ext uri="{FF2B5EF4-FFF2-40B4-BE49-F238E27FC236}">
                  <a16:creationId xmlns:a16="http://schemas.microsoft.com/office/drawing/2014/main" id="{0742ED2A-50AA-268E-2244-8AA10478AD69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-form: Shape 298">
              <a:extLst>
                <a:ext uri="{FF2B5EF4-FFF2-40B4-BE49-F238E27FC236}">
                  <a16:creationId xmlns:a16="http://schemas.microsoft.com/office/drawing/2014/main" id="{0D3AC30D-26E2-3732-0FA6-9B05A199DACA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8814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937AC5-93BF-49A6-B607-CC4F4B0ECEB8}">
  <ds:schemaRefs>
    <ds:schemaRef ds:uri="http://schemas.microsoft.com/office/2006/documentManagement/types"/>
    <ds:schemaRef ds:uri="http://schemas.microsoft.com/office/infopath/2007/PartnerControls"/>
    <ds:schemaRef ds:uri="707d9dac-b3e0-4010-a31f-c9f487ae09b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1064</Words>
  <Application>Microsoft Office PowerPoint</Application>
  <PresentationFormat>Widescreen</PresentationFormat>
  <Paragraphs>134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Wingdings</vt:lpstr>
      <vt:lpstr>Office Theme</vt:lpstr>
      <vt:lpstr>ROYAL MAIL RETAIL INCENTIVE 2025</vt:lpstr>
      <vt:lpstr>Engagement rates with retail mail</vt:lpstr>
      <vt:lpstr>The retail sector enjoys high levels of frequency of engagement</vt:lpstr>
      <vt:lpstr>retail mail commands attention</vt:lpstr>
      <vt:lpstr>With strong and consistent buying behaviours</vt:lpstr>
      <vt:lpstr>PowerPoint Presentation</vt:lpstr>
      <vt:lpstr>Advertising mail</vt:lpstr>
      <vt:lpstr>ENTRY REQUIREMENTS</vt:lpstr>
      <vt:lpstr>OFFER DATES</vt:lpstr>
      <vt:lpstr>PowerPoint Presentation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2025-01-28T09:46:33Z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