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</p:sldMasterIdLst>
  <p:notesMasterIdLst>
    <p:notesMasterId r:id="rId11"/>
  </p:notesMasterIdLst>
  <p:handoutMasterIdLst>
    <p:handoutMasterId r:id="rId12"/>
  </p:handoutMasterIdLst>
  <p:sldIdLst>
    <p:sldId id="256" r:id="rId5"/>
    <p:sldId id="3706" r:id="rId6"/>
    <p:sldId id="3699" r:id="rId7"/>
    <p:sldId id="3705" r:id="rId8"/>
    <p:sldId id="3704" r:id="rId9"/>
    <p:sldId id="3700" r:id="rId10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pos="10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DC304"/>
    <a:srgbClr val="82CBD4"/>
    <a:srgbClr val="95C121"/>
    <a:srgbClr val="EF7E05"/>
    <a:srgbClr val="1BACE4"/>
    <a:srgbClr val="E6E6E6"/>
    <a:srgbClr val="1D1E1C"/>
    <a:srgbClr val="E20C18"/>
    <a:srgbClr val="FAA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300" y="84"/>
      </p:cViewPr>
      <p:guideLst>
        <p:guide orient="horz" pos="3793"/>
        <p:guide pos="109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107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fet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13651F-C7B8-4520-9C8D-0F96392DA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25185792-0492-4F2B-987A-01151770A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F35248C-EEC5-4433-AFE5-F92FD4F3A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92665F91-D2D8-4CEF-B526-8C7CBAC208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83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,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FFE816-F799-46CC-8EFA-5FE4A123E2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C40377-6254-43F2-8398-4A4F34B1E4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EBC413-65A5-4E69-8650-5FCA573E240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5BA0EE-27F6-4A66-97D6-E258D7098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D4E0485-540D-4E30-879D-601083F38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8861199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</a:t>
            </a:r>
            <a:br>
              <a:rPr lang="en-US" dirty="0"/>
            </a:br>
            <a:r>
              <a:rPr lang="en-US" dirty="0"/>
              <a:t>double title, circle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6E295BD-73FC-4681-840C-AE6DB88466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1478542"/>
            <a:ext cx="8861198" cy="2659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B686332-D030-4EC8-875A-966381865A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475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no icon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9665-BC8A-471B-B121-B84A3BF085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60EA9-D4DD-4016-B2DB-8443B4C3E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7C0097-4CB1-4893-9CED-D822C48935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661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Gir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2EA357-3E31-4AC8-A81F-19BA3DEF2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" b="229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956333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Blo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283299-30A7-4D60-A36B-6EC59CBA3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6" b="10899"/>
          <a:stretch/>
        </p:blipFill>
        <p:spPr>
          <a:xfrm>
            <a:off x="6455" y="1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-6455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21830E7-03D0-46A9-8A28-FD4191B099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286903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Buildin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picture containing building&#10;&#10;Description automatically generated">
            <a:extLst>
              <a:ext uri="{FF2B5EF4-FFF2-40B4-BE49-F238E27FC236}">
                <a16:creationId xmlns:a16="http://schemas.microsoft.com/office/drawing/2014/main" id="{B3D6141F-6094-40A7-8BAD-509054435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1" b="7871"/>
          <a:stretch/>
        </p:blipFill>
        <p:spPr>
          <a:xfrm>
            <a:off x="-4431" y="0"/>
            <a:ext cx="1221377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-4431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D4A7E7A-6B3E-42AC-9B8F-4D305DFF43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893303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A610B1-91B8-4286-A62C-13768BD19B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C85945-97C1-4E9B-9C52-7EC5016A7577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1C964C-A1CD-41BD-AD80-BF152FEB6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024" t="1798"/>
          <a:stretch/>
        </p:blipFill>
        <p:spPr>
          <a:xfrm>
            <a:off x="0" y="0"/>
            <a:ext cx="1388962" cy="2352086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0654A42-9463-4E9E-86C0-6D7311D71D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3409165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onfeftti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AE554D-0F0B-4DEF-AD6B-7F3AA8098C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73928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70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Door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F42B88DF-3DA6-4308-8BE2-F4872891C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1" b="4785"/>
          <a:stretch/>
        </p:blipFill>
        <p:spPr>
          <a:xfrm>
            <a:off x="1280" y="0"/>
            <a:ext cx="12192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17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Happy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6C90C1B1-B377-4F6F-BEF7-C47A0D483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72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Mai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AFB9357E-558F-428B-A5A6-0FB343B10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 b="1202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32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o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E801FC8F-7965-4143-B463-4147C77A9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1" b="4785"/>
          <a:stretch/>
        </p:blipFill>
        <p:spPr>
          <a:xfrm>
            <a:off x="0" y="0"/>
            <a:ext cx="12205313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961"/>
          <a:stretch/>
        </p:blipFill>
        <p:spPr>
          <a:xfrm>
            <a:off x="0" y="0"/>
            <a:ext cx="12205313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FE9BD497-5AAB-41B9-961A-40256A55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42ABB38-0127-4B54-A205-65921DBE4C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1" name="Text Placeholder 37">
            <a:extLst>
              <a:ext uri="{FF2B5EF4-FFF2-40B4-BE49-F238E27FC236}">
                <a16:creationId xmlns:a16="http://schemas.microsoft.com/office/drawing/2014/main" id="{88748023-B528-4F87-9694-5268B91291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256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Readin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675FA5-F84C-4C90-B66A-4780FDD866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>
          <a:xfrm>
            <a:off x="1" y="-9635"/>
            <a:ext cx="12192000" cy="6877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-1" y="-19272"/>
            <a:ext cx="12191999" cy="6877272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33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Family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picture containing table, desk&#10;&#10;Description automatically generated">
            <a:extLst>
              <a:ext uri="{FF2B5EF4-FFF2-40B4-BE49-F238E27FC236}">
                <a16:creationId xmlns:a16="http://schemas.microsoft.com/office/drawing/2014/main" id="{59B92E07-D5AC-438D-8035-5AF4A87FE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1" b="684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13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FAEB6-D87B-5748-9596-A7B509E923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B61B32-6203-7141-A3BE-E8879E3EF5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024" t="1798"/>
          <a:stretch/>
        </p:blipFill>
        <p:spPr>
          <a:xfrm>
            <a:off x="0" y="0"/>
            <a:ext cx="1388962" cy="2352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BBE08-932E-42F7-A655-A237F2DD1F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2FC916-1ED6-402E-A80D-CD430134C963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41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D803-1BF7-40EA-AC91-081933E6A3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4141" y="1779739"/>
            <a:ext cx="5452876" cy="44287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2191B-F9B2-4D52-B126-519167AFCB7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E8CAE5-9552-4F56-BD9E-0EA1626B37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1A7618-3887-4838-98CE-FDFA033A94B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7F5898-E811-49FE-9FB9-91A9366B7A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41B46AD-0363-49D0-9A55-12F4487A1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 slide, 2 columns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00C11B1-45C3-463E-A925-394850B1A6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9C4766-C987-4787-8811-9BA501FABE5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9757" y="1779739"/>
            <a:ext cx="5452876" cy="44287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73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7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5CACC-D8E6-429F-B461-2AD69D5E94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EA5AD-0373-4832-9455-A2EA79A24C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61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5C234EB-3454-43CE-B3CD-063C27C7B647}"/>
              </a:ext>
            </a:extLst>
          </p:cNvPr>
          <p:cNvSpPr txBox="1">
            <a:spLocks/>
          </p:cNvSpPr>
          <p:nvPr userDrawn="1"/>
        </p:nvSpPr>
        <p:spPr>
          <a:xfrm>
            <a:off x="6415753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TEXT, Image left, 2 columns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09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A55C5423-B0BC-4B3A-8B1C-E8B29CF73B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62961" cy="33383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927F751-04E0-47BC-AF64-AA7D969C6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37B374C-4DE5-4B68-ABCC-646D992BEB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65438" y="3338300"/>
            <a:ext cx="6126562" cy="35197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59BEFC-AABE-43C1-B155-999F12261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0B8B5A-C547-4570-9238-68061E53F7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80175" y="1781175"/>
            <a:ext cx="5276624" cy="13700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FB6EAE-A378-4EA6-9478-F2F0740EA54F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ADDF625-A76B-495A-8620-28A80A9A1ED2}"/>
              </a:ext>
            </a:extLst>
          </p:cNvPr>
          <p:cNvSpPr txBox="1">
            <a:spLocks/>
          </p:cNvSpPr>
          <p:nvPr userDrawn="1"/>
        </p:nvSpPr>
        <p:spPr>
          <a:xfrm>
            <a:off x="6415753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Quadrants, title here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C1330A8-DF3E-41E3-AB7E-AB4557754C7E}"/>
              </a:ext>
            </a:extLst>
          </p:cNvPr>
          <p:cNvSpPr txBox="1">
            <a:spLocks/>
          </p:cNvSpPr>
          <p:nvPr userDrawn="1"/>
        </p:nvSpPr>
        <p:spPr>
          <a:xfrm>
            <a:off x="481942" y="3722747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Quadrants, title here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C1B24B7-CA04-4E8D-B2B5-DC4E1636585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267" y="4847569"/>
            <a:ext cx="5183188" cy="13700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96338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E337FF-EC20-FC4E-A512-80CDE51F4AC9}"/>
              </a:ext>
            </a:extLst>
          </p:cNvPr>
          <p:cNvSpPr/>
          <p:nvPr userDrawn="1"/>
        </p:nvSpPr>
        <p:spPr>
          <a:xfrm>
            <a:off x="1065230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01221" y="6177783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81F068-E853-4A4F-9EFD-B29B74282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8064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092A17-E78C-9740-AB28-68C7E769D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8351" y="3350872"/>
            <a:ext cx="2889854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CCC52F-1463-4EBC-B99B-A373A1ECE4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A7F3F838-60D3-4FEB-B2CA-08F82875A270}"/>
              </a:ext>
            </a:extLst>
          </p:cNvPr>
          <p:cNvSpPr txBox="1">
            <a:spLocks/>
          </p:cNvSpPr>
          <p:nvPr userDrawn="1"/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87542D-5C6B-4EB3-96EB-9B37C3D5D2F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576F0-DC67-4F7A-A308-E8A231AB271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7D8C70-D8D3-4616-8AD6-B7531CA66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3 stages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BD0FB86-6CDA-4632-979A-2F4031FB20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863C8E-9F0F-4046-A264-6A18A57D022C}"/>
              </a:ext>
            </a:extLst>
          </p:cNvPr>
          <p:cNvSpPr/>
          <p:nvPr userDrawn="1"/>
        </p:nvSpPr>
        <p:spPr>
          <a:xfrm>
            <a:off x="4500922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35">
            <a:extLst>
              <a:ext uri="{FF2B5EF4-FFF2-40B4-BE49-F238E27FC236}">
                <a16:creationId xmlns:a16="http://schemas.microsoft.com/office/drawing/2014/main" id="{7DB80790-1AF5-488C-A2EE-375E51A97F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3281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4" name="Text Placeholder 40">
            <a:extLst>
              <a:ext uri="{FF2B5EF4-FFF2-40B4-BE49-F238E27FC236}">
                <a16:creationId xmlns:a16="http://schemas.microsoft.com/office/drawing/2014/main" id="{0E461C60-64BB-43A7-BA8C-34579F84CCE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37988" y="3355229"/>
            <a:ext cx="2865909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E954C-0710-40FA-98A2-EB54FBFAE9A0}"/>
              </a:ext>
            </a:extLst>
          </p:cNvPr>
          <p:cNvSpPr/>
          <p:nvPr userDrawn="1"/>
        </p:nvSpPr>
        <p:spPr>
          <a:xfrm>
            <a:off x="7936614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C5BBACFC-697B-4BAB-BD69-B117928B1B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39448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954A020B-FA48-4C89-898D-1129467DB3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07052" y="3350872"/>
            <a:ext cx="2832537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65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5413A5D-B0DB-4840-A6F5-293DCA8C23D9}"/>
              </a:ext>
            </a:extLst>
          </p:cNvPr>
          <p:cNvSpPr/>
          <p:nvPr userDrawn="1"/>
        </p:nvSpPr>
        <p:spPr>
          <a:xfrm>
            <a:off x="4792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47ACD3-9D3A-184E-A273-6B9AD0E17160}"/>
              </a:ext>
            </a:extLst>
          </p:cNvPr>
          <p:cNvSpPr/>
          <p:nvPr userDrawn="1"/>
        </p:nvSpPr>
        <p:spPr>
          <a:xfrm>
            <a:off x="33616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B1937D-5E8B-4442-A129-2CC064F9A1E0}"/>
              </a:ext>
            </a:extLst>
          </p:cNvPr>
          <p:cNvSpPr/>
          <p:nvPr userDrawn="1"/>
        </p:nvSpPr>
        <p:spPr>
          <a:xfrm>
            <a:off x="62440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 Placeholder 35">
            <a:extLst>
              <a:ext uri="{FF2B5EF4-FFF2-40B4-BE49-F238E27FC236}">
                <a16:creationId xmlns:a16="http://schemas.microsoft.com/office/drawing/2014/main" id="{5804C198-EA49-C648-A91C-C264BEA215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36" y="2016564"/>
            <a:ext cx="239787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8" name="Text Placeholder 35">
            <a:extLst>
              <a:ext uri="{FF2B5EF4-FFF2-40B4-BE49-F238E27FC236}">
                <a16:creationId xmlns:a16="http://schemas.microsoft.com/office/drawing/2014/main" id="{D9DE2891-000C-7A47-9395-327F4FFE97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1656" y="2016564"/>
            <a:ext cx="239765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9" name="Text Placeholder 35">
            <a:extLst>
              <a:ext uri="{FF2B5EF4-FFF2-40B4-BE49-F238E27FC236}">
                <a16:creationId xmlns:a16="http://schemas.microsoft.com/office/drawing/2014/main" id="{144C8D64-11B4-554F-BD17-394B6F559E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44056" y="2016564"/>
            <a:ext cx="239765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0" name="Text Placeholder 40">
            <a:extLst>
              <a:ext uri="{FF2B5EF4-FFF2-40B4-BE49-F238E27FC236}">
                <a16:creationId xmlns:a16="http://schemas.microsoft.com/office/drawing/2014/main" id="{4A50721B-5180-6246-9B49-B012E18188B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44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1" name="Text Placeholder 40">
            <a:extLst>
              <a:ext uri="{FF2B5EF4-FFF2-40B4-BE49-F238E27FC236}">
                <a16:creationId xmlns:a16="http://schemas.microsoft.com/office/drawing/2014/main" id="{5009098B-C9C2-6D4D-B4C8-66B13FEA524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5368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2" name="Text Placeholder 40">
            <a:extLst>
              <a:ext uri="{FF2B5EF4-FFF2-40B4-BE49-F238E27FC236}">
                <a16:creationId xmlns:a16="http://schemas.microsoft.com/office/drawing/2014/main" id="{A5DF1411-B4B7-574E-9BAB-9A4186C43E8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192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A0BE2C-2F41-C94A-99E2-9E9C8539EC62}"/>
              </a:ext>
            </a:extLst>
          </p:cNvPr>
          <p:cNvSpPr/>
          <p:nvPr userDrawn="1"/>
        </p:nvSpPr>
        <p:spPr>
          <a:xfrm>
            <a:off x="9133199" y="2002478"/>
            <a:ext cx="2572799" cy="3991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 Placeholder 35">
            <a:extLst>
              <a:ext uri="{FF2B5EF4-FFF2-40B4-BE49-F238E27FC236}">
                <a16:creationId xmlns:a16="http://schemas.microsoft.com/office/drawing/2014/main" id="{5615BD06-674B-6B41-A1B5-8A66AF6989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33195" y="2002478"/>
            <a:ext cx="239765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5" name="Text Placeholder 40">
            <a:extLst>
              <a:ext uri="{FF2B5EF4-FFF2-40B4-BE49-F238E27FC236}">
                <a16:creationId xmlns:a16="http://schemas.microsoft.com/office/drawing/2014/main" id="{A572828F-67C2-5748-B663-D94F10F6617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308348" y="3336786"/>
            <a:ext cx="2222500" cy="254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F2ADDD6-64C2-42E4-8BC8-1D19C8E183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75A71-02A2-4AE6-9C69-5955E9F54FC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D82E014-C022-4946-BD0C-5DFBBCBF6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4 stages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712F491-DD76-489B-BBD3-E024ECB9B8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542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0EC8B-6944-7A47-9A1B-7C92B922E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2095" b="14017"/>
          <a:stretch/>
        </p:blipFill>
        <p:spPr>
          <a:xfrm>
            <a:off x="9265131" y="2511926"/>
            <a:ext cx="2926869" cy="43460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9FDD73-9E09-7945-9A46-BD5E2414CC7A}"/>
              </a:ext>
            </a:extLst>
          </p:cNvPr>
          <p:cNvSpPr/>
          <p:nvPr userDrawn="1"/>
        </p:nvSpPr>
        <p:spPr>
          <a:xfrm>
            <a:off x="479260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5">
            <a:extLst>
              <a:ext uri="{FF2B5EF4-FFF2-40B4-BE49-F238E27FC236}">
                <a16:creationId xmlns:a16="http://schemas.microsoft.com/office/drawing/2014/main" id="{19C27A68-9FF1-5044-A2C5-4DBCD9AA90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9036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F7B29AC3-37AB-C743-BDD2-724C756910E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4408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0F8F6B4-6036-C249-B4BA-C168CF827E1E}"/>
              </a:ext>
            </a:extLst>
          </p:cNvPr>
          <p:cNvSpPr/>
          <p:nvPr userDrawn="1"/>
        </p:nvSpPr>
        <p:spPr>
          <a:xfrm>
            <a:off x="9704437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8C57C1B8-9938-3E47-97E3-B2D59ED6E06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704213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FA070F3E-1E3F-5548-A52A-A061CB950F5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879585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1DC7A1-4BB9-5B40-AFAF-71BDEE28335E}"/>
              </a:ext>
            </a:extLst>
          </p:cNvPr>
          <p:cNvSpPr/>
          <p:nvPr userDrawn="1"/>
        </p:nvSpPr>
        <p:spPr>
          <a:xfrm>
            <a:off x="2790498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35">
            <a:extLst>
              <a:ext uri="{FF2B5EF4-FFF2-40B4-BE49-F238E27FC236}">
                <a16:creationId xmlns:a16="http://schemas.microsoft.com/office/drawing/2014/main" id="{96A46CA0-C97B-8C42-9EB8-D546DC35357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90274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9" name="Text Placeholder 40">
            <a:extLst>
              <a:ext uri="{FF2B5EF4-FFF2-40B4-BE49-F238E27FC236}">
                <a16:creationId xmlns:a16="http://schemas.microsoft.com/office/drawing/2014/main" id="{F6925924-8438-2446-A508-AE126968861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965646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C128985-4F07-4340-B117-75623A4798A1}"/>
              </a:ext>
            </a:extLst>
          </p:cNvPr>
          <p:cNvSpPr/>
          <p:nvPr userDrawn="1"/>
        </p:nvSpPr>
        <p:spPr>
          <a:xfrm>
            <a:off x="5095449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 Placeholder 35">
            <a:extLst>
              <a:ext uri="{FF2B5EF4-FFF2-40B4-BE49-F238E27FC236}">
                <a16:creationId xmlns:a16="http://schemas.microsoft.com/office/drawing/2014/main" id="{EB203576-247F-594B-AA0C-9AC9BFBC617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95225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2" name="Text Placeholder 40">
            <a:extLst>
              <a:ext uri="{FF2B5EF4-FFF2-40B4-BE49-F238E27FC236}">
                <a16:creationId xmlns:a16="http://schemas.microsoft.com/office/drawing/2014/main" id="{8E39356C-DCED-4B4E-8FD2-8A44E096E63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270597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8CE159F-99AC-9C44-9745-594FE14FF5A8}"/>
              </a:ext>
            </a:extLst>
          </p:cNvPr>
          <p:cNvSpPr/>
          <p:nvPr userDrawn="1"/>
        </p:nvSpPr>
        <p:spPr>
          <a:xfrm>
            <a:off x="7400053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 Placeholder 35">
            <a:extLst>
              <a:ext uri="{FF2B5EF4-FFF2-40B4-BE49-F238E27FC236}">
                <a16:creationId xmlns:a16="http://schemas.microsoft.com/office/drawing/2014/main" id="{D5458CC4-909A-7E47-A02A-3B88B26C13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399829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5" name="Text Placeholder 40">
            <a:extLst>
              <a:ext uri="{FF2B5EF4-FFF2-40B4-BE49-F238E27FC236}">
                <a16:creationId xmlns:a16="http://schemas.microsoft.com/office/drawing/2014/main" id="{FB9277D2-3FED-8644-89D6-89DB3FDD59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575201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BB76C2-AAB2-4D1E-869D-46076497BC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5 stages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4FBFF46-BB30-4D8F-A4C2-0956EF529F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13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pp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DF4CF2F5-CBC9-4B30-8A19-72977C6D89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91B41E1B-424C-48BE-8B6B-A734316ADF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DD40145-7FA8-4783-B18F-01F8E09701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21EA6D3B-0498-4650-84DF-93F210D39C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824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0EC8B-6944-7A47-9A1B-7C92B922E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2095" b="14017"/>
          <a:stretch/>
        </p:blipFill>
        <p:spPr>
          <a:xfrm>
            <a:off x="9265131" y="2511926"/>
            <a:ext cx="2926869" cy="43460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BB76C2-AAB2-4D1E-869D-46076497BC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6 stages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4FBFF46-BB30-4D8F-A4C2-0956EF529F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A33D06-1EAE-4D42-BD90-9B587543E04E}"/>
              </a:ext>
            </a:extLst>
          </p:cNvPr>
          <p:cNvSpPr/>
          <p:nvPr userDrawn="1"/>
        </p:nvSpPr>
        <p:spPr>
          <a:xfrm>
            <a:off x="251813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 Placeholder 35">
            <a:extLst>
              <a:ext uri="{FF2B5EF4-FFF2-40B4-BE49-F238E27FC236}">
                <a16:creationId xmlns:a16="http://schemas.microsoft.com/office/drawing/2014/main" id="{E969B702-2D90-4A8C-818E-BE349557B45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8533" y="2028678"/>
            <a:ext cx="148825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443621B-4CB3-4E1A-A2AE-720BADB52B26}"/>
              </a:ext>
            </a:extLst>
          </p:cNvPr>
          <p:cNvSpPr/>
          <p:nvPr userDrawn="1"/>
        </p:nvSpPr>
        <p:spPr>
          <a:xfrm>
            <a:off x="2210079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 Placeholder 35">
            <a:extLst>
              <a:ext uri="{FF2B5EF4-FFF2-40B4-BE49-F238E27FC236}">
                <a16:creationId xmlns:a16="http://schemas.microsoft.com/office/drawing/2014/main" id="{ECECEC0B-3D8D-4F78-B65E-CEEB7F56B6F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09149" y="2028678"/>
            <a:ext cx="1513753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4F4918-3112-40A9-B65C-A32B1F402BF2}"/>
              </a:ext>
            </a:extLst>
          </p:cNvPr>
          <p:cNvSpPr/>
          <p:nvPr userDrawn="1"/>
        </p:nvSpPr>
        <p:spPr>
          <a:xfrm>
            <a:off x="417857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 Placeholder 35">
            <a:extLst>
              <a:ext uri="{FF2B5EF4-FFF2-40B4-BE49-F238E27FC236}">
                <a16:creationId xmlns:a16="http://schemas.microsoft.com/office/drawing/2014/main" id="{F28A5266-BA48-484D-9F91-46D04A78133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89999" y="2028678"/>
            <a:ext cx="1501398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06A64D0-8B54-443B-8C2A-AC90A4B3C517}"/>
              </a:ext>
            </a:extLst>
          </p:cNvPr>
          <p:cNvSpPr/>
          <p:nvPr userDrawn="1"/>
        </p:nvSpPr>
        <p:spPr>
          <a:xfrm>
            <a:off x="6147069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 Placeholder 35">
            <a:extLst>
              <a:ext uri="{FF2B5EF4-FFF2-40B4-BE49-F238E27FC236}">
                <a16:creationId xmlns:a16="http://schemas.microsoft.com/office/drawing/2014/main" id="{A614EA7C-BDC5-4FDE-913B-662DF1E394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59578" y="2028678"/>
            <a:ext cx="150031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18F6E51-B6BE-439C-8449-84F6671EE3E7}"/>
              </a:ext>
            </a:extLst>
          </p:cNvPr>
          <p:cNvSpPr/>
          <p:nvPr userDrawn="1"/>
        </p:nvSpPr>
        <p:spPr>
          <a:xfrm>
            <a:off x="811556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 Placeholder 35">
            <a:extLst>
              <a:ext uri="{FF2B5EF4-FFF2-40B4-BE49-F238E27FC236}">
                <a16:creationId xmlns:a16="http://schemas.microsoft.com/office/drawing/2014/main" id="{C5104A83-B738-4265-8E9E-8E27AE76B03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24399" y="2028678"/>
            <a:ext cx="149585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B57032-18CE-4064-AFE1-6A0302A02800}"/>
              </a:ext>
            </a:extLst>
          </p:cNvPr>
          <p:cNvSpPr/>
          <p:nvPr userDrawn="1"/>
        </p:nvSpPr>
        <p:spPr>
          <a:xfrm>
            <a:off x="1008405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 Placeholder 35">
            <a:extLst>
              <a:ext uri="{FF2B5EF4-FFF2-40B4-BE49-F238E27FC236}">
                <a16:creationId xmlns:a16="http://schemas.microsoft.com/office/drawing/2014/main" id="{2B345BC8-8D63-4AC6-9DFD-98B6CD13FE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093262" y="2028678"/>
            <a:ext cx="1479613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8" name="Text Placeholder 40">
            <a:extLst>
              <a:ext uri="{FF2B5EF4-FFF2-40B4-BE49-F238E27FC236}">
                <a16:creationId xmlns:a16="http://schemas.microsoft.com/office/drawing/2014/main" id="{EB389AB7-4135-4E98-B896-F8A9D66152F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177918" y="3239605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3" name="Text Placeholder 40">
            <a:extLst>
              <a:ext uri="{FF2B5EF4-FFF2-40B4-BE49-F238E27FC236}">
                <a16:creationId xmlns:a16="http://schemas.microsoft.com/office/drawing/2014/main" id="{22C1654A-4A50-4D5A-BCC6-E1989853E81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7329" y="3237961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4" name="Text Placeholder 40">
            <a:extLst>
              <a:ext uri="{FF2B5EF4-FFF2-40B4-BE49-F238E27FC236}">
                <a16:creationId xmlns:a16="http://schemas.microsoft.com/office/drawing/2014/main" id="{7590D40B-0A1D-4BEB-AA50-F47F1C789B2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313700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5" name="Text Placeholder 40">
            <a:extLst>
              <a:ext uri="{FF2B5EF4-FFF2-40B4-BE49-F238E27FC236}">
                <a16:creationId xmlns:a16="http://schemas.microsoft.com/office/drawing/2014/main" id="{F1F8639E-9955-4B00-B3C5-85E416B5451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265400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6" name="Text Placeholder 40">
            <a:extLst>
              <a:ext uri="{FF2B5EF4-FFF2-40B4-BE49-F238E27FC236}">
                <a16:creationId xmlns:a16="http://schemas.microsoft.com/office/drawing/2014/main" id="{CEC1CD5F-6F51-46AC-85FD-6359167DDC7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245575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7" name="Text Placeholder 40">
            <a:extLst>
              <a:ext uri="{FF2B5EF4-FFF2-40B4-BE49-F238E27FC236}">
                <a16:creationId xmlns:a16="http://schemas.microsoft.com/office/drawing/2014/main" id="{E901A7F8-4FB7-4FB9-A98C-AA7612964DA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214070" y="3235303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8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C3CF0-EDE0-41E7-90BE-6658867FA7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4" y="1800000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64D7F2-2738-4DD6-9804-14CE01440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5F6F180-AB11-4527-B626-D97C6BF4248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C29F6F-C163-420D-97CC-76412D34F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table slide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6ACB914-7340-43FB-913A-9487D1B68E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24544" y="1800000"/>
            <a:ext cx="11332027" cy="44085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6F6E25-8280-4690-947C-D0F36D663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4A7B83-05EC-4DDD-B5D8-A0AC5450300C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B62F3-143F-445A-BBC5-D8A464DEE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Table only slide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CA82E2A-12E8-4BEA-8484-E8142C99FC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292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38254" y="1800001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E9E8AA-41E9-4B2E-A604-FACD5A5DB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342EA0E-BFF4-499A-9126-032D30FD013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BF0055-222A-4114-952B-55BC38543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chart slide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5F444F1-59D8-45DB-B52F-F7457A8D24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7DD14-DF26-4216-8376-F84F3656B5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778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4544" y="1790476"/>
            <a:ext cx="11332027" cy="4457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CC0DAB-C431-46DC-AD96-7D3FACCA7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A7FF20-1F5C-4182-891F-E10BC4628A9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338666-5A7B-4746-ADDB-6279C03CD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Chart only slide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372864B-BF9F-4A32-ADAB-9887FF6FA2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516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399832" y="1780950"/>
            <a:ext cx="3334502" cy="44275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BB7FD05B-D3A2-4351-B9E8-26178B6D6919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737600" y="1780950"/>
            <a:ext cx="3334502" cy="442757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D1E8A-8B08-4E7E-BEAB-D0300F028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1BA03E-9E28-433B-915E-D397B6A30027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6A3C8E2-E62F-4079-B4A4-A38F13C67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2 charts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CC7F9D7-D427-45C7-B41A-2B63EE6282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CD083F3-995F-41F2-82B2-B0F9BCCEC4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96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Confet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B4B331-2378-4205-AC4C-587A25FEC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5DD9B60B-12FD-4580-958C-7044D0BB2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640EA8B-7106-4310-A125-54F6FBBDE7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836393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Do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C0DE9EAE-E430-469B-B416-9C730AEAFC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1" b="4785"/>
          <a:stretch/>
        </p:blipFill>
        <p:spPr>
          <a:xfrm>
            <a:off x="1280" y="0"/>
            <a:ext cx="12192000" cy="6858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"/>
            <a:ext cx="12189572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41" name="Title 3">
            <a:extLst>
              <a:ext uri="{FF2B5EF4-FFF2-40B4-BE49-F238E27FC236}">
                <a16:creationId xmlns:a16="http://schemas.microsoft.com/office/drawing/2014/main" id="{EF0CC505-3F1F-2343-8D30-979645824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6A60678E-A454-354A-B4B9-EAB11B9696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90630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Happ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18E8CF89-1785-45E0-B5C5-1804C5221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A0BADAC-3F71-465F-990B-DE3352024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3A52FE2-3E92-46EC-B4B1-59FB53538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893057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Mai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27CDC051-DCD2-450D-8722-CB1D5C7EA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 b="1202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AF15156B-339F-4057-9635-0293D184B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51288D4-A7CF-43CB-9D80-AC11972281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5623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Mai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9C135B9-BBD4-4C1A-B428-07CAA57DE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 b="1202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0E514967-D186-4B0B-BC63-DD91D3025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93E8C4D-CE7B-4E72-BDA9-39DB23396A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D24C7D19-BB4F-4EF8-80D9-7BE2514FCC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7176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Read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F557B6-D8AA-4FF7-B215-B664B5217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>
          <a:xfrm>
            <a:off x="1280" y="-9635"/>
            <a:ext cx="12192000" cy="6877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80" y="-9635"/>
            <a:ext cx="12192000" cy="6889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935FA2FF-A04D-4F21-BAE1-B48B5C9759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3B047E4-D9EA-470D-8D3E-AAE75A1352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533357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C0C179-A67C-074B-845F-F92CAD1E9F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5" y="507629"/>
            <a:ext cx="4027064" cy="6382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1ADAC1-83FD-4AD7-BAEE-4952FE08A6B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1C7821-C59F-44D3-BDBC-CAFB7445C1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B3E62B0D-1400-4128-B8D6-288C00B07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89F1F6E-78B6-459A-866C-3165223B96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3054594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 not remove" hidden="1">
            <a:extLst>
              <a:ext uri="{FF2B5EF4-FFF2-40B4-BE49-F238E27FC236}">
                <a16:creationId xmlns:a16="http://schemas.microsoft.com/office/drawing/2014/main" id="{297FA01E-24AC-49D4-8C41-C51389DC6FF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1052736"/>
            <a:ext cx="10972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451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>
            <a:extLst>
              <a:ext uri="{FF2B5EF4-FFF2-40B4-BE49-F238E27FC236}">
                <a16:creationId xmlns:a16="http://schemas.microsoft.com/office/drawing/2014/main" id="{74A997BD-A04A-4B08-A4A8-F7A22440416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70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lIns="91440" tIns="45720" rIns="91440" bIns="45720" anchor="ctr" anchorCtr="0">
            <a:normAutofit/>
          </a:bodyPr>
          <a:lstStyle>
            <a:lvl1pPr algn="l">
              <a:defRPr sz="3200" b="0" i="0" u="none" cap="none" baseline="0">
                <a:solidFill>
                  <a:srgbClr val="FF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076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ead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1F053B-EA68-4703-907E-7E15F96856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>
          <a:xfrm>
            <a:off x="0" y="-9635"/>
            <a:ext cx="12205313" cy="6877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-9635"/>
            <a:ext cx="12205313" cy="68772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ED3F3304-66DE-4F29-90EB-5BC19F5774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EA8EB2-3081-4B7E-9F1C-654550BC9A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A5E2838D-A8DD-4BF1-868D-0F660F5599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28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F81EA6-D1F1-D543-82CC-B020DB67B1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448" b="2359"/>
          <a:stretch/>
        </p:blipFill>
        <p:spPr>
          <a:xfrm>
            <a:off x="10196287" y="3706793"/>
            <a:ext cx="1995713" cy="3151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68492-8D5F-6346-B766-88FD9D4D6D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5" y="507629"/>
            <a:ext cx="4027064" cy="6382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FC23B3-8C0E-42CB-A4CE-D294A830124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9E99D77-1116-41BB-93B3-070995C76B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468FDA3-64DC-41FF-BF14-8549BB3B8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2" name="Text Placeholder 37">
            <a:extLst>
              <a:ext uri="{FF2B5EF4-FFF2-40B4-BE49-F238E27FC236}">
                <a16:creationId xmlns:a16="http://schemas.microsoft.com/office/drawing/2014/main" id="{A6F0E28C-6B10-4698-95C3-EE209BF4A5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11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wave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9665-BC8A-471B-B121-B84A3BF085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3FA559B-338C-486F-B850-4917C9ABA2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CF5E35-E11F-4B1A-8551-321DFB3F3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404" r="11961"/>
          <a:stretch/>
        </p:blipFill>
        <p:spPr>
          <a:xfrm>
            <a:off x="10752141" y="-1"/>
            <a:ext cx="1439859" cy="16650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833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48C296-1AF5-F847-854D-2C0B9016D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8861199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</a:t>
            </a:r>
            <a:br>
              <a:rPr lang="en-US" dirty="0"/>
            </a:br>
            <a:r>
              <a:rPr lang="en-US" dirty="0"/>
              <a:t>double title, Wave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BC905B-966A-324C-BD60-0E81083AC3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1478542"/>
            <a:ext cx="8861198" cy="2659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7BF37D-2880-4F22-BF1C-E12327041C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7351B7-E485-44DD-B302-44521BBD7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CE2DE8-03B2-4D41-8C78-EBE9436DA30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7E1D56-EE88-4285-A53B-0932B967C1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404" r="11961"/>
          <a:stretch/>
        </p:blipFill>
        <p:spPr>
          <a:xfrm>
            <a:off x="10752141" y="-1"/>
            <a:ext cx="1439859" cy="166509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B2494E1-75C6-413F-8FD3-FCD1249C99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24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,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C8B7C-F5E9-4230-9AB4-F7884F6DCE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5F41FD-917A-4663-A5C6-237A858D44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66D97F-2F14-49EB-AF7D-A8A210E06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49C332-7D05-4B2C-B10B-3EC9E0486C4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5867CB-5182-4D59-BCAA-77E71C867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circle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E48DEFD-E9D3-4089-B606-B7A6D6FCBF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8A9F18-FFBB-42F5-88A6-704A9015E1AF}"/>
              </a:ext>
            </a:extLst>
          </p:cNvPr>
          <p:cNvSpPr/>
          <p:nvPr userDrawn="1"/>
        </p:nvSpPr>
        <p:spPr>
          <a:xfrm>
            <a:off x="472631" y="2128746"/>
            <a:ext cx="3547500" cy="4009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2EBC18-69A3-4946-9DCB-B63D35C9DB1D}"/>
              </a:ext>
            </a:extLst>
          </p:cNvPr>
          <p:cNvSpPr/>
          <p:nvPr userDrawn="1"/>
        </p:nvSpPr>
        <p:spPr>
          <a:xfrm>
            <a:off x="4172141" y="2128746"/>
            <a:ext cx="3547500" cy="4009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9FE7C4-5339-4446-BEB6-485CC5B50560}"/>
              </a:ext>
            </a:extLst>
          </p:cNvPr>
          <p:cNvSpPr/>
          <p:nvPr userDrawn="1"/>
        </p:nvSpPr>
        <p:spPr>
          <a:xfrm>
            <a:off x="7875694" y="2128746"/>
            <a:ext cx="3547500" cy="4009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16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MSIPCMContentMarking" descr="{&quot;HashCode&quot;:-685326706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9BB56318-D0CF-4942-BC59-306D1F6A9197}"/>
              </a:ext>
            </a:extLst>
          </p:cNvPr>
          <p:cNvSpPr txBox="1"/>
          <p:nvPr userDrawn="1"/>
        </p:nvSpPr>
        <p:spPr>
          <a:xfrm>
            <a:off x="0" y="6595656"/>
            <a:ext cx="16311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685" r:id="rId2"/>
    <p:sldLayoutId id="2147483753" r:id="rId3"/>
    <p:sldLayoutId id="2147483754" r:id="rId4"/>
    <p:sldLayoutId id="2147483755" r:id="rId5"/>
    <p:sldLayoutId id="2147483738" r:id="rId6"/>
    <p:sldLayoutId id="2147483740" r:id="rId7"/>
    <p:sldLayoutId id="2147483742" r:id="rId8"/>
    <p:sldLayoutId id="2147483723" r:id="rId9"/>
    <p:sldLayoutId id="2147483741" r:id="rId10"/>
    <p:sldLayoutId id="2147483767" r:id="rId11"/>
    <p:sldLayoutId id="2147483691" r:id="rId12"/>
    <p:sldLayoutId id="2147483760" r:id="rId13"/>
    <p:sldLayoutId id="2147483761" r:id="rId14"/>
    <p:sldLayoutId id="2147483734" r:id="rId15"/>
    <p:sldLayoutId id="2147483762" r:id="rId16"/>
    <p:sldLayoutId id="2147483739" r:id="rId17"/>
    <p:sldLayoutId id="2147483763" r:id="rId18"/>
    <p:sldLayoutId id="2147483764" r:id="rId19"/>
    <p:sldLayoutId id="2147483765" r:id="rId20"/>
    <p:sldLayoutId id="2147483766" r:id="rId21"/>
    <p:sldLayoutId id="2147483722" r:id="rId22"/>
    <p:sldLayoutId id="2147483724" r:id="rId23"/>
    <p:sldLayoutId id="2147483725" r:id="rId24"/>
    <p:sldLayoutId id="2147483726" r:id="rId25"/>
    <p:sldLayoutId id="2147483721" r:id="rId26"/>
    <p:sldLayoutId id="2147483744" r:id="rId27"/>
    <p:sldLayoutId id="2147483745" r:id="rId28"/>
    <p:sldLayoutId id="2147483746" r:id="rId29"/>
    <p:sldLayoutId id="2147483768" r:id="rId30"/>
    <p:sldLayoutId id="2147483711" r:id="rId31"/>
    <p:sldLayoutId id="2147483712" r:id="rId32"/>
    <p:sldLayoutId id="2147483713" r:id="rId33"/>
    <p:sldLayoutId id="2147483714" r:id="rId34"/>
    <p:sldLayoutId id="2147483715" r:id="rId35"/>
    <p:sldLayoutId id="2147483756" r:id="rId36"/>
    <p:sldLayoutId id="2147483733" r:id="rId37"/>
    <p:sldLayoutId id="2147483757" r:id="rId38"/>
    <p:sldLayoutId id="2147483758" r:id="rId39"/>
    <p:sldLayoutId id="2147483759" r:id="rId40"/>
    <p:sldLayoutId id="2147483737" r:id="rId41"/>
    <p:sldLayoutId id="2147483769" r:id="rId42"/>
    <p:sldLayoutId id="2147483770" r:id="rId4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0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5.xml"/><Relationship Id="rId7" Type="http://schemas.openxmlformats.org/officeDocument/2006/relationships/hyperlink" Target="https://www.royalmailwholesale.com/first-time-user" TargetMode="Externa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0.xml"/><Relationship Id="rId7" Type="http://schemas.openxmlformats.org/officeDocument/2006/relationships/hyperlink" Target="https://www.royalmailwholesale.com/testing-and-innovation" TargetMode="Externa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.xml"/><Relationship Id="rId10" Type="http://schemas.openxmlformats.org/officeDocument/2006/relationships/hyperlink" Target="https://www.royalmailwholesale.com/testing-and-innovation-2511" TargetMode="External"/><Relationship Id="rId4" Type="http://schemas.openxmlformats.org/officeDocument/2006/relationships/tags" Target="../tags/tag11.xml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9.sv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8.png"/><Relationship Id="rId5" Type="http://schemas.openxmlformats.org/officeDocument/2006/relationships/hyperlink" Target="https://www.royalmailwholesale.com/advertising-mail-growth" TargetMode="Externa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image" Target="../media/image19.svg"/><Relationship Id="rId2" Type="http://schemas.openxmlformats.org/officeDocument/2006/relationships/tags" Target="../tags/tag17.xml"/><Relationship Id="rId16" Type="http://schemas.openxmlformats.org/officeDocument/2006/relationships/image" Target="../media/image18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hyperlink" Target="https://www.royalmailwholesale.com/publishing-volume-commitment" TargetMode="External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8C49-0DAD-4BBE-826D-05A86D12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ROYAL MAIL WHOLESALE</a:t>
            </a:r>
            <a:br>
              <a:rPr lang="en-US" dirty="0"/>
            </a:br>
            <a:r>
              <a:rPr lang="en-US" dirty="0"/>
              <a:t>INCENTIVE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9565C-F586-4D9D-AFE0-0534F97A23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0" tIns="0" rIns="0" bIns="0" anchor="t">
            <a:noAutofit/>
          </a:bodyPr>
          <a:lstStyle/>
          <a:p>
            <a:r>
              <a:rPr lang="en-US" dirty="0"/>
              <a:t>Wholesale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9F119-D3A0-4762-9612-8830636439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anchor="t">
            <a:noAutofit/>
          </a:bodyPr>
          <a:lstStyle/>
          <a:p>
            <a:r>
              <a:rPr lang="en-US" dirty="0">
                <a:latin typeface="Calibri"/>
                <a:cs typeface="Calibri"/>
              </a:rPr>
              <a:t>April 2025</a:t>
            </a:r>
          </a:p>
        </p:txBody>
      </p:sp>
    </p:spTree>
    <p:extLst>
      <p:ext uri="{BB962C8B-B14F-4D97-AF65-F5344CB8AC3E}">
        <p14:creationId xmlns:p14="http://schemas.microsoft.com/office/powerpoint/2010/main" val="98000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40095-ED54-47EA-95B7-4FF17A174D9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994FEF-6D08-44D9-86DA-F487D937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Royal mail incentives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E3AA7-B91E-4E24-8644-B8882311BB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001" y="949732"/>
            <a:ext cx="8861198" cy="265988"/>
          </a:xfrm>
        </p:spPr>
        <p:txBody>
          <a:bodyPr/>
          <a:lstStyle/>
          <a:p>
            <a:r>
              <a:rPr lang="en-GB" dirty="0"/>
              <a:t>We can help you with incentives in the following scenarios</a:t>
            </a:r>
          </a:p>
          <a:p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4D0C6E-ADDE-4586-95B4-15015BA2D597}"/>
              </a:ext>
            </a:extLst>
          </p:cNvPr>
          <p:cNvSpPr/>
          <p:nvPr/>
        </p:nvSpPr>
        <p:spPr>
          <a:xfrm>
            <a:off x="476578" y="2680816"/>
            <a:ext cx="2700000" cy="20894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or returning customers that have not used for at least 24 months can we supported via the </a:t>
            </a:r>
          </a:p>
          <a:p>
            <a:pPr algn="l"/>
            <a:r>
              <a:rPr lang="en-GB" sz="18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  <a:hlinkClick r:id="rId2" action="ppaction://hlinksldjump"/>
              </a:rPr>
              <a:t>First Time User Incentive </a:t>
            </a:r>
            <a:endParaRPr lang="en-GB" sz="18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039462-6373-4894-8789-C2D2E8CA96AA}"/>
              </a:ext>
            </a:extLst>
          </p:cNvPr>
          <p:cNvSpPr/>
          <p:nvPr/>
        </p:nvSpPr>
        <p:spPr>
          <a:xfrm>
            <a:off x="476579" y="2042307"/>
            <a:ext cx="2700000" cy="601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New to mail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B2991B-1D25-43D4-88E0-DCF3AE2A11D6}"/>
              </a:ext>
            </a:extLst>
          </p:cNvPr>
          <p:cNvSpPr/>
          <p:nvPr/>
        </p:nvSpPr>
        <p:spPr>
          <a:xfrm>
            <a:off x="3239287" y="2042307"/>
            <a:ext cx="2700000" cy="601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Innovating or testing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D9A692-02A1-441D-A0D0-ADDBE7D9B1A2}"/>
              </a:ext>
            </a:extLst>
          </p:cNvPr>
          <p:cNvSpPr/>
          <p:nvPr/>
        </p:nvSpPr>
        <p:spPr>
          <a:xfrm>
            <a:off x="6013014" y="2042307"/>
            <a:ext cx="2700000" cy="601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Growing volume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0F6041-20AD-41E9-BBD1-20D662E76228}"/>
              </a:ext>
            </a:extLst>
          </p:cNvPr>
          <p:cNvSpPr/>
          <p:nvPr/>
        </p:nvSpPr>
        <p:spPr>
          <a:xfrm>
            <a:off x="8786736" y="2042307"/>
            <a:ext cx="2700000" cy="601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Publishing sector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FCD857-110D-41CA-AA63-0B5FDD0C70C3}"/>
              </a:ext>
            </a:extLst>
          </p:cNvPr>
          <p:cNvSpPr/>
          <p:nvPr/>
        </p:nvSpPr>
        <p:spPr>
          <a:xfrm>
            <a:off x="3262012" y="2656944"/>
            <a:ext cx="2700000" cy="20894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you want to undertake testing or do something new and innovative we can support you via the 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  <a:hlinkClick r:id="rId3" action="ppaction://hlinksldjump"/>
              </a:rPr>
              <a:t>Test Incentives</a:t>
            </a:r>
            <a:endParaRPr lang="en-GB" sz="18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BCADCE-2E11-4457-A9FB-CA4D4854CB18}"/>
              </a:ext>
            </a:extLst>
          </p:cNvPr>
          <p:cNvSpPr/>
          <p:nvPr/>
        </p:nvSpPr>
        <p:spPr>
          <a:xfrm>
            <a:off x="6036430" y="2655106"/>
            <a:ext cx="2700000" cy="20894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Existing customers that plan to grow volume over a 12 month period can be supported via the </a:t>
            </a:r>
          </a:p>
          <a:p>
            <a:pPr algn="l"/>
            <a:r>
              <a:rPr lang="en-GB" sz="18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  <a:hlinkClick r:id="rId4" action="ppaction://hlinksldjump"/>
              </a:rPr>
              <a:t>Growth Incentive </a:t>
            </a:r>
            <a:endParaRPr lang="en-GB" sz="18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en-GB" sz="18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and receive support if they maintain volume.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785F66-EA84-4023-A2FA-D315B33C56EE}"/>
              </a:ext>
            </a:extLst>
          </p:cNvPr>
          <p:cNvSpPr/>
          <p:nvPr/>
        </p:nvSpPr>
        <p:spPr>
          <a:xfrm>
            <a:off x="8799830" y="2664285"/>
            <a:ext cx="2700000" cy="20894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are a Publisher posting more than 250k items we can support you to maintain your volume via the </a:t>
            </a:r>
          </a:p>
          <a:p>
            <a:pPr algn="l"/>
            <a:r>
              <a:rPr lang="en-GB" sz="18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  <a:hlinkClick r:id="rId5" action="ppaction://hlinksldjump"/>
              </a:rPr>
              <a:t>Publishing Incentive</a:t>
            </a:r>
            <a:endParaRPr lang="en-GB" sz="18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38D1FB-DB91-4EE7-A068-7F3F126E933C}"/>
              </a:ext>
            </a:extLst>
          </p:cNvPr>
          <p:cNvSpPr txBox="1"/>
          <p:nvPr/>
        </p:nvSpPr>
        <p:spPr>
          <a:xfrm>
            <a:off x="5114183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</p:spTree>
    <p:extLst>
      <p:ext uri="{BB962C8B-B14F-4D97-AF65-F5344CB8AC3E}">
        <p14:creationId xmlns:p14="http://schemas.microsoft.com/office/powerpoint/2010/main" val="145211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F2EBD-B0E4-411F-BDF1-71895DD1D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TIME USER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E31FD-3882-4CEE-9CCB-3EF8AA2520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 suite of incentives if you are innovating in mail or using mail for the first time</a:t>
            </a:r>
          </a:p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AA2FA8-9525-43E3-AC00-FF9CBE548F03}"/>
              </a:ext>
            </a:extLst>
          </p:cNvPr>
          <p:cNvSpPr/>
          <p:nvPr/>
        </p:nvSpPr>
        <p:spPr>
          <a:xfrm>
            <a:off x="465561" y="1334647"/>
            <a:ext cx="3741283" cy="601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ADVERTISING MAIL FIRST</a:t>
            </a:r>
          </a:p>
          <a:p>
            <a:pPr algn="ctr"/>
            <a:r>
              <a:rPr lang="en-GB" b="1" dirty="0"/>
              <a:t>TIME USER SCHEME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09D253-83D8-4ABB-A7BA-91874D61F4E1}"/>
              </a:ext>
            </a:extLst>
          </p:cNvPr>
          <p:cNvSpPr/>
          <p:nvPr/>
        </p:nvSpPr>
        <p:spPr>
          <a:xfrm>
            <a:off x="465562" y="2005071"/>
            <a:ext cx="3741283" cy="40163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Table 18">
            <a:extLst>
              <a:ext uri="{FF2B5EF4-FFF2-40B4-BE49-F238E27FC236}">
                <a16:creationId xmlns:a16="http://schemas.microsoft.com/office/drawing/2014/main" id="{06DDAD00-9323-410F-B9C7-D42DDAF20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149287"/>
              </p:ext>
            </p:extLst>
          </p:nvPr>
        </p:nvGraphicFramePr>
        <p:xfrm>
          <a:off x="465561" y="2033625"/>
          <a:ext cx="3714178" cy="3919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768">
                  <a:extLst>
                    <a:ext uri="{9D8B030D-6E8A-4147-A177-3AD203B41FA5}">
                      <a16:colId xmlns:a16="http://schemas.microsoft.com/office/drawing/2014/main" val="1589436089"/>
                    </a:ext>
                  </a:extLst>
                </a:gridCol>
                <a:gridCol w="2537410">
                  <a:extLst>
                    <a:ext uri="{9D8B030D-6E8A-4147-A177-3AD203B41FA5}">
                      <a16:colId xmlns:a16="http://schemas.microsoft.com/office/drawing/2014/main" val="1315169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WHO IS IT FOR?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354">
                        <a:buClr>
                          <a:srgbClr val="FF0000"/>
                        </a:buClr>
                        <a:defRPr/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Brands new to mail or not used the channel for 24 months or more.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297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CREDIT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prstClr val="black"/>
                          </a:solidFill>
                        </a:rPr>
                        <a:t>You can earn up to </a:t>
                      </a:r>
                      <a:r>
                        <a:rPr lang="en-GB" sz="1600" b="1" dirty="0">
                          <a:solidFill>
                            <a:prstClr val="black"/>
                          </a:solidFill>
                        </a:rPr>
                        <a:t>20% </a:t>
                      </a:r>
                      <a:r>
                        <a:rPr lang="en-GB" sz="1600" dirty="0">
                          <a:solidFill>
                            <a:prstClr val="black"/>
                          </a:solidFill>
                        </a:rPr>
                        <a:t>postage credits on Economy Advertising Mail and </a:t>
                      </a:r>
                      <a:r>
                        <a:rPr lang="en-GB" sz="1600" b="1" dirty="0">
                          <a:solidFill>
                            <a:prstClr val="black"/>
                          </a:solidFill>
                        </a:rPr>
                        <a:t>7% </a:t>
                      </a:r>
                      <a:r>
                        <a:rPr lang="en-GB" sz="1600" dirty="0">
                          <a:solidFill>
                            <a:prstClr val="black"/>
                          </a:solidFill>
                        </a:rPr>
                        <a:t>on Economy Partially Addressed Letters.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31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TO QUALIFY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Post a minimum of 4k Advertising Mail 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10k for Partially Addressed.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Maximum is 1m items.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82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TIMESCALE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12 month period.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784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THE DETAIL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354">
                        <a:buClr>
                          <a:srgbClr val="FF0000"/>
                        </a:buClr>
                        <a:defRPr/>
                      </a:pPr>
                      <a:endParaRPr lang="en-GB" sz="15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952744"/>
                  </a:ext>
                </a:extLst>
              </a:tr>
            </a:tbl>
          </a:graphicData>
        </a:graphic>
      </p:graphicFrame>
      <p:pic>
        <p:nvPicPr>
          <p:cNvPr id="39" name="Graphic 38" descr="Illustrator with solid fill">
            <a:hlinkClick r:id="rId7"/>
            <a:extLst>
              <a:ext uri="{FF2B5EF4-FFF2-40B4-BE49-F238E27FC236}">
                <a16:creationId xmlns:a16="http://schemas.microsoft.com/office/drawing/2014/main" id="{1A9D8395-1745-4282-9290-4B5444CCCD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07203" y="5475904"/>
            <a:ext cx="469232" cy="46923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33D05ED-5D87-44F4-91E0-C3C4192DA785}"/>
              </a:ext>
            </a:extLst>
          </p:cNvPr>
          <p:cNvSpPr txBox="1"/>
          <p:nvPr/>
        </p:nvSpPr>
        <p:spPr>
          <a:xfrm>
            <a:off x="5114183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  <p:grpSp>
        <p:nvGrpSpPr>
          <p:cNvPr id="20" name="Graduated_flask4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168550AB-95D1-4254-A72C-1D1964546F2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31747" y="1480182"/>
            <a:ext cx="339923" cy="407908"/>
            <a:chOff x="11245428" y="6356397"/>
            <a:chExt cx="238125" cy="285750"/>
          </a:xfrm>
          <a:solidFill>
            <a:schemeClr val="bg1"/>
          </a:solidFill>
        </p:grpSpPr>
        <p:sp>
          <p:nvSpPr>
            <p:cNvPr id="21" name="Freeform 1154">
              <a:extLst>
                <a:ext uri="{FF2B5EF4-FFF2-40B4-BE49-F238E27FC236}">
                  <a16:creationId xmlns:a16="http://schemas.microsoft.com/office/drawing/2014/main" id="{6D231197-85EC-4450-9AC5-E7CB7CA1BF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45428" y="6356397"/>
              <a:ext cx="238125" cy="285750"/>
            </a:xfrm>
            <a:custGeom>
              <a:avLst/>
              <a:gdLst>
                <a:gd name="T0" fmla="*/ 296 w 312"/>
                <a:gd name="T1" fmla="*/ 358 h 376"/>
                <a:gd name="T2" fmla="*/ 278 w 312"/>
                <a:gd name="T3" fmla="*/ 367 h 376"/>
                <a:gd name="T4" fmla="*/ 34 w 312"/>
                <a:gd name="T5" fmla="*/ 367 h 376"/>
                <a:gd name="T6" fmla="*/ 16 w 312"/>
                <a:gd name="T7" fmla="*/ 358 h 376"/>
                <a:gd name="T8" fmla="*/ 19 w 312"/>
                <a:gd name="T9" fmla="*/ 319 h 376"/>
                <a:gd name="T10" fmla="*/ 121 w 312"/>
                <a:gd name="T11" fmla="*/ 116 h 376"/>
                <a:gd name="T12" fmla="*/ 122 w 312"/>
                <a:gd name="T13" fmla="*/ 114 h 376"/>
                <a:gd name="T14" fmla="*/ 122 w 312"/>
                <a:gd name="T15" fmla="*/ 56 h 376"/>
                <a:gd name="T16" fmla="*/ 190 w 312"/>
                <a:gd name="T17" fmla="*/ 56 h 376"/>
                <a:gd name="T18" fmla="*/ 190 w 312"/>
                <a:gd name="T19" fmla="*/ 114 h 376"/>
                <a:gd name="T20" fmla="*/ 191 w 312"/>
                <a:gd name="T21" fmla="*/ 116 h 376"/>
                <a:gd name="T22" fmla="*/ 193 w 312"/>
                <a:gd name="T23" fmla="*/ 120 h 376"/>
                <a:gd name="T24" fmla="*/ 293 w 312"/>
                <a:gd name="T25" fmla="*/ 319 h 376"/>
                <a:gd name="T26" fmla="*/ 296 w 312"/>
                <a:gd name="T27" fmla="*/ 358 h 376"/>
                <a:gd name="T28" fmla="*/ 98 w 312"/>
                <a:gd name="T29" fmla="*/ 32 h 376"/>
                <a:gd name="T30" fmla="*/ 98 w 312"/>
                <a:gd name="T31" fmla="*/ 23 h 376"/>
                <a:gd name="T32" fmla="*/ 112 w 312"/>
                <a:gd name="T33" fmla="*/ 9 h 376"/>
                <a:gd name="T34" fmla="*/ 199 w 312"/>
                <a:gd name="T35" fmla="*/ 9 h 376"/>
                <a:gd name="T36" fmla="*/ 213 w 312"/>
                <a:gd name="T37" fmla="*/ 23 h 376"/>
                <a:gd name="T38" fmla="*/ 213 w 312"/>
                <a:gd name="T39" fmla="*/ 32 h 376"/>
                <a:gd name="T40" fmla="*/ 199 w 312"/>
                <a:gd name="T41" fmla="*/ 46 h 376"/>
                <a:gd name="T42" fmla="*/ 112 w 312"/>
                <a:gd name="T43" fmla="*/ 46 h 376"/>
                <a:gd name="T44" fmla="*/ 98 w 312"/>
                <a:gd name="T45" fmla="*/ 32 h 376"/>
                <a:gd name="T46" fmla="*/ 301 w 312"/>
                <a:gd name="T47" fmla="*/ 315 h 376"/>
                <a:gd name="T48" fmla="*/ 201 w 312"/>
                <a:gd name="T49" fmla="*/ 116 h 376"/>
                <a:gd name="T50" fmla="*/ 200 w 312"/>
                <a:gd name="T51" fmla="*/ 113 h 376"/>
                <a:gd name="T52" fmla="*/ 200 w 312"/>
                <a:gd name="T53" fmla="*/ 56 h 376"/>
                <a:gd name="T54" fmla="*/ 223 w 312"/>
                <a:gd name="T55" fmla="*/ 32 h 376"/>
                <a:gd name="T56" fmla="*/ 223 w 312"/>
                <a:gd name="T57" fmla="*/ 23 h 376"/>
                <a:gd name="T58" fmla="*/ 199 w 312"/>
                <a:gd name="T59" fmla="*/ 0 h 376"/>
                <a:gd name="T60" fmla="*/ 112 w 312"/>
                <a:gd name="T61" fmla="*/ 0 h 376"/>
                <a:gd name="T62" fmla="*/ 89 w 312"/>
                <a:gd name="T63" fmla="*/ 23 h 376"/>
                <a:gd name="T64" fmla="*/ 89 w 312"/>
                <a:gd name="T65" fmla="*/ 32 h 376"/>
                <a:gd name="T66" fmla="*/ 112 w 312"/>
                <a:gd name="T67" fmla="*/ 56 h 376"/>
                <a:gd name="T68" fmla="*/ 112 w 312"/>
                <a:gd name="T69" fmla="*/ 113 h 376"/>
                <a:gd name="T70" fmla="*/ 10 w 312"/>
                <a:gd name="T71" fmla="*/ 315 h 376"/>
                <a:gd name="T72" fmla="*/ 7 w 312"/>
                <a:gd name="T73" fmla="*/ 363 h 376"/>
                <a:gd name="T74" fmla="*/ 34 w 312"/>
                <a:gd name="T75" fmla="*/ 376 h 376"/>
                <a:gd name="T76" fmla="*/ 278 w 312"/>
                <a:gd name="T77" fmla="*/ 376 h 376"/>
                <a:gd name="T78" fmla="*/ 304 w 312"/>
                <a:gd name="T79" fmla="*/ 363 h 376"/>
                <a:gd name="T80" fmla="*/ 301 w 312"/>
                <a:gd name="T81" fmla="*/ 31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2" h="376">
                  <a:moveTo>
                    <a:pt x="296" y="358"/>
                  </a:moveTo>
                  <a:cubicBezTo>
                    <a:pt x="293" y="364"/>
                    <a:pt x="287" y="367"/>
                    <a:pt x="278" y="367"/>
                  </a:cubicBezTo>
                  <a:lnTo>
                    <a:pt x="34" y="367"/>
                  </a:lnTo>
                  <a:cubicBezTo>
                    <a:pt x="25" y="367"/>
                    <a:pt x="19" y="364"/>
                    <a:pt x="16" y="358"/>
                  </a:cubicBezTo>
                  <a:cubicBezTo>
                    <a:pt x="10" y="349"/>
                    <a:pt x="11" y="333"/>
                    <a:pt x="19" y="319"/>
                  </a:cubicBezTo>
                  <a:cubicBezTo>
                    <a:pt x="30" y="297"/>
                    <a:pt x="120" y="118"/>
                    <a:pt x="121" y="116"/>
                  </a:cubicBezTo>
                  <a:cubicBezTo>
                    <a:pt x="121" y="115"/>
                    <a:pt x="122" y="115"/>
                    <a:pt x="122" y="114"/>
                  </a:cubicBezTo>
                  <a:lnTo>
                    <a:pt x="122" y="56"/>
                  </a:lnTo>
                  <a:lnTo>
                    <a:pt x="190" y="56"/>
                  </a:lnTo>
                  <a:lnTo>
                    <a:pt x="190" y="114"/>
                  </a:lnTo>
                  <a:cubicBezTo>
                    <a:pt x="190" y="115"/>
                    <a:pt x="190" y="115"/>
                    <a:pt x="191" y="116"/>
                  </a:cubicBezTo>
                  <a:lnTo>
                    <a:pt x="193" y="120"/>
                  </a:lnTo>
                  <a:cubicBezTo>
                    <a:pt x="251" y="236"/>
                    <a:pt x="286" y="307"/>
                    <a:pt x="293" y="319"/>
                  </a:cubicBezTo>
                  <a:cubicBezTo>
                    <a:pt x="300" y="333"/>
                    <a:pt x="302" y="349"/>
                    <a:pt x="296" y="358"/>
                  </a:cubicBezTo>
                  <a:close/>
                  <a:moveTo>
                    <a:pt x="98" y="32"/>
                  </a:moveTo>
                  <a:lnTo>
                    <a:pt x="98" y="23"/>
                  </a:lnTo>
                  <a:cubicBezTo>
                    <a:pt x="98" y="15"/>
                    <a:pt x="105" y="9"/>
                    <a:pt x="112" y="9"/>
                  </a:cubicBezTo>
                  <a:lnTo>
                    <a:pt x="199" y="9"/>
                  </a:lnTo>
                  <a:cubicBezTo>
                    <a:pt x="207" y="9"/>
                    <a:pt x="213" y="15"/>
                    <a:pt x="213" y="23"/>
                  </a:cubicBezTo>
                  <a:lnTo>
                    <a:pt x="213" y="32"/>
                  </a:lnTo>
                  <a:cubicBezTo>
                    <a:pt x="213" y="40"/>
                    <a:pt x="207" y="46"/>
                    <a:pt x="199" y="46"/>
                  </a:cubicBezTo>
                  <a:lnTo>
                    <a:pt x="112" y="46"/>
                  </a:lnTo>
                  <a:cubicBezTo>
                    <a:pt x="105" y="46"/>
                    <a:pt x="98" y="40"/>
                    <a:pt x="98" y="32"/>
                  </a:cubicBezTo>
                  <a:close/>
                  <a:moveTo>
                    <a:pt x="301" y="315"/>
                  </a:moveTo>
                  <a:cubicBezTo>
                    <a:pt x="295" y="302"/>
                    <a:pt x="259" y="232"/>
                    <a:pt x="201" y="116"/>
                  </a:cubicBezTo>
                  <a:lnTo>
                    <a:pt x="200" y="113"/>
                  </a:lnTo>
                  <a:lnTo>
                    <a:pt x="200" y="56"/>
                  </a:lnTo>
                  <a:cubicBezTo>
                    <a:pt x="212" y="56"/>
                    <a:pt x="223" y="45"/>
                    <a:pt x="223" y="32"/>
                  </a:cubicBezTo>
                  <a:lnTo>
                    <a:pt x="223" y="23"/>
                  </a:lnTo>
                  <a:cubicBezTo>
                    <a:pt x="223" y="10"/>
                    <a:pt x="212" y="0"/>
                    <a:pt x="199" y="0"/>
                  </a:cubicBezTo>
                  <a:lnTo>
                    <a:pt x="112" y="0"/>
                  </a:lnTo>
                  <a:cubicBezTo>
                    <a:pt x="100" y="0"/>
                    <a:pt x="89" y="10"/>
                    <a:pt x="89" y="23"/>
                  </a:cubicBezTo>
                  <a:lnTo>
                    <a:pt x="89" y="32"/>
                  </a:lnTo>
                  <a:cubicBezTo>
                    <a:pt x="89" y="45"/>
                    <a:pt x="99" y="56"/>
                    <a:pt x="112" y="56"/>
                  </a:cubicBezTo>
                  <a:lnTo>
                    <a:pt x="112" y="113"/>
                  </a:lnTo>
                  <a:cubicBezTo>
                    <a:pt x="105" y="127"/>
                    <a:pt x="21" y="294"/>
                    <a:pt x="10" y="315"/>
                  </a:cubicBezTo>
                  <a:cubicBezTo>
                    <a:pt x="1" y="332"/>
                    <a:pt x="0" y="351"/>
                    <a:pt x="7" y="363"/>
                  </a:cubicBezTo>
                  <a:cubicBezTo>
                    <a:pt x="11" y="368"/>
                    <a:pt x="18" y="376"/>
                    <a:pt x="34" y="376"/>
                  </a:cubicBezTo>
                  <a:lnTo>
                    <a:pt x="278" y="376"/>
                  </a:lnTo>
                  <a:cubicBezTo>
                    <a:pt x="294" y="376"/>
                    <a:pt x="301" y="368"/>
                    <a:pt x="304" y="363"/>
                  </a:cubicBezTo>
                  <a:cubicBezTo>
                    <a:pt x="312" y="351"/>
                    <a:pt x="310" y="332"/>
                    <a:pt x="301" y="3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1155">
              <a:extLst>
                <a:ext uri="{FF2B5EF4-FFF2-40B4-BE49-F238E27FC236}">
                  <a16:creationId xmlns:a16="http://schemas.microsoft.com/office/drawing/2014/main" id="{F1F8E500-8E4E-4D12-8235-2BB538ACC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0041" y="6362747"/>
              <a:ext cx="87313" cy="28575"/>
            </a:xfrm>
            <a:custGeom>
              <a:avLst/>
              <a:gdLst>
                <a:gd name="T0" fmla="*/ 0 w 115"/>
                <a:gd name="T1" fmla="*/ 23 h 37"/>
                <a:gd name="T2" fmla="*/ 0 w 115"/>
                <a:gd name="T3" fmla="*/ 14 h 37"/>
                <a:gd name="T4" fmla="*/ 14 w 115"/>
                <a:gd name="T5" fmla="*/ 0 h 37"/>
                <a:gd name="T6" fmla="*/ 101 w 115"/>
                <a:gd name="T7" fmla="*/ 0 h 37"/>
                <a:gd name="T8" fmla="*/ 115 w 115"/>
                <a:gd name="T9" fmla="*/ 14 h 37"/>
                <a:gd name="T10" fmla="*/ 115 w 115"/>
                <a:gd name="T11" fmla="*/ 23 h 37"/>
                <a:gd name="T12" fmla="*/ 101 w 115"/>
                <a:gd name="T13" fmla="*/ 37 h 37"/>
                <a:gd name="T14" fmla="*/ 14 w 115"/>
                <a:gd name="T15" fmla="*/ 37 h 37"/>
                <a:gd name="T16" fmla="*/ 0 w 115"/>
                <a:gd name="T17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37">
                  <a:moveTo>
                    <a:pt x="0" y="23"/>
                  </a:moveTo>
                  <a:lnTo>
                    <a:pt x="0" y="14"/>
                  </a:lnTo>
                  <a:cubicBezTo>
                    <a:pt x="0" y="6"/>
                    <a:pt x="7" y="0"/>
                    <a:pt x="14" y="0"/>
                  </a:cubicBezTo>
                  <a:lnTo>
                    <a:pt x="101" y="0"/>
                  </a:lnTo>
                  <a:cubicBezTo>
                    <a:pt x="109" y="0"/>
                    <a:pt x="115" y="6"/>
                    <a:pt x="115" y="14"/>
                  </a:cubicBezTo>
                  <a:lnTo>
                    <a:pt x="115" y="23"/>
                  </a:lnTo>
                  <a:cubicBezTo>
                    <a:pt x="115" y="31"/>
                    <a:pt x="109" y="37"/>
                    <a:pt x="101" y="37"/>
                  </a:cubicBezTo>
                  <a:lnTo>
                    <a:pt x="14" y="37"/>
                  </a:lnTo>
                  <a:cubicBezTo>
                    <a:pt x="7" y="37"/>
                    <a:pt x="0" y="31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3082">
              <a:extLst>
                <a:ext uri="{FF2B5EF4-FFF2-40B4-BE49-F238E27FC236}">
                  <a16:creationId xmlns:a16="http://schemas.microsoft.com/office/drawing/2014/main" id="{5DBB0F46-1CC4-4F89-8130-251FF24A8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8261" y="6492922"/>
              <a:ext cx="192125" cy="130175"/>
            </a:xfrm>
            <a:custGeom>
              <a:avLst/>
              <a:gdLst>
                <a:gd name="connsiteX0" fmla="*/ 84324 w 192125"/>
                <a:gd name="connsiteY0" fmla="*/ 9525 h 130175"/>
                <a:gd name="connsiteX1" fmla="*/ 80355 w 192125"/>
                <a:gd name="connsiteY1" fmla="*/ 13337 h 130175"/>
                <a:gd name="connsiteX2" fmla="*/ 80355 w 192125"/>
                <a:gd name="connsiteY2" fmla="*/ 121601 h 130175"/>
                <a:gd name="connsiteX3" fmla="*/ 84324 w 192125"/>
                <a:gd name="connsiteY3" fmla="*/ 125413 h 130175"/>
                <a:gd name="connsiteX4" fmla="*/ 110518 w 192125"/>
                <a:gd name="connsiteY4" fmla="*/ 125413 h 130175"/>
                <a:gd name="connsiteX5" fmla="*/ 113693 w 192125"/>
                <a:gd name="connsiteY5" fmla="*/ 121601 h 130175"/>
                <a:gd name="connsiteX6" fmla="*/ 110518 w 192125"/>
                <a:gd name="connsiteY6" fmla="*/ 117789 h 130175"/>
                <a:gd name="connsiteX7" fmla="*/ 87499 w 192125"/>
                <a:gd name="connsiteY7" fmla="*/ 117789 h 130175"/>
                <a:gd name="connsiteX8" fmla="*/ 87499 w 192125"/>
                <a:gd name="connsiteY8" fmla="*/ 97966 h 130175"/>
                <a:gd name="connsiteX9" fmla="*/ 106549 w 192125"/>
                <a:gd name="connsiteY9" fmla="*/ 97966 h 130175"/>
                <a:gd name="connsiteX10" fmla="*/ 110518 w 192125"/>
                <a:gd name="connsiteY10" fmla="*/ 94154 h 130175"/>
                <a:gd name="connsiteX11" fmla="*/ 106549 w 192125"/>
                <a:gd name="connsiteY11" fmla="*/ 91104 h 130175"/>
                <a:gd name="connsiteX12" fmla="*/ 87499 w 192125"/>
                <a:gd name="connsiteY12" fmla="*/ 91104 h 130175"/>
                <a:gd name="connsiteX13" fmla="*/ 87499 w 192125"/>
                <a:gd name="connsiteY13" fmla="*/ 70519 h 130175"/>
                <a:gd name="connsiteX14" fmla="*/ 106549 w 192125"/>
                <a:gd name="connsiteY14" fmla="*/ 70519 h 130175"/>
                <a:gd name="connsiteX15" fmla="*/ 110518 w 192125"/>
                <a:gd name="connsiteY15" fmla="*/ 67469 h 130175"/>
                <a:gd name="connsiteX16" fmla="*/ 106549 w 192125"/>
                <a:gd name="connsiteY16" fmla="*/ 63657 h 130175"/>
                <a:gd name="connsiteX17" fmla="*/ 87499 w 192125"/>
                <a:gd name="connsiteY17" fmla="*/ 63657 h 130175"/>
                <a:gd name="connsiteX18" fmla="*/ 87499 w 192125"/>
                <a:gd name="connsiteY18" fmla="*/ 43834 h 130175"/>
                <a:gd name="connsiteX19" fmla="*/ 106549 w 192125"/>
                <a:gd name="connsiteY19" fmla="*/ 43834 h 130175"/>
                <a:gd name="connsiteX20" fmla="*/ 110518 w 192125"/>
                <a:gd name="connsiteY20" fmla="*/ 40022 h 130175"/>
                <a:gd name="connsiteX21" fmla="*/ 106549 w 192125"/>
                <a:gd name="connsiteY21" fmla="*/ 36210 h 130175"/>
                <a:gd name="connsiteX22" fmla="*/ 87499 w 192125"/>
                <a:gd name="connsiteY22" fmla="*/ 36210 h 130175"/>
                <a:gd name="connsiteX23" fmla="*/ 87499 w 192125"/>
                <a:gd name="connsiteY23" fmla="*/ 16387 h 130175"/>
                <a:gd name="connsiteX24" fmla="*/ 110518 w 192125"/>
                <a:gd name="connsiteY24" fmla="*/ 16387 h 130175"/>
                <a:gd name="connsiteX25" fmla="*/ 113693 w 192125"/>
                <a:gd name="connsiteY25" fmla="*/ 13337 h 130175"/>
                <a:gd name="connsiteX26" fmla="*/ 110518 w 192125"/>
                <a:gd name="connsiteY26" fmla="*/ 9525 h 130175"/>
                <a:gd name="connsiteX27" fmla="*/ 59915 w 192125"/>
                <a:gd name="connsiteY27" fmla="*/ 0 h 130175"/>
                <a:gd name="connsiteX28" fmla="*/ 132544 w 192125"/>
                <a:gd name="connsiteY28" fmla="*/ 0 h 130175"/>
                <a:gd name="connsiteX29" fmla="*/ 188528 w 192125"/>
                <a:gd name="connsiteY29" fmla="*/ 112459 h 130175"/>
                <a:gd name="connsiteX30" fmla="*/ 191554 w 192125"/>
                <a:gd name="connsiteY30" fmla="*/ 129405 h 130175"/>
                <a:gd name="connsiteX31" fmla="*/ 188528 w 192125"/>
                <a:gd name="connsiteY31" fmla="*/ 130175 h 130175"/>
                <a:gd name="connsiteX32" fmla="*/ 3931 w 192125"/>
                <a:gd name="connsiteY32" fmla="*/ 130175 h 130175"/>
                <a:gd name="connsiteX33" fmla="*/ 905 w 192125"/>
                <a:gd name="connsiteY33" fmla="*/ 129405 h 130175"/>
                <a:gd name="connsiteX34" fmla="*/ 3931 w 192125"/>
                <a:gd name="connsiteY34" fmla="*/ 112459 h 130175"/>
                <a:gd name="connsiteX35" fmla="*/ 59915 w 192125"/>
                <a:gd name="connsiteY35" fmla="*/ 0 h 13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2125" h="130175">
                  <a:moveTo>
                    <a:pt x="84324" y="9525"/>
                  </a:moveTo>
                  <a:cubicBezTo>
                    <a:pt x="81943" y="9525"/>
                    <a:pt x="80355" y="11050"/>
                    <a:pt x="80355" y="13337"/>
                  </a:cubicBezTo>
                  <a:lnTo>
                    <a:pt x="80355" y="121601"/>
                  </a:lnTo>
                  <a:cubicBezTo>
                    <a:pt x="80355" y="123888"/>
                    <a:pt x="81943" y="125413"/>
                    <a:pt x="84324" y="125413"/>
                  </a:cubicBezTo>
                  <a:lnTo>
                    <a:pt x="110518" y="125413"/>
                  </a:lnTo>
                  <a:cubicBezTo>
                    <a:pt x="112105" y="125413"/>
                    <a:pt x="113693" y="123888"/>
                    <a:pt x="113693" y="121601"/>
                  </a:cubicBezTo>
                  <a:cubicBezTo>
                    <a:pt x="113693" y="119314"/>
                    <a:pt x="112105" y="117789"/>
                    <a:pt x="110518" y="117789"/>
                  </a:cubicBezTo>
                  <a:lnTo>
                    <a:pt x="87499" y="117789"/>
                  </a:lnTo>
                  <a:lnTo>
                    <a:pt x="87499" y="97966"/>
                  </a:lnTo>
                  <a:lnTo>
                    <a:pt x="106549" y="97966"/>
                  </a:lnTo>
                  <a:cubicBezTo>
                    <a:pt x="108930" y="97966"/>
                    <a:pt x="110518" y="96441"/>
                    <a:pt x="110518" y="94154"/>
                  </a:cubicBezTo>
                  <a:cubicBezTo>
                    <a:pt x="110518" y="92629"/>
                    <a:pt x="108930" y="91104"/>
                    <a:pt x="106549" y="91104"/>
                  </a:cubicBezTo>
                  <a:lnTo>
                    <a:pt x="87499" y="91104"/>
                  </a:lnTo>
                  <a:lnTo>
                    <a:pt x="87499" y="70519"/>
                  </a:lnTo>
                  <a:lnTo>
                    <a:pt x="106549" y="70519"/>
                  </a:lnTo>
                  <a:cubicBezTo>
                    <a:pt x="108930" y="70519"/>
                    <a:pt x="110518" y="68994"/>
                    <a:pt x="110518" y="67469"/>
                  </a:cubicBezTo>
                  <a:cubicBezTo>
                    <a:pt x="110518" y="65182"/>
                    <a:pt x="108930" y="63657"/>
                    <a:pt x="106549" y="63657"/>
                  </a:cubicBezTo>
                  <a:lnTo>
                    <a:pt x="87499" y="63657"/>
                  </a:lnTo>
                  <a:lnTo>
                    <a:pt x="87499" y="43834"/>
                  </a:lnTo>
                  <a:lnTo>
                    <a:pt x="106549" y="43834"/>
                  </a:lnTo>
                  <a:cubicBezTo>
                    <a:pt x="108930" y="43834"/>
                    <a:pt x="110518" y="42309"/>
                    <a:pt x="110518" y="40022"/>
                  </a:cubicBezTo>
                  <a:cubicBezTo>
                    <a:pt x="110518" y="38497"/>
                    <a:pt x="108930" y="36210"/>
                    <a:pt x="106549" y="36210"/>
                  </a:cubicBezTo>
                  <a:lnTo>
                    <a:pt x="87499" y="36210"/>
                  </a:lnTo>
                  <a:lnTo>
                    <a:pt x="87499" y="16387"/>
                  </a:lnTo>
                  <a:lnTo>
                    <a:pt x="110518" y="16387"/>
                  </a:lnTo>
                  <a:cubicBezTo>
                    <a:pt x="112105" y="16387"/>
                    <a:pt x="113693" y="14862"/>
                    <a:pt x="113693" y="13337"/>
                  </a:cubicBezTo>
                  <a:cubicBezTo>
                    <a:pt x="113693" y="11050"/>
                    <a:pt x="112105" y="9525"/>
                    <a:pt x="110518" y="9525"/>
                  </a:cubicBezTo>
                  <a:close/>
                  <a:moveTo>
                    <a:pt x="59915" y="0"/>
                  </a:moveTo>
                  <a:lnTo>
                    <a:pt x="132544" y="0"/>
                  </a:lnTo>
                  <a:cubicBezTo>
                    <a:pt x="155240" y="46216"/>
                    <a:pt x="183232" y="102446"/>
                    <a:pt x="188528" y="112459"/>
                  </a:cubicBezTo>
                  <a:cubicBezTo>
                    <a:pt x="193067" y="120932"/>
                    <a:pt x="192310" y="127864"/>
                    <a:pt x="191554" y="129405"/>
                  </a:cubicBezTo>
                  <a:cubicBezTo>
                    <a:pt x="191554" y="130175"/>
                    <a:pt x="190041" y="130175"/>
                    <a:pt x="188528" y="130175"/>
                  </a:cubicBezTo>
                  <a:lnTo>
                    <a:pt x="3931" y="130175"/>
                  </a:lnTo>
                  <a:cubicBezTo>
                    <a:pt x="3175" y="130175"/>
                    <a:pt x="905" y="130175"/>
                    <a:pt x="905" y="129405"/>
                  </a:cubicBezTo>
                  <a:cubicBezTo>
                    <a:pt x="-608" y="127864"/>
                    <a:pt x="-608" y="120932"/>
                    <a:pt x="3931" y="112459"/>
                  </a:cubicBezTo>
                  <a:cubicBezTo>
                    <a:pt x="7714" y="104756"/>
                    <a:pt x="26628" y="66243"/>
                    <a:pt x="599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1158">
              <a:extLst>
                <a:ext uri="{FF2B5EF4-FFF2-40B4-BE49-F238E27FC236}">
                  <a16:creationId xmlns:a16="http://schemas.microsoft.com/office/drawing/2014/main" id="{F8C6775E-1AD9-4AD6-AC0C-7FF56BB798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59716" y="6486572"/>
              <a:ext cx="209550" cy="142875"/>
            </a:xfrm>
            <a:custGeom>
              <a:avLst/>
              <a:gdLst>
                <a:gd name="T0" fmla="*/ 264 w 276"/>
                <a:gd name="T1" fmla="*/ 178 h 189"/>
                <a:gd name="T2" fmla="*/ 264 w 276"/>
                <a:gd name="T3" fmla="*/ 178 h 189"/>
                <a:gd name="T4" fmla="*/ 260 w 276"/>
                <a:gd name="T5" fmla="*/ 179 h 189"/>
                <a:gd name="T6" fmla="*/ 16 w 276"/>
                <a:gd name="T7" fmla="*/ 179 h 189"/>
                <a:gd name="T8" fmla="*/ 12 w 276"/>
                <a:gd name="T9" fmla="*/ 178 h 189"/>
                <a:gd name="T10" fmla="*/ 16 w 276"/>
                <a:gd name="T11" fmla="*/ 156 h 189"/>
                <a:gd name="T12" fmla="*/ 90 w 276"/>
                <a:gd name="T13" fmla="*/ 10 h 189"/>
                <a:gd name="T14" fmla="*/ 186 w 276"/>
                <a:gd name="T15" fmla="*/ 10 h 189"/>
                <a:gd name="T16" fmla="*/ 260 w 276"/>
                <a:gd name="T17" fmla="*/ 156 h 189"/>
                <a:gd name="T18" fmla="*/ 264 w 276"/>
                <a:gd name="T19" fmla="*/ 178 h 189"/>
                <a:gd name="T20" fmla="*/ 193 w 276"/>
                <a:gd name="T21" fmla="*/ 3 h 189"/>
                <a:gd name="T22" fmla="*/ 189 w 276"/>
                <a:gd name="T23" fmla="*/ 0 h 189"/>
                <a:gd name="T24" fmla="*/ 87 w 276"/>
                <a:gd name="T25" fmla="*/ 0 h 189"/>
                <a:gd name="T26" fmla="*/ 82 w 276"/>
                <a:gd name="T27" fmla="*/ 3 h 189"/>
                <a:gd name="T28" fmla="*/ 7 w 276"/>
                <a:gd name="T29" fmla="*/ 152 h 189"/>
                <a:gd name="T30" fmla="*/ 4 w 276"/>
                <a:gd name="T31" fmla="*/ 183 h 189"/>
                <a:gd name="T32" fmla="*/ 16 w 276"/>
                <a:gd name="T33" fmla="*/ 189 h 189"/>
                <a:gd name="T34" fmla="*/ 260 w 276"/>
                <a:gd name="T35" fmla="*/ 189 h 189"/>
                <a:gd name="T36" fmla="*/ 272 w 276"/>
                <a:gd name="T37" fmla="*/ 183 h 189"/>
                <a:gd name="T38" fmla="*/ 269 w 276"/>
                <a:gd name="T39" fmla="*/ 152 h 189"/>
                <a:gd name="T40" fmla="*/ 193 w 276"/>
                <a:gd name="T41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6" h="189">
                  <a:moveTo>
                    <a:pt x="264" y="178"/>
                  </a:moveTo>
                  <a:cubicBezTo>
                    <a:pt x="264" y="178"/>
                    <a:pt x="264" y="178"/>
                    <a:pt x="264" y="178"/>
                  </a:cubicBezTo>
                  <a:cubicBezTo>
                    <a:pt x="264" y="179"/>
                    <a:pt x="262" y="179"/>
                    <a:pt x="260" y="179"/>
                  </a:cubicBezTo>
                  <a:lnTo>
                    <a:pt x="16" y="179"/>
                  </a:lnTo>
                  <a:cubicBezTo>
                    <a:pt x="15" y="179"/>
                    <a:pt x="12" y="179"/>
                    <a:pt x="12" y="178"/>
                  </a:cubicBezTo>
                  <a:cubicBezTo>
                    <a:pt x="10" y="176"/>
                    <a:pt x="10" y="167"/>
                    <a:pt x="16" y="156"/>
                  </a:cubicBezTo>
                  <a:cubicBezTo>
                    <a:pt x="21" y="146"/>
                    <a:pt x="46" y="96"/>
                    <a:pt x="90" y="10"/>
                  </a:cubicBezTo>
                  <a:lnTo>
                    <a:pt x="186" y="10"/>
                  </a:lnTo>
                  <a:cubicBezTo>
                    <a:pt x="216" y="70"/>
                    <a:pt x="253" y="143"/>
                    <a:pt x="260" y="156"/>
                  </a:cubicBezTo>
                  <a:cubicBezTo>
                    <a:pt x="266" y="167"/>
                    <a:pt x="265" y="176"/>
                    <a:pt x="264" y="178"/>
                  </a:cubicBezTo>
                  <a:close/>
                  <a:moveTo>
                    <a:pt x="193" y="3"/>
                  </a:moveTo>
                  <a:cubicBezTo>
                    <a:pt x="193" y="1"/>
                    <a:pt x="191" y="0"/>
                    <a:pt x="189" y="0"/>
                  </a:cubicBezTo>
                  <a:lnTo>
                    <a:pt x="87" y="0"/>
                  </a:lnTo>
                  <a:cubicBezTo>
                    <a:pt x="85" y="0"/>
                    <a:pt x="83" y="1"/>
                    <a:pt x="82" y="3"/>
                  </a:cubicBezTo>
                  <a:cubicBezTo>
                    <a:pt x="38" y="91"/>
                    <a:pt x="13" y="141"/>
                    <a:pt x="7" y="152"/>
                  </a:cubicBezTo>
                  <a:cubicBezTo>
                    <a:pt x="1" y="163"/>
                    <a:pt x="0" y="176"/>
                    <a:pt x="4" y="183"/>
                  </a:cubicBezTo>
                  <a:cubicBezTo>
                    <a:pt x="6" y="187"/>
                    <a:pt x="10" y="189"/>
                    <a:pt x="16" y="189"/>
                  </a:cubicBezTo>
                  <a:lnTo>
                    <a:pt x="260" y="189"/>
                  </a:lnTo>
                  <a:cubicBezTo>
                    <a:pt x="266" y="189"/>
                    <a:pt x="270" y="187"/>
                    <a:pt x="272" y="183"/>
                  </a:cubicBezTo>
                  <a:cubicBezTo>
                    <a:pt x="276" y="176"/>
                    <a:pt x="275" y="163"/>
                    <a:pt x="269" y="152"/>
                  </a:cubicBezTo>
                  <a:cubicBezTo>
                    <a:pt x="263" y="141"/>
                    <a:pt x="237" y="90"/>
                    <a:pt x="19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Beaker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F573601-FA8C-465E-B4A5-21E95ED590D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305485" y="1511712"/>
            <a:ext cx="325503" cy="370825"/>
            <a:chOff x="7083426" y="1389063"/>
            <a:chExt cx="250825" cy="285750"/>
          </a:xfrm>
          <a:solidFill>
            <a:schemeClr val="bg1"/>
          </a:solidFill>
        </p:grpSpPr>
        <p:sp>
          <p:nvSpPr>
            <p:cNvPr id="26" name="Freeform 1151">
              <a:extLst>
                <a:ext uri="{FF2B5EF4-FFF2-40B4-BE49-F238E27FC236}">
                  <a16:creationId xmlns:a16="http://schemas.microsoft.com/office/drawing/2014/main" id="{9BCD3369-9A21-4E0B-BD6B-FF4FDCFB56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6" y="1389063"/>
              <a:ext cx="250825" cy="285750"/>
            </a:xfrm>
            <a:custGeom>
              <a:avLst/>
              <a:gdLst>
                <a:gd name="T0" fmla="*/ 307 w 329"/>
                <a:gd name="T1" fmla="*/ 68 h 376"/>
                <a:gd name="T2" fmla="*/ 307 w 329"/>
                <a:gd name="T3" fmla="*/ 158 h 376"/>
                <a:gd name="T4" fmla="*/ 169 w 329"/>
                <a:gd name="T5" fmla="*/ 146 h 376"/>
                <a:gd name="T6" fmla="*/ 209 w 329"/>
                <a:gd name="T7" fmla="*/ 141 h 376"/>
                <a:gd name="T8" fmla="*/ 169 w 329"/>
                <a:gd name="T9" fmla="*/ 136 h 376"/>
                <a:gd name="T10" fmla="*/ 205 w 329"/>
                <a:gd name="T11" fmla="*/ 99 h 376"/>
                <a:gd name="T12" fmla="*/ 205 w 329"/>
                <a:gd name="T13" fmla="*/ 89 h 376"/>
                <a:gd name="T14" fmla="*/ 159 w 329"/>
                <a:gd name="T15" fmla="*/ 94 h 376"/>
                <a:gd name="T16" fmla="*/ 48 w 329"/>
                <a:gd name="T17" fmla="*/ 158 h 376"/>
                <a:gd name="T18" fmla="*/ 48 w 329"/>
                <a:gd name="T19" fmla="*/ 67 h 376"/>
                <a:gd name="T20" fmla="*/ 23 w 329"/>
                <a:gd name="T21" fmla="*/ 33 h 376"/>
                <a:gd name="T22" fmla="*/ 11 w 329"/>
                <a:gd name="T23" fmla="*/ 23 h 376"/>
                <a:gd name="T24" fmla="*/ 312 w 329"/>
                <a:gd name="T25" fmla="*/ 9 h 376"/>
                <a:gd name="T26" fmla="*/ 318 w 329"/>
                <a:gd name="T27" fmla="*/ 17 h 376"/>
                <a:gd name="T28" fmla="*/ 72 w 329"/>
                <a:gd name="T29" fmla="*/ 367 h 376"/>
                <a:gd name="T30" fmla="*/ 48 w 329"/>
                <a:gd name="T31" fmla="*/ 167 h 376"/>
                <a:gd name="T32" fmla="*/ 159 w 329"/>
                <a:gd name="T33" fmla="*/ 329 h 376"/>
                <a:gd name="T34" fmla="*/ 205 w 329"/>
                <a:gd name="T35" fmla="*/ 334 h 376"/>
                <a:gd name="T36" fmla="*/ 205 w 329"/>
                <a:gd name="T37" fmla="*/ 325 h 376"/>
                <a:gd name="T38" fmla="*/ 169 w 329"/>
                <a:gd name="T39" fmla="*/ 287 h 376"/>
                <a:gd name="T40" fmla="*/ 209 w 329"/>
                <a:gd name="T41" fmla="*/ 282 h 376"/>
                <a:gd name="T42" fmla="*/ 169 w 329"/>
                <a:gd name="T43" fmla="*/ 278 h 376"/>
                <a:gd name="T44" fmla="*/ 205 w 329"/>
                <a:gd name="T45" fmla="*/ 240 h 376"/>
                <a:gd name="T46" fmla="*/ 205 w 329"/>
                <a:gd name="T47" fmla="*/ 230 h 376"/>
                <a:gd name="T48" fmla="*/ 169 w 329"/>
                <a:gd name="T49" fmla="*/ 193 h 376"/>
                <a:gd name="T50" fmla="*/ 209 w 329"/>
                <a:gd name="T51" fmla="*/ 188 h 376"/>
                <a:gd name="T52" fmla="*/ 169 w 329"/>
                <a:gd name="T53" fmla="*/ 183 h 376"/>
                <a:gd name="T54" fmla="*/ 307 w 329"/>
                <a:gd name="T55" fmla="*/ 167 h 376"/>
                <a:gd name="T56" fmla="*/ 283 w 329"/>
                <a:gd name="T57" fmla="*/ 367 h 376"/>
                <a:gd name="T58" fmla="*/ 312 w 329"/>
                <a:gd name="T59" fmla="*/ 0 h 376"/>
                <a:gd name="T60" fmla="*/ 3 w 329"/>
                <a:gd name="T61" fmla="*/ 18 h 376"/>
                <a:gd name="T62" fmla="*/ 20 w 329"/>
                <a:gd name="T63" fmla="*/ 42 h 376"/>
                <a:gd name="T64" fmla="*/ 39 w 329"/>
                <a:gd name="T65" fmla="*/ 343 h 376"/>
                <a:gd name="T66" fmla="*/ 283 w 329"/>
                <a:gd name="T67" fmla="*/ 376 h 376"/>
                <a:gd name="T68" fmla="*/ 316 w 329"/>
                <a:gd name="T69" fmla="*/ 69 h 376"/>
                <a:gd name="T70" fmla="*/ 325 w 329"/>
                <a:gd name="T71" fmla="*/ 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9" h="376">
                  <a:moveTo>
                    <a:pt x="318" y="17"/>
                  </a:moveTo>
                  <a:lnTo>
                    <a:pt x="307" y="68"/>
                  </a:lnTo>
                  <a:cubicBezTo>
                    <a:pt x="307" y="68"/>
                    <a:pt x="307" y="68"/>
                    <a:pt x="307" y="69"/>
                  </a:cubicBezTo>
                  <a:lnTo>
                    <a:pt x="307" y="158"/>
                  </a:lnTo>
                  <a:lnTo>
                    <a:pt x="169" y="158"/>
                  </a:lnTo>
                  <a:lnTo>
                    <a:pt x="169" y="146"/>
                  </a:lnTo>
                  <a:lnTo>
                    <a:pt x="205" y="146"/>
                  </a:lnTo>
                  <a:cubicBezTo>
                    <a:pt x="207" y="146"/>
                    <a:pt x="209" y="144"/>
                    <a:pt x="209" y="141"/>
                  </a:cubicBezTo>
                  <a:cubicBezTo>
                    <a:pt x="209" y="139"/>
                    <a:pt x="207" y="136"/>
                    <a:pt x="205" y="136"/>
                  </a:cubicBezTo>
                  <a:lnTo>
                    <a:pt x="169" y="136"/>
                  </a:lnTo>
                  <a:lnTo>
                    <a:pt x="169" y="99"/>
                  </a:lnTo>
                  <a:lnTo>
                    <a:pt x="205" y="99"/>
                  </a:lnTo>
                  <a:cubicBezTo>
                    <a:pt x="207" y="99"/>
                    <a:pt x="209" y="97"/>
                    <a:pt x="209" y="94"/>
                  </a:cubicBezTo>
                  <a:cubicBezTo>
                    <a:pt x="209" y="91"/>
                    <a:pt x="207" y="89"/>
                    <a:pt x="205" y="89"/>
                  </a:cubicBezTo>
                  <a:lnTo>
                    <a:pt x="164" y="89"/>
                  </a:lnTo>
                  <a:cubicBezTo>
                    <a:pt x="162" y="89"/>
                    <a:pt x="159" y="91"/>
                    <a:pt x="159" y="94"/>
                  </a:cubicBezTo>
                  <a:lnTo>
                    <a:pt x="159" y="158"/>
                  </a:lnTo>
                  <a:lnTo>
                    <a:pt x="48" y="158"/>
                  </a:lnTo>
                  <a:lnTo>
                    <a:pt x="48" y="70"/>
                  </a:lnTo>
                  <a:cubicBezTo>
                    <a:pt x="48" y="69"/>
                    <a:pt x="48" y="68"/>
                    <a:pt x="48" y="67"/>
                  </a:cubicBezTo>
                  <a:lnTo>
                    <a:pt x="27" y="35"/>
                  </a:lnTo>
                  <a:cubicBezTo>
                    <a:pt x="26" y="34"/>
                    <a:pt x="25" y="33"/>
                    <a:pt x="23" y="33"/>
                  </a:cubicBezTo>
                  <a:cubicBezTo>
                    <a:pt x="17" y="32"/>
                    <a:pt x="11" y="30"/>
                    <a:pt x="10" y="28"/>
                  </a:cubicBezTo>
                  <a:cubicBezTo>
                    <a:pt x="9" y="26"/>
                    <a:pt x="10" y="25"/>
                    <a:pt x="11" y="23"/>
                  </a:cubicBezTo>
                  <a:cubicBezTo>
                    <a:pt x="15" y="16"/>
                    <a:pt x="34" y="9"/>
                    <a:pt x="57" y="9"/>
                  </a:cubicBezTo>
                  <a:lnTo>
                    <a:pt x="312" y="9"/>
                  </a:lnTo>
                  <a:cubicBezTo>
                    <a:pt x="314" y="9"/>
                    <a:pt x="316" y="10"/>
                    <a:pt x="317" y="12"/>
                  </a:cubicBezTo>
                  <a:cubicBezTo>
                    <a:pt x="318" y="13"/>
                    <a:pt x="319" y="15"/>
                    <a:pt x="318" y="17"/>
                  </a:cubicBezTo>
                  <a:close/>
                  <a:moveTo>
                    <a:pt x="283" y="367"/>
                  </a:moveTo>
                  <a:lnTo>
                    <a:pt x="72" y="367"/>
                  </a:lnTo>
                  <a:cubicBezTo>
                    <a:pt x="59" y="367"/>
                    <a:pt x="48" y="356"/>
                    <a:pt x="48" y="343"/>
                  </a:cubicBezTo>
                  <a:lnTo>
                    <a:pt x="48" y="167"/>
                  </a:lnTo>
                  <a:lnTo>
                    <a:pt x="159" y="167"/>
                  </a:lnTo>
                  <a:lnTo>
                    <a:pt x="159" y="329"/>
                  </a:lnTo>
                  <a:cubicBezTo>
                    <a:pt x="159" y="332"/>
                    <a:pt x="162" y="334"/>
                    <a:pt x="164" y="334"/>
                  </a:cubicBezTo>
                  <a:lnTo>
                    <a:pt x="205" y="334"/>
                  </a:lnTo>
                  <a:cubicBezTo>
                    <a:pt x="207" y="334"/>
                    <a:pt x="209" y="332"/>
                    <a:pt x="209" y="329"/>
                  </a:cubicBezTo>
                  <a:cubicBezTo>
                    <a:pt x="209" y="327"/>
                    <a:pt x="207" y="325"/>
                    <a:pt x="205" y="325"/>
                  </a:cubicBezTo>
                  <a:lnTo>
                    <a:pt x="169" y="325"/>
                  </a:lnTo>
                  <a:lnTo>
                    <a:pt x="169" y="287"/>
                  </a:lnTo>
                  <a:lnTo>
                    <a:pt x="205" y="287"/>
                  </a:lnTo>
                  <a:cubicBezTo>
                    <a:pt x="207" y="287"/>
                    <a:pt x="209" y="285"/>
                    <a:pt x="209" y="282"/>
                  </a:cubicBezTo>
                  <a:cubicBezTo>
                    <a:pt x="209" y="280"/>
                    <a:pt x="207" y="278"/>
                    <a:pt x="205" y="278"/>
                  </a:cubicBezTo>
                  <a:lnTo>
                    <a:pt x="169" y="278"/>
                  </a:lnTo>
                  <a:lnTo>
                    <a:pt x="169" y="240"/>
                  </a:lnTo>
                  <a:lnTo>
                    <a:pt x="205" y="240"/>
                  </a:lnTo>
                  <a:cubicBezTo>
                    <a:pt x="207" y="240"/>
                    <a:pt x="209" y="238"/>
                    <a:pt x="209" y="235"/>
                  </a:cubicBezTo>
                  <a:cubicBezTo>
                    <a:pt x="209" y="233"/>
                    <a:pt x="207" y="230"/>
                    <a:pt x="205" y="230"/>
                  </a:cubicBezTo>
                  <a:lnTo>
                    <a:pt x="169" y="230"/>
                  </a:lnTo>
                  <a:lnTo>
                    <a:pt x="169" y="193"/>
                  </a:lnTo>
                  <a:lnTo>
                    <a:pt x="205" y="193"/>
                  </a:lnTo>
                  <a:cubicBezTo>
                    <a:pt x="207" y="193"/>
                    <a:pt x="209" y="191"/>
                    <a:pt x="209" y="188"/>
                  </a:cubicBezTo>
                  <a:cubicBezTo>
                    <a:pt x="209" y="186"/>
                    <a:pt x="207" y="183"/>
                    <a:pt x="205" y="183"/>
                  </a:cubicBezTo>
                  <a:lnTo>
                    <a:pt x="169" y="183"/>
                  </a:lnTo>
                  <a:lnTo>
                    <a:pt x="169" y="167"/>
                  </a:lnTo>
                  <a:lnTo>
                    <a:pt x="307" y="167"/>
                  </a:lnTo>
                  <a:lnTo>
                    <a:pt x="307" y="343"/>
                  </a:lnTo>
                  <a:cubicBezTo>
                    <a:pt x="307" y="356"/>
                    <a:pt x="296" y="367"/>
                    <a:pt x="283" y="367"/>
                  </a:cubicBezTo>
                  <a:close/>
                  <a:moveTo>
                    <a:pt x="325" y="6"/>
                  </a:moveTo>
                  <a:cubicBezTo>
                    <a:pt x="322" y="2"/>
                    <a:pt x="317" y="0"/>
                    <a:pt x="312" y="0"/>
                  </a:cubicBezTo>
                  <a:lnTo>
                    <a:pt x="57" y="0"/>
                  </a:lnTo>
                  <a:cubicBezTo>
                    <a:pt x="36" y="0"/>
                    <a:pt x="10" y="6"/>
                    <a:pt x="3" y="18"/>
                  </a:cubicBezTo>
                  <a:cubicBezTo>
                    <a:pt x="0" y="22"/>
                    <a:pt x="0" y="27"/>
                    <a:pt x="2" y="32"/>
                  </a:cubicBezTo>
                  <a:cubicBezTo>
                    <a:pt x="5" y="38"/>
                    <a:pt x="13" y="41"/>
                    <a:pt x="20" y="42"/>
                  </a:cubicBezTo>
                  <a:lnTo>
                    <a:pt x="39" y="71"/>
                  </a:lnTo>
                  <a:lnTo>
                    <a:pt x="39" y="343"/>
                  </a:lnTo>
                  <a:cubicBezTo>
                    <a:pt x="39" y="361"/>
                    <a:pt x="54" y="376"/>
                    <a:pt x="72" y="376"/>
                  </a:cubicBezTo>
                  <a:lnTo>
                    <a:pt x="283" y="376"/>
                  </a:lnTo>
                  <a:cubicBezTo>
                    <a:pt x="301" y="376"/>
                    <a:pt x="316" y="361"/>
                    <a:pt x="316" y="343"/>
                  </a:cubicBezTo>
                  <a:lnTo>
                    <a:pt x="316" y="69"/>
                  </a:lnTo>
                  <a:lnTo>
                    <a:pt x="328" y="19"/>
                  </a:lnTo>
                  <a:cubicBezTo>
                    <a:pt x="329" y="14"/>
                    <a:pt x="328" y="9"/>
                    <a:pt x="325" y="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1152">
              <a:extLst>
                <a:ext uri="{FF2B5EF4-FFF2-40B4-BE49-F238E27FC236}">
                  <a16:creationId xmlns:a16="http://schemas.microsoft.com/office/drawing/2014/main" id="{9D655E08-7435-4017-AB57-9893FA838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9939" y="1516063"/>
              <a:ext cx="196850" cy="152400"/>
            </a:xfrm>
            <a:custGeom>
              <a:avLst/>
              <a:gdLst>
                <a:gd name="T0" fmla="*/ 235 w 259"/>
                <a:gd name="T1" fmla="*/ 200 h 200"/>
                <a:gd name="T2" fmla="*/ 24 w 259"/>
                <a:gd name="T3" fmla="*/ 200 h 200"/>
                <a:gd name="T4" fmla="*/ 0 w 259"/>
                <a:gd name="T5" fmla="*/ 176 h 200"/>
                <a:gd name="T6" fmla="*/ 0 w 259"/>
                <a:gd name="T7" fmla="*/ 0 h 200"/>
                <a:gd name="T8" fmla="*/ 111 w 259"/>
                <a:gd name="T9" fmla="*/ 0 h 200"/>
                <a:gd name="T10" fmla="*/ 111 w 259"/>
                <a:gd name="T11" fmla="*/ 162 h 200"/>
                <a:gd name="T12" fmla="*/ 116 w 259"/>
                <a:gd name="T13" fmla="*/ 167 h 200"/>
                <a:gd name="T14" fmla="*/ 157 w 259"/>
                <a:gd name="T15" fmla="*/ 167 h 200"/>
                <a:gd name="T16" fmla="*/ 161 w 259"/>
                <a:gd name="T17" fmla="*/ 162 h 200"/>
                <a:gd name="T18" fmla="*/ 157 w 259"/>
                <a:gd name="T19" fmla="*/ 158 h 200"/>
                <a:gd name="T20" fmla="*/ 121 w 259"/>
                <a:gd name="T21" fmla="*/ 158 h 200"/>
                <a:gd name="T22" fmla="*/ 121 w 259"/>
                <a:gd name="T23" fmla="*/ 120 h 200"/>
                <a:gd name="T24" fmla="*/ 157 w 259"/>
                <a:gd name="T25" fmla="*/ 120 h 200"/>
                <a:gd name="T26" fmla="*/ 161 w 259"/>
                <a:gd name="T27" fmla="*/ 115 h 200"/>
                <a:gd name="T28" fmla="*/ 157 w 259"/>
                <a:gd name="T29" fmla="*/ 111 h 200"/>
                <a:gd name="T30" fmla="*/ 121 w 259"/>
                <a:gd name="T31" fmla="*/ 111 h 200"/>
                <a:gd name="T32" fmla="*/ 121 w 259"/>
                <a:gd name="T33" fmla="*/ 73 h 200"/>
                <a:gd name="T34" fmla="*/ 157 w 259"/>
                <a:gd name="T35" fmla="*/ 73 h 200"/>
                <a:gd name="T36" fmla="*/ 161 w 259"/>
                <a:gd name="T37" fmla="*/ 68 h 200"/>
                <a:gd name="T38" fmla="*/ 157 w 259"/>
                <a:gd name="T39" fmla="*/ 63 h 200"/>
                <a:gd name="T40" fmla="*/ 121 w 259"/>
                <a:gd name="T41" fmla="*/ 63 h 200"/>
                <a:gd name="T42" fmla="*/ 121 w 259"/>
                <a:gd name="T43" fmla="*/ 26 h 200"/>
                <a:gd name="T44" fmla="*/ 157 w 259"/>
                <a:gd name="T45" fmla="*/ 26 h 200"/>
                <a:gd name="T46" fmla="*/ 161 w 259"/>
                <a:gd name="T47" fmla="*/ 21 h 200"/>
                <a:gd name="T48" fmla="*/ 157 w 259"/>
                <a:gd name="T49" fmla="*/ 16 h 200"/>
                <a:gd name="T50" fmla="*/ 121 w 259"/>
                <a:gd name="T51" fmla="*/ 16 h 200"/>
                <a:gd name="T52" fmla="*/ 121 w 259"/>
                <a:gd name="T53" fmla="*/ 0 h 200"/>
                <a:gd name="T54" fmla="*/ 259 w 259"/>
                <a:gd name="T55" fmla="*/ 0 h 200"/>
                <a:gd name="T56" fmla="*/ 259 w 259"/>
                <a:gd name="T57" fmla="*/ 176 h 200"/>
                <a:gd name="T58" fmla="*/ 235 w 259"/>
                <a:gd name="T5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9" h="200">
                  <a:moveTo>
                    <a:pt x="235" y="200"/>
                  </a:moveTo>
                  <a:lnTo>
                    <a:pt x="24" y="200"/>
                  </a:lnTo>
                  <a:cubicBezTo>
                    <a:pt x="11" y="200"/>
                    <a:pt x="0" y="189"/>
                    <a:pt x="0" y="176"/>
                  </a:cubicBezTo>
                  <a:lnTo>
                    <a:pt x="0" y="0"/>
                  </a:lnTo>
                  <a:lnTo>
                    <a:pt x="111" y="0"/>
                  </a:lnTo>
                  <a:lnTo>
                    <a:pt x="111" y="162"/>
                  </a:lnTo>
                  <a:cubicBezTo>
                    <a:pt x="111" y="165"/>
                    <a:pt x="114" y="167"/>
                    <a:pt x="116" y="167"/>
                  </a:cubicBezTo>
                  <a:lnTo>
                    <a:pt x="157" y="167"/>
                  </a:lnTo>
                  <a:cubicBezTo>
                    <a:pt x="159" y="167"/>
                    <a:pt x="161" y="165"/>
                    <a:pt x="161" y="162"/>
                  </a:cubicBezTo>
                  <a:cubicBezTo>
                    <a:pt x="161" y="160"/>
                    <a:pt x="159" y="158"/>
                    <a:pt x="157" y="158"/>
                  </a:cubicBezTo>
                  <a:lnTo>
                    <a:pt x="121" y="158"/>
                  </a:lnTo>
                  <a:lnTo>
                    <a:pt x="121" y="120"/>
                  </a:lnTo>
                  <a:lnTo>
                    <a:pt x="157" y="120"/>
                  </a:lnTo>
                  <a:cubicBezTo>
                    <a:pt x="159" y="120"/>
                    <a:pt x="161" y="118"/>
                    <a:pt x="161" y="115"/>
                  </a:cubicBezTo>
                  <a:cubicBezTo>
                    <a:pt x="161" y="113"/>
                    <a:pt x="159" y="111"/>
                    <a:pt x="157" y="111"/>
                  </a:cubicBezTo>
                  <a:lnTo>
                    <a:pt x="121" y="111"/>
                  </a:lnTo>
                  <a:lnTo>
                    <a:pt x="121" y="73"/>
                  </a:lnTo>
                  <a:lnTo>
                    <a:pt x="157" y="73"/>
                  </a:lnTo>
                  <a:cubicBezTo>
                    <a:pt x="159" y="73"/>
                    <a:pt x="161" y="71"/>
                    <a:pt x="161" y="68"/>
                  </a:cubicBezTo>
                  <a:cubicBezTo>
                    <a:pt x="161" y="66"/>
                    <a:pt x="159" y="63"/>
                    <a:pt x="157" y="63"/>
                  </a:cubicBezTo>
                  <a:lnTo>
                    <a:pt x="121" y="63"/>
                  </a:lnTo>
                  <a:lnTo>
                    <a:pt x="121" y="26"/>
                  </a:lnTo>
                  <a:lnTo>
                    <a:pt x="157" y="26"/>
                  </a:lnTo>
                  <a:cubicBezTo>
                    <a:pt x="159" y="26"/>
                    <a:pt x="161" y="24"/>
                    <a:pt x="161" y="21"/>
                  </a:cubicBezTo>
                  <a:cubicBezTo>
                    <a:pt x="161" y="19"/>
                    <a:pt x="159" y="16"/>
                    <a:pt x="157" y="16"/>
                  </a:cubicBezTo>
                  <a:lnTo>
                    <a:pt x="121" y="16"/>
                  </a:lnTo>
                  <a:lnTo>
                    <a:pt x="121" y="0"/>
                  </a:lnTo>
                  <a:lnTo>
                    <a:pt x="259" y="0"/>
                  </a:lnTo>
                  <a:lnTo>
                    <a:pt x="259" y="176"/>
                  </a:lnTo>
                  <a:cubicBezTo>
                    <a:pt x="259" y="189"/>
                    <a:pt x="248" y="200"/>
                    <a:pt x="235" y="2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Flag6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BFCE356-6220-46CB-A1A4-9CAE2EF7C3CE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163316" y="1480182"/>
            <a:ext cx="361555" cy="407908"/>
            <a:chOff x="86" y="47"/>
            <a:chExt cx="312" cy="352"/>
          </a:xfrm>
          <a:solidFill>
            <a:schemeClr val="bg1"/>
          </a:solidFill>
        </p:grpSpPr>
        <p:sp>
          <p:nvSpPr>
            <p:cNvPr id="29" name="Flag6">
              <a:extLst>
                <a:ext uri="{FF2B5EF4-FFF2-40B4-BE49-F238E27FC236}">
                  <a16:creationId xmlns:a16="http://schemas.microsoft.com/office/drawing/2014/main" id="{9211F9E6-E9A6-4009-9A28-C480B7F578A9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6" y="86"/>
              <a:ext cx="39" cy="3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lag6">
              <a:extLst>
                <a:ext uri="{FF2B5EF4-FFF2-40B4-BE49-F238E27FC236}">
                  <a16:creationId xmlns:a16="http://schemas.microsoft.com/office/drawing/2014/main" id="{06F73D09-2BB1-4D1E-9FB3-76A598343B83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45" y="47"/>
              <a:ext cx="253" cy="333"/>
            </a:xfrm>
            <a:custGeom>
              <a:avLst/>
              <a:gdLst>
                <a:gd name="T0" fmla="*/ 0 w 325"/>
                <a:gd name="T1" fmla="*/ 100 h 425"/>
                <a:gd name="T2" fmla="*/ 0 w 325"/>
                <a:gd name="T3" fmla="*/ 325 h 425"/>
                <a:gd name="T4" fmla="*/ 325 w 325"/>
                <a:gd name="T5" fmla="*/ 325 h 425"/>
                <a:gd name="T6" fmla="*/ 325 w 325"/>
                <a:gd name="T7" fmla="*/ 100 h 425"/>
                <a:gd name="T8" fmla="*/ 0 w 325"/>
                <a:gd name="T9" fmla="*/ 10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425">
                  <a:moveTo>
                    <a:pt x="0" y="100"/>
                  </a:moveTo>
                  <a:lnTo>
                    <a:pt x="0" y="325"/>
                  </a:lnTo>
                  <a:cubicBezTo>
                    <a:pt x="100" y="225"/>
                    <a:pt x="225" y="425"/>
                    <a:pt x="325" y="325"/>
                  </a:cubicBezTo>
                  <a:lnTo>
                    <a:pt x="325" y="100"/>
                  </a:lnTo>
                  <a:cubicBezTo>
                    <a:pt x="225" y="200"/>
                    <a:pt x="100" y="0"/>
                    <a:pt x="0" y="1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1274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F2EBD-B0E4-411F-BDF1-71895DD1D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&amp; Innovate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E31FD-3882-4CEE-9CCB-3EF8AA2520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 suite of incentives if you are innovating in mail </a:t>
            </a:r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AEDB9-F66E-45FF-93EA-FC707CCB6A9C}"/>
              </a:ext>
            </a:extLst>
          </p:cNvPr>
          <p:cNvSpPr/>
          <p:nvPr/>
        </p:nvSpPr>
        <p:spPr>
          <a:xfrm>
            <a:off x="465562" y="1403610"/>
            <a:ext cx="3741283" cy="601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ADVERTISING MAIL TEST &amp; INNOVATE SCHEME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3210A6-C78F-4223-BC68-1F4BCDAF6F20}"/>
              </a:ext>
            </a:extLst>
          </p:cNvPr>
          <p:cNvSpPr/>
          <p:nvPr/>
        </p:nvSpPr>
        <p:spPr>
          <a:xfrm>
            <a:off x="4280254" y="1403610"/>
            <a:ext cx="3741283" cy="697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/>
              <a:t>BUSINESS MAIL TEST &amp; </a:t>
            </a:r>
          </a:p>
          <a:p>
            <a:pPr algn="ctr"/>
            <a:r>
              <a:rPr lang="en-GB" b="1" dirty="0"/>
              <a:t>INNOVATE SCHEME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09D253-83D8-4ABB-A7BA-91874D61F4E1}"/>
              </a:ext>
            </a:extLst>
          </p:cNvPr>
          <p:cNvSpPr/>
          <p:nvPr/>
        </p:nvSpPr>
        <p:spPr>
          <a:xfrm>
            <a:off x="465562" y="2005072"/>
            <a:ext cx="3741283" cy="40163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FA7143-4F77-44E0-90DB-8D47426DB1B3}"/>
              </a:ext>
            </a:extLst>
          </p:cNvPr>
          <p:cNvSpPr/>
          <p:nvPr/>
        </p:nvSpPr>
        <p:spPr>
          <a:xfrm>
            <a:off x="4259952" y="2005072"/>
            <a:ext cx="3741283" cy="40163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3" name="Table 18">
            <a:extLst>
              <a:ext uri="{FF2B5EF4-FFF2-40B4-BE49-F238E27FC236}">
                <a16:creationId xmlns:a16="http://schemas.microsoft.com/office/drawing/2014/main" id="{A23C18D7-2F90-4B5A-9B7D-712383828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145594"/>
              </p:ext>
            </p:extLst>
          </p:nvPr>
        </p:nvGraphicFramePr>
        <p:xfrm>
          <a:off x="485999" y="2027709"/>
          <a:ext cx="3714178" cy="380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768">
                  <a:extLst>
                    <a:ext uri="{9D8B030D-6E8A-4147-A177-3AD203B41FA5}">
                      <a16:colId xmlns:a16="http://schemas.microsoft.com/office/drawing/2014/main" val="1589436089"/>
                    </a:ext>
                  </a:extLst>
                </a:gridCol>
                <a:gridCol w="2537410">
                  <a:extLst>
                    <a:ext uri="{9D8B030D-6E8A-4147-A177-3AD203B41FA5}">
                      <a16:colId xmlns:a16="http://schemas.microsoft.com/office/drawing/2014/main" val="1315169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WHO IS IT FOR?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354">
                        <a:buClr>
                          <a:srgbClr val="FF0000"/>
                        </a:buClr>
                        <a:defRPr/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For brands innovating mailing plans or testing new activity.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297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CREDIT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1" dirty="0">
                          <a:solidFill>
                            <a:schemeClr val="tx1"/>
                          </a:solidFill>
                        </a:rPr>
                        <a:t>10%</a:t>
                      </a: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 per item for a standard test.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1" dirty="0">
                          <a:solidFill>
                            <a:schemeClr val="tx1"/>
                          </a:solidFill>
                        </a:rPr>
                        <a:t>15% </a:t>
                      </a: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per item for an exceptional test.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1" dirty="0">
                          <a:solidFill>
                            <a:schemeClr val="tx1"/>
                          </a:solidFill>
                        </a:rPr>
                        <a:t>7%</a:t>
                      </a: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 per items for Partially Addressed Letters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31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TO QUALIFY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Test from 4k to 100k.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10k for Partially Addressed.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Maximum is 1m items.*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82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TIMESCALE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One off campaign or series of tests over 6 months.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784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THE DETAIL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952744"/>
                  </a:ext>
                </a:extLst>
              </a:tr>
            </a:tbl>
          </a:graphicData>
        </a:graphic>
      </p:graphicFrame>
      <p:graphicFrame>
        <p:nvGraphicFramePr>
          <p:cNvPr id="14" name="Table 18">
            <a:extLst>
              <a:ext uri="{FF2B5EF4-FFF2-40B4-BE49-F238E27FC236}">
                <a16:creationId xmlns:a16="http://schemas.microsoft.com/office/drawing/2014/main" id="{8E2562C7-1DAD-47D3-9196-B10180FB7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250998"/>
              </p:ext>
            </p:extLst>
          </p:nvPr>
        </p:nvGraphicFramePr>
        <p:xfrm>
          <a:off x="4249701" y="2018064"/>
          <a:ext cx="3714178" cy="382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768">
                  <a:extLst>
                    <a:ext uri="{9D8B030D-6E8A-4147-A177-3AD203B41FA5}">
                      <a16:colId xmlns:a16="http://schemas.microsoft.com/office/drawing/2014/main" val="1589436089"/>
                    </a:ext>
                  </a:extLst>
                </a:gridCol>
                <a:gridCol w="2537410">
                  <a:extLst>
                    <a:ext uri="{9D8B030D-6E8A-4147-A177-3AD203B41FA5}">
                      <a16:colId xmlns:a16="http://schemas.microsoft.com/office/drawing/2014/main" val="1315169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WHO IS IT FOR?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354">
                        <a:buClr>
                          <a:srgbClr val="FF0000"/>
                        </a:buClr>
                        <a:defRPr/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For brands innovating mailing plans or testing new activity.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297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CREDIT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1" dirty="0">
                          <a:solidFill>
                            <a:schemeClr val="tx1"/>
                          </a:solidFill>
                        </a:rPr>
                        <a:t>10% </a:t>
                      </a: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per item for a standard test.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1" dirty="0">
                          <a:solidFill>
                            <a:schemeClr val="tx1"/>
                          </a:solidFill>
                        </a:rPr>
                        <a:t>30% </a:t>
                      </a: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per item for an exceptional test.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1" dirty="0">
                          <a:solidFill>
                            <a:schemeClr val="tx1"/>
                          </a:solidFill>
                        </a:rPr>
                        <a:t>10% </a:t>
                      </a: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per item for roll out.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31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TO QUALIFY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prstClr val="black"/>
                          </a:solidFill>
                          <a:ea typeface="Noto Sans" panose="020B0502040504020204" pitchFamily="34"/>
                          <a:cs typeface="Noto Sans" panose="020B0502040504020204" pitchFamily="34"/>
                        </a:rPr>
                        <a:t>Test from 4k to 100k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prstClr val="black"/>
                          </a:solidFill>
                          <a:ea typeface="Noto Sans" panose="020B0502040504020204" pitchFamily="34"/>
                          <a:cs typeface="Noto Sans" panose="020B0502040504020204" pitchFamily="34"/>
                        </a:rPr>
                        <a:t>Maximum is 10m items.*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82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TIMESCALE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One off campaign or series of tests over 6 months.</a:t>
                      </a:r>
                    </a:p>
                    <a:p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12 month extension available.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784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THE DETAIL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952744"/>
                  </a:ext>
                </a:extLst>
              </a:tr>
            </a:tbl>
          </a:graphicData>
        </a:graphic>
      </p:graphicFrame>
      <p:pic>
        <p:nvPicPr>
          <p:cNvPr id="33" name="Graphic 32" descr="Illustrator with solid fill">
            <a:hlinkClick r:id="rId7"/>
            <a:extLst>
              <a:ext uri="{FF2B5EF4-FFF2-40B4-BE49-F238E27FC236}">
                <a16:creationId xmlns:a16="http://schemas.microsoft.com/office/drawing/2014/main" id="{4AD883BD-1A0F-48F4-A4DA-262A1F2092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30820" y="5400126"/>
            <a:ext cx="469232" cy="469232"/>
          </a:xfrm>
          <a:prstGeom prst="rect">
            <a:avLst/>
          </a:prstGeom>
        </p:spPr>
      </p:pic>
      <p:pic>
        <p:nvPicPr>
          <p:cNvPr id="38" name="Graphic 37" descr="Illustrator with solid fill">
            <a:hlinkClick r:id="rId10"/>
            <a:extLst>
              <a:ext uri="{FF2B5EF4-FFF2-40B4-BE49-F238E27FC236}">
                <a16:creationId xmlns:a16="http://schemas.microsoft.com/office/drawing/2014/main" id="{B7EE6DE8-ECDF-483D-ADF2-B315F4157B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56736" y="5400126"/>
            <a:ext cx="469232" cy="46923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33D05ED-5D87-44F4-91E0-C3C4192DA785}"/>
              </a:ext>
            </a:extLst>
          </p:cNvPr>
          <p:cNvSpPr txBox="1"/>
          <p:nvPr/>
        </p:nvSpPr>
        <p:spPr>
          <a:xfrm>
            <a:off x="5114183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  <p:grpSp>
        <p:nvGrpSpPr>
          <p:cNvPr id="20" name="Graduated_flask4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168550AB-95D1-4254-A72C-1D1964546F2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31747" y="1480182"/>
            <a:ext cx="339923" cy="407908"/>
            <a:chOff x="11245428" y="6356397"/>
            <a:chExt cx="238125" cy="285750"/>
          </a:xfrm>
          <a:solidFill>
            <a:schemeClr val="bg1"/>
          </a:solidFill>
        </p:grpSpPr>
        <p:sp>
          <p:nvSpPr>
            <p:cNvPr id="21" name="Freeform 1154">
              <a:extLst>
                <a:ext uri="{FF2B5EF4-FFF2-40B4-BE49-F238E27FC236}">
                  <a16:creationId xmlns:a16="http://schemas.microsoft.com/office/drawing/2014/main" id="{6D231197-85EC-4450-9AC5-E7CB7CA1BF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45428" y="6356397"/>
              <a:ext cx="238125" cy="285750"/>
            </a:xfrm>
            <a:custGeom>
              <a:avLst/>
              <a:gdLst>
                <a:gd name="T0" fmla="*/ 296 w 312"/>
                <a:gd name="T1" fmla="*/ 358 h 376"/>
                <a:gd name="T2" fmla="*/ 278 w 312"/>
                <a:gd name="T3" fmla="*/ 367 h 376"/>
                <a:gd name="T4" fmla="*/ 34 w 312"/>
                <a:gd name="T5" fmla="*/ 367 h 376"/>
                <a:gd name="T6" fmla="*/ 16 w 312"/>
                <a:gd name="T7" fmla="*/ 358 h 376"/>
                <a:gd name="T8" fmla="*/ 19 w 312"/>
                <a:gd name="T9" fmla="*/ 319 h 376"/>
                <a:gd name="T10" fmla="*/ 121 w 312"/>
                <a:gd name="T11" fmla="*/ 116 h 376"/>
                <a:gd name="T12" fmla="*/ 122 w 312"/>
                <a:gd name="T13" fmla="*/ 114 h 376"/>
                <a:gd name="T14" fmla="*/ 122 w 312"/>
                <a:gd name="T15" fmla="*/ 56 h 376"/>
                <a:gd name="T16" fmla="*/ 190 w 312"/>
                <a:gd name="T17" fmla="*/ 56 h 376"/>
                <a:gd name="T18" fmla="*/ 190 w 312"/>
                <a:gd name="T19" fmla="*/ 114 h 376"/>
                <a:gd name="T20" fmla="*/ 191 w 312"/>
                <a:gd name="T21" fmla="*/ 116 h 376"/>
                <a:gd name="T22" fmla="*/ 193 w 312"/>
                <a:gd name="T23" fmla="*/ 120 h 376"/>
                <a:gd name="T24" fmla="*/ 293 w 312"/>
                <a:gd name="T25" fmla="*/ 319 h 376"/>
                <a:gd name="T26" fmla="*/ 296 w 312"/>
                <a:gd name="T27" fmla="*/ 358 h 376"/>
                <a:gd name="T28" fmla="*/ 98 w 312"/>
                <a:gd name="T29" fmla="*/ 32 h 376"/>
                <a:gd name="T30" fmla="*/ 98 w 312"/>
                <a:gd name="T31" fmla="*/ 23 h 376"/>
                <a:gd name="T32" fmla="*/ 112 w 312"/>
                <a:gd name="T33" fmla="*/ 9 h 376"/>
                <a:gd name="T34" fmla="*/ 199 w 312"/>
                <a:gd name="T35" fmla="*/ 9 h 376"/>
                <a:gd name="T36" fmla="*/ 213 w 312"/>
                <a:gd name="T37" fmla="*/ 23 h 376"/>
                <a:gd name="T38" fmla="*/ 213 w 312"/>
                <a:gd name="T39" fmla="*/ 32 h 376"/>
                <a:gd name="T40" fmla="*/ 199 w 312"/>
                <a:gd name="T41" fmla="*/ 46 h 376"/>
                <a:gd name="T42" fmla="*/ 112 w 312"/>
                <a:gd name="T43" fmla="*/ 46 h 376"/>
                <a:gd name="T44" fmla="*/ 98 w 312"/>
                <a:gd name="T45" fmla="*/ 32 h 376"/>
                <a:gd name="T46" fmla="*/ 301 w 312"/>
                <a:gd name="T47" fmla="*/ 315 h 376"/>
                <a:gd name="T48" fmla="*/ 201 w 312"/>
                <a:gd name="T49" fmla="*/ 116 h 376"/>
                <a:gd name="T50" fmla="*/ 200 w 312"/>
                <a:gd name="T51" fmla="*/ 113 h 376"/>
                <a:gd name="T52" fmla="*/ 200 w 312"/>
                <a:gd name="T53" fmla="*/ 56 h 376"/>
                <a:gd name="T54" fmla="*/ 223 w 312"/>
                <a:gd name="T55" fmla="*/ 32 h 376"/>
                <a:gd name="T56" fmla="*/ 223 w 312"/>
                <a:gd name="T57" fmla="*/ 23 h 376"/>
                <a:gd name="T58" fmla="*/ 199 w 312"/>
                <a:gd name="T59" fmla="*/ 0 h 376"/>
                <a:gd name="T60" fmla="*/ 112 w 312"/>
                <a:gd name="T61" fmla="*/ 0 h 376"/>
                <a:gd name="T62" fmla="*/ 89 w 312"/>
                <a:gd name="T63" fmla="*/ 23 h 376"/>
                <a:gd name="T64" fmla="*/ 89 w 312"/>
                <a:gd name="T65" fmla="*/ 32 h 376"/>
                <a:gd name="T66" fmla="*/ 112 w 312"/>
                <a:gd name="T67" fmla="*/ 56 h 376"/>
                <a:gd name="T68" fmla="*/ 112 w 312"/>
                <a:gd name="T69" fmla="*/ 113 h 376"/>
                <a:gd name="T70" fmla="*/ 10 w 312"/>
                <a:gd name="T71" fmla="*/ 315 h 376"/>
                <a:gd name="T72" fmla="*/ 7 w 312"/>
                <a:gd name="T73" fmla="*/ 363 h 376"/>
                <a:gd name="T74" fmla="*/ 34 w 312"/>
                <a:gd name="T75" fmla="*/ 376 h 376"/>
                <a:gd name="T76" fmla="*/ 278 w 312"/>
                <a:gd name="T77" fmla="*/ 376 h 376"/>
                <a:gd name="T78" fmla="*/ 304 w 312"/>
                <a:gd name="T79" fmla="*/ 363 h 376"/>
                <a:gd name="T80" fmla="*/ 301 w 312"/>
                <a:gd name="T81" fmla="*/ 31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2" h="376">
                  <a:moveTo>
                    <a:pt x="296" y="358"/>
                  </a:moveTo>
                  <a:cubicBezTo>
                    <a:pt x="293" y="364"/>
                    <a:pt x="287" y="367"/>
                    <a:pt x="278" y="367"/>
                  </a:cubicBezTo>
                  <a:lnTo>
                    <a:pt x="34" y="367"/>
                  </a:lnTo>
                  <a:cubicBezTo>
                    <a:pt x="25" y="367"/>
                    <a:pt x="19" y="364"/>
                    <a:pt x="16" y="358"/>
                  </a:cubicBezTo>
                  <a:cubicBezTo>
                    <a:pt x="10" y="349"/>
                    <a:pt x="11" y="333"/>
                    <a:pt x="19" y="319"/>
                  </a:cubicBezTo>
                  <a:cubicBezTo>
                    <a:pt x="30" y="297"/>
                    <a:pt x="120" y="118"/>
                    <a:pt x="121" y="116"/>
                  </a:cubicBezTo>
                  <a:cubicBezTo>
                    <a:pt x="121" y="115"/>
                    <a:pt x="122" y="115"/>
                    <a:pt x="122" y="114"/>
                  </a:cubicBezTo>
                  <a:lnTo>
                    <a:pt x="122" y="56"/>
                  </a:lnTo>
                  <a:lnTo>
                    <a:pt x="190" y="56"/>
                  </a:lnTo>
                  <a:lnTo>
                    <a:pt x="190" y="114"/>
                  </a:lnTo>
                  <a:cubicBezTo>
                    <a:pt x="190" y="115"/>
                    <a:pt x="190" y="115"/>
                    <a:pt x="191" y="116"/>
                  </a:cubicBezTo>
                  <a:lnTo>
                    <a:pt x="193" y="120"/>
                  </a:lnTo>
                  <a:cubicBezTo>
                    <a:pt x="251" y="236"/>
                    <a:pt x="286" y="307"/>
                    <a:pt x="293" y="319"/>
                  </a:cubicBezTo>
                  <a:cubicBezTo>
                    <a:pt x="300" y="333"/>
                    <a:pt x="302" y="349"/>
                    <a:pt x="296" y="358"/>
                  </a:cubicBezTo>
                  <a:close/>
                  <a:moveTo>
                    <a:pt x="98" y="32"/>
                  </a:moveTo>
                  <a:lnTo>
                    <a:pt x="98" y="23"/>
                  </a:lnTo>
                  <a:cubicBezTo>
                    <a:pt x="98" y="15"/>
                    <a:pt x="105" y="9"/>
                    <a:pt x="112" y="9"/>
                  </a:cubicBezTo>
                  <a:lnTo>
                    <a:pt x="199" y="9"/>
                  </a:lnTo>
                  <a:cubicBezTo>
                    <a:pt x="207" y="9"/>
                    <a:pt x="213" y="15"/>
                    <a:pt x="213" y="23"/>
                  </a:cubicBezTo>
                  <a:lnTo>
                    <a:pt x="213" y="32"/>
                  </a:lnTo>
                  <a:cubicBezTo>
                    <a:pt x="213" y="40"/>
                    <a:pt x="207" y="46"/>
                    <a:pt x="199" y="46"/>
                  </a:cubicBezTo>
                  <a:lnTo>
                    <a:pt x="112" y="46"/>
                  </a:lnTo>
                  <a:cubicBezTo>
                    <a:pt x="105" y="46"/>
                    <a:pt x="98" y="40"/>
                    <a:pt x="98" y="32"/>
                  </a:cubicBezTo>
                  <a:close/>
                  <a:moveTo>
                    <a:pt x="301" y="315"/>
                  </a:moveTo>
                  <a:cubicBezTo>
                    <a:pt x="295" y="302"/>
                    <a:pt x="259" y="232"/>
                    <a:pt x="201" y="116"/>
                  </a:cubicBezTo>
                  <a:lnTo>
                    <a:pt x="200" y="113"/>
                  </a:lnTo>
                  <a:lnTo>
                    <a:pt x="200" y="56"/>
                  </a:lnTo>
                  <a:cubicBezTo>
                    <a:pt x="212" y="56"/>
                    <a:pt x="223" y="45"/>
                    <a:pt x="223" y="32"/>
                  </a:cubicBezTo>
                  <a:lnTo>
                    <a:pt x="223" y="23"/>
                  </a:lnTo>
                  <a:cubicBezTo>
                    <a:pt x="223" y="10"/>
                    <a:pt x="212" y="0"/>
                    <a:pt x="199" y="0"/>
                  </a:cubicBezTo>
                  <a:lnTo>
                    <a:pt x="112" y="0"/>
                  </a:lnTo>
                  <a:cubicBezTo>
                    <a:pt x="100" y="0"/>
                    <a:pt x="89" y="10"/>
                    <a:pt x="89" y="23"/>
                  </a:cubicBezTo>
                  <a:lnTo>
                    <a:pt x="89" y="32"/>
                  </a:lnTo>
                  <a:cubicBezTo>
                    <a:pt x="89" y="45"/>
                    <a:pt x="99" y="56"/>
                    <a:pt x="112" y="56"/>
                  </a:cubicBezTo>
                  <a:lnTo>
                    <a:pt x="112" y="113"/>
                  </a:lnTo>
                  <a:cubicBezTo>
                    <a:pt x="105" y="127"/>
                    <a:pt x="21" y="294"/>
                    <a:pt x="10" y="315"/>
                  </a:cubicBezTo>
                  <a:cubicBezTo>
                    <a:pt x="1" y="332"/>
                    <a:pt x="0" y="351"/>
                    <a:pt x="7" y="363"/>
                  </a:cubicBezTo>
                  <a:cubicBezTo>
                    <a:pt x="11" y="368"/>
                    <a:pt x="18" y="376"/>
                    <a:pt x="34" y="376"/>
                  </a:cubicBezTo>
                  <a:lnTo>
                    <a:pt x="278" y="376"/>
                  </a:lnTo>
                  <a:cubicBezTo>
                    <a:pt x="294" y="376"/>
                    <a:pt x="301" y="368"/>
                    <a:pt x="304" y="363"/>
                  </a:cubicBezTo>
                  <a:cubicBezTo>
                    <a:pt x="312" y="351"/>
                    <a:pt x="310" y="332"/>
                    <a:pt x="301" y="3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1155">
              <a:extLst>
                <a:ext uri="{FF2B5EF4-FFF2-40B4-BE49-F238E27FC236}">
                  <a16:creationId xmlns:a16="http://schemas.microsoft.com/office/drawing/2014/main" id="{F1F8E500-8E4E-4D12-8235-2BB538ACC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0041" y="6362747"/>
              <a:ext cx="87313" cy="28575"/>
            </a:xfrm>
            <a:custGeom>
              <a:avLst/>
              <a:gdLst>
                <a:gd name="T0" fmla="*/ 0 w 115"/>
                <a:gd name="T1" fmla="*/ 23 h 37"/>
                <a:gd name="T2" fmla="*/ 0 w 115"/>
                <a:gd name="T3" fmla="*/ 14 h 37"/>
                <a:gd name="T4" fmla="*/ 14 w 115"/>
                <a:gd name="T5" fmla="*/ 0 h 37"/>
                <a:gd name="T6" fmla="*/ 101 w 115"/>
                <a:gd name="T7" fmla="*/ 0 h 37"/>
                <a:gd name="T8" fmla="*/ 115 w 115"/>
                <a:gd name="T9" fmla="*/ 14 h 37"/>
                <a:gd name="T10" fmla="*/ 115 w 115"/>
                <a:gd name="T11" fmla="*/ 23 h 37"/>
                <a:gd name="T12" fmla="*/ 101 w 115"/>
                <a:gd name="T13" fmla="*/ 37 h 37"/>
                <a:gd name="T14" fmla="*/ 14 w 115"/>
                <a:gd name="T15" fmla="*/ 37 h 37"/>
                <a:gd name="T16" fmla="*/ 0 w 115"/>
                <a:gd name="T17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37">
                  <a:moveTo>
                    <a:pt x="0" y="23"/>
                  </a:moveTo>
                  <a:lnTo>
                    <a:pt x="0" y="14"/>
                  </a:lnTo>
                  <a:cubicBezTo>
                    <a:pt x="0" y="6"/>
                    <a:pt x="7" y="0"/>
                    <a:pt x="14" y="0"/>
                  </a:cubicBezTo>
                  <a:lnTo>
                    <a:pt x="101" y="0"/>
                  </a:lnTo>
                  <a:cubicBezTo>
                    <a:pt x="109" y="0"/>
                    <a:pt x="115" y="6"/>
                    <a:pt x="115" y="14"/>
                  </a:cubicBezTo>
                  <a:lnTo>
                    <a:pt x="115" y="23"/>
                  </a:lnTo>
                  <a:cubicBezTo>
                    <a:pt x="115" y="31"/>
                    <a:pt x="109" y="37"/>
                    <a:pt x="101" y="37"/>
                  </a:cubicBezTo>
                  <a:lnTo>
                    <a:pt x="14" y="37"/>
                  </a:lnTo>
                  <a:cubicBezTo>
                    <a:pt x="7" y="37"/>
                    <a:pt x="0" y="31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3082">
              <a:extLst>
                <a:ext uri="{FF2B5EF4-FFF2-40B4-BE49-F238E27FC236}">
                  <a16:creationId xmlns:a16="http://schemas.microsoft.com/office/drawing/2014/main" id="{5DBB0F46-1CC4-4F89-8130-251FF24A8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8261" y="6492922"/>
              <a:ext cx="192125" cy="130175"/>
            </a:xfrm>
            <a:custGeom>
              <a:avLst/>
              <a:gdLst>
                <a:gd name="connsiteX0" fmla="*/ 84324 w 192125"/>
                <a:gd name="connsiteY0" fmla="*/ 9525 h 130175"/>
                <a:gd name="connsiteX1" fmla="*/ 80355 w 192125"/>
                <a:gd name="connsiteY1" fmla="*/ 13337 h 130175"/>
                <a:gd name="connsiteX2" fmla="*/ 80355 w 192125"/>
                <a:gd name="connsiteY2" fmla="*/ 121601 h 130175"/>
                <a:gd name="connsiteX3" fmla="*/ 84324 w 192125"/>
                <a:gd name="connsiteY3" fmla="*/ 125413 h 130175"/>
                <a:gd name="connsiteX4" fmla="*/ 110518 w 192125"/>
                <a:gd name="connsiteY4" fmla="*/ 125413 h 130175"/>
                <a:gd name="connsiteX5" fmla="*/ 113693 w 192125"/>
                <a:gd name="connsiteY5" fmla="*/ 121601 h 130175"/>
                <a:gd name="connsiteX6" fmla="*/ 110518 w 192125"/>
                <a:gd name="connsiteY6" fmla="*/ 117789 h 130175"/>
                <a:gd name="connsiteX7" fmla="*/ 87499 w 192125"/>
                <a:gd name="connsiteY7" fmla="*/ 117789 h 130175"/>
                <a:gd name="connsiteX8" fmla="*/ 87499 w 192125"/>
                <a:gd name="connsiteY8" fmla="*/ 97966 h 130175"/>
                <a:gd name="connsiteX9" fmla="*/ 106549 w 192125"/>
                <a:gd name="connsiteY9" fmla="*/ 97966 h 130175"/>
                <a:gd name="connsiteX10" fmla="*/ 110518 w 192125"/>
                <a:gd name="connsiteY10" fmla="*/ 94154 h 130175"/>
                <a:gd name="connsiteX11" fmla="*/ 106549 w 192125"/>
                <a:gd name="connsiteY11" fmla="*/ 91104 h 130175"/>
                <a:gd name="connsiteX12" fmla="*/ 87499 w 192125"/>
                <a:gd name="connsiteY12" fmla="*/ 91104 h 130175"/>
                <a:gd name="connsiteX13" fmla="*/ 87499 w 192125"/>
                <a:gd name="connsiteY13" fmla="*/ 70519 h 130175"/>
                <a:gd name="connsiteX14" fmla="*/ 106549 w 192125"/>
                <a:gd name="connsiteY14" fmla="*/ 70519 h 130175"/>
                <a:gd name="connsiteX15" fmla="*/ 110518 w 192125"/>
                <a:gd name="connsiteY15" fmla="*/ 67469 h 130175"/>
                <a:gd name="connsiteX16" fmla="*/ 106549 w 192125"/>
                <a:gd name="connsiteY16" fmla="*/ 63657 h 130175"/>
                <a:gd name="connsiteX17" fmla="*/ 87499 w 192125"/>
                <a:gd name="connsiteY17" fmla="*/ 63657 h 130175"/>
                <a:gd name="connsiteX18" fmla="*/ 87499 w 192125"/>
                <a:gd name="connsiteY18" fmla="*/ 43834 h 130175"/>
                <a:gd name="connsiteX19" fmla="*/ 106549 w 192125"/>
                <a:gd name="connsiteY19" fmla="*/ 43834 h 130175"/>
                <a:gd name="connsiteX20" fmla="*/ 110518 w 192125"/>
                <a:gd name="connsiteY20" fmla="*/ 40022 h 130175"/>
                <a:gd name="connsiteX21" fmla="*/ 106549 w 192125"/>
                <a:gd name="connsiteY21" fmla="*/ 36210 h 130175"/>
                <a:gd name="connsiteX22" fmla="*/ 87499 w 192125"/>
                <a:gd name="connsiteY22" fmla="*/ 36210 h 130175"/>
                <a:gd name="connsiteX23" fmla="*/ 87499 w 192125"/>
                <a:gd name="connsiteY23" fmla="*/ 16387 h 130175"/>
                <a:gd name="connsiteX24" fmla="*/ 110518 w 192125"/>
                <a:gd name="connsiteY24" fmla="*/ 16387 h 130175"/>
                <a:gd name="connsiteX25" fmla="*/ 113693 w 192125"/>
                <a:gd name="connsiteY25" fmla="*/ 13337 h 130175"/>
                <a:gd name="connsiteX26" fmla="*/ 110518 w 192125"/>
                <a:gd name="connsiteY26" fmla="*/ 9525 h 130175"/>
                <a:gd name="connsiteX27" fmla="*/ 59915 w 192125"/>
                <a:gd name="connsiteY27" fmla="*/ 0 h 130175"/>
                <a:gd name="connsiteX28" fmla="*/ 132544 w 192125"/>
                <a:gd name="connsiteY28" fmla="*/ 0 h 130175"/>
                <a:gd name="connsiteX29" fmla="*/ 188528 w 192125"/>
                <a:gd name="connsiteY29" fmla="*/ 112459 h 130175"/>
                <a:gd name="connsiteX30" fmla="*/ 191554 w 192125"/>
                <a:gd name="connsiteY30" fmla="*/ 129405 h 130175"/>
                <a:gd name="connsiteX31" fmla="*/ 188528 w 192125"/>
                <a:gd name="connsiteY31" fmla="*/ 130175 h 130175"/>
                <a:gd name="connsiteX32" fmla="*/ 3931 w 192125"/>
                <a:gd name="connsiteY32" fmla="*/ 130175 h 130175"/>
                <a:gd name="connsiteX33" fmla="*/ 905 w 192125"/>
                <a:gd name="connsiteY33" fmla="*/ 129405 h 130175"/>
                <a:gd name="connsiteX34" fmla="*/ 3931 w 192125"/>
                <a:gd name="connsiteY34" fmla="*/ 112459 h 130175"/>
                <a:gd name="connsiteX35" fmla="*/ 59915 w 192125"/>
                <a:gd name="connsiteY35" fmla="*/ 0 h 13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2125" h="130175">
                  <a:moveTo>
                    <a:pt x="84324" y="9525"/>
                  </a:moveTo>
                  <a:cubicBezTo>
                    <a:pt x="81943" y="9525"/>
                    <a:pt x="80355" y="11050"/>
                    <a:pt x="80355" y="13337"/>
                  </a:cubicBezTo>
                  <a:lnTo>
                    <a:pt x="80355" y="121601"/>
                  </a:lnTo>
                  <a:cubicBezTo>
                    <a:pt x="80355" y="123888"/>
                    <a:pt x="81943" y="125413"/>
                    <a:pt x="84324" y="125413"/>
                  </a:cubicBezTo>
                  <a:lnTo>
                    <a:pt x="110518" y="125413"/>
                  </a:lnTo>
                  <a:cubicBezTo>
                    <a:pt x="112105" y="125413"/>
                    <a:pt x="113693" y="123888"/>
                    <a:pt x="113693" y="121601"/>
                  </a:cubicBezTo>
                  <a:cubicBezTo>
                    <a:pt x="113693" y="119314"/>
                    <a:pt x="112105" y="117789"/>
                    <a:pt x="110518" y="117789"/>
                  </a:cubicBezTo>
                  <a:lnTo>
                    <a:pt x="87499" y="117789"/>
                  </a:lnTo>
                  <a:lnTo>
                    <a:pt x="87499" y="97966"/>
                  </a:lnTo>
                  <a:lnTo>
                    <a:pt x="106549" y="97966"/>
                  </a:lnTo>
                  <a:cubicBezTo>
                    <a:pt x="108930" y="97966"/>
                    <a:pt x="110518" y="96441"/>
                    <a:pt x="110518" y="94154"/>
                  </a:cubicBezTo>
                  <a:cubicBezTo>
                    <a:pt x="110518" y="92629"/>
                    <a:pt x="108930" y="91104"/>
                    <a:pt x="106549" y="91104"/>
                  </a:cubicBezTo>
                  <a:lnTo>
                    <a:pt x="87499" y="91104"/>
                  </a:lnTo>
                  <a:lnTo>
                    <a:pt x="87499" y="70519"/>
                  </a:lnTo>
                  <a:lnTo>
                    <a:pt x="106549" y="70519"/>
                  </a:lnTo>
                  <a:cubicBezTo>
                    <a:pt x="108930" y="70519"/>
                    <a:pt x="110518" y="68994"/>
                    <a:pt x="110518" y="67469"/>
                  </a:cubicBezTo>
                  <a:cubicBezTo>
                    <a:pt x="110518" y="65182"/>
                    <a:pt x="108930" y="63657"/>
                    <a:pt x="106549" y="63657"/>
                  </a:cubicBezTo>
                  <a:lnTo>
                    <a:pt x="87499" y="63657"/>
                  </a:lnTo>
                  <a:lnTo>
                    <a:pt x="87499" y="43834"/>
                  </a:lnTo>
                  <a:lnTo>
                    <a:pt x="106549" y="43834"/>
                  </a:lnTo>
                  <a:cubicBezTo>
                    <a:pt x="108930" y="43834"/>
                    <a:pt x="110518" y="42309"/>
                    <a:pt x="110518" y="40022"/>
                  </a:cubicBezTo>
                  <a:cubicBezTo>
                    <a:pt x="110518" y="38497"/>
                    <a:pt x="108930" y="36210"/>
                    <a:pt x="106549" y="36210"/>
                  </a:cubicBezTo>
                  <a:lnTo>
                    <a:pt x="87499" y="36210"/>
                  </a:lnTo>
                  <a:lnTo>
                    <a:pt x="87499" y="16387"/>
                  </a:lnTo>
                  <a:lnTo>
                    <a:pt x="110518" y="16387"/>
                  </a:lnTo>
                  <a:cubicBezTo>
                    <a:pt x="112105" y="16387"/>
                    <a:pt x="113693" y="14862"/>
                    <a:pt x="113693" y="13337"/>
                  </a:cubicBezTo>
                  <a:cubicBezTo>
                    <a:pt x="113693" y="11050"/>
                    <a:pt x="112105" y="9525"/>
                    <a:pt x="110518" y="9525"/>
                  </a:cubicBezTo>
                  <a:close/>
                  <a:moveTo>
                    <a:pt x="59915" y="0"/>
                  </a:moveTo>
                  <a:lnTo>
                    <a:pt x="132544" y="0"/>
                  </a:lnTo>
                  <a:cubicBezTo>
                    <a:pt x="155240" y="46216"/>
                    <a:pt x="183232" y="102446"/>
                    <a:pt x="188528" y="112459"/>
                  </a:cubicBezTo>
                  <a:cubicBezTo>
                    <a:pt x="193067" y="120932"/>
                    <a:pt x="192310" y="127864"/>
                    <a:pt x="191554" y="129405"/>
                  </a:cubicBezTo>
                  <a:cubicBezTo>
                    <a:pt x="191554" y="130175"/>
                    <a:pt x="190041" y="130175"/>
                    <a:pt x="188528" y="130175"/>
                  </a:cubicBezTo>
                  <a:lnTo>
                    <a:pt x="3931" y="130175"/>
                  </a:lnTo>
                  <a:cubicBezTo>
                    <a:pt x="3175" y="130175"/>
                    <a:pt x="905" y="130175"/>
                    <a:pt x="905" y="129405"/>
                  </a:cubicBezTo>
                  <a:cubicBezTo>
                    <a:pt x="-608" y="127864"/>
                    <a:pt x="-608" y="120932"/>
                    <a:pt x="3931" y="112459"/>
                  </a:cubicBezTo>
                  <a:cubicBezTo>
                    <a:pt x="7714" y="104756"/>
                    <a:pt x="26628" y="66243"/>
                    <a:pt x="599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1158">
              <a:extLst>
                <a:ext uri="{FF2B5EF4-FFF2-40B4-BE49-F238E27FC236}">
                  <a16:creationId xmlns:a16="http://schemas.microsoft.com/office/drawing/2014/main" id="{F8C6775E-1AD9-4AD6-AC0C-7FF56BB798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59716" y="6486572"/>
              <a:ext cx="209550" cy="142875"/>
            </a:xfrm>
            <a:custGeom>
              <a:avLst/>
              <a:gdLst>
                <a:gd name="T0" fmla="*/ 264 w 276"/>
                <a:gd name="T1" fmla="*/ 178 h 189"/>
                <a:gd name="T2" fmla="*/ 264 w 276"/>
                <a:gd name="T3" fmla="*/ 178 h 189"/>
                <a:gd name="T4" fmla="*/ 260 w 276"/>
                <a:gd name="T5" fmla="*/ 179 h 189"/>
                <a:gd name="T6" fmla="*/ 16 w 276"/>
                <a:gd name="T7" fmla="*/ 179 h 189"/>
                <a:gd name="T8" fmla="*/ 12 w 276"/>
                <a:gd name="T9" fmla="*/ 178 h 189"/>
                <a:gd name="T10" fmla="*/ 16 w 276"/>
                <a:gd name="T11" fmla="*/ 156 h 189"/>
                <a:gd name="T12" fmla="*/ 90 w 276"/>
                <a:gd name="T13" fmla="*/ 10 h 189"/>
                <a:gd name="T14" fmla="*/ 186 w 276"/>
                <a:gd name="T15" fmla="*/ 10 h 189"/>
                <a:gd name="T16" fmla="*/ 260 w 276"/>
                <a:gd name="T17" fmla="*/ 156 h 189"/>
                <a:gd name="T18" fmla="*/ 264 w 276"/>
                <a:gd name="T19" fmla="*/ 178 h 189"/>
                <a:gd name="T20" fmla="*/ 193 w 276"/>
                <a:gd name="T21" fmla="*/ 3 h 189"/>
                <a:gd name="T22" fmla="*/ 189 w 276"/>
                <a:gd name="T23" fmla="*/ 0 h 189"/>
                <a:gd name="T24" fmla="*/ 87 w 276"/>
                <a:gd name="T25" fmla="*/ 0 h 189"/>
                <a:gd name="T26" fmla="*/ 82 w 276"/>
                <a:gd name="T27" fmla="*/ 3 h 189"/>
                <a:gd name="T28" fmla="*/ 7 w 276"/>
                <a:gd name="T29" fmla="*/ 152 h 189"/>
                <a:gd name="T30" fmla="*/ 4 w 276"/>
                <a:gd name="T31" fmla="*/ 183 h 189"/>
                <a:gd name="T32" fmla="*/ 16 w 276"/>
                <a:gd name="T33" fmla="*/ 189 h 189"/>
                <a:gd name="T34" fmla="*/ 260 w 276"/>
                <a:gd name="T35" fmla="*/ 189 h 189"/>
                <a:gd name="T36" fmla="*/ 272 w 276"/>
                <a:gd name="T37" fmla="*/ 183 h 189"/>
                <a:gd name="T38" fmla="*/ 269 w 276"/>
                <a:gd name="T39" fmla="*/ 152 h 189"/>
                <a:gd name="T40" fmla="*/ 193 w 276"/>
                <a:gd name="T41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6" h="189">
                  <a:moveTo>
                    <a:pt x="264" y="178"/>
                  </a:moveTo>
                  <a:cubicBezTo>
                    <a:pt x="264" y="178"/>
                    <a:pt x="264" y="178"/>
                    <a:pt x="264" y="178"/>
                  </a:cubicBezTo>
                  <a:cubicBezTo>
                    <a:pt x="264" y="179"/>
                    <a:pt x="262" y="179"/>
                    <a:pt x="260" y="179"/>
                  </a:cubicBezTo>
                  <a:lnTo>
                    <a:pt x="16" y="179"/>
                  </a:lnTo>
                  <a:cubicBezTo>
                    <a:pt x="15" y="179"/>
                    <a:pt x="12" y="179"/>
                    <a:pt x="12" y="178"/>
                  </a:cubicBezTo>
                  <a:cubicBezTo>
                    <a:pt x="10" y="176"/>
                    <a:pt x="10" y="167"/>
                    <a:pt x="16" y="156"/>
                  </a:cubicBezTo>
                  <a:cubicBezTo>
                    <a:pt x="21" y="146"/>
                    <a:pt x="46" y="96"/>
                    <a:pt x="90" y="10"/>
                  </a:cubicBezTo>
                  <a:lnTo>
                    <a:pt x="186" y="10"/>
                  </a:lnTo>
                  <a:cubicBezTo>
                    <a:pt x="216" y="70"/>
                    <a:pt x="253" y="143"/>
                    <a:pt x="260" y="156"/>
                  </a:cubicBezTo>
                  <a:cubicBezTo>
                    <a:pt x="266" y="167"/>
                    <a:pt x="265" y="176"/>
                    <a:pt x="264" y="178"/>
                  </a:cubicBezTo>
                  <a:close/>
                  <a:moveTo>
                    <a:pt x="193" y="3"/>
                  </a:moveTo>
                  <a:cubicBezTo>
                    <a:pt x="193" y="1"/>
                    <a:pt x="191" y="0"/>
                    <a:pt x="189" y="0"/>
                  </a:cubicBezTo>
                  <a:lnTo>
                    <a:pt x="87" y="0"/>
                  </a:lnTo>
                  <a:cubicBezTo>
                    <a:pt x="85" y="0"/>
                    <a:pt x="83" y="1"/>
                    <a:pt x="82" y="3"/>
                  </a:cubicBezTo>
                  <a:cubicBezTo>
                    <a:pt x="38" y="91"/>
                    <a:pt x="13" y="141"/>
                    <a:pt x="7" y="152"/>
                  </a:cubicBezTo>
                  <a:cubicBezTo>
                    <a:pt x="1" y="163"/>
                    <a:pt x="0" y="176"/>
                    <a:pt x="4" y="183"/>
                  </a:cubicBezTo>
                  <a:cubicBezTo>
                    <a:pt x="6" y="187"/>
                    <a:pt x="10" y="189"/>
                    <a:pt x="16" y="189"/>
                  </a:cubicBezTo>
                  <a:lnTo>
                    <a:pt x="260" y="189"/>
                  </a:lnTo>
                  <a:cubicBezTo>
                    <a:pt x="266" y="189"/>
                    <a:pt x="270" y="187"/>
                    <a:pt x="272" y="183"/>
                  </a:cubicBezTo>
                  <a:cubicBezTo>
                    <a:pt x="276" y="176"/>
                    <a:pt x="275" y="163"/>
                    <a:pt x="269" y="152"/>
                  </a:cubicBezTo>
                  <a:cubicBezTo>
                    <a:pt x="263" y="141"/>
                    <a:pt x="237" y="90"/>
                    <a:pt x="19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Beaker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F573601-FA8C-465E-B4A5-21E95ED590D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305485" y="1511712"/>
            <a:ext cx="325503" cy="370825"/>
            <a:chOff x="7083426" y="1389063"/>
            <a:chExt cx="250825" cy="285750"/>
          </a:xfrm>
          <a:solidFill>
            <a:schemeClr val="bg1"/>
          </a:solidFill>
        </p:grpSpPr>
        <p:sp>
          <p:nvSpPr>
            <p:cNvPr id="26" name="Freeform 1151">
              <a:extLst>
                <a:ext uri="{FF2B5EF4-FFF2-40B4-BE49-F238E27FC236}">
                  <a16:creationId xmlns:a16="http://schemas.microsoft.com/office/drawing/2014/main" id="{9BCD3369-9A21-4E0B-BD6B-FF4FDCFB56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6" y="1389063"/>
              <a:ext cx="250825" cy="285750"/>
            </a:xfrm>
            <a:custGeom>
              <a:avLst/>
              <a:gdLst>
                <a:gd name="T0" fmla="*/ 307 w 329"/>
                <a:gd name="T1" fmla="*/ 68 h 376"/>
                <a:gd name="T2" fmla="*/ 307 w 329"/>
                <a:gd name="T3" fmla="*/ 158 h 376"/>
                <a:gd name="T4" fmla="*/ 169 w 329"/>
                <a:gd name="T5" fmla="*/ 146 h 376"/>
                <a:gd name="T6" fmla="*/ 209 w 329"/>
                <a:gd name="T7" fmla="*/ 141 h 376"/>
                <a:gd name="T8" fmla="*/ 169 w 329"/>
                <a:gd name="T9" fmla="*/ 136 h 376"/>
                <a:gd name="T10" fmla="*/ 205 w 329"/>
                <a:gd name="T11" fmla="*/ 99 h 376"/>
                <a:gd name="T12" fmla="*/ 205 w 329"/>
                <a:gd name="T13" fmla="*/ 89 h 376"/>
                <a:gd name="T14" fmla="*/ 159 w 329"/>
                <a:gd name="T15" fmla="*/ 94 h 376"/>
                <a:gd name="T16" fmla="*/ 48 w 329"/>
                <a:gd name="T17" fmla="*/ 158 h 376"/>
                <a:gd name="T18" fmla="*/ 48 w 329"/>
                <a:gd name="T19" fmla="*/ 67 h 376"/>
                <a:gd name="T20" fmla="*/ 23 w 329"/>
                <a:gd name="T21" fmla="*/ 33 h 376"/>
                <a:gd name="T22" fmla="*/ 11 w 329"/>
                <a:gd name="T23" fmla="*/ 23 h 376"/>
                <a:gd name="T24" fmla="*/ 312 w 329"/>
                <a:gd name="T25" fmla="*/ 9 h 376"/>
                <a:gd name="T26" fmla="*/ 318 w 329"/>
                <a:gd name="T27" fmla="*/ 17 h 376"/>
                <a:gd name="T28" fmla="*/ 72 w 329"/>
                <a:gd name="T29" fmla="*/ 367 h 376"/>
                <a:gd name="T30" fmla="*/ 48 w 329"/>
                <a:gd name="T31" fmla="*/ 167 h 376"/>
                <a:gd name="T32" fmla="*/ 159 w 329"/>
                <a:gd name="T33" fmla="*/ 329 h 376"/>
                <a:gd name="T34" fmla="*/ 205 w 329"/>
                <a:gd name="T35" fmla="*/ 334 h 376"/>
                <a:gd name="T36" fmla="*/ 205 w 329"/>
                <a:gd name="T37" fmla="*/ 325 h 376"/>
                <a:gd name="T38" fmla="*/ 169 w 329"/>
                <a:gd name="T39" fmla="*/ 287 h 376"/>
                <a:gd name="T40" fmla="*/ 209 w 329"/>
                <a:gd name="T41" fmla="*/ 282 h 376"/>
                <a:gd name="T42" fmla="*/ 169 w 329"/>
                <a:gd name="T43" fmla="*/ 278 h 376"/>
                <a:gd name="T44" fmla="*/ 205 w 329"/>
                <a:gd name="T45" fmla="*/ 240 h 376"/>
                <a:gd name="T46" fmla="*/ 205 w 329"/>
                <a:gd name="T47" fmla="*/ 230 h 376"/>
                <a:gd name="T48" fmla="*/ 169 w 329"/>
                <a:gd name="T49" fmla="*/ 193 h 376"/>
                <a:gd name="T50" fmla="*/ 209 w 329"/>
                <a:gd name="T51" fmla="*/ 188 h 376"/>
                <a:gd name="T52" fmla="*/ 169 w 329"/>
                <a:gd name="T53" fmla="*/ 183 h 376"/>
                <a:gd name="T54" fmla="*/ 307 w 329"/>
                <a:gd name="T55" fmla="*/ 167 h 376"/>
                <a:gd name="T56" fmla="*/ 283 w 329"/>
                <a:gd name="T57" fmla="*/ 367 h 376"/>
                <a:gd name="T58" fmla="*/ 312 w 329"/>
                <a:gd name="T59" fmla="*/ 0 h 376"/>
                <a:gd name="T60" fmla="*/ 3 w 329"/>
                <a:gd name="T61" fmla="*/ 18 h 376"/>
                <a:gd name="T62" fmla="*/ 20 w 329"/>
                <a:gd name="T63" fmla="*/ 42 h 376"/>
                <a:gd name="T64" fmla="*/ 39 w 329"/>
                <a:gd name="T65" fmla="*/ 343 h 376"/>
                <a:gd name="T66" fmla="*/ 283 w 329"/>
                <a:gd name="T67" fmla="*/ 376 h 376"/>
                <a:gd name="T68" fmla="*/ 316 w 329"/>
                <a:gd name="T69" fmla="*/ 69 h 376"/>
                <a:gd name="T70" fmla="*/ 325 w 329"/>
                <a:gd name="T71" fmla="*/ 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9" h="376">
                  <a:moveTo>
                    <a:pt x="318" y="17"/>
                  </a:moveTo>
                  <a:lnTo>
                    <a:pt x="307" y="68"/>
                  </a:lnTo>
                  <a:cubicBezTo>
                    <a:pt x="307" y="68"/>
                    <a:pt x="307" y="68"/>
                    <a:pt x="307" y="69"/>
                  </a:cubicBezTo>
                  <a:lnTo>
                    <a:pt x="307" y="158"/>
                  </a:lnTo>
                  <a:lnTo>
                    <a:pt x="169" y="158"/>
                  </a:lnTo>
                  <a:lnTo>
                    <a:pt x="169" y="146"/>
                  </a:lnTo>
                  <a:lnTo>
                    <a:pt x="205" y="146"/>
                  </a:lnTo>
                  <a:cubicBezTo>
                    <a:pt x="207" y="146"/>
                    <a:pt x="209" y="144"/>
                    <a:pt x="209" y="141"/>
                  </a:cubicBezTo>
                  <a:cubicBezTo>
                    <a:pt x="209" y="139"/>
                    <a:pt x="207" y="136"/>
                    <a:pt x="205" y="136"/>
                  </a:cubicBezTo>
                  <a:lnTo>
                    <a:pt x="169" y="136"/>
                  </a:lnTo>
                  <a:lnTo>
                    <a:pt x="169" y="99"/>
                  </a:lnTo>
                  <a:lnTo>
                    <a:pt x="205" y="99"/>
                  </a:lnTo>
                  <a:cubicBezTo>
                    <a:pt x="207" y="99"/>
                    <a:pt x="209" y="97"/>
                    <a:pt x="209" y="94"/>
                  </a:cubicBezTo>
                  <a:cubicBezTo>
                    <a:pt x="209" y="91"/>
                    <a:pt x="207" y="89"/>
                    <a:pt x="205" y="89"/>
                  </a:cubicBezTo>
                  <a:lnTo>
                    <a:pt x="164" y="89"/>
                  </a:lnTo>
                  <a:cubicBezTo>
                    <a:pt x="162" y="89"/>
                    <a:pt x="159" y="91"/>
                    <a:pt x="159" y="94"/>
                  </a:cubicBezTo>
                  <a:lnTo>
                    <a:pt x="159" y="158"/>
                  </a:lnTo>
                  <a:lnTo>
                    <a:pt x="48" y="158"/>
                  </a:lnTo>
                  <a:lnTo>
                    <a:pt x="48" y="70"/>
                  </a:lnTo>
                  <a:cubicBezTo>
                    <a:pt x="48" y="69"/>
                    <a:pt x="48" y="68"/>
                    <a:pt x="48" y="67"/>
                  </a:cubicBezTo>
                  <a:lnTo>
                    <a:pt x="27" y="35"/>
                  </a:lnTo>
                  <a:cubicBezTo>
                    <a:pt x="26" y="34"/>
                    <a:pt x="25" y="33"/>
                    <a:pt x="23" y="33"/>
                  </a:cubicBezTo>
                  <a:cubicBezTo>
                    <a:pt x="17" y="32"/>
                    <a:pt x="11" y="30"/>
                    <a:pt x="10" y="28"/>
                  </a:cubicBezTo>
                  <a:cubicBezTo>
                    <a:pt x="9" y="26"/>
                    <a:pt x="10" y="25"/>
                    <a:pt x="11" y="23"/>
                  </a:cubicBezTo>
                  <a:cubicBezTo>
                    <a:pt x="15" y="16"/>
                    <a:pt x="34" y="9"/>
                    <a:pt x="57" y="9"/>
                  </a:cubicBezTo>
                  <a:lnTo>
                    <a:pt x="312" y="9"/>
                  </a:lnTo>
                  <a:cubicBezTo>
                    <a:pt x="314" y="9"/>
                    <a:pt x="316" y="10"/>
                    <a:pt x="317" y="12"/>
                  </a:cubicBezTo>
                  <a:cubicBezTo>
                    <a:pt x="318" y="13"/>
                    <a:pt x="319" y="15"/>
                    <a:pt x="318" y="17"/>
                  </a:cubicBezTo>
                  <a:close/>
                  <a:moveTo>
                    <a:pt x="283" y="367"/>
                  </a:moveTo>
                  <a:lnTo>
                    <a:pt x="72" y="367"/>
                  </a:lnTo>
                  <a:cubicBezTo>
                    <a:pt x="59" y="367"/>
                    <a:pt x="48" y="356"/>
                    <a:pt x="48" y="343"/>
                  </a:cubicBezTo>
                  <a:lnTo>
                    <a:pt x="48" y="167"/>
                  </a:lnTo>
                  <a:lnTo>
                    <a:pt x="159" y="167"/>
                  </a:lnTo>
                  <a:lnTo>
                    <a:pt x="159" y="329"/>
                  </a:lnTo>
                  <a:cubicBezTo>
                    <a:pt x="159" y="332"/>
                    <a:pt x="162" y="334"/>
                    <a:pt x="164" y="334"/>
                  </a:cubicBezTo>
                  <a:lnTo>
                    <a:pt x="205" y="334"/>
                  </a:lnTo>
                  <a:cubicBezTo>
                    <a:pt x="207" y="334"/>
                    <a:pt x="209" y="332"/>
                    <a:pt x="209" y="329"/>
                  </a:cubicBezTo>
                  <a:cubicBezTo>
                    <a:pt x="209" y="327"/>
                    <a:pt x="207" y="325"/>
                    <a:pt x="205" y="325"/>
                  </a:cubicBezTo>
                  <a:lnTo>
                    <a:pt x="169" y="325"/>
                  </a:lnTo>
                  <a:lnTo>
                    <a:pt x="169" y="287"/>
                  </a:lnTo>
                  <a:lnTo>
                    <a:pt x="205" y="287"/>
                  </a:lnTo>
                  <a:cubicBezTo>
                    <a:pt x="207" y="287"/>
                    <a:pt x="209" y="285"/>
                    <a:pt x="209" y="282"/>
                  </a:cubicBezTo>
                  <a:cubicBezTo>
                    <a:pt x="209" y="280"/>
                    <a:pt x="207" y="278"/>
                    <a:pt x="205" y="278"/>
                  </a:cubicBezTo>
                  <a:lnTo>
                    <a:pt x="169" y="278"/>
                  </a:lnTo>
                  <a:lnTo>
                    <a:pt x="169" y="240"/>
                  </a:lnTo>
                  <a:lnTo>
                    <a:pt x="205" y="240"/>
                  </a:lnTo>
                  <a:cubicBezTo>
                    <a:pt x="207" y="240"/>
                    <a:pt x="209" y="238"/>
                    <a:pt x="209" y="235"/>
                  </a:cubicBezTo>
                  <a:cubicBezTo>
                    <a:pt x="209" y="233"/>
                    <a:pt x="207" y="230"/>
                    <a:pt x="205" y="230"/>
                  </a:cubicBezTo>
                  <a:lnTo>
                    <a:pt x="169" y="230"/>
                  </a:lnTo>
                  <a:lnTo>
                    <a:pt x="169" y="193"/>
                  </a:lnTo>
                  <a:lnTo>
                    <a:pt x="205" y="193"/>
                  </a:lnTo>
                  <a:cubicBezTo>
                    <a:pt x="207" y="193"/>
                    <a:pt x="209" y="191"/>
                    <a:pt x="209" y="188"/>
                  </a:cubicBezTo>
                  <a:cubicBezTo>
                    <a:pt x="209" y="186"/>
                    <a:pt x="207" y="183"/>
                    <a:pt x="205" y="183"/>
                  </a:cubicBezTo>
                  <a:lnTo>
                    <a:pt x="169" y="183"/>
                  </a:lnTo>
                  <a:lnTo>
                    <a:pt x="169" y="167"/>
                  </a:lnTo>
                  <a:lnTo>
                    <a:pt x="307" y="167"/>
                  </a:lnTo>
                  <a:lnTo>
                    <a:pt x="307" y="343"/>
                  </a:lnTo>
                  <a:cubicBezTo>
                    <a:pt x="307" y="356"/>
                    <a:pt x="296" y="367"/>
                    <a:pt x="283" y="367"/>
                  </a:cubicBezTo>
                  <a:close/>
                  <a:moveTo>
                    <a:pt x="325" y="6"/>
                  </a:moveTo>
                  <a:cubicBezTo>
                    <a:pt x="322" y="2"/>
                    <a:pt x="317" y="0"/>
                    <a:pt x="312" y="0"/>
                  </a:cubicBezTo>
                  <a:lnTo>
                    <a:pt x="57" y="0"/>
                  </a:lnTo>
                  <a:cubicBezTo>
                    <a:pt x="36" y="0"/>
                    <a:pt x="10" y="6"/>
                    <a:pt x="3" y="18"/>
                  </a:cubicBezTo>
                  <a:cubicBezTo>
                    <a:pt x="0" y="22"/>
                    <a:pt x="0" y="27"/>
                    <a:pt x="2" y="32"/>
                  </a:cubicBezTo>
                  <a:cubicBezTo>
                    <a:pt x="5" y="38"/>
                    <a:pt x="13" y="41"/>
                    <a:pt x="20" y="42"/>
                  </a:cubicBezTo>
                  <a:lnTo>
                    <a:pt x="39" y="71"/>
                  </a:lnTo>
                  <a:lnTo>
                    <a:pt x="39" y="343"/>
                  </a:lnTo>
                  <a:cubicBezTo>
                    <a:pt x="39" y="361"/>
                    <a:pt x="54" y="376"/>
                    <a:pt x="72" y="376"/>
                  </a:cubicBezTo>
                  <a:lnTo>
                    <a:pt x="283" y="376"/>
                  </a:lnTo>
                  <a:cubicBezTo>
                    <a:pt x="301" y="376"/>
                    <a:pt x="316" y="361"/>
                    <a:pt x="316" y="343"/>
                  </a:cubicBezTo>
                  <a:lnTo>
                    <a:pt x="316" y="69"/>
                  </a:lnTo>
                  <a:lnTo>
                    <a:pt x="328" y="19"/>
                  </a:lnTo>
                  <a:cubicBezTo>
                    <a:pt x="329" y="14"/>
                    <a:pt x="328" y="9"/>
                    <a:pt x="325" y="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1152">
              <a:extLst>
                <a:ext uri="{FF2B5EF4-FFF2-40B4-BE49-F238E27FC236}">
                  <a16:creationId xmlns:a16="http://schemas.microsoft.com/office/drawing/2014/main" id="{9D655E08-7435-4017-AB57-9893FA838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9939" y="1516063"/>
              <a:ext cx="196850" cy="152400"/>
            </a:xfrm>
            <a:custGeom>
              <a:avLst/>
              <a:gdLst>
                <a:gd name="T0" fmla="*/ 235 w 259"/>
                <a:gd name="T1" fmla="*/ 200 h 200"/>
                <a:gd name="T2" fmla="*/ 24 w 259"/>
                <a:gd name="T3" fmla="*/ 200 h 200"/>
                <a:gd name="T4" fmla="*/ 0 w 259"/>
                <a:gd name="T5" fmla="*/ 176 h 200"/>
                <a:gd name="T6" fmla="*/ 0 w 259"/>
                <a:gd name="T7" fmla="*/ 0 h 200"/>
                <a:gd name="T8" fmla="*/ 111 w 259"/>
                <a:gd name="T9" fmla="*/ 0 h 200"/>
                <a:gd name="T10" fmla="*/ 111 w 259"/>
                <a:gd name="T11" fmla="*/ 162 h 200"/>
                <a:gd name="T12" fmla="*/ 116 w 259"/>
                <a:gd name="T13" fmla="*/ 167 h 200"/>
                <a:gd name="T14" fmla="*/ 157 w 259"/>
                <a:gd name="T15" fmla="*/ 167 h 200"/>
                <a:gd name="T16" fmla="*/ 161 w 259"/>
                <a:gd name="T17" fmla="*/ 162 h 200"/>
                <a:gd name="T18" fmla="*/ 157 w 259"/>
                <a:gd name="T19" fmla="*/ 158 h 200"/>
                <a:gd name="T20" fmla="*/ 121 w 259"/>
                <a:gd name="T21" fmla="*/ 158 h 200"/>
                <a:gd name="T22" fmla="*/ 121 w 259"/>
                <a:gd name="T23" fmla="*/ 120 h 200"/>
                <a:gd name="T24" fmla="*/ 157 w 259"/>
                <a:gd name="T25" fmla="*/ 120 h 200"/>
                <a:gd name="T26" fmla="*/ 161 w 259"/>
                <a:gd name="T27" fmla="*/ 115 h 200"/>
                <a:gd name="T28" fmla="*/ 157 w 259"/>
                <a:gd name="T29" fmla="*/ 111 h 200"/>
                <a:gd name="T30" fmla="*/ 121 w 259"/>
                <a:gd name="T31" fmla="*/ 111 h 200"/>
                <a:gd name="T32" fmla="*/ 121 w 259"/>
                <a:gd name="T33" fmla="*/ 73 h 200"/>
                <a:gd name="T34" fmla="*/ 157 w 259"/>
                <a:gd name="T35" fmla="*/ 73 h 200"/>
                <a:gd name="T36" fmla="*/ 161 w 259"/>
                <a:gd name="T37" fmla="*/ 68 h 200"/>
                <a:gd name="T38" fmla="*/ 157 w 259"/>
                <a:gd name="T39" fmla="*/ 63 h 200"/>
                <a:gd name="T40" fmla="*/ 121 w 259"/>
                <a:gd name="T41" fmla="*/ 63 h 200"/>
                <a:gd name="T42" fmla="*/ 121 w 259"/>
                <a:gd name="T43" fmla="*/ 26 h 200"/>
                <a:gd name="T44" fmla="*/ 157 w 259"/>
                <a:gd name="T45" fmla="*/ 26 h 200"/>
                <a:gd name="T46" fmla="*/ 161 w 259"/>
                <a:gd name="T47" fmla="*/ 21 h 200"/>
                <a:gd name="T48" fmla="*/ 157 w 259"/>
                <a:gd name="T49" fmla="*/ 16 h 200"/>
                <a:gd name="T50" fmla="*/ 121 w 259"/>
                <a:gd name="T51" fmla="*/ 16 h 200"/>
                <a:gd name="T52" fmla="*/ 121 w 259"/>
                <a:gd name="T53" fmla="*/ 0 h 200"/>
                <a:gd name="T54" fmla="*/ 259 w 259"/>
                <a:gd name="T55" fmla="*/ 0 h 200"/>
                <a:gd name="T56" fmla="*/ 259 w 259"/>
                <a:gd name="T57" fmla="*/ 176 h 200"/>
                <a:gd name="T58" fmla="*/ 235 w 259"/>
                <a:gd name="T5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9" h="200">
                  <a:moveTo>
                    <a:pt x="235" y="200"/>
                  </a:moveTo>
                  <a:lnTo>
                    <a:pt x="24" y="200"/>
                  </a:lnTo>
                  <a:cubicBezTo>
                    <a:pt x="11" y="200"/>
                    <a:pt x="0" y="189"/>
                    <a:pt x="0" y="176"/>
                  </a:cubicBezTo>
                  <a:lnTo>
                    <a:pt x="0" y="0"/>
                  </a:lnTo>
                  <a:lnTo>
                    <a:pt x="111" y="0"/>
                  </a:lnTo>
                  <a:lnTo>
                    <a:pt x="111" y="162"/>
                  </a:lnTo>
                  <a:cubicBezTo>
                    <a:pt x="111" y="165"/>
                    <a:pt x="114" y="167"/>
                    <a:pt x="116" y="167"/>
                  </a:cubicBezTo>
                  <a:lnTo>
                    <a:pt x="157" y="167"/>
                  </a:lnTo>
                  <a:cubicBezTo>
                    <a:pt x="159" y="167"/>
                    <a:pt x="161" y="165"/>
                    <a:pt x="161" y="162"/>
                  </a:cubicBezTo>
                  <a:cubicBezTo>
                    <a:pt x="161" y="160"/>
                    <a:pt x="159" y="158"/>
                    <a:pt x="157" y="158"/>
                  </a:cubicBezTo>
                  <a:lnTo>
                    <a:pt x="121" y="158"/>
                  </a:lnTo>
                  <a:lnTo>
                    <a:pt x="121" y="120"/>
                  </a:lnTo>
                  <a:lnTo>
                    <a:pt x="157" y="120"/>
                  </a:lnTo>
                  <a:cubicBezTo>
                    <a:pt x="159" y="120"/>
                    <a:pt x="161" y="118"/>
                    <a:pt x="161" y="115"/>
                  </a:cubicBezTo>
                  <a:cubicBezTo>
                    <a:pt x="161" y="113"/>
                    <a:pt x="159" y="111"/>
                    <a:pt x="157" y="111"/>
                  </a:cubicBezTo>
                  <a:lnTo>
                    <a:pt x="121" y="111"/>
                  </a:lnTo>
                  <a:lnTo>
                    <a:pt x="121" y="73"/>
                  </a:lnTo>
                  <a:lnTo>
                    <a:pt x="157" y="73"/>
                  </a:lnTo>
                  <a:cubicBezTo>
                    <a:pt x="159" y="73"/>
                    <a:pt x="161" y="71"/>
                    <a:pt x="161" y="68"/>
                  </a:cubicBezTo>
                  <a:cubicBezTo>
                    <a:pt x="161" y="66"/>
                    <a:pt x="159" y="63"/>
                    <a:pt x="157" y="63"/>
                  </a:cubicBezTo>
                  <a:lnTo>
                    <a:pt x="121" y="63"/>
                  </a:lnTo>
                  <a:lnTo>
                    <a:pt x="121" y="26"/>
                  </a:lnTo>
                  <a:lnTo>
                    <a:pt x="157" y="26"/>
                  </a:lnTo>
                  <a:cubicBezTo>
                    <a:pt x="159" y="26"/>
                    <a:pt x="161" y="24"/>
                    <a:pt x="161" y="21"/>
                  </a:cubicBezTo>
                  <a:cubicBezTo>
                    <a:pt x="161" y="19"/>
                    <a:pt x="159" y="16"/>
                    <a:pt x="157" y="16"/>
                  </a:cubicBezTo>
                  <a:lnTo>
                    <a:pt x="121" y="16"/>
                  </a:lnTo>
                  <a:lnTo>
                    <a:pt x="121" y="0"/>
                  </a:lnTo>
                  <a:lnTo>
                    <a:pt x="259" y="0"/>
                  </a:lnTo>
                  <a:lnTo>
                    <a:pt x="259" y="176"/>
                  </a:lnTo>
                  <a:cubicBezTo>
                    <a:pt x="259" y="189"/>
                    <a:pt x="248" y="200"/>
                    <a:pt x="235" y="2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Flag6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BFCE356-6220-46CB-A1A4-9CAE2EF7C3CE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163316" y="1480182"/>
            <a:ext cx="361555" cy="407908"/>
            <a:chOff x="86" y="47"/>
            <a:chExt cx="312" cy="352"/>
          </a:xfrm>
          <a:solidFill>
            <a:schemeClr val="bg1"/>
          </a:solidFill>
        </p:grpSpPr>
        <p:sp>
          <p:nvSpPr>
            <p:cNvPr id="29" name="Flag6">
              <a:extLst>
                <a:ext uri="{FF2B5EF4-FFF2-40B4-BE49-F238E27FC236}">
                  <a16:creationId xmlns:a16="http://schemas.microsoft.com/office/drawing/2014/main" id="{9211F9E6-E9A6-4009-9A28-C480B7F578A9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6" y="86"/>
              <a:ext cx="39" cy="3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lag6">
              <a:extLst>
                <a:ext uri="{FF2B5EF4-FFF2-40B4-BE49-F238E27FC236}">
                  <a16:creationId xmlns:a16="http://schemas.microsoft.com/office/drawing/2014/main" id="{06F73D09-2BB1-4D1E-9FB3-76A598343B83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45" y="47"/>
              <a:ext cx="253" cy="333"/>
            </a:xfrm>
            <a:custGeom>
              <a:avLst/>
              <a:gdLst>
                <a:gd name="T0" fmla="*/ 0 w 325"/>
                <a:gd name="T1" fmla="*/ 100 h 425"/>
                <a:gd name="T2" fmla="*/ 0 w 325"/>
                <a:gd name="T3" fmla="*/ 325 h 425"/>
                <a:gd name="T4" fmla="*/ 325 w 325"/>
                <a:gd name="T5" fmla="*/ 325 h 425"/>
                <a:gd name="T6" fmla="*/ 325 w 325"/>
                <a:gd name="T7" fmla="*/ 100 h 425"/>
                <a:gd name="T8" fmla="*/ 0 w 325"/>
                <a:gd name="T9" fmla="*/ 10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425">
                  <a:moveTo>
                    <a:pt x="0" y="100"/>
                  </a:moveTo>
                  <a:lnTo>
                    <a:pt x="0" y="325"/>
                  </a:lnTo>
                  <a:cubicBezTo>
                    <a:pt x="100" y="225"/>
                    <a:pt x="225" y="425"/>
                    <a:pt x="325" y="325"/>
                  </a:cubicBezTo>
                  <a:lnTo>
                    <a:pt x="325" y="100"/>
                  </a:lnTo>
                  <a:cubicBezTo>
                    <a:pt x="225" y="200"/>
                    <a:pt x="100" y="0"/>
                    <a:pt x="0" y="1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FF71F93-3157-4BA9-8FB2-500C7662A058}"/>
              </a:ext>
            </a:extLst>
          </p:cNvPr>
          <p:cNvSpPr txBox="1"/>
          <p:nvPr/>
        </p:nvSpPr>
        <p:spPr>
          <a:xfrm>
            <a:off x="1545269" y="6057362"/>
            <a:ext cx="91021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* We normally accept tests of between 4k and 100k but at our discretion we will accept test of up to 1m for advertising mail and up to 10m for business mail.</a:t>
            </a:r>
          </a:p>
        </p:txBody>
      </p:sp>
    </p:spTree>
    <p:extLst>
      <p:ext uri="{BB962C8B-B14F-4D97-AF65-F5344CB8AC3E}">
        <p14:creationId xmlns:p14="http://schemas.microsoft.com/office/powerpoint/2010/main" val="2306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F2EBD-B0E4-411F-BDF1-71895DD1D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Growth &amp; commitment schemes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E31FD-3882-4CEE-9CCB-3EF8AA2520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 suite of advertising mail incentives if your mail volumes are growing</a:t>
            </a:r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AEDB9-F66E-45FF-93EA-FC707CCB6A9C}"/>
              </a:ext>
            </a:extLst>
          </p:cNvPr>
          <p:cNvSpPr/>
          <p:nvPr/>
        </p:nvSpPr>
        <p:spPr>
          <a:xfrm>
            <a:off x="465562" y="1403610"/>
            <a:ext cx="3741283" cy="601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ADVERTISING </a:t>
            </a:r>
          </a:p>
          <a:p>
            <a:pPr algn="ctr"/>
            <a:r>
              <a:rPr lang="en-GB" b="1" dirty="0"/>
              <a:t>GROWTH INCENTIVE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3210A6-C78F-4223-BC68-1F4BCDAF6F20}"/>
              </a:ext>
            </a:extLst>
          </p:cNvPr>
          <p:cNvSpPr/>
          <p:nvPr/>
        </p:nvSpPr>
        <p:spPr>
          <a:xfrm>
            <a:off x="4259952" y="1403610"/>
            <a:ext cx="3741283" cy="624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ADVERTISING</a:t>
            </a:r>
          </a:p>
          <a:p>
            <a:pPr algn="ctr"/>
            <a:r>
              <a:rPr lang="en-GB" b="1" dirty="0"/>
              <a:t>VOLUME COMMITMENT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AA2FA8-9525-43E3-AC00-FF9CBE548F03}"/>
              </a:ext>
            </a:extLst>
          </p:cNvPr>
          <p:cNvSpPr/>
          <p:nvPr/>
        </p:nvSpPr>
        <p:spPr>
          <a:xfrm>
            <a:off x="8061010" y="1403610"/>
            <a:ext cx="3741283" cy="601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ADVERTISING</a:t>
            </a:r>
          </a:p>
          <a:p>
            <a:pPr algn="ctr"/>
            <a:r>
              <a:rPr lang="en-GB" b="1" dirty="0"/>
              <a:t>VOLUME COMMITMENT Y2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09D253-83D8-4ABB-A7BA-91874D61F4E1}"/>
              </a:ext>
            </a:extLst>
          </p:cNvPr>
          <p:cNvSpPr/>
          <p:nvPr/>
        </p:nvSpPr>
        <p:spPr>
          <a:xfrm>
            <a:off x="465562" y="2005071"/>
            <a:ext cx="3741283" cy="44297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FA7143-4F77-44E0-90DB-8D47426DB1B3}"/>
              </a:ext>
            </a:extLst>
          </p:cNvPr>
          <p:cNvSpPr/>
          <p:nvPr/>
        </p:nvSpPr>
        <p:spPr>
          <a:xfrm>
            <a:off x="4259952" y="2005071"/>
            <a:ext cx="3741283" cy="44297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D663CD-6F69-4EB1-9938-5CD24ADBEC14}"/>
              </a:ext>
            </a:extLst>
          </p:cNvPr>
          <p:cNvSpPr/>
          <p:nvPr/>
        </p:nvSpPr>
        <p:spPr>
          <a:xfrm>
            <a:off x="8061010" y="2005071"/>
            <a:ext cx="3741283" cy="44297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3" name="Table 18">
            <a:extLst>
              <a:ext uri="{FF2B5EF4-FFF2-40B4-BE49-F238E27FC236}">
                <a16:creationId xmlns:a16="http://schemas.microsoft.com/office/drawing/2014/main" id="{A23C18D7-2F90-4B5A-9B7D-712383828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933702"/>
              </p:ext>
            </p:extLst>
          </p:nvPr>
        </p:nvGraphicFramePr>
        <p:xfrm>
          <a:off x="485999" y="2027709"/>
          <a:ext cx="3714178" cy="345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768">
                  <a:extLst>
                    <a:ext uri="{9D8B030D-6E8A-4147-A177-3AD203B41FA5}">
                      <a16:colId xmlns:a16="http://schemas.microsoft.com/office/drawing/2014/main" val="1589436089"/>
                    </a:ext>
                  </a:extLst>
                </a:gridCol>
                <a:gridCol w="2537410">
                  <a:extLst>
                    <a:ext uri="{9D8B030D-6E8A-4147-A177-3AD203B41FA5}">
                      <a16:colId xmlns:a16="http://schemas.microsoft.com/office/drawing/2014/main" val="1315169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WHO IS IT FOR?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For when you mail more volume than the same period last year.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297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CREDIT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A postage credit of up to 20% available, depending on incremental volume on eligible advertising mail.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31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TO QUALIFY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Minimum incremental volume is 150k Letter or 75k Large Letter items.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82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TIMESCALE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12 month period.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784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THE DETAIL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952744"/>
                  </a:ext>
                </a:extLst>
              </a:tr>
            </a:tbl>
          </a:graphicData>
        </a:graphic>
      </p:graphicFrame>
      <p:graphicFrame>
        <p:nvGraphicFramePr>
          <p:cNvPr id="14" name="Table 18">
            <a:extLst>
              <a:ext uri="{FF2B5EF4-FFF2-40B4-BE49-F238E27FC236}">
                <a16:creationId xmlns:a16="http://schemas.microsoft.com/office/drawing/2014/main" id="{8E2562C7-1DAD-47D3-9196-B10180FB776F}"/>
              </a:ext>
            </a:extLst>
          </p:cNvPr>
          <p:cNvGraphicFramePr>
            <a:graphicFrameLocks noGrp="1"/>
          </p:cNvGraphicFramePr>
          <p:nvPr/>
        </p:nvGraphicFramePr>
        <p:xfrm>
          <a:off x="4249701" y="2018064"/>
          <a:ext cx="3714178" cy="442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768">
                  <a:extLst>
                    <a:ext uri="{9D8B030D-6E8A-4147-A177-3AD203B41FA5}">
                      <a16:colId xmlns:a16="http://schemas.microsoft.com/office/drawing/2014/main" val="1589436089"/>
                    </a:ext>
                  </a:extLst>
                </a:gridCol>
                <a:gridCol w="2537410">
                  <a:extLst>
                    <a:ext uri="{9D8B030D-6E8A-4147-A177-3AD203B41FA5}">
                      <a16:colId xmlns:a16="http://schemas.microsoft.com/office/drawing/2014/main" val="1315169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WHO IS IT FOR?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354">
                        <a:buClr>
                          <a:srgbClr val="FF0000"/>
                        </a:buClr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Keep getting credits if you retain or grow volume after completing year 1.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297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Up to 8%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for matched volume.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15%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for &lt;3m incremental growth.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20%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for &gt;3m incremental growth.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31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TO QUALIFY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Matching at least 95% or exceeding the incremental volume of items posted during the 12 months of your 1</a:t>
                      </a:r>
                      <a:r>
                        <a:rPr lang="en-GB" sz="1600" b="0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year Incentive.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82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TIMESCALE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12 month period.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784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THE DETAIL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952744"/>
                  </a:ext>
                </a:extLst>
              </a:tr>
            </a:tbl>
          </a:graphicData>
        </a:graphic>
      </p:graphicFrame>
      <p:sp>
        <p:nvSpPr>
          <p:cNvPr id="16" name="Tree1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7F11E674-0545-4418-90A2-A689AAC5D45D}"/>
              </a:ext>
            </a:extLst>
          </p:cNvPr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507665" y="1452035"/>
            <a:ext cx="410282" cy="456940"/>
          </a:xfrm>
          <a:custGeom>
            <a:avLst/>
            <a:gdLst>
              <a:gd name="T0" fmla="*/ 5222 w 8545"/>
              <a:gd name="T1" fmla="*/ 1068 h 9519"/>
              <a:gd name="T2" fmla="*/ 4927 w 8545"/>
              <a:gd name="T3" fmla="*/ 1443 h 9519"/>
              <a:gd name="T4" fmla="*/ 4088 w 8545"/>
              <a:gd name="T5" fmla="*/ 3079 h 9519"/>
              <a:gd name="T6" fmla="*/ 3769 w 8545"/>
              <a:gd name="T7" fmla="*/ 6612 h 9519"/>
              <a:gd name="T8" fmla="*/ 4272 w 8545"/>
              <a:gd name="T9" fmla="*/ 6589 h 9519"/>
              <a:gd name="T10" fmla="*/ 4425 w 8545"/>
              <a:gd name="T11" fmla="*/ 6593 h 9519"/>
              <a:gd name="T12" fmla="*/ 4787 w 8545"/>
              <a:gd name="T13" fmla="*/ 6613 h 9519"/>
              <a:gd name="T14" fmla="*/ 4507 w 8545"/>
              <a:gd name="T15" fmla="*/ 2969 h 9519"/>
              <a:gd name="T16" fmla="*/ 5515 w 8545"/>
              <a:gd name="T17" fmla="*/ 2289 h 9519"/>
              <a:gd name="T18" fmla="*/ 5991 w 8545"/>
              <a:gd name="T19" fmla="*/ 0 h 9519"/>
              <a:gd name="T20" fmla="*/ 4119 w 8545"/>
              <a:gd name="T21" fmla="*/ 1401 h 9519"/>
              <a:gd name="T22" fmla="*/ 3939 w 8545"/>
              <a:gd name="T23" fmla="*/ 2648 h 9519"/>
              <a:gd name="T24" fmla="*/ 5233 w 8545"/>
              <a:gd name="T25" fmla="*/ 1055 h 9519"/>
              <a:gd name="T26" fmla="*/ 5233 w 8545"/>
              <a:gd name="T27" fmla="*/ 1054 h 9519"/>
              <a:gd name="T28" fmla="*/ 5233 w 8545"/>
              <a:gd name="T29" fmla="*/ 1054 h 9519"/>
              <a:gd name="T30" fmla="*/ 5233 w 8545"/>
              <a:gd name="T31" fmla="*/ 1055 h 9519"/>
              <a:gd name="T32" fmla="*/ 5233 w 8545"/>
              <a:gd name="T33" fmla="*/ 1055 h 9519"/>
              <a:gd name="T34" fmla="*/ 5222 w 8545"/>
              <a:gd name="T35" fmla="*/ 1068 h 9519"/>
              <a:gd name="T36" fmla="*/ 4432 w 8545"/>
              <a:gd name="T37" fmla="*/ 6921 h 9519"/>
              <a:gd name="T38" fmla="*/ 4272 w 8545"/>
              <a:gd name="T39" fmla="*/ 6917 h 9519"/>
              <a:gd name="T40" fmla="*/ 4061 w 8545"/>
              <a:gd name="T41" fmla="*/ 6923 h 9519"/>
              <a:gd name="T42" fmla="*/ 3817 w 8545"/>
              <a:gd name="T43" fmla="*/ 6936 h 9519"/>
              <a:gd name="T44" fmla="*/ 3464 w 8545"/>
              <a:gd name="T45" fmla="*/ 6973 h 9519"/>
              <a:gd name="T46" fmla="*/ 0 w 8545"/>
              <a:gd name="T47" fmla="*/ 8943 h 9519"/>
              <a:gd name="T48" fmla="*/ 4272 w 8545"/>
              <a:gd name="T49" fmla="*/ 9519 h 9519"/>
              <a:gd name="T50" fmla="*/ 8545 w 8545"/>
              <a:gd name="T51" fmla="*/ 8943 h 9519"/>
              <a:gd name="T52" fmla="*/ 4432 w 8545"/>
              <a:gd name="T53" fmla="*/ 6921 h 9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545" h="9519">
                <a:moveTo>
                  <a:pt x="5222" y="1068"/>
                </a:moveTo>
                <a:cubicBezTo>
                  <a:pt x="5117" y="1187"/>
                  <a:pt x="5020" y="1313"/>
                  <a:pt x="4927" y="1443"/>
                </a:cubicBezTo>
                <a:cubicBezTo>
                  <a:pt x="4567" y="1939"/>
                  <a:pt x="4287" y="2491"/>
                  <a:pt x="4088" y="3079"/>
                </a:cubicBezTo>
                <a:cubicBezTo>
                  <a:pt x="3713" y="4182"/>
                  <a:pt x="3616" y="5408"/>
                  <a:pt x="3769" y="6612"/>
                </a:cubicBezTo>
                <a:cubicBezTo>
                  <a:pt x="3935" y="6599"/>
                  <a:pt x="4103" y="6589"/>
                  <a:pt x="4272" y="6589"/>
                </a:cubicBezTo>
                <a:cubicBezTo>
                  <a:pt x="4324" y="6589"/>
                  <a:pt x="4374" y="6592"/>
                  <a:pt x="4425" y="6593"/>
                </a:cubicBezTo>
                <a:cubicBezTo>
                  <a:pt x="4547" y="6596"/>
                  <a:pt x="4667" y="6603"/>
                  <a:pt x="4787" y="6613"/>
                </a:cubicBezTo>
                <a:cubicBezTo>
                  <a:pt x="4408" y="5492"/>
                  <a:pt x="4271" y="4202"/>
                  <a:pt x="4507" y="2969"/>
                </a:cubicBezTo>
                <a:cubicBezTo>
                  <a:pt x="4956" y="2832"/>
                  <a:pt x="5285" y="2650"/>
                  <a:pt x="5515" y="2289"/>
                </a:cubicBezTo>
                <a:cubicBezTo>
                  <a:pt x="5987" y="1546"/>
                  <a:pt x="5922" y="784"/>
                  <a:pt x="5991" y="0"/>
                </a:cubicBezTo>
                <a:cubicBezTo>
                  <a:pt x="5310" y="394"/>
                  <a:pt x="4592" y="659"/>
                  <a:pt x="4119" y="1401"/>
                </a:cubicBezTo>
                <a:cubicBezTo>
                  <a:pt x="3883" y="1773"/>
                  <a:pt x="3864" y="2162"/>
                  <a:pt x="3939" y="2648"/>
                </a:cubicBezTo>
                <a:cubicBezTo>
                  <a:pt x="4253" y="2020"/>
                  <a:pt x="4667" y="1452"/>
                  <a:pt x="5233" y="1055"/>
                </a:cubicBezTo>
                <a:cubicBezTo>
                  <a:pt x="5233" y="1054"/>
                  <a:pt x="5233" y="1054"/>
                  <a:pt x="5233" y="1054"/>
                </a:cubicBezTo>
                <a:lnTo>
                  <a:pt x="5233" y="1054"/>
                </a:lnTo>
                <a:cubicBezTo>
                  <a:pt x="5233" y="1054"/>
                  <a:pt x="5233" y="1055"/>
                  <a:pt x="5233" y="1055"/>
                </a:cubicBezTo>
                <a:lnTo>
                  <a:pt x="5233" y="1055"/>
                </a:lnTo>
                <a:cubicBezTo>
                  <a:pt x="5229" y="1059"/>
                  <a:pt x="5226" y="1064"/>
                  <a:pt x="5222" y="1068"/>
                </a:cubicBezTo>
                <a:close/>
                <a:moveTo>
                  <a:pt x="4432" y="6921"/>
                </a:moveTo>
                <a:cubicBezTo>
                  <a:pt x="4379" y="6920"/>
                  <a:pt x="4326" y="6917"/>
                  <a:pt x="4272" y="6917"/>
                </a:cubicBezTo>
                <a:cubicBezTo>
                  <a:pt x="4201" y="6917"/>
                  <a:pt x="4131" y="6920"/>
                  <a:pt x="4061" y="6923"/>
                </a:cubicBezTo>
                <a:cubicBezTo>
                  <a:pt x="3979" y="6926"/>
                  <a:pt x="3898" y="6930"/>
                  <a:pt x="3817" y="6936"/>
                </a:cubicBezTo>
                <a:cubicBezTo>
                  <a:pt x="3698" y="6945"/>
                  <a:pt x="3580" y="6957"/>
                  <a:pt x="3464" y="6973"/>
                </a:cubicBezTo>
                <a:cubicBezTo>
                  <a:pt x="1974" y="7173"/>
                  <a:pt x="711" y="7916"/>
                  <a:pt x="0" y="8943"/>
                </a:cubicBezTo>
                <a:cubicBezTo>
                  <a:pt x="1245" y="9309"/>
                  <a:pt x="2707" y="9519"/>
                  <a:pt x="4272" y="9519"/>
                </a:cubicBezTo>
                <a:cubicBezTo>
                  <a:pt x="5838" y="9519"/>
                  <a:pt x="7300" y="9309"/>
                  <a:pt x="8545" y="8943"/>
                </a:cubicBezTo>
                <a:cubicBezTo>
                  <a:pt x="7733" y="7770"/>
                  <a:pt x="6201" y="6967"/>
                  <a:pt x="4432" y="6921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ree14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3C198E1E-C5E6-4300-B3EA-D7B9F449084B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4315531" y="1452035"/>
            <a:ext cx="410282" cy="478416"/>
          </a:xfrm>
          <a:custGeom>
            <a:avLst/>
            <a:gdLst>
              <a:gd name="T0" fmla="*/ 3010 w 8545"/>
              <a:gd name="T1" fmla="*/ 4298 h 9967"/>
              <a:gd name="T2" fmla="*/ 3105 w 8545"/>
              <a:gd name="T3" fmla="*/ 4336 h 9967"/>
              <a:gd name="T4" fmla="*/ 3295 w 8545"/>
              <a:gd name="T5" fmla="*/ 3612 h 9967"/>
              <a:gd name="T6" fmla="*/ 3252 w 8545"/>
              <a:gd name="T7" fmla="*/ 3413 h 9967"/>
              <a:gd name="T8" fmla="*/ 2446 w 8545"/>
              <a:gd name="T9" fmla="*/ 2425 h 9967"/>
              <a:gd name="T10" fmla="*/ 2396 w 8545"/>
              <a:gd name="T11" fmla="*/ 3727 h 9967"/>
              <a:gd name="T12" fmla="*/ 3010 w 8545"/>
              <a:gd name="T13" fmla="*/ 4298 h 9967"/>
              <a:gd name="T14" fmla="*/ 4088 w 8545"/>
              <a:gd name="T15" fmla="*/ 2874 h 9967"/>
              <a:gd name="T16" fmla="*/ 3555 w 8545"/>
              <a:gd name="T17" fmla="*/ 6709 h 9967"/>
              <a:gd name="T18" fmla="*/ 3658 w 8545"/>
              <a:gd name="T19" fmla="*/ 7068 h 9967"/>
              <a:gd name="T20" fmla="*/ 4272 w 8545"/>
              <a:gd name="T21" fmla="*/ 7036 h 9967"/>
              <a:gd name="T22" fmla="*/ 4751 w 8545"/>
              <a:gd name="T23" fmla="*/ 7057 h 9967"/>
              <a:gd name="T24" fmla="*/ 4487 w 8545"/>
              <a:gd name="T25" fmla="*/ 2851 h 9967"/>
              <a:gd name="T26" fmla="*/ 5648 w 8545"/>
              <a:gd name="T27" fmla="*/ 2240 h 9967"/>
              <a:gd name="T28" fmla="*/ 6317 w 8545"/>
              <a:gd name="T29" fmla="*/ 0 h 9967"/>
              <a:gd name="T30" fmla="*/ 4333 w 8545"/>
              <a:gd name="T31" fmla="*/ 1237 h 9967"/>
              <a:gd name="T32" fmla="*/ 4042 w 8545"/>
              <a:gd name="T33" fmla="*/ 2354 h 9967"/>
              <a:gd name="T34" fmla="*/ 5574 w 8545"/>
              <a:gd name="T35" fmla="*/ 792 h 9967"/>
              <a:gd name="T36" fmla="*/ 4764 w 8545"/>
              <a:gd name="T37" fmla="*/ 1769 h 9967"/>
              <a:gd name="T38" fmla="*/ 4088 w 8545"/>
              <a:gd name="T39" fmla="*/ 2874 h 9967"/>
              <a:gd name="T40" fmla="*/ 4392 w 8545"/>
              <a:gd name="T41" fmla="*/ 7367 h 9967"/>
              <a:gd name="T42" fmla="*/ 4272 w 8545"/>
              <a:gd name="T43" fmla="*/ 7364 h 9967"/>
              <a:gd name="T44" fmla="*/ 3773 w 8545"/>
              <a:gd name="T45" fmla="*/ 7387 h 9967"/>
              <a:gd name="T46" fmla="*/ 0 w 8545"/>
              <a:gd name="T47" fmla="*/ 9390 h 9967"/>
              <a:gd name="T48" fmla="*/ 4272 w 8545"/>
              <a:gd name="T49" fmla="*/ 9967 h 9967"/>
              <a:gd name="T50" fmla="*/ 8545 w 8545"/>
              <a:gd name="T51" fmla="*/ 9390 h 9967"/>
              <a:gd name="T52" fmla="*/ 4392 w 8545"/>
              <a:gd name="T53" fmla="*/ 7367 h 9967"/>
              <a:gd name="T54" fmla="*/ 4522 w 8545"/>
              <a:gd name="T55" fmla="*/ 5111 h 9967"/>
              <a:gd name="T56" fmla="*/ 5487 w 8545"/>
              <a:gd name="T57" fmla="*/ 5080 h 9967"/>
              <a:gd name="T58" fmla="*/ 6155 w 8545"/>
              <a:gd name="T59" fmla="*/ 3656 h 9967"/>
              <a:gd name="T60" fmla="*/ 5002 w 8545"/>
              <a:gd name="T61" fmla="*/ 4273 h 9967"/>
              <a:gd name="T62" fmla="*/ 4522 w 8545"/>
              <a:gd name="T63" fmla="*/ 5111 h 99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545" h="9967">
                <a:moveTo>
                  <a:pt x="3010" y="4298"/>
                </a:moveTo>
                <a:cubicBezTo>
                  <a:pt x="3041" y="4311"/>
                  <a:pt x="3072" y="4324"/>
                  <a:pt x="3105" y="4336"/>
                </a:cubicBezTo>
                <a:cubicBezTo>
                  <a:pt x="3232" y="4056"/>
                  <a:pt x="3313" y="3834"/>
                  <a:pt x="3295" y="3612"/>
                </a:cubicBezTo>
                <a:cubicBezTo>
                  <a:pt x="3290" y="3546"/>
                  <a:pt x="3276" y="3480"/>
                  <a:pt x="3252" y="3413"/>
                </a:cubicBezTo>
                <a:cubicBezTo>
                  <a:pt x="3084" y="2957"/>
                  <a:pt x="2676" y="2888"/>
                  <a:pt x="2446" y="2425"/>
                </a:cubicBezTo>
                <a:cubicBezTo>
                  <a:pt x="2305" y="2862"/>
                  <a:pt x="2229" y="3271"/>
                  <a:pt x="2396" y="3727"/>
                </a:cubicBezTo>
                <a:cubicBezTo>
                  <a:pt x="2494" y="3994"/>
                  <a:pt x="2699" y="4168"/>
                  <a:pt x="3010" y="4298"/>
                </a:cubicBezTo>
                <a:close/>
                <a:moveTo>
                  <a:pt x="4088" y="2874"/>
                </a:moveTo>
                <a:cubicBezTo>
                  <a:pt x="3507" y="4035"/>
                  <a:pt x="3229" y="5371"/>
                  <a:pt x="3555" y="6709"/>
                </a:cubicBezTo>
                <a:cubicBezTo>
                  <a:pt x="3583" y="6829"/>
                  <a:pt x="3619" y="6949"/>
                  <a:pt x="3658" y="7068"/>
                </a:cubicBezTo>
                <a:cubicBezTo>
                  <a:pt x="3861" y="7048"/>
                  <a:pt x="4065" y="7036"/>
                  <a:pt x="4272" y="7036"/>
                </a:cubicBezTo>
                <a:cubicBezTo>
                  <a:pt x="4433" y="7036"/>
                  <a:pt x="4593" y="7045"/>
                  <a:pt x="4751" y="7057"/>
                </a:cubicBezTo>
                <a:cubicBezTo>
                  <a:pt x="3963" y="5877"/>
                  <a:pt x="3978" y="4308"/>
                  <a:pt x="4487" y="2851"/>
                </a:cubicBezTo>
                <a:cubicBezTo>
                  <a:pt x="4995" y="2753"/>
                  <a:pt x="5371" y="2604"/>
                  <a:pt x="5648" y="2240"/>
                </a:cubicBezTo>
                <a:cubicBezTo>
                  <a:pt x="6182" y="1540"/>
                  <a:pt x="6182" y="775"/>
                  <a:pt x="6317" y="0"/>
                </a:cubicBezTo>
                <a:cubicBezTo>
                  <a:pt x="5605" y="335"/>
                  <a:pt x="4867" y="537"/>
                  <a:pt x="4333" y="1237"/>
                </a:cubicBezTo>
                <a:cubicBezTo>
                  <a:pt x="4086" y="1561"/>
                  <a:pt x="4024" y="1916"/>
                  <a:pt x="4042" y="2354"/>
                </a:cubicBezTo>
                <a:cubicBezTo>
                  <a:pt x="4470" y="1749"/>
                  <a:pt x="4972" y="1206"/>
                  <a:pt x="5574" y="792"/>
                </a:cubicBezTo>
                <a:cubicBezTo>
                  <a:pt x="5263" y="1086"/>
                  <a:pt x="4996" y="1417"/>
                  <a:pt x="4764" y="1769"/>
                </a:cubicBezTo>
                <a:cubicBezTo>
                  <a:pt x="4512" y="2114"/>
                  <a:pt x="4283" y="2484"/>
                  <a:pt x="4088" y="2874"/>
                </a:cubicBezTo>
                <a:close/>
                <a:moveTo>
                  <a:pt x="4392" y="7367"/>
                </a:moveTo>
                <a:cubicBezTo>
                  <a:pt x="4352" y="7366"/>
                  <a:pt x="4313" y="7364"/>
                  <a:pt x="4272" y="7364"/>
                </a:cubicBezTo>
                <a:cubicBezTo>
                  <a:pt x="4103" y="7364"/>
                  <a:pt x="3938" y="7373"/>
                  <a:pt x="3773" y="7387"/>
                </a:cubicBezTo>
                <a:cubicBezTo>
                  <a:pt x="2149" y="7520"/>
                  <a:pt x="759" y="8293"/>
                  <a:pt x="0" y="9390"/>
                </a:cubicBezTo>
                <a:cubicBezTo>
                  <a:pt x="1245" y="9756"/>
                  <a:pt x="2707" y="9967"/>
                  <a:pt x="4272" y="9967"/>
                </a:cubicBezTo>
                <a:cubicBezTo>
                  <a:pt x="5837" y="9967"/>
                  <a:pt x="7300" y="9756"/>
                  <a:pt x="8545" y="9390"/>
                </a:cubicBezTo>
                <a:cubicBezTo>
                  <a:pt x="7727" y="8208"/>
                  <a:pt x="6178" y="7402"/>
                  <a:pt x="4392" y="7367"/>
                </a:cubicBezTo>
                <a:close/>
                <a:moveTo>
                  <a:pt x="4522" y="5111"/>
                </a:moveTo>
                <a:cubicBezTo>
                  <a:pt x="4922" y="5208"/>
                  <a:pt x="5209" y="5246"/>
                  <a:pt x="5487" y="5080"/>
                </a:cubicBezTo>
                <a:cubicBezTo>
                  <a:pt x="5916" y="4821"/>
                  <a:pt x="6098" y="4295"/>
                  <a:pt x="6155" y="3656"/>
                </a:cubicBezTo>
                <a:cubicBezTo>
                  <a:pt x="5886" y="4068"/>
                  <a:pt x="5431" y="4014"/>
                  <a:pt x="5002" y="4273"/>
                </a:cubicBezTo>
                <a:cubicBezTo>
                  <a:pt x="4724" y="4440"/>
                  <a:pt x="4624" y="4712"/>
                  <a:pt x="4522" y="511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ree16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AAD62027-090A-4BBC-B5B5-D9C0C665E2C0}"/>
              </a:ext>
            </a:extLst>
          </p:cNvPr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8133022" y="1452035"/>
            <a:ext cx="322596" cy="515666"/>
          </a:xfrm>
          <a:custGeom>
            <a:avLst/>
            <a:gdLst>
              <a:gd name="T0" fmla="*/ 4475 w 6099"/>
              <a:gd name="T1" fmla="*/ 4769 h 9759"/>
              <a:gd name="T2" fmla="*/ 4299 w 6099"/>
              <a:gd name="T3" fmla="*/ 3797 h 9759"/>
              <a:gd name="T4" fmla="*/ 3787 w 6099"/>
              <a:gd name="T5" fmla="*/ 4642 h 9759"/>
              <a:gd name="T6" fmla="*/ 4017 w 6099"/>
              <a:gd name="T7" fmla="*/ 5321 h 9759"/>
              <a:gd name="T8" fmla="*/ 4475 w 6099"/>
              <a:gd name="T9" fmla="*/ 4769 h 9759"/>
              <a:gd name="T10" fmla="*/ 4294 w 6099"/>
              <a:gd name="T11" fmla="*/ 5865 h 9759"/>
              <a:gd name="T12" fmla="*/ 4840 w 6099"/>
              <a:gd name="T13" fmla="*/ 6330 h 9759"/>
              <a:gd name="T14" fmla="*/ 5814 w 6099"/>
              <a:gd name="T15" fmla="*/ 6167 h 9759"/>
              <a:gd name="T16" fmla="*/ 4976 w 6099"/>
              <a:gd name="T17" fmla="*/ 5644 h 9759"/>
              <a:gd name="T18" fmla="*/ 4294 w 6099"/>
              <a:gd name="T19" fmla="*/ 5865 h 9759"/>
              <a:gd name="T20" fmla="*/ 4460 w 6099"/>
              <a:gd name="T21" fmla="*/ 2245 h 9759"/>
              <a:gd name="T22" fmla="*/ 4775 w 6099"/>
              <a:gd name="T23" fmla="*/ 1308 h 9759"/>
              <a:gd name="T24" fmla="*/ 3919 w 6099"/>
              <a:gd name="T25" fmla="*/ 1802 h 9759"/>
              <a:gd name="T26" fmla="*/ 3793 w 6099"/>
              <a:gd name="T27" fmla="*/ 2508 h 9759"/>
              <a:gd name="T28" fmla="*/ 4460 w 6099"/>
              <a:gd name="T29" fmla="*/ 2245 h 9759"/>
              <a:gd name="T30" fmla="*/ 853 w 6099"/>
              <a:gd name="T31" fmla="*/ 3603 h 9759"/>
              <a:gd name="T32" fmla="*/ 1461 w 6099"/>
              <a:gd name="T33" fmla="*/ 3505 h 9759"/>
              <a:gd name="T34" fmla="*/ 1059 w 6099"/>
              <a:gd name="T35" fmla="*/ 3038 h 9759"/>
              <a:gd name="T36" fmla="*/ 210 w 6099"/>
              <a:gd name="T37" fmla="*/ 3047 h 9759"/>
              <a:gd name="T38" fmla="*/ 853 w 6099"/>
              <a:gd name="T39" fmla="*/ 3603 h 9759"/>
              <a:gd name="T40" fmla="*/ 2433 w 6099"/>
              <a:gd name="T41" fmla="*/ 4843 h 9759"/>
              <a:gd name="T42" fmla="*/ 2220 w 6099"/>
              <a:gd name="T43" fmla="*/ 5155 h 9759"/>
              <a:gd name="T44" fmla="*/ 1415 w 6099"/>
              <a:gd name="T45" fmla="*/ 7476 h 9759"/>
              <a:gd name="T46" fmla="*/ 1661 w 6099"/>
              <a:gd name="T47" fmla="*/ 9046 h 9759"/>
              <a:gd name="T48" fmla="*/ 2666 w 6099"/>
              <a:gd name="T49" fmla="*/ 9046 h 9759"/>
              <a:gd name="T50" fmla="*/ 2274 w 6099"/>
              <a:gd name="T51" fmla="*/ 6389 h 9759"/>
              <a:gd name="T52" fmla="*/ 4874 w 6099"/>
              <a:gd name="T53" fmla="*/ 5159 h 9759"/>
              <a:gd name="T54" fmla="*/ 5761 w 6099"/>
              <a:gd name="T55" fmla="*/ 4796 h 9759"/>
              <a:gd name="T56" fmla="*/ 6075 w 6099"/>
              <a:gd name="T57" fmla="*/ 3321 h 9759"/>
              <a:gd name="T58" fmla="*/ 4984 w 6099"/>
              <a:gd name="T59" fmla="*/ 4170 h 9759"/>
              <a:gd name="T60" fmla="*/ 4790 w 6099"/>
              <a:gd name="T61" fmla="*/ 5025 h 9759"/>
              <a:gd name="T62" fmla="*/ 2468 w 6099"/>
              <a:gd name="T63" fmla="*/ 5804 h 9759"/>
              <a:gd name="T64" fmla="*/ 2664 w 6099"/>
              <a:gd name="T65" fmla="*/ 5393 h 9759"/>
              <a:gd name="T66" fmla="*/ 3554 w 6099"/>
              <a:gd name="T67" fmla="*/ 3216 h 9759"/>
              <a:gd name="T68" fmla="*/ 3566 w 6099"/>
              <a:gd name="T69" fmla="*/ 1986 h 9759"/>
              <a:gd name="T70" fmla="*/ 3702 w 6099"/>
              <a:gd name="T71" fmla="*/ 1040 h 9759"/>
              <a:gd name="T72" fmla="*/ 2799 w 6099"/>
              <a:gd name="T73" fmla="*/ 0 h 9759"/>
              <a:gd name="T74" fmla="*/ 2788 w 6099"/>
              <a:gd name="T75" fmla="*/ 1378 h 9759"/>
              <a:gd name="T76" fmla="*/ 3456 w 6099"/>
              <a:gd name="T77" fmla="*/ 1984 h 9759"/>
              <a:gd name="T78" fmla="*/ 2616 w 6099"/>
              <a:gd name="T79" fmla="*/ 4560 h 9759"/>
              <a:gd name="T80" fmla="*/ 1665 w 6099"/>
              <a:gd name="T81" fmla="*/ 3327 h 9759"/>
              <a:gd name="T82" fmla="*/ 2014 w 6099"/>
              <a:gd name="T83" fmla="*/ 2756 h 9759"/>
              <a:gd name="T84" fmla="*/ 1718 w 6099"/>
              <a:gd name="T85" fmla="*/ 1787 h 9759"/>
              <a:gd name="T86" fmla="*/ 1299 w 6099"/>
              <a:gd name="T87" fmla="*/ 2709 h 9759"/>
              <a:gd name="T88" fmla="*/ 1571 w 6099"/>
              <a:gd name="T89" fmla="*/ 3321 h 9759"/>
              <a:gd name="T90" fmla="*/ 2433 w 6099"/>
              <a:gd name="T91" fmla="*/ 4843 h 9759"/>
              <a:gd name="T92" fmla="*/ 0 w 6099"/>
              <a:gd name="T93" fmla="*/ 9759 h 9759"/>
              <a:gd name="T94" fmla="*/ 4288 w 6099"/>
              <a:gd name="T95" fmla="*/ 9759 h 9759"/>
              <a:gd name="T96" fmla="*/ 4288 w 6099"/>
              <a:gd name="T97" fmla="*/ 9336 h 9759"/>
              <a:gd name="T98" fmla="*/ 0 w 6099"/>
              <a:gd name="T99" fmla="*/ 9336 h 9759"/>
              <a:gd name="T100" fmla="*/ 0 w 6099"/>
              <a:gd name="T101" fmla="*/ 9759 h 9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099" h="9759">
                <a:moveTo>
                  <a:pt x="4475" y="4769"/>
                </a:moveTo>
                <a:cubicBezTo>
                  <a:pt x="4542" y="4403"/>
                  <a:pt x="4397" y="4115"/>
                  <a:pt x="4299" y="3797"/>
                </a:cubicBezTo>
                <a:cubicBezTo>
                  <a:pt x="4095" y="4059"/>
                  <a:pt x="3855" y="4276"/>
                  <a:pt x="3787" y="4642"/>
                </a:cubicBezTo>
                <a:cubicBezTo>
                  <a:pt x="3744" y="4879"/>
                  <a:pt x="3846" y="5068"/>
                  <a:pt x="4017" y="5321"/>
                </a:cubicBezTo>
                <a:cubicBezTo>
                  <a:pt x="4268" y="5146"/>
                  <a:pt x="4431" y="5006"/>
                  <a:pt x="4475" y="4769"/>
                </a:cubicBezTo>
                <a:close/>
                <a:moveTo>
                  <a:pt x="4294" y="5865"/>
                </a:moveTo>
                <a:cubicBezTo>
                  <a:pt x="4466" y="6118"/>
                  <a:pt x="4604" y="6283"/>
                  <a:pt x="4840" y="6330"/>
                </a:cubicBezTo>
                <a:cubicBezTo>
                  <a:pt x="5205" y="6402"/>
                  <a:pt x="5495" y="6260"/>
                  <a:pt x="5814" y="6167"/>
                </a:cubicBezTo>
                <a:cubicBezTo>
                  <a:pt x="5555" y="5959"/>
                  <a:pt x="5341" y="5717"/>
                  <a:pt x="4976" y="5644"/>
                </a:cubicBezTo>
                <a:cubicBezTo>
                  <a:pt x="4741" y="5597"/>
                  <a:pt x="4550" y="5696"/>
                  <a:pt x="4294" y="5865"/>
                </a:cubicBezTo>
                <a:close/>
                <a:moveTo>
                  <a:pt x="4460" y="2245"/>
                </a:moveTo>
                <a:cubicBezTo>
                  <a:pt x="4696" y="1957"/>
                  <a:pt x="4707" y="1634"/>
                  <a:pt x="4775" y="1308"/>
                </a:cubicBezTo>
                <a:cubicBezTo>
                  <a:pt x="4470" y="1440"/>
                  <a:pt x="4155" y="1514"/>
                  <a:pt x="3919" y="1802"/>
                </a:cubicBezTo>
                <a:cubicBezTo>
                  <a:pt x="3767" y="1988"/>
                  <a:pt x="3765" y="2203"/>
                  <a:pt x="3793" y="2508"/>
                </a:cubicBezTo>
                <a:cubicBezTo>
                  <a:pt x="4098" y="2475"/>
                  <a:pt x="4308" y="2431"/>
                  <a:pt x="4460" y="2245"/>
                </a:cubicBezTo>
                <a:close/>
                <a:moveTo>
                  <a:pt x="853" y="3603"/>
                </a:moveTo>
                <a:cubicBezTo>
                  <a:pt x="1046" y="3673"/>
                  <a:pt x="1222" y="3614"/>
                  <a:pt x="1461" y="3505"/>
                </a:cubicBezTo>
                <a:cubicBezTo>
                  <a:pt x="1349" y="3268"/>
                  <a:pt x="1253" y="3109"/>
                  <a:pt x="1059" y="3038"/>
                </a:cubicBezTo>
                <a:cubicBezTo>
                  <a:pt x="759" y="2928"/>
                  <a:pt x="494" y="3010"/>
                  <a:pt x="210" y="3047"/>
                </a:cubicBezTo>
                <a:cubicBezTo>
                  <a:pt x="403" y="3258"/>
                  <a:pt x="552" y="3492"/>
                  <a:pt x="853" y="3603"/>
                </a:cubicBezTo>
                <a:close/>
                <a:moveTo>
                  <a:pt x="2433" y="4843"/>
                </a:moveTo>
                <a:cubicBezTo>
                  <a:pt x="2363" y="4948"/>
                  <a:pt x="2292" y="5053"/>
                  <a:pt x="2220" y="5155"/>
                </a:cubicBezTo>
                <a:cubicBezTo>
                  <a:pt x="1810" y="5817"/>
                  <a:pt x="1441" y="6604"/>
                  <a:pt x="1415" y="7476"/>
                </a:cubicBezTo>
                <a:cubicBezTo>
                  <a:pt x="1392" y="8018"/>
                  <a:pt x="1493" y="8547"/>
                  <a:pt x="1661" y="9046"/>
                </a:cubicBezTo>
                <a:lnTo>
                  <a:pt x="2666" y="9046"/>
                </a:lnTo>
                <a:cubicBezTo>
                  <a:pt x="2200" y="8223"/>
                  <a:pt x="2053" y="7305"/>
                  <a:pt x="2274" y="6389"/>
                </a:cubicBezTo>
                <a:cubicBezTo>
                  <a:pt x="3291" y="6301"/>
                  <a:pt x="4184" y="5817"/>
                  <a:pt x="4874" y="5159"/>
                </a:cubicBezTo>
                <a:cubicBezTo>
                  <a:pt x="5291" y="5199"/>
                  <a:pt x="5558" y="5039"/>
                  <a:pt x="5761" y="4796"/>
                </a:cubicBezTo>
                <a:cubicBezTo>
                  <a:pt x="6094" y="4398"/>
                  <a:pt x="6099" y="3832"/>
                  <a:pt x="6075" y="3321"/>
                </a:cubicBezTo>
                <a:cubicBezTo>
                  <a:pt x="5712" y="3802"/>
                  <a:pt x="5317" y="3772"/>
                  <a:pt x="4984" y="4170"/>
                </a:cubicBezTo>
                <a:cubicBezTo>
                  <a:pt x="4792" y="4400"/>
                  <a:pt x="4767" y="4666"/>
                  <a:pt x="4790" y="5025"/>
                </a:cubicBezTo>
                <a:cubicBezTo>
                  <a:pt x="4086" y="5516"/>
                  <a:pt x="3275" y="5812"/>
                  <a:pt x="2468" y="5804"/>
                </a:cubicBezTo>
                <a:cubicBezTo>
                  <a:pt x="2525" y="5667"/>
                  <a:pt x="2589" y="5529"/>
                  <a:pt x="2664" y="5393"/>
                </a:cubicBezTo>
                <a:cubicBezTo>
                  <a:pt x="2983" y="4706"/>
                  <a:pt x="3390" y="4007"/>
                  <a:pt x="3554" y="3216"/>
                </a:cubicBezTo>
                <a:cubicBezTo>
                  <a:pt x="3644" y="2806"/>
                  <a:pt x="3639" y="2388"/>
                  <a:pt x="3566" y="1986"/>
                </a:cubicBezTo>
                <a:cubicBezTo>
                  <a:pt x="3729" y="1619"/>
                  <a:pt x="3814" y="1343"/>
                  <a:pt x="3702" y="1040"/>
                </a:cubicBezTo>
                <a:cubicBezTo>
                  <a:pt x="3522" y="554"/>
                  <a:pt x="3142" y="312"/>
                  <a:pt x="2799" y="0"/>
                </a:cubicBezTo>
                <a:cubicBezTo>
                  <a:pt x="2740" y="461"/>
                  <a:pt x="2608" y="891"/>
                  <a:pt x="2788" y="1378"/>
                </a:cubicBezTo>
                <a:cubicBezTo>
                  <a:pt x="2894" y="1666"/>
                  <a:pt x="3121" y="1820"/>
                  <a:pt x="3456" y="1984"/>
                </a:cubicBezTo>
                <a:cubicBezTo>
                  <a:pt x="3500" y="2889"/>
                  <a:pt x="3115" y="3758"/>
                  <a:pt x="2616" y="4560"/>
                </a:cubicBezTo>
                <a:cubicBezTo>
                  <a:pt x="2167" y="4296"/>
                  <a:pt x="1815" y="3851"/>
                  <a:pt x="1665" y="3327"/>
                </a:cubicBezTo>
                <a:cubicBezTo>
                  <a:pt x="1869" y="3140"/>
                  <a:pt x="1999" y="2983"/>
                  <a:pt x="2014" y="2756"/>
                </a:cubicBezTo>
                <a:cubicBezTo>
                  <a:pt x="2039" y="2375"/>
                  <a:pt x="1855" y="2099"/>
                  <a:pt x="1718" y="1787"/>
                </a:cubicBezTo>
                <a:cubicBezTo>
                  <a:pt x="1541" y="2079"/>
                  <a:pt x="1324" y="2329"/>
                  <a:pt x="1299" y="2709"/>
                </a:cubicBezTo>
                <a:cubicBezTo>
                  <a:pt x="1284" y="2937"/>
                  <a:pt x="1392" y="3109"/>
                  <a:pt x="1571" y="3321"/>
                </a:cubicBezTo>
                <a:cubicBezTo>
                  <a:pt x="1643" y="3899"/>
                  <a:pt x="1952" y="4461"/>
                  <a:pt x="2433" y="4843"/>
                </a:cubicBezTo>
                <a:close/>
                <a:moveTo>
                  <a:pt x="0" y="9759"/>
                </a:moveTo>
                <a:lnTo>
                  <a:pt x="4288" y="9759"/>
                </a:lnTo>
                <a:lnTo>
                  <a:pt x="4288" y="9336"/>
                </a:lnTo>
                <a:lnTo>
                  <a:pt x="0" y="9336"/>
                </a:lnTo>
                <a:lnTo>
                  <a:pt x="0" y="97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Graphic 32" descr="Illustrator with solid fill">
            <a:hlinkClick r:id="rId5"/>
            <a:extLst>
              <a:ext uri="{FF2B5EF4-FFF2-40B4-BE49-F238E27FC236}">
                <a16:creationId xmlns:a16="http://schemas.microsoft.com/office/drawing/2014/main" id="{4AD883BD-1A0F-48F4-A4DA-262A1F2092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09800" y="5060727"/>
            <a:ext cx="469232" cy="469232"/>
          </a:xfrm>
          <a:prstGeom prst="rect">
            <a:avLst/>
          </a:prstGeom>
        </p:spPr>
      </p:pic>
      <p:pic>
        <p:nvPicPr>
          <p:cNvPr id="38" name="Graphic 37" descr="Illustrator with solid fill">
            <a:hlinkClick r:id="rId5"/>
            <a:extLst>
              <a:ext uri="{FF2B5EF4-FFF2-40B4-BE49-F238E27FC236}">
                <a16:creationId xmlns:a16="http://schemas.microsoft.com/office/drawing/2014/main" id="{B7EE6DE8-ECDF-483D-ADF2-B315F4157B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77756" y="5970565"/>
            <a:ext cx="469232" cy="46923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33D05ED-5D87-44F4-91E0-C3C4192DA785}"/>
              </a:ext>
            </a:extLst>
          </p:cNvPr>
          <p:cNvSpPr txBox="1"/>
          <p:nvPr/>
        </p:nvSpPr>
        <p:spPr>
          <a:xfrm>
            <a:off x="5114183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  <p:graphicFrame>
        <p:nvGraphicFramePr>
          <p:cNvPr id="15" name="Table 18">
            <a:extLst>
              <a:ext uri="{FF2B5EF4-FFF2-40B4-BE49-F238E27FC236}">
                <a16:creationId xmlns:a16="http://schemas.microsoft.com/office/drawing/2014/main" id="{06DDAD00-9323-410F-B9C7-D42DDAF20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228975"/>
              </p:ext>
            </p:extLst>
          </p:nvPr>
        </p:nvGraphicFramePr>
        <p:xfrm>
          <a:off x="8088115" y="2061249"/>
          <a:ext cx="3714178" cy="432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768">
                  <a:extLst>
                    <a:ext uri="{9D8B030D-6E8A-4147-A177-3AD203B41FA5}">
                      <a16:colId xmlns:a16="http://schemas.microsoft.com/office/drawing/2014/main" val="1589436089"/>
                    </a:ext>
                  </a:extLst>
                </a:gridCol>
                <a:gridCol w="2537410">
                  <a:extLst>
                    <a:ext uri="{9D8B030D-6E8A-4147-A177-3AD203B41FA5}">
                      <a16:colId xmlns:a16="http://schemas.microsoft.com/office/drawing/2014/main" val="1315169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WHO IS IT FOR?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354">
                        <a:buClr>
                          <a:srgbClr val="FF0000"/>
                        </a:buClr>
                        <a:defRPr/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Continue credit into year 2, should you choose to retain mail volumes.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297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CREDIT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1" dirty="0">
                          <a:solidFill>
                            <a:schemeClr val="tx1"/>
                          </a:solidFill>
                        </a:rPr>
                        <a:t>Up to 8% </a:t>
                      </a: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for matched volume.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1" dirty="0">
                          <a:solidFill>
                            <a:schemeClr val="tx1"/>
                          </a:solidFill>
                        </a:rPr>
                        <a:t>15% </a:t>
                      </a: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for &lt;3m incremental growth.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1" dirty="0">
                          <a:solidFill>
                            <a:schemeClr val="tx1"/>
                          </a:solidFill>
                        </a:rPr>
                        <a:t>20% </a:t>
                      </a: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for &gt;3m incremental growth.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31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TO QUALIFY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Matching at least 95% or exceeding the incremental volume posted in your Advertising Volume Commitment Incentive.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82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TIMESCALE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12 month period.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784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THE DETAIL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354">
                        <a:buClr>
                          <a:srgbClr val="FF0000"/>
                        </a:buClr>
                        <a:defRPr/>
                      </a:pPr>
                      <a:endParaRPr lang="en-GB" sz="15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952744"/>
                  </a:ext>
                </a:extLst>
              </a:tr>
            </a:tbl>
          </a:graphicData>
        </a:graphic>
      </p:graphicFrame>
      <p:pic>
        <p:nvPicPr>
          <p:cNvPr id="20" name="Graphic 19" descr="Illustrator with solid fill">
            <a:hlinkClick r:id="rId5"/>
            <a:extLst>
              <a:ext uri="{FF2B5EF4-FFF2-40B4-BE49-F238E27FC236}">
                <a16:creationId xmlns:a16="http://schemas.microsoft.com/office/drawing/2014/main" id="{DAB0AA73-200E-438C-960E-9CC518FA12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29290" y="5940348"/>
            <a:ext cx="469232" cy="46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0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F2EBD-B0E4-411F-BDF1-71895DD1D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Publishing mail Commitment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E31FD-3882-4CEE-9CCB-3EF8AA2520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An incentive for retaining publishing mail volume</a:t>
            </a:r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AEDB9-F66E-45FF-93EA-FC707CCB6A9C}"/>
              </a:ext>
            </a:extLst>
          </p:cNvPr>
          <p:cNvSpPr/>
          <p:nvPr/>
        </p:nvSpPr>
        <p:spPr>
          <a:xfrm>
            <a:off x="465562" y="1403610"/>
            <a:ext cx="3741283" cy="601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PUBLISHING MAIL VOLUME COMMITMENT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09D253-83D8-4ABB-A7BA-91874D61F4E1}"/>
              </a:ext>
            </a:extLst>
          </p:cNvPr>
          <p:cNvSpPr/>
          <p:nvPr/>
        </p:nvSpPr>
        <p:spPr>
          <a:xfrm>
            <a:off x="465562" y="2005071"/>
            <a:ext cx="3741283" cy="40163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3" name="Table 18">
            <a:extLst>
              <a:ext uri="{FF2B5EF4-FFF2-40B4-BE49-F238E27FC236}">
                <a16:creationId xmlns:a16="http://schemas.microsoft.com/office/drawing/2014/main" id="{A23C18D7-2F90-4B5A-9B7D-712383828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811539"/>
              </p:ext>
            </p:extLst>
          </p:nvPr>
        </p:nvGraphicFramePr>
        <p:xfrm>
          <a:off x="485999" y="2027709"/>
          <a:ext cx="3714178" cy="380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768">
                  <a:extLst>
                    <a:ext uri="{9D8B030D-6E8A-4147-A177-3AD203B41FA5}">
                      <a16:colId xmlns:a16="http://schemas.microsoft.com/office/drawing/2014/main" val="1589436089"/>
                    </a:ext>
                  </a:extLst>
                </a:gridCol>
                <a:gridCol w="2537410">
                  <a:extLst>
                    <a:ext uri="{9D8B030D-6E8A-4147-A177-3AD203B41FA5}">
                      <a16:colId xmlns:a16="http://schemas.microsoft.com/office/drawing/2014/main" val="1315169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WHO IS IT FOR?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354">
                        <a:buClr>
                          <a:srgbClr val="FF0000"/>
                        </a:buClr>
                        <a:defRPr/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For retaining publishing mail volumes.</a:t>
                      </a:r>
                    </a:p>
                    <a:p>
                      <a:pPr lvl="0" defTabSz="914354">
                        <a:buClr>
                          <a:srgbClr val="FF0000"/>
                        </a:buClr>
                        <a:defRPr/>
                      </a:pPr>
                      <a:endParaRPr lang="en-GB" sz="15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297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CREDIT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1" dirty="0">
                          <a:solidFill>
                            <a:schemeClr val="tx1"/>
                          </a:solidFill>
                        </a:rPr>
                        <a:t>2%</a:t>
                      </a: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 postage credit is available on eligible subscription mail.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31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TO QUALIFY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Mail at least 95% of the volume mailed the year before and mail at least 250k items.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82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TIMESCALE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50" b="0" dirty="0">
                          <a:solidFill>
                            <a:schemeClr val="tx1"/>
                          </a:solidFill>
                        </a:rPr>
                        <a:t>12 month period.</a:t>
                      </a:r>
                    </a:p>
                    <a:p>
                      <a:endParaRPr lang="en-GB" sz="15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784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THE DETAIL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952744"/>
                  </a:ext>
                </a:extLst>
              </a:tr>
            </a:tbl>
          </a:graphicData>
        </a:graphic>
      </p:graphicFrame>
      <p:pic>
        <p:nvPicPr>
          <p:cNvPr id="33" name="Graphic 32" descr="Illustrator with solid fill">
            <a:hlinkClick r:id="rId15"/>
            <a:extLst>
              <a:ext uri="{FF2B5EF4-FFF2-40B4-BE49-F238E27FC236}">
                <a16:creationId xmlns:a16="http://schemas.microsoft.com/office/drawing/2014/main" id="{4AD883BD-1A0F-48F4-A4DA-262A1F20924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00469" y="5400797"/>
            <a:ext cx="469232" cy="46923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33D05ED-5D87-44F4-91E0-C3C4192DA785}"/>
              </a:ext>
            </a:extLst>
          </p:cNvPr>
          <p:cNvSpPr txBox="1"/>
          <p:nvPr/>
        </p:nvSpPr>
        <p:spPr>
          <a:xfrm>
            <a:off x="5114183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  <p:grpSp>
        <p:nvGrpSpPr>
          <p:cNvPr id="20" name="Newspaper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AF29A861-5D21-4A16-9318-F9C15C1577E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96273" y="1520515"/>
            <a:ext cx="523888" cy="370825"/>
            <a:chOff x="77" y="130"/>
            <a:chExt cx="332" cy="235"/>
          </a:xfrm>
          <a:solidFill>
            <a:schemeClr val="bg1"/>
          </a:solidFill>
        </p:grpSpPr>
        <p:sp>
          <p:nvSpPr>
            <p:cNvPr id="21" name="Newspaper">
              <a:extLst>
                <a:ext uri="{FF2B5EF4-FFF2-40B4-BE49-F238E27FC236}">
                  <a16:creationId xmlns:a16="http://schemas.microsoft.com/office/drawing/2014/main" id="{64A8A8CE-0778-4B12-AE0B-FD10AABDDBB6}"/>
                </a:ext>
              </a:extLst>
            </p:cNvPr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77" y="130"/>
              <a:ext cx="332" cy="235"/>
            </a:xfrm>
            <a:custGeom>
              <a:avLst/>
              <a:gdLst>
                <a:gd name="T0" fmla="*/ 54 w 884"/>
                <a:gd name="T1" fmla="*/ 293 h 624"/>
                <a:gd name="T2" fmla="*/ 161 w 884"/>
                <a:gd name="T3" fmla="*/ 483 h 624"/>
                <a:gd name="T4" fmla="*/ 126 w 884"/>
                <a:gd name="T5" fmla="*/ 238 h 624"/>
                <a:gd name="T6" fmla="*/ 64 w 884"/>
                <a:gd name="T7" fmla="*/ 268 h 624"/>
                <a:gd name="T8" fmla="*/ 54 w 884"/>
                <a:gd name="T9" fmla="*/ 293 h 624"/>
                <a:gd name="T10" fmla="*/ 215 w 884"/>
                <a:gd name="T11" fmla="*/ 553 h 624"/>
                <a:gd name="T12" fmla="*/ 228 w 884"/>
                <a:gd name="T13" fmla="*/ 573 h 624"/>
                <a:gd name="T14" fmla="*/ 243 w 884"/>
                <a:gd name="T15" fmla="*/ 575 h 624"/>
                <a:gd name="T16" fmla="*/ 297 w 884"/>
                <a:gd name="T17" fmla="*/ 566 h 624"/>
                <a:gd name="T18" fmla="*/ 381 w 884"/>
                <a:gd name="T19" fmla="*/ 552 h 624"/>
                <a:gd name="T20" fmla="*/ 814 w 884"/>
                <a:gd name="T21" fmla="*/ 479 h 624"/>
                <a:gd name="T22" fmla="*/ 835 w 884"/>
                <a:gd name="T23" fmla="*/ 448 h 624"/>
                <a:gd name="T24" fmla="*/ 786 w 884"/>
                <a:gd name="T25" fmla="*/ 103 h 624"/>
                <a:gd name="T26" fmla="*/ 762 w 884"/>
                <a:gd name="T27" fmla="*/ 80 h 624"/>
                <a:gd name="T28" fmla="*/ 758 w 884"/>
                <a:gd name="T29" fmla="*/ 81 h 624"/>
                <a:gd name="T30" fmla="*/ 619 w 884"/>
                <a:gd name="T31" fmla="*/ 104 h 624"/>
                <a:gd name="T32" fmla="*/ 595 w 884"/>
                <a:gd name="T33" fmla="*/ 108 h 624"/>
                <a:gd name="T34" fmla="*/ 572 w 884"/>
                <a:gd name="T35" fmla="*/ 112 h 624"/>
                <a:gd name="T36" fmla="*/ 289 w 884"/>
                <a:gd name="T37" fmla="*/ 160 h 624"/>
                <a:gd name="T38" fmla="*/ 204 w 884"/>
                <a:gd name="T39" fmla="*/ 174 h 624"/>
                <a:gd name="T40" fmla="*/ 187 w 884"/>
                <a:gd name="T41" fmla="*/ 177 h 624"/>
                <a:gd name="T42" fmla="*/ 171 w 884"/>
                <a:gd name="T43" fmla="*/ 188 h 624"/>
                <a:gd name="T44" fmla="*/ 169 w 884"/>
                <a:gd name="T45" fmla="*/ 191 h 624"/>
                <a:gd name="T46" fmla="*/ 167 w 884"/>
                <a:gd name="T47" fmla="*/ 208 h 624"/>
                <a:gd name="T48" fmla="*/ 168 w 884"/>
                <a:gd name="T49" fmla="*/ 218 h 624"/>
                <a:gd name="T50" fmla="*/ 215 w 884"/>
                <a:gd name="T51" fmla="*/ 553 h 624"/>
                <a:gd name="T52" fmla="*/ 181 w 884"/>
                <a:gd name="T53" fmla="*/ 130 h 624"/>
                <a:gd name="T54" fmla="*/ 277 w 884"/>
                <a:gd name="T55" fmla="*/ 113 h 624"/>
                <a:gd name="T56" fmla="*/ 501 w 884"/>
                <a:gd name="T57" fmla="*/ 6 h 624"/>
                <a:gd name="T58" fmla="*/ 526 w 884"/>
                <a:gd name="T59" fmla="*/ 0 h 624"/>
                <a:gd name="T60" fmla="*/ 582 w 884"/>
                <a:gd name="T61" fmla="*/ 39 h 624"/>
                <a:gd name="T62" fmla="*/ 594 w 884"/>
                <a:gd name="T63" fmla="*/ 60 h 624"/>
                <a:gd name="T64" fmla="*/ 751 w 884"/>
                <a:gd name="T65" fmla="*/ 33 h 624"/>
                <a:gd name="T66" fmla="*/ 829 w 884"/>
                <a:gd name="T67" fmla="*/ 96 h 624"/>
                <a:gd name="T68" fmla="*/ 878 w 884"/>
                <a:gd name="T69" fmla="*/ 441 h 624"/>
                <a:gd name="T70" fmla="*/ 821 w 884"/>
                <a:gd name="T71" fmla="*/ 527 h 624"/>
                <a:gd name="T72" fmla="*/ 250 w 884"/>
                <a:gd name="T73" fmla="*/ 623 h 624"/>
                <a:gd name="T74" fmla="*/ 240 w 884"/>
                <a:gd name="T75" fmla="*/ 624 h 624"/>
                <a:gd name="T76" fmla="*/ 224 w 884"/>
                <a:gd name="T77" fmla="*/ 622 h 624"/>
                <a:gd name="T78" fmla="*/ 222 w 884"/>
                <a:gd name="T79" fmla="*/ 622 h 624"/>
                <a:gd name="T80" fmla="*/ 166 w 884"/>
                <a:gd name="T81" fmla="*/ 583 h 624"/>
                <a:gd name="T82" fmla="*/ 14 w 884"/>
                <a:gd name="T83" fmla="*/ 314 h 624"/>
                <a:gd name="T84" fmla="*/ 46 w 884"/>
                <a:gd name="T85" fmla="*/ 224 h 624"/>
                <a:gd name="T86" fmla="*/ 124 w 884"/>
                <a:gd name="T87" fmla="*/ 187 h 624"/>
                <a:gd name="T88" fmla="*/ 136 w 884"/>
                <a:gd name="T89" fmla="*/ 160 h 624"/>
                <a:gd name="T90" fmla="*/ 181 w 884"/>
                <a:gd name="T91" fmla="*/ 130 h 624"/>
                <a:gd name="T92" fmla="*/ 542 w 884"/>
                <a:gd name="T93" fmla="*/ 60 h 624"/>
                <a:gd name="T94" fmla="*/ 518 w 884"/>
                <a:gd name="T95" fmla="*/ 50 h 624"/>
                <a:gd name="T96" fmla="*/ 446 w 884"/>
                <a:gd name="T97" fmla="*/ 85 h 624"/>
                <a:gd name="T98" fmla="*/ 546 w 884"/>
                <a:gd name="T99" fmla="*/ 68 h 624"/>
                <a:gd name="T100" fmla="*/ 542 w 884"/>
                <a:gd name="T101" fmla="*/ 6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4" h="624">
                  <a:moveTo>
                    <a:pt x="54" y="293"/>
                  </a:moveTo>
                  <a:lnTo>
                    <a:pt x="161" y="483"/>
                  </a:lnTo>
                  <a:lnTo>
                    <a:pt x="126" y="238"/>
                  </a:lnTo>
                  <a:lnTo>
                    <a:pt x="64" y="268"/>
                  </a:lnTo>
                  <a:cubicBezTo>
                    <a:pt x="55" y="273"/>
                    <a:pt x="51" y="283"/>
                    <a:pt x="54" y="293"/>
                  </a:cubicBezTo>
                  <a:close/>
                  <a:moveTo>
                    <a:pt x="215" y="553"/>
                  </a:moveTo>
                  <a:cubicBezTo>
                    <a:pt x="216" y="561"/>
                    <a:pt x="222" y="569"/>
                    <a:pt x="228" y="573"/>
                  </a:cubicBezTo>
                  <a:cubicBezTo>
                    <a:pt x="233" y="575"/>
                    <a:pt x="238" y="576"/>
                    <a:pt x="243" y="575"/>
                  </a:cubicBezTo>
                  <a:lnTo>
                    <a:pt x="297" y="566"/>
                  </a:lnTo>
                  <a:lnTo>
                    <a:pt x="381" y="552"/>
                  </a:lnTo>
                  <a:lnTo>
                    <a:pt x="814" y="479"/>
                  </a:lnTo>
                  <a:cubicBezTo>
                    <a:pt x="827" y="477"/>
                    <a:pt x="837" y="463"/>
                    <a:pt x="835" y="448"/>
                  </a:cubicBezTo>
                  <a:lnTo>
                    <a:pt x="786" y="103"/>
                  </a:lnTo>
                  <a:cubicBezTo>
                    <a:pt x="784" y="90"/>
                    <a:pt x="774" y="80"/>
                    <a:pt x="762" y="80"/>
                  </a:cubicBezTo>
                  <a:cubicBezTo>
                    <a:pt x="760" y="80"/>
                    <a:pt x="759" y="81"/>
                    <a:pt x="758" y="81"/>
                  </a:cubicBezTo>
                  <a:lnTo>
                    <a:pt x="619" y="104"/>
                  </a:lnTo>
                  <a:lnTo>
                    <a:pt x="595" y="108"/>
                  </a:lnTo>
                  <a:lnTo>
                    <a:pt x="572" y="112"/>
                  </a:lnTo>
                  <a:lnTo>
                    <a:pt x="289" y="160"/>
                  </a:lnTo>
                  <a:lnTo>
                    <a:pt x="204" y="174"/>
                  </a:lnTo>
                  <a:lnTo>
                    <a:pt x="187" y="177"/>
                  </a:lnTo>
                  <a:cubicBezTo>
                    <a:pt x="181" y="178"/>
                    <a:pt x="175" y="182"/>
                    <a:pt x="171" y="188"/>
                  </a:cubicBezTo>
                  <a:cubicBezTo>
                    <a:pt x="170" y="189"/>
                    <a:pt x="170" y="190"/>
                    <a:pt x="169" y="191"/>
                  </a:cubicBezTo>
                  <a:cubicBezTo>
                    <a:pt x="167" y="196"/>
                    <a:pt x="166" y="202"/>
                    <a:pt x="167" y="208"/>
                  </a:cubicBezTo>
                  <a:lnTo>
                    <a:pt x="168" y="218"/>
                  </a:lnTo>
                  <a:lnTo>
                    <a:pt x="215" y="553"/>
                  </a:lnTo>
                  <a:close/>
                  <a:moveTo>
                    <a:pt x="181" y="130"/>
                  </a:moveTo>
                  <a:lnTo>
                    <a:pt x="277" y="113"/>
                  </a:lnTo>
                  <a:lnTo>
                    <a:pt x="501" y="6"/>
                  </a:lnTo>
                  <a:cubicBezTo>
                    <a:pt x="508" y="2"/>
                    <a:pt x="517" y="0"/>
                    <a:pt x="526" y="0"/>
                  </a:cubicBezTo>
                  <a:cubicBezTo>
                    <a:pt x="550" y="0"/>
                    <a:pt x="572" y="15"/>
                    <a:pt x="582" y="39"/>
                  </a:cubicBezTo>
                  <a:lnTo>
                    <a:pt x="594" y="60"/>
                  </a:lnTo>
                  <a:lnTo>
                    <a:pt x="751" y="33"/>
                  </a:lnTo>
                  <a:cubicBezTo>
                    <a:pt x="789" y="27"/>
                    <a:pt x="824" y="56"/>
                    <a:pt x="829" y="96"/>
                  </a:cubicBezTo>
                  <a:lnTo>
                    <a:pt x="878" y="441"/>
                  </a:lnTo>
                  <a:cubicBezTo>
                    <a:pt x="884" y="482"/>
                    <a:pt x="858" y="520"/>
                    <a:pt x="821" y="527"/>
                  </a:cubicBezTo>
                  <a:lnTo>
                    <a:pt x="250" y="623"/>
                  </a:lnTo>
                  <a:cubicBezTo>
                    <a:pt x="247" y="624"/>
                    <a:pt x="243" y="624"/>
                    <a:pt x="240" y="624"/>
                  </a:cubicBezTo>
                  <a:cubicBezTo>
                    <a:pt x="234" y="624"/>
                    <a:pt x="229" y="624"/>
                    <a:pt x="224" y="622"/>
                  </a:cubicBezTo>
                  <a:lnTo>
                    <a:pt x="222" y="622"/>
                  </a:lnTo>
                  <a:cubicBezTo>
                    <a:pt x="198" y="622"/>
                    <a:pt x="176" y="607"/>
                    <a:pt x="166" y="583"/>
                  </a:cubicBezTo>
                  <a:lnTo>
                    <a:pt x="14" y="314"/>
                  </a:lnTo>
                  <a:cubicBezTo>
                    <a:pt x="0" y="279"/>
                    <a:pt x="15" y="239"/>
                    <a:pt x="46" y="224"/>
                  </a:cubicBezTo>
                  <a:lnTo>
                    <a:pt x="124" y="187"/>
                  </a:lnTo>
                  <a:cubicBezTo>
                    <a:pt x="126" y="177"/>
                    <a:pt x="130" y="168"/>
                    <a:pt x="136" y="160"/>
                  </a:cubicBezTo>
                  <a:cubicBezTo>
                    <a:pt x="146" y="143"/>
                    <a:pt x="162" y="133"/>
                    <a:pt x="181" y="130"/>
                  </a:cubicBezTo>
                  <a:close/>
                  <a:moveTo>
                    <a:pt x="542" y="60"/>
                  </a:moveTo>
                  <a:cubicBezTo>
                    <a:pt x="538" y="50"/>
                    <a:pt x="527" y="45"/>
                    <a:pt x="518" y="50"/>
                  </a:cubicBezTo>
                  <a:lnTo>
                    <a:pt x="446" y="85"/>
                  </a:lnTo>
                  <a:lnTo>
                    <a:pt x="546" y="68"/>
                  </a:lnTo>
                  <a:lnTo>
                    <a:pt x="542" y="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Newspaper">
              <a:extLst>
                <a:ext uri="{FF2B5EF4-FFF2-40B4-BE49-F238E27FC236}">
                  <a16:creationId xmlns:a16="http://schemas.microsoft.com/office/drawing/2014/main" id="{27099ABA-2E3D-4A42-83DD-42B30D34EAE2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306" y="234"/>
              <a:ext cx="58" cy="19"/>
            </a:xfrm>
            <a:custGeom>
              <a:avLst/>
              <a:gdLst>
                <a:gd name="T0" fmla="*/ 123 w 156"/>
                <a:gd name="T1" fmla="*/ 30 h 49"/>
                <a:gd name="T2" fmla="*/ 99 w 156"/>
                <a:gd name="T3" fmla="*/ 33 h 49"/>
                <a:gd name="T4" fmla="*/ 76 w 156"/>
                <a:gd name="T5" fmla="*/ 37 h 49"/>
                <a:gd name="T6" fmla="*/ 3 w 156"/>
                <a:gd name="T7" fmla="*/ 49 h 49"/>
                <a:gd name="T8" fmla="*/ 0 w 156"/>
                <a:gd name="T9" fmla="*/ 25 h 49"/>
                <a:gd name="T10" fmla="*/ 63 w 156"/>
                <a:gd name="T11" fmla="*/ 15 h 49"/>
                <a:gd name="T12" fmla="*/ 87 w 156"/>
                <a:gd name="T13" fmla="*/ 11 h 49"/>
                <a:gd name="T14" fmla="*/ 111 w 156"/>
                <a:gd name="T15" fmla="*/ 7 h 49"/>
                <a:gd name="T16" fmla="*/ 153 w 156"/>
                <a:gd name="T17" fmla="*/ 0 h 49"/>
                <a:gd name="T18" fmla="*/ 156 w 156"/>
                <a:gd name="T19" fmla="*/ 24 h 49"/>
                <a:gd name="T20" fmla="*/ 123 w 156"/>
                <a:gd name="T21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49">
                  <a:moveTo>
                    <a:pt x="123" y="30"/>
                  </a:moveTo>
                  <a:lnTo>
                    <a:pt x="99" y="33"/>
                  </a:lnTo>
                  <a:lnTo>
                    <a:pt x="76" y="37"/>
                  </a:lnTo>
                  <a:lnTo>
                    <a:pt x="3" y="49"/>
                  </a:lnTo>
                  <a:lnTo>
                    <a:pt x="0" y="25"/>
                  </a:lnTo>
                  <a:lnTo>
                    <a:pt x="63" y="15"/>
                  </a:lnTo>
                  <a:lnTo>
                    <a:pt x="87" y="11"/>
                  </a:lnTo>
                  <a:lnTo>
                    <a:pt x="111" y="7"/>
                  </a:lnTo>
                  <a:lnTo>
                    <a:pt x="153" y="0"/>
                  </a:lnTo>
                  <a:lnTo>
                    <a:pt x="156" y="24"/>
                  </a:lnTo>
                  <a:lnTo>
                    <a:pt x="123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Newspaper">
              <a:extLst>
                <a:ext uri="{FF2B5EF4-FFF2-40B4-BE49-F238E27FC236}">
                  <a16:creationId xmlns:a16="http://schemas.microsoft.com/office/drawing/2014/main" id="{54A12FF0-0BC7-49D7-BD2B-1AF89031F063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03" y="215"/>
              <a:ext cx="59" cy="18"/>
            </a:xfrm>
            <a:custGeom>
              <a:avLst/>
              <a:gdLst>
                <a:gd name="T0" fmla="*/ 102 w 156"/>
                <a:gd name="T1" fmla="*/ 33 h 49"/>
                <a:gd name="T2" fmla="*/ 79 w 156"/>
                <a:gd name="T3" fmla="*/ 36 h 49"/>
                <a:gd name="T4" fmla="*/ 55 w 156"/>
                <a:gd name="T5" fmla="*/ 40 h 49"/>
                <a:gd name="T6" fmla="*/ 3 w 156"/>
                <a:gd name="T7" fmla="*/ 49 h 49"/>
                <a:gd name="T8" fmla="*/ 0 w 156"/>
                <a:gd name="T9" fmla="*/ 25 h 49"/>
                <a:gd name="T10" fmla="*/ 43 w 156"/>
                <a:gd name="T11" fmla="*/ 18 h 49"/>
                <a:gd name="T12" fmla="*/ 66 w 156"/>
                <a:gd name="T13" fmla="*/ 14 h 49"/>
                <a:gd name="T14" fmla="*/ 90 w 156"/>
                <a:gd name="T15" fmla="*/ 10 h 49"/>
                <a:gd name="T16" fmla="*/ 153 w 156"/>
                <a:gd name="T17" fmla="*/ 0 h 49"/>
                <a:gd name="T18" fmla="*/ 156 w 156"/>
                <a:gd name="T19" fmla="*/ 24 h 49"/>
                <a:gd name="T20" fmla="*/ 102 w 156"/>
                <a:gd name="T21" fmla="*/ 3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49">
                  <a:moveTo>
                    <a:pt x="102" y="33"/>
                  </a:moveTo>
                  <a:lnTo>
                    <a:pt x="79" y="36"/>
                  </a:lnTo>
                  <a:lnTo>
                    <a:pt x="55" y="40"/>
                  </a:lnTo>
                  <a:lnTo>
                    <a:pt x="3" y="49"/>
                  </a:lnTo>
                  <a:lnTo>
                    <a:pt x="0" y="25"/>
                  </a:lnTo>
                  <a:lnTo>
                    <a:pt x="43" y="18"/>
                  </a:lnTo>
                  <a:lnTo>
                    <a:pt x="66" y="14"/>
                  </a:lnTo>
                  <a:lnTo>
                    <a:pt x="90" y="10"/>
                  </a:lnTo>
                  <a:lnTo>
                    <a:pt x="153" y="0"/>
                  </a:lnTo>
                  <a:lnTo>
                    <a:pt x="156" y="24"/>
                  </a:lnTo>
                  <a:lnTo>
                    <a:pt x="102" y="3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Newspaper">
              <a:extLst>
                <a:ext uri="{FF2B5EF4-FFF2-40B4-BE49-F238E27FC236}">
                  <a16:creationId xmlns:a16="http://schemas.microsoft.com/office/drawing/2014/main" id="{4F90DAFA-19E3-4D7A-B299-7845AEC64351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56" y="182"/>
              <a:ext cx="208" cy="51"/>
            </a:xfrm>
            <a:custGeom>
              <a:avLst/>
              <a:gdLst>
                <a:gd name="T0" fmla="*/ 463 w 553"/>
                <a:gd name="T1" fmla="*/ 62 h 136"/>
                <a:gd name="T2" fmla="*/ 439 w 553"/>
                <a:gd name="T3" fmla="*/ 66 h 136"/>
                <a:gd name="T4" fmla="*/ 416 w 553"/>
                <a:gd name="T5" fmla="*/ 70 h 136"/>
                <a:gd name="T6" fmla="*/ 6 w 553"/>
                <a:gd name="T7" fmla="*/ 136 h 136"/>
                <a:gd name="T8" fmla="*/ 0 w 553"/>
                <a:gd name="T9" fmla="*/ 88 h 136"/>
                <a:gd name="T10" fmla="*/ 390 w 553"/>
                <a:gd name="T11" fmla="*/ 25 h 136"/>
                <a:gd name="T12" fmla="*/ 414 w 553"/>
                <a:gd name="T13" fmla="*/ 21 h 136"/>
                <a:gd name="T14" fmla="*/ 437 w 553"/>
                <a:gd name="T15" fmla="*/ 18 h 136"/>
                <a:gd name="T16" fmla="*/ 546 w 553"/>
                <a:gd name="T17" fmla="*/ 0 h 136"/>
                <a:gd name="T18" fmla="*/ 553 w 553"/>
                <a:gd name="T19" fmla="*/ 48 h 136"/>
                <a:gd name="T20" fmla="*/ 463 w 553"/>
                <a:gd name="T21" fmla="*/ 6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3" h="136">
                  <a:moveTo>
                    <a:pt x="463" y="62"/>
                  </a:moveTo>
                  <a:lnTo>
                    <a:pt x="439" y="66"/>
                  </a:lnTo>
                  <a:lnTo>
                    <a:pt x="416" y="70"/>
                  </a:lnTo>
                  <a:lnTo>
                    <a:pt x="6" y="136"/>
                  </a:lnTo>
                  <a:lnTo>
                    <a:pt x="0" y="88"/>
                  </a:lnTo>
                  <a:lnTo>
                    <a:pt x="390" y="25"/>
                  </a:lnTo>
                  <a:lnTo>
                    <a:pt x="414" y="21"/>
                  </a:lnTo>
                  <a:lnTo>
                    <a:pt x="437" y="18"/>
                  </a:lnTo>
                  <a:lnTo>
                    <a:pt x="546" y="0"/>
                  </a:lnTo>
                  <a:lnTo>
                    <a:pt x="553" y="48"/>
                  </a:lnTo>
                  <a:lnTo>
                    <a:pt x="463" y="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Newspaper">
              <a:extLst>
                <a:ext uri="{FF2B5EF4-FFF2-40B4-BE49-F238E27FC236}">
                  <a16:creationId xmlns:a16="http://schemas.microsoft.com/office/drawing/2014/main" id="{A4BE50E5-A6DA-4DA5-BA91-6F7EAEDDFE9E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309" y="254"/>
              <a:ext cx="58" cy="18"/>
            </a:xfrm>
            <a:custGeom>
              <a:avLst/>
              <a:gdLst>
                <a:gd name="T0" fmla="*/ 78 w 156"/>
                <a:gd name="T1" fmla="*/ 12 h 49"/>
                <a:gd name="T2" fmla="*/ 101 w 156"/>
                <a:gd name="T3" fmla="*/ 9 h 49"/>
                <a:gd name="T4" fmla="*/ 123 w 156"/>
                <a:gd name="T5" fmla="*/ 5 h 49"/>
                <a:gd name="T6" fmla="*/ 153 w 156"/>
                <a:gd name="T7" fmla="*/ 0 h 49"/>
                <a:gd name="T8" fmla="*/ 156 w 156"/>
                <a:gd name="T9" fmla="*/ 25 h 49"/>
                <a:gd name="T10" fmla="*/ 119 w 156"/>
                <a:gd name="T11" fmla="*/ 30 h 49"/>
                <a:gd name="T12" fmla="*/ 92 w 156"/>
                <a:gd name="T13" fmla="*/ 35 h 49"/>
                <a:gd name="T14" fmla="*/ 29 w 156"/>
                <a:gd name="T15" fmla="*/ 45 h 49"/>
                <a:gd name="T16" fmla="*/ 3 w 156"/>
                <a:gd name="T17" fmla="*/ 49 h 49"/>
                <a:gd name="T18" fmla="*/ 0 w 156"/>
                <a:gd name="T19" fmla="*/ 25 h 49"/>
                <a:gd name="T20" fmla="*/ 78 w 156"/>
                <a:gd name="T21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49">
                  <a:moveTo>
                    <a:pt x="78" y="12"/>
                  </a:moveTo>
                  <a:lnTo>
                    <a:pt x="101" y="9"/>
                  </a:lnTo>
                  <a:lnTo>
                    <a:pt x="123" y="5"/>
                  </a:lnTo>
                  <a:lnTo>
                    <a:pt x="153" y="0"/>
                  </a:lnTo>
                  <a:lnTo>
                    <a:pt x="156" y="25"/>
                  </a:lnTo>
                  <a:lnTo>
                    <a:pt x="119" y="30"/>
                  </a:lnTo>
                  <a:lnTo>
                    <a:pt x="92" y="35"/>
                  </a:lnTo>
                  <a:lnTo>
                    <a:pt x="29" y="45"/>
                  </a:lnTo>
                  <a:lnTo>
                    <a:pt x="3" y="49"/>
                  </a:lnTo>
                  <a:lnTo>
                    <a:pt x="0" y="25"/>
                  </a:lnTo>
                  <a:lnTo>
                    <a:pt x="78" y="1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Newspaper">
              <a:extLst>
                <a:ext uri="{FF2B5EF4-FFF2-40B4-BE49-F238E27FC236}">
                  <a16:creationId xmlns:a16="http://schemas.microsoft.com/office/drawing/2014/main" id="{04E9FB55-C231-476D-8B79-57672FD7E485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311" y="274"/>
              <a:ext cx="59" cy="18"/>
            </a:xfrm>
            <a:custGeom>
              <a:avLst/>
              <a:gdLst>
                <a:gd name="T0" fmla="*/ 20 w 156"/>
                <a:gd name="T1" fmla="*/ 45 h 48"/>
                <a:gd name="T2" fmla="*/ 3 w 156"/>
                <a:gd name="T3" fmla="*/ 48 h 48"/>
                <a:gd name="T4" fmla="*/ 0 w 156"/>
                <a:gd name="T5" fmla="*/ 29 h 48"/>
                <a:gd name="T6" fmla="*/ 14 w 156"/>
                <a:gd name="T7" fmla="*/ 22 h 48"/>
                <a:gd name="T8" fmla="*/ 90 w 156"/>
                <a:gd name="T9" fmla="*/ 10 h 48"/>
                <a:gd name="T10" fmla="*/ 153 w 156"/>
                <a:gd name="T11" fmla="*/ 0 h 48"/>
                <a:gd name="T12" fmla="*/ 156 w 156"/>
                <a:gd name="T13" fmla="*/ 24 h 48"/>
                <a:gd name="T14" fmla="*/ 20 w 156"/>
                <a:gd name="T1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48">
                  <a:moveTo>
                    <a:pt x="20" y="45"/>
                  </a:moveTo>
                  <a:lnTo>
                    <a:pt x="3" y="48"/>
                  </a:lnTo>
                  <a:lnTo>
                    <a:pt x="0" y="29"/>
                  </a:lnTo>
                  <a:lnTo>
                    <a:pt x="14" y="22"/>
                  </a:lnTo>
                  <a:lnTo>
                    <a:pt x="90" y="10"/>
                  </a:lnTo>
                  <a:lnTo>
                    <a:pt x="153" y="0"/>
                  </a:lnTo>
                  <a:lnTo>
                    <a:pt x="156" y="24"/>
                  </a:lnTo>
                  <a:lnTo>
                    <a:pt x="20" y="4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Newspaper">
              <a:extLst>
                <a:ext uri="{FF2B5EF4-FFF2-40B4-BE49-F238E27FC236}">
                  <a16:creationId xmlns:a16="http://schemas.microsoft.com/office/drawing/2014/main" id="{513FFFD3-1FF4-4C31-8D09-E4C195396526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11" y="282"/>
              <a:ext cx="5" cy="3"/>
            </a:xfrm>
            <a:custGeom>
              <a:avLst/>
              <a:gdLst>
                <a:gd name="T0" fmla="*/ 15 w 15"/>
                <a:gd name="T1" fmla="*/ 0 h 7"/>
                <a:gd name="T2" fmla="*/ 1 w 15"/>
                <a:gd name="T3" fmla="*/ 7 h 7"/>
                <a:gd name="T4" fmla="*/ 0 w 15"/>
                <a:gd name="T5" fmla="*/ 2 h 7"/>
                <a:gd name="T6" fmla="*/ 15 w 1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Newspaper">
              <a:extLst>
                <a:ext uri="{FF2B5EF4-FFF2-40B4-BE49-F238E27FC236}">
                  <a16:creationId xmlns:a16="http://schemas.microsoft.com/office/drawing/2014/main" id="{FD92C8DE-CC82-4A0F-94F5-E53EE618181E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41" y="265"/>
              <a:ext cx="59" cy="18"/>
            </a:xfrm>
            <a:custGeom>
              <a:avLst/>
              <a:gdLst>
                <a:gd name="T0" fmla="*/ 153 w 156"/>
                <a:gd name="T1" fmla="*/ 0 h 49"/>
                <a:gd name="T2" fmla="*/ 156 w 156"/>
                <a:gd name="T3" fmla="*/ 24 h 49"/>
                <a:gd name="T4" fmla="*/ 3 w 156"/>
                <a:gd name="T5" fmla="*/ 49 h 49"/>
                <a:gd name="T6" fmla="*/ 0 w 156"/>
                <a:gd name="T7" fmla="*/ 25 h 49"/>
                <a:gd name="T8" fmla="*/ 153 w 156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49">
                  <a:moveTo>
                    <a:pt x="153" y="0"/>
                  </a:moveTo>
                  <a:lnTo>
                    <a:pt x="156" y="24"/>
                  </a:lnTo>
                  <a:lnTo>
                    <a:pt x="3" y="49"/>
                  </a:lnTo>
                  <a:lnTo>
                    <a:pt x="0" y="25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Newspaper">
              <a:extLst>
                <a:ext uri="{FF2B5EF4-FFF2-40B4-BE49-F238E27FC236}">
                  <a16:creationId xmlns:a16="http://schemas.microsoft.com/office/drawing/2014/main" id="{3A959BB4-1415-402C-96D0-609D7B17A4FB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39" y="245"/>
              <a:ext cx="58" cy="19"/>
            </a:xfrm>
            <a:custGeom>
              <a:avLst/>
              <a:gdLst>
                <a:gd name="T0" fmla="*/ 153 w 156"/>
                <a:gd name="T1" fmla="*/ 0 h 49"/>
                <a:gd name="T2" fmla="*/ 156 w 156"/>
                <a:gd name="T3" fmla="*/ 24 h 49"/>
                <a:gd name="T4" fmla="*/ 3 w 156"/>
                <a:gd name="T5" fmla="*/ 49 h 49"/>
                <a:gd name="T6" fmla="*/ 0 w 156"/>
                <a:gd name="T7" fmla="*/ 25 h 49"/>
                <a:gd name="T8" fmla="*/ 153 w 156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49">
                  <a:moveTo>
                    <a:pt x="153" y="0"/>
                  </a:moveTo>
                  <a:lnTo>
                    <a:pt x="156" y="24"/>
                  </a:lnTo>
                  <a:lnTo>
                    <a:pt x="3" y="49"/>
                  </a:lnTo>
                  <a:lnTo>
                    <a:pt x="0" y="25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Newspaper">
              <a:extLst>
                <a:ext uri="{FF2B5EF4-FFF2-40B4-BE49-F238E27FC236}">
                  <a16:creationId xmlns:a16="http://schemas.microsoft.com/office/drawing/2014/main" id="{B280461D-B687-40A7-980D-B9E1F17A14E9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36" y="226"/>
              <a:ext cx="59" cy="18"/>
            </a:xfrm>
            <a:custGeom>
              <a:avLst/>
              <a:gdLst>
                <a:gd name="T0" fmla="*/ 0 w 156"/>
                <a:gd name="T1" fmla="*/ 25 h 48"/>
                <a:gd name="T2" fmla="*/ 153 w 156"/>
                <a:gd name="T3" fmla="*/ 0 h 48"/>
                <a:gd name="T4" fmla="*/ 156 w 156"/>
                <a:gd name="T5" fmla="*/ 24 h 48"/>
                <a:gd name="T6" fmla="*/ 3 w 156"/>
                <a:gd name="T7" fmla="*/ 48 h 48"/>
                <a:gd name="T8" fmla="*/ 0 w 156"/>
                <a:gd name="T9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48">
                  <a:moveTo>
                    <a:pt x="0" y="25"/>
                  </a:moveTo>
                  <a:lnTo>
                    <a:pt x="153" y="0"/>
                  </a:lnTo>
                  <a:lnTo>
                    <a:pt x="156" y="24"/>
                  </a:lnTo>
                  <a:lnTo>
                    <a:pt x="3" y="48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Newspaper">
              <a:extLst>
                <a:ext uri="{FF2B5EF4-FFF2-40B4-BE49-F238E27FC236}">
                  <a16:creationId xmlns:a16="http://schemas.microsoft.com/office/drawing/2014/main" id="{5BB9C5D0-8891-42F8-BC5A-324CC19871B9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244" y="285"/>
              <a:ext cx="59" cy="18"/>
            </a:xfrm>
            <a:custGeom>
              <a:avLst/>
              <a:gdLst>
                <a:gd name="T0" fmla="*/ 116 w 156"/>
                <a:gd name="T1" fmla="*/ 30 h 48"/>
                <a:gd name="T2" fmla="*/ 34 w 156"/>
                <a:gd name="T3" fmla="*/ 43 h 48"/>
                <a:gd name="T4" fmla="*/ 3 w 156"/>
                <a:gd name="T5" fmla="*/ 48 h 48"/>
                <a:gd name="T6" fmla="*/ 0 w 156"/>
                <a:gd name="T7" fmla="*/ 24 h 48"/>
                <a:gd name="T8" fmla="*/ 110 w 156"/>
                <a:gd name="T9" fmla="*/ 7 h 48"/>
                <a:gd name="T10" fmla="*/ 153 w 156"/>
                <a:gd name="T11" fmla="*/ 0 h 48"/>
                <a:gd name="T12" fmla="*/ 155 w 156"/>
                <a:gd name="T13" fmla="*/ 11 h 48"/>
                <a:gd name="T14" fmla="*/ 156 w 156"/>
                <a:gd name="T15" fmla="*/ 24 h 48"/>
                <a:gd name="T16" fmla="*/ 116 w 156"/>
                <a:gd name="T1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48">
                  <a:moveTo>
                    <a:pt x="116" y="30"/>
                  </a:moveTo>
                  <a:lnTo>
                    <a:pt x="34" y="43"/>
                  </a:lnTo>
                  <a:lnTo>
                    <a:pt x="3" y="48"/>
                  </a:lnTo>
                  <a:lnTo>
                    <a:pt x="0" y="24"/>
                  </a:lnTo>
                  <a:lnTo>
                    <a:pt x="110" y="7"/>
                  </a:lnTo>
                  <a:lnTo>
                    <a:pt x="153" y="0"/>
                  </a:lnTo>
                  <a:lnTo>
                    <a:pt x="155" y="11"/>
                  </a:lnTo>
                  <a:lnTo>
                    <a:pt x="156" y="24"/>
                  </a:lnTo>
                  <a:lnTo>
                    <a:pt x="116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Newspaper">
              <a:extLst>
                <a:ext uri="{FF2B5EF4-FFF2-40B4-BE49-F238E27FC236}">
                  <a16:creationId xmlns:a16="http://schemas.microsoft.com/office/drawing/2014/main" id="{D31823A4-4A74-44DE-9F70-F2E5DEF184DF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164" y="238"/>
              <a:ext cx="70" cy="77"/>
            </a:xfrm>
            <a:custGeom>
              <a:avLst/>
              <a:gdLst>
                <a:gd name="T0" fmla="*/ 164 w 185"/>
                <a:gd name="T1" fmla="*/ 0 h 204"/>
                <a:gd name="T2" fmla="*/ 185 w 185"/>
                <a:gd name="T3" fmla="*/ 180 h 204"/>
                <a:gd name="T4" fmla="*/ 21 w 185"/>
                <a:gd name="T5" fmla="*/ 204 h 204"/>
                <a:gd name="T6" fmla="*/ 0 w 185"/>
                <a:gd name="T7" fmla="*/ 23 h 204"/>
                <a:gd name="T8" fmla="*/ 164 w 185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204">
                  <a:moveTo>
                    <a:pt x="164" y="0"/>
                  </a:moveTo>
                  <a:lnTo>
                    <a:pt x="185" y="180"/>
                  </a:lnTo>
                  <a:lnTo>
                    <a:pt x="21" y="204"/>
                  </a:lnTo>
                  <a:lnTo>
                    <a:pt x="0" y="23"/>
                  </a:lnTo>
                  <a:lnTo>
                    <a:pt x="1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69814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newspaper_POWER_USER_SEPARATOR_ICONS_article_POWER_USER_SEPARATOR_ICONS_headline_POWER_USER_SEPARATOR_ICONS_in-the-news_POWER_USER_SEPARATOR_ICONS_news_POWER_USER_SEPARATOR_ICONS_news-flash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heme/theme1.xml><?xml version="1.0" encoding="utf-8"?>
<a:theme xmlns:a="http://schemas.openxmlformats.org/drawingml/2006/main" name="Office Theme">
  <a:themeElements>
    <a:clrScheme name="Marketreach Colours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94D47"/>
      </a:accent2>
      <a:accent3>
        <a:srgbClr val="EE7975"/>
      </a:accent3>
      <a:accent4>
        <a:srgbClr val="F3A6A3"/>
      </a:accent4>
      <a:accent5>
        <a:srgbClr val="F9D3D1"/>
      </a:accent5>
      <a:accent6>
        <a:srgbClr val="000000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1CF4A4FD234468DD412F3CF334B34" ma:contentTypeVersion="5" ma:contentTypeDescription="Create a new document." ma:contentTypeScope="" ma:versionID="7c5298e035e3abb700d4d2719f1bcc92">
  <xsd:schema xmlns:xsd="http://www.w3.org/2001/XMLSchema" xmlns:xs="http://www.w3.org/2001/XMLSchema" xmlns:p="http://schemas.microsoft.com/office/2006/metadata/properties" xmlns:ns2="4be9f171-eef0-4f28-8842-fd062038bb63" targetNamespace="http://schemas.microsoft.com/office/2006/metadata/properties" ma:root="true" ma:fieldsID="7c48febbddd040c151bb22673fcc65ec" ns2:_="">
    <xsd:import namespace="4be9f171-eef0-4f28-8842-fd062038bb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e9f171-eef0-4f28-8842-fd062038b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1A0B5A-0F16-41B3-8A2F-1F42330CA88E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be9f171-eef0-4f28-8842-fd062038bb63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8848BB-50DE-4E57-9CA8-7CC896B952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e9f171-eef0-4f28-8842-fd062038bb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9F9721-E688-41FE-A6C0-BAFCE096F8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747</Words>
  <Application>Microsoft Office PowerPoint</Application>
  <PresentationFormat>Widescreen</PresentationFormat>
  <Paragraphs>122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Impact</vt:lpstr>
      <vt:lpstr>Noto Sans</vt:lpstr>
      <vt:lpstr>Wingdings</vt:lpstr>
      <vt:lpstr>Office Theme</vt:lpstr>
      <vt:lpstr>ROYAL MAIL WHOLESALE INCENTIVE SUMMARY</vt:lpstr>
      <vt:lpstr>Royal mail incentives</vt:lpstr>
      <vt:lpstr>FIRST TIME USER</vt:lpstr>
      <vt:lpstr>TEST &amp; Innovate </vt:lpstr>
      <vt:lpstr>Growth &amp; commitment schemes</vt:lpstr>
      <vt:lpstr>Publishing mail Commitment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</cp:revision>
  <dcterms:created xsi:type="dcterms:W3CDTF">2018-10-03T11:19:32Z</dcterms:created>
  <dcterms:modified xsi:type="dcterms:W3CDTF">2025-02-12T10:06:15Z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0x010100AD71CF4A4FD234468DD412F3CF334B34</vt:lpwstr>
  </property>
  <property fmtid="{D5CDD505-2E9C-101B-9397-08002B2CF9AE}" pid="3" name="MSIP_Label_980f36f3-41a5-4f45-a6a2-e224f336accd_Enabled">
    <vt:lpwstr>true</vt:lpwstr>
  </property>
  <property fmtid="{D5CDD505-2E9C-101B-9397-08002B2CF9AE}" pid="4" name="MSIP_Label_980f36f3-41a5-4f45-a6a2-e224f336accd_SetDate">
    <vt:lpwstr>2023-12-07T16:28:12Z</vt:lpwstr>
  </property>
  <property fmtid="{D5CDD505-2E9C-101B-9397-08002B2CF9AE}" pid="5" name="MSIP_Label_980f36f3-41a5-4f45-a6a2-e224f336accd_Method">
    <vt:lpwstr>Standard</vt:lpwstr>
  </property>
  <property fmtid="{D5CDD505-2E9C-101B-9397-08002B2CF9AE}" pid="6" name="MSIP_Label_980f36f3-41a5-4f45-a6a2-e224f336accd_Name">
    <vt:lpwstr>980f36f3-41a5-4f45-a6a2-e224f336accd</vt:lpwstr>
  </property>
  <property fmtid="{D5CDD505-2E9C-101B-9397-08002B2CF9AE}" pid="7" name="MSIP_Label_980f36f3-41a5-4f45-a6a2-e224f336accd_SiteId">
    <vt:lpwstr>7a082108-90dd-41ac-be41-9b8feabee2da</vt:lpwstr>
  </property>
  <property fmtid="{D5CDD505-2E9C-101B-9397-08002B2CF9AE}" pid="8" name="MSIP_Label_980f36f3-41a5-4f45-a6a2-e224f336accd_ActionId">
    <vt:lpwstr/>
  </property>
  <property fmtid="{D5CDD505-2E9C-101B-9397-08002B2CF9AE}" pid="9" name="MSIP_Label_980f36f3-41a5-4f45-a6a2-e224f336accd_ContentBits">
    <vt:lpwstr>2</vt:lpwstr>
  </property>
</Properties>
</file>