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33"/>
  </p:notesMasterIdLst>
  <p:handoutMasterIdLst>
    <p:handoutMasterId r:id="rId34"/>
  </p:handoutMasterIdLst>
  <p:sldIdLst>
    <p:sldId id="2745" r:id="rId5"/>
    <p:sldId id="1677" r:id="rId6"/>
    <p:sldId id="3627" r:id="rId7"/>
    <p:sldId id="3628" r:id="rId8"/>
    <p:sldId id="2747" r:id="rId9"/>
    <p:sldId id="2737" r:id="rId10"/>
    <p:sldId id="3630" r:id="rId11"/>
    <p:sldId id="2748" r:id="rId12"/>
    <p:sldId id="2749" r:id="rId13"/>
    <p:sldId id="572" r:id="rId14"/>
    <p:sldId id="2147376532" r:id="rId15"/>
    <p:sldId id="3626" r:id="rId16"/>
    <p:sldId id="2147376534" r:id="rId17"/>
    <p:sldId id="2147376533" r:id="rId18"/>
    <p:sldId id="2147376535" r:id="rId19"/>
    <p:sldId id="2147376536" r:id="rId20"/>
    <p:sldId id="2147376537" r:id="rId21"/>
    <p:sldId id="2147376538" r:id="rId22"/>
    <p:sldId id="2147376540" r:id="rId23"/>
    <p:sldId id="2147376541" r:id="rId24"/>
    <p:sldId id="2147376539" r:id="rId25"/>
    <p:sldId id="2147376542" r:id="rId26"/>
    <p:sldId id="2147376543" r:id="rId27"/>
    <p:sldId id="2147376544" r:id="rId28"/>
    <p:sldId id="2147376546" r:id="rId29"/>
    <p:sldId id="2147376545" r:id="rId30"/>
    <p:sldId id="2147376547" r:id="rId31"/>
    <p:sldId id="2744" r:id="rId3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C"/>
    <a:srgbClr val="E6E6E6"/>
    <a:srgbClr val="95C121"/>
    <a:srgbClr val="000000"/>
    <a:srgbClr val="FDC304"/>
    <a:srgbClr val="82CBD4"/>
    <a:srgbClr val="EF7E05"/>
    <a:srgbClr val="1BACE4"/>
    <a:srgbClr val="1D1E1C"/>
    <a:srgbClr val="E2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50FCF-FD43-4198-BB1F-06B324872E68}" v="20" dt="2024-10-17T11:02:57.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6357" autoAdjust="0"/>
  </p:normalViewPr>
  <p:slideViewPr>
    <p:cSldViewPr snapToGrid="0">
      <p:cViewPr varScale="1">
        <p:scale>
          <a:sx n="114" d="100"/>
          <a:sy n="114" d="100"/>
        </p:scale>
        <p:origin x="522" y="102"/>
      </p:cViewPr>
      <p:guideLst>
        <p:guide orient="horz" pos="1185"/>
        <p:guide pos="37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7BF3-47DA-8ED9-AE45B58F953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7BF3-47DA-8ED9-AE45B58F953D}"/>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7BF3-47DA-8ED9-AE45B58F953D}"/>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E5D-447E-A85D-1B17F94B37F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E5D-447E-A85D-1B17F94B37FE}"/>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BE5D-447E-A85D-1B17F94B37FE}"/>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146-4CEA-9958-6487E5E0AFC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146-4CEA-9958-6487E5E0AFCD}"/>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A146-4CEA-9958-6487E5E0AFCD}"/>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019-489E-AEF7-46A72C4D71A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019-489E-AEF7-46A72C4D71A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A019-489E-AEF7-46A72C4D71AB}"/>
            </c:ext>
          </c:extLst>
        </c:ser>
        <c:dLbls>
          <c:showLegendKey val="0"/>
          <c:showVal val="0"/>
          <c:showCatName val="0"/>
          <c:showSerName val="0"/>
          <c:showPercent val="0"/>
          <c:showBubbleSize val="0"/>
          <c:showLeaderLines val="1"/>
        </c:dLbls>
        <c:firstSliceAng val="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F653-4037-85A6-EAA69E28767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653-4037-85A6-EAA69E287670}"/>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F653-4037-85A6-EAA69E287670}"/>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D0E5-43D4-9AF9-8329CD5C6CB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0E5-43D4-9AF9-8329CD5C6CB5}"/>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D0E5-43D4-9AF9-8329CD5C6CB5}"/>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8C7C-4541-9714-1DE25332736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C7C-4541-9714-1DE253327363}"/>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8C7C-4541-9714-1DE253327363}"/>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219D-48AB-AF95-7B5F114B8257}"/>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219D-48AB-AF95-7B5F114B8257}"/>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219D-48AB-AF95-7B5F114B8257}"/>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17/10/2024</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17/10/2024</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dirty="0"/>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dirty="0"/>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dirty="0"/>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dirty="0"/>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48.png"/><Relationship Id="rId3" Type="http://schemas.openxmlformats.org/officeDocument/2006/relationships/tags" Target="../tags/tag17.xml"/><Relationship Id="rId7" Type="http://schemas.openxmlformats.org/officeDocument/2006/relationships/slideLayout" Target="../slideLayouts/slideLayout9.xml"/><Relationship Id="rId12" Type="http://schemas.openxmlformats.org/officeDocument/2006/relationships/image" Target="../media/image47.sv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46.png"/><Relationship Id="rId5" Type="http://schemas.openxmlformats.org/officeDocument/2006/relationships/tags" Target="../tags/tag19.xml"/><Relationship Id="rId15" Type="http://schemas.openxmlformats.org/officeDocument/2006/relationships/hyperlink" Target="https://www.royalmailwholesale.com/testing-and-innovation" TargetMode="External"/><Relationship Id="rId10" Type="http://schemas.openxmlformats.org/officeDocument/2006/relationships/image" Target="../media/image45.svg"/><Relationship Id="rId4" Type="http://schemas.openxmlformats.org/officeDocument/2006/relationships/tags" Target="../tags/tag18.xml"/><Relationship Id="rId9" Type="http://schemas.openxmlformats.org/officeDocument/2006/relationships/image" Target="../media/image44.png"/><Relationship Id="rId14" Type="http://schemas.openxmlformats.org/officeDocument/2006/relationships/image" Target="../media/image4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hyperlink" Target="mailto:groupincentive@royalmail.com" TargetMode="Externa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slideLayout" Target="../slideLayouts/slideLayout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tiff"/><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jpe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r>
              <a:rPr lang="en-GB" dirty="0"/>
              <a:t>ADVERTISING MAIL</a:t>
            </a:r>
            <a:br>
              <a:rPr lang="en-GB" dirty="0"/>
            </a:br>
            <a:r>
              <a:rPr lang="en-GB" dirty="0"/>
              <a:t>TEST AND INNOVATE INCENTIVE</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p:txBody>
          <a:bodyPr/>
          <a:lstStyle/>
          <a:p>
            <a:r>
              <a:rPr lang="en-GB" dirty="0"/>
              <a:t>Wholesale</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p:txBody>
          <a:bodyPr/>
          <a:lstStyle/>
          <a:p>
            <a:r>
              <a:rPr lang="en-GB" dirty="0"/>
              <a:t>January 2024</a:t>
            </a:r>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until March 28</a:t>
            </a:r>
            <a:r>
              <a:rPr lang="en-GB" baseline="30000" dirty="0"/>
              <a:t>th</a:t>
            </a:r>
            <a:r>
              <a:rPr lang="en-GB" dirty="0"/>
              <a:t> 2025</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When you have completed your activity you will need to apply to Royal Mail for your credit.</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3">
            <a:extLst>
              <a:ext uri="{FF2B5EF4-FFF2-40B4-BE49-F238E27FC236}">
                <a16:creationId xmlns:a16="http://schemas.microsoft.com/office/drawing/2014/main" id="{00FA94D1-A469-4B1A-9D12-9A6393F3DE0B}"/>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10</a:t>
            </a:fld>
            <a:endParaRPr lang="en-GB" dirty="0"/>
          </a:p>
        </p:txBody>
      </p:sp>
    </p:spTree>
    <p:extLst>
      <p:ext uri="{BB962C8B-B14F-4D97-AF65-F5344CB8AC3E}">
        <p14:creationId xmlns:p14="http://schemas.microsoft.com/office/powerpoint/2010/main" val="370539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468F2-CAEA-4E1D-A62C-DD0A1B9B9365}"/>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3" name="Text Placeholder 2">
            <a:extLst>
              <a:ext uri="{FF2B5EF4-FFF2-40B4-BE49-F238E27FC236}">
                <a16:creationId xmlns:a16="http://schemas.microsoft.com/office/drawing/2014/main" id="{137EB46B-5A46-48EA-AF09-75F8B0DD4D22}"/>
              </a:ext>
            </a:extLst>
          </p:cNvPr>
          <p:cNvSpPr>
            <a:spLocks noGrp="1"/>
          </p:cNvSpPr>
          <p:nvPr>
            <p:ph type="body" sz="quarter" idx="17"/>
          </p:nvPr>
        </p:nvSpPr>
        <p:spPr/>
        <p:txBody>
          <a:bodyPr/>
          <a:lstStyle/>
          <a:p>
            <a:r>
              <a:rPr lang="en-GB" sz="2400" dirty="0"/>
              <a:t>Why are you testing?</a:t>
            </a:r>
          </a:p>
        </p:txBody>
      </p:sp>
      <p:sp>
        <p:nvSpPr>
          <p:cNvPr id="4" name="Text Placeholder 3">
            <a:extLst>
              <a:ext uri="{FF2B5EF4-FFF2-40B4-BE49-F238E27FC236}">
                <a16:creationId xmlns:a16="http://schemas.microsoft.com/office/drawing/2014/main" id="{DFD153BD-943F-45B7-801E-52CE7EE87EAA}"/>
              </a:ext>
            </a:extLst>
          </p:cNvPr>
          <p:cNvSpPr>
            <a:spLocks noGrp="1"/>
          </p:cNvSpPr>
          <p:nvPr>
            <p:ph type="body" sz="quarter" idx="21"/>
          </p:nvPr>
        </p:nvSpPr>
        <p:spPr>
          <a:xfrm>
            <a:off x="1178351" y="3094394"/>
            <a:ext cx="2889854" cy="2698946"/>
          </a:xfrm>
        </p:spPr>
        <p:txBody>
          <a:bodyPr/>
          <a:lstStyle/>
          <a:p>
            <a:pPr marL="177800" indent="-177800">
              <a:buClr>
                <a:schemeClr val="accent1"/>
              </a:buClr>
              <a:buFont typeface="Wingdings" panose="05000000000000000000" pitchFamily="2" charset="2"/>
              <a:buChar char="§"/>
            </a:pPr>
            <a:r>
              <a:rPr lang="en-GB" sz="1600" dirty="0"/>
              <a:t>Can you tell us about the objectives and strategy for your new mailing activity</a:t>
            </a:r>
          </a:p>
          <a:p>
            <a:pPr marL="177800" indent="-177800">
              <a:buClr>
                <a:schemeClr val="accent1"/>
              </a:buClr>
              <a:buFont typeface="Wingdings" panose="05000000000000000000" pitchFamily="2" charset="2"/>
              <a:buChar char="§"/>
            </a:pPr>
            <a:r>
              <a:rPr lang="en-GB" sz="1600" dirty="0"/>
              <a:t>Could you explain how this is something new to your plan</a:t>
            </a:r>
          </a:p>
          <a:p>
            <a:pPr marL="177800" indent="-177800">
              <a:buClr>
                <a:schemeClr val="accent1"/>
              </a:buClr>
              <a:buFont typeface="Wingdings" panose="05000000000000000000" pitchFamily="2" charset="2"/>
              <a:buChar char="§"/>
            </a:pPr>
            <a:r>
              <a:rPr lang="en-GB" sz="1600" dirty="0"/>
              <a:t>Can you explain what the test is designed to achieve over and above existing activity</a:t>
            </a:r>
          </a:p>
        </p:txBody>
      </p:sp>
      <p:sp>
        <p:nvSpPr>
          <p:cNvPr id="5" name="Title 4">
            <a:extLst>
              <a:ext uri="{FF2B5EF4-FFF2-40B4-BE49-F238E27FC236}">
                <a16:creationId xmlns:a16="http://schemas.microsoft.com/office/drawing/2014/main" id="{12F5CABA-0B43-4E48-85F3-A2788C8949EF}"/>
              </a:ext>
            </a:extLst>
          </p:cNvPr>
          <p:cNvSpPr>
            <a:spLocks noGrp="1"/>
          </p:cNvSpPr>
          <p:nvPr>
            <p:ph type="title"/>
          </p:nvPr>
        </p:nvSpPr>
        <p:spPr/>
        <p:txBody>
          <a:bodyPr/>
          <a:lstStyle/>
          <a:p>
            <a:r>
              <a:rPr lang="en-GB" dirty="0"/>
              <a:t>The more detail the better!</a:t>
            </a:r>
          </a:p>
        </p:txBody>
      </p:sp>
      <p:sp>
        <p:nvSpPr>
          <p:cNvPr id="6" name="Text Placeholder 5">
            <a:extLst>
              <a:ext uri="{FF2B5EF4-FFF2-40B4-BE49-F238E27FC236}">
                <a16:creationId xmlns:a16="http://schemas.microsoft.com/office/drawing/2014/main" id="{4CCB0029-2428-4EBC-84A4-92418B76E019}"/>
              </a:ext>
            </a:extLst>
          </p:cNvPr>
          <p:cNvSpPr>
            <a:spLocks noGrp="1"/>
          </p:cNvSpPr>
          <p:nvPr>
            <p:ph type="body" sz="quarter" idx="11"/>
          </p:nvPr>
        </p:nvSpPr>
        <p:spPr/>
        <p:txBody>
          <a:bodyPr/>
          <a:lstStyle/>
          <a:p>
            <a:r>
              <a:rPr lang="en-GB" dirty="0"/>
              <a:t>The more information you can provide will help us process your application</a:t>
            </a:r>
          </a:p>
        </p:txBody>
      </p:sp>
      <p:sp>
        <p:nvSpPr>
          <p:cNvPr id="7" name="Text Placeholder 6">
            <a:extLst>
              <a:ext uri="{FF2B5EF4-FFF2-40B4-BE49-F238E27FC236}">
                <a16:creationId xmlns:a16="http://schemas.microsoft.com/office/drawing/2014/main" id="{5BC3B68D-4DE7-4151-8A62-E36DDF85B071}"/>
              </a:ext>
            </a:extLst>
          </p:cNvPr>
          <p:cNvSpPr>
            <a:spLocks noGrp="1"/>
          </p:cNvSpPr>
          <p:nvPr>
            <p:ph type="body" sz="quarter" idx="22"/>
          </p:nvPr>
        </p:nvSpPr>
        <p:spPr/>
        <p:txBody>
          <a:bodyPr/>
          <a:lstStyle/>
          <a:p>
            <a:r>
              <a:rPr lang="en-GB" sz="2400" dirty="0"/>
              <a:t>What are the details of the test?</a:t>
            </a:r>
          </a:p>
        </p:txBody>
      </p:sp>
      <p:sp>
        <p:nvSpPr>
          <p:cNvPr id="8" name="Text Placeholder 7">
            <a:extLst>
              <a:ext uri="{FF2B5EF4-FFF2-40B4-BE49-F238E27FC236}">
                <a16:creationId xmlns:a16="http://schemas.microsoft.com/office/drawing/2014/main" id="{61130CB1-D523-48D2-B5A4-19056128655E}"/>
              </a:ext>
            </a:extLst>
          </p:cNvPr>
          <p:cNvSpPr>
            <a:spLocks noGrp="1"/>
          </p:cNvSpPr>
          <p:nvPr>
            <p:ph type="body" sz="quarter" idx="23"/>
          </p:nvPr>
        </p:nvSpPr>
        <p:spPr>
          <a:xfrm>
            <a:off x="4637988" y="3098751"/>
            <a:ext cx="2865909" cy="2698946"/>
          </a:xfrm>
        </p:spPr>
        <p:txBody>
          <a:bodyPr/>
          <a:lstStyle/>
          <a:p>
            <a:pPr marL="177800" indent="-177800">
              <a:buClr>
                <a:schemeClr val="accent1"/>
              </a:buClr>
              <a:buFont typeface="Wingdings" panose="05000000000000000000" pitchFamily="2" charset="2"/>
              <a:buChar char="§"/>
            </a:pPr>
            <a:r>
              <a:rPr lang="en-GB" sz="1600" dirty="0"/>
              <a:t>Who are you targeting and why?</a:t>
            </a:r>
          </a:p>
          <a:p>
            <a:pPr marL="177800" indent="-177800">
              <a:buClr>
                <a:schemeClr val="accent1"/>
              </a:buClr>
              <a:buFont typeface="Wingdings" panose="05000000000000000000" pitchFamily="2" charset="2"/>
              <a:buChar char="§"/>
            </a:pPr>
            <a:r>
              <a:rPr lang="en-GB" sz="1600" dirty="0"/>
              <a:t>What targeting strategy have you used e.g. profiling? existing customer base</a:t>
            </a:r>
          </a:p>
          <a:p>
            <a:pPr marL="177800" indent="-177800">
              <a:buClr>
                <a:schemeClr val="accent1"/>
              </a:buClr>
              <a:buFont typeface="Wingdings" panose="05000000000000000000" pitchFamily="2" charset="2"/>
              <a:buChar char="§"/>
            </a:pPr>
            <a:r>
              <a:rPr lang="en-GB" sz="1600" dirty="0"/>
              <a:t>What test cells are in your plan?</a:t>
            </a:r>
          </a:p>
          <a:p>
            <a:pPr marL="177800" indent="-177800">
              <a:buClr>
                <a:schemeClr val="accent1"/>
              </a:buClr>
              <a:buFont typeface="Wingdings" panose="05000000000000000000" pitchFamily="2" charset="2"/>
              <a:buChar char="§"/>
            </a:pPr>
            <a:r>
              <a:rPr lang="en-GB" sz="1600" dirty="0"/>
              <a:t>Are you testing different creative routes and if so why?</a:t>
            </a:r>
          </a:p>
          <a:p>
            <a:pPr marL="177800" indent="-177800">
              <a:buClr>
                <a:schemeClr val="accent1"/>
              </a:buClr>
              <a:buFont typeface="Wingdings" panose="05000000000000000000" pitchFamily="2" charset="2"/>
              <a:buChar char="§"/>
            </a:pPr>
            <a:r>
              <a:rPr lang="en-GB" sz="1600" dirty="0"/>
              <a:t>If you have a test matrix please do include it.</a:t>
            </a:r>
          </a:p>
        </p:txBody>
      </p:sp>
      <p:sp>
        <p:nvSpPr>
          <p:cNvPr id="9" name="Text Placeholder 8">
            <a:extLst>
              <a:ext uri="{FF2B5EF4-FFF2-40B4-BE49-F238E27FC236}">
                <a16:creationId xmlns:a16="http://schemas.microsoft.com/office/drawing/2014/main" id="{E0413AFA-EA5D-4CC7-8412-ADD8663CB00A}"/>
              </a:ext>
            </a:extLst>
          </p:cNvPr>
          <p:cNvSpPr>
            <a:spLocks noGrp="1"/>
          </p:cNvSpPr>
          <p:nvPr>
            <p:ph type="body" sz="quarter" idx="24"/>
          </p:nvPr>
        </p:nvSpPr>
        <p:spPr>
          <a:solidFill>
            <a:schemeClr val="bg1"/>
          </a:solidFill>
        </p:spPr>
        <p:txBody>
          <a:bodyPr wrap="square" lIns="288000" anchor="ctr"/>
          <a:lstStyle/>
          <a:p>
            <a:r>
              <a:rPr lang="en-GB" sz="2400" dirty="0"/>
              <a:t>How are you measuring the results?</a:t>
            </a:r>
          </a:p>
        </p:txBody>
      </p:sp>
      <p:sp>
        <p:nvSpPr>
          <p:cNvPr id="10" name="Text Placeholder 9">
            <a:extLst>
              <a:ext uri="{FF2B5EF4-FFF2-40B4-BE49-F238E27FC236}">
                <a16:creationId xmlns:a16="http://schemas.microsoft.com/office/drawing/2014/main" id="{E1A790E2-BA0B-40B6-8F18-0E5CBCF34656}"/>
              </a:ext>
            </a:extLst>
          </p:cNvPr>
          <p:cNvSpPr>
            <a:spLocks noGrp="1"/>
          </p:cNvSpPr>
          <p:nvPr>
            <p:ph type="body" sz="quarter" idx="25"/>
          </p:nvPr>
        </p:nvSpPr>
        <p:spPr>
          <a:xfrm>
            <a:off x="8107052" y="3094394"/>
            <a:ext cx="2832537" cy="2698946"/>
          </a:xfrm>
        </p:spPr>
        <p:txBody>
          <a:bodyPr/>
          <a:lstStyle/>
          <a:p>
            <a:pPr marL="177800" indent="-177800">
              <a:buClr>
                <a:schemeClr val="accent1"/>
              </a:buClr>
              <a:buFont typeface="Wingdings" panose="05000000000000000000" pitchFamily="2" charset="2"/>
              <a:buChar char="§"/>
            </a:pPr>
            <a:r>
              <a:rPr lang="en-GB" sz="1600" dirty="0"/>
              <a:t>Please tell us the volumes you are testing</a:t>
            </a:r>
          </a:p>
          <a:p>
            <a:pPr marL="177800" indent="-177800">
              <a:buClr>
                <a:schemeClr val="accent1"/>
              </a:buClr>
              <a:buFont typeface="Wingdings" panose="05000000000000000000" pitchFamily="2" charset="2"/>
              <a:buChar char="§"/>
            </a:pPr>
            <a:r>
              <a:rPr lang="en-GB" sz="1600" dirty="0"/>
              <a:t>What are the main KPIs for this campaign – predicted response rate, sales, ROI</a:t>
            </a:r>
          </a:p>
          <a:p>
            <a:pPr marL="177800" indent="-177800">
              <a:buClr>
                <a:schemeClr val="accent1"/>
              </a:buClr>
              <a:buFont typeface="Wingdings" panose="05000000000000000000" pitchFamily="2" charset="2"/>
              <a:buChar char="§"/>
            </a:pPr>
            <a:r>
              <a:rPr lang="en-GB" sz="1600" dirty="0"/>
              <a:t>Is there anything else you want to achieve with the campaign?  Drive to digital, QR code use or other softer brand measures, for example?</a:t>
            </a:r>
          </a:p>
        </p:txBody>
      </p:sp>
    </p:spTree>
    <p:extLst>
      <p:ext uri="{BB962C8B-B14F-4D97-AF65-F5344CB8AC3E}">
        <p14:creationId xmlns:p14="http://schemas.microsoft.com/office/powerpoint/2010/main" val="364396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12</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028536" y="1608565"/>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send Standard Advertising Mail Mailmark items and qualify for postage credits?</a:t>
            </a:r>
          </a:p>
        </p:txBody>
      </p:sp>
      <p:sp>
        <p:nvSpPr>
          <p:cNvPr id="8" name="Rectangle 7">
            <a:extLst>
              <a:ext uri="{FF2B5EF4-FFF2-40B4-BE49-F238E27FC236}">
                <a16:creationId xmlns:a16="http://schemas.microsoft.com/office/drawing/2014/main" id="{479FD801-511B-424E-A566-306D261E6245}"/>
              </a:ext>
            </a:extLst>
          </p:cNvPr>
          <p:cNvSpPr/>
          <p:nvPr/>
        </p:nvSpPr>
        <p:spPr>
          <a:xfrm>
            <a:off x="4833737" y="1608565"/>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rgbClr val="000000"/>
                </a:solidFill>
              </a:rPr>
              <a:t>You can use  Standard Advertising Mail for items that at are Large Letter format. By exception, we</a:t>
            </a:r>
            <a:r>
              <a:rPr lang="en-GB" sz="1600" dirty="0">
                <a:solidFill>
                  <a:srgbClr val="000000"/>
                </a:solidFill>
              </a:rPr>
              <a:t> may support Standard Advertising Mail Letter format.  For more details, please contact </a:t>
            </a:r>
            <a:r>
              <a:rPr lang="en-GB" sz="1600" dirty="0">
                <a:solidFill>
                  <a:srgbClr val="000000"/>
                </a:solidFill>
                <a:hlinkClick r:id="rId26"/>
              </a:rPr>
              <a:t>groupincentive@royalmail.com</a:t>
            </a:r>
            <a:r>
              <a:rPr lang="en-GB" sz="1600" dirty="0">
                <a:solidFill>
                  <a:srgbClr val="000000"/>
                </a:solidFill>
              </a:rPr>
              <a:t>. </a:t>
            </a:r>
            <a:endParaRPr lang="en-US" sz="1600" dirty="0">
              <a:solidFill>
                <a:srgbClr val="000000"/>
              </a:solidFill>
            </a:endParaRPr>
          </a:p>
        </p:txBody>
      </p:sp>
      <p:sp>
        <p:nvSpPr>
          <p:cNvPr id="9" name="Rectangle 8">
            <a:extLst>
              <a:ext uri="{FF2B5EF4-FFF2-40B4-BE49-F238E27FC236}">
                <a16:creationId xmlns:a16="http://schemas.microsoft.com/office/drawing/2014/main" id="{A96CEC97-FE44-4C01-8C32-F652BDB85593}"/>
              </a:ext>
            </a:extLst>
          </p:cNvPr>
          <p:cNvSpPr/>
          <p:nvPr/>
        </p:nvSpPr>
        <p:spPr>
          <a:xfrm>
            <a:off x="1028536" y="2395607"/>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4833737" y="2395607"/>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www.royalmailwholesale.com/incentives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028536" y="3182649"/>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will happen if my actual TIS volume is less than 4,000  items?</a:t>
            </a:r>
          </a:p>
        </p:txBody>
      </p:sp>
      <p:sp>
        <p:nvSpPr>
          <p:cNvPr id="12" name="Rectangle 11">
            <a:extLst>
              <a:ext uri="{FF2B5EF4-FFF2-40B4-BE49-F238E27FC236}">
                <a16:creationId xmlns:a16="http://schemas.microsoft.com/office/drawing/2014/main" id="{46930332-51C5-4A92-B5BA-D3E4EF33D77B}"/>
              </a:ext>
            </a:extLst>
          </p:cNvPr>
          <p:cNvSpPr/>
          <p:nvPr/>
        </p:nvSpPr>
        <p:spPr>
          <a:xfrm>
            <a:off x="4833737" y="3182649"/>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will not receive any postage credit if your actual TIS volume is less than 4,000 mailing items. </a:t>
            </a:r>
          </a:p>
        </p:txBody>
      </p:sp>
      <p:sp>
        <p:nvSpPr>
          <p:cNvPr id="13" name="Rectangle 12">
            <a:extLst>
              <a:ext uri="{FF2B5EF4-FFF2-40B4-BE49-F238E27FC236}">
                <a16:creationId xmlns:a16="http://schemas.microsoft.com/office/drawing/2014/main" id="{D39F1A4C-57BA-4043-9CA1-32D94A7FE455}"/>
              </a:ext>
            </a:extLst>
          </p:cNvPr>
          <p:cNvSpPr/>
          <p:nvPr/>
        </p:nvSpPr>
        <p:spPr>
          <a:xfrm>
            <a:off x="1028536" y="3980201"/>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sp>
        <p:nvSpPr>
          <p:cNvPr id="14" name="Rectangle 13">
            <a:extLst>
              <a:ext uri="{FF2B5EF4-FFF2-40B4-BE49-F238E27FC236}">
                <a16:creationId xmlns:a16="http://schemas.microsoft.com/office/drawing/2014/main" id="{1DBE3ED3-AAE0-4D15-A8F9-BD6074CBF47B}"/>
              </a:ext>
            </a:extLst>
          </p:cNvPr>
          <p:cNvSpPr/>
          <p:nvPr/>
        </p:nvSpPr>
        <p:spPr>
          <a:xfrm>
            <a:off x="4833737" y="3980201"/>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sz="1600" dirty="0">
              <a:solidFill>
                <a:schemeClr val="tx1"/>
              </a:solidFill>
            </a:endParaRPr>
          </a:p>
        </p:txBody>
      </p:sp>
      <p:sp>
        <p:nvSpPr>
          <p:cNvPr id="18" name="Rectangle 17">
            <a:extLst>
              <a:ext uri="{FF2B5EF4-FFF2-40B4-BE49-F238E27FC236}">
                <a16:creationId xmlns:a16="http://schemas.microsoft.com/office/drawing/2014/main" id="{BE0D94F3-6534-4842-94B9-C7DE1D7D3A90}"/>
              </a:ext>
            </a:extLst>
          </p:cNvPr>
          <p:cNvSpPr/>
          <p:nvPr/>
        </p:nvSpPr>
        <p:spPr>
          <a:xfrm>
            <a:off x="1028536" y="4777754"/>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long will my postage credit vouchers be valid for?</a:t>
            </a:r>
          </a:p>
        </p:txBody>
      </p:sp>
      <p:sp>
        <p:nvSpPr>
          <p:cNvPr id="19" name="Rectangle 18">
            <a:extLst>
              <a:ext uri="{FF2B5EF4-FFF2-40B4-BE49-F238E27FC236}">
                <a16:creationId xmlns:a16="http://schemas.microsoft.com/office/drawing/2014/main" id="{9774816F-905E-4870-9451-FC0CB5A3123A}"/>
              </a:ext>
            </a:extLst>
          </p:cNvPr>
          <p:cNvSpPr/>
          <p:nvPr/>
        </p:nvSpPr>
        <p:spPr>
          <a:xfrm>
            <a:off x="4833737" y="4777754"/>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Postage credit vouchers are valid for 12 months from date of issue. </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377638" y="1736575"/>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2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2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2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377638" y="2551126"/>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2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2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377638" y="3334145"/>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377638" y="4117165"/>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13"/>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14"/>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5"/>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5"/>
            </p:custDataLst>
          </p:nvPr>
        </p:nvGrpSpPr>
        <p:grpSpPr bwMode="auto">
          <a:xfrm>
            <a:off x="377638" y="4931714"/>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10"/>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11"/>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12"/>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03166"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43" name="Rectangle 42">
            <a:extLst>
              <a:ext uri="{FF2B5EF4-FFF2-40B4-BE49-F238E27FC236}">
                <a16:creationId xmlns:a16="http://schemas.microsoft.com/office/drawing/2014/main" id="{44351FEF-3383-4946-ABAA-EFBFDC92E755}"/>
              </a:ext>
            </a:extLst>
          </p:cNvPr>
          <p:cNvSpPr/>
          <p:nvPr/>
        </p:nvSpPr>
        <p:spPr>
          <a:xfrm>
            <a:off x="1028536" y="3980978"/>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test Partially Addressed?  </a:t>
            </a:r>
          </a:p>
        </p:txBody>
      </p:sp>
      <p:sp>
        <p:nvSpPr>
          <p:cNvPr id="45" name="Rectangle 44">
            <a:extLst>
              <a:ext uri="{FF2B5EF4-FFF2-40B4-BE49-F238E27FC236}">
                <a16:creationId xmlns:a16="http://schemas.microsoft.com/office/drawing/2014/main" id="{88819F76-E1C9-42B4-B88D-899210CC9F95}"/>
              </a:ext>
            </a:extLst>
          </p:cNvPr>
          <p:cNvSpPr/>
          <p:nvPr/>
        </p:nvSpPr>
        <p:spPr>
          <a:xfrm>
            <a:off x="4833736" y="3970558"/>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If you have not previously used Partially Addressed, you can qualify for support of your first campaign activity. </a:t>
            </a:r>
          </a:p>
        </p:txBody>
      </p:sp>
      <p:sp>
        <p:nvSpPr>
          <p:cNvPr id="41" name="Rectangle 40">
            <a:extLst>
              <a:ext uri="{FF2B5EF4-FFF2-40B4-BE49-F238E27FC236}">
                <a16:creationId xmlns:a16="http://schemas.microsoft.com/office/drawing/2014/main" id="{69D92C5F-5656-4A10-B221-F86C4F99D523}"/>
              </a:ext>
            </a:extLst>
          </p:cNvPr>
          <p:cNvSpPr/>
          <p:nvPr/>
        </p:nvSpPr>
        <p:spPr>
          <a:xfrm>
            <a:off x="1028535" y="5575972"/>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is a Timebound test?</a:t>
            </a:r>
          </a:p>
        </p:txBody>
      </p:sp>
      <p:sp>
        <p:nvSpPr>
          <p:cNvPr id="44" name="Rectangle 43">
            <a:extLst>
              <a:ext uri="{FF2B5EF4-FFF2-40B4-BE49-F238E27FC236}">
                <a16:creationId xmlns:a16="http://schemas.microsoft.com/office/drawing/2014/main" id="{49817590-64A5-4C3A-9C00-9D855868531D}"/>
              </a:ext>
            </a:extLst>
          </p:cNvPr>
          <p:cNvSpPr/>
          <p:nvPr/>
        </p:nvSpPr>
        <p:spPr>
          <a:xfrm>
            <a:off x="4833736" y="5575972"/>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rgbClr val="000000"/>
                </a:solidFill>
              </a:rPr>
              <a:t>A timebound test will link to a specific type of mailing test. Full details of eligibility, the volume supported, and credit rates available will be shown in the TIS credit file.  </a:t>
            </a:r>
          </a:p>
        </p:txBody>
      </p:sp>
      <p:grpSp>
        <p:nvGrpSpPr>
          <p:cNvPr id="46" name="Help" descr="{&quot;Key&quot;:&quot;POWER_USER_SHAPE_ICON&quot;,&quot;Value&quot;:&quot;POWER_USER_SHAPE_ICON_STYLE_1&quot;}">
            <a:extLst>
              <a:ext uri="{FF2B5EF4-FFF2-40B4-BE49-F238E27FC236}">
                <a16:creationId xmlns:a16="http://schemas.microsoft.com/office/drawing/2014/main" id="{B001B909-6707-40A5-81E9-640179FEA76F}"/>
              </a:ext>
            </a:extLst>
          </p:cNvPr>
          <p:cNvGrpSpPr>
            <a:grpSpLocks noChangeAspect="1"/>
          </p:cNvGrpSpPr>
          <p:nvPr>
            <p:custDataLst>
              <p:tags r:id="rId6"/>
            </p:custDataLst>
          </p:nvPr>
        </p:nvGrpSpPr>
        <p:grpSpPr bwMode="auto">
          <a:xfrm>
            <a:off x="377637" y="5699974"/>
            <a:ext cx="541434" cy="542925"/>
            <a:chOff x="44" y="44"/>
            <a:chExt cx="363" cy="364"/>
          </a:xfrm>
          <a:solidFill>
            <a:schemeClr val="tx2"/>
          </a:solidFill>
        </p:grpSpPr>
        <p:sp>
          <p:nvSpPr>
            <p:cNvPr id="47" name="Help">
              <a:extLst>
                <a:ext uri="{FF2B5EF4-FFF2-40B4-BE49-F238E27FC236}">
                  <a16:creationId xmlns:a16="http://schemas.microsoft.com/office/drawing/2014/main" id="{44448DDA-755F-43B5-913B-A6E9027769E7}"/>
                </a:ext>
              </a:extLst>
            </p:cNvPr>
            <p:cNvSpPr>
              <a:spLocks noChangeArrowheads="1"/>
            </p:cNvSpPr>
            <p:nvPr>
              <p:custDataLst>
                <p:tags r:id="rId7"/>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Help">
              <a:extLst>
                <a:ext uri="{FF2B5EF4-FFF2-40B4-BE49-F238E27FC236}">
                  <a16:creationId xmlns:a16="http://schemas.microsoft.com/office/drawing/2014/main" id="{44622E0A-2029-40FA-B2B0-89B9E9368272}"/>
                </a:ext>
              </a:extLst>
            </p:cNvPr>
            <p:cNvSpPr>
              <a:spLocks noEditPoints="1"/>
            </p:cNvSpPr>
            <p:nvPr>
              <p:custDataLst>
                <p:tags r:id="rId8"/>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Help">
              <a:extLst>
                <a:ext uri="{FF2B5EF4-FFF2-40B4-BE49-F238E27FC236}">
                  <a16:creationId xmlns:a16="http://schemas.microsoft.com/office/drawing/2014/main" id="{B026CCF4-87F9-4716-8CC6-4F1A07E6D76D}"/>
                </a:ext>
              </a:extLst>
            </p:cNvPr>
            <p:cNvSpPr>
              <a:spLocks/>
            </p:cNvSpPr>
            <p:nvPr>
              <p:custDataLst>
                <p:tags r:id="rId9"/>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457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B24A9D-55CE-8D8C-42F6-9185426533FF}"/>
              </a:ext>
            </a:extLst>
          </p:cNvPr>
          <p:cNvSpPr>
            <a:spLocks noGrp="1"/>
          </p:cNvSpPr>
          <p:nvPr>
            <p:ph type="body" sz="quarter" idx="10"/>
          </p:nvPr>
        </p:nvSpPr>
        <p:spPr/>
        <p:txBody>
          <a:bodyPr/>
          <a:lstStyle/>
          <a:p>
            <a:r>
              <a:rPr lang="en-GB" dirty="0"/>
              <a:t>Guidance on completing a successful application</a:t>
            </a:r>
          </a:p>
        </p:txBody>
      </p:sp>
    </p:spTree>
    <p:extLst>
      <p:ext uri="{BB962C8B-B14F-4D97-AF65-F5344CB8AC3E}">
        <p14:creationId xmlns:p14="http://schemas.microsoft.com/office/powerpoint/2010/main" val="61977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14</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want to conduct a recruitment direct mail test aimed at acquiring new customers. The test will compare the effectiveness of two different catalogues - Pack A and Pack B generating responses and new customer acquisitions. We stopped using mail for acquisition in 2022 and have instead been communicating through email campaigns, social media advertising, and partnerships with other brands.  We want to determine which format is more effective for attracting new customers.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chemeClr val="tx1"/>
                </a:solidFill>
                <a:effectLst/>
                <a:latin typeface="Calibri" panose="020F0502020204030204" pitchFamily="34" charset="0"/>
                <a:ea typeface="Calibri" panose="020F0502020204030204" pitchFamily="34" charset="0"/>
              </a:rPr>
              <a:t>Our aim is to see if direct mail can complement digital campaigns and increase overall recruitment. The test will provide insights into the preferences of potential customers regarding the format and content of direct mail. It will also help assess the return on investment (ROI) of direct mail compared to digital channels.</a:t>
            </a:r>
            <a:endParaRPr lang="en-GB" dirty="0">
              <a:solidFill>
                <a:schemeClr val="tx1"/>
              </a:solidFill>
            </a:endParaRP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57649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15</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8" name="Rectangle 7">
            <a:extLst>
              <a:ext uri="{FF2B5EF4-FFF2-40B4-BE49-F238E27FC236}">
                <a16:creationId xmlns:a16="http://schemas.microsoft.com/office/drawing/2014/main" id="{4EA24A15-93F3-172A-0C25-A92B845B8FE3}"/>
              </a:ext>
            </a:extLst>
          </p:cNvPr>
          <p:cNvSpPr/>
          <p:nvPr/>
        </p:nvSpPr>
        <p:spPr>
          <a:xfrm>
            <a:off x="6409426" y="2234240"/>
            <a:ext cx="4416724"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Pack A: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traditional catalogue with a personalised cover letter, a discount voucher, and a pre-paid return envelope.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Volume - 30k</a:t>
            </a:r>
          </a:p>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Pack B:</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mini-catalogue with a QR code leading to an online exclusive deal.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Volume - 30k</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11" name="Rectangle 10">
            <a:extLst>
              <a:ext uri="{FF2B5EF4-FFF2-40B4-BE49-F238E27FC236}">
                <a16:creationId xmlns:a16="http://schemas.microsoft.com/office/drawing/2014/main" id="{69BACDD1-9CEC-3F9F-DF6D-A6CF61DD4D8C}"/>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45516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1 – catalogue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16</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8" name="Rectangle 7">
            <a:extLst>
              <a:ext uri="{FF2B5EF4-FFF2-40B4-BE49-F238E27FC236}">
                <a16:creationId xmlns:a16="http://schemas.microsoft.com/office/drawing/2014/main" id="{4EA24A15-93F3-172A-0C25-A92B845B8FE3}"/>
              </a:ext>
            </a:extLst>
          </p:cNvPr>
          <p:cNvSpPr/>
          <p:nvPr/>
        </p:nvSpPr>
        <p:spPr>
          <a:xfrm>
            <a:off x="6409426" y="2234240"/>
            <a:ext cx="4416724"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will measure response rate, conversion rate, cost per acquisition and average order value.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expect Pack B to perform better and have a higher AOV because of the exclusive online deal and convenience of making an immediate purchase.  </a:t>
            </a:r>
          </a:p>
          <a:p>
            <a:pPr>
              <a:lnSpc>
                <a:spcPct val="107000"/>
              </a:lnSpc>
              <a:spcAft>
                <a:spcPts val="8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performance of each pack will determine what format/s we use for future recruitment mailings.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11" name="Rectangle 10">
            <a:extLst>
              <a:ext uri="{FF2B5EF4-FFF2-40B4-BE49-F238E27FC236}">
                <a16:creationId xmlns:a16="http://schemas.microsoft.com/office/drawing/2014/main" id="{69BACDD1-9CEC-3F9F-DF6D-A6CF61DD4D8C}"/>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96457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17</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currently communicate with inactive customers through email and digital channels, such as push notifications and online adverts. However, engagement rates from these channels have been decreasing and a significant portion of the customer base remains inactive.</a:t>
            </a:r>
          </a:p>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aim </a:t>
            </a: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of the test is</a:t>
            </a: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to determine if switching to a direct mail will be more effective in reactivating dormant customers compared to the current digital-only strategy. We also want to understand which type of direct mail format, content, and messaging resonates best with the target audience.</a:t>
            </a:r>
          </a:p>
          <a:p>
            <a:pPr>
              <a:lnSpc>
                <a:spcPct val="107000"/>
              </a:lnSpc>
              <a:spcAft>
                <a:spcPts val="800"/>
              </a:spcAft>
            </a:pPr>
            <a:r>
              <a:rPr lang="en-GB" sz="1400" dirty="0">
                <a:solidFill>
                  <a:schemeClr val="tx1"/>
                </a:solidFill>
                <a:latin typeface="Calibri" panose="020F0502020204030204" pitchFamily="34" charset="0"/>
                <a:ea typeface="Calibri" panose="020F0502020204030204" pitchFamily="34" charset="0"/>
                <a:cs typeface="Calibri" panose="020F0502020204030204" pitchFamily="34" charset="0"/>
              </a:rPr>
              <a:t>The key problem we want to address is the l</a:t>
            </a: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ow reactivation rates from inactive customers through existing digital channels. And also the high churn rate of customers who have stopped using the credit card within the last 12 months.</a:t>
            </a:r>
          </a:p>
          <a:p>
            <a:pPr>
              <a:lnSpc>
                <a:spcPct val="107000"/>
              </a:lnSpc>
              <a:spcAft>
                <a:spcPts val="800"/>
              </a:spcAft>
            </a:pPr>
            <a:r>
              <a:rPr lang="en-GB"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Our assumption is that direct mail has a higher propensity to of be read than email, which may be filtered or ignored. Personalisation and a tangible, physical piece of mail could enhance customer engagement.  A more visually appealing, larger mail format may capture more attention than a standard letter.</a:t>
            </a: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43035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18</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5" name="Rectangle 4">
            <a:extLst>
              <a:ext uri="{FF2B5EF4-FFF2-40B4-BE49-F238E27FC236}">
                <a16:creationId xmlns:a16="http://schemas.microsoft.com/office/drawing/2014/main" id="{7568B678-3018-73FB-F293-3E898A9BA88B}"/>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416785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19</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Being Tested?  We are testing the effectiveness of different direct mail formats and creative approaches in reactivating inactive customers who have not used their credit card for transactions in the past 12 months.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Target Audience: Customers who have been inactive for 12-18 months. Segmentation by previous credit card usage, demographic data (age, income level, geographic location), and response to past marketing efforts.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Goals: Primary Goal: Increase the response rate from inactive customers by at least 15% over the current digital-only reactivation campaigns. Secondary Goal: Boost the conversion rate (reactivated customers who make a purchase within 30 days of receiving the mail). Tertiary Goal: Measure the ROI of direct mail campaigns compared to the digital campaigns.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Group: Customers who continue to receive the standard digital-only communication (emails, push notifications).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70580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Test and Innovate Incentive</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477328"/>
          </a:xfrm>
          <a:prstGeom prst="rect">
            <a:avLst/>
          </a:prstGeom>
          <a:noFill/>
        </p:spPr>
        <p:txBody>
          <a:bodyPr wrap="square" rtlCol="0">
            <a:spAutoFit/>
          </a:bodyPr>
          <a:lstStyle/>
          <a:p>
            <a:pPr algn="ctr">
              <a:defRPr/>
            </a:pPr>
            <a:r>
              <a:rPr lang="en-US" dirty="0">
                <a:solidFill>
                  <a:prstClr val="black"/>
                </a:solidFill>
              </a:rPr>
              <a:t>For when you try something new with your advertising mail activity.</a:t>
            </a:r>
            <a:endParaRPr lang="en-GB" dirty="0">
              <a:solidFill>
                <a:prstClr val="black"/>
              </a:solidFill>
              <a:ea typeface="Noto Sans" panose="020B0502040504020204" pitchFamily="34"/>
              <a:cs typeface="Noto Sans" panose="020B0502040504020204" pitchFamily="34"/>
            </a:endParaRPr>
          </a:p>
          <a:p>
            <a:pPr lvl="0" algn="ctr">
              <a:defRPr/>
            </a:pP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Advertising Mail.</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1200329"/>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The minimum volume is 4,000 items. The maximum test period is 6 months.</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15%</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20</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Test groups: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A: Receives a standard letter with basic personalisation (e.g., name, last transaction, and a standard call to action like a limited-time offer for extra rewards points).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B: Receives a letter using heavier paper stock, with enhanced personalisation and an eye-catching design that includes a unique promotional code and a QR code leading to a personalized landing page.</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C: Receives a unique creative package (e.g., a folded brochure or small booklet) with embedded technology, such as an NFC chip or augmented reality (AR) element, offering an interactive experience tied to an exclusive offer.</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Creative Examples: Old Creative (Digital Email) will be provided showing plain text with a standard call to action: "Reactivate your card and earn 5,000 bonus points!"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New Creative (Direct Mail): as described above </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261303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21</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5" name="Rectangle 4">
            <a:extLst>
              <a:ext uri="{FF2B5EF4-FFF2-40B4-BE49-F238E27FC236}">
                <a16:creationId xmlns:a16="http://schemas.microsoft.com/office/drawing/2014/main" id="{C2227948-D31C-31BF-AD04-C665C5D59B2A}"/>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199129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2 – credit card reactivation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22</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Response Rate: Measure the percentage of recipients who respond to the mail by visiting the provided link, calling, or scanning the QR code. Conversion Rate: Track the number of reactivated customers who make a transaction within 30 days. ROI: Drive to Web Results: Analyse website traffic generated by direct mail using unique URLs and QR codes.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Results: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A: Expected to have a slight increase over digital campaigns due to the change in format from digital to physical mail.</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B: Expected to show a moderate increase in response rate and conversion rate due to enhanced personalization and visual appeal.</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Group C: Expected to achieve the highest increase in engagement and conversion rates, driven by the interactive element and innovative technology.</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Does Success Look Like?</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successful test would show a statistically significant increase in response rates and conversion rates for at least one test group over the control group, with a corresponding positive ROI. Success would also mean that direct mail reactivation can outperform or complement digital-only campaigns.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Rollout Plan if Successful: If Group C (interactive mail) performs best, the credit card company would expand this creative approach to a larger segment of the inactive customer base. Further refine and scale the most effective creative elements (e.g., personalization, technology) to optimise costs and maximize customer reactivation.</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Integrate findings into an omnichannel strategy, balancing both digital and direct mail efforts.</a:t>
            </a:r>
          </a:p>
          <a:p>
            <a:pPr>
              <a:lnSpc>
                <a:spcPct val="107000"/>
              </a:lnSpc>
              <a:spcAft>
                <a:spcPts val="800"/>
              </a:spcAft>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testing these different approaches, the company will gain valuable insights into customer preferences and improve its reactivation strategies for inactive customers.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232239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23</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2" y="2234240"/>
            <a:ext cx="3117010"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Why are you running the test?</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2" y="3266530"/>
            <a:ext cx="3117010"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For the test activity in question how do you currently communicate to your customers? What are you hoping to learn? What particular problem are you hoping to address? What are the key assumptions/findings this test will provide?</a:t>
            </a:r>
            <a:endParaRPr lang="en-GB" dirty="0">
              <a:solidFill>
                <a:schemeClr val="tx1"/>
              </a:solidFill>
            </a:endParaRPr>
          </a:p>
        </p:txBody>
      </p:sp>
      <p:sp>
        <p:nvSpPr>
          <p:cNvPr id="8" name="Rectangle 7">
            <a:extLst>
              <a:ext uri="{FF2B5EF4-FFF2-40B4-BE49-F238E27FC236}">
                <a16:creationId xmlns:a16="http://schemas.microsoft.com/office/drawing/2014/main" id="{4EA24A15-93F3-172A-0C25-A92B845B8FE3}"/>
              </a:ext>
            </a:extLst>
          </p:cNvPr>
          <p:cNvSpPr/>
          <p:nvPr/>
        </p:nvSpPr>
        <p:spPr>
          <a:xfrm>
            <a:off x="3804250" y="2234240"/>
            <a:ext cx="7021901" cy="37638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Currently, SecureLife Insurance communicates primarily through digital channels such as emails, social media, and digital display advertising to their existing customer base. However, to grow their customer base further, they plan to reach out to a new audience by purchasing cold data that closely matches their most profitable and engaged customers.</a:t>
            </a:r>
          </a:p>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Are We Hoping to Learn? The company wants to determine if purchasing cold data and using direct mail is an effective strategy for acquiring new customers who have a similar profile to their existing customers. The aim is to learn whether this approach can generate a higher response rate, lead to more conversions, and ultimately drive new policy sales.</a:t>
            </a:r>
          </a:p>
          <a:p>
            <a:pPr>
              <a:lnSpc>
                <a:spcPct val="107000"/>
              </a:lnSpc>
              <a:spcAft>
                <a:spcPts val="800"/>
              </a:spcAft>
            </a:pPr>
            <a:r>
              <a:rPr lang="en-GB"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Problem to Address: The primary problem is finding cost-effective ways to acquire new customers who are likely to be interested in SecureLife Insurance’s products. The company hopes to determine if investing in purchased cold data and using direct mail can be a viable method to reach potential high-value customers.</a:t>
            </a:r>
          </a:p>
        </p:txBody>
      </p:sp>
      <p:sp>
        <p:nvSpPr>
          <p:cNvPr id="9" name="Rectangle 8">
            <a:extLst>
              <a:ext uri="{FF2B5EF4-FFF2-40B4-BE49-F238E27FC236}">
                <a16:creationId xmlns:a16="http://schemas.microsoft.com/office/drawing/2014/main" id="{E120C738-12E9-D9AC-4EFA-86BE526E396E}"/>
              </a:ext>
            </a:extLst>
          </p:cNvPr>
          <p:cNvSpPr/>
          <p:nvPr/>
        </p:nvSpPr>
        <p:spPr>
          <a:xfrm>
            <a:off x="583722" y="1725262"/>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1</a:t>
            </a:r>
          </a:p>
        </p:txBody>
      </p:sp>
      <p:sp>
        <p:nvSpPr>
          <p:cNvPr id="10" name="Rectangle 9">
            <a:extLst>
              <a:ext uri="{FF2B5EF4-FFF2-40B4-BE49-F238E27FC236}">
                <a16:creationId xmlns:a16="http://schemas.microsoft.com/office/drawing/2014/main" id="{06CE08BE-8B1B-0C3D-0C86-1EE994FEC226}"/>
              </a:ext>
            </a:extLst>
          </p:cNvPr>
          <p:cNvSpPr/>
          <p:nvPr/>
        </p:nvSpPr>
        <p:spPr>
          <a:xfrm>
            <a:off x="583722" y="2746074"/>
            <a:ext cx="3117010"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1</a:t>
            </a:r>
          </a:p>
        </p:txBody>
      </p:sp>
      <p:sp>
        <p:nvSpPr>
          <p:cNvPr id="11" name="Rectangle 10">
            <a:extLst>
              <a:ext uri="{FF2B5EF4-FFF2-40B4-BE49-F238E27FC236}">
                <a16:creationId xmlns:a16="http://schemas.microsoft.com/office/drawing/2014/main" id="{69BACDD1-9CEC-3F9F-DF6D-A6CF61DD4D8C}"/>
              </a:ext>
            </a:extLst>
          </p:cNvPr>
          <p:cNvSpPr/>
          <p:nvPr/>
        </p:nvSpPr>
        <p:spPr>
          <a:xfrm>
            <a:off x="3804250" y="1725262"/>
            <a:ext cx="7021901"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190912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24</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42557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Details of the test and changes being made</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266530"/>
            <a:ext cx="5722187" cy="273156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Please provide a full explanation of the test you will be performing including: What is being tested? Who is your target audience? What are the goals? Is there a control cell etc.?</a:t>
            </a:r>
          </a:p>
          <a:p>
            <a:r>
              <a:rPr lang="en-GB" sz="1800" dirty="0">
                <a:solidFill>
                  <a:schemeClr val="tx1"/>
                </a:solidFill>
                <a:effectLst/>
                <a:latin typeface="Calibri" panose="020F0502020204030204" pitchFamily="34" charset="0"/>
                <a:ea typeface="Calibri" panose="020F0502020204030204" pitchFamily="34" charset="0"/>
              </a:rPr>
              <a:t>Format changes e.g. switch from Letter to Large Letter; weight band increase. What changes are being made? (using new acquisition data, testing emerging technology, switch to mail from digital). Creative changes – provide description and copies of old and new creatives.</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2</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746074"/>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2</a:t>
            </a:r>
          </a:p>
        </p:txBody>
      </p:sp>
      <p:sp>
        <p:nvSpPr>
          <p:cNvPr id="5" name="Rectangle 4">
            <a:extLst>
              <a:ext uri="{FF2B5EF4-FFF2-40B4-BE49-F238E27FC236}">
                <a16:creationId xmlns:a16="http://schemas.microsoft.com/office/drawing/2014/main" id="{465DE1C9-9832-C2F3-2E28-E0923271F789}"/>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312242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25</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Is Being Tested? SecureLife Insurance is testing the effectiveness of using purchased cold data to acquire new customers via direct mail. The test involves reaching out to a newly acquired audience that matches the demographic and behavioural profiles of the company’s most profitable existing customers.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Target Audience: The target audience consists of 300,000 individuals whose data has been purchased from a third-party data vendor. This audience has been selected based on specific criteria that align with SecureLife Insurance's existing high-value customers.</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Criteria for Purchasing Data: Demographics, Geographic Location, Lifestyle Indicators, Purchasing Behaviour. </a:t>
            </a:r>
          </a:p>
          <a:p>
            <a:pPr>
              <a:lnSpc>
                <a:spcPct val="107000"/>
              </a:lnSpc>
              <a:spcAft>
                <a:spcPts val="800"/>
              </a:spcAft>
            </a:pPr>
            <a:r>
              <a:rPr lang="en-GB"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Control Cell: A control group of similar individuals will only receive a digital communication from SecureLife Insurance during the test period to compare the results.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836190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26</a:t>
            </a:fld>
            <a:endParaRPr lang="en-GB" dirty="0"/>
          </a:p>
        </p:txBody>
      </p:sp>
      <p:sp>
        <p:nvSpPr>
          <p:cNvPr id="6" name="Rectangle 5">
            <a:extLst>
              <a:ext uri="{FF2B5EF4-FFF2-40B4-BE49-F238E27FC236}">
                <a16:creationId xmlns:a16="http://schemas.microsoft.com/office/drawing/2014/main" id="{BDAE9E0E-4190-DAAD-0B7D-CF8A49B4B9D9}"/>
              </a:ext>
            </a:extLst>
          </p:cNvPr>
          <p:cNvSpPr/>
          <p:nvPr/>
        </p:nvSpPr>
        <p:spPr>
          <a:xfrm>
            <a:off x="583721" y="2234240"/>
            <a:ext cx="5722187" cy="62973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Key performance indicators, expected results, and roll out plan if successful </a:t>
            </a:r>
            <a:endParaRPr lang="en-GB" dirty="0">
              <a:solidFill>
                <a:schemeClr val="tx1"/>
              </a:solidFill>
            </a:endParaRPr>
          </a:p>
        </p:txBody>
      </p:sp>
      <p:sp>
        <p:nvSpPr>
          <p:cNvPr id="7" name="Rectangle 6">
            <a:extLst>
              <a:ext uri="{FF2B5EF4-FFF2-40B4-BE49-F238E27FC236}">
                <a16:creationId xmlns:a16="http://schemas.microsoft.com/office/drawing/2014/main" id="{10E5EE66-332F-C1B2-6DD5-B7B05B881BAA}"/>
              </a:ext>
            </a:extLst>
          </p:cNvPr>
          <p:cNvSpPr/>
          <p:nvPr/>
        </p:nvSpPr>
        <p:spPr>
          <a:xfrm>
            <a:off x="583721" y="3464928"/>
            <a:ext cx="5722187" cy="253316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effectLst/>
                <a:latin typeface="Calibri" panose="020F0502020204030204" pitchFamily="34" charset="0"/>
                <a:ea typeface="Calibri" panose="020F0502020204030204" pitchFamily="34" charset="0"/>
              </a:rPr>
              <a:t>Provide as many performance metrics as you can.  For example:</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Response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Sales £ </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Conversion rates</a:t>
            </a: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ROI</a:t>
            </a:r>
            <a:endParaRPr lang="en-GB" dirty="0">
              <a:solidFill>
                <a:schemeClr val="tx1"/>
              </a:solidFill>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
            </a:pPr>
            <a:r>
              <a:rPr lang="en-GB" sz="1800" dirty="0">
                <a:solidFill>
                  <a:schemeClr val="tx1"/>
                </a:solidFill>
                <a:effectLst/>
                <a:latin typeface="Calibri" panose="020F0502020204030204" pitchFamily="34" charset="0"/>
                <a:ea typeface="Calibri" panose="020F0502020204030204" pitchFamily="34" charset="0"/>
              </a:rPr>
              <a:t>AOV</a:t>
            </a:r>
            <a:endParaRPr lang="en-GB" dirty="0">
              <a:solidFill>
                <a:schemeClr val="tx1"/>
              </a:solidFill>
              <a:latin typeface="Calibri" panose="020F0502020204030204" pitchFamily="34" charset="0"/>
              <a:ea typeface="Calibri" panose="020F0502020204030204" pitchFamily="34" charset="0"/>
            </a:endParaRPr>
          </a:p>
          <a:p>
            <a:r>
              <a:rPr lang="en-GB" sz="1800" dirty="0">
                <a:solidFill>
                  <a:schemeClr val="tx1"/>
                </a:solidFill>
                <a:effectLst/>
                <a:latin typeface="Calibri" panose="020F0502020204030204" pitchFamily="34" charset="0"/>
                <a:ea typeface="Calibri" panose="020F0502020204030204" pitchFamily="34" charset="0"/>
              </a:rPr>
              <a:t>How will you measure the impact? What does good look like?  If the test is successful what will you do differently?</a:t>
            </a:r>
          </a:p>
        </p:txBody>
      </p:sp>
      <p:sp>
        <p:nvSpPr>
          <p:cNvPr id="9" name="Rectangle 8">
            <a:extLst>
              <a:ext uri="{FF2B5EF4-FFF2-40B4-BE49-F238E27FC236}">
                <a16:creationId xmlns:a16="http://schemas.microsoft.com/office/drawing/2014/main" id="{E120C738-12E9-D9AC-4EFA-86BE526E396E}"/>
              </a:ext>
            </a:extLst>
          </p:cNvPr>
          <p:cNvSpPr/>
          <p:nvPr/>
        </p:nvSpPr>
        <p:spPr>
          <a:xfrm>
            <a:off x="583721" y="172526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QUESTION 3</a:t>
            </a:r>
          </a:p>
        </p:txBody>
      </p:sp>
      <p:sp>
        <p:nvSpPr>
          <p:cNvPr id="10" name="Rectangle 9">
            <a:extLst>
              <a:ext uri="{FF2B5EF4-FFF2-40B4-BE49-F238E27FC236}">
                <a16:creationId xmlns:a16="http://schemas.microsoft.com/office/drawing/2014/main" id="{06CE08BE-8B1B-0C3D-0C86-1EE994FEC226}"/>
              </a:ext>
            </a:extLst>
          </p:cNvPr>
          <p:cNvSpPr/>
          <p:nvPr/>
        </p:nvSpPr>
        <p:spPr>
          <a:xfrm>
            <a:off x="583721" y="2944472"/>
            <a:ext cx="5722187"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GUIDANCE FOR QUESTION 3</a:t>
            </a:r>
          </a:p>
        </p:txBody>
      </p:sp>
      <p:sp>
        <p:nvSpPr>
          <p:cNvPr id="5" name="Rectangle 4">
            <a:extLst>
              <a:ext uri="{FF2B5EF4-FFF2-40B4-BE49-F238E27FC236}">
                <a16:creationId xmlns:a16="http://schemas.microsoft.com/office/drawing/2014/main" id="{A6F4AE13-CA35-723E-C8E9-0496FCFECBE2}"/>
              </a:ext>
            </a:extLst>
          </p:cNvPr>
          <p:cNvSpPr/>
          <p:nvPr/>
        </p:nvSpPr>
        <p:spPr>
          <a:xfrm>
            <a:off x="6409426" y="1725262"/>
            <a:ext cx="4416724"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 – see next page</a:t>
            </a:r>
          </a:p>
        </p:txBody>
      </p:sp>
    </p:spTree>
    <p:extLst>
      <p:ext uri="{BB962C8B-B14F-4D97-AF65-F5344CB8AC3E}">
        <p14:creationId xmlns:p14="http://schemas.microsoft.com/office/powerpoint/2010/main" val="151280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DBE0-15ED-D01F-FDDB-A89D449E2F1D}"/>
              </a:ext>
            </a:extLst>
          </p:cNvPr>
          <p:cNvSpPr>
            <a:spLocks noGrp="1"/>
          </p:cNvSpPr>
          <p:nvPr>
            <p:ph type="title"/>
          </p:nvPr>
        </p:nvSpPr>
        <p:spPr/>
        <p:txBody>
          <a:bodyPr/>
          <a:lstStyle/>
          <a:p>
            <a:r>
              <a:rPr lang="en-GB" dirty="0"/>
              <a:t>Example 3 – insurance acquisition</a:t>
            </a:r>
          </a:p>
        </p:txBody>
      </p:sp>
      <p:sp>
        <p:nvSpPr>
          <p:cNvPr id="3" name="Text Placeholder 2">
            <a:extLst>
              <a:ext uri="{FF2B5EF4-FFF2-40B4-BE49-F238E27FC236}">
                <a16:creationId xmlns:a16="http://schemas.microsoft.com/office/drawing/2014/main" id="{5E6D8E32-9B1B-2C5F-36E4-F618C4D55BF4}"/>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60B4AE8-DF4E-0B6C-8F8B-42DF7B478EF1}"/>
              </a:ext>
            </a:extLst>
          </p:cNvPr>
          <p:cNvSpPr>
            <a:spLocks noGrp="1"/>
          </p:cNvSpPr>
          <p:nvPr>
            <p:ph type="sldNum" sz="quarter" idx="15"/>
          </p:nvPr>
        </p:nvSpPr>
        <p:spPr/>
        <p:txBody>
          <a:bodyPr/>
          <a:lstStyle/>
          <a:p>
            <a:fld id="{3787542D-5C6B-4EB3-96EB-9B37C3D5D2F8}" type="slidenum">
              <a:rPr lang="en-GB" smtClean="0"/>
              <a:t>27</a:t>
            </a:fld>
            <a:endParaRPr lang="en-GB" dirty="0"/>
          </a:p>
        </p:txBody>
      </p:sp>
      <p:sp>
        <p:nvSpPr>
          <p:cNvPr id="8" name="Rectangle 7">
            <a:extLst>
              <a:ext uri="{FF2B5EF4-FFF2-40B4-BE49-F238E27FC236}">
                <a16:creationId xmlns:a16="http://schemas.microsoft.com/office/drawing/2014/main" id="{4EA24A15-93F3-172A-0C25-A92B845B8FE3}"/>
              </a:ext>
            </a:extLst>
          </p:cNvPr>
          <p:cNvSpPr/>
          <p:nvPr/>
        </p:nvSpPr>
        <p:spPr>
          <a:xfrm>
            <a:off x="587375" y="2234240"/>
            <a:ext cx="10238775" cy="41148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Key Performance Indicators (KPIs): Response Rates, Conversion Rates, ROI: The revenue generated from new sales compared to the total cost of the campaign, including the purchase of data. Data Quality Metrics: Feedback on the accuracy and relevance of purchased data.</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Expected Results: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response rate of at least 8% from the direct mail campaign.</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conversion rate of 10% or higher among those who respond.</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positive ROI with a target of 150% within six months.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Increased traffic to the dedicated landing page by at least 25% compared to traditional digital campaigns.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Insights into the accuracy and effectiveness of the purchased data for future use.</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Roll-Out Plan if Successful:</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successful, SecureLife Insurance will expand its use of purchased data to target larger and more diverse segments that resemble its high-value customers.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company will explore deeper data segmentation strategies, such as targeting based on more granular lifestyle and purchasing behaviours.</a:t>
            </a:r>
          </a:p>
          <a:p>
            <a:pPr>
              <a:lnSpc>
                <a:spcPct val="107000"/>
              </a:lnSpc>
              <a:spcAft>
                <a:spcPts val="800"/>
              </a:spcAft>
            </a:pPr>
            <a:r>
              <a:rPr lang="en-GB"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 mail campaigns will be scaled as a core customer acquisition strategy, complemented by digital retargeting campaigns to further engage responders.</a:t>
            </a:r>
          </a:p>
        </p:txBody>
      </p:sp>
      <p:sp>
        <p:nvSpPr>
          <p:cNvPr id="11" name="Rectangle 10">
            <a:extLst>
              <a:ext uri="{FF2B5EF4-FFF2-40B4-BE49-F238E27FC236}">
                <a16:creationId xmlns:a16="http://schemas.microsoft.com/office/drawing/2014/main" id="{69BACDD1-9CEC-3F9F-DF6D-A6CF61DD4D8C}"/>
              </a:ext>
            </a:extLst>
          </p:cNvPr>
          <p:cNvSpPr/>
          <p:nvPr/>
        </p:nvSpPr>
        <p:spPr>
          <a:xfrm>
            <a:off x="587375" y="1725262"/>
            <a:ext cx="10238775" cy="425570"/>
          </a:xfrm>
          <a:prstGeom prst="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rPr>
              <a:t>ANSWER</a:t>
            </a:r>
          </a:p>
        </p:txBody>
      </p:sp>
    </p:spTree>
    <p:extLst>
      <p:ext uri="{BB962C8B-B14F-4D97-AF65-F5344CB8AC3E}">
        <p14:creationId xmlns:p14="http://schemas.microsoft.com/office/powerpoint/2010/main" val="3120734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4.4</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96</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778139" y="3342005"/>
            <a:ext cx="75854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1.5</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mail is revisited 4.4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reach another 15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30569"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428262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2958-F6AE-4DD5-94C8-CB12693A4072}"/>
              </a:ext>
            </a:extLst>
          </p:cNvPr>
          <p:cNvSpPr>
            <a:spLocks noGrp="1"/>
          </p:cNvSpPr>
          <p:nvPr>
            <p:ph type="title"/>
          </p:nvPr>
        </p:nvSpPr>
        <p:spPr/>
        <p:txBody>
          <a:bodyPr/>
          <a:lstStyle/>
          <a:p>
            <a:r>
              <a:rPr lang="en-GB" dirty="0"/>
              <a:t>Mail drives high engagement</a:t>
            </a:r>
          </a:p>
        </p:txBody>
      </p:sp>
      <p:sp>
        <p:nvSpPr>
          <p:cNvPr id="3" name="Text Placeholder 2">
            <a:extLst>
              <a:ext uri="{FF2B5EF4-FFF2-40B4-BE49-F238E27FC236}">
                <a16:creationId xmlns:a16="http://schemas.microsoft.com/office/drawing/2014/main" id="{E73C133F-3946-4A20-BDD2-4FE4462D2867}"/>
              </a:ext>
            </a:extLst>
          </p:cNvPr>
          <p:cNvSpPr>
            <a:spLocks noGrp="1"/>
          </p:cNvSpPr>
          <p:nvPr>
            <p:ph type="body" sz="quarter" idx="11"/>
          </p:nvPr>
        </p:nvSpPr>
        <p:spPr/>
        <p:txBody>
          <a:bodyPr/>
          <a:lstStyle/>
          <a:p>
            <a:r>
              <a:rPr lang="en-GB" dirty="0"/>
              <a:t>Across all sectors: driving buying behaviour, discussion and online activity</a:t>
            </a:r>
          </a:p>
        </p:txBody>
      </p:sp>
      <p:sp>
        <p:nvSpPr>
          <p:cNvPr id="4" name="Slide Number Placeholder 3">
            <a:extLst>
              <a:ext uri="{FF2B5EF4-FFF2-40B4-BE49-F238E27FC236}">
                <a16:creationId xmlns:a16="http://schemas.microsoft.com/office/drawing/2014/main" id="{F555F8C9-C51D-43DC-A0FF-858F1A638C2C}"/>
              </a:ext>
            </a:extLst>
          </p:cNvPr>
          <p:cNvSpPr>
            <a:spLocks noGrp="1"/>
          </p:cNvSpPr>
          <p:nvPr>
            <p:ph type="sldNum" sz="quarter" idx="15"/>
          </p:nvPr>
        </p:nvSpPr>
        <p:spPr/>
        <p:txBody>
          <a:bodyPr/>
          <a:lstStyle/>
          <a:p>
            <a:fld id="{3787542D-5C6B-4EB3-96EB-9B37C3D5D2F8}" type="slidenum">
              <a:rPr lang="en-GB" smtClean="0"/>
              <a:t>4</a:t>
            </a:fld>
            <a:endParaRPr lang="en-GB" dirty="0"/>
          </a:p>
        </p:txBody>
      </p:sp>
      <p:graphicFrame>
        <p:nvGraphicFramePr>
          <p:cNvPr id="7" name="Chart 6">
            <a:extLst>
              <a:ext uri="{FF2B5EF4-FFF2-40B4-BE49-F238E27FC236}">
                <a16:creationId xmlns:a16="http://schemas.microsoft.com/office/drawing/2014/main" id="{8AF323F7-68C2-41D0-8D66-BFE02A212209}"/>
              </a:ext>
            </a:extLst>
          </p:cNvPr>
          <p:cNvGraphicFramePr/>
          <p:nvPr/>
        </p:nvGraphicFramePr>
        <p:xfrm>
          <a:off x="4580903" y="1898144"/>
          <a:ext cx="1781907" cy="14105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553D83A-EA98-4A9C-BD6B-C63F5C182118}"/>
              </a:ext>
            </a:extLst>
          </p:cNvPr>
          <p:cNvSpPr txBox="1"/>
          <p:nvPr/>
        </p:nvSpPr>
        <p:spPr>
          <a:xfrm>
            <a:off x="5032473" y="2311032"/>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0" name="TextBox 9">
            <a:extLst>
              <a:ext uri="{FF2B5EF4-FFF2-40B4-BE49-F238E27FC236}">
                <a16:creationId xmlns:a16="http://schemas.microsoft.com/office/drawing/2014/main" id="{2B36AE9E-33A8-48EE-840D-586848B28646}"/>
              </a:ext>
            </a:extLst>
          </p:cNvPr>
          <p:cNvSpPr txBox="1"/>
          <p:nvPr/>
        </p:nvSpPr>
        <p:spPr>
          <a:xfrm>
            <a:off x="5032473" y="4179208"/>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1" name="TextBox 10">
            <a:extLst>
              <a:ext uri="{FF2B5EF4-FFF2-40B4-BE49-F238E27FC236}">
                <a16:creationId xmlns:a16="http://schemas.microsoft.com/office/drawing/2014/main" id="{27F48AF2-8A60-4F53-92E3-3A4EBE2E454C}"/>
              </a:ext>
            </a:extLst>
          </p:cNvPr>
          <p:cNvSpPr txBox="1"/>
          <p:nvPr/>
        </p:nvSpPr>
        <p:spPr>
          <a:xfrm>
            <a:off x="6359804" y="3179312"/>
            <a:ext cx="1696263" cy="830997"/>
          </a:xfrm>
          <a:prstGeom prst="rect">
            <a:avLst/>
          </a:prstGeom>
          <a:noFill/>
        </p:spPr>
        <p:txBody>
          <a:bodyPr wrap="square" rtlCol="0">
            <a:spAutoFit/>
          </a:bodyPr>
          <a:lstStyle/>
          <a:p>
            <a:pPr algn="ctr"/>
            <a:r>
              <a:rPr lang="en-GB" sz="1600" dirty="0"/>
              <a:t>Local and Central Government</a:t>
            </a:r>
          </a:p>
        </p:txBody>
      </p:sp>
      <p:sp>
        <p:nvSpPr>
          <p:cNvPr id="12" name="TextBox 11">
            <a:extLst>
              <a:ext uri="{FF2B5EF4-FFF2-40B4-BE49-F238E27FC236}">
                <a16:creationId xmlns:a16="http://schemas.microsoft.com/office/drawing/2014/main" id="{FC91C1BF-767A-49A7-9EEC-D530E10CF767}"/>
              </a:ext>
            </a:extLst>
          </p:cNvPr>
          <p:cNvSpPr txBox="1"/>
          <p:nvPr/>
        </p:nvSpPr>
        <p:spPr>
          <a:xfrm>
            <a:off x="4456689" y="3179312"/>
            <a:ext cx="2030334" cy="338554"/>
          </a:xfrm>
          <a:prstGeom prst="rect">
            <a:avLst/>
          </a:prstGeom>
          <a:noFill/>
        </p:spPr>
        <p:txBody>
          <a:bodyPr wrap="square" rtlCol="0">
            <a:spAutoFit/>
          </a:bodyPr>
          <a:lstStyle/>
          <a:p>
            <a:pPr algn="ctr"/>
            <a:r>
              <a:rPr lang="en-GB" sz="1600" dirty="0"/>
              <a:t>Charity</a:t>
            </a:r>
          </a:p>
        </p:txBody>
      </p:sp>
      <p:sp>
        <p:nvSpPr>
          <p:cNvPr id="13" name="TextBox 12">
            <a:extLst>
              <a:ext uri="{FF2B5EF4-FFF2-40B4-BE49-F238E27FC236}">
                <a16:creationId xmlns:a16="http://schemas.microsoft.com/office/drawing/2014/main" id="{F33481CC-7CD3-4E06-ACF6-3D59186935F3}"/>
              </a:ext>
            </a:extLst>
          </p:cNvPr>
          <p:cNvSpPr txBox="1"/>
          <p:nvPr/>
        </p:nvSpPr>
        <p:spPr>
          <a:xfrm>
            <a:off x="4456689" y="5085866"/>
            <a:ext cx="2030334" cy="830997"/>
          </a:xfrm>
          <a:prstGeom prst="rect">
            <a:avLst/>
          </a:prstGeom>
          <a:noFill/>
        </p:spPr>
        <p:txBody>
          <a:bodyPr wrap="square" rtlCol="0">
            <a:spAutoFit/>
          </a:bodyPr>
          <a:lstStyle/>
          <a:p>
            <a:pPr algn="ctr"/>
            <a:r>
              <a:rPr lang="en-GB" sz="1600" dirty="0"/>
              <a:t>Financial and Insurance </a:t>
            </a:r>
          </a:p>
          <a:p>
            <a:pPr algn="ctr"/>
            <a:r>
              <a:rPr lang="en-GB" sz="1600" dirty="0"/>
              <a:t>Services</a:t>
            </a:r>
          </a:p>
        </p:txBody>
      </p:sp>
      <p:sp>
        <p:nvSpPr>
          <p:cNvPr id="14" name="TextBox 13">
            <a:extLst>
              <a:ext uri="{FF2B5EF4-FFF2-40B4-BE49-F238E27FC236}">
                <a16:creationId xmlns:a16="http://schemas.microsoft.com/office/drawing/2014/main" id="{D8B86D16-FFF0-4E00-BB4E-D60C744C0CF2}"/>
              </a:ext>
            </a:extLst>
          </p:cNvPr>
          <p:cNvSpPr txBox="1"/>
          <p:nvPr/>
        </p:nvSpPr>
        <p:spPr>
          <a:xfrm>
            <a:off x="6192768" y="5085866"/>
            <a:ext cx="2030334" cy="584775"/>
          </a:xfrm>
          <a:prstGeom prst="rect">
            <a:avLst/>
          </a:prstGeom>
          <a:noFill/>
        </p:spPr>
        <p:txBody>
          <a:bodyPr wrap="square" rtlCol="0">
            <a:spAutoFit/>
          </a:bodyPr>
          <a:lstStyle/>
          <a:p>
            <a:pPr algn="ctr"/>
            <a:r>
              <a:rPr lang="en-GB" sz="1600" dirty="0"/>
              <a:t>Mail Order/Online Retailer</a:t>
            </a:r>
          </a:p>
        </p:txBody>
      </p:sp>
      <p:sp>
        <p:nvSpPr>
          <p:cNvPr id="15" name="TextBox 14">
            <a:extLst>
              <a:ext uri="{FF2B5EF4-FFF2-40B4-BE49-F238E27FC236}">
                <a16:creationId xmlns:a16="http://schemas.microsoft.com/office/drawing/2014/main" id="{F5B15E53-13DC-4C72-AA22-AAF4BF11E4A4}"/>
              </a:ext>
            </a:extLst>
          </p:cNvPr>
          <p:cNvSpPr txBox="1"/>
          <p:nvPr/>
        </p:nvSpPr>
        <p:spPr>
          <a:xfrm>
            <a:off x="7969464" y="5085866"/>
            <a:ext cx="2030335" cy="584775"/>
          </a:xfrm>
          <a:prstGeom prst="rect">
            <a:avLst/>
          </a:prstGeom>
          <a:noFill/>
        </p:spPr>
        <p:txBody>
          <a:bodyPr wrap="square" rtlCol="0">
            <a:spAutoFit/>
          </a:bodyPr>
          <a:lstStyle/>
          <a:p>
            <a:pPr algn="ctr"/>
            <a:r>
              <a:rPr lang="en-GB" sz="1600" dirty="0"/>
              <a:t>Supermarket </a:t>
            </a:r>
          </a:p>
          <a:p>
            <a:pPr algn="ctr"/>
            <a:r>
              <a:rPr lang="en-GB" sz="1600" dirty="0"/>
              <a:t>Retailer</a:t>
            </a:r>
          </a:p>
        </p:txBody>
      </p:sp>
      <p:sp>
        <p:nvSpPr>
          <p:cNvPr id="16" name="TextBox 15">
            <a:extLst>
              <a:ext uri="{FF2B5EF4-FFF2-40B4-BE49-F238E27FC236}">
                <a16:creationId xmlns:a16="http://schemas.microsoft.com/office/drawing/2014/main" id="{04CA9CF5-26DC-4114-B11D-06EEF2CB1DB9}"/>
              </a:ext>
            </a:extLst>
          </p:cNvPr>
          <p:cNvSpPr txBox="1"/>
          <p:nvPr/>
        </p:nvSpPr>
        <p:spPr>
          <a:xfrm>
            <a:off x="8441872" y="3179312"/>
            <a:ext cx="1115434" cy="584775"/>
          </a:xfrm>
          <a:prstGeom prst="rect">
            <a:avLst/>
          </a:prstGeom>
          <a:noFill/>
        </p:spPr>
        <p:txBody>
          <a:bodyPr wrap="none" rtlCol="0">
            <a:spAutoFit/>
          </a:bodyPr>
          <a:lstStyle/>
          <a:p>
            <a:pPr algn="ctr"/>
            <a:r>
              <a:rPr lang="en-GB" sz="1600" dirty="0"/>
              <a:t>High Street</a:t>
            </a:r>
          </a:p>
          <a:p>
            <a:pPr algn="ctr"/>
            <a:r>
              <a:rPr lang="en-GB" sz="1600" dirty="0"/>
              <a:t>Retailer</a:t>
            </a:r>
          </a:p>
        </p:txBody>
      </p:sp>
      <p:sp>
        <p:nvSpPr>
          <p:cNvPr id="17" name="TextBox 16">
            <a:extLst>
              <a:ext uri="{FF2B5EF4-FFF2-40B4-BE49-F238E27FC236}">
                <a16:creationId xmlns:a16="http://schemas.microsoft.com/office/drawing/2014/main" id="{5EAA762C-410B-4BB1-9AA9-071C9C4B811E}"/>
              </a:ext>
            </a:extLst>
          </p:cNvPr>
          <p:cNvSpPr txBox="1"/>
          <p:nvPr/>
        </p:nvSpPr>
        <p:spPr>
          <a:xfrm>
            <a:off x="9928142" y="3179312"/>
            <a:ext cx="1552027" cy="584775"/>
          </a:xfrm>
          <a:prstGeom prst="rect">
            <a:avLst/>
          </a:prstGeom>
          <a:noFill/>
        </p:spPr>
        <p:txBody>
          <a:bodyPr wrap="none" rtlCol="0">
            <a:spAutoFit/>
          </a:bodyPr>
          <a:lstStyle/>
          <a:p>
            <a:pPr algn="ctr"/>
            <a:r>
              <a:rPr lang="en-GB" sz="1600" dirty="0"/>
              <a:t>TV/Broadband/</a:t>
            </a:r>
          </a:p>
          <a:p>
            <a:pPr algn="ctr"/>
            <a:r>
              <a:rPr lang="en-GB" sz="1600" dirty="0"/>
              <a:t>Landline/Mobile</a:t>
            </a:r>
          </a:p>
        </p:txBody>
      </p:sp>
      <p:sp>
        <p:nvSpPr>
          <p:cNvPr id="18" name="TextBox 17">
            <a:extLst>
              <a:ext uri="{FF2B5EF4-FFF2-40B4-BE49-F238E27FC236}">
                <a16:creationId xmlns:a16="http://schemas.microsoft.com/office/drawing/2014/main" id="{4FDA492B-D9F5-43F7-A6CE-F83AFEFF7335}"/>
              </a:ext>
            </a:extLst>
          </p:cNvPr>
          <p:cNvSpPr txBox="1"/>
          <p:nvPr/>
        </p:nvSpPr>
        <p:spPr>
          <a:xfrm>
            <a:off x="9686727" y="5085866"/>
            <a:ext cx="2030335" cy="338554"/>
          </a:xfrm>
          <a:prstGeom prst="rect">
            <a:avLst/>
          </a:prstGeom>
          <a:noFill/>
        </p:spPr>
        <p:txBody>
          <a:bodyPr wrap="square" rtlCol="0">
            <a:spAutoFit/>
          </a:bodyPr>
          <a:lstStyle/>
          <a:p>
            <a:pPr algn="ctr"/>
            <a:r>
              <a:rPr lang="en-GB" sz="1600" dirty="0"/>
              <a:t>Utilities Provider</a:t>
            </a:r>
          </a:p>
        </p:txBody>
      </p:sp>
      <p:graphicFrame>
        <p:nvGraphicFramePr>
          <p:cNvPr id="19" name="Chart 18">
            <a:extLst>
              <a:ext uri="{FF2B5EF4-FFF2-40B4-BE49-F238E27FC236}">
                <a16:creationId xmlns:a16="http://schemas.microsoft.com/office/drawing/2014/main" id="{A6FC414F-9AC3-49EF-A2CD-0F5C3608BF44}"/>
              </a:ext>
            </a:extLst>
          </p:cNvPr>
          <p:cNvGraphicFramePr/>
          <p:nvPr/>
        </p:nvGraphicFramePr>
        <p:xfrm>
          <a:off x="6316982" y="1898144"/>
          <a:ext cx="1781907" cy="141055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9166ECF-F005-4FDB-8CAF-978E4B5B5D16}"/>
              </a:ext>
            </a:extLst>
          </p:cNvPr>
          <p:cNvSpPr txBox="1"/>
          <p:nvPr/>
        </p:nvSpPr>
        <p:spPr>
          <a:xfrm>
            <a:off x="6768552" y="2319596"/>
            <a:ext cx="878767" cy="584775"/>
          </a:xfrm>
          <a:prstGeom prst="rect">
            <a:avLst/>
          </a:prstGeom>
          <a:noFill/>
        </p:spPr>
        <p:txBody>
          <a:bodyPr wrap="none" rtlCol="0">
            <a:spAutoFit/>
          </a:bodyPr>
          <a:lstStyle/>
          <a:p>
            <a:r>
              <a:rPr lang="en-GB" sz="3200" b="1" dirty="0">
                <a:solidFill>
                  <a:schemeClr val="accent1"/>
                </a:solidFill>
                <a:latin typeface="+mj-lt"/>
              </a:rPr>
              <a:t>47</a:t>
            </a:r>
            <a:r>
              <a:rPr lang="en-GB" sz="3200" b="1" baseline="30000" dirty="0">
                <a:solidFill>
                  <a:schemeClr val="accent1"/>
                </a:solidFill>
                <a:latin typeface="+mj-lt"/>
              </a:rPr>
              <a:t>%</a:t>
            </a:r>
          </a:p>
        </p:txBody>
      </p:sp>
      <p:graphicFrame>
        <p:nvGraphicFramePr>
          <p:cNvPr id="21" name="Chart 20">
            <a:extLst>
              <a:ext uri="{FF2B5EF4-FFF2-40B4-BE49-F238E27FC236}">
                <a16:creationId xmlns:a16="http://schemas.microsoft.com/office/drawing/2014/main" id="{7393B05A-DF2F-4D61-BC50-C2C70286BE35}"/>
              </a:ext>
            </a:extLst>
          </p:cNvPr>
          <p:cNvGraphicFramePr/>
          <p:nvPr/>
        </p:nvGraphicFramePr>
        <p:xfrm>
          <a:off x="6316982" y="3774884"/>
          <a:ext cx="1781907" cy="141055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6E3B569A-A720-4440-A570-B60A5DE2BE08}"/>
              </a:ext>
            </a:extLst>
          </p:cNvPr>
          <p:cNvSpPr txBox="1"/>
          <p:nvPr/>
        </p:nvSpPr>
        <p:spPr>
          <a:xfrm>
            <a:off x="6768552" y="4187772"/>
            <a:ext cx="878767" cy="584775"/>
          </a:xfrm>
          <a:prstGeom prst="rect">
            <a:avLst/>
          </a:prstGeom>
          <a:noFill/>
        </p:spPr>
        <p:txBody>
          <a:bodyPr wrap="none" rtlCol="0">
            <a:spAutoFit/>
          </a:bodyPr>
          <a:lstStyle/>
          <a:p>
            <a:r>
              <a:rPr lang="en-GB" sz="3200" b="1" dirty="0">
                <a:solidFill>
                  <a:schemeClr val="accent1"/>
                </a:solidFill>
                <a:latin typeface="+mj-lt"/>
              </a:rPr>
              <a:t>26</a:t>
            </a:r>
            <a:r>
              <a:rPr lang="en-GB" sz="3200" b="1" baseline="30000" dirty="0">
                <a:solidFill>
                  <a:schemeClr val="accent1"/>
                </a:solidFill>
                <a:latin typeface="+mj-lt"/>
              </a:rPr>
              <a:t>%</a:t>
            </a:r>
          </a:p>
        </p:txBody>
      </p:sp>
      <p:graphicFrame>
        <p:nvGraphicFramePr>
          <p:cNvPr id="23" name="Chart 22">
            <a:extLst>
              <a:ext uri="{FF2B5EF4-FFF2-40B4-BE49-F238E27FC236}">
                <a16:creationId xmlns:a16="http://schemas.microsoft.com/office/drawing/2014/main" id="{711179BE-6605-4CE0-A2CD-61DBF71177B2}"/>
              </a:ext>
            </a:extLst>
          </p:cNvPr>
          <p:cNvGraphicFramePr/>
          <p:nvPr/>
        </p:nvGraphicFramePr>
        <p:xfrm>
          <a:off x="8043623" y="1898144"/>
          <a:ext cx="1781907" cy="141055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7A1EC523-ACE0-4DBD-B638-ECDFD35C6C64}"/>
              </a:ext>
            </a:extLst>
          </p:cNvPr>
          <p:cNvSpPr txBox="1"/>
          <p:nvPr/>
        </p:nvSpPr>
        <p:spPr>
          <a:xfrm>
            <a:off x="8495193" y="2328160"/>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25" name="Chart 24">
            <a:extLst>
              <a:ext uri="{FF2B5EF4-FFF2-40B4-BE49-F238E27FC236}">
                <a16:creationId xmlns:a16="http://schemas.microsoft.com/office/drawing/2014/main" id="{6659498C-A0F6-41A4-9A52-C1714DBF609D}"/>
              </a:ext>
            </a:extLst>
          </p:cNvPr>
          <p:cNvGraphicFramePr/>
          <p:nvPr/>
        </p:nvGraphicFramePr>
        <p:xfrm>
          <a:off x="8043623" y="3783448"/>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254D3676-8549-4518-B171-5BE18804D5F4}"/>
              </a:ext>
            </a:extLst>
          </p:cNvPr>
          <p:cNvSpPr txBox="1"/>
          <p:nvPr/>
        </p:nvSpPr>
        <p:spPr>
          <a:xfrm>
            <a:off x="8495193" y="4196336"/>
            <a:ext cx="878767" cy="584775"/>
          </a:xfrm>
          <a:prstGeom prst="rect">
            <a:avLst/>
          </a:prstGeom>
          <a:noFill/>
        </p:spPr>
        <p:txBody>
          <a:bodyPr wrap="none" rtlCol="0">
            <a:spAutoFit/>
          </a:bodyPr>
          <a:lstStyle/>
          <a:p>
            <a:r>
              <a:rPr lang="en-GB" sz="3200" b="1" dirty="0">
                <a:solidFill>
                  <a:schemeClr val="accent1"/>
                </a:solidFill>
                <a:latin typeface="+mj-lt"/>
              </a:rPr>
              <a:t>53</a:t>
            </a:r>
            <a:r>
              <a:rPr lang="en-GB" sz="3200" b="1" baseline="30000" dirty="0">
                <a:solidFill>
                  <a:schemeClr val="accent1"/>
                </a:solidFill>
                <a:latin typeface="+mj-lt"/>
              </a:rPr>
              <a:t>%</a:t>
            </a:r>
          </a:p>
        </p:txBody>
      </p:sp>
      <p:graphicFrame>
        <p:nvGraphicFramePr>
          <p:cNvPr id="27" name="Chart 26">
            <a:extLst>
              <a:ext uri="{FF2B5EF4-FFF2-40B4-BE49-F238E27FC236}">
                <a16:creationId xmlns:a16="http://schemas.microsoft.com/office/drawing/2014/main" id="{518FB816-E6A9-4845-A9F5-17974103C7B3}"/>
              </a:ext>
            </a:extLst>
          </p:cNvPr>
          <p:cNvGraphicFramePr/>
          <p:nvPr/>
        </p:nvGraphicFramePr>
        <p:xfrm>
          <a:off x="9776012" y="1898144"/>
          <a:ext cx="1781907" cy="1410551"/>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a:extLst>
              <a:ext uri="{FF2B5EF4-FFF2-40B4-BE49-F238E27FC236}">
                <a16:creationId xmlns:a16="http://schemas.microsoft.com/office/drawing/2014/main" id="{E893BBDD-AD4D-43D8-AC1A-F594C1FB2061}"/>
              </a:ext>
            </a:extLst>
          </p:cNvPr>
          <p:cNvSpPr txBox="1"/>
          <p:nvPr/>
        </p:nvSpPr>
        <p:spPr>
          <a:xfrm>
            <a:off x="10227582" y="2326450"/>
            <a:ext cx="878767" cy="584775"/>
          </a:xfrm>
          <a:prstGeom prst="rect">
            <a:avLst/>
          </a:prstGeom>
          <a:noFill/>
        </p:spPr>
        <p:txBody>
          <a:bodyPr wrap="none" rtlCol="0">
            <a:spAutoFit/>
          </a:bodyPr>
          <a:lstStyle/>
          <a:p>
            <a:r>
              <a:rPr lang="en-GB" sz="3200" b="1" dirty="0">
                <a:solidFill>
                  <a:schemeClr val="accent1"/>
                </a:solidFill>
                <a:latin typeface="+mj-lt"/>
              </a:rPr>
              <a:t>23</a:t>
            </a:r>
            <a:r>
              <a:rPr lang="en-GB" sz="3200" b="1" baseline="30000" dirty="0">
                <a:solidFill>
                  <a:schemeClr val="accent1"/>
                </a:solidFill>
                <a:latin typeface="+mj-lt"/>
              </a:rPr>
              <a:t>%</a:t>
            </a:r>
          </a:p>
        </p:txBody>
      </p:sp>
      <p:sp>
        <p:nvSpPr>
          <p:cNvPr id="30" name="TextBox 29">
            <a:extLst>
              <a:ext uri="{FF2B5EF4-FFF2-40B4-BE49-F238E27FC236}">
                <a16:creationId xmlns:a16="http://schemas.microsoft.com/office/drawing/2014/main" id="{D18EA52C-3AF0-4D57-A8F1-385152FC6260}"/>
              </a:ext>
            </a:extLst>
          </p:cNvPr>
          <p:cNvSpPr txBox="1"/>
          <p:nvPr/>
        </p:nvSpPr>
        <p:spPr>
          <a:xfrm>
            <a:off x="10227582" y="4194626"/>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31" name="Table 30">
            <a:extLst>
              <a:ext uri="{FF2B5EF4-FFF2-40B4-BE49-F238E27FC236}">
                <a16:creationId xmlns:a16="http://schemas.microsoft.com/office/drawing/2014/main" id="{FF57D36E-D457-4CA3-A90C-97F8C8A2A808}"/>
              </a:ext>
            </a:extLst>
          </p:cNvPr>
          <p:cNvGraphicFramePr>
            <a:graphicFrameLocks noGrp="1"/>
          </p:cNvGraphicFramePr>
          <p:nvPr/>
        </p:nvGraphicFramePr>
        <p:xfrm>
          <a:off x="527502" y="1677944"/>
          <a:ext cx="4071908" cy="4384040"/>
        </p:xfrm>
        <a:graphic>
          <a:graphicData uri="http://schemas.openxmlformats.org/drawingml/2006/table">
            <a:tbl>
              <a:tblPr firstRow="1" bandRow="1">
                <a:tableStyleId>{21E4AEA4-8DFA-4A89-87EB-49C32662AFE0}</a:tableStyleId>
              </a:tblPr>
              <a:tblGrid>
                <a:gridCol w="4071908">
                  <a:extLst>
                    <a:ext uri="{9D8B030D-6E8A-4147-A177-3AD203B41FA5}">
                      <a16:colId xmlns:a16="http://schemas.microsoft.com/office/drawing/2014/main" val="1488041337"/>
                    </a:ext>
                  </a:extLst>
                </a:gridCol>
              </a:tblGrid>
              <a:tr h="0">
                <a:tc>
                  <a:txBody>
                    <a:bodyPr/>
                    <a:lstStyle/>
                    <a:p>
                      <a:r>
                        <a:rPr lang="en-GB" sz="1400" dirty="0"/>
                        <a:t>COMMERCIAL ACTIONS</a:t>
                      </a:r>
                    </a:p>
                  </a:txBody>
                  <a:tcPr/>
                </a:tc>
                <a:extLst>
                  <a:ext uri="{0D108BD9-81ED-4DB2-BD59-A6C34878D82A}">
                    <a16:rowId xmlns:a16="http://schemas.microsoft.com/office/drawing/2014/main" val="1214807488"/>
                  </a:ext>
                </a:extLst>
              </a:tr>
              <a:tr h="370840">
                <a:tc>
                  <a:txBody>
                    <a:bodyPr/>
                    <a:lstStyle/>
                    <a:p>
                      <a:r>
                        <a:rPr lang="en-GB" sz="1400" dirty="0"/>
                        <a:t>Bought something, made a payment or donation</a:t>
                      </a:r>
                    </a:p>
                  </a:txBody>
                  <a:tcPr/>
                </a:tc>
                <a:extLst>
                  <a:ext uri="{0D108BD9-81ED-4DB2-BD59-A6C34878D82A}">
                    <a16:rowId xmlns:a16="http://schemas.microsoft.com/office/drawing/2014/main" val="668264071"/>
                  </a:ext>
                </a:extLst>
              </a:tr>
              <a:tr h="370840">
                <a:tc>
                  <a:txBody>
                    <a:bodyPr/>
                    <a:lstStyle/>
                    <a:p>
                      <a:r>
                        <a:rPr lang="en-GB" sz="1400" dirty="0"/>
                        <a:t>Used a voucher or discount code</a:t>
                      </a:r>
                    </a:p>
                  </a:txBody>
                  <a:tcPr/>
                </a:tc>
                <a:extLst>
                  <a:ext uri="{0D108BD9-81ED-4DB2-BD59-A6C34878D82A}">
                    <a16:rowId xmlns:a16="http://schemas.microsoft.com/office/drawing/2014/main" val="1898613279"/>
                  </a:ext>
                </a:extLst>
              </a:tr>
              <a:tr h="370840">
                <a:tc>
                  <a:txBody>
                    <a:bodyPr/>
                    <a:lstStyle/>
                    <a:p>
                      <a:r>
                        <a:rPr lang="en-GB" sz="1400" dirty="0"/>
                        <a:t>Planned a large purchase</a:t>
                      </a:r>
                    </a:p>
                  </a:txBody>
                  <a:tcPr/>
                </a:tc>
                <a:extLst>
                  <a:ext uri="{0D108BD9-81ED-4DB2-BD59-A6C34878D82A}">
                    <a16:rowId xmlns:a16="http://schemas.microsoft.com/office/drawing/2014/main" val="1791731386"/>
                  </a:ext>
                </a:extLst>
              </a:tr>
              <a:tr h="370840">
                <a:tc>
                  <a:txBody>
                    <a:bodyPr/>
                    <a:lstStyle/>
                    <a:p>
                      <a:r>
                        <a:rPr lang="en-GB" sz="1400" dirty="0"/>
                        <a:t>Discussed with someone</a:t>
                      </a:r>
                    </a:p>
                  </a:txBody>
                  <a:tcPr/>
                </a:tc>
                <a:extLst>
                  <a:ext uri="{0D108BD9-81ED-4DB2-BD59-A6C34878D82A}">
                    <a16:rowId xmlns:a16="http://schemas.microsoft.com/office/drawing/2014/main" val="1302984086"/>
                  </a:ext>
                </a:extLst>
              </a:tr>
              <a:tr h="370840">
                <a:tc>
                  <a:txBody>
                    <a:bodyPr/>
                    <a:lstStyle/>
                    <a:p>
                      <a:r>
                        <a:rPr lang="en-GB" sz="1400" dirty="0"/>
                        <a:t>Ordered a catalogue</a:t>
                      </a:r>
                    </a:p>
                  </a:txBody>
                  <a:tcPr/>
                </a:tc>
                <a:extLst>
                  <a:ext uri="{0D108BD9-81ED-4DB2-BD59-A6C34878D82A}">
                    <a16:rowId xmlns:a16="http://schemas.microsoft.com/office/drawing/2014/main" val="1137408445"/>
                  </a:ext>
                </a:extLst>
              </a:tr>
              <a:tr h="370840">
                <a:tc>
                  <a:txBody>
                    <a:bodyPr/>
                    <a:lstStyle/>
                    <a:p>
                      <a:r>
                        <a:rPr lang="en-GB" sz="1400" dirty="0"/>
                        <a:t>Visited sender’s shop/office</a:t>
                      </a:r>
                    </a:p>
                  </a:txBody>
                  <a:tcPr/>
                </a:tc>
                <a:extLst>
                  <a:ext uri="{0D108BD9-81ED-4DB2-BD59-A6C34878D82A}">
                    <a16:rowId xmlns:a16="http://schemas.microsoft.com/office/drawing/2014/main" val="1818730671"/>
                  </a:ext>
                </a:extLst>
              </a:tr>
              <a:tr h="370840">
                <a:tc>
                  <a:txBody>
                    <a:bodyPr/>
                    <a:lstStyle/>
                    <a:p>
                      <a:r>
                        <a:rPr lang="en-GB" sz="1400" dirty="0"/>
                        <a:t>Visited sender’s web site</a:t>
                      </a:r>
                    </a:p>
                  </a:txBody>
                  <a:tcPr/>
                </a:tc>
                <a:extLst>
                  <a:ext uri="{0D108BD9-81ED-4DB2-BD59-A6C34878D82A}">
                    <a16:rowId xmlns:a16="http://schemas.microsoft.com/office/drawing/2014/main" val="327347998"/>
                  </a:ext>
                </a:extLst>
              </a:tr>
              <a:tr h="370840">
                <a:tc>
                  <a:txBody>
                    <a:bodyPr/>
                    <a:lstStyle/>
                    <a:p>
                      <a:r>
                        <a:rPr lang="en-GB" sz="1400" dirty="0"/>
                        <a:t>Went online for more information</a:t>
                      </a:r>
                    </a:p>
                  </a:txBody>
                  <a:tcPr/>
                </a:tc>
                <a:extLst>
                  <a:ext uri="{0D108BD9-81ED-4DB2-BD59-A6C34878D82A}">
                    <a16:rowId xmlns:a16="http://schemas.microsoft.com/office/drawing/2014/main" val="2441945964"/>
                  </a:ext>
                </a:extLst>
              </a:tr>
              <a:tr h="370840">
                <a:tc>
                  <a:txBody>
                    <a:bodyPr/>
                    <a:lstStyle/>
                    <a:p>
                      <a:r>
                        <a:rPr lang="en-GB" sz="1400" dirty="0"/>
                        <a:t>Looked up my account details</a:t>
                      </a:r>
                    </a:p>
                  </a:txBody>
                  <a:tcPr/>
                </a:tc>
                <a:extLst>
                  <a:ext uri="{0D108BD9-81ED-4DB2-BD59-A6C34878D82A}">
                    <a16:rowId xmlns:a16="http://schemas.microsoft.com/office/drawing/2014/main" val="2072138377"/>
                  </a:ext>
                </a:extLst>
              </a:tr>
              <a:tr h="370840">
                <a:tc>
                  <a:txBody>
                    <a:bodyPr/>
                    <a:lstStyle/>
                    <a:p>
                      <a:r>
                        <a:rPr lang="en-GB" sz="1400" dirty="0"/>
                        <a:t>Used a tablet or smartphone</a:t>
                      </a:r>
                    </a:p>
                  </a:txBody>
                  <a:tcPr/>
                </a:tc>
                <a:extLst>
                  <a:ext uri="{0D108BD9-81ED-4DB2-BD59-A6C34878D82A}">
                    <a16:rowId xmlns:a16="http://schemas.microsoft.com/office/drawing/2014/main" val="161353811"/>
                  </a:ext>
                </a:extLst>
              </a:tr>
              <a:tr h="370840">
                <a:tc>
                  <a:txBody>
                    <a:bodyPr/>
                    <a:lstStyle/>
                    <a:p>
                      <a:r>
                        <a:rPr lang="en-GB" sz="1400" dirty="0"/>
                        <a:t>Called the sender</a:t>
                      </a:r>
                    </a:p>
                  </a:txBody>
                  <a:tcPr/>
                </a:tc>
                <a:extLst>
                  <a:ext uri="{0D108BD9-81ED-4DB2-BD59-A6C34878D82A}">
                    <a16:rowId xmlns:a16="http://schemas.microsoft.com/office/drawing/2014/main" val="1068214285"/>
                  </a:ext>
                </a:extLst>
              </a:tr>
            </a:tbl>
          </a:graphicData>
        </a:graphic>
      </p:graphicFrame>
      <p:graphicFrame>
        <p:nvGraphicFramePr>
          <p:cNvPr id="32" name="Chart 31">
            <a:extLst>
              <a:ext uri="{FF2B5EF4-FFF2-40B4-BE49-F238E27FC236}">
                <a16:creationId xmlns:a16="http://schemas.microsoft.com/office/drawing/2014/main" id="{4BDE1E83-FB25-450C-92D1-4596CA8B0C88}"/>
              </a:ext>
            </a:extLst>
          </p:cNvPr>
          <p:cNvGraphicFramePr/>
          <p:nvPr/>
        </p:nvGraphicFramePr>
        <p:xfrm>
          <a:off x="4589467" y="3807416"/>
          <a:ext cx="1781907" cy="14105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C66BC7AE-0A3E-497C-A68E-6249976C47F7}"/>
              </a:ext>
            </a:extLst>
          </p:cNvPr>
          <p:cNvGraphicFramePr/>
          <p:nvPr/>
        </p:nvGraphicFramePr>
        <p:xfrm>
          <a:off x="6325546" y="3807416"/>
          <a:ext cx="1781907" cy="14105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89C490FC-9BD4-4334-BACA-B1AAB62915BF}"/>
              </a:ext>
            </a:extLst>
          </p:cNvPr>
          <p:cNvGraphicFramePr/>
          <p:nvPr/>
        </p:nvGraphicFramePr>
        <p:xfrm>
          <a:off x="8052187" y="3807416"/>
          <a:ext cx="1781907" cy="141055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a:extLst>
              <a:ext uri="{FF2B5EF4-FFF2-40B4-BE49-F238E27FC236}">
                <a16:creationId xmlns:a16="http://schemas.microsoft.com/office/drawing/2014/main" id="{71374699-7AE4-4D08-B624-FA60982D7963}"/>
              </a:ext>
            </a:extLst>
          </p:cNvPr>
          <p:cNvGraphicFramePr/>
          <p:nvPr/>
        </p:nvGraphicFramePr>
        <p:xfrm>
          <a:off x="9784576" y="3807416"/>
          <a:ext cx="1781907" cy="1410551"/>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276272C5-0003-491D-BCB9-AF30BB338458}"/>
              </a:ext>
            </a:extLst>
          </p:cNvPr>
          <p:cNvSpPr txBox="1"/>
          <p:nvPr/>
        </p:nvSpPr>
        <p:spPr>
          <a:xfrm>
            <a:off x="7944047"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37" name="TextBox 36">
            <a:extLst>
              <a:ext uri="{FF2B5EF4-FFF2-40B4-BE49-F238E27FC236}">
                <a16:creationId xmlns:a16="http://schemas.microsoft.com/office/drawing/2014/main" id="{3232C00A-EFBB-4CE6-8FC4-A02224FF0545}"/>
              </a:ext>
            </a:extLst>
          </p:cNvPr>
          <p:cNvSpPr txBox="1"/>
          <p:nvPr/>
        </p:nvSpPr>
        <p:spPr>
          <a:xfrm>
            <a:off x="5147692" y="2805016"/>
            <a:ext cx="611065" cy="246221"/>
          </a:xfrm>
          <a:prstGeom prst="rect">
            <a:avLst/>
          </a:prstGeom>
          <a:noFill/>
        </p:spPr>
        <p:txBody>
          <a:bodyPr wrap="none" rtlCol="0">
            <a:spAutoFit/>
          </a:bodyPr>
          <a:lstStyle/>
          <a:p>
            <a:r>
              <a:rPr lang="en-GB" sz="1000" dirty="0"/>
              <a:t>n=8,884</a:t>
            </a:r>
          </a:p>
        </p:txBody>
      </p:sp>
      <p:sp>
        <p:nvSpPr>
          <p:cNvPr id="38" name="TextBox 37">
            <a:extLst>
              <a:ext uri="{FF2B5EF4-FFF2-40B4-BE49-F238E27FC236}">
                <a16:creationId xmlns:a16="http://schemas.microsoft.com/office/drawing/2014/main" id="{6BBEB115-B261-4200-A6CC-B85B4B1BF6F6}"/>
              </a:ext>
            </a:extLst>
          </p:cNvPr>
          <p:cNvSpPr txBox="1"/>
          <p:nvPr/>
        </p:nvSpPr>
        <p:spPr>
          <a:xfrm>
            <a:off x="6902858" y="2805016"/>
            <a:ext cx="611065" cy="246221"/>
          </a:xfrm>
          <a:prstGeom prst="rect">
            <a:avLst/>
          </a:prstGeom>
          <a:noFill/>
        </p:spPr>
        <p:txBody>
          <a:bodyPr wrap="none" rtlCol="0">
            <a:spAutoFit/>
          </a:bodyPr>
          <a:lstStyle/>
          <a:p>
            <a:r>
              <a:rPr lang="en-GB" sz="1000" dirty="0"/>
              <a:t>n=6,810</a:t>
            </a:r>
          </a:p>
        </p:txBody>
      </p:sp>
      <p:sp>
        <p:nvSpPr>
          <p:cNvPr id="39" name="TextBox 38">
            <a:extLst>
              <a:ext uri="{FF2B5EF4-FFF2-40B4-BE49-F238E27FC236}">
                <a16:creationId xmlns:a16="http://schemas.microsoft.com/office/drawing/2014/main" id="{CEF78430-C194-49B2-BB64-2B79517F7805}"/>
              </a:ext>
            </a:extLst>
          </p:cNvPr>
          <p:cNvSpPr txBox="1"/>
          <p:nvPr/>
        </p:nvSpPr>
        <p:spPr>
          <a:xfrm>
            <a:off x="8627204" y="2805016"/>
            <a:ext cx="676788" cy="246221"/>
          </a:xfrm>
          <a:prstGeom prst="rect">
            <a:avLst/>
          </a:prstGeom>
          <a:noFill/>
        </p:spPr>
        <p:txBody>
          <a:bodyPr wrap="none" rtlCol="0">
            <a:spAutoFit/>
          </a:bodyPr>
          <a:lstStyle/>
          <a:p>
            <a:r>
              <a:rPr lang="en-GB" sz="1000" dirty="0"/>
              <a:t>n=18,487</a:t>
            </a:r>
          </a:p>
        </p:txBody>
      </p:sp>
      <p:sp>
        <p:nvSpPr>
          <p:cNvPr id="40" name="TextBox 39">
            <a:extLst>
              <a:ext uri="{FF2B5EF4-FFF2-40B4-BE49-F238E27FC236}">
                <a16:creationId xmlns:a16="http://schemas.microsoft.com/office/drawing/2014/main" id="{A3FE8AD3-9A18-4B43-AB2F-B1D2EC2619BC}"/>
              </a:ext>
            </a:extLst>
          </p:cNvPr>
          <p:cNvSpPr txBox="1"/>
          <p:nvPr/>
        </p:nvSpPr>
        <p:spPr>
          <a:xfrm>
            <a:off x="10394360" y="2805016"/>
            <a:ext cx="611065" cy="246221"/>
          </a:xfrm>
          <a:prstGeom prst="rect">
            <a:avLst/>
          </a:prstGeom>
          <a:noFill/>
        </p:spPr>
        <p:txBody>
          <a:bodyPr wrap="none" rtlCol="0">
            <a:spAutoFit/>
          </a:bodyPr>
          <a:lstStyle/>
          <a:p>
            <a:r>
              <a:rPr lang="en-GB" sz="1000" dirty="0"/>
              <a:t>n=6,094</a:t>
            </a:r>
          </a:p>
        </p:txBody>
      </p:sp>
      <p:sp>
        <p:nvSpPr>
          <p:cNvPr id="41" name="TextBox 40">
            <a:extLst>
              <a:ext uri="{FF2B5EF4-FFF2-40B4-BE49-F238E27FC236}">
                <a16:creationId xmlns:a16="http://schemas.microsoft.com/office/drawing/2014/main" id="{64221F8E-339F-4E9B-9D99-A931608BC39A}"/>
              </a:ext>
            </a:extLst>
          </p:cNvPr>
          <p:cNvSpPr txBox="1"/>
          <p:nvPr/>
        </p:nvSpPr>
        <p:spPr>
          <a:xfrm>
            <a:off x="5135708" y="4734844"/>
            <a:ext cx="676788" cy="246221"/>
          </a:xfrm>
          <a:prstGeom prst="rect">
            <a:avLst/>
          </a:prstGeom>
          <a:noFill/>
        </p:spPr>
        <p:txBody>
          <a:bodyPr wrap="none" rtlCol="0">
            <a:spAutoFit/>
          </a:bodyPr>
          <a:lstStyle/>
          <a:p>
            <a:r>
              <a:rPr lang="en-GB" sz="1000" dirty="0"/>
              <a:t>n=24,163</a:t>
            </a:r>
          </a:p>
        </p:txBody>
      </p:sp>
      <p:sp>
        <p:nvSpPr>
          <p:cNvPr id="42" name="TextBox 41">
            <a:extLst>
              <a:ext uri="{FF2B5EF4-FFF2-40B4-BE49-F238E27FC236}">
                <a16:creationId xmlns:a16="http://schemas.microsoft.com/office/drawing/2014/main" id="{66D51A59-CEDF-475F-8A5E-A611625FFFC4}"/>
              </a:ext>
            </a:extLst>
          </p:cNvPr>
          <p:cNvSpPr txBox="1"/>
          <p:nvPr/>
        </p:nvSpPr>
        <p:spPr>
          <a:xfrm>
            <a:off x="6890874" y="4734844"/>
            <a:ext cx="676788" cy="246221"/>
          </a:xfrm>
          <a:prstGeom prst="rect">
            <a:avLst/>
          </a:prstGeom>
          <a:noFill/>
        </p:spPr>
        <p:txBody>
          <a:bodyPr wrap="none" rtlCol="0">
            <a:spAutoFit/>
          </a:bodyPr>
          <a:lstStyle/>
          <a:p>
            <a:r>
              <a:rPr lang="en-GB" sz="1000" dirty="0"/>
              <a:t>n=18,688</a:t>
            </a:r>
          </a:p>
        </p:txBody>
      </p:sp>
      <p:sp>
        <p:nvSpPr>
          <p:cNvPr id="43" name="TextBox 42">
            <a:extLst>
              <a:ext uri="{FF2B5EF4-FFF2-40B4-BE49-F238E27FC236}">
                <a16:creationId xmlns:a16="http://schemas.microsoft.com/office/drawing/2014/main" id="{397E998B-E068-4751-B811-9260E20F290C}"/>
              </a:ext>
            </a:extLst>
          </p:cNvPr>
          <p:cNvSpPr txBox="1"/>
          <p:nvPr/>
        </p:nvSpPr>
        <p:spPr>
          <a:xfrm>
            <a:off x="8615220" y="4734844"/>
            <a:ext cx="611065" cy="246221"/>
          </a:xfrm>
          <a:prstGeom prst="rect">
            <a:avLst/>
          </a:prstGeom>
          <a:noFill/>
        </p:spPr>
        <p:txBody>
          <a:bodyPr wrap="none" rtlCol="0">
            <a:spAutoFit/>
          </a:bodyPr>
          <a:lstStyle/>
          <a:p>
            <a:r>
              <a:rPr lang="en-GB" sz="1000" dirty="0"/>
              <a:t>n=6,962</a:t>
            </a:r>
          </a:p>
        </p:txBody>
      </p:sp>
      <p:sp>
        <p:nvSpPr>
          <p:cNvPr id="44" name="TextBox 43">
            <a:extLst>
              <a:ext uri="{FF2B5EF4-FFF2-40B4-BE49-F238E27FC236}">
                <a16:creationId xmlns:a16="http://schemas.microsoft.com/office/drawing/2014/main" id="{D9E3FC14-3074-4F61-8DBA-278F83BD042F}"/>
              </a:ext>
            </a:extLst>
          </p:cNvPr>
          <p:cNvSpPr txBox="1"/>
          <p:nvPr/>
        </p:nvSpPr>
        <p:spPr>
          <a:xfrm>
            <a:off x="10382376" y="4734844"/>
            <a:ext cx="611065" cy="246221"/>
          </a:xfrm>
          <a:prstGeom prst="rect">
            <a:avLst/>
          </a:prstGeom>
          <a:noFill/>
        </p:spPr>
        <p:txBody>
          <a:bodyPr wrap="none" rtlCol="0">
            <a:spAutoFit/>
          </a:bodyPr>
          <a:lstStyle/>
          <a:p>
            <a:r>
              <a:rPr lang="en-GB" sz="1000" dirty="0"/>
              <a:t>n=3,825</a:t>
            </a:r>
          </a:p>
        </p:txBody>
      </p:sp>
    </p:spTree>
    <p:extLst>
      <p:ext uri="{BB962C8B-B14F-4D97-AF65-F5344CB8AC3E}">
        <p14:creationId xmlns:p14="http://schemas.microsoft.com/office/powerpoint/2010/main" val="112323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691882"/>
            <a:ext cx="2664000" cy="1077218"/>
          </a:xfrm>
          <a:prstGeom prst="rect">
            <a:avLst/>
          </a:prstGeom>
          <a:noFill/>
        </p:spPr>
        <p:txBody>
          <a:bodyPr wrap="square" rtlCol="0">
            <a:spAutoFit/>
          </a:bodyPr>
          <a:lstStyle/>
          <a:p>
            <a:pPr>
              <a:spcAft>
                <a:spcPts val="1200"/>
              </a:spcAft>
            </a:pPr>
            <a:r>
              <a:rPr lang="en-US" sz="1600" dirty="0"/>
              <a:t>Test addressed Letters or Large Letter format items sent using Advertising Mail and Partially Addressed Mail.</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691882"/>
            <a:ext cx="2664000" cy="1323439"/>
          </a:xfrm>
          <a:prstGeom prst="rect">
            <a:avLst/>
          </a:prstGeom>
          <a:noFill/>
        </p:spPr>
        <p:txBody>
          <a:bodyPr wrap="square" rtlCol="0">
            <a:spAutoFit/>
          </a:bodyPr>
          <a:lstStyle/>
          <a:p>
            <a:pPr>
              <a:spcAft>
                <a:spcPts val="1200"/>
              </a:spcAft>
            </a:pPr>
            <a:r>
              <a:rPr lang="en-GB" sz="1600" dirty="0"/>
              <a:t>Measure the performance of the test and share the results with us so we can understand whether the tests we invest in achieve their objectives.</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691882"/>
            <a:ext cx="2664000" cy="1323439"/>
          </a:xfrm>
          <a:prstGeom prst="rect">
            <a:avLst/>
          </a:prstGeom>
          <a:noFill/>
        </p:spPr>
        <p:txBody>
          <a:bodyPr wrap="square" rtlCol="0">
            <a:spAutoFit/>
          </a:bodyPr>
          <a:lstStyle/>
          <a:p>
            <a:pPr lvl="0"/>
            <a:r>
              <a:rPr lang="en-GB" sz="1600" dirty="0"/>
              <a:t>To qualify test mailings must include a minimum of 4,000 advertising mail items and a maximum of 1m items over the 6 month period.  </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691882"/>
            <a:ext cx="2664000" cy="830997"/>
          </a:xfrm>
          <a:prstGeom prst="rect">
            <a:avLst/>
          </a:prstGeom>
          <a:noFill/>
        </p:spPr>
        <p:txBody>
          <a:bodyPr wrap="square" rtlCol="0">
            <a:spAutoFit/>
          </a:bodyPr>
          <a:lstStyle/>
          <a:p>
            <a:pPr>
              <a:spcAft>
                <a:spcPts val="1200"/>
              </a:spcAft>
            </a:pPr>
            <a:r>
              <a:rPr lang="en-GB" sz="1600" dirty="0"/>
              <a:t>Submit your application form at least two weeks before the start date of your test.</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185577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6096003" cy="6858000"/>
          </a:xfrm>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Postage credits</a:t>
            </a:r>
            <a:endParaRPr lang="en-GB" dirty="0"/>
          </a:p>
        </p:txBody>
      </p:sp>
      <p:sp>
        <p:nvSpPr>
          <p:cNvPr id="10" name="TextBox 9">
            <a:extLst>
              <a:ext uri="{FF2B5EF4-FFF2-40B4-BE49-F238E27FC236}">
                <a16:creationId xmlns:a16="http://schemas.microsoft.com/office/drawing/2014/main" id="{26B14181-B2AF-4877-85CC-4B71DF2416D0}"/>
              </a:ext>
            </a:extLst>
          </p:cNvPr>
          <p:cNvSpPr txBox="1"/>
          <p:nvPr/>
        </p:nvSpPr>
        <p:spPr>
          <a:xfrm>
            <a:off x="7582033" y="2043240"/>
            <a:ext cx="3878841" cy="861774"/>
          </a:xfrm>
          <a:prstGeom prst="rect">
            <a:avLst/>
          </a:prstGeom>
          <a:noFill/>
        </p:spPr>
        <p:txBody>
          <a:bodyPr wrap="square" rtlCol="0">
            <a:spAutoFit/>
          </a:bodyPr>
          <a:lstStyle/>
          <a:p>
            <a:r>
              <a:rPr lang="en-GB" sz="1600" dirty="0"/>
              <a:t>Get postage credits if you test something you have not tried previously in our channels.</a:t>
            </a:r>
          </a:p>
        </p:txBody>
      </p:sp>
      <p:grpSp>
        <p:nvGrpSpPr>
          <p:cNvPr id="11" name="Piggy_bank" descr="{&quot;Key&quot;:&quot;POWER_USER_SHAPE_ICON&quot;,&quot;Value&quot;:&quot;POWER_USER_SHAPE_ICON_STYLE_1&quot;}">
            <a:extLst>
              <a:ext uri="{FF2B5EF4-FFF2-40B4-BE49-F238E27FC236}">
                <a16:creationId xmlns:a16="http://schemas.microsoft.com/office/drawing/2014/main" id="{4AAEB928-D1CA-450F-9276-02D429F99AF9}"/>
              </a:ext>
            </a:extLst>
          </p:cNvPr>
          <p:cNvGrpSpPr>
            <a:grpSpLocks noChangeAspect="1"/>
          </p:cNvGrpSpPr>
          <p:nvPr>
            <p:custDataLst>
              <p:tags r:id="rId1"/>
            </p:custDataLst>
          </p:nvPr>
        </p:nvGrpSpPr>
        <p:grpSpPr>
          <a:xfrm>
            <a:off x="6436810" y="1945675"/>
            <a:ext cx="1043012" cy="1163810"/>
            <a:chOff x="7448550" y="1244600"/>
            <a:chExt cx="712788" cy="795338"/>
          </a:xfrm>
          <a:solidFill>
            <a:schemeClr val="accent1"/>
          </a:solidFill>
        </p:grpSpPr>
        <p:sp>
          <p:nvSpPr>
            <p:cNvPr id="12" name="Rectangle 226">
              <a:extLst>
                <a:ext uri="{FF2B5EF4-FFF2-40B4-BE49-F238E27FC236}">
                  <a16:creationId xmlns:a16="http://schemas.microsoft.com/office/drawing/2014/main" id="{C1BC02D5-BC3D-4929-A745-B95F6464F7D1}"/>
                </a:ext>
              </a:extLst>
            </p:cNvPr>
            <p:cNvSpPr>
              <a:spLocks noChangeArrowheads="1"/>
            </p:cNvSpPr>
            <p:nvPr/>
          </p:nvSpPr>
          <p:spPr bwMode="auto">
            <a:xfrm>
              <a:off x="7448550" y="2012950"/>
              <a:ext cx="6731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227">
              <a:extLst>
                <a:ext uri="{FF2B5EF4-FFF2-40B4-BE49-F238E27FC236}">
                  <a16:creationId xmlns:a16="http://schemas.microsoft.com/office/drawing/2014/main" id="{648F129B-B76F-43DD-B8AD-DB011DD7DA78}"/>
                </a:ext>
              </a:extLst>
            </p:cNvPr>
            <p:cNvSpPr>
              <a:spLocks noEditPoints="1"/>
            </p:cNvSpPr>
            <p:nvPr/>
          </p:nvSpPr>
          <p:spPr bwMode="auto">
            <a:xfrm>
              <a:off x="7466013" y="1471613"/>
              <a:ext cx="695325" cy="554038"/>
            </a:xfrm>
            <a:custGeom>
              <a:avLst/>
              <a:gdLst>
                <a:gd name="T0" fmla="*/ 804 w 911"/>
                <a:gd name="T1" fmla="*/ 311 h 727"/>
                <a:gd name="T2" fmla="*/ 796 w 911"/>
                <a:gd name="T3" fmla="*/ 338 h 727"/>
                <a:gd name="T4" fmla="*/ 781 w 911"/>
                <a:gd name="T5" fmla="*/ 326 h 727"/>
                <a:gd name="T6" fmla="*/ 775 w 911"/>
                <a:gd name="T7" fmla="*/ 297 h 727"/>
                <a:gd name="T8" fmla="*/ 790 w 911"/>
                <a:gd name="T9" fmla="*/ 290 h 727"/>
                <a:gd name="T10" fmla="*/ 793 w 911"/>
                <a:gd name="T11" fmla="*/ 290 h 727"/>
                <a:gd name="T12" fmla="*/ 804 w 911"/>
                <a:gd name="T13" fmla="*/ 311 h 727"/>
                <a:gd name="T14" fmla="*/ 424 w 911"/>
                <a:gd name="T15" fmla="*/ 41 h 727"/>
                <a:gd name="T16" fmla="*/ 542 w 911"/>
                <a:gd name="T17" fmla="*/ 160 h 727"/>
                <a:gd name="T18" fmla="*/ 518 w 911"/>
                <a:gd name="T19" fmla="*/ 232 h 727"/>
                <a:gd name="T20" fmla="*/ 417 w 911"/>
                <a:gd name="T21" fmla="*/ 212 h 727"/>
                <a:gd name="T22" fmla="*/ 327 w 911"/>
                <a:gd name="T23" fmla="*/ 228 h 727"/>
                <a:gd name="T24" fmla="*/ 306 w 911"/>
                <a:gd name="T25" fmla="*/ 160 h 727"/>
                <a:gd name="T26" fmla="*/ 424 w 911"/>
                <a:gd name="T27" fmla="*/ 41 h 727"/>
                <a:gd name="T28" fmla="*/ 194 w 911"/>
                <a:gd name="T29" fmla="*/ 369 h 727"/>
                <a:gd name="T30" fmla="*/ 163 w 911"/>
                <a:gd name="T31" fmla="*/ 338 h 727"/>
                <a:gd name="T32" fmla="*/ 194 w 911"/>
                <a:gd name="T33" fmla="*/ 307 h 727"/>
                <a:gd name="T34" fmla="*/ 225 w 911"/>
                <a:gd name="T35" fmla="*/ 338 h 727"/>
                <a:gd name="T36" fmla="*/ 194 w 911"/>
                <a:gd name="T37" fmla="*/ 369 h 727"/>
                <a:gd name="T38" fmla="*/ 900 w 911"/>
                <a:gd name="T39" fmla="*/ 333 h 727"/>
                <a:gd name="T40" fmla="*/ 831 w 911"/>
                <a:gd name="T41" fmla="*/ 346 h 727"/>
                <a:gd name="T42" fmla="*/ 839 w 911"/>
                <a:gd name="T43" fmla="*/ 312 h 727"/>
                <a:gd name="T44" fmla="*/ 797 w 911"/>
                <a:gd name="T45" fmla="*/ 256 h 727"/>
                <a:gd name="T46" fmla="*/ 744 w 911"/>
                <a:gd name="T47" fmla="*/ 281 h 727"/>
                <a:gd name="T48" fmla="*/ 755 w 911"/>
                <a:gd name="T49" fmla="*/ 349 h 727"/>
                <a:gd name="T50" fmla="*/ 772 w 911"/>
                <a:gd name="T51" fmla="*/ 364 h 727"/>
                <a:gd name="T52" fmla="*/ 724 w 911"/>
                <a:gd name="T53" fmla="*/ 383 h 727"/>
                <a:gd name="T54" fmla="*/ 583 w 911"/>
                <a:gd name="T55" fmla="*/ 188 h 727"/>
                <a:gd name="T56" fmla="*/ 585 w 911"/>
                <a:gd name="T57" fmla="*/ 163 h 727"/>
                <a:gd name="T58" fmla="*/ 424 w 911"/>
                <a:gd name="T59" fmla="*/ 0 h 727"/>
                <a:gd name="T60" fmla="*/ 263 w 911"/>
                <a:gd name="T61" fmla="*/ 163 h 727"/>
                <a:gd name="T62" fmla="*/ 263 w 911"/>
                <a:gd name="T63" fmla="*/ 171 h 727"/>
                <a:gd name="T64" fmla="*/ 261 w 911"/>
                <a:gd name="T65" fmla="*/ 171 h 727"/>
                <a:gd name="T66" fmla="*/ 162 w 911"/>
                <a:gd name="T67" fmla="*/ 116 h 727"/>
                <a:gd name="T68" fmla="*/ 162 w 911"/>
                <a:gd name="T69" fmla="*/ 231 h 727"/>
                <a:gd name="T70" fmla="*/ 88 w 911"/>
                <a:gd name="T71" fmla="*/ 345 h 727"/>
                <a:gd name="T72" fmla="*/ 28 w 911"/>
                <a:gd name="T73" fmla="*/ 345 h 727"/>
                <a:gd name="T74" fmla="*/ 0 w 911"/>
                <a:gd name="T75" fmla="*/ 373 h 727"/>
                <a:gd name="T76" fmla="*/ 0 w 911"/>
                <a:gd name="T77" fmla="*/ 449 h 727"/>
                <a:gd name="T78" fmla="*/ 28 w 911"/>
                <a:gd name="T79" fmla="*/ 477 h 727"/>
                <a:gd name="T80" fmla="*/ 94 w 911"/>
                <a:gd name="T81" fmla="*/ 477 h 727"/>
                <a:gd name="T82" fmla="*/ 192 w 911"/>
                <a:gd name="T83" fmla="*/ 596 h 727"/>
                <a:gd name="T84" fmla="*/ 192 w 911"/>
                <a:gd name="T85" fmla="*/ 727 h 727"/>
                <a:gd name="T86" fmla="*/ 301 w 911"/>
                <a:gd name="T87" fmla="*/ 727 h 727"/>
                <a:gd name="T88" fmla="*/ 301 w 911"/>
                <a:gd name="T89" fmla="*/ 645 h 727"/>
                <a:gd name="T90" fmla="*/ 402 w 911"/>
                <a:gd name="T91" fmla="*/ 658 h 727"/>
                <a:gd name="T92" fmla="*/ 504 w 911"/>
                <a:gd name="T93" fmla="*/ 645 h 727"/>
                <a:gd name="T94" fmla="*/ 504 w 911"/>
                <a:gd name="T95" fmla="*/ 727 h 727"/>
                <a:gd name="T96" fmla="*/ 612 w 911"/>
                <a:gd name="T97" fmla="*/ 727 h 727"/>
                <a:gd name="T98" fmla="*/ 612 w 911"/>
                <a:gd name="T99" fmla="*/ 596 h 727"/>
                <a:gd name="T100" fmla="*/ 724 w 911"/>
                <a:gd name="T101" fmla="*/ 417 h 727"/>
                <a:gd name="T102" fmla="*/ 809 w 911"/>
                <a:gd name="T103" fmla="*/ 378 h 727"/>
                <a:gd name="T104" fmla="*/ 911 w 911"/>
                <a:gd name="T105" fmla="*/ 366 h 727"/>
                <a:gd name="T106" fmla="*/ 900 w 911"/>
                <a:gd name="T107" fmla="*/ 3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1" h="727">
                  <a:moveTo>
                    <a:pt x="804" y="311"/>
                  </a:moveTo>
                  <a:cubicBezTo>
                    <a:pt x="804" y="319"/>
                    <a:pt x="801" y="328"/>
                    <a:pt x="796" y="338"/>
                  </a:cubicBezTo>
                  <a:cubicBezTo>
                    <a:pt x="788" y="334"/>
                    <a:pt x="783" y="329"/>
                    <a:pt x="781" y="326"/>
                  </a:cubicBezTo>
                  <a:cubicBezTo>
                    <a:pt x="772" y="316"/>
                    <a:pt x="771" y="304"/>
                    <a:pt x="775" y="297"/>
                  </a:cubicBezTo>
                  <a:cubicBezTo>
                    <a:pt x="778" y="291"/>
                    <a:pt x="784" y="290"/>
                    <a:pt x="790" y="290"/>
                  </a:cubicBezTo>
                  <a:cubicBezTo>
                    <a:pt x="791" y="290"/>
                    <a:pt x="792" y="290"/>
                    <a:pt x="793" y="290"/>
                  </a:cubicBezTo>
                  <a:cubicBezTo>
                    <a:pt x="804" y="291"/>
                    <a:pt x="805" y="305"/>
                    <a:pt x="804" y="311"/>
                  </a:cubicBezTo>
                  <a:close/>
                  <a:moveTo>
                    <a:pt x="424" y="41"/>
                  </a:moveTo>
                  <a:cubicBezTo>
                    <a:pt x="489" y="41"/>
                    <a:pt x="542" y="94"/>
                    <a:pt x="542" y="160"/>
                  </a:cubicBezTo>
                  <a:cubicBezTo>
                    <a:pt x="542" y="187"/>
                    <a:pt x="533" y="212"/>
                    <a:pt x="518" y="232"/>
                  </a:cubicBezTo>
                  <a:cubicBezTo>
                    <a:pt x="489" y="220"/>
                    <a:pt x="454" y="212"/>
                    <a:pt x="417" y="212"/>
                  </a:cubicBezTo>
                  <a:cubicBezTo>
                    <a:pt x="384" y="212"/>
                    <a:pt x="353" y="218"/>
                    <a:pt x="327" y="228"/>
                  </a:cubicBezTo>
                  <a:cubicBezTo>
                    <a:pt x="314" y="209"/>
                    <a:pt x="306" y="185"/>
                    <a:pt x="306" y="160"/>
                  </a:cubicBezTo>
                  <a:cubicBezTo>
                    <a:pt x="306" y="94"/>
                    <a:pt x="359" y="41"/>
                    <a:pt x="424" y="41"/>
                  </a:cubicBezTo>
                  <a:close/>
                  <a:moveTo>
                    <a:pt x="194" y="369"/>
                  </a:moveTo>
                  <a:cubicBezTo>
                    <a:pt x="177" y="369"/>
                    <a:pt x="163" y="355"/>
                    <a:pt x="163" y="338"/>
                  </a:cubicBezTo>
                  <a:cubicBezTo>
                    <a:pt x="163" y="321"/>
                    <a:pt x="177" y="307"/>
                    <a:pt x="194" y="307"/>
                  </a:cubicBezTo>
                  <a:cubicBezTo>
                    <a:pt x="211" y="307"/>
                    <a:pt x="225" y="321"/>
                    <a:pt x="225" y="338"/>
                  </a:cubicBezTo>
                  <a:cubicBezTo>
                    <a:pt x="225" y="355"/>
                    <a:pt x="211" y="369"/>
                    <a:pt x="194" y="369"/>
                  </a:cubicBezTo>
                  <a:close/>
                  <a:moveTo>
                    <a:pt x="900" y="333"/>
                  </a:moveTo>
                  <a:cubicBezTo>
                    <a:pt x="871" y="343"/>
                    <a:pt x="848" y="346"/>
                    <a:pt x="831" y="346"/>
                  </a:cubicBezTo>
                  <a:cubicBezTo>
                    <a:pt x="835" y="335"/>
                    <a:pt x="838" y="324"/>
                    <a:pt x="839" y="312"/>
                  </a:cubicBezTo>
                  <a:cubicBezTo>
                    <a:pt x="840" y="281"/>
                    <a:pt x="824" y="259"/>
                    <a:pt x="797" y="256"/>
                  </a:cubicBezTo>
                  <a:cubicBezTo>
                    <a:pt x="774" y="253"/>
                    <a:pt x="754" y="263"/>
                    <a:pt x="744" y="281"/>
                  </a:cubicBezTo>
                  <a:cubicBezTo>
                    <a:pt x="734" y="302"/>
                    <a:pt x="738" y="329"/>
                    <a:pt x="755" y="349"/>
                  </a:cubicBezTo>
                  <a:cubicBezTo>
                    <a:pt x="758" y="353"/>
                    <a:pt x="764" y="359"/>
                    <a:pt x="772" y="364"/>
                  </a:cubicBezTo>
                  <a:cubicBezTo>
                    <a:pt x="760" y="373"/>
                    <a:pt x="744" y="380"/>
                    <a:pt x="724" y="383"/>
                  </a:cubicBezTo>
                  <a:cubicBezTo>
                    <a:pt x="716" y="305"/>
                    <a:pt x="662" y="230"/>
                    <a:pt x="583" y="188"/>
                  </a:cubicBezTo>
                  <a:cubicBezTo>
                    <a:pt x="584" y="180"/>
                    <a:pt x="585" y="171"/>
                    <a:pt x="585" y="163"/>
                  </a:cubicBezTo>
                  <a:cubicBezTo>
                    <a:pt x="585" y="73"/>
                    <a:pt x="513" y="0"/>
                    <a:pt x="424" y="0"/>
                  </a:cubicBezTo>
                  <a:cubicBezTo>
                    <a:pt x="335" y="0"/>
                    <a:pt x="263" y="73"/>
                    <a:pt x="263" y="163"/>
                  </a:cubicBezTo>
                  <a:cubicBezTo>
                    <a:pt x="263" y="166"/>
                    <a:pt x="263" y="168"/>
                    <a:pt x="263" y="171"/>
                  </a:cubicBezTo>
                  <a:cubicBezTo>
                    <a:pt x="262" y="171"/>
                    <a:pt x="261" y="171"/>
                    <a:pt x="261" y="171"/>
                  </a:cubicBezTo>
                  <a:lnTo>
                    <a:pt x="162" y="116"/>
                  </a:lnTo>
                  <a:lnTo>
                    <a:pt x="162" y="231"/>
                  </a:lnTo>
                  <a:cubicBezTo>
                    <a:pt x="126" y="263"/>
                    <a:pt x="100" y="302"/>
                    <a:pt x="88" y="345"/>
                  </a:cubicBezTo>
                  <a:lnTo>
                    <a:pt x="28" y="345"/>
                  </a:lnTo>
                  <a:cubicBezTo>
                    <a:pt x="12" y="345"/>
                    <a:pt x="0" y="358"/>
                    <a:pt x="0" y="373"/>
                  </a:cubicBezTo>
                  <a:lnTo>
                    <a:pt x="0" y="449"/>
                  </a:lnTo>
                  <a:cubicBezTo>
                    <a:pt x="0" y="464"/>
                    <a:pt x="12" y="477"/>
                    <a:pt x="28" y="477"/>
                  </a:cubicBezTo>
                  <a:lnTo>
                    <a:pt x="94" y="477"/>
                  </a:lnTo>
                  <a:cubicBezTo>
                    <a:pt x="112" y="524"/>
                    <a:pt x="147" y="564"/>
                    <a:pt x="192" y="596"/>
                  </a:cubicBezTo>
                  <a:lnTo>
                    <a:pt x="192" y="727"/>
                  </a:lnTo>
                  <a:lnTo>
                    <a:pt x="301" y="727"/>
                  </a:lnTo>
                  <a:lnTo>
                    <a:pt x="301" y="645"/>
                  </a:lnTo>
                  <a:cubicBezTo>
                    <a:pt x="333" y="653"/>
                    <a:pt x="367" y="658"/>
                    <a:pt x="402" y="658"/>
                  </a:cubicBezTo>
                  <a:cubicBezTo>
                    <a:pt x="438" y="658"/>
                    <a:pt x="472" y="653"/>
                    <a:pt x="504" y="645"/>
                  </a:cubicBezTo>
                  <a:lnTo>
                    <a:pt x="504" y="727"/>
                  </a:lnTo>
                  <a:lnTo>
                    <a:pt x="612" y="727"/>
                  </a:lnTo>
                  <a:lnTo>
                    <a:pt x="612" y="596"/>
                  </a:lnTo>
                  <a:cubicBezTo>
                    <a:pt x="676" y="552"/>
                    <a:pt x="718" y="488"/>
                    <a:pt x="724" y="417"/>
                  </a:cubicBezTo>
                  <a:cubicBezTo>
                    <a:pt x="761" y="413"/>
                    <a:pt x="789" y="398"/>
                    <a:pt x="809" y="378"/>
                  </a:cubicBezTo>
                  <a:cubicBezTo>
                    <a:pt x="833" y="382"/>
                    <a:pt x="866" y="381"/>
                    <a:pt x="911" y="366"/>
                  </a:cubicBezTo>
                  <a:lnTo>
                    <a:pt x="900" y="33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228">
              <a:extLst>
                <a:ext uri="{FF2B5EF4-FFF2-40B4-BE49-F238E27FC236}">
                  <a16:creationId xmlns:a16="http://schemas.microsoft.com/office/drawing/2014/main" id="{54BD857D-3529-41B0-AF50-159B0EB18B5A}"/>
                </a:ext>
              </a:extLst>
            </p:cNvPr>
            <p:cNvSpPr>
              <a:spLocks noChangeArrowheads="1"/>
            </p:cNvSpPr>
            <p:nvPr/>
          </p:nvSpPr>
          <p:spPr bwMode="auto">
            <a:xfrm>
              <a:off x="7777163" y="1244600"/>
              <a:ext cx="254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229">
              <a:extLst>
                <a:ext uri="{FF2B5EF4-FFF2-40B4-BE49-F238E27FC236}">
                  <a16:creationId xmlns:a16="http://schemas.microsoft.com/office/drawing/2014/main" id="{43F3F609-3236-46E2-9946-50B156E79219}"/>
                </a:ext>
              </a:extLst>
            </p:cNvPr>
            <p:cNvSpPr>
              <a:spLocks/>
            </p:cNvSpPr>
            <p:nvPr/>
          </p:nvSpPr>
          <p:spPr bwMode="auto">
            <a:xfrm>
              <a:off x="7732713" y="1301750"/>
              <a:ext cx="114300" cy="128588"/>
            </a:xfrm>
            <a:custGeom>
              <a:avLst/>
              <a:gdLst>
                <a:gd name="T0" fmla="*/ 72 w 72"/>
                <a:gd name="T1" fmla="*/ 45 h 81"/>
                <a:gd name="T2" fmla="*/ 60 w 72"/>
                <a:gd name="T3" fmla="*/ 34 h 81"/>
                <a:gd name="T4" fmla="*/ 44 w 72"/>
                <a:gd name="T5" fmla="*/ 50 h 81"/>
                <a:gd name="T6" fmla="*/ 44 w 72"/>
                <a:gd name="T7" fmla="*/ 0 h 81"/>
                <a:gd name="T8" fmla="*/ 28 w 72"/>
                <a:gd name="T9" fmla="*/ 0 h 81"/>
                <a:gd name="T10" fmla="*/ 28 w 72"/>
                <a:gd name="T11" fmla="*/ 50 h 81"/>
                <a:gd name="T12" fmla="*/ 11 w 72"/>
                <a:gd name="T13" fmla="*/ 34 h 81"/>
                <a:gd name="T14" fmla="*/ 0 w 72"/>
                <a:gd name="T15" fmla="*/ 45 h 81"/>
                <a:gd name="T16" fmla="*/ 36 w 72"/>
                <a:gd name="T17" fmla="*/ 81 h 81"/>
                <a:gd name="T18" fmla="*/ 72 w 72"/>
                <a:gd name="T19"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1">
                  <a:moveTo>
                    <a:pt x="72" y="45"/>
                  </a:moveTo>
                  <a:lnTo>
                    <a:pt x="60" y="34"/>
                  </a:lnTo>
                  <a:lnTo>
                    <a:pt x="44" y="50"/>
                  </a:lnTo>
                  <a:lnTo>
                    <a:pt x="44" y="0"/>
                  </a:lnTo>
                  <a:lnTo>
                    <a:pt x="28" y="0"/>
                  </a:lnTo>
                  <a:lnTo>
                    <a:pt x="28" y="50"/>
                  </a:lnTo>
                  <a:lnTo>
                    <a:pt x="11" y="34"/>
                  </a:lnTo>
                  <a:lnTo>
                    <a:pt x="0" y="45"/>
                  </a:lnTo>
                  <a:lnTo>
                    <a:pt x="36" y="81"/>
                  </a:lnTo>
                  <a:lnTo>
                    <a:pt x="72"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230">
              <a:extLst>
                <a:ext uri="{FF2B5EF4-FFF2-40B4-BE49-F238E27FC236}">
                  <a16:creationId xmlns:a16="http://schemas.microsoft.com/office/drawing/2014/main" id="{06072F53-6310-4CF3-81A3-586F3A81E6D0}"/>
                </a:ext>
              </a:extLst>
            </p:cNvPr>
            <p:cNvSpPr>
              <a:spLocks noChangeArrowheads="1"/>
            </p:cNvSpPr>
            <p:nvPr/>
          </p:nvSpPr>
          <p:spPr bwMode="auto">
            <a:xfrm>
              <a:off x="7635875" y="1311275"/>
              <a:ext cx="25400"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231">
              <a:extLst>
                <a:ext uri="{FF2B5EF4-FFF2-40B4-BE49-F238E27FC236}">
                  <a16:creationId xmlns:a16="http://schemas.microsoft.com/office/drawing/2014/main" id="{A3626C92-D69E-4907-8017-6DD5E94A3F74}"/>
                </a:ext>
              </a:extLst>
            </p:cNvPr>
            <p:cNvSpPr>
              <a:spLocks/>
            </p:cNvSpPr>
            <p:nvPr/>
          </p:nvSpPr>
          <p:spPr bwMode="auto">
            <a:xfrm>
              <a:off x="7591425" y="1368425"/>
              <a:ext cx="114300" cy="130175"/>
            </a:xfrm>
            <a:custGeom>
              <a:avLst/>
              <a:gdLst>
                <a:gd name="T0" fmla="*/ 72 w 72"/>
                <a:gd name="T1" fmla="*/ 46 h 82"/>
                <a:gd name="T2" fmla="*/ 61 w 72"/>
                <a:gd name="T3" fmla="*/ 34 h 82"/>
                <a:gd name="T4" fmla="*/ 44 w 72"/>
                <a:gd name="T5" fmla="*/ 50 h 82"/>
                <a:gd name="T6" fmla="*/ 44 w 72"/>
                <a:gd name="T7" fmla="*/ 0 h 82"/>
                <a:gd name="T8" fmla="*/ 28 w 72"/>
                <a:gd name="T9" fmla="*/ 0 h 82"/>
                <a:gd name="T10" fmla="*/ 28 w 72"/>
                <a:gd name="T11" fmla="*/ 50 h 82"/>
                <a:gd name="T12" fmla="*/ 12 w 72"/>
                <a:gd name="T13" fmla="*/ 34 h 82"/>
                <a:gd name="T14" fmla="*/ 0 w 72"/>
                <a:gd name="T15" fmla="*/ 46 h 82"/>
                <a:gd name="T16" fmla="*/ 36 w 72"/>
                <a:gd name="T17" fmla="*/ 82 h 82"/>
                <a:gd name="T18" fmla="*/ 72 w 72"/>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46"/>
                  </a:moveTo>
                  <a:lnTo>
                    <a:pt x="61" y="34"/>
                  </a:lnTo>
                  <a:lnTo>
                    <a:pt x="44" y="50"/>
                  </a:lnTo>
                  <a:lnTo>
                    <a:pt x="44" y="0"/>
                  </a:lnTo>
                  <a:lnTo>
                    <a:pt x="28" y="0"/>
                  </a:lnTo>
                  <a:lnTo>
                    <a:pt x="28" y="50"/>
                  </a:lnTo>
                  <a:lnTo>
                    <a:pt x="12" y="34"/>
                  </a:lnTo>
                  <a:lnTo>
                    <a:pt x="0" y="46"/>
                  </a:lnTo>
                  <a:lnTo>
                    <a:pt x="36" y="82"/>
                  </a:lnTo>
                  <a:lnTo>
                    <a:pt x="72"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232">
              <a:extLst>
                <a:ext uri="{FF2B5EF4-FFF2-40B4-BE49-F238E27FC236}">
                  <a16:creationId xmlns:a16="http://schemas.microsoft.com/office/drawing/2014/main" id="{962A0283-24B1-4539-AA80-D95E0E47BCE2}"/>
                </a:ext>
              </a:extLst>
            </p:cNvPr>
            <p:cNvSpPr>
              <a:spLocks noChangeArrowheads="1"/>
            </p:cNvSpPr>
            <p:nvPr/>
          </p:nvSpPr>
          <p:spPr bwMode="auto">
            <a:xfrm>
              <a:off x="7916863" y="1311275"/>
              <a:ext cx="26988"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233">
              <a:extLst>
                <a:ext uri="{FF2B5EF4-FFF2-40B4-BE49-F238E27FC236}">
                  <a16:creationId xmlns:a16="http://schemas.microsoft.com/office/drawing/2014/main" id="{B4E7ACA8-12E5-4AEB-87AF-03EFDED91C4E}"/>
                </a:ext>
              </a:extLst>
            </p:cNvPr>
            <p:cNvSpPr>
              <a:spLocks/>
            </p:cNvSpPr>
            <p:nvPr/>
          </p:nvSpPr>
          <p:spPr bwMode="auto">
            <a:xfrm>
              <a:off x="7872413" y="1368425"/>
              <a:ext cx="115888" cy="130175"/>
            </a:xfrm>
            <a:custGeom>
              <a:avLst/>
              <a:gdLst>
                <a:gd name="T0" fmla="*/ 73 w 73"/>
                <a:gd name="T1" fmla="*/ 46 h 82"/>
                <a:gd name="T2" fmla="*/ 61 w 73"/>
                <a:gd name="T3" fmla="*/ 34 h 82"/>
                <a:gd name="T4" fmla="*/ 45 w 73"/>
                <a:gd name="T5" fmla="*/ 50 h 82"/>
                <a:gd name="T6" fmla="*/ 45 w 73"/>
                <a:gd name="T7" fmla="*/ 0 h 82"/>
                <a:gd name="T8" fmla="*/ 28 w 73"/>
                <a:gd name="T9" fmla="*/ 0 h 82"/>
                <a:gd name="T10" fmla="*/ 28 w 73"/>
                <a:gd name="T11" fmla="*/ 50 h 82"/>
                <a:gd name="T12" fmla="*/ 12 w 73"/>
                <a:gd name="T13" fmla="*/ 34 h 82"/>
                <a:gd name="T14" fmla="*/ 0 w 73"/>
                <a:gd name="T15" fmla="*/ 46 h 82"/>
                <a:gd name="T16" fmla="*/ 36 w 73"/>
                <a:gd name="T17" fmla="*/ 82 h 82"/>
                <a:gd name="T18" fmla="*/ 73 w 73"/>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2">
                  <a:moveTo>
                    <a:pt x="73" y="46"/>
                  </a:moveTo>
                  <a:lnTo>
                    <a:pt x="61" y="34"/>
                  </a:lnTo>
                  <a:lnTo>
                    <a:pt x="45" y="50"/>
                  </a:lnTo>
                  <a:lnTo>
                    <a:pt x="45" y="0"/>
                  </a:lnTo>
                  <a:lnTo>
                    <a:pt x="28" y="0"/>
                  </a:lnTo>
                  <a:lnTo>
                    <a:pt x="28" y="50"/>
                  </a:lnTo>
                  <a:lnTo>
                    <a:pt x="12" y="34"/>
                  </a:lnTo>
                  <a:lnTo>
                    <a:pt x="0" y="46"/>
                  </a:lnTo>
                  <a:lnTo>
                    <a:pt x="36" y="82"/>
                  </a:lnTo>
                  <a:lnTo>
                    <a:pt x="73"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2" name="Rectangle 1">
            <a:extLst>
              <a:ext uri="{FF2B5EF4-FFF2-40B4-BE49-F238E27FC236}">
                <a16:creationId xmlns:a16="http://schemas.microsoft.com/office/drawing/2014/main" id="{96D3260C-DAD6-4BA6-9F8F-3CDAE67DF965}"/>
              </a:ext>
            </a:extLst>
          </p:cNvPr>
          <p:cNvSpPr/>
          <p:nvPr/>
        </p:nvSpPr>
        <p:spPr>
          <a:xfrm>
            <a:off x="7549088" y="3516972"/>
            <a:ext cx="3878841" cy="830997"/>
          </a:xfrm>
          <a:prstGeom prst="rect">
            <a:avLst/>
          </a:prstGeom>
        </p:spPr>
        <p:txBody>
          <a:bodyPr wrap="square">
            <a:spAutoFit/>
          </a:bodyPr>
          <a:lstStyle/>
          <a:p>
            <a:r>
              <a:rPr lang="en-GB" sz="1600" dirty="0"/>
              <a:t>For ‘Always on Tests’ We will offer postage credits at the standard rate unless they qualify as an “Exceptional” test.</a:t>
            </a:r>
          </a:p>
        </p:txBody>
      </p:sp>
      <p:sp>
        <p:nvSpPr>
          <p:cNvPr id="33" name="TextBox 32">
            <a:extLst>
              <a:ext uri="{FF2B5EF4-FFF2-40B4-BE49-F238E27FC236}">
                <a16:creationId xmlns:a16="http://schemas.microsoft.com/office/drawing/2014/main" id="{7541761F-4745-4A3A-9C6D-E6C34DD3CD7F}"/>
              </a:ext>
            </a:extLst>
          </p:cNvPr>
          <p:cNvSpPr txBox="1"/>
          <p:nvPr/>
        </p:nvSpPr>
        <p:spPr>
          <a:xfrm>
            <a:off x="7582033" y="4878920"/>
            <a:ext cx="3469155" cy="646331"/>
          </a:xfrm>
          <a:prstGeom prst="rect">
            <a:avLst/>
          </a:prstGeom>
          <a:solidFill>
            <a:schemeClr val="accent1"/>
          </a:solidFill>
        </p:spPr>
        <p:txBody>
          <a:bodyPr wrap="none" rtlCol="0">
            <a:spAutoFit/>
          </a:bodyPr>
          <a:lstStyle/>
          <a:p>
            <a:r>
              <a:rPr lang="en-GB" b="1" dirty="0">
                <a:solidFill>
                  <a:schemeClr val="bg1"/>
                </a:solidFill>
              </a:rPr>
              <a:t>Standard Test 		= 10% discount</a:t>
            </a:r>
          </a:p>
          <a:p>
            <a:r>
              <a:rPr lang="en-GB" b="1" dirty="0">
                <a:solidFill>
                  <a:schemeClr val="bg1"/>
                </a:solidFill>
              </a:rPr>
              <a:t>Exceptional Test 	= 15% discount</a:t>
            </a:r>
          </a:p>
        </p:txBody>
      </p:sp>
      <p:grpSp>
        <p:nvGrpSpPr>
          <p:cNvPr id="22" name="Diamond2" descr="{&quot;Key&quot;:&quot;POWER_USER_SHAPE_ICON&quot;,&quot;Value&quot;:&quot;POWER_USER_SHAPE_ICON_STYLE_1&quot;}">
            <a:extLst>
              <a:ext uri="{FF2B5EF4-FFF2-40B4-BE49-F238E27FC236}">
                <a16:creationId xmlns:a16="http://schemas.microsoft.com/office/drawing/2014/main" id="{91BDFE56-2249-4AB8-ADAF-F2AD9D6E555B}"/>
              </a:ext>
            </a:extLst>
          </p:cNvPr>
          <p:cNvGrpSpPr>
            <a:grpSpLocks noChangeAspect="1"/>
          </p:cNvGrpSpPr>
          <p:nvPr/>
        </p:nvGrpSpPr>
        <p:grpSpPr>
          <a:xfrm>
            <a:off x="6476590" y="3438870"/>
            <a:ext cx="882147" cy="961826"/>
            <a:chOff x="7230867" y="876809"/>
            <a:chExt cx="3240000" cy="3532645"/>
          </a:xfrm>
          <a:solidFill>
            <a:schemeClr val="accent1"/>
          </a:solidFill>
        </p:grpSpPr>
        <p:grpSp>
          <p:nvGrpSpPr>
            <p:cNvPr id="23" name="Group 22">
              <a:extLst>
                <a:ext uri="{FF2B5EF4-FFF2-40B4-BE49-F238E27FC236}">
                  <a16:creationId xmlns:a16="http://schemas.microsoft.com/office/drawing/2014/main" id="{D4551821-0C5D-4178-8D84-EC5CF290F601}"/>
                </a:ext>
              </a:extLst>
            </p:cNvPr>
            <p:cNvGrpSpPr/>
            <p:nvPr/>
          </p:nvGrpSpPr>
          <p:grpSpPr>
            <a:xfrm>
              <a:off x="7230867" y="1678014"/>
              <a:ext cx="3240000" cy="2731440"/>
              <a:chOff x="7485387" y="1678014"/>
              <a:chExt cx="3240000" cy="2731440"/>
            </a:xfrm>
            <a:grpFill/>
          </p:grpSpPr>
          <p:sp>
            <p:nvSpPr>
              <p:cNvPr id="29" name="Freeform: Shape 2173">
                <a:extLst>
                  <a:ext uri="{FF2B5EF4-FFF2-40B4-BE49-F238E27FC236}">
                    <a16:creationId xmlns:a16="http://schemas.microsoft.com/office/drawing/2014/main" id="{E1690B9A-D3C8-43C0-BC69-B1903CF2F012}"/>
                  </a:ext>
                </a:extLst>
              </p:cNvPr>
              <p:cNvSpPr>
                <a:spLocks noChangeAspect="1"/>
              </p:cNvSpPr>
              <p:nvPr/>
            </p:nvSpPr>
            <p:spPr>
              <a:xfrm rot="2376791" flipV="1">
                <a:off x="8789271" y="1813327"/>
                <a:ext cx="1302126" cy="2596127"/>
              </a:xfrm>
              <a:custGeom>
                <a:avLst/>
                <a:gdLst>
                  <a:gd name="connsiteX0" fmla="*/ 69412 w 1302126"/>
                  <a:gd name="connsiteY0" fmla="*/ 2559963 h 2596127"/>
                  <a:gd name="connsiteX1" fmla="*/ 1253162 w 1302126"/>
                  <a:gd name="connsiteY1" fmla="*/ 199847 h 2596127"/>
                  <a:gd name="connsiteX2" fmla="*/ 1253163 w 1302126"/>
                  <a:gd name="connsiteY2" fmla="*/ 2559963 h 2596127"/>
                  <a:gd name="connsiteX3" fmla="*/ 0 w 1302126"/>
                  <a:gd name="connsiteY3" fmla="*/ 2596127 h 2596127"/>
                  <a:gd name="connsiteX4" fmla="*/ 1302126 w 1302126"/>
                  <a:gd name="connsiteY4" fmla="*/ 2596127 h 2596127"/>
                  <a:gd name="connsiteX5" fmla="*/ 1302126 w 1302126"/>
                  <a:gd name="connsiteY5" fmla="*/ 0 h 259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126" h="2596127">
                    <a:moveTo>
                      <a:pt x="69412" y="2559963"/>
                    </a:moveTo>
                    <a:lnTo>
                      <a:pt x="1253162" y="199847"/>
                    </a:lnTo>
                    <a:lnTo>
                      <a:pt x="1253163" y="2559963"/>
                    </a:lnTo>
                    <a:close/>
                    <a:moveTo>
                      <a:pt x="0" y="2596127"/>
                    </a:moveTo>
                    <a:lnTo>
                      <a:pt x="1302126" y="2596127"/>
                    </a:lnTo>
                    <a:lnTo>
                      <a:pt x="1302126" y="0"/>
                    </a:ln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174">
                <a:extLst>
                  <a:ext uri="{FF2B5EF4-FFF2-40B4-BE49-F238E27FC236}">
                    <a16:creationId xmlns:a16="http://schemas.microsoft.com/office/drawing/2014/main" id="{0C153C9E-2A32-403F-A565-DA6C4FB938A3}"/>
                  </a:ext>
                </a:extLst>
              </p:cNvPr>
              <p:cNvSpPr>
                <a:spLocks noChangeAspect="1"/>
              </p:cNvSpPr>
              <p:nvPr/>
            </p:nvSpPr>
            <p:spPr>
              <a:xfrm rot="19223209" flipH="1" flipV="1">
                <a:off x="8126953" y="1813327"/>
                <a:ext cx="1302126" cy="2596127"/>
              </a:xfrm>
              <a:custGeom>
                <a:avLst/>
                <a:gdLst>
                  <a:gd name="connsiteX0" fmla="*/ 72302 w 1302126"/>
                  <a:gd name="connsiteY0" fmla="*/ 2548323 h 2596127"/>
                  <a:gd name="connsiteX1" fmla="*/ 1256052 w 1302126"/>
                  <a:gd name="connsiteY1" fmla="*/ 2548323 h 2596127"/>
                  <a:gd name="connsiteX2" fmla="*/ 1256052 w 1302126"/>
                  <a:gd name="connsiteY2" fmla="*/ 188208 h 2596127"/>
                  <a:gd name="connsiteX3" fmla="*/ 0 w 1302126"/>
                  <a:gd name="connsiteY3" fmla="*/ 2596127 h 2596127"/>
                  <a:gd name="connsiteX4" fmla="*/ 1302126 w 1302126"/>
                  <a:gd name="connsiteY4" fmla="*/ 0 h 2596127"/>
                  <a:gd name="connsiteX5" fmla="*/ 1302126 w 1302126"/>
                  <a:gd name="connsiteY5" fmla="*/ 2596127 h 259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126" h="2596127">
                    <a:moveTo>
                      <a:pt x="72302" y="2548323"/>
                    </a:moveTo>
                    <a:lnTo>
                      <a:pt x="1256052" y="2548323"/>
                    </a:lnTo>
                    <a:lnTo>
                      <a:pt x="1256052" y="188208"/>
                    </a:lnTo>
                    <a:close/>
                    <a:moveTo>
                      <a:pt x="0" y="2596127"/>
                    </a:moveTo>
                    <a:lnTo>
                      <a:pt x="1302126" y="0"/>
                    </a:lnTo>
                    <a:lnTo>
                      <a:pt x="1302126" y="2596127"/>
                    </a:lnTo>
                    <a:close/>
                  </a:path>
                </a:pathLst>
              </a:cu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D371DD3-F9CA-44DC-81B1-8C9B1AE4362C}"/>
                  </a:ext>
                </a:extLst>
              </p:cNvPr>
              <p:cNvSpPr/>
              <p:nvPr/>
            </p:nvSpPr>
            <p:spPr>
              <a:xfrm>
                <a:off x="7485387" y="2505432"/>
                <a:ext cx="3240000" cy="4188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C8458E3-914B-46A6-9483-0E3B7AAA59DD}"/>
                  </a:ext>
                </a:extLst>
              </p:cNvPr>
              <p:cNvSpPr/>
              <p:nvPr/>
            </p:nvSpPr>
            <p:spPr>
              <a:xfrm rot="3662523">
                <a:off x="8900359" y="2099973"/>
                <a:ext cx="883636" cy="43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E6AAB507-8601-4FF6-8016-EBB2DDC728B3}"/>
                  </a:ext>
                </a:extLst>
              </p:cNvPr>
              <p:cNvSpPr/>
              <p:nvPr/>
            </p:nvSpPr>
            <p:spPr>
              <a:xfrm rot="17937477" flipH="1">
                <a:off x="8422536" y="2098232"/>
                <a:ext cx="883636" cy="432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E3C8F91-61A5-43DE-A17D-E3F55444E8C3}"/>
                  </a:ext>
                </a:extLst>
              </p:cNvPr>
              <p:cNvSpPr/>
              <p:nvPr/>
            </p:nvSpPr>
            <p:spPr>
              <a:xfrm>
                <a:off x="8457887" y="1691018"/>
                <a:ext cx="1296000" cy="46075"/>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ctangle 23">
              <a:extLst>
                <a:ext uri="{FF2B5EF4-FFF2-40B4-BE49-F238E27FC236}">
                  <a16:creationId xmlns:a16="http://schemas.microsoft.com/office/drawing/2014/main" id="{C297FA4F-5DE6-4FDD-81CB-59A12AB9D6AD}"/>
                </a:ext>
              </a:extLst>
            </p:cNvPr>
            <p:cNvSpPr/>
            <p:nvPr/>
          </p:nvSpPr>
          <p:spPr>
            <a:xfrm rot="2834201" flipH="1">
              <a:off x="7305160" y="1720769"/>
              <a:ext cx="412223" cy="3927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37C40D1-EB4F-4198-A3C0-9F252A019C58}"/>
                </a:ext>
              </a:extLst>
            </p:cNvPr>
            <p:cNvSpPr/>
            <p:nvPr/>
          </p:nvSpPr>
          <p:spPr>
            <a:xfrm rot="18765799">
              <a:off x="9984352" y="1720769"/>
              <a:ext cx="412223" cy="3927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1AD7454-7223-49EE-8901-6C1883727680}"/>
                </a:ext>
              </a:extLst>
            </p:cNvPr>
            <p:cNvSpPr/>
            <p:nvPr/>
          </p:nvSpPr>
          <p:spPr>
            <a:xfrm rot="4528917" flipH="1">
              <a:off x="7909149" y="1335532"/>
              <a:ext cx="412223" cy="3927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EAC6879-13D2-4A2E-8908-285ACB450073}"/>
                </a:ext>
              </a:extLst>
            </p:cNvPr>
            <p:cNvSpPr/>
            <p:nvPr/>
          </p:nvSpPr>
          <p:spPr>
            <a:xfrm rot="17071083">
              <a:off x="9414861" y="1335532"/>
              <a:ext cx="412223" cy="3927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AE572E3-6C73-48C1-A86A-DCBCF4B8A7A2}"/>
                </a:ext>
              </a:extLst>
            </p:cNvPr>
            <p:cNvSpPr/>
            <p:nvPr/>
          </p:nvSpPr>
          <p:spPr>
            <a:xfrm rot="16200000">
              <a:off x="8669567" y="1063284"/>
              <a:ext cx="412223" cy="3927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123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A724B-9844-4454-A3B5-6F8D24886B43}"/>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6" name="Title 5">
            <a:extLst>
              <a:ext uri="{FF2B5EF4-FFF2-40B4-BE49-F238E27FC236}">
                <a16:creationId xmlns:a16="http://schemas.microsoft.com/office/drawing/2014/main" id="{31D0381B-1EA9-4616-98EA-02823DC5D898}"/>
              </a:ext>
            </a:extLst>
          </p:cNvPr>
          <p:cNvSpPr>
            <a:spLocks noGrp="1"/>
          </p:cNvSpPr>
          <p:nvPr>
            <p:ph type="title"/>
          </p:nvPr>
        </p:nvSpPr>
        <p:spPr/>
        <p:txBody>
          <a:bodyPr/>
          <a:lstStyle/>
          <a:p>
            <a:r>
              <a:rPr lang="en-GB" dirty="0"/>
              <a:t>Time Bound Tests Exceptional tests qualify at a higher rate</a:t>
            </a:r>
          </a:p>
        </p:txBody>
      </p:sp>
      <p:sp>
        <p:nvSpPr>
          <p:cNvPr id="14" name="TextBox 13">
            <a:extLst>
              <a:ext uri="{FF2B5EF4-FFF2-40B4-BE49-F238E27FC236}">
                <a16:creationId xmlns:a16="http://schemas.microsoft.com/office/drawing/2014/main" id="{5416F47F-5261-4AF2-8237-9E66A98F93A1}"/>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graphicFrame>
        <p:nvGraphicFramePr>
          <p:cNvPr id="3" name="Table 2">
            <a:extLst>
              <a:ext uri="{FF2B5EF4-FFF2-40B4-BE49-F238E27FC236}">
                <a16:creationId xmlns:a16="http://schemas.microsoft.com/office/drawing/2014/main" id="{134D4C13-3215-49CB-A0B2-DC0C70A215F7}"/>
              </a:ext>
            </a:extLst>
          </p:cNvPr>
          <p:cNvGraphicFramePr>
            <a:graphicFrameLocks noGrp="1"/>
          </p:cNvGraphicFramePr>
          <p:nvPr>
            <p:extLst>
              <p:ext uri="{D42A27DB-BD31-4B8C-83A1-F6EECF244321}">
                <p14:modId xmlns:p14="http://schemas.microsoft.com/office/powerpoint/2010/main" val="1194145696"/>
              </p:ext>
            </p:extLst>
          </p:nvPr>
        </p:nvGraphicFramePr>
        <p:xfrm>
          <a:off x="485998" y="1529080"/>
          <a:ext cx="11069259" cy="1778000"/>
        </p:xfrm>
        <a:graphic>
          <a:graphicData uri="http://schemas.openxmlformats.org/drawingml/2006/table">
            <a:tbl>
              <a:tblPr firstRow="1" bandRow="1">
                <a:tableStyleId>{E929F9F4-4A8F-4326-A1B4-22849713DDAB}</a:tableStyleId>
              </a:tblPr>
              <a:tblGrid>
                <a:gridCol w="3171602">
                  <a:extLst>
                    <a:ext uri="{9D8B030D-6E8A-4147-A177-3AD203B41FA5}">
                      <a16:colId xmlns:a16="http://schemas.microsoft.com/office/drawing/2014/main" val="1006748165"/>
                    </a:ext>
                  </a:extLst>
                </a:gridCol>
                <a:gridCol w="7897657">
                  <a:extLst>
                    <a:ext uri="{9D8B030D-6E8A-4147-A177-3AD203B41FA5}">
                      <a16:colId xmlns:a16="http://schemas.microsoft.com/office/drawing/2014/main" val="2539906953"/>
                    </a:ext>
                  </a:extLst>
                </a:gridCol>
              </a:tblGrid>
              <a:tr h="370840">
                <a:tc>
                  <a:txBody>
                    <a:bodyPr/>
                    <a:lstStyle/>
                    <a:p>
                      <a:r>
                        <a:rPr lang="en-GB" sz="1400" dirty="0"/>
                        <a:t>EXCEPTIONAL TESTS</a:t>
                      </a:r>
                    </a:p>
                  </a:txBody>
                  <a:tcPr>
                    <a:solidFill>
                      <a:schemeClr val="tx2"/>
                    </a:solidFill>
                  </a:tcPr>
                </a:tc>
                <a:tc>
                  <a:txBody>
                    <a:bodyPr/>
                    <a:lstStyle/>
                    <a:p>
                      <a:r>
                        <a:rPr lang="en-GB" sz="1400" dirty="0"/>
                        <a:t>EXAMPLES</a:t>
                      </a:r>
                    </a:p>
                  </a:txBody>
                  <a:tcPr>
                    <a:solidFill>
                      <a:schemeClr val="tx2"/>
                    </a:solidFill>
                  </a:tcPr>
                </a:tc>
                <a:extLst>
                  <a:ext uri="{0D108BD9-81ED-4DB2-BD59-A6C34878D82A}">
                    <a16:rowId xmlns:a16="http://schemas.microsoft.com/office/drawing/2014/main" val="29545369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 brand new or incremental mailing </a:t>
                      </a:r>
                      <a:endParaRPr lang="en-US" sz="1400" b="1" dirty="0">
                        <a:solidFill>
                          <a:schemeClr val="tx1"/>
                        </a:solidFill>
                      </a:endParaRP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A brand new communication using mail that you have not tried before or an extension of an existing mailed communication to reach a brand new audience</a:t>
                      </a:r>
                    </a:p>
                  </a:txBody>
                  <a:tcPr>
                    <a:solidFill>
                      <a:schemeClr val="accent4"/>
                    </a:solidFill>
                  </a:tcPr>
                </a:tc>
                <a:extLst>
                  <a:ext uri="{0D108BD9-81ED-4DB2-BD59-A6C34878D82A}">
                    <a16:rowId xmlns:a16="http://schemas.microsoft.com/office/drawing/2014/main" val="34102653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Increase to your postage costs</a:t>
                      </a:r>
                      <a:endParaRPr lang="en-US" sz="1400" b="1" dirty="0">
                        <a:solidFill>
                          <a:schemeClr val="tx1"/>
                        </a:solidFill>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Increasing the size of your item from Letter to Large Letter format or  material increased weight as a result of additional pages</a:t>
                      </a:r>
                    </a:p>
                  </a:txBody>
                  <a:tcPr>
                    <a:solidFill>
                      <a:schemeClr val="accent5"/>
                    </a:solidFill>
                  </a:tcPr>
                </a:tc>
                <a:extLst>
                  <a:ext uri="{0D108BD9-81ED-4DB2-BD59-A6C34878D82A}">
                    <a16:rowId xmlns:a16="http://schemas.microsoft.com/office/drawing/2014/main" val="783935182"/>
                  </a:ext>
                </a:extLst>
              </a:tr>
              <a:tr h="370840">
                <a:tc>
                  <a:txBody>
                    <a:bodyPr/>
                    <a:lstStyle/>
                    <a:p>
                      <a:r>
                        <a:rPr lang="en-US" sz="1400" dirty="0">
                          <a:solidFill>
                            <a:schemeClr val="tx1"/>
                          </a:solidFill>
                        </a:rPr>
                        <a:t>New use of emerging technology</a:t>
                      </a:r>
                      <a:endParaRPr lang="en-GB" sz="1400" b="1" dirty="0">
                        <a:solidFill>
                          <a:schemeClr val="tx1"/>
                        </a:solidFill>
                      </a:endParaRPr>
                    </a:p>
                  </a:txBody>
                  <a:tcP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Test the use of voice activation or use augmented reality  with your mailing.</a:t>
                      </a:r>
                    </a:p>
                  </a:txBody>
                  <a:tcPr>
                    <a:solidFill>
                      <a:schemeClr val="accent3"/>
                    </a:solidFill>
                  </a:tcPr>
                </a:tc>
                <a:extLst>
                  <a:ext uri="{0D108BD9-81ED-4DB2-BD59-A6C34878D82A}">
                    <a16:rowId xmlns:a16="http://schemas.microsoft.com/office/drawing/2014/main" val="1137927483"/>
                  </a:ext>
                </a:extLst>
              </a:tr>
            </a:tbl>
          </a:graphicData>
        </a:graphic>
      </p:graphicFrame>
      <p:graphicFrame>
        <p:nvGraphicFramePr>
          <p:cNvPr id="5" name="Table 4">
            <a:extLst>
              <a:ext uri="{FF2B5EF4-FFF2-40B4-BE49-F238E27FC236}">
                <a16:creationId xmlns:a16="http://schemas.microsoft.com/office/drawing/2014/main" id="{9DF66FB3-392E-4C87-8479-1E21D75EE94B}"/>
              </a:ext>
            </a:extLst>
          </p:cNvPr>
          <p:cNvGraphicFramePr>
            <a:graphicFrameLocks noGrp="1"/>
          </p:cNvGraphicFramePr>
          <p:nvPr>
            <p:extLst>
              <p:ext uri="{D42A27DB-BD31-4B8C-83A1-F6EECF244321}">
                <p14:modId xmlns:p14="http://schemas.microsoft.com/office/powerpoint/2010/main" val="1503762873"/>
              </p:ext>
            </p:extLst>
          </p:nvPr>
        </p:nvGraphicFramePr>
        <p:xfrm>
          <a:off x="485995" y="3439007"/>
          <a:ext cx="11069259" cy="1778000"/>
        </p:xfrm>
        <a:graphic>
          <a:graphicData uri="http://schemas.openxmlformats.org/drawingml/2006/table">
            <a:tbl>
              <a:tblPr firstRow="1" bandRow="1">
                <a:tableStyleId>{E929F9F4-4A8F-4326-A1B4-22849713DDAB}</a:tableStyleId>
              </a:tblPr>
              <a:tblGrid>
                <a:gridCol w="3524141">
                  <a:extLst>
                    <a:ext uri="{9D8B030D-6E8A-4147-A177-3AD203B41FA5}">
                      <a16:colId xmlns:a16="http://schemas.microsoft.com/office/drawing/2014/main" val="1521813079"/>
                    </a:ext>
                  </a:extLst>
                </a:gridCol>
                <a:gridCol w="7545118">
                  <a:extLst>
                    <a:ext uri="{9D8B030D-6E8A-4147-A177-3AD203B41FA5}">
                      <a16:colId xmlns:a16="http://schemas.microsoft.com/office/drawing/2014/main" val="2347501780"/>
                    </a:ext>
                  </a:extLst>
                </a:gridCol>
              </a:tblGrid>
              <a:tr h="3472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We normally support up to 100k items for an individual test. However, dependent on the details provided we will support up to a maximum of 1m items. </a:t>
                      </a:r>
                      <a:endParaRPr lang="en-GB" sz="1400" dirty="0"/>
                    </a:p>
                  </a:txBody>
                  <a:tcPr>
                    <a:solidFill>
                      <a:schemeClr val="accent1"/>
                    </a:solidFill>
                  </a:tcPr>
                </a:tc>
                <a:tc hMerge="1">
                  <a:txBody>
                    <a:bodyPr/>
                    <a:lstStyle/>
                    <a:p>
                      <a:endParaRPr lang="en-GB" dirty="0"/>
                    </a:p>
                  </a:txBody>
                  <a:tcPr/>
                </a:tc>
                <a:extLst>
                  <a:ext uri="{0D108BD9-81ED-4DB2-BD59-A6C34878D82A}">
                    <a16:rowId xmlns:a16="http://schemas.microsoft.com/office/drawing/2014/main" val="2253960256"/>
                  </a:ext>
                </a:extLst>
              </a:tr>
              <a:tr h="370840">
                <a:tc>
                  <a:txBody>
                    <a:bodyPr/>
                    <a:lstStyle/>
                    <a:p>
                      <a:pPr algn="l"/>
                      <a:r>
                        <a:rPr lang="en-GB" sz="1400" b="1" dirty="0"/>
                        <a:t>TEST VOLUME</a:t>
                      </a:r>
                    </a:p>
                  </a:txBody>
                  <a:tcPr>
                    <a:solidFill>
                      <a:schemeClr val="tx2"/>
                    </a:solidFill>
                  </a:tcPr>
                </a:tc>
                <a:tc>
                  <a:txBody>
                    <a:bodyPr/>
                    <a:lstStyle/>
                    <a:p>
                      <a:r>
                        <a:rPr lang="en-GB" sz="1400" b="1" dirty="0"/>
                        <a:t>EXAMPLES</a:t>
                      </a:r>
                    </a:p>
                  </a:txBody>
                  <a:tcPr>
                    <a:solidFill>
                      <a:schemeClr val="tx2"/>
                    </a:solidFill>
                  </a:tcPr>
                </a:tc>
                <a:extLst>
                  <a:ext uri="{0D108BD9-81ED-4DB2-BD59-A6C34878D82A}">
                    <a16:rowId xmlns:a16="http://schemas.microsoft.com/office/drawing/2014/main" val="41841692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 Up to 100k</a:t>
                      </a:r>
                      <a:endParaRPr lang="en-US" sz="1400" b="1" dirty="0">
                        <a:solidFill>
                          <a:schemeClr val="tx1"/>
                        </a:solidFill>
                      </a:endParaRP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Testing  a new campaign or change to existing campaign</a:t>
                      </a:r>
                    </a:p>
                  </a:txBody>
                  <a:tcPr>
                    <a:solidFill>
                      <a:schemeClr val="accent4"/>
                    </a:solidFill>
                  </a:tcPr>
                </a:tc>
                <a:extLst>
                  <a:ext uri="{0D108BD9-81ED-4DB2-BD59-A6C34878D82A}">
                    <a16:rowId xmlns:a16="http://schemas.microsoft.com/office/drawing/2014/main" val="4131368733"/>
                  </a:ext>
                </a:extLst>
              </a:tr>
              <a:tr h="370840">
                <a:tc>
                  <a:txBody>
                    <a:bodyPr/>
                    <a:lstStyle/>
                    <a:p>
                      <a:pPr algn="l"/>
                      <a:r>
                        <a:rPr lang="en-US" sz="1400" dirty="0">
                          <a:solidFill>
                            <a:schemeClr val="tx1"/>
                          </a:solidFill>
                        </a:rPr>
                        <a:t>Up to 1m item</a:t>
                      </a:r>
                      <a:endParaRPr lang="en-GB" sz="1400" b="1" dirty="0">
                        <a:solidFill>
                          <a:schemeClr val="tx1"/>
                        </a:solidFill>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Test includes new incremental volume and is based solely on the use of the incentive and not pre planned volume prior to the submission of your application</a:t>
                      </a:r>
                    </a:p>
                  </a:txBody>
                  <a:tcPr>
                    <a:solidFill>
                      <a:schemeClr val="accent5"/>
                    </a:solidFill>
                  </a:tcPr>
                </a:tc>
                <a:extLst>
                  <a:ext uri="{0D108BD9-81ED-4DB2-BD59-A6C34878D82A}">
                    <a16:rowId xmlns:a16="http://schemas.microsoft.com/office/drawing/2014/main" val="3383967866"/>
                  </a:ext>
                </a:extLst>
              </a:tr>
            </a:tbl>
          </a:graphicData>
        </a:graphic>
      </p:graphicFrame>
      <p:graphicFrame>
        <p:nvGraphicFramePr>
          <p:cNvPr id="7" name="Table 6">
            <a:extLst>
              <a:ext uri="{FF2B5EF4-FFF2-40B4-BE49-F238E27FC236}">
                <a16:creationId xmlns:a16="http://schemas.microsoft.com/office/drawing/2014/main" id="{553CE545-754A-40E2-8294-C3C66D35B853}"/>
              </a:ext>
            </a:extLst>
          </p:cNvPr>
          <p:cNvGraphicFramePr>
            <a:graphicFrameLocks noGrp="1"/>
          </p:cNvGraphicFramePr>
          <p:nvPr>
            <p:extLst>
              <p:ext uri="{D42A27DB-BD31-4B8C-83A1-F6EECF244321}">
                <p14:modId xmlns:p14="http://schemas.microsoft.com/office/powerpoint/2010/main" val="1327695"/>
              </p:ext>
            </p:extLst>
          </p:nvPr>
        </p:nvGraphicFramePr>
        <p:xfrm>
          <a:off x="485995" y="5479973"/>
          <a:ext cx="11069259" cy="518160"/>
        </p:xfrm>
        <a:graphic>
          <a:graphicData uri="http://schemas.openxmlformats.org/drawingml/2006/table">
            <a:tbl>
              <a:tblPr firstRow="1" bandRow="1">
                <a:tableStyleId>{E929F9F4-4A8F-4326-A1B4-22849713DDAB}</a:tableStyleId>
              </a:tblPr>
              <a:tblGrid>
                <a:gridCol w="11069259">
                  <a:extLst>
                    <a:ext uri="{9D8B030D-6E8A-4147-A177-3AD203B41FA5}">
                      <a16:colId xmlns:a16="http://schemas.microsoft.com/office/drawing/2014/main" val="1521813079"/>
                    </a:ext>
                  </a:extLst>
                </a:gridCol>
              </a:tblGrid>
              <a:tr h="34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Timebound tests will always have an element that will qualify for at least the higher rate. The actual credit rate and volume cap will be shown in the credit file along with details of the type of test that will qualify. </a:t>
                      </a:r>
                      <a:endParaRPr lang="en-GB" sz="1400" dirty="0"/>
                    </a:p>
                  </a:txBody>
                  <a:tcPr>
                    <a:solidFill>
                      <a:schemeClr val="accent1"/>
                    </a:solidFill>
                  </a:tcPr>
                </a:tc>
                <a:extLst>
                  <a:ext uri="{0D108BD9-81ED-4DB2-BD59-A6C34878D82A}">
                    <a16:rowId xmlns:a16="http://schemas.microsoft.com/office/drawing/2014/main" val="2253960256"/>
                  </a:ext>
                </a:extLst>
              </a:tr>
            </a:tbl>
          </a:graphicData>
        </a:graphic>
      </p:graphicFrame>
    </p:spTree>
    <p:extLst>
      <p:ext uri="{BB962C8B-B14F-4D97-AF65-F5344CB8AC3E}">
        <p14:creationId xmlns:p14="http://schemas.microsoft.com/office/powerpoint/2010/main" val="4276266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2A81-0ECC-4A3D-A0AE-33B11C1484AB}"/>
              </a:ext>
            </a:extLst>
          </p:cNvPr>
          <p:cNvSpPr>
            <a:spLocks noGrp="1"/>
          </p:cNvSpPr>
          <p:nvPr>
            <p:ph type="title"/>
          </p:nvPr>
        </p:nvSpPr>
        <p:spPr/>
        <p:txBody>
          <a:bodyPr/>
          <a:lstStyle/>
          <a:p>
            <a:r>
              <a:rPr lang="en-GB" dirty="0"/>
              <a:t>Test new technology to get the higher incentive rate</a:t>
            </a:r>
          </a:p>
        </p:txBody>
      </p:sp>
      <p:sp>
        <p:nvSpPr>
          <p:cNvPr id="4" name="Slide Number Placeholder 3">
            <a:extLst>
              <a:ext uri="{FF2B5EF4-FFF2-40B4-BE49-F238E27FC236}">
                <a16:creationId xmlns:a16="http://schemas.microsoft.com/office/drawing/2014/main" id="{1F015021-077E-405A-AABB-BF2C152007DF}"/>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6" name="Rectangle 5">
            <a:extLst>
              <a:ext uri="{FF2B5EF4-FFF2-40B4-BE49-F238E27FC236}">
                <a16:creationId xmlns:a16="http://schemas.microsoft.com/office/drawing/2014/main" id="{C000465C-20AA-4F34-8B3A-CE40EC77B4B6}"/>
              </a:ext>
            </a:extLst>
          </p:cNvPr>
          <p:cNvSpPr/>
          <p:nvPr/>
        </p:nvSpPr>
        <p:spPr>
          <a:xfrm>
            <a:off x="564968" y="1937320"/>
            <a:ext cx="5453657" cy="98417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GB" dirty="0">
                <a:solidFill>
                  <a:schemeClr val="tx1"/>
                </a:solidFill>
              </a:rPr>
              <a:t>Test image recognition technology which takes a consumer from physical to digital.</a:t>
            </a:r>
          </a:p>
        </p:txBody>
      </p:sp>
      <p:sp>
        <p:nvSpPr>
          <p:cNvPr id="8" name="Rectangle 7">
            <a:extLst>
              <a:ext uri="{FF2B5EF4-FFF2-40B4-BE49-F238E27FC236}">
                <a16:creationId xmlns:a16="http://schemas.microsoft.com/office/drawing/2014/main" id="{527A234C-5456-4B25-8C01-4A1B17500BA2}"/>
              </a:ext>
            </a:extLst>
          </p:cNvPr>
          <p:cNvSpPr/>
          <p:nvPr/>
        </p:nvSpPr>
        <p:spPr>
          <a:xfrm>
            <a:off x="564968" y="3005847"/>
            <a:ext cx="5454000" cy="982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Test the use of voice activation in your mailing to drive people to online content/data capture.</a:t>
            </a:r>
          </a:p>
        </p:txBody>
      </p:sp>
      <p:sp>
        <p:nvSpPr>
          <p:cNvPr id="9" name="Rectangle 8">
            <a:extLst>
              <a:ext uri="{FF2B5EF4-FFF2-40B4-BE49-F238E27FC236}">
                <a16:creationId xmlns:a16="http://schemas.microsoft.com/office/drawing/2014/main" id="{13162895-0D74-4463-84F6-F676E8568BBA}"/>
              </a:ext>
            </a:extLst>
          </p:cNvPr>
          <p:cNvSpPr/>
          <p:nvPr/>
        </p:nvSpPr>
        <p:spPr>
          <a:xfrm>
            <a:off x="564968" y="4055039"/>
            <a:ext cx="5454000" cy="982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Test programmatic mail where you can re-target someone visiting your web site with a timely mail piece to remind them to buy.</a:t>
            </a:r>
          </a:p>
        </p:txBody>
      </p:sp>
      <p:sp>
        <p:nvSpPr>
          <p:cNvPr id="10" name="Rectangle 9">
            <a:extLst>
              <a:ext uri="{FF2B5EF4-FFF2-40B4-BE49-F238E27FC236}">
                <a16:creationId xmlns:a16="http://schemas.microsoft.com/office/drawing/2014/main" id="{911D5446-5203-411C-8E02-A8D0E3DFEE3A}"/>
              </a:ext>
            </a:extLst>
          </p:cNvPr>
          <p:cNvSpPr/>
          <p:nvPr/>
        </p:nvSpPr>
        <p:spPr>
          <a:xfrm>
            <a:off x="6155214" y="2999258"/>
            <a:ext cx="5454000" cy="982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Use augmented reality or near–field reality to create a truly immersive customer experience.</a:t>
            </a:r>
          </a:p>
        </p:txBody>
      </p:sp>
      <p:sp>
        <p:nvSpPr>
          <p:cNvPr id="11" name="Rectangle 10">
            <a:extLst>
              <a:ext uri="{FF2B5EF4-FFF2-40B4-BE49-F238E27FC236}">
                <a16:creationId xmlns:a16="http://schemas.microsoft.com/office/drawing/2014/main" id="{4661C309-A8A6-4D3B-AAFA-3EE1DFB5DC07}"/>
              </a:ext>
            </a:extLst>
          </p:cNvPr>
          <p:cNvSpPr/>
          <p:nvPr/>
        </p:nvSpPr>
        <p:spPr>
          <a:xfrm>
            <a:off x="6155214" y="4055039"/>
            <a:ext cx="5454000" cy="982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Use smell, a pet insurer used smelly mail to reach dog or cat owners with packs their pets could literally smell.</a:t>
            </a:r>
          </a:p>
        </p:txBody>
      </p:sp>
      <p:sp>
        <p:nvSpPr>
          <p:cNvPr id="12" name="Rectangle 11">
            <a:extLst>
              <a:ext uri="{FF2B5EF4-FFF2-40B4-BE49-F238E27FC236}">
                <a16:creationId xmlns:a16="http://schemas.microsoft.com/office/drawing/2014/main" id="{C2C36460-694C-4ADC-AB5E-4C440EE7DF7B}"/>
              </a:ext>
            </a:extLst>
          </p:cNvPr>
          <p:cNvSpPr/>
          <p:nvPr/>
        </p:nvSpPr>
        <p:spPr>
          <a:xfrm>
            <a:off x="6155214" y="1937819"/>
            <a:ext cx="5453657" cy="9889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One drinks company made their print edible so you could sample their new flavor by tearing a piece of paper off and eating it! </a:t>
            </a:r>
          </a:p>
        </p:txBody>
      </p:sp>
      <p:sp>
        <p:nvSpPr>
          <p:cNvPr id="13" name="Rectangle 12">
            <a:extLst>
              <a:ext uri="{FF2B5EF4-FFF2-40B4-BE49-F238E27FC236}">
                <a16:creationId xmlns:a16="http://schemas.microsoft.com/office/drawing/2014/main" id="{87863224-0027-4F41-B950-D1C0287D3660}"/>
              </a:ext>
            </a:extLst>
          </p:cNvPr>
          <p:cNvSpPr/>
          <p:nvPr/>
        </p:nvSpPr>
        <p:spPr>
          <a:xfrm>
            <a:off x="564968" y="5115301"/>
            <a:ext cx="5454000" cy="982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Test mail with addressable TV or Partially Addressed.</a:t>
            </a:r>
          </a:p>
        </p:txBody>
      </p:sp>
      <p:sp>
        <p:nvSpPr>
          <p:cNvPr id="14" name="Rectangle 13">
            <a:extLst>
              <a:ext uri="{FF2B5EF4-FFF2-40B4-BE49-F238E27FC236}">
                <a16:creationId xmlns:a16="http://schemas.microsoft.com/office/drawing/2014/main" id="{F9147B14-76F0-4B4A-92BA-BC2A287EB928}"/>
              </a:ext>
            </a:extLst>
          </p:cNvPr>
          <p:cNvSpPr/>
          <p:nvPr/>
        </p:nvSpPr>
        <p:spPr>
          <a:xfrm>
            <a:off x="6155214" y="5107467"/>
            <a:ext cx="5454000" cy="982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GB" dirty="0">
                <a:solidFill>
                  <a:schemeClr val="tx1"/>
                </a:solidFill>
              </a:rPr>
              <a:t>Make the most of developments in Artificial Intelligence, use it to tailor your mail to different audiences.</a:t>
            </a:r>
          </a:p>
        </p:txBody>
      </p:sp>
      <p:pic>
        <p:nvPicPr>
          <p:cNvPr id="15" name="Picture 14">
            <a:extLst>
              <a:ext uri="{FF2B5EF4-FFF2-40B4-BE49-F238E27FC236}">
                <a16:creationId xmlns:a16="http://schemas.microsoft.com/office/drawing/2014/main" id="{43B22BA0-4133-4936-999C-DBA26628AC8A}"/>
              </a:ext>
            </a:extLst>
          </p:cNvPr>
          <p:cNvPicPr>
            <a:picLocks noChangeAspect="1"/>
          </p:cNvPicPr>
          <p:nvPr/>
        </p:nvPicPr>
        <p:blipFill>
          <a:blip r:embed="rId2"/>
          <a:stretch>
            <a:fillRect/>
          </a:stretch>
        </p:blipFill>
        <p:spPr>
          <a:xfrm>
            <a:off x="578032" y="2948614"/>
            <a:ext cx="1171563" cy="1171563"/>
          </a:xfrm>
          <a:prstGeom prst="rect">
            <a:avLst/>
          </a:prstGeom>
        </p:spPr>
      </p:pic>
      <p:pic>
        <p:nvPicPr>
          <p:cNvPr id="16" name="Picture 2" descr="AdSmart's Local Trades Initiative | AdSmart from Sky">
            <a:extLst>
              <a:ext uri="{FF2B5EF4-FFF2-40B4-BE49-F238E27FC236}">
                <a16:creationId xmlns:a16="http://schemas.microsoft.com/office/drawing/2014/main" id="{AE272786-FB3E-426C-9046-CC65C8729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828" y="5231019"/>
            <a:ext cx="900755" cy="7486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385CB09-69EA-45B6-8C88-AA21AC58FB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59" t="8735" r="1186" b="4007"/>
          <a:stretch/>
        </p:blipFill>
        <p:spPr bwMode="auto">
          <a:xfrm>
            <a:off x="6257800" y="3141306"/>
            <a:ext cx="1022640" cy="6474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Graphic 17" descr="Shopping bag">
            <a:extLst>
              <a:ext uri="{FF2B5EF4-FFF2-40B4-BE49-F238E27FC236}">
                <a16:creationId xmlns:a16="http://schemas.microsoft.com/office/drawing/2014/main" id="{413E0FEA-DCBE-4ECB-8485-4EEFF7290A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9099" y="5200236"/>
            <a:ext cx="755703" cy="755703"/>
          </a:xfrm>
          <a:prstGeom prst="rect">
            <a:avLst/>
          </a:prstGeom>
        </p:spPr>
      </p:pic>
      <p:pic>
        <p:nvPicPr>
          <p:cNvPr id="19" name="Graphic 18" descr="Internet">
            <a:extLst>
              <a:ext uri="{FF2B5EF4-FFF2-40B4-BE49-F238E27FC236}">
                <a16:creationId xmlns:a16="http://schemas.microsoft.com/office/drawing/2014/main" id="{B16798A3-0402-4F59-8448-42A729C49C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2056" y="4089239"/>
            <a:ext cx="914400" cy="914400"/>
          </a:xfrm>
          <a:prstGeom prst="rect">
            <a:avLst/>
          </a:prstGeom>
        </p:spPr>
      </p:pic>
      <p:pic>
        <p:nvPicPr>
          <p:cNvPr id="20" name="Graphic 19" descr="Burger and drink">
            <a:extLst>
              <a:ext uri="{FF2B5EF4-FFF2-40B4-BE49-F238E27FC236}">
                <a16:creationId xmlns:a16="http://schemas.microsoft.com/office/drawing/2014/main" id="{2680CC5F-A71B-4094-A38C-90C2ED73E4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6423" y="1910752"/>
            <a:ext cx="914400" cy="914400"/>
          </a:xfrm>
          <a:prstGeom prst="rect">
            <a:avLst/>
          </a:prstGeom>
        </p:spPr>
      </p:pic>
      <p:pic>
        <p:nvPicPr>
          <p:cNvPr id="21" name="Graphic 20" descr="Nose">
            <a:extLst>
              <a:ext uri="{FF2B5EF4-FFF2-40B4-BE49-F238E27FC236}">
                <a16:creationId xmlns:a16="http://schemas.microsoft.com/office/drawing/2014/main" id="{59932B47-CCA3-46A5-B590-EADDBCC5F1E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62829" y="4168588"/>
            <a:ext cx="755703" cy="755703"/>
          </a:xfrm>
          <a:prstGeom prst="rect">
            <a:avLst/>
          </a:prstGeom>
        </p:spPr>
      </p:pic>
      <p:pic>
        <p:nvPicPr>
          <p:cNvPr id="22" name="Picture 21" descr="shoppable content example from Net-A-Porter">
            <a:extLst>
              <a:ext uri="{FF2B5EF4-FFF2-40B4-BE49-F238E27FC236}">
                <a16:creationId xmlns:a16="http://schemas.microsoft.com/office/drawing/2014/main" id="{7E8FACC6-13EC-483B-88EA-E28B5096CF8A}"/>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731036" y="2011470"/>
            <a:ext cx="890785" cy="837093"/>
          </a:xfrm>
          <a:prstGeom prst="rect">
            <a:avLst/>
          </a:prstGeom>
          <a:noFill/>
        </p:spPr>
      </p:pic>
    </p:spTree>
    <p:extLst>
      <p:ext uri="{BB962C8B-B14F-4D97-AF65-F5344CB8AC3E}">
        <p14:creationId xmlns:p14="http://schemas.microsoft.com/office/powerpoint/2010/main" val="421894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00B-5310-4A80-885A-543D667BE180}"/>
              </a:ext>
            </a:extLst>
          </p:cNvPr>
          <p:cNvSpPr>
            <a:spLocks noGrp="1"/>
          </p:cNvSpPr>
          <p:nvPr>
            <p:ph type="title"/>
          </p:nvPr>
        </p:nvSpPr>
        <p:spPr/>
        <p:txBody>
          <a:bodyPr/>
          <a:lstStyle/>
          <a:p>
            <a:r>
              <a:rPr lang="en-GB" dirty="0"/>
              <a:t>What some brands have done with innovation</a:t>
            </a:r>
          </a:p>
        </p:txBody>
      </p:sp>
      <p:sp>
        <p:nvSpPr>
          <p:cNvPr id="4" name="Slide Number Placeholder 3">
            <a:extLst>
              <a:ext uri="{FF2B5EF4-FFF2-40B4-BE49-F238E27FC236}">
                <a16:creationId xmlns:a16="http://schemas.microsoft.com/office/drawing/2014/main" id="{7C54A5CD-65AC-4D0E-983D-3AFDCE9E6E78}"/>
              </a:ext>
            </a:extLst>
          </p:cNvPr>
          <p:cNvSpPr>
            <a:spLocks noGrp="1"/>
          </p:cNvSpPr>
          <p:nvPr>
            <p:ph type="sldNum" sz="quarter" idx="15"/>
          </p:nvPr>
        </p:nvSpPr>
        <p:spPr/>
        <p:txBody>
          <a:bodyPr/>
          <a:lstStyle/>
          <a:p>
            <a:fld id="{3787542D-5C6B-4EB3-96EB-9B37C3D5D2F8}" type="slidenum">
              <a:rPr lang="en-GB" smtClean="0"/>
              <a:t>9</a:t>
            </a:fld>
            <a:endParaRPr lang="en-GB" dirty="0"/>
          </a:p>
        </p:txBody>
      </p:sp>
      <p:sp>
        <p:nvSpPr>
          <p:cNvPr id="6" name="Rectangle 5">
            <a:extLst>
              <a:ext uri="{FF2B5EF4-FFF2-40B4-BE49-F238E27FC236}">
                <a16:creationId xmlns:a16="http://schemas.microsoft.com/office/drawing/2014/main" id="{413C1F1C-28F7-41A4-857B-F152D76FCC17}"/>
              </a:ext>
            </a:extLst>
          </p:cNvPr>
          <p:cNvSpPr/>
          <p:nvPr/>
        </p:nvSpPr>
        <p:spPr>
          <a:xfrm>
            <a:off x="602984" y="2232452"/>
            <a:ext cx="11084454" cy="11343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5100"/>
            <a:r>
              <a:rPr lang="en-GB" dirty="0"/>
              <a:t>A predominantly online cosmetics company used programmatic mail to re-target a group of people browsing some of their top brow products on their web site. 37% uplift in sales of eyebrow products online with an average transaction value of over £40. Incremental visits were up and engagement levels had risen to over 28% as a result of activity. </a:t>
            </a:r>
          </a:p>
        </p:txBody>
      </p:sp>
      <p:sp>
        <p:nvSpPr>
          <p:cNvPr id="7" name="Rectangle 6">
            <a:extLst>
              <a:ext uri="{FF2B5EF4-FFF2-40B4-BE49-F238E27FC236}">
                <a16:creationId xmlns:a16="http://schemas.microsoft.com/office/drawing/2014/main" id="{D50D84C0-120A-4C23-8CF7-D62EE691EF34}"/>
              </a:ext>
            </a:extLst>
          </p:cNvPr>
          <p:cNvSpPr/>
          <p:nvPr/>
        </p:nvSpPr>
        <p:spPr>
          <a:xfrm>
            <a:off x="602984" y="3461297"/>
            <a:ext cx="11084454" cy="113431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5100" fontAlgn="base"/>
            <a:r>
              <a:rPr lang="en-GB" dirty="0"/>
              <a:t>A pet insurer wanted to reach online enquirers about their pet insurance quickly – before they bought elsewhere - to convert them to purchase.</a:t>
            </a:r>
            <a:r>
              <a:rPr lang="en-US" dirty="0"/>
              <a:t>​ They sent ‘smelly packs’ (peppermint for cats, bacon for dogs) and created a story about how their pet knew a good thing when they saw it – or smelt it. ​ Sales during the campaign rose by 21% achieving an ROI of 3.8:1. </a:t>
            </a:r>
          </a:p>
        </p:txBody>
      </p:sp>
      <p:sp>
        <p:nvSpPr>
          <p:cNvPr id="8" name="Rectangle 7">
            <a:extLst>
              <a:ext uri="{FF2B5EF4-FFF2-40B4-BE49-F238E27FC236}">
                <a16:creationId xmlns:a16="http://schemas.microsoft.com/office/drawing/2014/main" id="{0B84BEC1-5293-4E29-8120-C90AF4D461D1}"/>
              </a:ext>
            </a:extLst>
          </p:cNvPr>
          <p:cNvSpPr/>
          <p:nvPr/>
        </p:nvSpPr>
        <p:spPr>
          <a:xfrm>
            <a:off x="602984" y="4678568"/>
            <a:ext cx="11084454" cy="1134319"/>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5100"/>
            <a:r>
              <a:rPr lang="en-US" dirty="0">
                <a:solidFill>
                  <a:schemeClr val="bg1"/>
                </a:solidFill>
              </a:rPr>
              <a:t>A high street children’s toy retailer integrated a smart app and free print catalogue.  When the special children’s retailer icon was activated with a smart phone or tablet, it delivered an engaging digital experience for the children (and their parents).</a:t>
            </a:r>
          </a:p>
        </p:txBody>
      </p:sp>
      <p:pic>
        <p:nvPicPr>
          <p:cNvPr id="9" name="Graphic 8" descr="Lashes">
            <a:extLst>
              <a:ext uri="{FF2B5EF4-FFF2-40B4-BE49-F238E27FC236}">
                <a16:creationId xmlns:a16="http://schemas.microsoft.com/office/drawing/2014/main" id="{E912F7CB-9AFF-45C3-84FD-5574079692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158" y="2191078"/>
            <a:ext cx="1217066" cy="1217066"/>
          </a:xfrm>
          <a:prstGeom prst="rect">
            <a:avLst/>
          </a:prstGeom>
        </p:spPr>
      </p:pic>
      <p:pic>
        <p:nvPicPr>
          <p:cNvPr id="10" name="Graphic 9" descr="Dog">
            <a:extLst>
              <a:ext uri="{FF2B5EF4-FFF2-40B4-BE49-F238E27FC236}">
                <a16:creationId xmlns:a16="http://schemas.microsoft.com/office/drawing/2014/main" id="{BEE0E357-DC96-49DB-98D4-AC0F4B6243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667" y="3673720"/>
            <a:ext cx="755703" cy="755703"/>
          </a:xfrm>
          <a:prstGeom prst="rect">
            <a:avLst/>
          </a:prstGeom>
        </p:spPr>
      </p:pic>
      <p:pic>
        <p:nvPicPr>
          <p:cNvPr id="11" name="Graphic 10" descr="Cat">
            <a:extLst>
              <a:ext uri="{FF2B5EF4-FFF2-40B4-BE49-F238E27FC236}">
                <a16:creationId xmlns:a16="http://schemas.microsoft.com/office/drawing/2014/main" id="{95D510BA-AA1A-4AC2-BF16-B01EDFA3FC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871" y="3661770"/>
            <a:ext cx="687003" cy="687003"/>
          </a:xfrm>
          <a:prstGeom prst="rect">
            <a:avLst/>
          </a:prstGeom>
        </p:spPr>
      </p:pic>
      <p:pic>
        <p:nvPicPr>
          <p:cNvPr id="12" name="Graphic 11" descr="Rubber duck">
            <a:extLst>
              <a:ext uri="{FF2B5EF4-FFF2-40B4-BE49-F238E27FC236}">
                <a16:creationId xmlns:a16="http://schemas.microsoft.com/office/drawing/2014/main" id="{626B49D2-4ED7-42AD-AF53-40F6F7FE92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055" y="4720132"/>
            <a:ext cx="831273" cy="831273"/>
          </a:xfrm>
          <a:prstGeom prst="rect">
            <a:avLst/>
          </a:prstGeom>
        </p:spPr>
      </p:pic>
    </p:spTree>
    <p:extLst>
      <p:ext uri="{BB962C8B-B14F-4D97-AF65-F5344CB8AC3E}">
        <p14:creationId xmlns:p14="http://schemas.microsoft.com/office/powerpoint/2010/main" val="3230947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3.xml><?xml version="1.0" encoding="utf-8"?>
<ds:datastoreItem xmlns:ds="http://schemas.openxmlformats.org/officeDocument/2006/customXml" ds:itemID="{D11A0B5A-0F16-41B3-8A2F-1F42330CA88E}">
  <ds:schemaRefs>
    <ds:schemaRef ds:uri="http://schemas.microsoft.com/office/2006/documentManagement/types"/>
    <ds:schemaRef ds:uri="4be9f171-eef0-4f28-8842-fd062038bb63"/>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4038</Words>
  <Application>Microsoft Office PowerPoint</Application>
  <PresentationFormat>Widescreen</PresentationFormat>
  <Paragraphs>334</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Impact</vt:lpstr>
      <vt:lpstr>Wingdings</vt:lpstr>
      <vt:lpstr>Office Theme</vt:lpstr>
      <vt:lpstr>ADVERTISING MAIL TEST AND INNOVATE INCENTIVE</vt:lpstr>
      <vt:lpstr>Advertising mail</vt:lpstr>
      <vt:lpstr>PowerPoint Presentation</vt:lpstr>
      <vt:lpstr>Mail drives high engagement</vt:lpstr>
      <vt:lpstr>ENTRY REQUIREMENTS</vt:lpstr>
      <vt:lpstr>PowerPoint Presentation</vt:lpstr>
      <vt:lpstr>Time Bound Tests Exceptional tests qualify at a higher rate</vt:lpstr>
      <vt:lpstr>Test new technology to get the higher incentive rate</vt:lpstr>
      <vt:lpstr>What some brands have done with innovation</vt:lpstr>
      <vt:lpstr>The APPLICATION AND CREDIT process</vt:lpstr>
      <vt:lpstr>The more detail the better!</vt:lpstr>
      <vt:lpstr>FREQUENTLY ASKED QUESTIONS</vt:lpstr>
      <vt:lpstr>PowerPoint Presentation</vt:lpstr>
      <vt:lpstr>Example 1 – catalogue acquisition</vt:lpstr>
      <vt:lpstr>Example 1 – catalogue acquisition</vt:lpstr>
      <vt:lpstr>Example 1 – catalogue acquisition</vt:lpstr>
      <vt:lpstr>Example 2 – credit card reactivation</vt:lpstr>
      <vt:lpstr>Example 2 – credit card reactivation</vt:lpstr>
      <vt:lpstr>Example 2 – credit card reactivation</vt:lpstr>
      <vt:lpstr>Example 2 – credit card reactivation</vt:lpstr>
      <vt:lpstr>Example 2 – credit card reactivation</vt:lpstr>
      <vt:lpstr>Example 2 – credit card reactivation</vt:lpstr>
      <vt:lpstr>Example 3 – insurance acquisition</vt:lpstr>
      <vt:lpstr>Example 3 – insurance acquisition</vt:lpstr>
      <vt:lpstr>Example 3 – insurance acquisition</vt:lpstr>
      <vt:lpstr>Example 3 – insurance acquisition</vt:lpstr>
      <vt:lpstr>Example 3 – insurance acquisition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2024-10-17T15:03:52Z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2023-12-11T13:22:56Z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