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147376555" r:id="rId6"/>
    <p:sldId id="2147376556" r:id="rId7"/>
    <p:sldId id="261" r:id="rId8"/>
    <p:sldId id="269" r:id="rId9"/>
    <p:sldId id="2147376542" r:id="rId10"/>
    <p:sldId id="2147376551" r:id="rId11"/>
    <p:sldId id="2147376552" r:id="rId12"/>
    <p:sldId id="2147376545" r:id="rId13"/>
    <p:sldId id="257" r:id="rId14"/>
    <p:sldId id="2147376546" r:id="rId15"/>
    <p:sldId id="2147376547" r:id="rId16"/>
    <p:sldId id="2147376554" r:id="rId17"/>
    <p:sldId id="2147376549" r:id="rId1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4D47"/>
    <a:srgbClr val="666666"/>
    <a:srgbClr val="E32119"/>
    <a:srgbClr val="000000"/>
    <a:srgbClr val="FDC304"/>
    <a:srgbClr val="82CBD4"/>
    <a:srgbClr val="95C121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E0CBA-49C1-4C43-9A6E-2EE9E8DA752E}" v="3" dt="2025-04-09T13:53:07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3792" autoAdjust="0"/>
  </p:normalViewPr>
  <p:slideViewPr>
    <p:cSldViewPr snapToGrid="0">
      <p:cViewPr varScale="1">
        <p:scale>
          <a:sx n="70" d="100"/>
          <a:sy n="70" d="100"/>
        </p:scale>
        <p:origin x="50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15/04/2025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15/04/2025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83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51.svg"/><Relationship Id="rId5" Type="http://schemas.openxmlformats.org/officeDocument/2006/relationships/tags" Target="../tags/tag22.xml"/><Relationship Id="rId10" Type="http://schemas.openxmlformats.org/officeDocument/2006/relationships/image" Target="../media/image50.png"/><Relationship Id="rId4" Type="http://schemas.openxmlformats.org/officeDocument/2006/relationships/tags" Target="../tags/tag21.xml"/><Relationship Id="rId9" Type="http://schemas.openxmlformats.org/officeDocument/2006/relationships/image" Target="../media/image49.svg"/><Relationship Id="rId14" Type="http://schemas.openxmlformats.org/officeDocument/2006/relationships/hyperlink" Target="https://www.royalmailwholesale.com/testing-and-innovat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7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005-C419-9846-4376-2FAF467B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MAIL TRAVEL ESSENTIALS INCENTIVE</a:t>
            </a:r>
            <a:br>
              <a:rPr lang="en-US" dirty="0"/>
            </a:br>
            <a:r>
              <a:rPr lang="en-US" dirty="0"/>
              <a:t>2025-2026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B0D66-E547-28A6-4CDE-53D45E5D7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 an incentive to trial new volume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2D16E-62DD-D922-5131-62E8842B0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203455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B366A-4D6B-D409-7506-F15E0F985E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E48BD8-0A56-0EB5-F371-34D35D53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987F5-376F-820A-98FE-D73402FE9D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840B1-2B75-FAAD-E047-41CCDECEF9BC}"/>
              </a:ext>
            </a:extLst>
          </p:cNvPr>
          <p:cNvSpPr txBox="1"/>
          <p:nvPr/>
        </p:nvSpPr>
        <p:spPr>
          <a:xfrm>
            <a:off x="7694613" y="2487140"/>
            <a:ext cx="399776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Get up to 20% postage credit for up to 1m </a:t>
            </a:r>
            <a:r>
              <a:rPr lang="en-GB" sz="2800" dirty="0"/>
              <a:t>incremental advertising mail items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15283-7EB2-EEE7-9B24-464A91B073CF}"/>
              </a:ext>
            </a:extLst>
          </p:cNvPr>
          <p:cNvSpPr txBox="1"/>
          <p:nvPr/>
        </p:nvSpPr>
        <p:spPr>
          <a:xfrm>
            <a:off x="6509486" y="1367459"/>
            <a:ext cx="1619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  <a:latin typeface="+mj-lt"/>
              </a:rPr>
              <a:t>20</a:t>
            </a:r>
            <a:r>
              <a:rPr lang="en-GB" sz="4400" b="1" dirty="0">
                <a:latin typeface="+mj-lt"/>
              </a:rPr>
              <a:t>%</a:t>
            </a:r>
            <a:endParaRPr lang="en-GB" sz="6600" b="1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737A41-3FAF-7988-E213-D98BB4490F2A}"/>
              </a:ext>
            </a:extLst>
          </p:cNvPr>
          <p:cNvGrpSpPr/>
          <p:nvPr/>
        </p:nvGrpSpPr>
        <p:grpSpPr>
          <a:xfrm>
            <a:off x="6532234" y="2423569"/>
            <a:ext cx="1004329" cy="1005431"/>
            <a:chOff x="6711028" y="4025932"/>
            <a:chExt cx="761165" cy="762000"/>
          </a:xfrm>
        </p:grpSpPr>
        <p:sp>
          <p:nvSpPr>
            <p:cNvPr id="9" name="Discount">
              <a:extLst>
                <a:ext uri="{FF2B5EF4-FFF2-40B4-BE49-F238E27FC236}">
                  <a16:creationId xmlns:a16="http://schemas.microsoft.com/office/drawing/2014/main" id="{F1AC10D4-F743-BC27-661F-48E0B1AACDDA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6711028" y="4025932"/>
              <a:ext cx="761165" cy="762000"/>
            </a:xfrm>
            <a:custGeom>
              <a:avLst/>
              <a:gdLst>
                <a:gd name="T0" fmla="*/ 188 w 197"/>
                <a:gd name="T1" fmla="*/ 0 h 197"/>
                <a:gd name="T2" fmla="*/ 113 w 197"/>
                <a:gd name="T3" fmla="*/ 0 h 197"/>
                <a:gd name="T4" fmla="*/ 97 w 197"/>
                <a:gd name="T5" fmla="*/ 7 h 197"/>
                <a:gd name="T6" fmla="*/ 4 w 197"/>
                <a:gd name="T7" fmla="*/ 100 h 197"/>
                <a:gd name="T8" fmla="*/ 4 w 197"/>
                <a:gd name="T9" fmla="*/ 113 h 197"/>
                <a:gd name="T10" fmla="*/ 84 w 197"/>
                <a:gd name="T11" fmla="*/ 193 h 197"/>
                <a:gd name="T12" fmla="*/ 97 w 197"/>
                <a:gd name="T13" fmla="*/ 193 h 197"/>
                <a:gd name="T14" fmla="*/ 190 w 197"/>
                <a:gd name="T15" fmla="*/ 100 h 197"/>
                <a:gd name="T16" fmla="*/ 197 w 197"/>
                <a:gd name="T17" fmla="*/ 84 h 197"/>
                <a:gd name="T18" fmla="*/ 197 w 197"/>
                <a:gd name="T19" fmla="*/ 9 h 197"/>
                <a:gd name="T20" fmla="*/ 188 w 197"/>
                <a:gd name="T21" fmla="*/ 0 h 197"/>
                <a:gd name="T22" fmla="*/ 141 w 197"/>
                <a:gd name="T23" fmla="*/ 75 h 197"/>
                <a:gd name="T24" fmla="*/ 122 w 197"/>
                <a:gd name="T25" fmla="*/ 56 h 197"/>
                <a:gd name="T26" fmla="*/ 141 w 197"/>
                <a:gd name="T27" fmla="*/ 38 h 197"/>
                <a:gd name="T28" fmla="*/ 160 w 197"/>
                <a:gd name="T29" fmla="*/ 56 h 197"/>
                <a:gd name="T30" fmla="*/ 141 w 197"/>
                <a:gd name="T31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97">
                  <a:moveTo>
                    <a:pt x="188" y="0"/>
                  </a:moveTo>
                  <a:lnTo>
                    <a:pt x="113" y="0"/>
                  </a:lnTo>
                  <a:cubicBezTo>
                    <a:pt x="107" y="0"/>
                    <a:pt x="100" y="3"/>
                    <a:pt x="97" y="7"/>
                  </a:cubicBezTo>
                  <a:lnTo>
                    <a:pt x="4" y="100"/>
                  </a:lnTo>
                  <a:cubicBezTo>
                    <a:pt x="0" y="103"/>
                    <a:pt x="0" y="109"/>
                    <a:pt x="4" y="113"/>
                  </a:cubicBezTo>
                  <a:lnTo>
                    <a:pt x="84" y="193"/>
                  </a:lnTo>
                  <a:cubicBezTo>
                    <a:pt x="88" y="197"/>
                    <a:pt x="94" y="197"/>
                    <a:pt x="97" y="193"/>
                  </a:cubicBezTo>
                  <a:lnTo>
                    <a:pt x="190" y="100"/>
                  </a:lnTo>
                  <a:cubicBezTo>
                    <a:pt x="194" y="97"/>
                    <a:pt x="197" y="90"/>
                    <a:pt x="197" y="84"/>
                  </a:cubicBezTo>
                  <a:lnTo>
                    <a:pt x="197" y="9"/>
                  </a:lnTo>
                  <a:cubicBezTo>
                    <a:pt x="197" y="4"/>
                    <a:pt x="193" y="0"/>
                    <a:pt x="188" y="0"/>
                  </a:cubicBezTo>
                  <a:close/>
                  <a:moveTo>
                    <a:pt x="141" y="75"/>
                  </a:moveTo>
                  <a:cubicBezTo>
                    <a:pt x="130" y="75"/>
                    <a:pt x="122" y="67"/>
                    <a:pt x="122" y="56"/>
                  </a:cubicBezTo>
                  <a:cubicBezTo>
                    <a:pt x="122" y="46"/>
                    <a:pt x="130" y="38"/>
                    <a:pt x="141" y="38"/>
                  </a:cubicBezTo>
                  <a:cubicBezTo>
                    <a:pt x="151" y="38"/>
                    <a:pt x="160" y="46"/>
                    <a:pt x="160" y="56"/>
                  </a:cubicBezTo>
                  <a:cubicBezTo>
                    <a:pt x="160" y="67"/>
                    <a:pt x="151" y="75"/>
                    <a:pt x="141" y="7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Percent">
              <a:extLst>
                <a:ext uri="{FF2B5EF4-FFF2-40B4-BE49-F238E27FC236}">
                  <a16:creationId xmlns:a16="http://schemas.microsoft.com/office/drawing/2014/main" id="{195F1E20-9E88-277C-E110-725DD899C46B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2801" y="4321306"/>
              <a:ext cx="220807" cy="249670"/>
              <a:chOff x="171" y="161"/>
              <a:chExt cx="153" cy="173"/>
            </a:xfrm>
            <a:noFill/>
          </p:grpSpPr>
          <p:sp>
            <p:nvSpPr>
              <p:cNvPr id="11" name="Percent">
                <a:extLst>
                  <a:ext uri="{FF2B5EF4-FFF2-40B4-BE49-F238E27FC236}">
                    <a16:creationId xmlns:a16="http://schemas.microsoft.com/office/drawing/2014/main" id="{CBF1B916-BE1A-2676-D4C7-B4B95FACB163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7" y="161"/>
                <a:ext cx="121" cy="173"/>
              </a:xfrm>
              <a:custGeom>
                <a:avLst/>
                <a:gdLst>
                  <a:gd name="T0" fmla="*/ 853 w 889"/>
                  <a:gd name="T1" fmla="*/ 19 h 1272"/>
                  <a:gd name="T2" fmla="*/ 767 w 889"/>
                  <a:gd name="T3" fmla="*/ 37 h 1272"/>
                  <a:gd name="T4" fmla="*/ 19 w 889"/>
                  <a:gd name="T5" fmla="*/ 1177 h 1272"/>
                  <a:gd name="T6" fmla="*/ 36 w 889"/>
                  <a:gd name="T7" fmla="*/ 1262 h 1272"/>
                  <a:gd name="T8" fmla="*/ 71 w 889"/>
                  <a:gd name="T9" fmla="*/ 1272 h 1272"/>
                  <a:gd name="T10" fmla="*/ 122 w 889"/>
                  <a:gd name="T11" fmla="*/ 1244 h 1272"/>
                  <a:gd name="T12" fmla="*/ 870 w 889"/>
                  <a:gd name="T13" fmla="*/ 105 h 1272"/>
                  <a:gd name="T14" fmla="*/ 853 w 889"/>
                  <a:gd name="T15" fmla="*/ 19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9" h="1272">
                    <a:moveTo>
                      <a:pt x="853" y="19"/>
                    </a:moveTo>
                    <a:cubicBezTo>
                      <a:pt x="824" y="0"/>
                      <a:pt x="786" y="8"/>
                      <a:pt x="767" y="37"/>
                    </a:cubicBezTo>
                    <a:lnTo>
                      <a:pt x="19" y="1177"/>
                    </a:lnTo>
                    <a:cubicBezTo>
                      <a:pt x="0" y="1205"/>
                      <a:pt x="8" y="1243"/>
                      <a:pt x="36" y="1262"/>
                    </a:cubicBezTo>
                    <a:cubicBezTo>
                      <a:pt x="47" y="1269"/>
                      <a:pt x="59" y="1272"/>
                      <a:pt x="71" y="1272"/>
                    </a:cubicBezTo>
                    <a:cubicBezTo>
                      <a:pt x="91" y="1272"/>
                      <a:pt x="110" y="1263"/>
                      <a:pt x="122" y="1244"/>
                    </a:cubicBezTo>
                    <a:lnTo>
                      <a:pt x="870" y="105"/>
                    </a:lnTo>
                    <a:cubicBezTo>
                      <a:pt x="889" y="76"/>
                      <a:pt x="881" y="38"/>
                      <a:pt x="853" y="19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Percent">
                <a:extLst>
                  <a:ext uri="{FF2B5EF4-FFF2-40B4-BE49-F238E27FC236}">
                    <a16:creationId xmlns:a16="http://schemas.microsoft.com/office/drawing/2014/main" id="{D20CBC5B-3E28-76F4-8974-2179FF4D6EB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1" y="184"/>
                <a:ext cx="54" cy="54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Percent">
                <a:extLst>
                  <a:ext uri="{FF2B5EF4-FFF2-40B4-BE49-F238E27FC236}">
                    <a16:creationId xmlns:a16="http://schemas.microsoft.com/office/drawing/2014/main" id="{4BB73BF7-AD67-F42F-CC66-0DF1EB67F18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70" y="258"/>
                <a:ext cx="54" cy="55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83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4CDD-8B55-F0A4-D2FA-2BFFF8E9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9AD00-3452-12CE-DC1F-EAA43123F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postings mailed by 29th August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E62A9-A6FC-9A86-71AD-978D1B92D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8071C5-54E5-7CA8-0248-F577EFA39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D7529-DF39-24CF-54FF-A94DBC0E8E74}"/>
              </a:ext>
            </a:extLst>
          </p:cNvPr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8BE03A-1D17-0A82-029A-A1832C7F8CC9}"/>
              </a:ext>
            </a:extLst>
          </p:cNvPr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9A62ADB0-AEEF-FDE7-9553-F91D2B4725FC}"/>
              </a:ext>
            </a:extLst>
          </p:cNvPr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4348843F-5ED8-6E42-39BC-25BCB06513E8}"/>
              </a:ext>
            </a:extLst>
          </p:cNvPr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21900D6-2826-D88B-FC7F-82710A9B0A9E}"/>
              </a:ext>
            </a:extLst>
          </p:cNvPr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7FC33E1-99BA-ABFD-54A3-DBF7F5C1755E}"/>
              </a:ext>
            </a:extLst>
          </p:cNvPr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4F96552D-24B0-9F65-0B0C-0305CA008D30}"/>
              </a:ext>
            </a:extLst>
          </p:cNvPr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B7BA27-A5F4-B03D-87DD-8728F048BB90}"/>
              </a:ext>
            </a:extLst>
          </p:cNvPr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53148-466B-E675-4738-4CBC3556FFE4}"/>
              </a:ext>
            </a:extLst>
          </p:cNvPr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A4320-BD04-6EC6-8FDC-7A66DD81C13F}"/>
              </a:ext>
            </a:extLst>
          </p:cNvPr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per_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6BBEFF-A48F-D73E-5CEE-298CBEE42CD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583C147-C6AC-81A4-E598-06E7FCA781E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19" name="Freeform 487">
              <a:extLst>
                <a:ext uri="{FF2B5EF4-FFF2-40B4-BE49-F238E27FC236}">
                  <a16:creationId xmlns:a16="http://schemas.microsoft.com/office/drawing/2014/main" id="{A56CF35B-558D-2911-8326-5D4BA747A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490">
              <a:extLst>
                <a:ext uri="{FF2B5EF4-FFF2-40B4-BE49-F238E27FC236}">
                  <a16:creationId xmlns:a16="http://schemas.microsoft.com/office/drawing/2014/main" id="{08964823-FE7D-71BF-DF35-C2CB5B71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491">
              <a:extLst>
                <a:ext uri="{FF2B5EF4-FFF2-40B4-BE49-F238E27FC236}">
                  <a16:creationId xmlns:a16="http://schemas.microsoft.com/office/drawing/2014/main" id="{8A89AD6C-6C68-6BAB-10B1-25136844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Graphic 21" descr="Chat RTL">
            <a:extLst>
              <a:ext uri="{FF2B5EF4-FFF2-40B4-BE49-F238E27FC236}">
                <a16:creationId xmlns:a16="http://schemas.microsoft.com/office/drawing/2014/main" id="{DF090772-A189-80C9-D709-7D8D153B8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A8697A-B5DB-301C-B28D-88980E2F9D80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8B7B21-D582-AD1F-4A4B-52534695C694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25" name="Graphic 24" descr="Internet">
            <a:extLst>
              <a:ext uri="{FF2B5EF4-FFF2-40B4-BE49-F238E27FC236}">
                <a16:creationId xmlns:a16="http://schemas.microsoft.com/office/drawing/2014/main" id="{FE31E77F-19D8-0B7B-8684-7B1AF4B9E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9D4217-8B06-8730-8CE3-A0C42DAA104E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2E5B7-A2ED-515E-74FE-8FAC5EE5EC48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F7D9C7-1379-A1FA-96FD-E2D43A4A0EE6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8164D4-3E9F-7EFF-62C9-DE9F57C1E975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APPLY FOR YOUR POSTAGE CREDIT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credit.</a:t>
            </a: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0852CE3E-F4DF-1771-60F3-3FE0E80AC9DC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aphic 30" descr="Envelope">
            <a:extLst>
              <a:ext uri="{FF2B5EF4-FFF2-40B4-BE49-F238E27FC236}">
                <a16:creationId xmlns:a16="http://schemas.microsoft.com/office/drawing/2014/main" id="{FDC25DE2-3043-2A21-E67A-0423678BA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73105F3-E549-8116-68E9-EBFFCBC74C0E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E3FEE62-5B03-A82A-30D6-545A175807C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34" name="Plus">
              <a:extLst>
                <a:ext uri="{FF2B5EF4-FFF2-40B4-BE49-F238E27FC236}">
                  <a16:creationId xmlns:a16="http://schemas.microsoft.com/office/drawing/2014/main" id="{37FEA078-30EC-E45C-694B-9F9BA700270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Plus">
              <a:extLst>
                <a:ext uri="{FF2B5EF4-FFF2-40B4-BE49-F238E27FC236}">
                  <a16:creationId xmlns:a16="http://schemas.microsoft.com/office/drawing/2014/main" id="{1AEDD5D4-1CA8-E154-0B36-766D2C8E38B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43B14C4-C1D4-8F39-3855-392989E1461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0272BB4D-BD74-1E86-EE68-AF6C1EBE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4A985E68-26EF-90A0-CAB5-A8BF3611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F02F9B5F-5332-34FD-102A-B7B35CC38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id="{6849CACB-3F5C-1891-33C4-01EAD6C02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F582A16A-C9AD-09E8-62E0-C94A78D58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7FC20B91-2CE7-BF27-3FBD-AD4B4415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B46255EE-C6AA-42EA-FE31-B31DE9AD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90FD0DA1-77AC-498C-180A-C8CE4250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C3E700F9-647F-D069-8EEB-E03A8273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22192775-135A-19E6-2FB8-D005A99E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Action Button: Go to End 46">
            <a:hlinkClick r:id="rId14" highlightClick="1"/>
            <a:extLst>
              <a:ext uri="{FF2B5EF4-FFF2-40B4-BE49-F238E27FC236}">
                <a16:creationId xmlns:a16="http://schemas.microsoft.com/office/drawing/2014/main" id="{9A4A8D39-A647-4B03-2127-9EF9A1BBF7BE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D6344B-05FE-6BD6-8C7C-263E21BCE5CF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25330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FB8FB2-09D2-7923-7D73-7005CC308A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8726A-627C-4AA2-C6C3-E66EED7CF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Tell us about the objectives and strategy for your new  activity.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Could you explain how this is something new to your marketing plan.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Outline the strategic thinking on why you are sending incremental mail.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7ED36C-FDDE-2C48-DF85-F64FE9D2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33AD93-2A5F-658E-3F18-D529BB3AB2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7E108F-0AAA-5611-1B7F-B56D7170C1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F642EF-4851-D2A8-508D-09D4BCD7C9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 or existing customer base?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so,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  <a:p>
            <a:endParaRPr lang="en-GB" sz="16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5749DE-C148-7929-ECD1-C46089B824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sales and ROI for example?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Drive to digital, push to store or other softer brand measures?</a:t>
            </a:r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F5C59-D957-7271-8BCA-21E19BB351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12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97FCEF-501D-11A0-F66D-39C8A3E7E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more information you can provide will help us process your application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A7742C-AC5C-A60A-867E-A4E3BBE7D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45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6E622B8-6829-3174-C598-D039DF8A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B3B99E-118A-8E88-6223-62515E300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FC1F5-43A1-C00D-3B29-F44EB346C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13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B50A88-E04A-7627-26E1-A38E7A781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7E967C-46F6-D2AC-97EC-74F4DC528228}"/>
              </a:ext>
            </a:extLst>
          </p:cNvPr>
          <p:cNvSpPr/>
          <p:nvPr/>
        </p:nvSpPr>
        <p:spPr>
          <a:xfrm>
            <a:off x="1050534" y="2499688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CDF65E-0872-C40A-5A41-CCF1ED810017}"/>
              </a:ext>
            </a:extLst>
          </p:cNvPr>
          <p:cNvSpPr/>
          <p:nvPr/>
        </p:nvSpPr>
        <p:spPr>
          <a:xfrm>
            <a:off x="4855735" y="2499688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 Piece Mailer Guide for options to use with incentives at www.royalmailwholesale.com/incentives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08AC29-7B9B-0B87-6CA9-3AF952C432F1}"/>
              </a:ext>
            </a:extLst>
          </p:cNvPr>
          <p:cNvSpPr/>
          <p:nvPr/>
        </p:nvSpPr>
        <p:spPr>
          <a:xfrm>
            <a:off x="1050534" y="3286730"/>
            <a:ext cx="3805200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I do not meet the minimum volume entry requirement?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A244CE-7A8D-EF53-081E-DB51A0AF1942}"/>
              </a:ext>
            </a:extLst>
          </p:cNvPr>
          <p:cNvSpPr/>
          <p:nvPr/>
        </p:nvSpPr>
        <p:spPr>
          <a:xfrm>
            <a:off x="4855735" y="3286730"/>
            <a:ext cx="6527748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not qualify for any postage credit.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152723-5813-AB34-FD19-B3B369932435}"/>
              </a:ext>
            </a:extLst>
          </p:cNvPr>
          <p:cNvSpPr/>
          <p:nvPr/>
        </p:nvSpPr>
        <p:spPr>
          <a:xfrm>
            <a:off x="1050534" y="4084282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3EC50-50BB-DFB8-7788-FF2DF6EDD741}"/>
              </a:ext>
            </a:extLst>
          </p:cNvPr>
          <p:cNvSpPr/>
          <p:nvPr/>
        </p:nvSpPr>
        <p:spPr>
          <a:xfrm>
            <a:off x="4855735" y="4084282"/>
            <a:ext cx="6527748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grpSp>
        <p:nvGrpSpPr>
          <p:cNvPr id="24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971034A-9293-3AC5-F251-97205FA7C91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99636" y="2655207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5" name="Help">
              <a:extLst>
                <a:ext uri="{FF2B5EF4-FFF2-40B4-BE49-F238E27FC236}">
                  <a16:creationId xmlns:a16="http://schemas.microsoft.com/office/drawing/2014/main" id="{31143841-5C00-E870-1D89-CFAEE610FEFB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Help">
              <a:extLst>
                <a:ext uri="{FF2B5EF4-FFF2-40B4-BE49-F238E27FC236}">
                  <a16:creationId xmlns:a16="http://schemas.microsoft.com/office/drawing/2014/main" id="{689E05CC-AB16-777F-2083-3D37EE72BCBB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61821D1A-F83C-DDB6-D547-2D721DB8EBF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0043B40-B2ED-7E5B-22BE-C150FEB19C5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9636" y="3438226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9" name="Help">
              <a:extLst>
                <a:ext uri="{FF2B5EF4-FFF2-40B4-BE49-F238E27FC236}">
                  <a16:creationId xmlns:a16="http://schemas.microsoft.com/office/drawing/2014/main" id="{70E3E9F8-00C2-F4BE-93F1-5F4BDBCF5D92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Help">
              <a:extLst>
                <a:ext uri="{FF2B5EF4-FFF2-40B4-BE49-F238E27FC236}">
                  <a16:creationId xmlns:a16="http://schemas.microsoft.com/office/drawing/2014/main" id="{E8114257-C533-05F1-E6E3-F6497C6E4C97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4FCD5282-34B5-B97D-8933-552BDB43A06B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1E67287-0CE3-4A34-30D9-77F7F1F4FC6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99636" y="4221246"/>
            <a:ext cx="541434" cy="542925"/>
            <a:chOff x="44" y="44"/>
            <a:chExt cx="363" cy="364"/>
          </a:xfrm>
          <a:solidFill>
            <a:schemeClr val="tx1"/>
          </a:solidFill>
        </p:grpSpPr>
        <p:sp>
          <p:nvSpPr>
            <p:cNvPr id="33" name="Help">
              <a:extLst>
                <a:ext uri="{FF2B5EF4-FFF2-40B4-BE49-F238E27FC236}">
                  <a16:creationId xmlns:a16="http://schemas.microsoft.com/office/drawing/2014/main" id="{3118CAFD-7202-5408-5413-4B22D15897F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Help">
              <a:extLst>
                <a:ext uri="{FF2B5EF4-FFF2-40B4-BE49-F238E27FC236}">
                  <a16:creationId xmlns:a16="http://schemas.microsoft.com/office/drawing/2014/main" id="{F14AC029-92B0-8DB3-B5AD-D9CFBB288D8A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5DD683EB-E957-59A6-5DF7-A9F13411FB1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17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C2AE-4C71-2458-4884-54DD66F1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77919-D05D-3144-D494-5D6CA0A0E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3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69CE-237C-26F9-7100-28DEA5E3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Incentive content guidance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40F04-FEEA-6F04-CBFE-F23EC7FF52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7D176-5B8F-9F2F-E729-5C7B43EE33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F883AF-144E-F29B-5C6C-D094EDCD1A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5" y="1781175"/>
            <a:ext cx="5671456" cy="44767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primary driver for your campaign must be about promotion “travel essentials”.  By travel essentials we mean: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Holiday apparel</a:t>
            </a:r>
          </a:p>
          <a:p>
            <a:r>
              <a:rPr lang="en-GB" dirty="0"/>
              <a:t>Beachwear</a:t>
            </a:r>
          </a:p>
          <a:p>
            <a:r>
              <a:rPr lang="en-GB" dirty="0"/>
              <a:t>Travel insurance</a:t>
            </a:r>
          </a:p>
          <a:p>
            <a:r>
              <a:rPr lang="en-GB" dirty="0"/>
              <a:t>Health &amp; beauty products for holiday</a:t>
            </a:r>
          </a:p>
          <a:p>
            <a:r>
              <a:rPr lang="en-GB" dirty="0"/>
              <a:t>Health &amp; beauty services for holiday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D0FCD-8953-6351-E47C-07F8643813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Graphic 6" descr="Flip Flops outline">
            <a:extLst>
              <a:ext uri="{FF2B5EF4-FFF2-40B4-BE49-F238E27FC236}">
                <a16:creationId xmlns:a16="http://schemas.microsoft.com/office/drawing/2014/main" id="{F8008505-A24C-1511-F958-A7E99EBA2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2973" y="3875497"/>
            <a:ext cx="1781907" cy="1781907"/>
          </a:xfrm>
          <a:prstGeom prst="rect">
            <a:avLst/>
          </a:prstGeom>
        </p:spPr>
      </p:pic>
      <p:pic>
        <p:nvPicPr>
          <p:cNvPr id="8" name="Graphic 7" descr="Shell outline">
            <a:extLst>
              <a:ext uri="{FF2B5EF4-FFF2-40B4-BE49-F238E27FC236}">
                <a16:creationId xmlns:a16="http://schemas.microsoft.com/office/drawing/2014/main" id="{C0A8CAB2-F5AD-5B59-BAAF-F40493B20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3049" y="2074180"/>
            <a:ext cx="831273" cy="831273"/>
          </a:xfrm>
          <a:prstGeom prst="rect">
            <a:avLst/>
          </a:prstGeom>
        </p:spPr>
      </p:pic>
      <p:pic>
        <p:nvPicPr>
          <p:cNvPr id="9" name="Graphic 8" descr="Crab outline">
            <a:extLst>
              <a:ext uri="{FF2B5EF4-FFF2-40B4-BE49-F238E27FC236}">
                <a16:creationId xmlns:a16="http://schemas.microsoft.com/office/drawing/2014/main" id="{26FCD88A-EAF5-A9F1-6388-19E9CA361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8463" y="2394732"/>
            <a:ext cx="2371719" cy="2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2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D66FA-73E4-8AE3-2F0E-46E70534FE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9325A-A8FD-EE19-805A-2B7F1CA23BD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Retail mail during June, July and August 2024 achieves high levels of engagement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1CC8D2-EDCF-BAE0-A30D-11C9D6E9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achieves high engagement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E6738-F395-13B8-D01C-FDB65BFE3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JICMAIL, Item Data, Advertising Mail, Retailer, June-August, n=713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32599-69A3-F4AB-1D1A-E65480C8BE08}"/>
              </a:ext>
            </a:extLst>
          </p:cNvPr>
          <p:cNvSpPr txBox="1"/>
          <p:nvPr/>
        </p:nvSpPr>
        <p:spPr>
          <a:xfrm>
            <a:off x="7384328" y="3526042"/>
            <a:ext cx="30476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>
                <a:latin typeface="Century Gothic" panose="020B0502020202020204" pitchFamily="34" charset="0"/>
              </a:rPr>
              <a:t>96</a:t>
            </a:r>
            <a:r>
              <a:rPr lang="en-GB" sz="8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4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6D82D4-3B9B-F60E-39F9-4BEF71CFD9E7}"/>
              </a:ext>
            </a:extLst>
          </p:cNvPr>
          <p:cNvSpPr txBox="1"/>
          <p:nvPr/>
        </p:nvSpPr>
        <p:spPr>
          <a:xfrm>
            <a:off x="7956512" y="5414179"/>
            <a:ext cx="275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Engagement Rate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A983E-1A7F-DD66-86A7-57A2BB37E0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069">
            <a:off x="8445532" y="2514527"/>
            <a:ext cx="2023447" cy="19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126C-6518-AF93-3836-F1BBD8C4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metrics for retail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5D0DB-2240-9EE6-F0CA-6656EBECEE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 June to August at Back to School trading time retail mail performs well against average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0E79D-4AB8-C220-0C80-1A925221B9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5F9EEB-4E8E-2FE5-4E17-2EE3EB172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JICMAIL, Item Data, Advertising Mail, Retailer, June-August, n=742</a:t>
            </a:r>
          </a:p>
        </p:txBody>
      </p:sp>
      <p:grpSp>
        <p:nvGrpSpPr>
          <p:cNvPr id="7" name="Loop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DDF829-A265-D1C0-4A00-AE30B1F3557C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3586917" y="2524692"/>
            <a:ext cx="1663935" cy="1750293"/>
            <a:chOff x="6855725" y="2321521"/>
            <a:chExt cx="914400" cy="961857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FB7A315A-C367-3ECC-F8F4-B00DFF2DD21F}"/>
                </a:ext>
              </a:extLst>
            </p:cNvPr>
            <p:cNvSpPr/>
            <p:nvPr/>
          </p:nvSpPr>
          <p:spPr>
            <a:xfrm rot="10860000">
              <a:off x="6855725" y="2368978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CB79BDD-6F78-781D-8A3A-0EC516C9327C}"/>
                </a:ext>
              </a:extLst>
            </p:cNvPr>
            <p:cNvSpPr/>
            <p:nvPr/>
          </p:nvSpPr>
          <p:spPr>
            <a:xfrm rot="16260000">
              <a:off x="6855725" y="2353159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8F5FF19-932F-7201-77BA-57CF5CC858FF}"/>
                </a:ext>
              </a:extLst>
            </p:cNvPr>
            <p:cNvSpPr/>
            <p:nvPr/>
          </p:nvSpPr>
          <p:spPr>
            <a:xfrm rot="60000">
              <a:off x="6855725" y="2337340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E7544D03-E1CC-04EE-8B9E-1481F5FD8FFA}"/>
                </a:ext>
              </a:extLst>
            </p:cNvPr>
            <p:cNvSpPr/>
            <p:nvPr/>
          </p:nvSpPr>
          <p:spPr>
            <a:xfrm rot="5460000">
              <a:off x="6855725" y="2321521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298070-F1DE-4A41-B188-290A982F124E}"/>
              </a:ext>
            </a:extLst>
          </p:cNvPr>
          <p:cNvGrpSpPr/>
          <p:nvPr/>
        </p:nvGrpSpPr>
        <p:grpSpPr>
          <a:xfrm>
            <a:off x="867310" y="2548229"/>
            <a:ext cx="1785786" cy="1703218"/>
            <a:chOff x="6791322" y="2606349"/>
            <a:chExt cx="939388" cy="89595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020667-2CCB-FCF0-287D-F5718209FCBA}"/>
                </a:ext>
              </a:extLst>
            </p:cNvPr>
            <p:cNvSpPr/>
            <p:nvPr/>
          </p:nvSpPr>
          <p:spPr>
            <a:xfrm>
              <a:off x="6791322" y="2625640"/>
              <a:ext cx="857779" cy="85778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D34948F-4862-C96B-C79F-8BE7EAFEEC86}"/>
                </a:ext>
              </a:extLst>
            </p:cNvPr>
            <p:cNvSpPr/>
            <p:nvPr/>
          </p:nvSpPr>
          <p:spPr>
            <a:xfrm>
              <a:off x="6894011" y="2606349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1E1289-6EF4-D5D6-8D50-667B88F68B25}"/>
                </a:ext>
              </a:extLst>
            </p:cNvPr>
            <p:cNvSpPr/>
            <p:nvPr/>
          </p:nvSpPr>
          <p:spPr>
            <a:xfrm>
              <a:off x="6894010" y="3303380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A96EA3-7E99-B5D1-9394-423D12740389}"/>
                </a:ext>
              </a:extLst>
            </p:cNvPr>
            <p:cNvSpPr/>
            <p:nvPr/>
          </p:nvSpPr>
          <p:spPr>
            <a:xfrm>
              <a:off x="7531787" y="2955067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28DFC19-9956-9C4A-5A2C-DB270B1E1DF8}"/>
              </a:ext>
            </a:extLst>
          </p:cNvPr>
          <p:cNvSpPr txBox="1"/>
          <p:nvPr/>
        </p:nvSpPr>
        <p:spPr>
          <a:xfrm>
            <a:off x="3241027" y="4295415"/>
            <a:ext cx="2355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Frequency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Number of times mail returned 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112874-405A-9398-BF34-E2B4BD108B28}"/>
              </a:ext>
            </a:extLst>
          </p:cNvPr>
          <p:cNvSpPr txBox="1"/>
          <p:nvPr/>
        </p:nvSpPr>
        <p:spPr>
          <a:xfrm>
            <a:off x="3800200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4.33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11427-85F4-0AC5-6387-52F93254A338}"/>
              </a:ext>
            </a:extLst>
          </p:cNvPr>
          <p:cNvSpPr txBox="1"/>
          <p:nvPr/>
        </p:nvSpPr>
        <p:spPr>
          <a:xfrm>
            <a:off x="1029382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1.17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5393D-940F-FEA4-14ED-4C7461BE835E}"/>
              </a:ext>
            </a:extLst>
          </p:cNvPr>
          <p:cNvSpPr txBox="1"/>
          <p:nvPr/>
        </p:nvSpPr>
        <p:spPr>
          <a:xfrm>
            <a:off x="464560" y="4268855"/>
            <a:ext cx="259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Reach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Number of people who see mail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122C7D-8F0E-ABEF-1121-CBE31EB7ACC5}"/>
              </a:ext>
            </a:extLst>
          </p:cNvPr>
          <p:cNvSpPr txBox="1"/>
          <p:nvPr/>
        </p:nvSpPr>
        <p:spPr>
          <a:xfrm>
            <a:off x="5781922" y="4268855"/>
            <a:ext cx="2591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Attention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Average number of minutes and seconds attention per mail item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6054FB-3067-416C-D8AE-A26D0C56D0DE}"/>
              </a:ext>
            </a:extLst>
          </p:cNvPr>
          <p:cNvSpPr txBox="1"/>
          <p:nvPr/>
        </p:nvSpPr>
        <p:spPr>
          <a:xfrm>
            <a:off x="6433004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latin typeface="+mj-lt"/>
              </a:rPr>
              <a:t>2:43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6DD8E1-9396-34E4-CD63-56EA33E3F854}"/>
              </a:ext>
            </a:extLst>
          </p:cNvPr>
          <p:cNvGrpSpPr/>
          <p:nvPr/>
        </p:nvGrpSpPr>
        <p:grpSpPr>
          <a:xfrm>
            <a:off x="6223171" y="2292424"/>
            <a:ext cx="1708788" cy="1976431"/>
            <a:chOff x="5524411" y="551421"/>
            <a:chExt cx="2067634" cy="2391481"/>
          </a:xfrm>
        </p:grpSpPr>
        <p:sp>
          <p:nvSpPr>
            <p:cNvPr id="24" name="Freeform 928">
              <a:extLst>
                <a:ext uri="{FF2B5EF4-FFF2-40B4-BE49-F238E27FC236}">
                  <a16:creationId xmlns:a16="http://schemas.microsoft.com/office/drawing/2014/main" id="{3AFC9875-D88E-9B92-3FCB-0D95C10A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102" y="974912"/>
              <a:ext cx="311395" cy="311395"/>
            </a:xfrm>
            <a:custGeom>
              <a:avLst/>
              <a:gdLst>
                <a:gd name="T0" fmla="*/ 14 w 25"/>
                <a:gd name="T1" fmla="*/ 25 h 25"/>
                <a:gd name="T2" fmla="*/ 9 w 25"/>
                <a:gd name="T3" fmla="*/ 20 h 25"/>
                <a:gd name="T4" fmla="*/ 16 w 25"/>
                <a:gd name="T5" fmla="*/ 14 h 25"/>
                <a:gd name="T6" fmla="*/ 12 w 25"/>
                <a:gd name="T7" fmla="*/ 9 h 25"/>
                <a:gd name="T8" fmla="*/ 5 w 25"/>
                <a:gd name="T9" fmla="*/ 16 h 25"/>
                <a:gd name="T10" fmla="*/ 0 w 25"/>
                <a:gd name="T11" fmla="*/ 12 h 25"/>
                <a:gd name="T12" fmla="*/ 12 w 25"/>
                <a:gd name="T13" fmla="*/ 0 h 25"/>
                <a:gd name="T14" fmla="*/ 25 w 25"/>
                <a:gd name="T15" fmla="*/ 14 h 25"/>
                <a:gd name="T16" fmla="*/ 14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5"/>
                  </a:moveTo>
                  <a:lnTo>
                    <a:pt x="9" y="20"/>
                  </a:lnTo>
                  <a:lnTo>
                    <a:pt x="16" y="14"/>
                  </a:lnTo>
                  <a:lnTo>
                    <a:pt x="12" y="9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5" y="14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930">
              <a:extLst>
                <a:ext uri="{FF2B5EF4-FFF2-40B4-BE49-F238E27FC236}">
                  <a16:creationId xmlns:a16="http://schemas.microsoft.com/office/drawing/2014/main" id="{EAF2911E-1689-F174-9458-B5D1C127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676" y="713348"/>
              <a:ext cx="236661" cy="199290"/>
            </a:xfrm>
            <a:custGeom>
              <a:avLst/>
              <a:gdLst>
                <a:gd name="T0" fmla="*/ 19 w 19"/>
                <a:gd name="T1" fmla="*/ 16 h 16"/>
                <a:gd name="T2" fmla="*/ 13 w 19"/>
                <a:gd name="T3" fmla="*/ 16 h 16"/>
                <a:gd name="T4" fmla="*/ 13 w 19"/>
                <a:gd name="T5" fmla="*/ 6 h 16"/>
                <a:gd name="T6" fmla="*/ 7 w 19"/>
                <a:gd name="T7" fmla="*/ 6 h 16"/>
                <a:gd name="T8" fmla="*/ 7 w 19"/>
                <a:gd name="T9" fmla="*/ 16 h 16"/>
                <a:gd name="T10" fmla="*/ 0 w 19"/>
                <a:gd name="T11" fmla="*/ 16 h 16"/>
                <a:gd name="T12" fmla="*/ 0 w 19"/>
                <a:gd name="T13" fmla="*/ 0 h 16"/>
                <a:gd name="T14" fmla="*/ 19 w 19"/>
                <a:gd name="T15" fmla="*/ 0 h 16"/>
                <a:gd name="T16" fmla="*/ 19 w 1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6"/>
                  </a:lnTo>
                  <a:lnTo>
                    <a:pt x="13" y="6"/>
                  </a:lnTo>
                  <a:lnTo>
                    <a:pt x="7" y="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931">
              <a:extLst>
                <a:ext uri="{FF2B5EF4-FFF2-40B4-BE49-F238E27FC236}">
                  <a16:creationId xmlns:a16="http://schemas.microsoft.com/office/drawing/2014/main" id="{EB4FB552-5247-9BDC-7FD8-FC6F1043A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482" y="551421"/>
              <a:ext cx="423491" cy="236661"/>
            </a:xfrm>
            <a:custGeom>
              <a:avLst/>
              <a:gdLst>
                <a:gd name="T0" fmla="*/ 17 w 90"/>
                <a:gd name="T1" fmla="*/ 34 h 50"/>
                <a:gd name="T2" fmla="*/ 73 w 90"/>
                <a:gd name="T3" fmla="*/ 34 h 50"/>
                <a:gd name="T4" fmla="*/ 73 w 90"/>
                <a:gd name="T5" fmla="*/ 17 h 50"/>
                <a:gd name="T6" fmla="*/ 17 w 90"/>
                <a:gd name="T7" fmla="*/ 17 h 50"/>
                <a:gd name="T8" fmla="*/ 17 w 90"/>
                <a:gd name="T9" fmla="*/ 34 h 50"/>
                <a:gd name="T10" fmla="*/ 90 w 90"/>
                <a:gd name="T11" fmla="*/ 50 h 50"/>
                <a:gd name="T12" fmla="*/ 0 w 90"/>
                <a:gd name="T13" fmla="*/ 50 h 50"/>
                <a:gd name="T14" fmla="*/ 0 w 90"/>
                <a:gd name="T15" fmla="*/ 0 h 50"/>
                <a:gd name="T16" fmla="*/ 90 w 90"/>
                <a:gd name="T17" fmla="*/ 0 h 50"/>
                <a:gd name="T18" fmla="*/ 90 w 90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50">
                  <a:moveTo>
                    <a:pt x="17" y="34"/>
                  </a:moveTo>
                  <a:lnTo>
                    <a:pt x="73" y="34"/>
                  </a:lnTo>
                  <a:lnTo>
                    <a:pt x="73" y="17"/>
                  </a:lnTo>
                  <a:lnTo>
                    <a:pt x="17" y="17"/>
                  </a:lnTo>
                  <a:lnTo>
                    <a:pt x="17" y="34"/>
                  </a:lnTo>
                  <a:close/>
                  <a:moveTo>
                    <a:pt x="9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932">
              <a:extLst>
                <a:ext uri="{FF2B5EF4-FFF2-40B4-BE49-F238E27FC236}">
                  <a16:creationId xmlns:a16="http://schemas.microsoft.com/office/drawing/2014/main" id="{4C2100CA-DC0B-9313-9A38-FB15DD8B0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411" y="875267"/>
              <a:ext cx="2067634" cy="2067635"/>
            </a:xfrm>
            <a:custGeom>
              <a:avLst/>
              <a:gdLst>
                <a:gd name="T0" fmla="*/ 216 w 433"/>
                <a:gd name="T1" fmla="*/ 17 h 433"/>
                <a:gd name="T2" fmla="*/ 16 w 433"/>
                <a:gd name="T3" fmla="*/ 217 h 433"/>
                <a:gd name="T4" fmla="*/ 216 w 433"/>
                <a:gd name="T5" fmla="*/ 417 h 433"/>
                <a:gd name="T6" fmla="*/ 416 w 433"/>
                <a:gd name="T7" fmla="*/ 217 h 433"/>
                <a:gd name="T8" fmla="*/ 216 w 433"/>
                <a:gd name="T9" fmla="*/ 17 h 433"/>
                <a:gd name="T10" fmla="*/ 216 w 433"/>
                <a:gd name="T11" fmla="*/ 433 h 433"/>
                <a:gd name="T12" fmla="*/ 0 w 433"/>
                <a:gd name="T13" fmla="*/ 217 h 433"/>
                <a:gd name="T14" fmla="*/ 216 w 433"/>
                <a:gd name="T15" fmla="*/ 0 h 433"/>
                <a:gd name="T16" fmla="*/ 433 w 433"/>
                <a:gd name="T17" fmla="*/ 217 h 433"/>
                <a:gd name="T18" fmla="*/ 216 w 433"/>
                <a:gd name="T1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433">
                  <a:moveTo>
                    <a:pt x="216" y="17"/>
                  </a:moveTo>
                  <a:cubicBezTo>
                    <a:pt x="106" y="17"/>
                    <a:pt x="16" y="107"/>
                    <a:pt x="16" y="217"/>
                  </a:cubicBezTo>
                  <a:cubicBezTo>
                    <a:pt x="16" y="327"/>
                    <a:pt x="106" y="417"/>
                    <a:pt x="216" y="417"/>
                  </a:cubicBezTo>
                  <a:cubicBezTo>
                    <a:pt x="326" y="417"/>
                    <a:pt x="416" y="327"/>
                    <a:pt x="416" y="217"/>
                  </a:cubicBezTo>
                  <a:cubicBezTo>
                    <a:pt x="416" y="107"/>
                    <a:pt x="326" y="17"/>
                    <a:pt x="216" y="17"/>
                  </a:cubicBezTo>
                  <a:close/>
                  <a:moveTo>
                    <a:pt x="216" y="433"/>
                  </a:moveTo>
                  <a:cubicBezTo>
                    <a:pt x="97" y="433"/>
                    <a:pt x="0" y="336"/>
                    <a:pt x="0" y="217"/>
                  </a:cubicBezTo>
                  <a:cubicBezTo>
                    <a:pt x="0" y="97"/>
                    <a:pt x="97" y="0"/>
                    <a:pt x="216" y="0"/>
                  </a:cubicBezTo>
                  <a:cubicBezTo>
                    <a:pt x="335" y="0"/>
                    <a:pt x="433" y="97"/>
                    <a:pt x="433" y="217"/>
                  </a:cubicBezTo>
                  <a:cubicBezTo>
                    <a:pt x="433" y="336"/>
                    <a:pt x="335" y="433"/>
                    <a:pt x="216" y="433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2B1FE0-8EB0-DCD6-5946-0B577D288EE3}"/>
              </a:ext>
            </a:extLst>
          </p:cNvPr>
          <p:cNvGrpSpPr/>
          <p:nvPr/>
        </p:nvGrpSpPr>
        <p:grpSpPr>
          <a:xfrm>
            <a:off x="8962831" y="2382532"/>
            <a:ext cx="1782404" cy="1737656"/>
            <a:chOff x="7336432" y="2633196"/>
            <a:chExt cx="755569" cy="736600"/>
          </a:xfrm>
        </p:grpSpPr>
        <p:sp>
          <p:nvSpPr>
            <p:cNvPr id="29" name="Freeform 939">
              <a:extLst>
                <a:ext uri="{FF2B5EF4-FFF2-40B4-BE49-F238E27FC236}">
                  <a16:creationId xmlns:a16="http://schemas.microsoft.com/office/drawing/2014/main" id="{DEF88DFC-EFAE-A22F-F7C0-7A66E0DFC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145" y="2971463"/>
              <a:ext cx="606984" cy="398333"/>
            </a:xfrm>
            <a:custGeom>
              <a:avLst/>
              <a:gdLst>
                <a:gd name="T0" fmla="*/ 2307 w 2385"/>
                <a:gd name="T1" fmla="*/ 1567 h 1567"/>
                <a:gd name="T2" fmla="*/ 73 w 2385"/>
                <a:gd name="T3" fmla="*/ 1567 h 1567"/>
                <a:gd name="T4" fmla="*/ 0 w 2385"/>
                <a:gd name="T5" fmla="*/ 1494 h 1567"/>
                <a:gd name="T6" fmla="*/ 0 w 2385"/>
                <a:gd name="T7" fmla="*/ 72 h 1567"/>
                <a:gd name="T8" fmla="*/ 73 w 2385"/>
                <a:gd name="T9" fmla="*/ 0 h 1567"/>
                <a:gd name="T10" fmla="*/ 145 w 2385"/>
                <a:gd name="T11" fmla="*/ 72 h 1567"/>
                <a:gd name="T12" fmla="*/ 145 w 2385"/>
                <a:gd name="T13" fmla="*/ 1422 h 1567"/>
                <a:gd name="T14" fmla="*/ 2234 w 2385"/>
                <a:gd name="T15" fmla="*/ 1422 h 1567"/>
                <a:gd name="T16" fmla="*/ 2240 w 2385"/>
                <a:gd name="T17" fmla="*/ 102 h 1567"/>
                <a:gd name="T18" fmla="*/ 2312 w 2385"/>
                <a:gd name="T19" fmla="*/ 30 h 1567"/>
                <a:gd name="T20" fmla="*/ 2313 w 2385"/>
                <a:gd name="T21" fmla="*/ 30 h 1567"/>
                <a:gd name="T22" fmla="*/ 2384 w 2385"/>
                <a:gd name="T23" fmla="*/ 103 h 1567"/>
                <a:gd name="T24" fmla="*/ 2379 w 2385"/>
                <a:gd name="T25" fmla="*/ 1494 h 1567"/>
                <a:gd name="T26" fmla="*/ 2307 w 2385"/>
                <a:gd name="T27" fmla="*/ 156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5" h="1567">
                  <a:moveTo>
                    <a:pt x="2307" y="1567"/>
                  </a:moveTo>
                  <a:lnTo>
                    <a:pt x="73" y="1567"/>
                  </a:lnTo>
                  <a:cubicBezTo>
                    <a:pt x="33" y="1567"/>
                    <a:pt x="0" y="1534"/>
                    <a:pt x="0" y="1494"/>
                  </a:cubicBezTo>
                  <a:lnTo>
                    <a:pt x="0" y="72"/>
                  </a:lnTo>
                  <a:cubicBezTo>
                    <a:pt x="0" y="32"/>
                    <a:pt x="33" y="0"/>
                    <a:pt x="73" y="0"/>
                  </a:cubicBezTo>
                  <a:cubicBezTo>
                    <a:pt x="113" y="0"/>
                    <a:pt x="145" y="32"/>
                    <a:pt x="145" y="72"/>
                  </a:cubicBezTo>
                  <a:lnTo>
                    <a:pt x="145" y="1422"/>
                  </a:lnTo>
                  <a:lnTo>
                    <a:pt x="2234" y="1422"/>
                  </a:lnTo>
                  <a:lnTo>
                    <a:pt x="2240" y="102"/>
                  </a:lnTo>
                  <a:cubicBezTo>
                    <a:pt x="2240" y="63"/>
                    <a:pt x="2272" y="30"/>
                    <a:pt x="2312" y="30"/>
                  </a:cubicBezTo>
                  <a:lnTo>
                    <a:pt x="2313" y="30"/>
                  </a:lnTo>
                  <a:cubicBezTo>
                    <a:pt x="2352" y="30"/>
                    <a:pt x="2385" y="63"/>
                    <a:pt x="2384" y="103"/>
                  </a:cubicBezTo>
                  <a:lnTo>
                    <a:pt x="2379" y="1494"/>
                  </a:lnTo>
                  <a:cubicBezTo>
                    <a:pt x="2379" y="1534"/>
                    <a:pt x="2347" y="1567"/>
                    <a:pt x="2307" y="1567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40">
              <a:extLst>
                <a:ext uri="{FF2B5EF4-FFF2-40B4-BE49-F238E27FC236}">
                  <a16:creationId xmlns:a16="http://schemas.microsoft.com/office/drawing/2014/main" id="{A24D0491-06F7-2E4C-8A0D-CB9FCECDB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384" y="2857654"/>
              <a:ext cx="129617" cy="113809"/>
            </a:xfrm>
            <a:custGeom>
              <a:avLst/>
              <a:gdLst>
                <a:gd name="T0" fmla="*/ 431 w 513"/>
                <a:gd name="T1" fmla="*/ 448 h 448"/>
                <a:gd name="T2" fmla="*/ 385 w 513"/>
                <a:gd name="T3" fmla="*/ 430 h 448"/>
                <a:gd name="T4" fmla="*/ 35 w 513"/>
                <a:gd name="T5" fmla="*/ 137 h 448"/>
                <a:gd name="T6" fmla="*/ 26 w 513"/>
                <a:gd name="T7" fmla="*/ 35 h 448"/>
                <a:gd name="T8" fmla="*/ 128 w 513"/>
                <a:gd name="T9" fmla="*/ 26 h 448"/>
                <a:gd name="T10" fmla="*/ 478 w 513"/>
                <a:gd name="T11" fmla="*/ 320 h 448"/>
                <a:gd name="T12" fmla="*/ 487 w 513"/>
                <a:gd name="T13" fmla="*/ 422 h 448"/>
                <a:gd name="T14" fmla="*/ 431 w 513"/>
                <a:gd name="T1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3" h="448">
                  <a:moveTo>
                    <a:pt x="431" y="448"/>
                  </a:moveTo>
                  <a:cubicBezTo>
                    <a:pt x="415" y="448"/>
                    <a:pt x="399" y="442"/>
                    <a:pt x="385" y="430"/>
                  </a:cubicBezTo>
                  <a:lnTo>
                    <a:pt x="35" y="137"/>
                  </a:lnTo>
                  <a:cubicBezTo>
                    <a:pt x="4" y="111"/>
                    <a:pt x="0" y="66"/>
                    <a:pt x="26" y="35"/>
                  </a:cubicBezTo>
                  <a:cubicBezTo>
                    <a:pt x="52" y="4"/>
                    <a:pt x="97" y="0"/>
                    <a:pt x="128" y="26"/>
                  </a:cubicBezTo>
                  <a:lnTo>
                    <a:pt x="478" y="320"/>
                  </a:lnTo>
                  <a:cubicBezTo>
                    <a:pt x="509" y="345"/>
                    <a:pt x="513" y="391"/>
                    <a:pt x="487" y="422"/>
                  </a:cubicBezTo>
                  <a:cubicBezTo>
                    <a:pt x="473" y="439"/>
                    <a:pt x="452" y="448"/>
                    <a:pt x="431" y="44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941">
              <a:extLst>
                <a:ext uri="{FF2B5EF4-FFF2-40B4-BE49-F238E27FC236}">
                  <a16:creationId xmlns:a16="http://schemas.microsoft.com/office/drawing/2014/main" id="{0F5934E2-1D0C-32FD-35B9-F662D7EB9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432" y="2633196"/>
              <a:ext cx="572209" cy="325622"/>
            </a:xfrm>
            <a:custGeom>
              <a:avLst/>
              <a:gdLst>
                <a:gd name="T0" fmla="*/ 82 w 2256"/>
                <a:gd name="T1" fmla="*/ 1285 h 1285"/>
                <a:gd name="T2" fmla="*/ 25 w 2256"/>
                <a:gd name="T3" fmla="*/ 1258 h 1285"/>
                <a:gd name="T4" fmla="*/ 36 w 2256"/>
                <a:gd name="T5" fmla="*/ 1156 h 1285"/>
                <a:gd name="T6" fmla="*/ 1449 w 2256"/>
                <a:gd name="T7" fmla="*/ 22 h 1285"/>
                <a:gd name="T8" fmla="*/ 1541 w 2256"/>
                <a:gd name="T9" fmla="*/ 23 h 1285"/>
                <a:gd name="T10" fmla="*/ 2221 w 2256"/>
                <a:gd name="T11" fmla="*/ 597 h 1285"/>
                <a:gd name="T12" fmla="*/ 2230 w 2256"/>
                <a:gd name="T13" fmla="*/ 699 h 1285"/>
                <a:gd name="T14" fmla="*/ 2128 w 2256"/>
                <a:gd name="T15" fmla="*/ 708 h 1285"/>
                <a:gd name="T16" fmla="*/ 1492 w 2256"/>
                <a:gd name="T17" fmla="*/ 172 h 1285"/>
                <a:gd name="T18" fmla="*/ 127 w 2256"/>
                <a:gd name="T19" fmla="*/ 1269 h 1285"/>
                <a:gd name="T20" fmla="*/ 82 w 2256"/>
                <a:gd name="T21" fmla="*/ 1285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6" h="1285">
                  <a:moveTo>
                    <a:pt x="82" y="1285"/>
                  </a:moveTo>
                  <a:cubicBezTo>
                    <a:pt x="61" y="1285"/>
                    <a:pt x="40" y="1276"/>
                    <a:pt x="25" y="1258"/>
                  </a:cubicBezTo>
                  <a:cubicBezTo>
                    <a:pt x="0" y="1227"/>
                    <a:pt x="5" y="1181"/>
                    <a:pt x="36" y="1156"/>
                  </a:cubicBezTo>
                  <a:lnTo>
                    <a:pt x="1449" y="22"/>
                  </a:lnTo>
                  <a:cubicBezTo>
                    <a:pt x="1476" y="0"/>
                    <a:pt x="1514" y="1"/>
                    <a:pt x="1541" y="23"/>
                  </a:cubicBezTo>
                  <a:cubicBezTo>
                    <a:pt x="1544" y="26"/>
                    <a:pt x="1906" y="333"/>
                    <a:pt x="2221" y="597"/>
                  </a:cubicBezTo>
                  <a:cubicBezTo>
                    <a:pt x="2251" y="623"/>
                    <a:pt x="2256" y="669"/>
                    <a:pt x="2230" y="699"/>
                  </a:cubicBezTo>
                  <a:cubicBezTo>
                    <a:pt x="2204" y="730"/>
                    <a:pt x="2158" y="734"/>
                    <a:pt x="2128" y="708"/>
                  </a:cubicBezTo>
                  <a:cubicBezTo>
                    <a:pt x="1879" y="500"/>
                    <a:pt x="1600" y="264"/>
                    <a:pt x="1492" y="172"/>
                  </a:cubicBezTo>
                  <a:lnTo>
                    <a:pt x="127" y="1269"/>
                  </a:lnTo>
                  <a:cubicBezTo>
                    <a:pt x="114" y="1280"/>
                    <a:pt x="98" y="1285"/>
                    <a:pt x="82" y="12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942">
              <a:extLst>
                <a:ext uri="{FF2B5EF4-FFF2-40B4-BE49-F238E27FC236}">
                  <a16:creationId xmlns:a16="http://schemas.microsoft.com/office/drawing/2014/main" id="{228583CD-1918-282C-47A3-60A16DD2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2901" y="2664810"/>
              <a:ext cx="37936" cy="221296"/>
            </a:xfrm>
            <a:custGeom>
              <a:avLst/>
              <a:gdLst>
                <a:gd name="T0" fmla="*/ 73 w 145"/>
                <a:gd name="T1" fmla="*/ 864 h 864"/>
                <a:gd name="T2" fmla="*/ 0 w 145"/>
                <a:gd name="T3" fmla="*/ 791 h 864"/>
                <a:gd name="T4" fmla="*/ 0 w 145"/>
                <a:gd name="T5" fmla="*/ 72 h 864"/>
                <a:gd name="T6" fmla="*/ 73 w 145"/>
                <a:gd name="T7" fmla="*/ 0 h 864"/>
                <a:gd name="T8" fmla="*/ 145 w 145"/>
                <a:gd name="T9" fmla="*/ 72 h 864"/>
                <a:gd name="T10" fmla="*/ 145 w 145"/>
                <a:gd name="T11" fmla="*/ 791 h 864"/>
                <a:gd name="T12" fmla="*/ 73 w 145"/>
                <a:gd name="T13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864">
                  <a:moveTo>
                    <a:pt x="73" y="864"/>
                  </a:moveTo>
                  <a:cubicBezTo>
                    <a:pt x="33" y="864"/>
                    <a:pt x="0" y="831"/>
                    <a:pt x="0" y="791"/>
                  </a:cubicBezTo>
                  <a:lnTo>
                    <a:pt x="0" y="72"/>
                  </a:lnTo>
                  <a:cubicBezTo>
                    <a:pt x="0" y="32"/>
                    <a:pt x="33" y="0"/>
                    <a:pt x="73" y="0"/>
                  </a:cubicBezTo>
                  <a:cubicBezTo>
                    <a:pt x="113" y="0"/>
                    <a:pt x="145" y="32"/>
                    <a:pt x="145" y="72"/>
                  </a:cubicBezTo>
                  <a:lnTo>
                    <a:pt x="145" y="791"/>
                  </a:lnTo>
                  <a:cubicBezTo>
                    <a:pt x="145" y="831"/>
                    <a:pt x="113" y="864"/>
                    <a:pt x="73" y="86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943">
              <a:extLst>
                <a:ext uri="{FF2B5EF4-FFF2-40B4-BE49-F238E27FC236}">
                  <a16:creationId xmlns:a16="http://schemas.microsoft.com/office/drawing/2014/main" id="{FF021F77-90AA-7D21-8276-0B0DB3B1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543" y="2702746"/>
              <a:ext cx="37936" cy="113809"/>
            </a:xfrm>
            <a:custGeom>
              <a:avLst/>
              <a:gdLst>
                <a:gd name="T0" fmla="*/ 72 w 145"/>
                <a:gd name="T1" fmla="*/ 446 h 446"/>
                <a:gd name="T2" fmla="*/ 0 w 145"/>
                <a:gd name="T3" fmla="*/ 374 h 446"/>
                <a:gd name="T4" fmla="*/ 0 w 145"/>
                <a:gd name="T5" fmla="*/ 72 h 446"/>
                <a:gd name="T6" fmla="*/ 72 w 145"/>
                <a:gd name="T7" fmla="*/ 0 h 446"/>
                <a:gd name="T8" fmla="*/ 145 w 145"/>
                <a:gd name="T9" fmla="*/ 72 h 446"/>
                <a:gd name="T10" fmla="*/ 145 w 145"/>
                <a:gd name="T11" fmla="*/ 374 h 446"/>
                <a:gd name="T12" fmla="*/ 72 w 145"/>
                <a:gd name="T13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46">
                  <a:moveTo>
                    <a:pt x="72" y="446"/>
                  </a:moveTo>
                  <a:cubicBezTo>
                    <a:pt x="32" y="446"/>
                    <a:pt x="0" y="414"/>
                    <a:pt x="0" y="374"/>
                  </a:cubicBezTo>
                  <a:lnTo>
                    <a:pt x="0" y="72"/>
                  </a:lnTo>
                  <a:cubicBezTo>
                    <a:pt x="0" y="33"/>
                    <a:pt x="32" y="0"/>
                    <a:pt x="72" y="0"/>
                  </a:cubicBezTo>
                  <a:cubicBezTo>
                    <a:pt x="112" y="0"/>
                    <a:pt x="145" y="33"/>
                    <a:pt x="145" y="72"/>
                  </a:cubicBezTo>
                  <a:lnTo>
                    <a:pt x="145" y="374"/>
                  </a:lnTo>
                  <a:cubicBezTo>
                    <a:pt x="145" y="414"/>
                    <a:pt x="112" y="446"/>
                    <a:pt x="72" y="44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944">
              <a:extLst>
                <a:ext uri="{FF2B5EF4-FFF2-40B4-BE49-F238E27FC236}">
                  <a16:creationId xmlns:a16="http://schemas.microsoft.com/office/drawing/2014/main" id="{95AA3A6C-38C4-3678-D5B2-247878F72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2" y="2649004"/>
              <a:ext cx="170714" cy="34776"/>
            </a:xfrm>
            <a:custGeom>
              <a:avLst/>
              <a:gdLst>
                <a:gd name="T0" fmla="*/ 591 w 664"/>
                <a:gd name="T1" fmla="*/ 145 h 145"/>
                <a:gd name="T2" fmla="*/ 73 w 664"/>
                <a:gd name="T3" fmla="*/ 145 h 145"/>
                <a:gd name="T4" fmla="*/ 0 w 664"/>
                <a:gd name="T5" fmla="*/ 72 h 145"/>
                <a:gd name="T6" fmla="*/ 73 w 664"/>
                <a:gd name="T7" fmla="*/ 0 h 145"/>
                <a:gd name="T8" fmla="*/ 591 w 664"/>
                <a:gd name="T9" fmla="*/ 0 h 145"/>
                <a:gd name="T10" fmla="*/ 664 w 664"/>
                <a:gd name="T11" fmla="*/ 72 h 145"/>
                <a:gd name="T12" fmla="*/ 591 w 66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145">
                  <a:moveTo>
                    <a:pt x="591" y="145"/>
                  </a:moveTo>
                  <a:lnTo>
                    <a:pt x="73" y="145"/>
                  </a:lnTo>
                  <a:cubicBezTo>
                    <a:pt x="33" y="145"/>
                    <a:pt x="0" y="112"/>
                    <a:pt x="0" y="72"/>
                  </a:cubicBezTo>
                  <a:cubicBezTo>
                    <a:pt x="0" y="32"/>
                    <a:pt x="33" y="0"/>
                    <a:pt x="73" y="0"/>
                  </a:cubicBezTo>
                  <a:lnTo>
                    <a:pt x="591" y="0"/>
                  </a:lnTo>
                  <a:cubicBezTo>
                    <a:pt x="631" y="0"/>
                    <a:pt x="664" y="32"/>
                    <a:pt x="664" y="72"/>
                  </a:cubicBezTo>
                  <a:cubicBezTo>
                    <a:pt x="664" y="112"/>
                    <a:pt x="631" y="145"/>
                    <a:pt x="591" y="14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945">
              <a:extLst>
                <a:ext uri="{FF2B5EF4-FFF2-40B4-BE49-F238E27FC236}">
                  <a16:creationId xmlns:a16="http://schemas.microsoft.com/office/drawing/2014/main" id="{70D76ED3-4F77-6569-F8AA-5A16A37F3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982" y="2743845"/>
              <a:ext cx="613306" cy="275040"/>
            </a:xfrm>
            <a:custGeom>
              <a:avLst/>
              <a:gdLst>
                <a:gd name="T0" fmla="*/ 2321 w 2402"/>
                <a:gd name="T1" fmla="*/ 1079 h 1079"/>
                <a:gd name="T2" fmla="*/ 2274 w 2402"/>
                <a:gd name="T3" fmla="*/ 1062 h 1079"/>
                <a:gd name="T4" fmla="*/ 1208 w 2402"/>
                <a:gd name="T5" fmla="*/ 172 h 1079"/>
                <a:gd name="T6" fmla="*/ 127 w 2402"/>
                <a:gd name="T7" fmla="*/ 1035 h 1079"/>
                <a:gd name="T8" fmla="*/ 25 w 2402"/>
                <a:gd name="T9" fmla="*/ 1024 h 1079"/>
                <a:gd name="T10" fmla="*/ 37 w 2402"/>
                <a:gd name="T11" fmla="*/ 922 h 1079"/>
                <a:gd name="T12" fmla="*/ 1164 w 2402"/>
                <a:gd name="T13" fmla="*/ 22 h 1079"/>
                <a:gd name="T14" fmla="*/ 1255 w 2402"/>
                <a:gd name="T15" fmla="*/ 23 h 1079"/>
                <a:gd name="T16" fmla="*/ 2367 w 2402"/>
                <a:gd name="T17" fmla="*/ 951 h 1079"/>
                <a:gd name="T18" fmla="*/ 2377 w 2402"/>
                <a:gd name="T19" fmla="*/ 1053 h 1079"/>
                <a:gd name="T20" fmla="*/ 2321 w 2402"/>
                <a:gd name="T21" fmla="*/ 107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2" h="1079">
                  <a:moveTo>
                    <a:pt x="2321" y="1079"/>
                  </a:moveTo>
                  <a:cubicBezTo>
                    <a:pt x="2304" y="1079"/>
                    <a:pt x="2288" y="1074"/>
                    <a:pt x="2274" y="1062"/>
                  </a:cubicBezTo>
                  <a:lnTo>
                    <a:pt x="1208" y="172"/>
                  </a:lnTo>
                  <a:lnTo>
                    <a:pt x="127" y="1035"/>
                  </a:lnTo>
                  <a:cubicBezTo>
                    <a:pt x="96" y="1060"/>
                    <a:pt x="50" y="1055"/>
                    <a:pt x="25" y="1024"/>
                  </a:cubicBezTo>
                  <a:cubicBezTo>
                    <a:pt x="0" y="992"/>
                    <a:pt x="5" y="947"/>
                    <a:pt x="37" y="922"/>
                  </a:cubicBezTo>
                  <a:lnTo>
                    <a:pt x="1164" y="22"/>
                  </a:lnTo>
                  <a:cubicBezTo>
                    <a:pt x="1190" y="0"/>
                    <a:pt x="1229" y="1"/>
                    <a:pt x="1255" y="23"/>
                  </a:cubicBezTo>
                  <a:lnTo>
                    <a:pt x="2367" y="951"/>
                  </a:lnTo>
                  <a:cubicBezTo>
                    <a:pt x="2398" y="977"/>
                    <a:pt x="2402" y="1022"/>
                    <a:pt x="2377" y="1053"/>
                  </a:cubicBezTo>
                  <a:cubicBezTo>
                    <a:pt x="2362" y="1071"/>
                    <a:pt x="2341" y="1079"/>
                    <a:pt x="2321" y="1079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F39A519-03BB-9A97-743C-CD581B9D61BA}"/>
              </a:ext>
            </a:extLst>
          </p:cNvPr>
          <p:cNvSpPr txBox="1"/>
          <p:nvPr/>
        </p:nvSpPr>
        <p:spPr>
          <a:xfrm>
            <a:off x="8558390" y="4268855"/>
            <a:ext cx="259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Days in home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How long mail is live in the home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5FA1E4-A810-5141-64EB-4ADB645789A0}"/>
              </a:ext>
            </a:extLst>
          </p:cNvPr>
          <p:cNvSpPr txBox="1"/>
          <p:nvPr/>
        </p:nvSpPr>
        <p:spPr>
          <a:xfrm>
            <a:off x="9229322" y="3045267"/>
            <a:ext cx="126669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300" b="1" dirty="0">
                <a:latin typeface="+mj-lt"/>
              </a:rPr>
              <a:t>8.03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4C6E78-5932-E68C-A1F8-BB4BC7541DBB}"/>
              </a:ext>
            </a:extLst>
          </p:cNvPr>
          <p:cNvSpPr txBox="1"/>
          <p:nvPr/>
        </p:nvSpPr>
        <p:spPr>
          <a:xfrm>
            <a:off x="6365158" y="5724042"/>
            <a:ext cx="1424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2 mins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82E211-5E73-1EF9-3E1D-9F6271902347}"/>
              </a:ext>
            </a:extLst>
          </p:cNvPr>
          <p:cNvSpPr txBox="1"/>
          <p:nvPr/>
        </p:nvSpPr>
        <p:spPr>
          <a:xfrm>
            <a:off x="3833115" y="5724042"/>
            <a:ext cx="117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4.4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1967B7-D673-0481-921E-A7F16B776A26}"/>
              </a:ext>
            </a:extLst>
          </p:cNvPr>
          <p:cNvSpPr txBox="1"/>
          <p:nvPr/>
        </p:nvSpPr>
        <p:spPr>
          <a:xfrm>
            <a:off x="9268264" y="5724042"/>
            <a:ext cx="117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7.5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274302-F179-5809-5647-06AB95365D3A}"/>
              </a:ext>
            </a:extLst>
          </p:cNvPr>
          <p:cNvSpPr txBox="1"/>
          <p:nvPr/>
        </p:nvSpPr>
        <p:spPr>
          <a:xfrm>
            <a:off x="1128748" y="5724042"/>
            <a:ext cx="1262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1.13</a:t>
            </a:r>
          </a:p>
        </p:txBody>
      </p:sp>
    </p:spTree>
    <p:extLst>
      <p:ext uri="{BB962C8B-B14F-4D97-AF65-F5344CB8AC3E}">
        <p14:creationId xmlns:p14="http://schemas.microsoft.com/office/powerpoint/2010/main" val="218630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3F07-C5F4-B190-8303-86DC920D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COMMERCIAL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BA193-71EF-031B-EE30-1827B071A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Retail Mail June-August drives strong commercial actions amongst those </a:t>
            </a:r>
            <a:r>
              <a:rPr lang="en-GB"/>
              <a:t>getting mail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AB08F-90E3-7F06-EE50-D30B426128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B2CFFB-B63C-C69D-0FF4-0ECF753F37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JICMAIL, Item Data, Advertising Mail, Retailer, June-August, n=259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E04F4-7429-2AB0-F6BE-A89A0F3295B3}"/>
              </a:ext>
            </a:extLst>
          </p:cNvPr>
          <p:cNvSpPr txBox="1"/>
          <p:nvPr/>
        </p:nvSpPr>
        <p:spPr>
          <a:xfrm>
            <a:off x="2149859" y="2353480"/>
            <a:ext cx="109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35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125B2-5437-90C3-F00B-2BA4AFA5B015}"/>
              </a:ext>
            </a:extLst>
          </p:cNvPr>
          <p:cNvSpPr txBox="1"/>
          <p:nvPr/>
        </p:nvSpPr>
        <p:spPr>
          <a:xfrm>
            <a:off x="9986854" y="2967038"/>
            <a:ext cx="1051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14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E4CD0C-4269-CB68-FFB8-F080258C1D80}"/>
              </a:ext>
            </a:extLst>
          </p:cNvPr>
          <p:cNvSpPr txBox="1"/>
          <p:nvPr/>
        </p:nvSpPr>
        <p:spPr>
          <a:xfrm>
            <a:off x="623417" y="4536885"/>
            <a:ext cx="243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Take a commercial action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C1403EB-4BCC-FDA9-874E-B5AE343BF51E}"/>
              </a:ext>
            </a:extLst>
          </p:cNvPr>
          <p:cNvSpPr txBox="1"/>
          <p:nvPr/>
        </p:nvSpPr>
        <p:spPr>
          <a:xfrm>
            <a:off x="5293729" y="4537146"/>
            <a:ext cx="2683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… buy something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buy something, use a voucher, planned a large purchase, visited sender’s shop</a:t>
            </a:r>
          </a:p>
          <a:p>
            <a:pPr algn="ctr"/>
            <a:endParaRPr lang="en-GB" sz="2000" b="1" dirty="0"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2DE57B-8545-D427-0898-1C51A6319D20}"/>
              </a:ext>
            </a:extLst>
          </p:cNvPr>
          <p:cNvSpPr txBox="1"/>
          <p:nvPr/>
        </p:nvSpPr>
        <p:spPr>
          <a:xfrm>
            <a:off x="5680929" y="2512222"/>
            <a:ext cx="109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15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72" name="Arrow3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9AC11AC-637F-1EAE-5874-D8F5F0FEF484}"/>
              </a:ext>
            </a:extLst>
          </p:cNvPr>
          <p:cNvGrpSpPr>
            <a:grpSpLocks noChangeAspect="1"/>
          </p:cNvGrpSpPr>
          <p:nvPr/>
        </p:nvGrpSpPr>
        <p:grpSpPr>
          <a:xfrm>
            <a:off x="4237345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494D107-6B5D-2A85-DD3F-97480956C874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AF20E2F-D898-8C09-62D7-26D971386DC2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4E6D4A4-0CEA-A3BE-B1C7-3C58E1E3ED24}"/>
              </a:ext>
            </a:extLst>
          </p:cNvPr>
          <p:cNvSpPr txBox="1"/>
          <p:nvPr/>
        </p:nvSpPr>
        <p:spPr>
          <a:xfrm>
            <a:off x="3087607" y="4139603"/>
            <a:ext cx="20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35% taking an action go on to…</a:t>
            </a:r>
          </a:p>
        </p:txBody>
      </p:sp>
      <p:grpSp>
        <p:nvGrpSpPr>
          <p:cNvPr id="76" name="Arrow33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744403F-68F3-20F5-CE30-E52C67D3B448}"/>
              </a:ext>
            </a:extLst>
          </p:cNvPr>
          <p:cNvGrpSpPr>
            <a:grpSpLocks noChangeAspect="1"/>
          </p:cNvGrpSpPr>
          <p:nvPr/>
        </p:nvGrpSpPr>
        <p:grpSpPr>
          <a:xfrm>
            <a:off x="3686827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FBD744C-0108-B01F-EF9F-EBEB2B129F3E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DB482B-957A-2F5A-5509-59E9D5A07642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Arrow33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0D5A9AB-BA81-84D4-273F-E8419CEB1CAA}"/>
              </a:ext>
            </a:extLst>
          </p:cNvPr>
          <p:cNvGrpSpPr>
            <a:grpSpLocks noChangeAspect="1"/>
          </p:cNvGrpSpPr>
          <p:nvPr/>
        </p:nvGrpSpPr>
        <p:grpSpPr>
          <a:xfrm>
            <a:off x="3136310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44E71D3-6D02-D31D-FE15-BED464F2C11F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5C99A3B-D99D-CC17-E0F0-A17D5DBF3B57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02220A6-3617-8E35-1A10-4FDBF041579E}"/>
              </a:ext>
            </a:extLst>
          </p:cNvPr>
          <p:cNvSpPr txBox="1"/>
          <p:nvPr/>
        </p:nvSpPr>
        <p:spPr>
          <a:xfrm>
            <a:off x="7962178" y="4537146"/>
            <a:ext cx="2862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… take online actions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visit sender’s web site, go online, look up account details, use a tablet or smartphone</a:t>
            </a:r>
          </a:p>
          <a:p>
            <a:pPr algn="ctr"/>
            <a:endParaRPr lang="en-GB" sz="2000" b="1" dirty="0">
              <a:latin typeface="+mj-lt"/>
            </a:endParaRPr>
          </a:p>
        </p:txBody>
      </p:sp>
      <p:grpSp>
        <p:nvGrpSpPr>
          <p:cNvPr id="100" name="E_commerc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9C004E8-F39D-C213-4876-06331DC57EBB}"/>
              </a:ext>
            </a:extLst>
          </p:cNvPr>
          <p:cNvGrpSpPr>
            <a:grpSpLocks noChangeAspect="1"/>
          </p:cNvGrpSpPr>
          <p:nvPr/>
        </p:nvGrpSpPr>
        <p:grpSpPr>
          <a:xfrm>
            <a:off x="8345666" y="3127106"/>
            <a:ext cx="1827667" cy="1317621"/>
            <a:chOff x="3506547" y="3758510"/>
            <a:chExt cx="2867025" cy="2066924"/>
          </a:xfrm>
          <a:solidFill>
            <a:schemeClr val="tx1"/>
          </a:solidFill>
        </p:grpSpPr>
        <p:sp>
          <p:nvSpPr>
            <p:cNvPr id="101" name="Free-form: Shape 613">
              <a:extLst>
                <a:ext uri="{FF2B5EF4-FFF2-40B4-BE49-F238E27FC236}">
                  <a16:creationId xmlns:a16="http://schemas.microsoft.com/office/drawing/2014/main" id="{FF4F9B18-5D0B-6665-B72F-6CC661E7B5A3}"/>
                </a:ext>
              </a:extLst>
            </p:cNvPr>
            <p:cNvSpPr/>
            <p:nvPr/>
          </p:nvSpPr>
          <p:spPr>
            <a:xfrm>
              <a:off x="3725526" y="3758510"/>
              <a:ext cx="2429066" cy="1847850"/>
            </a:xfrm>
            <a:custGeom>
              <a:avLst/>
              <a:gdLst>
                <a:gd name="connsiteX0" fmla="*/ 2284476 w 2429066"/>
                <a:gd name="connsiteY0" fmla="*/ 0 h 1847850"/>
                <a:gd name="connsiteX1" fmla="*/ 2414207 w 2429066"/>
                <a:gd name="connsiteY1" fmla="*/ 93536 h 1847850"/>
                <a:gd name="connsiteX2" fmla="*/ 2429066 w 2429066"/>
                <a:gd name="connsiteY2" fmla="*/ 223076 h 1847850"/>
                <a:gd name="connsiteX3" fmla="*/ 2428970 w 2429066"/>
                <a:gd name="connsiteY3" fmla="*/ 1823466 h 1847850"/>
                <a:gd name="connsiteX4" fmla="*/ 2404586 w 2429066"/>
                <a:gd name="connsiteY4" fmla="*/ 1847850 h 1847850"/>
                <a:gd name="connsiteX5" fmla="*/ 24479 w 2429066"/>
                <a:gd name="connsiteY5" fmla="*/ 1847850 h 1847850"/>
                <a:gd name="connsiteX6" fmla="*/ 95 w 2429066"/>
                <a:gd name="connsiteY6" fmla="*/ 1823466 h 1847850"/>
                <a:gd name="connsiteX7" fmla="*/ 0 w 2429066"/>
                <a:gd name="connsiteY7" fmla="*/ 222980 h 1847850"/>
                <a:gd name="connsiteX8" fmla="*/ 14954 w 2429066"/>
                <a:gd name="connsiteY8" fmla="*/ 93345 h 1847850"/>
                <a:gd name="connsiteX9" fmla="*/ 144971 w 2429066"/>
                <a:gd name="connsiteY9" fmla="*/ 0 h 1847850"/>
                <a:gd name="connsiteX10" fmla="*/ 2284476 w 2429066"/>
                <a:gd name="connsiteY10" fmla="*/ 0 h 1847850"/>
                <a:gd name="connsiteX11" fmla="*/ 1214628 w 2429066"/>
                <a:gd name="connsiteY11" fmla="*/ 1800225 h 1847850"/>
                <a:gd name="connsiteX12" fmla="*/ 2378678 w 2429066"/>
                <a:gd name="connsiteY12" fmla="*/ 1799844 h 1847850"/>
                <a:gd name="connsiteX13" fmla="*/ 2381441 w 2429066"/>
                <a:gd name="connsiteY13" fmla="*/ 1797082 h 1847850"/>
                <a:gd name="connsiteX14" fmla="*/ 2381441 w 2429066"/>
                <a:gd name="connsiteY14" fmla="*/ 201359 h 1847850"/>
                <a:gd name="connsiteX15" fmla="*/ 2374487 w 2429066"/>
                <a:gd name="connsiteY15" fmla="*/ 123349 h 1847850"/>
                <a:gd name="connsiteX16" fmla="*/ 2320957 w 2429066"/>
                <a:gd name="connsiteY16" fmla="*/ 60484 h 1847850"/>
                <a:gd name="connsiteX17" fmla="*/ 2216087 w 2429066"/>
                <a:gd name="connsiteY17" fmla="*/ 47625 h 1847850"/>
                <a:gd name="connsiteX18" fmla="*/ 1214533 w 2429066"/>
                <a:gd name="connsiteY18" fmla="*/ 47625 h 1847850"/>
                <a:gd name="connsiteX19" fmla="*/ 212979 w 2429066"/>
                <a:gd name="connsiteY19" fmla="*/ 47720 h 1847850"/>
                <a:gd name="connsiteX20" fmla="*/ 108109 w 2429066"/>
                <a:gd name="connsiteY20" fmla="*/ 60579 h 1847850"/>
                <a:gd name="connsiteX21" fmla="*/ 54578 w 2429066"/>
                <a:gd name="connsiteY21" fmla="*/ 123444 h 1847850"/>
                <a:gd name="connsiteX22" fmla="*/ 47625 w 2429066"/>
                <a:gd name="connsiteY22" fmla="*/ 201549 h 1847850"/>
                <a:gd name="connsiteX23" fmla="*/ 47816 w 2429066"/>
                <a:gd name="connsiteY23" fmla="*/ 1797272 h 1847850"/>
                <a:gd name="connsiteX24" fmla="*/ 50578 w 2429066"/>
                <a:gd name="connsiteY24" fmla="*/ 1800035 h 1847850"/>
                <a:gd name="connsiteX25" fmla="*/ 1214628 w 2429066"/>
                <a:gd name="connsiteY25" fmla="*/ 1800225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29066" h="1847850">
                  <a:moveTo>
                    <a:pt x="2284476" y="0"/>
                  </a:moveTo>
                  <a:cubicBezTo>
                    <a:pt x="2349373" y="11239"/>
                    <a:pt x="2392616" y="42418"/>
                    <a:pt x="2414207" y="93536"/>
                  </a:cubicBezTo>
                  <a:cubicBezTo>
                    <a:pt x="2424176" y="117158"/>
                    <a:pt x="2429129" y="160338"/>
                    <a:pt x="2429066" y="223076"/>
                  </a:cubicBezTo>
                  <a:cubicBezTo>
                    <a:pt x="2428939" y="897890"/>
                    <a:pt x="2428907" y="1431354"/>
                    <a:pt x="2428970" y="1823466"/>
                  </a:cubicBezTo>
                  <a:cubicBezTo>
                    <a:pt x="2428970" y="1836933"/>
                    <a:pt x="2418053" y="1847850"/>
                    <a:pt x="2404586" y="1847850"/>
                  </a:cubicBezTo>
                  <a:lnTo>
                    <a:pt x="24479" y="1847850"/>
                  </a:lnTo>
                  <a:cubicBezTo>
                    <a:pt x="11012" y="1847850"/>
                    <a:pt x="95" y="1836933"/>
                    <a:pt x="95" y="1823466"/>
                  </a:cubicBezTo>
                  <a:cubicBezTo>
                    <a:pt x="95" y="1189863"/>
                    <a:pt x="63" y="656368"/>
                    <a:pt x="0" y="222980"/>
                  </a:cubicBezTo>
                  <a:cubicBezTo>
                    <a:pt x="0" y="160179"/>
                    <a:pt x="4985" y="116967"/>
                    <a:pt x="14954" y="93345"/>
                  </a:cubicBezTo>
                  <a:cubicBezTo>
                    <a:pt x="36544" y="42101"/>
                    <a:pt x="79883" y="10986"/>
                    <a:pt x="144971" y="0"/>
                  </a:cubicBezTo>
                  <a:lnTo>
                    <a:pt x="2284476" y="0"/>
                  </a:lnTo>
                  <a:close/>
                  <a:moveTo>
                    <a:pt x="1214628" y="1800225"/>
                  </a:moveTo>
                  <a:cubicBezTo>
                    <a:pt x="1602867" y="1800225"/>
                    <a:pt x="1990884" y="1800098"/>
                    <a:pt x="2378678" y="1799844"/>
                  </a:cubicBezTo>
                  <a:cubicBezTo>
                    <a:pt x="2380204" y="1799844"/>
                    <a:pt x="2381441" y="1798607"/>
                    <a:pt x="2381441" y="1797082"/>
                  </a:cubicBezTo>
                  <a:cubicBezTo>
                    <a:pt x="2381377" y="1265206"/>
                    <a:pt x="2381377" y="733298"/>
                    <a:pt x="2381441" y="201359"/>
                  </a:cubicBezTo>
                  <a:cubicBezTo>
                    <a:pt x="2381441" y="164211"/>
                    <a:pt x="2379123" y="138208"/>
                    <a:pt x="2374487" y="123349"/>
                  </a:cubicBezTo>
                  <a:cubicBezTo>
                    <a:pt x="2365153" y="93885"/>
                    <a:pt x="2347309" y="72930"/>
                    <a:pt x="2320957" y="60484"/>
                  </a:cubicBezTo>
                  <a:cubicBezTo>
                    <a:pt x="2302796" y="51911"/>
                    <a:pt x="2267839" y="47625"/>
                    <a:pt x="2216087" y="47625"/>
                  </a:cubicBezTo>
                  <a:cubicBezTo>
                    <a:pt x="1882267" y="47562"/>
                    <a:pt x="1548416" y="47562"/>
                    <a:pt x="1214533" y="47625"/>
                  </a:cubicBezTo>
                  <a:cubicBezTo>
                    <a:pt x="880650" y="47625"/>
                    <a:pt x="546799" y="47657"/>
                    <a:pt x="212979" y="47720"/>
                  </a:cubicBezTo>
                  <a:cubicBezTo>
                    <a:pt x="161227" y="47720"/>
                    <a:pt x="126270" y="52007"/>
                    <a:pt x="108109" y="60579"/>
                  </a:cubicBezTo>
                  <a:cubicBezTo>
                    <a:pt x="81756" y="73025"/>
                    <a:pt x="63913" y="93980"/>
                    <a:pt x="54578" y="123444"/>
                  </a:cubicBezTo>
                  <a:cubicBezTo>
                    <a:pt x="49943" y="138367"/>
                    <a:pt x="47625" y="164402"/>
                    <a:pt x="47625" y="201549"/>
                  </a:cubicBezTo>
                  <a:cubicBezTo>
                    <a:pt x="47752" y="733489"/>
                    <a:pt x="47816" y="1265396"/>
                    <a:pt x="47816" y="1797272"/>
                  </a:cubicBezTo>
                  <a:cubicBezTo>
                    <a:pt x="47816" y="1798798"/>
                    <a:pt x="49052" y="1800035"/>
                    <a:pt x="50578" y="1800035"/>
                  </a:cubicBezTo>
                  <a:cubicBezTo>
                    <a:pt x="438372" y="1800162"/>
                    <a:pt x="826389" y="1800225"/>
                    <a:pt x="1214628" y="1800225"/>
                  </a:cubicBez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2" name="Free-form: Shape 614">
              <a:extLst>
                <a:ext uri="{FF2B5EF4-FFF2-40B4-BE49-F238E27FC236}">
                  <a16:creationId xmlns:a16="http://schemas.microsoft.com/office/drawing/2014/main" id="{BEE86A69-4F21-DB6B-153F-3F16CF986FFF}"/>
                </a:ext>
              </a:extLst>
            </p:cNvPr>
            <p:cNvSpPr/>
            <p:nvPr/>
          </p:nvSpPr>
          <p:spPr>
            <a:xfrm>
              <a:off x="4146341" y="4072639"/>
              <a:ext cx="1369930" cy="943213"/>
            </a:xfrm>
            <a:custGeom>
              <a:avLst/>
              <a:gdLst>
                <a:gd name="connsiteX0" fmla="*/ 1312831 w 1369930"/>
                <a:gd name="connsiteY0" fmla="*/ 280516 h 943213"/>
                <a:gd name="connsiteX1" fmla="*/ 1310664 w 1369930"/>
                <a:gd name="connsiteY1" fmla="*/ 276634 h 943213"/>
                <a:gd name="connsiteX2" fmla="*/ 1309783 w 1369930"/>
                <a:gd name="connsiteY2" fmla="*/ 276515 h 943213"/>
                <a:gd name="connsiteX3" fmla="*/ 536734 w 1369930"/>
                <a:gd name="connsiteY3" fmla="*/ 276325 h 943213"/>
                <a:gd name="connsiteX4" fmla="*/ 514255 w 1369930"/>
                <a:gd name="connsiteY4" fmla="*/ 253274 h 943213"/>
                <a:gd name="connsiteX5" fmla="*/ 514160 w 1369930"/>
                <a:gd name="connsiteY5" fmla="*/ 252322 h 943213"/>
                <a:gd name="connsiteX6" fmla="*/ 528770 w 1369930"/>
                <a:gd name="connsiteY6" fmla="*/ 229932 h 943213"/>
                <a:gd name="connsiteX7" fmla="*/ 536639 w 1369930"/>
                <a:gd name="connsiteY7" fmla="*/ 228795 h 943213"/>
                <a:gd name="connsiteX8" fmla="*/ 1346454 w 1369930"/>
                <a:gd name="connsiteY8" fmla="*/ 228795 h 943213"/>
                <a:gd name="connsiteX9" fmla="*/ 1369930 w 1369930"/>
                <a:gd name="connsiteY9" fmla="*/ 252182 h 943213"/>
                <a:gd name="connsiteX10" fmla="*/ 1368933 w 1369930"/>
                <a:gd name="connsiteY10" fmla="*/ 258989 h 943213"/>
                <a:gd name="connsiteX11" fmla="*/ 1232059 w 1369930"/>
                <a:gd name="connsiteY11" fmla="*/ 714284 h 943213"/>
                <a:gd name="connsiteX12" fmla="*/ 1205960 w 1369930"/>
                <a:gd name="connsiteY12" fmla="*/ 733620 h 943213"/>
                <a:gd name="connsiteX13" fmla="*/ 538925 w 1369930"/>
                <a:gd name="connsiteY13" fmla="*/ 733620 h 943213"/>
                <a:gd name="connsiteX14" fmla="*/ 535115 w 1369930"/>
                <a:gd name="connsiteY14" fmla="*/ 738573 h 943213"/>
                <a:gd name="connsiteX15" fmla="*/ 568833 w 1369930"/>
                <a:gd name="connsiteY15" fmla="*/ 853730 h 943213"/>
                <a:gd name="connsiteX16" fmla="*/ 631793 w 1369930"/>
                <a:gd name="connsiteY16" fmla="*/ 895736 h 943213"/>
                <a:gd name="connsiteX17" fmla="*/ 1258538 w 1369930"/>
                <a:gd name="connsiteY17" fmla="*/ 895640 h 943213"/>
                <a:gd name="connsiteX18" fmla="*/ 1284065 w 1369930"/>
                <a:gd name="connsiteY18" fmla="*/ 920977 h 943213"/>
                <a:gd name="connsiteX19" fmla="*/ 1283970 w 1369930"/>
                <a:gd name="connsiteY19" fmla="*/ 921929 h 943213"/>
                <a:gd name="connsiteX20" fmla="*/ 1258824 w 1369930"/>
                <a:gd name="connsiteY20" fmla="*/ 943075 h 943213"/>
                <a:gd name="connsiteX21" fmla="*/ 631888 w 1369930"/>
                <a:gd name="connsiteY21" fmla="*/ 942789 h 943213"/>
                <a:gd name="connsiteX22" fmla="*/ 543401 w 1369930"/>
                <a:gd name="connsiteY22" fmla="*/ 904118 h 943213"/>
                <a:gd name="connsiteX23" fmla="*/ 509111 w 1369930"/>
                <a:gd name="connsiteY23" fmla="*/ 821726 h 943213"/>
                <a:gd name="connsiteX24" fmla="*/ 315944 w 1369930"/>
                <a:gd name="connsiteY24" fmla="*/ 176598 h 943213"/>
                <a:gd name="connsiteX25" fmla="*/ 278035 w 1369930"/>
                <a:gd name="connsiteY25" fmla="*/ 89254 h 943213"/>
                <a:gd name="connsiteX26" fmla="*/ 184214 w 1369930"/>
                <a:gd name="connsiteY26" fmla="*/ 47534 h 943213"/>
                <a:gd name="connsiteX27" fmla="*/ 22384 w 1369930"/>
                <a:gd name="connsiteY27" fmla="*/ 47153 h 943213"/>
                <a:gd name="connsiteX28" fmla="*/ 0 w 1369930"/>
                <a:gd name="connsiteY28" fmla="*/ 24293 h 943213"/>
                <a:gd name="connsiteX29" fmla="*/ 0 w 1369930"/>
                <a:gd name="connsiteY29" fmla="*/ 23341 h 943213"/>
                <a:gd name="connsiteX30" fmla="*/ 22765 w 1369930"/>
                <a:gd name="connsiteY30" fmla="*/ 767 h 943213"/>
                <a:gd name="connsiteX31" fmla="*/ 179832 w 1369930"/>
                <a:gd name="connsiteY31" fmla="*/ 290 h 943213"/>
                <a:gd name="connsiteX32" fmla="*/ 317945 w 1369930"/>
                <a:gd name="connsiteY32" fmla="*/ 62774 h 943213"/>
                <a:gd name="connsiteX33" fmla="*/ 369856 w 1369930"/>
                <a:gd name="connsiteY33" fmla="*/ 191838 h 943213"/>
                <a:gd name="connsiteX34" fmla="*/ 517112 w 1369930"/>
                <a:gd name="connsiteY34" fmla="*/ 681804 h 943213"/>
                <a:gd name="connsiteX35" fmla="*/ 522732 w 1369930"/>
                <a:gd name="connsiteY35" fmla="*/ 685995 h 943213"/>
                <a:gd name="connsiteX36" fmla="*/ 1186244 w 1369930"/>
                <a:gd name="connsiteY36" fmla="*/ 685995 h 943213"/>
                <a:gd name="connsiteX37" fmla="*/ 1192149 w 1369930"/>
                <a:gd name="connsiteY37" fmla="*/ 681614 h 943213"/>
                <a:gd name="connsiteX38" fmla="*/ 1312831 w 1369930"/>
                <a:gd name="connsiteY38" fmla="*/ 280516 h 94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69930" h="943213">
                  <a:moveTo>
                    <a:pt x="1312831" y="280516"/>
                  </a:moveTo>
                  <a:cubicBezTo>
                    <a:pt x="1313304" y="278846"/>
                    <a:pt x="1312334" y="277108"/>
                    <a:pt x="1310664" y="276634"/>
                  </a:cubicBezTo>
                  <a:cubicBezTo>
                    <a:pt x="1310377" y="276553"/>
                    <a:pt x="1310081" y="276513"/>
                    <a:pt x="1309783" y="276515"/>
                  </a:cubicBezTo>
                  <a:lnTo>
                    <a:pt x="536734" y="276325"/>
                  </a:lnTo>
                  <a:cubicBezTo>
                    <a:pt x="520224" y="276325"/>
                    <a:pt x="512731" y="268641"/>
                    <a:pt x="514255" y="253274"/>
                  </a:cubicBezTo>
                  <a:cubicBezTo>
                    <a:pt x="514255" y="252893"/>
                    <a:pt x="514223" y="252576"/>
                    <a:pt x="514160" y="252322"/>
                  </a:cubicBezTo>
                  <a:cubicBezTo>
                    <a:pt x="510646" y="243367"/>
                    <a:pt x="517187" y="233343"/>
                    <a:pt x="528770" y="229932"/>
                  </a:cubicBezTo>
                  <a:cubicBezTo>
                    <a:pt x="531317" y="229182"/>
                    <a:pt x="533983" y="228796"/>
                    <a:pt x="536639" y="228795"/>
                  </a:cubicBezTo>
                  <a:lnTo>
                    <a:pt x="1346454" y="228795"/>
                  </a:lnTo>
                  <a:cubicBezTo>
                    <a:pt x="1359395" y="228770"/>
                    <a:pt x="1369906" y="239241"/>
                    <a:pt x="1369930" y="252182"/>
                  </a:cubicBezTo>
                  <a:cubicBezTo>
                    <a:pt x="1369935" y="254488"/>
                    <a:pt x="1369599" y="256782"/>
                    <a:pt x="1368933" y="258989"/>
                  </a:cubicBezTo>
                  <a:lnTo>
                    <a:pt x="1232059" y="714284"/>
                  </a:lnTo>
                  <a:cubicBezTo>
                    <a:pt x="1228540" y="725784"/>
                    <a:pt x="1217946" y="733632"/>
                    <a:pt x="1205960" y="733620"/>
                  </a:cubicBezTo>
                  <a:lnTo>
                    <a:pt x="538925" y="733620"/>
                  </a:lnTo>
                  <a:cubicBezTo>
                    <a:pt x="535496" y="733620"/>
                    <a:pt x="534226" y="735271"/>
                    <a:pt x="535115" y="738573"/>
                  </a:cubicBezTo>
                  <a:cubicBezTo>
                    <a:pt x="550672" y="796422"/>
                    <a:pt x="561912" y="834807"/>
                    <a:pt x="568833" y="853730"/>
                  </a:cubicBezTo>
                  <a:cubicBezTo>
                    <a:pt x="579057" y="881734"/>
                    <a:pt x="600043" y="895736"/>
                    <a:pt x="631793" y="895736"/>
                  </a:cubicBezTo>
                  <a:cubicBezTo>
                    <a:pt x="956596" y="895545"/>
                    <a:pt x="1165511" y="895513"/>
                    <a:pt x="1258538" y="895640"/>
                  </a:cubicBezTo>
                  <a:cubicBezTo>
                    <a:pt x="1273588" y="895640"/>
                    <a:pt x="1282097" y="904086"/>
                    <a:pt x="1284065" y="920977"/>
                  </a:cubicBezTo>
                  <a:cubicBezTo>
                    <a:pt x="1284065" y="921294"/>
                    <a:pt x="1284034" y="921612"/>
                    <a:pt x="1283970" y="921929"/>
                  </a:cubicBezTo>
                  <a:cubicBezTo>
                    <a:pt x="1280160" y="935963"/>
                    <a:pt x="1271778" y="943011"/>
                    <a:pt x="1258824" y="943075"/>
                  </a:cubicBezTo>
                  <a:cubicBezTo>
                    <a:pt x="1062038" y="943329"/>
                    <a:pt x="853059" y="943234"/>
                    <a:pt x="631888" y="942789"/>
                  </a:cubicBezTo>
                  <a:cubicBezTo>
                    <a:pt x="593471" y="942726"/>
                    <a:pt x="563975" y="929835"/>
                    <a:pt x="543401" y="904118"/>
                  </a:cubicBezTo>
                  <a:cubicBezTo>
                    <a:pt x="533178" y="891291"/>
                    <a:pt x="521748" y="863827"/>
                    <a:pt x="509111" y="821726"/>
                  </a:cubicBezTo>
                  <a:cubicBezTo>
                    <a:pt x="390239" y="425359"/>
                    <a:pt x="325850" y="210317"/>
                    <a:pt x="315944" y="176598"/>
                  </a:cubicBezTo>
                  <a:cubicBezTo>
                    <a:pt x="302419" y="130561"/>
                    <a:pt x="289782" y="101446"/>
                    <a:pt x="278035" y="89254"/>
                  </a:cubicBezTo>
                  <a:cubicBezTo>
                    <a:pt x="250476" y="60869"/>
                    <a:pt x="219202" y="46963"/>
                    <a:pt x="184214" y="47534"/>
                  </a:cubicBezTo>
                  <a:cubicBezTo>
                    <a:pt x="138176" y="48360"/>
                    <a:pt x="84233" y="48233"/>
                    <a:pt x="22384" y="47153"/>
                  </a:cubicBezTo>
                  <a:cubicBezTo>
                    <a:pt x="7588" y="46963"/>
                    <a:pt x="127" y="39343"/>
                    <a:pt x="0" y="24293"/>
                  </a:cubicBezTo>
                  <a:cubicBezTo>
                    <a:pt x="0" y="23849"/>
                    <a:pt x="0" y="23531"/>
                    <a:pt x="0" y="23341"/>
                  </a:cubicBezTo>
                  <a:cubicBezTo>
                    <a:pt x="127" y="8482"/>
                    <a:pt x="7715" y="957"/>
                    <a:pt x="22765" y="767"/>
                  </a:cubicBezTo>
                  <a:cubicBezTo>
                    <a:pt x="94647" y="-59"/>
                    <a:pt x="147003" y="-218"/>
                    <a:pt x="179832" y="290"/>
                  </a:cubicBezTo>
                  <a:cubicBezTo>
                    <a:pt x="239459" y="1179"/>
                    <a:pt x="285496" y="22007"/>
                    <a:pt x="317945" y="62774"/>
                  </a:cubicBezTo>
                  <a:cubicBezTo>
                    <a:pt x="332105" y="80491"/>
                    <a:pt x="349409" y="123512"/>
                    <a:pt x="369856" y="191838"/>
                  </a:cubicBezTo>
                  <a:cubicBezTo>
                    <a:pt x="441484" y="430598"/>
                    <a:pt x="490569" y="593920"/>
                    <a:pt x="517112" y="681804"/>
                  </a:cubicBezTo>
                  <a:cubicBezTo>
                    <a:pt x="517830" y="684277"/>
                    <a:pt x="520117" y="685982"/>
                    <a:pt x="522732" y="685995"/>
                  </a:cubicBezTo>
                  <a:lnTo>
                    <a:pt x="1186244" y="685995"/>
                  </a:lnTo>
                  <a:cubicBezTo>
                    <a:pt x="1189292" y="685995"/>
                    <a:pt x="1191260" y="684535"/>
                    <a:pt x="1192149" y="681614"/>
                  </a:cubicBezTo>
                  <a:lnTo>
                    <a:pt x="1312831" y="280516"/>
                  </a:ln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3" name="Free-form: Shape 615">
              <a:extLst>
                <a:ext uri="{FF2B5EF4-FFF2-40B4-BE49-F238E27FC236}">
                  <a16:creationId xmlns:a16="http://schemas.microsoft.com/office/drawing/2014/main" id="{C528D04E-568F-DDEB-6EBE-DF9ED5146860}"/>
                </a:ext>
              </a:extLst>
            </p:cNvPr>
            <p:cNvSpPr/>
            <p:nvPr/>
          </p:nvSpPr>
          <p:spPr>
            <a:xfrm>
              <a:off x="4659320" y="5101752"/>
              <a:ext cx="237296" cy="237250"/>
            </a:xfrm>
            <a:custGeom>
              <a:avLst/>
              <a:gdLst>
                <a:gd name="connsiteX0" fmla="*/ 69760 w 237296"/>
                <a:gd name="connsiteY0" fmla="*/ 167803 h 237250"/>
                <a:gd name="connsiteX1" fmla="*/ 178250 w 237296"/>
                <a:gd name="connsiteY1" fmla="*/ 155897 h 237250"/>
                <a:gd name="connsiteX2" fmla="*/ 193680 w 237296"/>
                <a:gd name="connsiteY2" fmla="*/ 106653 h 237250"/>
                <a:gd name="connsiteX3" fmla="*/ 198824 w 237296"/>
                <a:gd name="connsiteY3" fmla="*/ 99414 h 237250"/>
                <a:gd name="connsiteX4" fmla="*/ 235876 w 237296"/>
                <a:gd name="connsiteY4" fmla="*/ 111320 h 237250"/>
                <a:gd name="connsiteX5" fmla="*/ 235209 w 237296"/>
                <a:gd name="connsiteY5" fmla="*/ 140276 h 237250"/>
                <a:gd name="connsiteX6" fmla="*/ 198919 w 237296"/>
                <a:gd name="connsiteY6" fmla="*/ 204189 h 237250"/>
                <a:gd name="connsiteX7" fmla="*/ 136435 w 237296"/>
                <a:gd name="connsiteY7" fmla="*/ 235812 h 237250"/>
                <a:gd name="connsiteX8" fmla="*/ 41661 w 237296"/>
                <a:gd name="connsiteY8" fmla="*/ 208190 h 237250"/>
                <a:gd name="connsiteX9" fmla="*/ 35184 w 237296"/>
                <a:gd name="connsiteY9" fmla="*/ 202474 h 237250"/>
                <a:gd name="connsiteX10" fmla="*/ 29374 w 237296"/>
                <a:gd name="connsiteY10" fmla="*/ 195998 h 237250"/>
                <a:gd name="connsiteX11" fmla="*/ 1370 w 237296"/>
                <a:gd name="connsiteY11" fmla="*/ 101319 h 237250"/>
                <a:gd name="connsiteX12" fmla="*/ 32708 w 237296"/>
                <a:gd name="connsiteY12" fmla="*/ 38740 h 237250"/>
                <a:gd name="connsiteX13" fmla="*/ 96430 w 237296"/>
                <a:gd name="connsiteY13" fmla="*/ 2164 h 237250"/>
                <a:gd name="connsiteX14" fmla="*/ 125386 w 237296"/>
                <a:gd name="connsiteY14" fmla="*/ 1402 h 237250"/>
                <a:gd name="connsiteX15" fmla="*/ 137483 w 237296"/>
                <a:gd name="connsiteY15" fmla="*/ 38359 h 237250"/>
                <a:gd name="connsiteX16" fmla="*/ 130244 w 237296"/>
                <a:gd name="connsiteY16" fmla="*/ 43502 h 237250"/>
                <a:gd name="connsiteX17" fmla="*/ 81095 w 237296"/>
                <a:gd name="connsiteY17" fmla="*/ 59219 h 237250"/>
                <a:gd name="connsiteX18" fmla="*/ 69760 w 237296"/>
                <a:gd name="connsiteY18" fmla="*/ 167803 h 23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7296" h="237250">
                  <a:moveTo>
                    <a:pt x="69760" y="167803"/>
                  </a:moveTo>
                  <a:cubicBezTo>
                    <a:pt x="104431" y="202379"/>
                    <a:pt x="151294" y="194569"/>
                    <a:pt x="178250" y="155897"/>
                  </a:cubicBezTo>
                  <a:cubicBezTo>
                    <a:pt x="188918" y="140562"/>
                    <a:pt x="189108" y="121321"/>
                    <a:pt x="193680" y="106653"/>
                  </a:cubicBezTo>
                  <a:cubicBezTo>
                    <a:pt x="194760" y="103160"/>
                    <a:pt x="196474" y="100748"/>
                    <a:pt x="198824" y="99414"/>
                  </a:cubicBezTo>
                  <a:cubicBezTo>
                    <a:pt x="212921" y="91603"/>
                    <a:pt x="231495" y="93794"/>
                    <a:pt x="235876" y="111320"/>
                  </a:cubicBezTo>
                  <a:cubicBezTo>
                    <a:pt x="237971" y="119575"/>
                    <a:pt x="237749" y="129227"/>
                    <a:pt x="235209" y="140276"/>
                  </a:cubicBezTo>
                  <a:cubicBezTo>
                    <a:pt x="229558" y="165359"/>
                    <a:pt x="217461" y="186663"/>
                    <a:pt x="198919" y="204189"/>
                  </a:cubicBezTo>
                  <a:cubicBezTo>
                    <a:pt x="180377" y="221715"/>
                    <a:pt x="159549" y="232256"/>
                    <a:pt x="136435" y="235812"/>
                  </a:cubicBezTo>
                  <a:cubicBezTo>
                    <a:pt x="101954" y="241082"/>
                    <a:pt x="70363" y="231875"/>
                    <a:pt x="41661" y="208190"/>
                  </a:cubicBezTo>
                  <a:cubicBezTo>
                    <a:pt x="38486" y="205586"/>
                    <a:pt x="36327" y="203681"/>
                    <a:pt x="35184" y="202474"/>
                  </a:cubicBezTo>
                  <a:cubicBezTo>
                    <a:pt x="33978" y="201332"/>
                    <a:pt x="32041" y="199172"/>
                    <a:pt x="29374" y="195998"/>
                  </a:cubicBezTo>
                  <a:cubicBezTo>
                    <a:pt x="5561" y="167423"/>
                    <a:pt x="-3773" y="135863"/>
                    <a:pt x="1370" y="101319"/>
                  </a:cubicBezTo>
                  <a:cubicBezTo>
                    <a:pt x="4799" y="78205"/>
                    <a:pt x="15245" y="57345"/>
                    <a:pt x="32708" y="38740"/>
                  </a:cubicBezTo>
                  <a:cubicBezTo>
                    <a:pt x="50170" y="20134"/>
                    <a:pt x="71411" y="7942"/>
                    <a:pt x="96430" y="2164"/>
                  </a:cubicBezTo>
                  <a:cubicBezTo>
                    <a:pt x="107479" y="-440"/>
                    <a:pt x="117131" y="-694"/>
                    <a:pt x="125386" y="1402"/>
                  </a:cubicBezTo>
                  <a:cubicBezTo>
                    <a:pt x="143007" y="5688"/>
                    <a:pt x="145198" y="24262"/>
                    <a:pt x="137483" y="38359"/>
                  </a:cubicBezTo>
                  <a:cubicBezTo>
                    <a:pt x="136149" y="40708"/>
                    <a:pt x="133736" y="42423"/>
                    <a:pt x="130244" y="43502"/>
                  </a:cubicBezTo>
                  <a:cubicBezTo>
                    <a:pt x="115670" y="48169"/>
                    <a:pt x="96430" y="48455"/>
                    <a:pt x="81095" y="59219"/>
                  </a:cubicBezTo>
                  <a:cubicBezTo>
                    <a:pt x="42518" y="86269"/>
                    <a:pt x="34994" y="133228"/>
                    <a:pt x="69760" y="167803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4" name="Free-form: Shape 616">
              <a:extLst>
                <a:ext uri="{FF2B5EF4-FFF2-40B4-BE49-F238E27FC236}">
                  <a16:creationId xmlns:a16="http://schemas.microsoft.com/office/drawing/2014/main" id="{67E36FE5-525A-F71B-542C-028091458D56}"/>
                </a:ext>
              </a:extLst>
            </p:cNvPr>
            <p:cNvSpPr/>
            <p:nvPr/>
          </p:nvSpPr>
          <p:spPr>
            <a:xfrm>
              <a:off x="5211998" y="5102484"/>
              <a:ext cx="227802" cy="236623"/>
            </a:xfrm>
            <a:custGeom>
              <a:avLst/>
              <a:gdLst>
                <a:gd name="connsiteX0" fmla="*/ 192310 w 227802"/>
                <a:gd name="connsiteY0" fmla="*/ 97063 h 236623"/>
                <a:gd name="connsiteX1" fmla="*/ 225838 w 227802"/>
                <a:gd name="connsiteY1" fmla="*/ 139640 h 236623"/>
                <a:gd name="connsiteX2" fmla="*/ 76391 w 227802"/>
                <a:gd name="connsiteY2" fmla="*/ 229270 h 236623"/>
                <a:gd name="connsiteX3" fmla="*/ 21146 w 227802"/>
                <a:gd name="connsiteY3" fmla="*/ 183931 h 236623"/>
                <a:gd name="connsiteX4" fmla="*/ 0 w 227802"/>
                <a:gd name="connsiteY4" fmla="*/ 118971 h 236623"/>
                <a:gd name="connsiteX5" fmla="*/ 66294 w 227802"/>
                <a:gd name="connsiteY5" fmla="*/ 10862 h 236623"/>
                <a:gd name="connsiteX6" fmla="*/ 117920 w 227802"/>
                <a:gd name="connsiteY6" fmla="*/ 480 h 236623"/>
                <a:gd name="connsiteX7" fmla="*/ 137827 w 227802"/>
                <a:gd name="connsiteY7" fmla="*/ 22768 h 236623"/>
                <a:gd name="connsiteX8" fmla="*/ 119539 w 227802"/>
                <a:gd name="connsiteY8" fmla="*/ 44580 h 236623"/>
                <a:gd name="connsiteX9" fmla="*/ 56960 w 227802"/>
                <a:gd name="connsiteY9" fmla="*/ 82966 h 236623"/>
                <a:gd name="connsiteX10" fmla="*/ 68580 w 227802"/>
                <a:gd name="connsiteY10" fmla="*/ 167834 h 236623"/>
                <a:gd name="connsiteX11" fmla="*/ 123920 w 227802"/>
                <a:gd name="connsiteY11" fmla="*/ 188027 h 236623"/>
                <a:gd name="connsiteX12" fmla="*/ 175355 w 227802"/>
                <a:gd name="connsiteY12" fmla="*/ 143069 h 236623"/>
                <a:gd name="connsiteX13" fmla="*/ 185738 w 227802"/>
                <a:gd name="connsiteY13" fmla="*/ 103064 h 236623"/>
                <a:gd name="connsiteX14" fmla="*/ 192310 w 227802"/>
                <a:gd name="connsiteY14" fmla="*/ 97063 h 23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802" h="236623">
                  <a:moveTo>
                    <a:pt x="192310" y="97063"/>
                  </a:moveTo>
                  <a:cubicBezTo>
                    <a:pt x="226409" y="84966"/>
                    <a:pt x="231458" y="115256"/>
                    <a:pt x="225838" y="139640"/>
                  </a:cubicBezTo>
                  <a:cubicBezTo>
                    <a:pt x="209931" y="208029"/>
                    <a:pt x="146590" y="255559"/>
                    <a:pt x="76391" y="229270"/>
                  </a:cubicBezTo>
                  <a:cubicBezTo>
                    <a:pt x="55436" y="221460"/>
                    <a:pt x="37021" y="206347"/>
                    <a:pt x="21146" y="183931"/>
                  </a:cubicBezTo>
                  <a:cubicBezTo>
                    <a:pt x="7112" y="164119"/>
                    <a:pt x="64" y="142466"/>
                    <a:pt x="0" y="118971"/>
                  </a:cubicBezTo>
                  <a:cubicBezTo>
                    <a:pt x="-63" y="72108"/>
                    <a:pt x="22035" y="36072"/>
                    <a:pt x="66294" y="10862"/>
                  </a:cubicBezTo>
                  <a:cubicBezTo>
                    <a:pt x="81661" y="2099"/>
                    <a:pt x="98870" y="-1362"/>
                    <a:pt x="117920" y="480"/>
                  </a:cubicBezTo>
                  <a:cubicBezTo>
                    <a:pt x="129335" y="1616"/>
                    <a:pt x="137982" y="11298"/>
                    <a:pt x="137827" y="22768"/>
                  </a:cubicBezTo>
                  <a:cubicBezTo>
                    <a:pt x="137636" y="34833"/>
                    <a:pt x="131540" y="42104"/>
                    <a:pt x="119539" y="44580"/>
                  </a:cubicBezTo>
                  <a:cubicBezTo>
                    <a:pt x="90297" y="50581"/>
                    <a:pt x="69247" y="57534"/>
                    <a:pt x="56960" y="82966"/>
                  </a:cubicBezTo>
                  <a:cubicBezTo>
                    <a:pt x="41402" y="114970"/>
                    <a:pt x="45276" y="143259"/>
                    <a:pt x="68580" y="167834"/>
                  </a:cubicBezTo>
                  <a:cubicBezTo>
                    <a:pt x="83947" y="184153"/>
                    <a:pt x="102394" y="190884"/>
                    <a:pt x="123920" y="188027"/>
                  </a:cubicBezTo>
                  <a:cubicBezTo>
                    <a:pt x="146971" y="184979"/>
                    <a:pt x="164116" y="169993"/>
                    <a:pt x="175355" y="143069"/>
                  </a:cubicBezTo>
                  <a:cubicBezTo>
                    <a:pt x="179546" y="133068"/>
                    <a:pt x="179642" y="116304"/>
                    <a:pt x="185738" y="103064"/>
                  </a:cubicBezTo>
                  <a:cubicBezTo>
                    <a:pt x="187071" y="100143"/>
                    <a:pt x="189262" y="98143"/>
                    <a:pt x="192310" y="97063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5" name="Free-form: Shape 617">
              <a:extLst>
                <a:ext uri="{FF2B5EF4-FFF2-40B4-BE49-F238E27FC236}">
                  <a16:creationId xmlns:a16="http://schemas.microsoft.com/office/drawing/2014/main" id="{9F02DA13-0689-8F36-B575-1620A129C024}"/>
                </a:ext>
              </a:extLst>
            </p:cNvPr>
            <p:cNvSpPr/>
            <p:nvPr/>
          </p:nvSpPr>
          <p:spPr>
            <a:xfrm>
              <a:off x="3506547" y="5559409"/>
              <a:ext cx="2867025" cy="266025"/>
            </a:xfrm>
            <a:custGeom>
              <a:avLst/>
              <a:gdLst>
                <a:gd name="connsiteX0" fmla="*/ 2867025 w 2867025"/>
                <a:gd name="connsiteY0" fmla="*/ 8374 h 266025"/>
                <a:gd name="connsiteX1" fmla="*/ 2867025 w 2867025"/>
                <a:gd name="connsiteY1" fmla="*/ 11136 h 266025"/>
                <a:gd name="connsiteX2" fmla="*/ 2859691 w 2867025"/>
                <a:gd name="connsiteY2" fmla="*/ 16946 h 266025"/>
                <a:gd name="connsiteX3" fmla="*/ 2858167 w 2867025"/>
                <a:gd name="connsiteY3" fmla="*/ 25138 h 266025"/>
                <a:gd name="connsiteX4" fmla="*/ 2867025 w 2867025"/>
                <a:gd name="connsiteY4" fmla="*/ 30186 h 266025"/>
                <a:gd name="connsiteX5" fmla="*/ 2867025 w 2867025"/>
                <a:gd name="connsiteY5" fmla="*/ 37425 h 266025"/>
                <a:gd name="connsiteX6" fmla="*/ 2638044 w 2867025"/>
                <a:gd name="connsiteY6" fmla="*/ 266025 h 266025"/>
                <a:gd name="connsiteX7" fmla="*/ 231172 w 2867025"/>
                <a:gd name="connsiteY7" fmla="*/ 266025 h 266025"/>
                <a:gd name="connsiteX8" fmla="*/ 0 w 2867025"/>
                <a:gd name="connsiteY8" fmla="*/ 35520 h 266025"/>
                <a:gd name="connsiteX9" fmla="*/ 0 w 2867025"/>
                <a:gd name="connsiteY9" fmla="*/ 19137 h 266025"/>
                <a:gd name="connsiteX10" fmla="*/ 38195 w 2867025"/>
                <a:gd name="connsiteY10" fmla="*/ 4468 h 266025"/>
                <a:gd name="connsiteX11" fmla="*/ 43910 w 2867025"/>
                <a:gd name="connsiteY11" fmla="*/ 11327 h 266025"/>
                <a:gd name="connsiteX12" fmla="*/ 57531 w 2867025"/>
                <a:gd name="connsiteY12" fmla="*/ 80859 h 266025"/>
                <a:gd name="connsiteX13" fmla="*/ 254794 w 2867025"/>
                <a:gd name="connsiteY13" fmla="*/ 218495 h 266025"/>
                <a:gd name="connsiteX14" fmla="*/ 2605088 w 2867025"/>
                <a:gd name="connsiteY14" fmla="*/ 218495 h 266025"/>
                <a:gd name="connsiteX15" fmla="*/ 2810256 w 2867025"/>
                <a:gd name="connsiteY15" fmla="*/ 81145 h 266025"/>
                <a:gd name="connsiteX16" fmla="*/ 2823401 w 2867025"/>
                <a:gd name="connsiteY16" fmla="*/ 10374 h 266025"/>
                <a:gd name="connsiteX17" fmla="*/ 2829401 w 2867025"/>
                <a:gd name="connsiteY17" fmla="*/ 3707 h 266025"/>
                <a:gd name="connsiteX18" fmla="*/ 2867025 w 2867025"/>
                <a:gd name="connsiteY18" fmla="*/ 8374 h 26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67025" h="266025">
                  <a:moveTo>
                    <a:pt x="2867025" y="8374"/>
                  </a:moveTo>
                  <a:cubicBezTo>
                    <a:pt x="2867025" y="9263"/>
                    <a:pt x="2867025" y="10184"/>
                    <a:pt x="2867025" y="11136"/>
                  </a:cubicBezTo>
                  <a:cubicBezTo>
                    <a:pt x="2863977" y="12851"/>
                    <a:pt x="2861532" y="14787"/>
                    <a:pt x="2859691" y="16946"/>
                  </a:cubicBezTo>
                  <a:cubicBezTo>
                    <a:pt x="2857278" y="19804"/>
                    <a:pt x="2856770" y="22534"/>
                    <a:pt x="2858167" y="25138"/>
                  </a:cubicBezTo>
                  <a:cubicBezTo>
                    <a:pt x="2859500" y="27741"/>
                    <a:pt x="2862453" y="29424"/>
                    <a:pt x="2867025" y="30186"/>
                  </a:cubicBezTo>
                  <a:lnTo>
                    <a:pt x="2867025" y="37425"/>
                  </a:lnTo>
                  <a:cubicBezTo>
                    <a:pt x="2848483" y="171855"/>
                    <a:pt x="2772156" y="248055"/>
                    <a:pt x="2638044" y="266025"/>
                  </a:cubicBezTo>
                  <a:lnTo>
                    <a:pt x="231172" y="266025"/>
                  </a:lnTo>
                  <a:cubicBezTo>
                    <a:pt x="95345" y="248499"/>
                    <a:pt x="18288" y="171664"/>
                    <a:pt x="0" y="35520"/>
                  </a:cubicBezTo>
                  <a:lnTo>
                    <a:pt x="0" y="19137"/>
                  </a:lnTo>
                  <a:cubicBezTo>
                    <a:pt x="7303" y="214"/>
                    <a:pt x="20034" y="-4675"/>
                    <a:pt x="38195" y="4468"/>
                  </a:cubicBezTo>
                  <a:cubicBezTo>
                    <a:pt x="41116" y="5929"/>
                    <a:pt x="43021" y="8215"/>
                    <a:pt x="43910" y="11327"/>
                  </a:cubicBezTo>
                  <a:cubicBezTo>
                    <a:pt x="50959" y="35711"/>
                    <a:pt x="48673" y="56856"/>
                    <a:pt x="57531" y="80859"/>
                  </a:cubicBezTo>
                  <a:cubicBezTo>
                    <a:pt x="91631" y="172617"/>
                    <a:pt x="157385" y="218495"/>
                    <a:pt x="254794" y="218495"/>
                  </a:cubicBezTo>
                  <a:cubicBezTo>
                    <a:pt x="709644" y="218368"/>
                    <a:pt x="1493075" y="218368"/>
                    <a:pt x="2605088" y="218495"/>
                  </a:cubicBezTo>
                  <a:cubicBezTo>
                    <a:pt x="2709418" y="218495"/>
                    <a:pt x="2777808" y="172712"/>
                    <a:pt x="2810256" y="81145"/>
                  </a:cubicBezTo>
                  <a:cubicBezTo>
                    <a:pt x="2818353" y="58285"/>
                    <a:pt x="2815876" y="33139"/>
                    <a:pt x="2823401" y="10374"/>
                  </a:cubicBezTo>
                  <a:cubicBezTo>
                    <a:pt x="2824417" y="7263"/>
                    <a:pt x="2826417" y="5040"/>
                    <a:pt x="2829401" y="3707"/>
                  </a:cubicBezTo>
                  <a:cubicBezTo>
                    <a:pt x="2840768" y="-1437"/>
                    <a:pt x="2853309" y="119"/>
                    <a:pt x="2867025" y="8374"/>
                  </a:cubicBez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401286D-4F82-4175-4C7B-E5C31676DD47}"/>
              </a:ext>
            </a:extLst>
          </p:cNvPr>
          <p:cNvGrpSpPr/>
          <p:nvPr/>
        </p:nvGrpSpPr>
        <p:grpSpPr>
          <a:xfrm>
            <a:off x="5716093" y="2910493"/>
            <a:ext cx="1903578" cy="1602987"/>
            <a:chOff x="6971981" y="3470484"/>
            <a:chExt cx="692646" cy="583273"/>
          </a:xfrm>
        </p:grpSpPr>
        <p:sp>
          <p:nvSpPr>
            <p:cNvPr id="119" name="Freeform 681">
              <a:extLst>
                <a:ext uri="{FF2B5EF4-FFF2-40B4-BE49-F238E27FC236}">
                  <a16:creationId xmlns:a16="http://schemas.microsoft.com/office/drawing/2014/main" id="{003F1F4A-755D-88E8-BFA2-18668358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101" y="3541617"/>
              <a:ext cx="589280" cy="213089"/>
            </a:xfrm>
            <a:custGeom>
              <a:avLst/>
              <a:gdLst>
                <a:gd name="T0" fmla="*/ 8 w 391"/>
                <a:gd name="T1" fmla="*/ 142 h 142"/>
                <a:gd name="T2" fmla="*/ 0 w 391"/>
                <a:gd name="T3" fmla="*/ 135 h 142"/>
                <a:gd name="T4" fmla="*/ 0 w 391"/>
                <a:gd name="T5" fmla="*/ 7 h 142"/>
                <a:gd name="T6" fmla="*/ 8 w 391"/>
                <a:gd name="T7" fmla="*/ 0 h 142"/>
                <a:gd name="T8" fmla="*/ 384 w 391"/>
                <a:gd name="T9" fmla="*/ 0 h 142"/>
                <a:gd name="T10" fmla="*/ 391 w 391"/>
                <a:gd name="T11" fmla="*/ 7 h 142"/>
                <a:gd name="T12" fmla="*/ 391 w 391"/>
                <a:gd name="T13" fmla="*/ 98 h 142"/>
                <a:gd name="T14" fmla="*/ 384 w 391"/>
                <a:gd name="T15" fmla="*/ 106 h 142"/>
                <a:gd name="T16" fmla="*/ 377 w 391"/>
                <a:gd name="T17" fmla="*/ 98 h 142"/>
                <a:gd name="T18" fmla="*/ 377 w 391"/>
                <a:gd name="T19" fmla="*/ 14 h 142"/>
                <a:gd name="T20" fmla="*/ 15 w 391"/>
                <a:gd name="T21" fmla="*/ 14 h 142"/>
                <a:gd name="T22" fmla="*/ 15 w 391"/>
                <a:gd name="T23" fmla="*/ 135 h 142"/>
                <a:gd name="T24" fmla="*/ 8 w 391"/>
                <a:gd name="T2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142">
                  <a:moveTo>
                    <a:pt x="8" y="142"/>
                  </a:moveTo>
                  <a:cubicBezTo>
                    <a:pt x="4" y="142"/>
                    <a:pt x="0" y="139"/>
                    <a:pt x="0" y="135"/>
                  </a:cubicBezTo>
                  <a:lnTo>
                    <a:pt x="0" y="7"/>
                  </a:lnTo>
                  <a:cubicBezTo>
                    <a:pt x="0" y="3"/>
                    <a:pt x="4" y="0"/>
                    <a:pt x="8" y="0"/>
                  </a:cubicBezTo>
                  <a:lnTo>
                    <a:pt x="384" y="0"/>
                  </a:lnTo>
                  <a:cubicBezTo>
                    <a:pt x="388" y="0"/>
                    <a:pt x="391" y="3"/>
                    <a:pt x="391" y="7"/>
                  </a:cubicBezTo>
                  <a:lnTo>
                    <a:pt x="391" y="98"/>
                  </a:lnTo>
                  <a:cubicBezTo>
                    <a:pt x="391" y="103"/>
                    <a:pt x="388" y="106"/>
                    <a:pt x="384" y="106"/>
                  </a:cubicBezTo>
                  <a:cubicBezTo>
                    <a:pt x="380" y="106"/>
                    <a:pt x="377" y="103"/>
                    <a:pt x="377" y="98"/>
                  </a:cubicBezTo>
                  <a:lnTo>
                    <a:pt x="377" y="14"/>
                  </a:lnTo>
                  <a:lnTo>
                    <a:pt x="15" y="14"/>
                  </a:lnTo>
                  <a:lnTo>
                    <a:pt x="15" y="135"/>
                  </a:lnTo>
                  <a:cubicBezTo>
                    <a:pt x="15" y="139"/>
                    <a:pt x="12" y="142"/>
                    <a:pt x="8" y="14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0" name="Freeform 682">
              <a:extLst>
                <a:ext uri="{FF2B5EF4-FFF2-40B4-BE49-F238E27FC236}">
                  <a16:creationId xmlns:a16="http://schemas.microsoft.com/office/drawing/2014/main" id="{6106E170-B107-940B-4756-EBC58063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264" y="3862564"/>
              <a:ext cx="284117" cy="144690"/>
            </a:xfrm>
            <a:custGeom>
              <a:avLst/>
              <a:gdLst>
                <a:gd name="T0" fmla="*/ 181 w 188"/>
                <a:gd name="T1" fmla="*/ 96 h 96"/>
                <a:gd name="T2" fmla="*/ 7 w 188"/>
                <a:gd name="T3" fmla="*/ 96 h 96"/>
                <a:gd name="T4" fmla="*/ 0 w 188"/>
                <a:gd name="T5" fmla="*/ 89 h 96"/>
                <a:gd name="T6" fmla="*/ 7 w 188"/>
                <a:gd name="T7" fmla="*/ 82 h 96"/>
                <a:gd name="T8" fmla="*/ 174 w 188"/>
                <a:gd name="T9" fmla="*/ 82 h 96"/>
                <a:gd name="T10" fmla="*/ 174 w 188"/>
                <a:gd name="T11" fmla="*/ 8 h 96"/>
                <a:gd name="T12" fmla="*/ 181 w 188"/>
                <a:gd name="T13" fmla="*/ 0 h 96"/>
                <a:gd name="T14" fmla="*/ 188 w 188"/>
                <a:gd name="T15" fmla="*/ 8 h 96"/>
                <a:gd name="T16" fmla="*/ 188 w 188"/>
                <a:gd name="T17" fmla="*/ 89 h 96"/>
                <a:gd name="T18" fmla="*/ 181 w 188"/>
                <a:gd name="T1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96">
                  <a:moveTo>
                    <a:pt x="181" y="96"/>
                  </a:moveTo>
                  <a:lnTo>
                    <a:pt x="7" y="96"/>
                  </a:lnTo>
                  <a:cubicBezTo>
                    <a:pt x="3" y="96"/>
                    <a:pt x="0" y="93"/>
                    <a:pt x="0" y="89"/>
                  </a:cubicBezTo>
                  <a:cubicBezTo>
                    <a:pt x="0" y="85"/>
                    <a:pt x="3" y="82"/>
                    <a:pt x="7" y="82"/>
                  </a:cubicBezTo>
                  <a:lnTo>
                    <a:pt x="174" y="82"/>
                  </a:lnTo>
                  <a:lnTo>
                    <a:pt x="174" y="8"/>
                  </a:lnTo>
                  <a:cubicBezTo>
                    <a:pt x="174" y="4"/>
                    <a:pt x="177" y="0"/>
                    <a:pt x="181" y="0"/>
                  </a:cubicBezTo>
                  <a:cubicBezTo>
                    <a:pt x="185" y="0"/>
                    <a:pt x="188" y="4"/>
                    <a:pt x="188" y="8"/>
                  </a:cubicBezTo>
                  <a:lnTo>
                    <a:pt x="188" y="89"/>
                  </a:lnTo>
                  <a:cubicBezTo>
                    <a:pt x="188" y="93"/>
                    <a:pt x="185" y="96"/>
                    <a:pt x="181" y="9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1" name="Freeform 683">
              <a:extLst>
                <a:ext uri="{FF2B5EF4-FFF2-40B4-BE49-F238E27FC236}">
                  <a16:creationId xmlns:a16="http://schemas.microsoft.com/office/drawing/2014/main" id="{206DC836-682D-34BB-3AA6-6FFB69825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8909" y="3699460"/>
              <a:ext cx="215718" cy="152581"/>
            </a:xfrm>
            <a:custGeom>
              <a:avLst/>
              <a:gdLst>
                <a:gd name="T0" fmla="*/ 37 w 144"/>
                <a:gd name="T1" fmla="*/ 15 h 101"/>
                <a:gd name="T2" fmla="*/ 15 w 144"/>
                <a:gd name="T3" fmla="*/ 37 h 101"/>
                <a:gd name="T4" fmla="*/ 15 w 144"/>
                <a:gd name="T5" fmla="*/ 65 h 101"/>
                <a:gd name="T6" fmla="*/ 37 w 144"/>
                <a:gd name="T7" fmla="*/ 87 h 101"/>
                <a:gd name="T8" fmla="*/ 107 w 144"/>
                <a:gd name="T9" fmla="*/ 87 h 101"/>
                <a:gd name="T10" fmla="*/ 130 w 144"/>
                <a:gd name="T11" fmla="*/ 65 h 101"/>
                <a:gd name="T12" fmla="*/ 130 w 144"/>
                <a:gd name="T13" fmla="*/ 37 h 101"/>
                <a:gd name="T14" fmla="*/ 107 w 144"/>
                <a:gd name="T15" fmla="*/ 15 h 101"/>
                <a:gd name="T16" fmla="*/ 37 w 144"/>
                <a:gd name="T17" fmla="*/ 15 h 101"/>
                <a:gd name="T18" fmla="*/ 107 w 144"/>
                <a:gd name="T19" fmla="*/ 101 h 101"/>
                <a:gd name="T20" fmla="*/ 37 w 144"/>
                <a:gd name="T21" fmla="*/ 101 h 101"/>
                <a:gd name="T22" fmla="*/ 0 w 144"/>
                <a:gd name="T23" fmla="*/ 65 h 101"/>
                <a:gd name="T24" fmla="*/ 0 w 144"/>
                <a:gd name="T25" fmla="*/ 37 h 101"/>
                <a:gd name="T26" fmla="*/ 37 w 144"/>
                <a:gd name="T27" fmla="*/ 0 h 101"/>
                <a:gd name="T28" fmla="*/ 107 w 144"/>
                <a:gd name="T29" fmla="*/ 0 h 101"/>
                <a:gd name="T30" fmla="*/ 144 w 144"/>
                <a:gd name="T31" fmla="*/ 37 h 101"/>
                <a:gd name="T32" fmla="*/ 144 w 144"/>
                <a:gd name="T33" fmla="*/ 65 h 101"/>
                <a:gd name="T34" fmla="*/ 107 w 144"/>
                <a:gd name="T3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01">
                  <a:moveTo>
                    <a:pt x="37" y="15"/>
                  </a:moveTo>
                  <a:cubicBezTo>
                    <a:pt x="24" y="15"/>
                    <a:pt x="15" y="25"/>
                    <a:pt x="15" y="37"/>
                  </a:cubicBezTo>
                  <a:lnTo>
                    <a:pt x="15" y="65"/>
                  </a:lnTo>
                  <a:cubicBezTo>
                    <a:pt x="15" y="77"/>
                    <a:pt x="24" y="87"/>
                    <a:pt x="37" y="87"/>
                  </a:cubicBezTo>
                  <a:lnTo>
                    <a:pt x="107" y="87"/>
                  </a:lnTo>
                  <a:cubicBezTo>
                    <a:pt x="120" y="87"/>
                    <a:pt x="130" y="77"/>
                    <a:pt x="130" y="65"/>
                  </a:cubicBezTo>
                  <a:lnTo>
                    <a:pt x="130" y="37"/>
                  </a:lnTo>
                  <a:cubicBezTo>
                    <a:pt x="130" y="25"/>
                    <a:pt x="120" y="15"/>
                    <a:pt x="107" y="15"/>
                  </a:cubicBezTo>
                  <a:lnTo>
                    <a:pt x="37" y="15"/>
                  </a:lnTo>
                  <a:close/>
                  <a:moveTo>
                    <a:pt x="107" y="101"/>
                  </a:moveTo>
                  <a:lnTo>
                    <a:pt x="37" y="101"/>
                  </a:lnTo>
                  <a:cubicBezTo>
                    <a:pt x="16" y="101"/>
                    <a:pt x="0" y="85"/>
                    <a:pt x="0" y="65"/>
                  </a:cubicBezTo>
                  <a:lnTo>
                    <a:pt x="0" y="37"/>
                  </a:lnTo>
                  <a:cubicBezTo>
                    <a:pt x="0" y="17"/>
                    <a:pt x="16" y="0"/>
                    <a:pt x="37" y="0"/>
                  </a:cubicBezTo>
                  <a:lnTo>
                    <a:pt x="107" y="0"/>
                  </a:lnTo>
                  <a:cubicBezTo>
                    <a:pt x="128" y="0"/>
                    <a:pt x="144" y="17"/>
                    <a:pt x="144" y="37"/>
                  </a:cubicBezTo>
                  <a:lnTo>
                    <a:pt x="144" y="65"/>
                  </a:lnTo>
                  <a:cubicBezTo>
                    <a:pt x="144" y="85"/>
                    <a:pt x="128" y="101"/>
                    <a:pt x="107" y="10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2" name="Freeform 684">
              <a:extLst>
                <a:ext uri="{FF2B5EF4-FFF2-40B4-BE49-F238E27FC236}">
                  <a16:creationId xmlns:a16="http://schemas.microsoft.com/office/drawing/2014/main" id="{C544603F-2156-2707-5A8D-B50DC6854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376" y="3470484"/>
              <a:ext cx="360409" cy="89444"/>
            </a:xfrm>
            <a:custGeom>
              <a:avLst/>
              <a:gdLst>
                <a:gd name="T0" fmla="*/ 230 w 238"/>
                <a:gd name="T1" fmla="*/ 59 h 59"/>
                <a:gd name="T2" fmla="*/ 223 w 238"/>
                <a:gd name="T3" fmla="*/ 54 h 59"/>
                <a:gd name="T4" fmla="*/ 206 w 238"/>
                <a:gd name="T5" fmla="*/ 17 h 59"/>
                <a:gd name="T6" fmla="*/ 10 w 238"/>
                <a:gd name="T7" fmla="*/ 59 h 59"/>
                <a:gd name="T8" fmla="*/ 1 w 238"/>
                <a:gd name="T9" fmla="*/ 53 h 59"/>
                <a:gd name="T10" fmla="*/ 7 w 238"/>
                <a:gd name="T11" fmla="*/ 44 h 59"/>
                <a:gd name="T12" fmla="*/ 209 w 238"/>
                <a:gd name="T13" fmla="*/ 1 h 59"/>
                <a:gd name="T14" fmla="*/ 217 w 238"/>
                <a:gd name="T15" fmla="*/ 5 h 59"/>
                <a:gd name="T16" fmla="*/ 236 w 238"/>
                <a:gd name="T17" fmla="*/ 49 h 59"/>
                <a:gd name="T18" fmla="*/ 232 w 238"/>
                <a:gd name="T19" fmla="*/ 58 h 59"/>
                <a:gd name="T20" fmla="*/ 230 w 238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59">
                  <a:moveTo>
                    <a:pt x="230" y="59"/>
                  </a:moveTo>
                  <a:cubicBezTo>
                    <a:pt x="227" y="59"/>
                    <a:pt x="224" y="57"/>
                    <a:pt x="223" y="54"/>
                  </a:cubicBezTo>
                  <a:lnTo>
                    <a:pt x="206" y="17"/>
                  </a:lnTo>
                  <a:lnTo>
                    <a:pt x="10" y="59"/>
                  </a:lnTo>
                  <a:cubicBezTo>
                    <a:pt x="6" y="59"/>
                    <a:pt x="2" y="57"/>
                    <a:pt x="1" y="53"/>
                  </a:cubicBezTo>
                  <a:cubicBezTo>
                    <a:pt x="0" y="49"/>
                    <a:pt x="3" y="45"/>
                    <a:pt x="7" y="44"/>
                  </a:cubicBezTo>
                  <a:lnTo>
                    <a:pt x="209" y="1"/>
                  </a:lnTo>
                  <a:cubicBezTo>
                    <a:pt x="213" y="0"/>
                    <a:pt x="216" y="2"/>
                    <a:pt x="217" y="5"/>
                  </a:cubicBezTo>
                  <a:lnTo>
                    <a:pt x="236" y="49"/>
                  </a:lnTo>
                  <a:cubicBezTo>
                    <a:pt x="238" y="52"/>
                    <a:pt x="236" y="57"/>
                    <a:pt x="232" y="58"/>
                  </a:cubicBezTo>
                  <a:cubicBezTo>
                    <a:pt x="232" y="59"/>
                    <a:pt x="231" y="59"/>
                    <a:pt x="230" y="5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4" name="Freeform 686">
              <a:extLst>
                <a:ext uri="{FF2B5EF4-FFF2-40B4-BE49-F238E27FC236}">
                  <a16:creationId xmlns:a16="http://schemas.microsoft.com/office/drawing/2014/main" id="{0961B805-75AA-08E4-784B-00D377925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1981" y="3745029"/>
              <a:ext cx="389173" cy="308728"/>
            </a:xfrm>
            <a:custGeom>
              <a:avLst/>
              <a:gdLst>
                <a:gd name="T0" fmla="*/ 257 w 311"/>
                <a:gd name="T1" fmla="*/ 247 h 247"/>
                <a:gd name="T2" fmla="*/ 227 w 311"/>
                <a:gd name="T3" fmla="*/ 247 h 247"/>
                <a:gd name="T4" fmla="*/ 220 w 311"/>
                <a:gd name="T5" fmla="*/ 243 h 247"/>
                <a:gd name="T6" fmla="*/ 212 w 311"/>
                <a:gd name="T7" fmla="*/ 224 h 247"/>
                <a:gd name="T8" fmla="*/ 133 w 311"/>
                <a:gd name="T9" fmla="*/ 222 h 247"/>
                <a:gd name="T10" fmla="*/ 119 w 311"/>
                <a:gd name="T11" fmla="*/ 244 h 247"/>
                <a:gd name="T12" fmla="*/ 113 w 311"/>
                <a:gd name="T13" fmla="*/ 247 h 247"/>
                <a:gd name="T14" fmla="*/ 87 w 311"/>
                <a:gd name="T15" fmla="*/ 247 h 247"/>
                <a:gd name="T16" fmla="*/ 80 w 311"/>
                <a:gd name="T17" fmla="*/ 240 h 247"/>
                <a:gd name="T18" fmla="*/ 79 w 311"/>
                <a:gd name="T19" fmla="*/ 201 h 247"/>
                <a:gd name="T20" fmla="*/ 13 w 311"/>
                <a:gd name="T21" fmla="*/ 147 h 247"/>
                <a:gd name="T22" fmla="*/ 4 w 311"/>
                <a:gd name="T23" fmla="*/ 104 h 247"/>
                <a:gd name="T24" fmla="*/ 11 w 311"/>
                <a:gd name="T25" fmla="*/ 98 h 247"/>
                <a:gd name="T26" fmla="*/ 11 w 311"/>
                <a:gd name="T27" fmla="*/ 98 h 247"/>
                <a:gd name="T28" fmla="*/ 29 w 311"/>
                <a:gd name="T29" fmla="*/ 98 h 247"/>
                <a:gd name="T30" fmla="*/ 29 w 311"/>
                <a:gd name="T31" fmla="*/ 98 h 247"/>
                <a:gd name="T32" fmla="*/ 49 w 311"/>
                <a:gd name="T33" fmla="*/ 80 h 247"/>
                <a:gd name="T34" fmla="*/ 53 w 311"/>
                <a:gd name="T35" fmla="*/ 65 h 247"/>
                <a:gd name="T36" fmla="*/ 48 w 311"/>
                <a:gd name="T37" fmla="*/ 58 h 247"/>
                <a:gd name="T38" fmla="*/ 44 w 311"/>
                <a:gd name="T39" fmla="*/ 50 h 247"/>
                <a:gd name="T40" fmla="*/ 67 w 311"/>
                <a:gd name="T41" fmla="*/ 35 h 247"/>
                <a:gd name="T42" fmla="*/ 110 w 311"/>
                <a:gd name="T43" fmla="*/ 70 h 247"/>
                <a:gd name="T44" fmla="*/ 108 w 311"/>
                <a:gd name="T45" fmla="*/ 80 h 247"/>
                <a:gd name="T46" fmla="*/ 98 w 311"/>
                <a:gd name="T47" fmla="*/ 79 h 247"/>
                <a:gd name="T48" fmla="*/ 67 w 311"/>
                <a:gd name="T49" fmla="*/ 50 h 247"/>
                <a:gd name="T50" fmla="*/ 61 w 311"/>
                <a:gd name="T51" fmla="*/ 51 h 247"/>
                <a:gd name="T52" fmla="*/ 67 w 311"/>
                <a:gd name="T53" fmla="*/ 61 h 247"/>
                <a:gd name="T54" fmla="*/ 61 w 311"/>
                <a:gd name="T55" fmla="*/ 88 h 247"/>
                <a:gd name="T56" fmla="*/ 28 w 311"/>
                <a:gd name="T57" fmla="*/ 113 h 247"/>
                <a:gd name="T58" fmla="*/ 18 w 311"/>
                <a:gd name="T59" fmla="*/ 113 h 247"/>
                <a:gd name="T60" fmla="*/ 23 w 311"/>
                <a:gd name="T61" fmla="*/ 137 h 247"/>
                <a:gd name="T62" fmla="*/ 90 w 311"/>
                <a:gd name="T63" fmla="*/ 191 h 247"/>
                <a:gd name="T64" fmla="*/ 93 w 311"/>
                <a:gd name="T65" fmla="*/ 197 h 247"/>
                <a:gd name="T66" fmla="*/ 94 w 311"/>
                <a:gd name="T67" fmla="*/ 233 h 247"/>
                <a:gd name="T68" fmla="*/ 109 w 311"/>
                <a:gd name="T69" fmla="*/ 233 h 247"/>
                <a:gd name="T70" fmla="*/ 124 w 311"/>
                <a:gd name="T71" fmla="*/ 209 h 247"/>
                <a:gd name="T72" fmla="*/ 133 w 311"/>
                <a:gd name="T73" fmla="*/ 207 h 247"/>
                <a:gd name="T74" fmla="*/ 215 w 311"/>
                <a:gd name="T75" fmla="*/ 209 h 247"/>
                <a:gd name="T76" fmla="*/ 223 w 311"/>
                <a:gd name="T77" fmla="*/ 213 h 247"/>
                <a:gd name="T78" fmla="*/ 232 w 311"/>
                <a:gd name="T79" fmla="*/ 233 h 247"/>
                <a:gd name="T80" fmla="*/ 250 w 311"/>
                <a:gd name="T81" fmla="*/ 233 h 247"/>
                <a:gd name="T82" fmla="*/ 250 w 311"/>
                <a:gd name="T83" fmla="*/ 193 h 247"/>
                <a:gd name="T84" fmla="*/ 252 w 311"/>
                <a:gd name="T85" fmla="*/ 188 h 247"/>
                <a:gd name="T86" fmla="*/ 267 w 311"/>
                <a:gd name="T87" fmla="*/ 90 h 247"/>
                <a:gd name="T88" fmla="*/ 121 w 311"/>
                <a:gd name="T89" fmla="*/ 64 h 247"/>
                <a:gd name="T90" fmla="*/ 111 w 311"/>
                <a:gd name="T91" fmla="*/ 60 h 247"/>
                <a:gd name="T92" fmla="*/ 115 w 311"/>
                <a:gd name="T93" fmla="*/ 50 h 247"/>
                <a:gd name="T94" fmla="*/ 280 w 311"/>
                <a:gd name="T95" fmla="*/ 83 h 247"/>
                <a:gd name="T96" fmla="*/ 264 w 311"/>
                <a:gd name="T97" fmla="*/ 196 h 247"/>
                <a:gd name="T98" fmla="*/ 264 w 311"/>
                <a:gd name="T99" fmla="*/ 240 h 247"/>
                <a:gd name="T100" fmla="*/ 257 w 311"/>
                <a:gd name="T101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1" h="247">
                  <a:moveTo>
                    <a:pt x="257" y="247"/>
                  </a:moveTo>
                  <a:lnTo>
                    <a:pt x="227" y="247"/>
                  </a:lnTo>
                  <a:cubicBezTo>
                    <a:pt x="224" y="247"/>
                    <a:pt x="222" y="246"/>
                    <a:pt x="220" y="243"/>
                  </a:cubicBezTo>
                  <a:lnTo>
                    <a:pt x="212" y="224"/>
                  </a:lnTo>
                  <a:cubicBezTo>
                    <a:pt x="198" y="227"/>
                    <a:pt x="162" y="232"/>
                    <a:pt x="133" y="222"/>
                  </a:cubicBezTo>
                  <a:lnTo>
                    <a:pt x="119" y="244"/>
                  </a:lnTo>
                  <a:cubicBezTo>
                    <a:pt x="117" y="246"/>
                    <a:pt x="115" y="247"/>
                    <a:pt x="113" y="247"/>
                  </a:cubicBezTo>
                  <a:lnTo>
                    <a:pt x="87" y="247"/>
                  </a:lnTo>
                  <a:cubicBezTo>
                    <a:pt x="83" y="247"/>
                    <a:pt x="80" y="244"/>
                    <a:pt x="80" y="240"/>
                  </a:cubicBezTo>
                  <a:lnTo>
                    <a:pt x="79" y="201"/>
                  </a:lnTo>
                  <a:cubicBezTo>
                    <a:pt x="67" y="192"/>
                    <a:pt x="23" y="157"/>
                    <a:pt x="13" y="147"/>
                  </a:cubicBezTo>
                  <a:cubicBezTo>
                    <a:pt x="0" y="134"/>
                    <a:pt x="3" y="107"/>
                    <a:pt x="4" y="104"/>
                  </a:cubicBezTo>
                  <a:cubicBezTo>
                    <a:pt x="4" y="101"/>
                    <a:pt x="7" y="98"/>
                    <a:pt x="11" y="98"/>
                  </a:cubicBezTo>
                  <a:lnTo>
                    <a:pt x="11" y="98"/>
                  </a:lnTo>
                  <a:lnTo>
                    <a:pt x="29" y="98"/>
                  </a:lnTo>
                  <a:cubicBezTo>
                    <a:pt x="29" y="98"/>
                    <a:pt x="29" y="98"/>
                    <a:pt x="29" y="98"/>
                  </a:cubicBezTo>
                  <a:cubicBezTo>
                    <a:pt x="29" y="98"/>
                    <a:pt x="37" y="98"/>
                    <a:pt x="49" y="80"/>
                  </a:cubicBezTo>
                  <a:cubicBezTo>
                    <a:pt x="52" y="74"/>
                    <a:pt x="54" y="69"/>
                    <a:pt x="53" y="65"/>
                  </a:cubicBezTo>
                  <a:cubicBezTo>
                    <a:pt x="51" y="60"/>
                    <a:pt x="48" y="58"/>
                    <a:pt x="48" y="58"/>
                  </a:cubicBezTo>
                  <a:cubicBezTo>
                    <a:pt x="45" y="57"/>
                    <a:pt x="43" y="53"/>
                    <a:pt x="44" y="50"/>
                  </a:cubicBezTo>
                  <a:cubicBezTo>
                    <a:pt x="45" y="44"/>
                    <a:pt x="52" y="35"/>
                    <a:pt x="67" y="35"/>
                  </a:cubicBezTo>
                  <a:cubicBezTo>
                    <a:pt x="83" y="35"/>
                    <a:pt x="104" y="62"/>
                    <a:pt x="110" y="70"/>
                  </a:cubicBezTo>
                  <a:cubicBezTo>
                    <a:pt x="112" y="73"/>
                    <a:pt x="111" y="78"/>
                    <a:pt x="108" y="80"/>
                  </a:cubicBezTo>
                  <a:cubicBezTo>
                    <a:pt x="104" y="83"/>
                    <a:pt x="100" y="82"/>
                    <a:pt x="98" y="79"/>
                  </a:cubicBezTo>
                  <a:cubicBezTo>
                    <a:pt x="88" y="65"/>
                    <a:pt x="73" y="50"/>
                    <a:pt x="67" y="50"/>
                  </a:cubicBezTo>
                  <a:cubicBezTo>
                    <a:pt x="64" y="50"/>
                    <a:pt x="63" y="50"/>
                    <a:pt x="61" y="51"/>
                  </a:cubicBezTo>
                  <a:cubicBezTo>
                    <a:pt x="63" y="53"/>
                    <a:pt x="66" y="57"/>
                    <a:pt x="67" y="61"/>
                  </a:cubicBezTo>
                  <a:cubicBezTo>
                    <a:pt x="69" y="69"/>
                    <a:pt x="67" y="78"/>
                    <a:pt x="61" y="88"/>
                  </a:cubicBezTo>
                  <a:cubicBezTo>
                    <a:pt x="46" y="112"/>
                    <a:pt x="32" y="113"/>
                    <a:pt x="28" y="113"/>
                  </a:cubicBezTo>
                  <a:lnTo>
                    <a:pt x="18" y="113"/>
                  </a:lnTo>
                  <a:cubicBezTo>
                    <a:pt x="17" y="121"/>
                    <a:pt x="19" y="132"/>
                    <a:pt x="23" y="137"/>
                  </a:cubicBezTo>
                  <a:cubicBezTo>
                    <a:pt x="32" y="145"/>
                    <a:pt x="71" y="176"/>
                    <a:pt x="90" y="191"/>
                  </a:cubicBezTo>
                  <a:cubicBezTo>
                    <a:pt x="92" y="192"/>
                    <a:pt x="93" y="195"/>
                    <a:pt x="93" y="197"/>
                  </a:cubicBezTo>
                  <a:lnTo>
                    <a:pt x="94" y="233"/>
                  </a:lnTo>
                  <a:lnTo>
                    <a:pt x="109" y="233"/>
                  </a:lnTo>
                  <a:lnTo>
                    <a:pt x="124" y="209"/>
                  </a:lnTo>
                  <a:cubicBezTo>
                    <a:pt x="126" y="206"/>
                    <a:pt x="130" y="205"/>
                    <a:pt x="133" y="207"/>
                  </a:cubicBezTo>
                  <a:cubicBezTo>
                    <a:pt x="165" y="220"/>
                    <a:pt x="215" y="209"/>
                    <a:pt x="215" y="209"/>
                  </a:cubicBezTo>
                  <a:cubicBezTo>
                    <a:pt x="219" y="208"/>
                    <a:pt x="222" y="210"/>
                    <a:pt x="223" y="213"/>
                  </a:cubicBezTo>
                  <a:lnTo>
                    <a:pt x="232" y="233"/>
                  </a:lnTo>
                  <a:lnTo>
                    <a:pt x="250" y="233"/>
                  </a:lnTo>
                  <a:lnTo>
                    <a:pt x="250" y="193"/>
                  </a:lnTo>
                  <a:cubicBezTo>
                    <a:pt x="250" y="191"/>
                    <a:pt x="251" y="189"/>
                    <a:pt x="252" y="188"/>
                  </a:cubicBezTo>
                  <a:cubicBezTo>
                    <a:pt x="254" y="186"/>
                    <a:pt x="297" y="143"/>
                    <a:pt x="267" y="90"/>
                  </a:cubicBezTo>
                  <a:cubicBezTo>
                    <a:pt x="226" y="18"/>
                    <a:pt x="125" y="62"/>
                    <a:pt x="121" y="64"/>
                  </a:cubicBezTo>
                  <a:cubicBezTo>
                    <a:pt x="117" y="65"/>
                    <a:pt x="113" y="64"/>
                    <a:pt x="111" y="60"/>
                  </a:cubicBezTo>
                  <a:cubicBezTo>
                    <a:pt x="110" y="56"/>
                    <a:pt x="111" y="52"/>
                    <a:pt x="115" y="50"/>
                  </a:cubicBezTo>
                  <a:cubicBezTo>
                    <a:pt x="116" y="50"/>
                    <a:pt x="232" y="0"/>
                    <a:pt x="280" y="83"/>
                  </a:cubicBezTo>
                  <a:cubicBezTo>
                    <a:pt x="311" y="138"/>
                    <a:pt x="274" y="185"/>
                    <a:pt x="264" y="196"/>
                  </a:cubicBezTo>
                  <a:lnTo>
                    <a:pt x="264" y="240"/>
                  </a:lnTo>
                  <a:cubicBezTo>
                    <a:pt x="264" y="244"/>
                    <a:pt x="261" y="247"/>
                    <a:pt x="257" y="247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8DD19FA-9294-9A94-8526-89D5BC5EBDEC}"/>
              </a:ext>
            </a:extLst>
          </p:cNvPr>
          <p:cNvGrpSpPr/>
          <p:nvPr/>
        </p:nvGrpSpPr>
        <p:grpSpPr>
          <a:xfrm>
            <a:off x="952100" y="2629793"/>
            <a:ext cx="1741000" cy="2077209"/>
            <a:chOff x="1324128" y="2655642"/>
            <a:chExt cx="652752" cy="778807"/>
          </a:xfrm>
        </p:grpSpPr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76EAB2FE-F8B5-BCB4-355B-94CDBF572E01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324128" y="2765309"/>
              <a:ext cx="652752" cy="669140"/>
            </a:xfrm>
            <a:custGeom>
              <a:avLst/>
              <a:gdLst>
                <a:gd name="T0" fmla="*/ 1817 w 2250"/>
                <a:gd name="T1" fmla="*/ 2293 h 2293"/>
                <a:gd name="T2" fmla="*/ 1806 w 2250"/>
                <a:gd name="T3" fmla="*/ 2292 h 2293"/>
                <a:gd name="T4" fmla="*/ 32 w 2250"/>
                <a:gd name="T5" fmla="*/ 1813 h 2293"/>
                <a:gd name="T6" fmla="*/ 6 w 2250"/>
                <a:gd name="T7" fmla="*/ 1793 h 2293"/>
                <a:gd name="T8" fmla="*/ 3 w 2250"/>
                <a:gd name="T9" fmla="*/ 1760 h 2293"/>
                <a:gd name="T10" fmla="*/ 575 w 2250"/>
                <a:gd name="T11" fmla="*/ 33 h 2293"/>
                <a:gd name="T12" fmla="*/ 626 w 2250"/>
                <a:gd name="T13" fmla="*/ 6 h 2293"/>
                <a:gd name="T14" fmla="*/ 2216 w 2250"/>
                <a:gd name="T15" fmla="*/ 434 h 2293"/>
                <a:gd name="T16" fmla="*/ 2245 w 2250"/>
                <a:gd name="T17" fmla="*/ 483 h 2293"/>
                <a:gd name="T18" fmla="*/ 2201 w 2250"/>
                <a:gd name="T19" fmla="*/ 687 h 2293"/>
                <a:gd name="T20" fmla="*/ 2151 w 2250"/>
                <a:gd name="T21" fmla="*/ 719 h 2293"/>
                <a:gd name="T22" fmla="*/ 2120 w 2250"/>
                <a:gd name="T23" fmla="*/ 669 h 2293"/>
                <a:gd name="T24" fmla="*/ 2156 w 2250"/>
                <a:gd name="T25" fmla="*/ 504 h 2293"/>
                <a:gd name="T26" fmla="*/ 642 w 2250"/>
                <a:gd name="T27" fmla="*/ 96 h 2293"/>
                <a:gd name="T28" fmla="*/ 96 w 2250"/>
                <a:gd name="T29" fmla="*/ 1744 h 2293"/>
                <a:gd name="T30" fmla="*/ 1786 w 2250"/>
                <a:gd name="T31" fmla="*/ 2200 h 2293"/>
                <a:gd name="T32" fmla="*/ 2076 w 2250"/>
                <a:gd name="T33" fmla="*/ 871 h 2293"/>
                <a:gd name="T34" fmla="*/ 2125 w 2250"/>
                <a:gd name="T35" fmla="*/ 839 h 2293"/>
                <a:gd name="T36" fmla="*/ 2157 w 2250"/>
                <a:gd name="T37" fmla="*/ 888 h 2293"/>
                <a:gd name="T38" fmla="*/ 1858 w 2250"/>
                <a:gd name="T39" fmla="*/ 2260 h 2293"/>
                <a:gd name="T40" fmla="*/ 1839 w 2250"/>
                <a:gd name="T41" fmla="*/ 2287 h 2293"/>
                <a:gd name="T42" fmla="*/ 1817 w 2250"/>
                <a:gd name="T43" fmla="*/ 229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0" h="2293">
                  <a:moveTo>
                    <a:pt x="1817" y="2293"/>
                  </a:moveTo>
                  <a:cubicBezTo>
                    <a:pt x="1813" y="2293"/>
                    <a:pt x="1810" y="2293"/>
                    <a:pt x="1806" y="2292"/>
                  </a:cubicBezTo>
                  <a:lnTo>
                    <a:pt x="32" y="1813"/>
                  </a:lnTo>
                  <a:cubicBezTo>
                    <a:pt x="21" y="1810"/>
                    <a:pt x="11" y="1803"/>
                    <a:pt x="6" y="1793"/>
                  </a:cubicBezTo>
                  <a:cubicBezTo>
                    <a:pt x="1" y="1783"/>
                    <a:pt x="0" y="1771"/>
                    <a:pt x="3" y="1760"/>
                  </a:cubicBezTo>
                  <a:lnTo>
                    <a:pt x="575" y="33"/>
                  </a:lnTo>
                  <a:cubicBezTo>
                    <a:pt x="582" y="12"/>
                    <a:pt x="605" y="0"/>
                    <a:pt x="626" y="6"/>
                  </a:cubicBezTo>
                  <a:lnTo>
                    <a:pt x="2216" y="434"/>
                  </a:lnTo>
                  <a:cubicBezTo>
                    <a:pt x="2237" y="440"/>
                    <a:pt x="2250" y="462"/>
                    <a:pt x="2245" y="483"/>
                  </a:cubicBezTo>
                  <a:lnTo>
                    <a:pt x="2201" y="687"/>
                  </a:lnTo>
                  <a:cubicBezTo>
                    <a:pt x="2196" y="710"/>
                    <a:pt x="2174" y="724"/>
                    <a:pt x="2151" y="719"/>
                  </a:cubicBezTo>
                  <a:cubicBezTo>
                    <a:pt x="2129" y="714"/>
                    <a:pt x="2115" y="692"/>
                    <a:pt x="2120" y="669"/>
                  </a:cubicBezTo>
                  <a:lnTo>
                    <a:pt x="2156" y="504"/>
                  </a:lnTo>
                  <a:lnTo>
                    <a:pt x="642" y="96"/>
                  </a:lnTo>
                  <a:lnTo>
                    <a:pt x="96" y="1744"/>
                  </a:lnTo>
                  <a:lnTo>
                    <a:pt x="1786" y="2200"/>
                  </a:lnTo>
                  <a:lnTo>
                    <a:pt x="2076" y="871"/>
                  </a:lnTo>
                  <a:cubicBezTo>
                    <a:pt x="2080" y="848"/>
                    <a:pt x="2103" y="834"/>
                    <a:pt x="2125" y="839"/>
                  </a:cubicBezTo>
                  <a:cubicBezTo>
                    <a:pt x="2148" y="844"/>
                    <a:pt x="2162" y="866"/>
                    <a:pt x="2157" y="888"/>
                  </a:cubicBezTo>
                  <a:lnTo>
                    <a:pt x="1858" y="2260"/>
                  </a:lnTo>
                  <a:cubicBezTo>
                    <a:pt x="1855" y="2272"/>
                    <a:pt x="1848" y="2281"/>
                    <a:pt x="1839" y="2287"/>
                  </a:cubicBezTo>
                  <a:cubicBezTo>
                    <a:pt x="1832" y="2291"/>
                    <a:pt x="1825" y="2293"/>
                    <a:pt x="1817" y="229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1" name="Freeform 65">
              <a:extLst>
                <a:ext uri="{FF2B5EF4-FFF2-40B4-BE49-F238E27FC236}">
                  <a16:creationId xmlns:a16="http://schemas.microsoft.com/office/drawing/2014/main" id="{1777B8E7-3A97-C17E-8435-69D36D08B25C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505953" y="2655642"/>
              <a:ext cx="325011" cy="215764"/>
            </a:xfrm>
            <a:custGeom>
              <a:avLst/>
              <a:gdLst>
                <a:gd name="T0" fmla="*/ 1023 w 1119"/>
                <a:gd name="T1" fmla="*/ 741 h 741"/>
                <a:gd name="T2" fmla="*/ 1015 w 1119"/>
                <a:gd name="T3" fmla="*/ 741 h 741"/>
                <a:gd name="T4" fmla="*/ 982 w 1119"/>
                <a:gd name="T5" fmla="*/ 692 h 741"/>
                <a:gd name="T6" fmla="*/ 650 w 1119"/>
                <a:gd name="T7" fmla="*/ 158 h 741"/>
                <a:gd name="T8" fmla="*/ 86 w 1119"/>
                <a:gd name="T9" fmla="*/ 478 h 741"/>
                <a:gd name="T10" fmla="*/ 35 w 1119"/>
                <a:gd name="T11" fmla="*/ 507 h 741"/>
                <a:gd name="T12" fmla="*/ 6 w 1119"/>
                <a:gd name="T13" fmla="*/ 456 h 741"/>
                <a:gd name="T14" fmla="*/ 672 w 1119"/>
                <a:gd name="T15" fmla="*/ 77 h 741"/>
                <a:gd name="T16" fmla="*/ 1064 w 1119"/>
                <a:gd name="T17" fmla="*/ 708 h 741"/>
                <a:gd name="T18" fmla="*/ 1023 w 1119"/>
                <a:gd name="T19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9" h="741">
                  <a:moveTo>
                    <a:pt x="1023" y="741"/>
                  </a:moveTo>
                  <a:cubicBezTo>
                    <a:pt x="1021" y="741"/>
                    <a:pt x="1018" y="741"/>
                    <a:pt x="1015" y="741"/>
                  </a:cubicBezTo>
                  <a:cubicBezTo>
                    <a:pt x="993" y="736"/>
                    <a:pt x="978" y="714"/>
                    <a:pt x="982" y="692"/>
                  </a:cubicBezTo>
                  <a:cubicBezTo>
                    <a:pt x="1029" y="455"/>
                    <a:pt x="883" y="221"/>
                    <a:pt x="650" y="158"/>
                  </a:cubicBezTo>
                  <a:cubicBezTo>
                    <a:pt x="407" y="92"/>
                    <a:pt x="154" y="236"/>
                    <a:pt x="86" y="478"/>
                  </a:cubicBezTo>
                  <a:cubicBezTo>
                    <a:pt x="80" y="501"/>
                    <a:pt x="57" y="514"/>
                    <a:pt x="35" y="507"/>
                  </a:cubicBezTo>
                  <a:cubicBezTo>
                    <a:pt x="13" y="501"/>
                    <a:pt x="0" y="478"/>
                    <a:pt x="6" y="456"/>
                  </a:cubicBezTo>
                  <a:cubicBezTo>
                    <a:pt x="86" y="170"/>
                    <a:pt x="385" y="0"/>
                    <a:pt x="672" y="77"/>
                  </a:cubicBezTo>
                  <a:cubicBezTo>
                    <a:pt x="947" y="152"/>
                    <a:pt x="1119" y="428"/>
                    <a:pt x="1064" y="708"/>
                  </a:cubicBezTo>
                  <a:cubicBezTo>
                    <a:pt x="1060" y="728"/>
                    <a:pt x="1043" y="741"/>
                    <a:pt x="1023" y="74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A93BF74A-DDE4-AC0C-F494-0EB5D55ED926}"/>
                </a:ext>
              </a:extLst>
            </p:cNvPr>
            <p:cNvSpPr>
              <a:spLocks noEditPoints="1"/>
            </p:cNvSpPr>
            <p:nvPr/>
          </p:nvSpPr>
          <p:spPr bwMode="auto">
            <a:xfrm rot="20677250">
              <a:off x="1506884" y="2877963"/>
              <a:ext cx="65548" cy="60086"/>
            </a:xfrm>
            <a:custGeom>
              <a:avLst/>
              <a:gdLst>
                <a:gd name="T0" fmla="*/ 115 w 229"/>
                <a:gd name="T1" fmla="*/ 83 h 206"/>
                <a:gd name="T2" fmla="*/ 96 w 229"/>
                <a:gd name="T3" fmla="*/ 98 h 206"/>
                <a:gd name="T4" fmla="*/ 110 w 229"/>
                <a:gd name="T5" fmla="*/ 122 h 206"/>
                <a:gd name="T6" fmla="*/ 134 w 229"/>
                <a:gd name="T7" fmla="*/ 108 h 206"/>
                <a:gd name="T8" fmla="*/ 120 w 229"/>
                <a:gd name="T9" fmla="*/ 84 h 206"/>
                <a:gd name="T10" fmla="*/ 115 w 229"/>
                <a:gd name="T11" fmla="*/ 83 h 206"/>
                <a:gd name="T12" fmla="*/ 115 w 229"/>
                <a:gd name="T13" fmla="*/ 206 h 206"/>
                <a:gd name="T14" fmla="*/ 88 w 229"/>
                <a:gd name="T15" fmla="*/ 203 h 206"/>
                <a:gd name="T16" fmla="*/ 15 w 229"/>
                <a:gd name="T17" fmla="*/ 76 h 206"/>
                <a:gd name="T18" fmla="*/ 115 w 229"/>
                <a:gd name="T19" fmla="*/ 0 h 206"/>
                <a:gd name="T20" fmla="*/ 142 w 229"/>
                <a:gd name="T21" fmla="*/ 3 h 206"/>
                <a:gd name="T22" fmla="*/ 214 w 229"/>
                <a:gd name="T23" fmla="*/ 130 h 206"/>
                <a:gd name="T24" fmla="*/ 115 w 229"/>
                <a:gd name="T2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06">
                  <a:moveTo>
                    <a:pt x="115" y="83"/>
                  </a:moveTo>
                  <a:cubicBezTo>
                    <a:pt x="106" y="83"/>
                    <a:pt x="98" y="89"/>
                    <a:pt x="96" y="98"/>
                  </a:cubicBezTo>
                  <a:cubicBezTo>
                    <a:pt x="93" y="109"/>
                    <a:pt x="99" y="120"/>
                    <a:pt x="110" y="122"/>
                  </a:cubicBezTo>
                  <a:cubicBezTo>
                    <a:pt x="120" y="125"/>
                    <a:pt x="131" y="119"/>
                    <a:pt x="134" y="108"/>
                  </a:cubicBezTo>
                  <a:cubicBezTo>
                    <a:pt x="137" y="98"/>
                    <a:pt x="131" y="87"/>
                    <a:pt x="120" y="84"/>
                  </a:cubicBezTo>
                  <a:cubicBezTo>
                    <a:pt x="118" y="83"/>
                    <a:pt x="116" y="83"/>
                    <a:pt x="115" y="83"/>
                  </a:cubicBezTo>
                  <a:close/>
                  <a:moveTo>
                    <a:pt x="115" y="206"/>
                  </a:moveTo>
                  <a:cubicBezTo>
                    <a:pt x="106" y="206"/>
                    <a:pt x="97" y="205"/>
                    <a:pt x="88" y="203"/>
                  </a:cubicBezTo>
                  <a:cubicBezTo>
                    <a:pt x="33" y="188"/>
                    <a:pt x="0" y="131"/>
                    <a:pt x="15" y="76"/>
                  </a:cubicBezTo>
                  <a:cubicBezTo>
                    <a:pt x="27" y="31"/>
                    <a:pt x="68" y="0"/>
                    <a:pt x="115" y="0"/>
                  </a:cubicBezTo>
                  <a:cubicBezTo>
                    <a:pt x="124" y="0"/>
                    <a:pt x="133" y="1"/>
                    <a:pt x="142" y="3"/>
                  </a:cubicBezTo>
                  <a:cubicBezTo>
                    <a:pt x="197" y="18"/>
                    <a:pt x="229" y="75"/>
                    <a:pt x="214" y="130"/>
                  </a:cubicBezTo>
                  <a:cubicBezTo>
                    <a:pt x="202" y="175"/>
                    <a:pt x="161" y="206"/>
                    <a:pt x="115" y="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3" name="Freeform 67">
              <a:extLst>
                <a:ext uri="{FF2B5EF4-FFF2-40B4-BE49-F238E27FC236}">
                  <a16:creationId xmlns:a16="http://schemas.microsoft.com/office/drawing/2014/main" id="{E73B8623-16E4-C266-41DB-3ED3ACC92F88}"/>
                </a:ext>
              </a:extLst>
            </p:cNvPr>
            <p:cNvSpPr>
              <a:spLocks noEditPoints="1"/>
            </p:cNvSpPr>
            <p:nvPr/>
          </p:nvSpPr>
          <p:spPr bwMode="auto">
            <a:xfrm rot="20677250">
              <a:off x="1763906" y="2875250"/>
              <a:ext cx="65548" cy="60086"/>
            </a:xfrm>
            <a:custGeom>
              <a:avLst/>
              <a:gdLst>
                <a:gd name="T0" fmla="*/ 114 w 229"/>
                <a:gd name="T1" fmla="*/ 83 h 206"/>
                <a:gd name="T2" fmla="*/ 95 w 229"/>
                <a:gd name="T3" fmla="*/ 98 h 206"/>
                <a:gd name="T4" fmla="*/ 109 w 229"/>
                <a:gd name="T5" fmla="*/ 122 h 206"/>
                <a:gd name="T6" fmla="*/ 134 w 229"/>
                <a:gd name="T7" fmla="*/ 108 h 206"/>
                <a:gd name="T8" fmla="*/ 120 w 229"/>
                <a:gd name="T9" fmla="*/ 84 h 206"/>
                <a:gd name="T10" fmla="*/ 114 w 229"/>
                <a:gd name="T11" fmla="*/ 83 h 206"/>
                <a:gd name="T12" fmla="*/ 114 w 229"/>
                <a:gd name="T13" fmla="*/ 206 h 206"/>
                <a:gd name="T14" fmla="*/ 88 w 229"/>
                <a:gd name="T15" fmla="*/ 202 h 206"/>
                <a:gd name="T16" fmla="*/ 15 w 229"/>
                <a:gd name="T17" fmla="*/ 76 h 206"/>
                <a:gd name="T18" fmla="*/ 114 w 229"/>
                <a:gd name="T19" fmla="*/ 0 h 206"/>
                <a:gd name="T20" fmla="*/ 141 w 229"/>
                <a:gd name="T21" fmla="*/ 3 h 206"/>
                <a:gd name="T22" fmla="*/ 214 w 229"/>
                <a:gd name="T23" fmla="*/ 130 h 206"/>
                <a:gd name="T24" fmla="*/ 114 w 229"/>
                <a:gd name="T2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06">
                  <a:moveTo>
                    <a:pt x="114" y="83"/>
                  </a:moveTo>
                  <a:cubicBezTo>
                    <a:pt x="105" y="83"/>
                    <a:pt x="97" y="89"/>
                    <a:pt x="95" y="98"/>
                  </a:cubicBezTo>
                  <a:cubicBezTo>
                    <a:pt x="92" y="108"/>
                    <a:pt x="99" y="119"/>
                    <a:pt x="109" y="122"/>
                  </a:cubicBezTo>
                  <a:cubicBezTo>
                    <a:pt x="120" y="125"/>
                    <a:pt x="131" y="118"/>
                    <a:pt x="134" y="108"/>
                  </a:cubicBezTo>
                  <a:cubicBezTo>
                    <a:pt x="136" y="97"/>
                    <a:pt x="130" y="86"/>
                    <a:pt x="120" y="84"/>
                  </a:cubicBezTo>
                  <a:cubicBezTo>
                    <a:pt x="118" y="83"/>
                    <a:pt x="116" y="83"/>
                    <a:pt x="114" y="83"/>
                  </a:cubicBezTo>
                  <a:close/>
                  <a:moveTo>
                    <a:pt x="114" y="206"/>
                  </a:moveTo>
                  <a:cubicBezTo>
                    <a:pt x="105" y="206"/>
                    <a:pt x="96" y="205"/>
                    <a:pt x="88" y="202"/>
                  </a:cubicBezTo>
                  <a:cubicBezTo>
                    <a:pt x="33" y="188"/>
                    <a:pt x="0" y="131"/>
                    <a:pt x="15" y="76"/>
                  </a:cubicBezTo>
                  <a:cubicBezTo>
                    <a:pt x="27" y="31"/>
                    <a:pt x="68" y="0"/>
                    <a:pt x="114" y="0"/>
                  </a:cubicBezTo>
                  <a:cubicBezTo>
                    <a:pt x="123" y="0"/>
                    <a:pt x="132" y="1"/>
                    <a:pt x="141" y="3"/>
                  </a:cubicBezTo>
                  <a:cubicBezTo>
                    <a:pt x="196" y="18"/>
                    <a:pt x="229" y="75"/>
                    <a:pt x="214" y="130"/>
                  </a:cubicBezTo>
                  <a:cubicBezTo>
                    <a:pt x="202" y="175"/>
                    <a:pt x="161" y="206"/>
                    <a:pt x="114" y="20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4" name="Freeform 68">
              <a:extLst>
                <a:ext uri="{FF2B5EF4-FFF2-40B4-BE49-F238E27FC236}">
                  <a16:creationId xmlns:a16="http://schemas.microsoft.com/office/drawing/2014/main" id="{DD758AEF-8E01-57A4-2AAB-09DCF66D7084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532927" y="2859857"/>
              <a:ext cx="273118" cy="92860"/>
            </a:xfrm>
            <a:custGeom>
              <a:avLst/>
              <a:gdLst>
                <a:gd name="T0" fmla="*/ 899 w 945"/>
                <a:gd name="T1" fmla="*/ 318 h 318"/>
                <a:gd name="T2" fmla="*/ 888 w 945"/>
                <a:gd name="T3" fmla="*/ 316 h 318"/>
                <a:gd name="T4" fmla="*/ 35 w 945"/>
                <a:gd name="T5" fmla="*/ 86 h 318"/>
                <a:gd name="T6" fmla="*/ 6 w 945"/>
                <a:gd name="T7" fmla="*/ 35 h 318"/>
                <a:gd name="T8" fmla="*/ 57 w 945"/>
                <a:gd name="T9" fmla="*/ 6 h 318"/>
                <a:gd name="T10" fmla="*/ 910 w 945"/>
                <a:gd name="T11" fmla="*/ 236 h 318"/>
                <a:gd name="T12" fmla="*/ 939 w 945"/>
                <a:gd name="T13" fmla="*/ 287 h 318"/>
                <a:gd name="T14" fmla="*/ 899 w 945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5" h="318">
                  <a:moveTo>
                    <a:pt x="899" y="318"/>
                  </a:moveTo>
                  <a:cubicBezTo>
                    <a:pt x="895" y="318"/>
                    <a:pt x="892" y="317"/>
                    <a:pt x="888" y="316"/>
                  </a:cubicBezTo>
                  <a:lnTo>
                    <a:pt x="35" y="86"/>
                  </a:lnTo>
                  <a:cubicBezTo>
                    <a:pt x="13" y="80"/>
                    <a:pt x="0" y="57"/>
                    <a:pt x="6" y="35"/>
                  </a:cubicBezTo>
                  <a:cubicBezTo>
                    <a:pt x="12" y="13"/>
                    <a:pt x="35" y="0"/>
                    <a:pt x="57" y="6"/>
                  </a:cubicBezTo>
                  <a:lnTo>
                    <a:pt x="910" y="236"/>
                  </a:lnTo>
                  <a:cubicBezTo>
                    <a:pt x="932" y="242"/>
                    <a:pt x="945" y="264"/>
                    <a:pt x="939" y="287"/>
                  </a:cubicBezTo>
                  <a:cubicBezTo>
                    <a:pt x="934" y="305"/>
                    <a:pt x="917" y="318"/>
                    <a:pt x="899" y="3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pic>
        <p:nvPicPr>
          <p:cNvPr id="9" name="Graphic 8" descr="Tie outline">
            <a:extLst>
              <a:ext uri="{FF2B5EF4-FFF2-40B4-BE49-F238E27FC236}">
                <a16:creationId xmlns:a16="http://schemas.microsoft.com/office/drawing/2014/main" id="{86F6CA03-5DB5-D253-8F54-AEE1AD798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3611" y="35089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E7BFA-DF66-0CD3-28F7-6115471A2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Incentive details</a:t>
            </a:r>
          </a:p>
        </p:txBody>
      </p:sp>
    </p:spTree>
    <p:extLst>
      <p:ext uri="{BB962C8B-B14F-4D97-AF65-F5344CB8AC3E}">
        <p14:creationId xmlns:p14="http://schemas.microsoft.com/office/powerpoint/2010/main" val="97355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81A5-A478-D145-2BB2-8DA6D491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C2CC5-6B8B-4F49-91A8-3BFFC1AB1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New Travel Essentials 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ED6C1-6995-E670-A13A-3E275662EE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2CEDF-07DA-3439-7D0F-EE260BAD5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  <a:p>
            <a:endParaRPr lang="en-GB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3E5C96EB-98A9-757B-21B1-6B4C28257C4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BA43C0C-E778-2EB7-4510-D4FD95BBB795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7D6E6F22-FACC-22F9-62FC-66ADD6AF5E21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B5F18B86-CE0A-F49E-64A2-DCB7478CC403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29DB7-E512-601B-D44F-DD945F573F68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5A1DA8-158E-260C-896F-C5BAEBBADAD9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4A9FA-2B94-4F51-D6A6-FFC88528DD98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97C44-961B-DAF2-F03C-837B1C19D11D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74B49A3C-3885-E4E5-CE12-6B6ABDC44B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338F08-D72A-36B4-E11A-68B299536989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175CC-5AD5-7C51-60E1-5508F51DCFA1}"/>
              </a:ext>
            </a:extLst>
          </p:cNvPr>
          <p:cNvSpPr txBox="1"/>
          <p:nvPr/>
        </p:nvSpPr>
        <p:spPr>
          <a:xfrm>
            <a:off x="3698519" y="4527638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of up to 20% is available on eligible Advertising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8D6E93-1C02-A633-3386-831105D32ACF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DE204C-07B3-CE71-7321-AFF8C89516C4}"/>
              </a:ext>
            </a:extLst>
          </p:cNvPr>
          <p:cNvSpPr txBox="1"/>
          <p:nvPr/>
        </p:nvSpPr>
        <p:spPr>
          <a:xfrm>
            <a:off x="6413814" y="4516926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100k Letters or 50k Catalogues. The maximum volume is 1m items.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E51F2-028E-7A40-0285-39A1650446F4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0E918-C534-C159-5EA1-BBA37997675E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22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4A37AF3-7419-BBAE-12C5-ED667B83F55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23" name="Target">
              <a:extLst>
                <a:ext uri="{FF2B5EF4-FFF2-40B4-BE49-F238E27FC236}">
                  <a16:creationId xmlns:a16="http://schemas.microsoft.com/office/drawing/2014/main" id="{B342CF42-CD52-9DFE-A9AF-B339D3A53C9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arget">
              <a:extLst>
                <a:ext uri="{FF2B5EF4-FFF2-40B4-BE49-F238E27FC236}">
                  <a16:creationId xmlns:a16="http://schemas.microsoft.com/office/drawing/2014/main" id="{63464129-DC4A-D92F-A544-859E9D659D3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arget">
              <a:extLst>
                <a:ext uri="{FF2B5EF4-FFF2-40B4-BE49-F238E27FC236}">
                  <a16:creationId xmlns:a16="http://schemas.microsoft.com/office/drawing/2014/main" id="{9C1282D8-4B92-BB64-31EA-12864C9B4145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C958014-3819-6748-3F58-12B30173D3A8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E6E0-96F8-3CCE-7B11-0182865277E2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20%</a:t>
            </a:r>
          </a:p>
        </p:txBody>
      </p:sp>
      <p:grpSp>
        <p:nvGrpSpPr>
          <p:cNvPr id="28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2028893-95EB-AB6D-21D6-9C0EF3337CE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29" name="Application">
              <a:extLst>
                <a:ext uri="{FF2B5EF4-FFF2-40B4-BE49-F238E27FC236}">
                  <a16:creationId xmlns:a16="http://schemas.microsoft.com/office/drawing/2014/main" id="{564877B2-CE9D-A176-1C94-43DF2D166614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pplication">
              <a:extLst>
                <a:ext uri="{FF2B5EF4-FFF2-40B4-BE49-F238E27FC236}">
                  <a16:creationId xmlns:a16="http://schemas.microsoft.com/office/drawing/2014/main" id="{4C05AF14-C371-68BF-7D3D-85C5D460D89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pplication">
              <a:extLst>
                <a:ext uri="{FF2B5EF4-FFF2-40B4-BE49-F238E27FC236}">
                  <a16:creationId xmlns:a16="http://schemas.microsoft.com/office/drawing/2014/main" id="{94549084-3922-FDE0-25CD-86558B9CE1BC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pplication">
              <a:extLst>
                <a:ext uri="{FF2B5EF4-FFF2-40B4-BE49-F238E27FC236}">
                  <a16:creationId xmlns:a16="http://schemas.microsoft.com/office/drawing/2014/main" id="{AB48D44C-C6FC-17CB-91B3-8B1E88255DE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pplication">
              <a:extLst>
                <a:ext uri="{FF2B5EF4-FFF2-40B4-BE49-F238E27FC236}">
                  <a16:creationId xmlns:a16="http://schemas.microsoft.com/office/drawing/2014/main" id="{E471135B-4D66-4B53-0F71-1961FDA7921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pplication">
              <a:extLst>
                <a:ext uri="{FF2B5EF4-FFF2-40B4-BE49-F238E27FC236}">
                  <a16:creationId xmlns:a16="http://schemas.microsoft.com/office/drawing/2014/main" id="{2BAAB7BD-FE77-897F-DCE7-0B227B29931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490500C-3FB3-2B18-DE44-3B2E4833738B}"/>
              </a:ext>
            </a:extLst>
          </p:cNvPr>
          <p:cNvSpPr txBox="1"/>
          <p:nvPr/>
        </p:nvSpPr>
        <p:spPr>
          <a:xfrm>
            <a:off x="1059140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For when you try new acquisition Advertising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1D7A50-F8FC-6E37-3490-B42DD97E80E5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0523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A3A3-5C83-A276-687C-3446CB1E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A8792-4614-7E79-A6F5-6BA3654B1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48A7B-9BBF-0BF6-7132-3D23F3B2D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FB4530B-68E8-C2AE-D50E-0343E9924E8D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0E328CB-A4DC-90AA-2352-AB3527785FFB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EADC515-6C60-987A-EEDB-EB9778386D13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2AD8A90-5D94-2580-D33D-3D79F0C87D87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486BE-A84E-47EE-C44B-62FBE0372093}"/>
              </a:ext>
            </a:extLst>
          </p:cNvPr>
          <p:cNvSpPr txBox="1"/>
          <p:nvPr/>
        </p:nvSpPr>
        <p:spPr>
          <a:xfrm>
            <a:off x="807776" y="4691882"/>
            <a:ext cx="26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Test addressed Letter items sent using Advertising Mail.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4B92E-2817-3233-EA2E-BF3FA17B8182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44C48-1387-6445-357E-A01212608107}"/>
              </a:ext>
            </a:extLst>
          </p:cNvPr>
          <p:cNvSpPr txBox="1"/>
          <p:nvPr/>
        </p:nvSpPr>
        <p:spPr>
          <a:xfrm>
            <a:off x="6082742" y="4691882"/>
            <a:ext cx="26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The minimum volume is 100k Letters or 50k Catalogues. The maximum volume is 1m items.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B4045-3270-C608-512F-50A4E816320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10 days before the start date of your test.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75804-09E5-0C27-5D9B-0FF39C51A5CF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51F63-BD72-7461-CC14-82D2AB6D80D9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BA74A-1867-B9A2-A2DE-F98AC5CA420C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121CA-C790-3B83-9E78-80E454DF5961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BED7DD-9FF1-A240-EC85-061A2893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13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B2BF-1035-C8CF-F7F7-BD54F10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5A09F-D4F1-1EE8-450D-495FAA9D31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5A811-CEC6-FC03-7DB5-05E868C109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515413-4151-0F86-3475-F8FF74922F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6D231-43C2-2239-E4BC-BC7F0903DAA6}"/>
              </a:ext>
            </a:extLst>
          </p:cNvPr>
          <p:cNvSpPr txBox="1"/>
          <p:nvPr/>
        </p:nvSpPr>
        <p:spPr>
          <a:xfrm>
            <a:off x="4546035" y="3448855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02 June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4151-B4F9-FCC4-D66F-4019BA47CB61}"/>
              </a:ext>
            </a:extLst>
          </p:cNvPr>
          <p:cNvSpPr txBox="1"/>
          <p:nvPr/>
        </p:nvSpPr>
        <p:spPr>
          <a:xfrm>
            <a:off x="4100849" y="4437606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First posting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55B24-F4F0-702F-F31C-D2F02B79AE4D}"/>
              </a:ext>
            </a:extLst>
          </p:cNvPr>
          <p:cNvSpPr txBox="1"/>
          <p:nvPr/>
        </p:nvSpPr>
        <p:spPr>
          <a:xfrm>
            <a:off x="6644409" y="3448855"/>
            <a:ext cx="1135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15 August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6B7CB-129E-E77B-5DAF-75686DD9DE0C}"/>
              </a:ext>
            </a:extLst>
          </p:cNvPr>
          <p:cNvSpPr txBox="1"/>
          <p:nvPr/>
        </p:nvSpPr>
        <p:spPr>
          <a:xfrm>
            <a:off x="6388346" y="4437076"/>
            <a:ext cx="16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application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01EB1D-7F5A-5214-A03F-56766F99F3D7}"/>
              </a:ext>
            </a:extLst>
          </p:cNvPr>
          <p:cNvGrpSpPr/>
          <p:nvPr/>
        </p:nvGrpSpPr>
        <p:grpSpPr>
          <a:xfrm>
            <a:off x="4177441" y="2524820"/>
            <a:ext cx="1648014" cy="1808359"/>
            <a:chOff x="6761932" y="1222043"/>
            <a:chExt cx="1648014" cy="1808359"/>
          </a:xfrm>
        </p:grpSpPr>
        <p:sp>
          <p:nvSpPr>
            <p:cNvPr id="12" name="Free-form: Shape 297">
              <a:extLst>
                <a:ext uri="{FF2B5EF4-FFF2-40B4-BE49-F238E27FC236}">
                  <a16:creationId xmlns:a16="http://schemas.microsoft.com/office/drawing/2014/main" id="{51DB452B-FC7F-D167-7608-24533ADAAE35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-form: Shape 298">
              <a:extLst>
                <a:ext uri="{FF2B5EF4-FFF2-40B4-BE49-F238E27FC236}">
                  <a16:creationId xmlns:a16="http://schemas.microsoft.com/office/drawing/2014/main" id="{E0ADBA32-DD59-4BD8-6604-D46A131C6833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B693E-3C1A-C9C1-051B-96E99302FB4A}"/>
              </a:ext>
            </a:extLst>
          </p:cNvPr>
          <p:cNvGrpSpPr/>
          <p:nvPr/>
        </p:nvGrpSpPr>
        <p:grpSpPr>
          <a:xfrm>
            <a:off x="6388346" y="2524820"/>
            <a:ext cx="1648014" cy="1808359"/>
            <a:chOff x="6761932" y="1222043"/>
            <a:chExt cx="1648014" cy="1808359"/>
          </a:xfrm>
        </p:grpSpPr>
        <p:sp>
          <p:nvSpPr>
            <p:cNvPr id="15" name="Free-form: Shape 297">
              <a:extLst>
                <a:ext uri="{FF2B5EF4-FFF2-40B4-BE49-F238E27FC236}">
                  <a16:creationId xmlns:a16="http://schemas.microsoft.com/office/drawing/2014/main" id="{DBF82459-CBF9-7F55-394C-67A9780BF078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-form: Shape 298">
              <a:extLst>
                <a:ext uri="{FF2B5EF4-FFF2-40B4-BE49-F238E27FC236}">
                  <a16:creationId xmlns:a16="http://schemas.microsoft.com/office/drawing/2014/main" id="{9FDD9C00-3D10-814F-D6E5-089478F350F9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19CA40-D385-E83D-AADE-02CC55622F4F}"/>
              </a:ext>
            </a:extLst>
          </p:cNvPr>
          <p:cNvSpPr txBox="1"/>
          <p:nvPr/>
        </p:nvSpPr>
        <p:spPr>
          <a:xfrm>
            <a:off x="8587501" y="4434028"/>
            <a:ext cx="17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posting date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A80843-6459-980A-E6B0-B780EB84DCDF}"/>
              </a:ext>
            </a:extLst>
          </p:cNvPr>
          <p:cNvGrpSpPr/>
          <p:nvPr/>
        </p:nvGrpSpPr>
        <p:grpSpPr>
          <a:xfrm>
            <a:off x="8650853" y="2524820"/>
            <a:ext cx="1648014" cy="1808359"/>
            <a:chOff x="6761932" y="1222043"/>
            <a:chExt cx="1648014" cy="1808359"/>
          </a:xfrm>
        </p:grpSpPr>
        <p:sp>
          <p:nvSpPr>
            <p:cNvPr id="20" name="Free-form: Shape 297">
              <a:extLst>
                <a:ext uri="{FF2B5EF4-FFF2-40B4-BE49-F238E27FC236}">
                  <a16:creationId xmlns:a16="http://schemas.microsoft.com/office/drawing/2014/main" id="{6E206338-7DCA-192C-E14C-8513EC2D5540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-form: Shape 298">
              <a:extLst>
                <a:ext uri="{FF2B5EF4-FFF2-40B4-BE49-F238E27FC236}">
                  <a16:creationId xmlns:a16="http://schemas.microsoft.com/office/drawing/2014/main" id="{416F8AA3-D77F-97E3-C0D7-FE74CC9FD6F6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9827002-F221-636A-826B-BF60448D8F42}"/>
              </a:ext>
            </a:extLst>
          </p:cNvPr>
          <p:cNvSpPr txBox="1"/>
          <p:nvPr/>
        </p:nvSpPr>
        <p:spPr>
          <a:xfrm>
            <a:off x="8906917" y="3448855"/>
            <a:ext cx="113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29 August</a:t>
            </a:r>
          </a:p>
          <a:p>
            <a:pPr algn="ctr"/>
            <a:r>
              <a:rPr lang="en-GB" b="1" dirty="0"/>
              <a:t>2025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44F3B9-DC3E-71E6-6911-0217F31DBEDF}"/>
              </a:ext>
            </a:extLst>
          </p:cNvPr>
          <p:cNvGrpSpPr/>
          <p:nvPr/>
        </p:nvGrpSpPr>
        <p:grpSpPr>
          <a:xfrm>
            <a:off x="1856251" y="2524820"/>
            <a:ext cx="1648014" cy="1808359"/>
            <a:chOff x="6761932" y="1222043"/>
            <a:chExt cx="1648014" cy="1808359"/>
          </a:xfrm>
        </p:grpSpPr>
        <p:sp>
          <p:nvSpPr>
            <p:cNvPr id="17" name="Free-form: Shape 297">
              <a:extLst>
                <a:ext uri="{FF2B5EF4-FFF2-40B4-BE49-F238E27FC236}">
                  <a16:creationId xmlns:a16="http://schemas.microsoft.com/office/drawing/2014/main" id="{310866B8-1B23-93E1-4895-87C6565E967C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-form: Shape 298">
              <a:extLst>
                <a:ext uri="{FF2B5EF4-FFF2-40B4-BE49-F238E27FC236}">
                  <a16:creationId xmlns:a16="http://schemas.microsoft.com/office/drawing/2014/main" id="{63FFE7D4-AD4F-0851-5879-5F3E33DFFF57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05A0209-4558-B8E6-0269-434DEFD06CE0}"/>
              </a:ext>
            </a:extLst>
          </p:cNvPr>
          <p:cNvSpPr txBox="1"/>
          <p:nvPr/>
        </p:nvSpPr>
        <p:spPr>
          <a:xfrm>
            <a:off x="1745964" y="4465807"/>
            <a:ext cx="18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Applications open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2C57BE-02C1-7FA3-B657-262ECC75BDBF}"/>
              </a:ext>
            </a:extLst>
          </p:cNvPr>
          <p:cNvSpPr txBox="1"/>
          <p:nvPr/>
        </p:nvSpPr>
        <p:spPr>
          <a:xfrm>
            <a:off x="2234142" y="3429997"/>
            <a:ext cx="892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19 May</a:t>
            </a:r>
          </a:p>
          <a:p>
            <a:pPr algn="ctr"/>
            <a:r>
              <a:rPr lang="en-GB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775803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Props1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937AC5-93BF-49A6-B607-CC4F4B0ECEB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07d9dac-b3e0-4010-a31f-c9f487ae09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919</Words>
  <Application>Microsoft Office PowerPoint</Application>
  <PresentationFormat>Widescreen</PresentationFormat>
  <Paragraphs>141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Impact</vt:lpstr>
      <vt:lpstr>Wingdings</vt:lpstr>
      <vt:lpstr>Office Theme</vt:lpstr>
      <vt:lpstr>ROYAL MAIL TRAVEL ESSENTIALS INCENTIVE 2025-2026</vt:lpstr>
      <vt:lpstr>Incentive content guidance</vt:lpstr>
      <vt:lpstr>Mail achieves high engagement</vt:lpstr>
      <vt:lpstr>Key metrics for retail mail</vt:lpstr>
      <vt:lpstr>COMMERCIAL ENGAGEMENT</vt:lpstr>
      <vt:lpstr>PowerPoint Presentation</vt:lpstr>
      <vt:lpstr>Advertising mail</vt:lpstr>
      <vt:lpstr>Entry requirements</vt:lpstr>
      <vt:lpstr>Offer dates</vt:lpstr>
      <vt:lpstr>Postage credits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2025-04-15T14:19:00Z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