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4" r:id="rId1"/>
  </p:sldMasterIdLst>
  <p:notesMasterIdLst>
    <p:notesMasterId r:id="rId16"/>
  </p:notesMasterIdLst>
  <p:handoutMasterIdLst>
    <p:handoutMasterId r:id="rId17"/>
  </p:handoutMasterIdLst>
  <p:sldIdLst>
    <p:sldId id="308" r:id="rId2"/>
    <p:sldId id="341" r:id="rId3"/>
    <p:sldId id="342" r:id="rId4"/>
    <p:sldId id="343" r:id="rId5"/>
    <p:sldId id="344" r:id="rId6"/>
    <p:sldId id="346" r:id="rId7"/>
    <p:sldId id="347" r:id="rId8"/>
    <p:sldId id="348" r:id="rId9"/>
    <p:sldId id="1677" r:id="rId10"/>
    <p:sldId id="292" r:id="rId11"/>
    <p:sldId id="4441" r:id="rId12"/>
    <p:sldId id="4442" r:id="rId13"/>
    <p:sldId id="2738" r:id="rId14"/>
    <p:sldId id="288" r:id="rId15"/>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302" userDrawn="1">
          <p15:clr>
            <a:srgbClr val="A4A3A4"/>
          </p15:clr>
        </p15:guide>
        <p15:guide id="4" orient="horz" pos="413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DC304"/>
    <a:srgbClr val="82CBD4"/>
    <a:srgbClr val="95C121"/>
    <a:srgbClr val="EF7E05"/>
    <a:srgbClr val="1BACE4"/>
    <a:srgbClr val="E6E6E6"/>
    <a:srgbClr val="1D1E1C"/>
    <a:srgbClr val="E20C18"/>
    <a:srgbClr val="FAA8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08" autoAdjust="0"/>
    <p:restoredTop sz="96357" autoAdjust="0"/>
  </p:normalViewPr>
  <p:slideViewPr>
    <p:cSldViewPr snapToGrid="0">
      <p:cViewPr varScale="1">
        <p:scale>
          <a:sx n="86" d="100"/>
          <a:sy n="86" d="100"/>
        </p:scale>
        <p:origin x="773" y="48"/>
      </p:cViewPr>
      <p:guideLst>
        <p:guide orient="horz" pos="2160"/>
        <p:guide pos="3840"/>
        <p:guide pos="302"/>
        <p:guide orient="horz" pos="4133"/>
      </p:guideLst>
    </p:cSldViewPr>
  </p:slideViewPr>
  <p:notesTextViewPr>
    <p:cViewPr>
      <p:scale>
        <a:sx n="3" d="2"/>
        <a:sy n="3" d="2"/>
      </p:scale>
      <p:origin x="0" y="0"/>
    </p:cViewPr>
  </p:notesTextViewPr>
  <p:sorterViewPr>
    <p:cViewPr>
      <p:scale>
        <a:sx n="66" d="100"/>
        <a:sy n="66" d="100"/>
      </p:scale>
      <p:origin x="0" y="0"/>
    </p:cViewPr>
  </p:sorterViewPr>
  <p:notesViewPr>
    <p:cSldViewPr snapToGrid="0" showGuides="1">
      <p:cViewPr varScale="1">
        <p:scale>
          <a:sx n="87" d="100"/>
          <a:sy n="87" d="100"/>
        </p:scale>
        <p:origin x="2064"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768DAB-FE87-4CAB-AEAC-2A9EBE55511B}"/>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4A9FC4E2-F6F1-419C-9F44-302787CC4AC4}"/>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50D87A0D-4AE4-469D-8C0F-1E3E19CC0F04}" type="datetimeFigureOut">
              <a:rPr lang="en-GB" smtClean="0"/>
              <a:t>23/07/2024</a:t>
            </a:fld>
            <a:endParaRPr lang="en-GB"/>
          </a:p>
        </p:txBody>
      </p:sp>
      <p:sp>
        <p:nvSpPr>
          <p:cNvPr id="4" name="Footer Placeholder 3">
            <a:extLst>
              <a:ext uri="{FF2B5EF4-FFF2-40B4-BE49-F238E27FC236}">
                <a16:creationId xmlns:a16="http://schemas.microsoft.com/office/drawing/2014/main" id="{6134850C-42C4-41F0-AA1F-2F442460B52A}"/>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03B8400-D95F-432A-B8B1-FBF545FE0748}"/>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02F9E6EB-C898-47AB-9193-70CED8AB477C}" type="slidenum">
              <a:rPr lang="en-GB" smtClean="0"/>
              <a:t>‹#›</a:t>
            </a:fld>
            <a:endParaRPr lang="en-GB"/>
          </a:p>
        </p:txBody>
      </p:sp>
    </p:spTree>
    <p:extLst>
      <p:ext uri="{BB962C8B-B14F-4D97-AF65-F5344CB8AC3E}">
        <p14:creationId xmlns:p14="http://schemas.microsoft.com/office/powerpoint/2010/main" val="212040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58E864C0-77EE-456B-9747-0A15F816AD6A}" type="datetimeFigureOut">
              <a:rPr lang="en-GB" smtClean="0"/>
              <a:t>23/07/2024</a:t>
            </a:fld>
            <a:endParaRPr lang="en-GB"/>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DCC1A71F-ED3E-4A54-969C-A8BBEECB2EB9}" type="slidenum">
              <a:rPr lang="en-GB" smtClean="0"/>
              <a:t>‹#›</a:t>
            </a:fld>
            <a:endParaRPr lang="en-GB"/>
          </a:p>
        </p:txBody>
      </p:sp>
    </p:spTree>
    <p:extLst>
      <p:ext uri="{BB962C8B-B14F-4D97-AF65-F5344CB8AC3E}">
        <p14:creationId xmlns:p14="http://schemas.microsoft.com/office/powerpoint/2010/main" val="3069845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powerusersoftwares.com/"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powerusersoftwares.com/term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template was inserted from Power-user, the productivity add-in for PowerPoint, Excel and Word.</a:t>
            </a:r>
          </a:p>
          <a:p>
            <a:r>
              <a:rPr lang="en-GB" dirty="0"/>
              <a:t>Install Power-user to access thousands of templates, icons, maps, diagrams and charts with Power-user.</a:t>
            </a:r>
          </a:p>
          <a:p>
            <a:r>
              <a:rPr lang="en-GB" dirty="0"/>
              <a:t>Visit </a:t>
            </a:r>
            <a:r>
              <a:rPr lang="en-GB" dirty="0">
                <a:hlinkClick r:id="rId3"/>
              </a:rPr>
              <a:t>https://www.powerusersoftwares.com/</a:t>
            </a:r>
            <a:endParaRPr lang="en-GB" dirty="0"/>
          </a:p>
          <a:p>
            <a:r>
              <a:rPr lang="en-GB" dirty="0"/>
              <a:t>©Power-user SAS, terms of license: </a:t>
            </a:r>
            <a:r>
              <a:rPr lang="en-GB" dirty="0">
                <a:hlinkClick r:id="rId4"/>
              </a:rPr>
              <a:t>https://www.powerusersoftwares.com/terms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5767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C1A71F-ED3E-4A54-969C-A8BBEECB2EB9}" type="slidenum">
              <a:rPr lang="en-GB" smtClean="0"/>
              <a:t>14</a:t>
            </a:fld>
            <a:endParaRPr lang="en-GB"/>
          </a:p>
        </p:txBody>
      </p:sp>
    </p:spTree>
    <p:extLst>
      <p:ext uri="{BB962C8B-B14F-4D97-AF65-F5344CB8AC3E}">
        <p14:creationId xmlns:p14="http://schemas.microsoft.com/office/powerpoint/2010/main" val="40679676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Image">
    <p:spTree>
      <p:nvGrpSpPr>
        <p:cNvPr id="1" name=""/>
        <p:cNvGrpSpPr/>
        <p:nvPr/>
      </p:nvGrpSpPr>
      <p:grpSpPr>
        <a:xfrm>
          <a:off x="0" y="0"/>
          <a:ext cx="0" cy="0"/>
          <a:chOff x="0" y="0"/>
          <a:chExt cx="0" cy="0"/>
        </a:xfrm>
      </p:grpSpPr>
      <p:sp>
        <p:nvSpPr>
          <p:cNvPr id="38" name="Text Placeholder 37">
            <a:extLst>
              <a:ext uri="{FF2B5EF4-FFF2-40B4-BE49-F238E27FC236}">
                <a16:creationId xmlns:a16="http://schemas.microsoft.com/office/drawing/2014/main" id="{07F2A013-233D-4620-B6AA-A31A571A4FB5}"/>
              </a:ext>
            </a:extLst>
          </p:cNvPr>
          <p:cNvSpPr>
            <a:spLocks noGrp="1"/>
          </p:cNvSpPr>
          <p:nvPr>
            <p:ph type="body" sz="quarter" idx="10" hasCustomPrompt="1"/>
          </p:nvPr>
        </p:nvSpPr>
        <p:spPr>
          <a:xfrm>
            <a:off x="486000" y="4286471"/>
            <a:ext cx="11140874" cy="241784"/>
          </a:xfrm>
          <a:prstGeom prst="rect">
            <a:avLst/>
          </a:prstGeom>
        </p:spPr>
        <p:txBody>
          <a:bodyPr lIns="0" tIns="0" rIns="0" bIns="0">
            <a:noAutofit/>
          </a:bodyPr>
          <a:lstStyle>
            <a:lvl1pPr marL="0" indent="0">
              <a:buNone/>
              <a:defRPr lang="en-GB" sz="1800" b="0" i="0" kern="1200" cap="none" baseline="0" dirty="0">
                <a:solidFill>
                  <a:schemeClr val="bg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
        <p:nvSpPr>
          <p:cNvPr id="20" name="Subtitle 2">
            <a:extLst>
              <a:ext uri="{FF2B5EF4-FFF2-40B4-BE49-F238E27FC236}">
                <a16:creationId xmlns:a16="http://schemas.microsoft.com/office/drawing/2014/main" id="{AC0D4679-B451-ED43-B2CD-E9661A32AF68}"/>
              </a:ext>
            </a:extLst>
          </p:cNvPr>
          <p:cNvSpPr>
            <a:spLocks noGrp="1"/>
          </p:cNvSpPr>
          <p:nvPr>
            <p:ph type="subTitle" idx="1" hasCustomPrompt="1"/>
          </p:nvPr>
        </p:nvSpPr>
        <p:spPr>
          <a:xfrm>
            <a:off x="486000"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
        <p:nvSpPr>
          <p:cNvPr id="21" name="Title 3">
            <a:extLst>
              <a:ext uri="{FF2B5EF4-FFF2-40B4-BE49-F238E27FC236}">
                <a16:creationId xmlns:a16="http://schemas.microsoft.com/office/drawing/2014/main" id="{357D1814-6C07-3F44-9A66-DF9973E577CC}"/>
              </a:ext>
            </a:extLst>
          </p:cNvPr>
          <p:cNvSpPr>
            <a:spLocks noGrp="1"/>
          </p:cNvSpPr>
          <p:nvPr>
            <p:ph type="title" hasCustomPrompt="1"/>
          </p:nvPr>
        </p:nvSpPr>
        <p:spPr>
          <a:xfrm>
            <a:off x="486000" y="2315120"/>
            <a:ext cx="10515600" cy="1325563"/>
          </a:xfrm>
          <a:prstGeom prst="rect">
            <a:avLst/>
          </a:prstGeom>
        </p:spPr>
        <p:txBody>
          <a:bodyPr/>
          <a:lstStyle>
            <a:lvl1pPr>
              <a:defRPr sz="3600" b="1">
                <a:solidFill>
                  <a:schemeClr val="bg1"/>
                </a:solidFill>
              </a:defRPr>
            </a:lvl1pPr>
          </a:lstStyle>
          <a:p>
            <a:r>
              <a:rPr lang="en-GB" dirty="0"/>
              <a:t>CLICK TO EDIT TITLE SLIDE COPY</a:t>
            </a:r>
            <a:endParaRPr lang="en-US" dirty="0"/>
          </a:p>
        </p:txBody>
      </p:sp>
      <p:pic>
        <p:nvPicPr>
          <p:cNvPr id="22" name="Picture 21">
            <a:extLst>
              <a:ext uri="{FF2B5EF4-FFF2-40B4-BE49-F238E27FC236}">
                <a16:creationId xmlns:a16="http://schemas.microsoft.com/office/drawing/2014/main" id="{11A3C808-5FE7-C64E-9387-4B8959F50A0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82771" y="507629"/>
            <a:ext cx="4027072" cy="638265"/>
          </a:xfrm>
          <a:prstGeom prst="rect">
            <a:avLst/>
          </a:prstGeom>
        </p:spPr>
      </p:pic>
      <p:sp>
        <p:nvSpPr>
          <p:cNvPr id="6" name="Rectangle 5">
            <a:extLst>
              <a:ext uri="{FF2B5EF4-FFF2-40B4-BE49-F238E27FC236}">
                <a16:creationId xmlns:a16="http://schemas.microsoft.com/office/drawing/2014/main" id="{59165FEB-41E0-457E-B7B9-16F56510B913}"/>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94256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Quote,Paper">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81EA89-EEA3-CF4A-AF2E-BF7A3B7EBB56}"/>
              </a:ext>
            </a:extLst>
          </p:cNvPr>
          <p:cNvSpPr txBox="1"/>
          <p:nvPr userDrawn="1"/>
        </p:nvSpPr>
        <p:spPr>
          <a:xfrm>
            <a:off x="1613766" y="2117122"/>
            <a:ext cx="8964468" cy="584775"/>
          </a:xfrm>
          <a:prstGeom prst="rect">
            <a:avLst/>
          </a:prstGeom>
          <a:noFill/>
        </p:spPr>
        <p:txBody>
          <a:bodyPr wrap="square" rtlCol="0">
            <a:spAutoFit/>
          </a:bodyPr>
          <a:lstStyle/>
          <a:p>
            <a:pPr algn="ctr"/>
            <a:endParaRPr lang="en-US" sz="3200" b="1" dirty="0">
              <a:solidFill>
                <a:schemeClr val="tx1"/>
              </a:solidFill>
              <a:latin typeface="+mj-lt"/>
            </a:endParaRPr>
          </a:p>
        </p:txBody>
      </p:sp>
      <p:pic>
        <p:nvPicPr>
          <p:cNvPr id="6" name="Picture 5">
            <a:extLst>
              <a:ext uri="{FF2B5EF4-FFF2-40B4-BE49-F238E27FC236}">
                <a16:creationId xmlns:a16="http://schemas.microsoft.com/office/drawing/2014/main" id="{42A610B1-91B8-4286-A62C-13768BD19BF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90800" y="6208526"/>
            <a:ext cx="582284" cy="361960"/>
          </a:xfrm>
          <a:prstGeom prst="rect">
            <a:avLst/>
          </a:prstGeom>
        </p:spPr>
      </p:pic>
      <p:sp>
        <p:nvSpPr>
          <p:cNvPr id="4" name="Text Placeholder 3">
            <a:extLst>
              <a:ext uri="{FF2B5EF4-FFF2-40B4-BE49-F238E27FC236}">
                <a16:creationId xmlns:a16="http://schemas.microsoft.com/office/drawing/2014/main" id="{934B87C8-4CA8-48B2-A305-D07818E34E78}"/>
              </a:ext>
            </a:extLst>
          </p:cNvPr>
          <p:cNvSpPr>
            <a:spLocks noGrp="1"/>
          </p:cNvSpPr>
          <p:nvPr>
            <p:ph type="body" sz="quarter" idx="10" hasCustomPrompt="1"/>
          </p:nvPr>
        </p:nvSpPr>
        <p:spPr>
          <a:xfrm>
            <a:off x="1599334" y="2302366"/>
            <a:ext cx="8978900" cy="1571625"/>
          </a:xfrm>
          <a:prstGeom prst="rect">
            <a:avLst/>
          </a:prstGeom>
        </p:spPr>
        <p:txBody>
          <a:bodyPr/>
          <a:lstStyle>
            <a:lvl1pPr marL="0" indent="0">
              <a:buNone/>
              <a:defRPr lang="en-US" sz="3600" b="1" kern="1200" dirty="0">
                <a:solidFill>
                  <a:schemeClr val="tx1"/>
                </a:solidFill>
                <a:latin typeface="+mj-lt"/>
                <a:ea typeface="+mn-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“STATEMENT HERE, WITH OR WITHOUT QUOTE MARKS. STATEMENT HERE WITH OR WITHOUT QUOTE MARKS.”</a:t>
            </a:r>
          </a:p>
        </p:txBody>
      </p:sp>
      <p:sp>
        <p:nvSpPr>
          <p:cNvPr id="5" name="Rectangle 4">
            <a:extLst>
              <a:ext uri="{FF2B5EF4-FFF2-40B4-BE49-F238E27FC236}">
                <a16:creationId xmlns:a16="http://schemas.microsoft.com/office/drawing/2014/main" id="{F515D290-C802-4232-96E3-AE87D079371A}"/>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0916561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Single Title, Wave Cancellation Mark">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9D502F-569E-4D94-A00A-B6B97A7A9388}"/>
              </a:ext>
            </a:extLst>
          </p:cNvPr>
          <p:cNvSpPr>
            <a:spLocks noGrp="1"/>
          </p:cNvSpPr>
          <p:nvPr>
            <p:ph sz="quarter" idx="13"/>
          </p:nvPr>
        </p:nvSpPr>
        <p:spPr>
          <a:xfrm>
            <a:off x="485775" y="1781175"/>
            <a:ext cx="11191875" cy="4476750"/>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itle 1">
            <a:extLst>
              <a:ext uri="{FF2B5EF4-FFF2-40B4-BE49-F238E27FC236}">
                <a16:creationId xmlns:a16="http://schemas.microsoft.com/office/drawing/2014/main" id="{BCF829B6-8F65-9C49-8B56-C81689650C91}"/>
              </a:ext>
            </a:extLst>
          </p:cNvPr>
          <p:cNvSpPr>
            <a:spLocks noGrp="1"/>
          </p:cNvSpPr>
          <p:nvPr>
            <p:ph type="title" hasCustomPrompt="1"/>
          </p:nvPr>
        </p:nvSpPr>
        <p:spPr>
          <a:xfrm>
            <a:off x="486000" y="414000"/>
            <a:ext cx="7982882" cy="475686"/>
          </a:xfrm>
          <a:prstGeom prst="rect">
            <a:avLst/>
          </a:prstGeom>
        </p:spPr>
        <p:txBody>
          <a:bodyPr lIns="0" tIns="0" rIns="0" bIns="0"/>
          <a:lstStyle>
            <a:lvl1pPr>
              <a:lnSpc>
                <a:spcPts val="4400"/>
              </a:lnSpc>
              <a:defRPr sz="3600" b="1" cap="all" spc="-100" baseline="0">
                <a:latin typeface="+mj-lt"/>
              </a:defRPr>
            </a:lvl1pPr>
          </a:lstStyle>
          <a:p>
            <a:r>
              <a:rPr lang="en-US" dirty="0"/>
              <a:t>TEXT-ONLY, single title, circle</a:t>
            </a:r>
            <a:endParaRPr lang="en-GB" dirty="0"/>
          </a:p>
        </p:txBody>
      </p:sp>
      <p:sp>
        <p:nvSpPr>
          <p:cNvPr id="7" name="Text Placeholder 6">
            <a:extLst>
              <a:ext uri="{FF2B5EF4-FFF2-40B4-BE49-F238E27FC236}">
                <a16:creationId xmlns:a16="http://schemas.microsoft.com/office/drawing/2014/main" id="{A6526A71-AA71-0340-ADDE-15A0DA0261A2}"/>
              </a:ext>
            </a:extLst>
          </p:cNvPr>
          <p:cNvSpPr>
            <a:spLocks noGrp="1"/>
          </p:cNvSpPr>
          <p:nvPr>
            <p:ph type="body" sz="quarter" idx="11" hasCustomPrompt="1"/>
          </p:nvPr>
        </p:nvSpPr>
        <p:spPr>
          <a:xfrm>
            <a:off x="486001" y="993160"/>
            <a:ext cx="7051449" cy="267229"/>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5" name="Slide Number Placeholder 4">
            <a:extLst>
              <a:ext uri="{FF2B5EF4-FFF2-40B4-BE49-F238E27FC236}">
                <a16:creationId xmlns:a16="http://schemas.microsoft.com/office/drawing/2014/main" id="{296C8B7C-F5E9-4230-9AB4-F7884F6DCEFF}"/>
              </a:ext>
            </a:extLst>
          </p:cNvPr>
          <p:cNvSpPr>
            <a:spLocks noGrp="1"/>
          </p:cNvSpPr>
          <p:nvPr>
            <p:ph type="sldNum" sz="quarter" idx="15"/>
          </p:nvPr>
        </p:nvSpPr>
        <p:spPr/>
        <p:txBody>
          <a:bodyPr/>
          <a:lstStyle/>
          <a:p>
            <a:fld id="{3787542D-5C6B-4EB3-96EB-9B37C3D5D2F8}" type="slidenum">
              <a:rPr lang="en-GB" smtClean="0"/>
              <a:t>‹#›</a:t>
            </a:fld>
            <a:endParaRPr lang="en-GB"/>
          </a:p>
        </p:txBody>
      </p:sp>
      <p:pic>
        <p:nvPicPr>
          <p:cNvPr id="10" name="Picture 9">
            <a:extLst>
              <a:ext uri="{FF2B5EF4-FFF2-40B4-BE49-F238E27FC236}">
                <a16:creationId xmlns:a16="http://schemas.microsoft.com/office/drawing/2014/main" id="{F75F41FD-917A-4663-A5C6-237A858D449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90800" y="6208526"/>
            <a:ext cx="582284" cy="361960"/>
          </a:xfrm>
          <a:prstGeom prst="rect">
            <a:avLst/>
          </a:prstGeom>
        </p:spPr>
      </p:pic>
      <p:sp>
        <p:nvSpPr>
          <p:cNvPr id="8" name="Rectangle 7">
            <a:extLst>
              <a:ext uri="{FF2B5EF4-FFF2-40B4-BE49-F238E27FC236}">
                <a16:creationId xmlns:a16="http://schemas.microsoft.com/office/drawing/2014/main" id="{3D323121-0907-4D18-9AA6-4AA7DB3FF770}"/>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4081609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 Single Title, Circle Postmark">
    <p:bg>
      <p:bgRef idx="1001">
        <a:schemeClr val="bg1"/>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F829B6-8F65-9C49-8B56-C81689650C91}"/>
              </a:ext>
            </a:extLst>
          </p:cNvPr>
          <p:cNvSpPr>
            <a:spLocks noGrp="1"/>
          </p:cNvSpPr>
          <p:nvPr>
            <p:ph type="title" hasCustomPrompt="1"/>
          </p:nvPr>
        </p:nvSpPr>
        <p:spPr>
          <a:xfrm>
            <a:off x="485999" y="414000"/>
            <a:ext cx="8042703" cy="475686"/>
          </a:xfrm>
          <a:prstGeom prst="rect">
            <a:avLst/>
          </a:prstGeom>
        </p:spPr>
        <p:txBody>
          <a:bodyPr lIns="0" tIns="0" rIns="0" bIns="0"/>
          <a:lstStyle>
            <a:lvl1pPr>
              <a:lnSpc>
                <a:spcPts val="4400"/>
              </a:lnSpc>
              <a:defRPr sz="3600" b="1" cap="all" spc="-100" baseline="0">
                <a:latin typeface="+mj-lt"/>
              </a:defRPr>
            </a:lvl1pPr>
          </a:lstStyle>
          <a:p>
            <a:r>
              <a:rPr lang="en-US" dirty="0"/>
              <a:t>TEXT-ONLY, single title, wave</a:t>
            </a:r>
            <a:endParaRPr lang="en-GB" dirty="0"/>
          </a:p>
        </p:txBody>
      </p:sp>
      <p:sp>
        <p:nvSpPr>
          <p:cNvPr id="7" name="Text Placeholder 6">
            <a:extLst>
              <a:ext uri="{FF2B5EF4-FFF2-40B4-BE49-F238E27FC236}">
                <a16:creationId xmlns:a16="http://schemas.microsoft.com/office/drawing/2014/main" id="{A6526A71-AA71-0340-ADDE-15A0DA0261A2}"/>
              </a:ext>
            </a:extLst>
          </p:cNvPr>
          <p:cNvSpPr>
            <a:spLocks noGrp="1"/>
          </p:cNvSpPr>
          <p:nvPr>
            <p:ph type="body" sz="quarter" idx="11" hasCustomPrompt="1"/>
          </p:nvPr>
        </p:nvSpPr>
        <p:spPr>
          <a:xfrm>
            <a:off x="486001" y="993160"/>
            <a:ext cx="8042701" cy="267229"/>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3" name="Slide Number Placeholder 2">
            <a:extLst>
              <a:ext uri="{FF2B5EF4-FFF2-40B4-BE49-F238E27FC236}">
                <a16:creationId xmlns:a16="http://schemas.microsoft.com/office/drawing/2014/main" id="{92369665-BC8A-471B-B121-B84A3BF08535}"/>
              </a:ext>
            </a:extLst>
          </p:cNvPr>
          <p:cNvSpPr>
            <a:spLocks noGrp="1"/>
          </p:cNvSpPr>
          <p:nvPr>
            <p:ph type="sldNum" sz="quarter" idx="15"/>
          </p:nvPr>
        </p:nvSpPr>
        <p:spPr/>
        <p:txBody>
          <a:bodyPr/>
          <a:lstStyle/>
          <a:p>
            <a:fld id="{3787542D-5C6B-4EB3-96EB-9B37C3D5D2F8}" type="slidenum">
              <a:rPr lang="en-GB" smtClean="0"/>
              <a:t>‹#›</a:t>
            </a:fld>
            <a:endParaRPr lang="en-GB"/>
          </a:p>
        </p:txBody>
      </p:sp>
      <p:pic>
        <p:nvPicPr>
          <p:cNvPr id="12" name="Picture 11">
            <a:extLst>
              <a:ext uri="{FF2B5EF4-FFF2-40B4-BE49-F238E27FC236}">
                <a16:creationId xmlns:a16="http://schemas.microsoft.com/office/drawing/2014/main" id="{F3460EA9-D4DD-4016-B2DB-8443B4C3EB3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90800" y="6208526"/>
            <a:ext cx="582284" cy="361960"/>
          </a:xfrm>
          <a:prstGeom prst="rect">
            <a:avLst/>
          </a:prstGeom>
        </p:spPr>
      </p:pic>
      <p:sp>
        <p:nvSpPr>
          <p:cNvPr id="14" name="Content Placeholder 2">
            <a:extLst>
              <a:ext uri="{FF2B5EF4-FFF2-40B4-BE49-F238E27FC236}">
                <a16:creationId xmlns:a16="http://schemas.microsoft.com/office/drawing/2014/main" id="{63FA559B-338C-486F-B850-4917C9ABA26A}"/>
              </a:ext>
            </a:extLst>
          </p:cNvPr>
          <p:cNvSpPr>
            <a:spLocks noGrp="1"/>
          </p:cNvSpPr>
          <p:nvPr>
            <p:ph sz="quarter" idx="13"/>
          </p:nvPr>
        </p:nvSpPr>
        <p:spPr>
          <a:xfrm>
            <a:off x="485775" y="1781175"/>
            <a:ext cx="11191875" cy="4476750"/>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a:extLst>
              <a:ext uri="{FF2B5EF4-FFF2-40B4-BE49-F238E27FC236}">
                <a16:creationId xmlns:a16="http://schemas.microsoft.com/office/drawing/2014/main" id="{B05EE537-688A-4BD4-A009-AEA69E12BA75}"/>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6083303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Table">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A68C3CF0-EDE0-41E7-90BE-6658867FA7F3}"/>
              </a:ext>
            </a:extLst>
          </p:cNvPr>
          <p:cNvSpPr>
            <a:spLocks noGrp="1"/>
          </p:cNvSpPr>
          <p:nvPr>
            <p:ph sz="quarter" idx="16"/>
          </p:nvPr>
        </p:nvSpPr>
        <p:spPr>
          <a:xfrm>
            <a:off x="481942" y="1800000"/>
            <a:ext cx="3971525" cy="4567238"/>
          </a:xfrm>
          <a:prstGeom prst="rect">
            <a:avLst/>
          </a:prstGeom>
        </p:spPr>
        <p:txBody>
          <a:bodyPr/>
          <a:lstStyle>
            <a:lvl1pPr marL="228600" indent="-228600">
              <a:buClr>
                <a:schemeClr val="accent1"/>
              </a:buClr>
              <a:buFont typeface="Wingdings" panose="05000000000000000000" pitchFamily="2" charset="2"/>
              <a:buChar char="§"/>
              <a:defRPr sz="1800"/>
            </a:lvl1pPr>
            <a:lvl2pPr marL="685800" indent="-228600">
              <a:buClr>
                <a:schemeClr val="accent1"/>
              </a:buClr>
              <a:buFont typeface="Wingdings" panose="05000000000000000000" pitchFamily="2" charset="2"/>
              <a:buChar char="§"/>
              <a:defRPr sz="1800"/>
            </a:lvl2pPr>
            <a:lvl3pPr marL="1143000" indent="-228600">
              <a:buClr>
                <a:schemeClr val="accent1"/>
              </a:buClr>
              <a:buFont typeface="Wingdings" panose="05000000000000000000" pitchFamily="2" charset="2"/>
              <a:buChar char="§"/>
              <a:defRPr sz="1800"/>
            </a:lvl3pPr>
            <a:lvl4pPr marL="1600200" indent="-228600">
              <a:buClr>
                <a:schemeClr val="accent1"/>
              </a:buClr>
              <a:buFont typeface="Wingdings" panose="05000000000000000000" pitchFamily="2" charset="2"/>
              <a:buChar char="§"/>
              <a:defRPr sz="1800"/>
            </a:lvl4pPr>
            <a:lvl5pPr marL="2057400" indent="-228600">
              <a:buClr>
                <a:schemeClr val="accent1"/>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able Placeholder 4">
            <a:extLst>
              <a:ext uri="{FF2B5EF4-FFF2-40B4-BE49-F238E27FC236}">
                <a16:creationId xmlns:a16="http://schemas.microsoft.com/office/drawing/2014/main" id="{2E94993B-2CBF-4D63-9C0B-3DEB90439715}"/>
              </a:ext>
            </a:extLst>
          </p:cNvPr>
          <p:cNvSpPr>
            <a:spLocks noGrp="1"/>
          </p:cNvSpPr>
          <p:nvPr>
            <p:ph type="tbl" sz="quarter" idx="13" hasCustomPrompt="1"/>
          </p:nvPr>
        </p:nvSpPr>
        <p:spPr>
          <a:xfrm>
            <a:off x="4738255" y="1800000"/>
            <a:ext cx="6904144" cy="4513714"/>
          </a:xfrm>
          <a:prstGeom prst="rect">
            <a:avLst/>
          </a:prstGeom>
          <a:solidFill>
            <a:schemeClr val="bg1">
              <a:lumMod val="65000"/>
            </a:schemeClr>
          </a:solidFill>
        </p:spPr>
        <p:txBody>
          <a:bodyPr lIns="360000" tIns="360000" rIns="360000" bIns="360000"/>
          <a:lstStyle>
            <a:lvl1pPr marL="0" indent="0" algn="ctr">
              <a:buNone/>
              <a:defRPr lang="en-GB" sz="2400" b="0" kern="1200">
                <a:solidFill>
                  <a:schemeClr val="tx1"/>
                </a:solidFill>
                <a:latin typeface="Arial" panose="020B0604020202020204" pitchFamily="34" charset="0"/>
                <a:ea typeface="+mn-ea"/>
                <a:cs typeface="Arial" panose="020B0604020202020204" pitchFamily="34" charset="0"/>
              </a:defRPr>
            </a:lvl1pPr>
          </a:lstStyle>
          <a:p>
            <a:r>
              <a:rPr lang="en-GB" dirty="0"/>
              <a:t>Click icon to create table</a:t>
            </a:r>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17" name="Text Placeholder 6">
            <a:extLst>
              <a:ext uri="{FF2B5EF4-FFF2-40B4-BE49-F238E27FC236}">
                <a16:creationId xmlns:a16="http://schemas.microsoft.com/office/drawing/2014/main" id="{DA6DFA94-8E20-224E-B8CD-EEBA8E3B249F}"/>
              </a:ext>
            </a:extLst>
          </p:cNvPr>
          <p:cNvSpPr>
            <a:spLocks noGrp="1"/>
          </p:cNvSpPr>
          <p:nvPr>
            <p:ph type="body" sz="quarter" idx="14" hasCustomPrompt="1"/>
          </p:nvPr>
        </p:nvSpPr>
        <p:spPr>
          <a:xfrm>
            <a:off x="486000" y="993160"/>
            <a:ext cx="7051449" cy="267229"/>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pic>
        <p:nvPicPr>
          <p:cNvPr id="8" name="Picture 7">
            <a:extLst>
              <a:ext uri="{FF2B5EF4-FFF2-40B4-BE49-F238E27FC236}">
                <a16:creationId xmlns:a16="http://schemas.microsoft.com/office/drawing/2014/main" id="{5464D7F2-2738-4DD6-9804-14CE0144090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90800" y="6208526"/>
            <a:ext cx="582284" cy="361960"/>
          </a:xfrm>
          <a:prstGeom prst="rect">
            <a:avLst/>
          </a:prstGeom>
        </p:spPr>
      </p:pic>
      <p:sp>
        <p:nvSpPr>
          <p:cNvPr id="9" name="Title 1">
            <a:extLst>
              <a:ext uri="{FF2B5EF4-FFF2-40B4-BE49-F238E27FC236}">
                <a16:creationId xmlns:a16="http://schemas.microsoft.com/office/drawing/2014/main" id="{AC4FA247-4B05-413B-AF4C-A3E42B2599F0}"/>
              </a:ext>
            </a:extLst>
          </p:cNvPr>
          <p:cNvSpPr>
            <a:spLocks noGrp="1"/>
          </p:cNvSpPr>
          <p:nvPr>
            <p:ph type="title" hasCustomPrompt="1"/>
          </p:nvPr>
        </p:nvSpPr>
        <p:spPr>
          <a:xfrm>
            <a:off x="485999" y="414000"/>
            <a:ext cx="8482996" cy="475686"/>
          </a:xfrm>
          <a:prstGeom prst="rect">
            <a:avLst/>
          </a:prstGeom>
        </p:spPr>
        <p:txBody>
          <a:bodyPr lIns="0" tIns="0" rIns="0" bIns="0"/>
          <a:lstStyle>
            <a:lvl1pPr>
              <a:lnSpc>
                <a:spcPts val="4400"/>
              </a:lnSpc>
              <a:defRPr sz="3600" b="1" cap="all" spc="-100" baseline="0">
                <a:latin typeface="+mj-lt"/>
              </a:defRPr>
            </a:lvl1pPr>
          </a:lstStyle>
          <a:p>
            <a:r>
              <a:rPr lang="en-US" dirty="0"/>
              <a:t>Text, table slide</a:t>
            </a:r>
            <a:endParaRPr lang="en-GB" dirty="0"/>
          </a:p>
        </p:txBody>
      </p:sp>
      <p:sp>
        <p:nvSpPr>
          <p:cNvPr id="10" name="Rectangle 9">
            <a:extLst>
              <a:ext uri="{FF2B5EF4-FFF2-40B4-BE49-F238E27FC236}">
                <a16:creationId xmlns:a16="http://schemas.microsoft.com/office/drawing/2014/main" id="{8101573C-F4FD-44D8-BA52-80548F91263D}"/>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4396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hank you/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70AF34E-80CD-48A9-A6DC-1C296F6E9CC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D52557CD-D8C4-674B-9706-B32952F94378}"/>
              </a:ext>
            </a:extLst>
          </p:cNvPr>
          <p:cNvSpPr/>
          <p:nvPr userDrawn="1"/>
        </p:nvSpPr>
        <p:spPr>
          <a:xfrm>
            <a:off x="0" y="0"/>
            <a:ext cx="12192000" cy="6858000"/>
          </a:xfrm>
          <a:prstGeom prst="rect">
            <a:avLst/>
          </a:prstGeom>
          <a:solidFill>
            <a:srgbClr val="000000">
              <a:alpha val="6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0" name="Subtitle 2">
            <a:extLst>
              <a:ext uri="{FF2B5EF4-FFF2-40B4-BE49-F238E27FC236}">
                <a16:creationId xmlns:a16="http://schemas.microsoft.com/office/drawing/2014/main" id="{6A60678E-A454-354A-B4B9-EAB11B969674}"/>
              </a:ext>
            </a:extLst>
          </p:cNvPr>
          <p:cNvSpPr>
            <a:spLocks noGrp="1"/>
          </p:cNvSpPr>
          <p:nvPr>
            <p:ph type="subTitle" idx="1" hasCustomPrompt="1"/>
          </p:nvPr>
        </p:nvSpPr>
        <p:spPr>
          <a:xfrm>
            <a:off x="486000" y="3891545"/>
            <a:ext cx="11140874" cy="264956"/>
          </a:xfrm>
          <a:prstGeom prst="rect">
            <a:avLst/>
          </a:prstGeom>
        </p:spPr>
        <p:txBody>
          <a:bodyPr lIns="0" tIns="0" rIns="0" bIns="0">
            <a:noAutofit/>
          </a:bodyPr>
          <a:lstStyle>
            <a:lvl1pPr marL="0" indent="0" algn="l">
              <a:buNone/>
              <a:defRPr lang="en-US" sz="20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
        <p:nvSpPr>
          <p:cNvPr id="41" name="Title 3">
            <a:extLst>
              <a:ext uri="{FF2B5EF4-FFF2-40B4-BE49-F238E27FC236}">
                <a16:creationId xmlns:a16="http://schemas.microsoft.com/office/drawing/2014/main" id="{EF0CC505-3F1F-2343-8D30-97964582441F}"/>
              </a:ext>
            </a:extLst>
          </p:cNvPr>
          <p:cNvSpPr>
            <a:spLocks noGrp="1"/>
          </p:cNvSpPr>
          <p:nvPr>
            <p:ph type="title" hasCustomPrompt="1"/>
          </p:nvPr>
        </p:nvSpPr>
        <p:spPr>
          <a:xfrm>
            <a:off x="486000" y="2966455"/>
            <a:ext cx="10515600" cy="674228"/>
          </a:xfrm>
          <a:prstGeom prst="rect">
            <a:avLst/>
          </a:prstGeom>
        </p:spPr>
        <p:txBody>
          <a:bodyPr/>
          <a:lstStyle>
            <a:lvl1pPr>
              <a:defRPr sz="4000" b="1">
                <a:solidFill>
                  <a:schemeClr val="bg1"/>
                </a:solidFill>
              </a:defRPr>
            </a:lvl1pPr>
          </a:lstStyle>
          <a:p>
            <a:r>
              <a:rPr lang="en-GB" dirty="0"/>
              <a:t>THANK YOU</a:t>
            </a:r>
            <a:endParaRPr lang="en-US" dirty="0"/>
          </a:p>
        </p:txBody>
      </p:sp>
      <p:pic>
        <p:nvPicPr>
          <p:cNvPr id="7" name="Picture 6">
            <a:extLst>
              <a:ext uri="{FF2B5EF4-FFF2-40B4-BE49-F238E27FC236}">
                <a16:creationId xmlns:a16="http://schemas.microsoft.com/office/drawing/2014/main" id="{3D18C119-A0AF-D640-AF3B-0271C21DA12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82771" y="507629"/>
            <a:ext cx="4027072" cy="638265"/>
          </a:xfrm>
          <a:prstGeom prst="rect">
            <a:avLst/>
          </a:prstGeom>
        </p:spPr>
      </p:pic>
    </p:spTree>
    <p:extLst>
      <p:ext uri="{BB962C8B-B14F-4D97-AF65-F5344CB8AC3E}">
        <p14:creationId xmlns:p14="http://schemas.microsoft.com/office/powerpoint/2010/main" val="3115768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ingle Header, Circle">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96C8B7C-F5E9-4230-9AB4-F7884F6DCEFF}"/>
              </a:ext>
            </a:extLst>
          </p:cNvPr>
          <p:cNvSpPr>
            <a:spLocks noGrp="1"/>
          </p:cNvSpPr>
          <p:nvPr>
            <p:ph type="sldNum" sz="quarter" idx="15"/>
          </p:nvPr>
        </p:nvSpPr>
        <p:spPr/>
        <p:txBody>
          <a:bodyPr/>
          <a:lstStyle/>
          <a:p>
            <a:fld id="{3787542D-5C6B-4EB3-96EB-9B37C3D5D2F8}" type="slidenum">
              <a:rPr lang="en-GB" smtClean="0"/>
              <a:t>‹#›</a:t>
            </a:fld>
            <a:endParaRPr lang="en-GB" dirty="0"/>
          </a:p>
        </p:txBody>
      </p:sp>
      <p:pic>
        <p:nvPicPr>
          <p:cNvPr id="10" name="Picture 9">
            <a:extLst>
              <a:ext uri="{FF2B5EF4-FFF2-40B4-BE49-F238E27FC236}">
                <a16:creationId xmlns:a16="http://schemas.microsoft.com/office/drawing/2014/main" id="{F75F41FD-917A-4663-A5C6-237A858D44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pic>
        <p:nvPicPr>
          <p:cNvPr id="8" name="Picture 7">
            <a:extLst>
              <a:ext uri="{FF2B5EF4-FFF2-40B4-BE49-F238E27FC236}">
                <a16:creationId xmlns:a16="http://schemas.microsoft.com/office/drawing/2014/main" id="{7B66D97F-2F14-49EB-AF7D-A8A210E06063}"/>
              </a:ext>
            </a:extLst>
          </p:cNvPr>
          <p:cNvPicPr>
            <a:picLocks noChangeAspect="1"/>
          </p:cNvPicPr>
          <p:nvPr userDrawn="1"/>
        </p:nvPicPr>
        <p:blipFill rotWithShape="1">
          <a:blip r:embed="rId3"/>
          <a:srcRect t="26635"/>
          <a:stretch/>
        </p:blipFill>
        <p:spPr>
          <a:xfrm>
            <a:off x="9704211" y="0"/>
            <a:ext cx="2001788" cy="1468614"/>
          </a:xfrm>
          <a:prstGeom prst="rect">
            <a:avLst/>
          </a:prstGeom>
        </p:spPr>
      </p:pic>
      <p:sp>
        <p:nvSpPr>
          <p:cNvPr id="9" name="Rectangle 8">
            <a:extLst>
              <a:ext uri="{FF2B5EF4-FFF2-40B4-BE49-F238E27FC236}">
                <a16:creationId xmlns:a16="http://schemas.microsoft.com/office/drawing/2014/main" id="{5549C332-7D05-4B2C-B10B-3EC9E0486C4B}"/>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itle 1">
            <a:extLst>
              <a:ext uri="{FF2B5EF4-FFF2-40B4-BE49-F238E27FC236}">
                <a16:creationId xmlns:a16="http://schemas.microsoft.com/office/drawing/2014/main" id="{8B5867CB-5182-4D59-BCAA-77E71C867107}"/>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TEXT-ONLY, single title, circle</a:t>
            </a:r>
            <a:endParaRPr lang="en-GB" dirty="0"/>
          </a:p>
        </p:txBody>
      </p:sp>
      <p:sp>
        <p:nvSpPr>
          <p:cNvPr id="12" name="Text Placeholder 6">
            <a:extLst>
              <a:ext uri="{FF2B5EF4-FFF2-40B4-BE49-F238E27FC236}">
                <a16:creationId xmlns:a16="http://schemas.microsoft.com/office/drawing/2014/main" id="{DE48DEFD-E9D3-4089-B606-B7A6D6FCBF16}"/>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14" name="Content Placeholder 2">
            <a:extLst>
              <a:ext uri="{FF2B5EF4-FFF2-40B4-BE49-F238E27FC236}">
                <a16:creationId xmlns:a16="http://schemas.microsoft.com/office/drawing/2014/main" id="{03619165-8026-480F-BCFB-2C0A433F01C6}"/>
              </a:ext>
            </a:extLst>
          </p:cNvPr>
          <p:cNvSpPr>
            <a:spLocks noGrp="1"/>
          </p:cNvSpPr>
          <p:nvPr>
            <p:ph sz="quarter" idx="13"/>
          </p:nvPr>
        </p:nvSpPr>
        <p:spPr>
          <a:xfrm>
            <a:off x="424544" y="1781175"/>
            <a:ext cx="11332027" cy="4476750"/>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90994919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ingle Header, Wave">
    <p:bg>
      <p:bgRef idx="1001">
        <a:schemeClr val="bg1"/>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F829B6-8F65-9C49-8B56-C81689650C91}"/>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TEXT-ONLY, single title, wave</a:t>
            </a:r>
            <a:endParaRPr lang="en-GB" dirty="0"/>
          </a:p>
        </p:txBody>
      </p:sp>
      <p:sp>
        <p:nvSpPr>
          <p:cNvPr id="7" name="Text Placeholder 6">
            <a:extLst>
              <a:ext uri="{FF2B5EF4-FFF2-40B4-BE49-F238E27FC236}">
                <a16:creationId xmlns:a16="http://schemas.microsoft.com/office/drawing/2014/main" id="{A6526A71-AA71-0340-ADDE-15A0DA0261A2}"/>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3" name="Slide Number Placeholder 2">
            <a:extLst>
              <a:ext uri="{FF2B5EF4-FFF2-40B4-BE49-F238E27FC236}">
                <a16:creationId xmlns:a16="http://schemas.microsoft.com/office/drawing/2014/main" id="{92369665-BC8A-471B-B121-B84A3BF08535}"/>
              </a:ext>
            </a:extLst>
          </p:cNvPr>
          <p:cNvSpPr>
            <a:spLocks noGrp="1"/>
          </p:cNvSpPr>
          <p:nvPr>
            <p:ph type="sldNum" sz="quarter" idx="15"/>
          </p:nvPr>
        </p:nvSpPr>
        <p:spPr/>
        <p:txBody>
          <a:bodyPr/>
          <a:lstStyle/>
          <a:p>
            <a:fld id="{3787542D-5C6B-4EB3-96EB-9B37C3D5D2F8}" type="slidenum">
              <a:rPr lang="en-GB" smtClean="0"/>
              <a:t>‹#›</a:t>
            </a:fld>
            <a:endParaRPr lang="en-GB" dirty="0"/>
          </a:p>
        </p:txBody>
      </p:sp>
      <p:pic>
        <p:nvPicPr>
          <p:cNvPr id="12" name="Picture 11">
            <a:extLst>
              <a:ext uri="{FF2B5EF4-FFF2-40B4-BE49-F238E27FC236}">
                <a16:creationId xmlns:a16="http://schemas.microsoft.com/office/drawing/2014/main" id="{F3460EA9-D4DD-4016-B2DB-8443B4C3EB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14" name="Content Placeholder 2">
            <a:extLst>
              <a:ext uri="{FF2B5EF4-FFF2-40B4-BE49-F238E27FC236}">
                <a16:creationId xmlns:a16="http://schemas.microsoft.com/office/drawing/2014/main" id="{63FA559B-338C-486F-B850-4917C9ABA26A}"/>
              </a:ext>
            </a:extLst>
          </p:cNvPr>
          <p:cNvSpPr>
            <a:spLocks noGrp="1"/>
          </p:cNvSpPr>
          <p:nvPr>
            <p:ph sz="quarter" idx="13"/>
          </p:nvPr>
        </p:nvSpPr>
        <p:spPr>
          <a:xfrm>
            <a:off x="424544" y="1781175"/>
            <a:ext cx="11332027" cy="4476750"/>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28CF5E35-E11F-4B1A-8551-321DFB3F3A46}"/>
              </a:ext>
            </a:extLst>
          </p:cNvPr>
          <p:cNvPicPr>
            <a:picLocks noChangeAspect="1"/>
          </p:cNvPicPr>
          <p:nvPr userDrawn="1"/>
        </p:nvPicPr>
        <p:blipFill rotWithShape="1">
          <a:blip r:embed="rId3"/>
          <a:srcRect t="14404" r="11961"/>
          <a:stretch/>
        </p:blipFill>
        <p:spPr>
          <a:xfrm>
            <a:off x="10752141" y="-1"/>
            <a:ext cx="1439859" cy="1665091"/>
          </a:xfrm>
          <a:prstGeom prst="rect">
            <a:avLst/>
          </a:prstGeom>
        </p:spPr>
      </p:pic>
      <p:sp>
        <p:nvSpPr>
          <p:cNvPr id="9" name="Rectangle 8">
            <a:extLst>
              <a:ext uri="{FF2B5EF4-FFF2-40B4-BE49-F238E27FC236}">
                <a16:creationId xmlns:a16="http://schemas.microsoft.com/office/drawing/2014/main" id="{4E8C924B-FE6C-4195-94BA-9C7F88E46206}"/>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21709062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3E1AB9D-4722-4847-9D17-393008E7BCEF}"/>
              </a:ext>
            </a:extLst>
          </p:cNvPr>
          <p:cNvSpPr>
            <a:spLocks noGrp="1"/>
          </p:cNvSpPr>
          <p:nvPr>
            <p:ph type="sldNum" sz="quarter" idx="4"/>
          </p:nvPr>
        </p:nvSpPr>
        <p:spPr>
          <a:xfrm>
            <a:off x="9182100" y="626110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7542D-5C6B-4EB3-96EB-9B37C3D5D2F8}" type="slidenum">
              <a:rPr lang="en-GB" smtClean="0"/>
              <a:t>‹#›</a:t>
            </a:fld>
            <a:endParaRPr lang="en-GB"/>
          </a:p>
        </p:txBody>
      </p:sp>
      <p:sp>
        <p:nvSpPr>
          <p:cNvPr id="2" name="MSIPCMContentMarking" descr="{&quot;HashCode&quot;:-685326706,&quot;Placement&quot;:&quot;Footer&quot;,&quot;Top&quot;:519.343,&quot;Left&quot;:0.0,&quot;SlideWidth&quot;:960,&quot;SlideHeight&quot;:540}">
            <a:extLst>
              <a:ext uri="{FF2B5EF4-FFF2-40B4-BE49-F238E27FC236}">
                <a16:creationId xmlns:a16="http://schemas.microsoft.com/office/drawing/2014/main" id="{C33C4B42-857D-46FB-BE0C-2E6EEEAE1A38}"/>
              </a:ext>
            </a:extLst>
          </p:cNvPr>
          <p:cNvSpPr txBox="1"/>
          <p:nvPr userDrawn="1"/>
        </p:nvSpPr>
        <p:spPr>
          <a:xfrm>
            <a:off x="0" y="6595656"/>
            <a:ext cx="1631108" cy="262344"/>
          </a:xfrm>
          <a:prstGeom prst="rect">
            <a:avLst/>
          </a:prstGeom>
          <a:noFill/>
        </p:spPr>
        <p:txBody>
          <a:bodyPr vert="horz" wrap="square" lIns="0" tIns="0" rIns="0" bIns="0" rtlCol="0" anchor="ctr" anchorCtr="1">
            <a:spAutoFit/>
          </a:bodyPr>
          <a:lstStyle/>
          <a:p>
            <a:pPr algn="l">
              <a:spcBef>
                <a:spcPts val="0"/>
              </a:spcBef>
              <a:spcAft>
                <a:spcPts val="0"/>
              </a:spcAft>
            </a:pPr>
            <a:r>
              <a:rPr lang="en-GB" sz="1000">
                <a:solidFill>
                  <a:srgbClr val="000000"/>
                </a:solidFill>
                <a:latin typeface="Calibri" panose="020F0502020204030204" pitchFamily="34" charset="0"/>
              </a:rPr>
              <a:t>Classified: RMG – Internal</a:t>
            </a:r>
          </a:p>
        </p:txBody>
      </p:sp>
      <p:sp>
        <p:nvSpPr>
          <p:cNvPr id="4" name="Rectangle 3">
            <a:extLst>
              <a:ext uri="{FF2B5EF4-FFF2-40B4-BE49-F238E27FC236}">
                <a16:creationId xmlns:a16="http://schemas.microsoft.com/office/drawing/2014/main" id="{328528B5-4596-4584-BD03-9C298D99D1C8}"/>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13337613"/>
      </p:ext>
    </p:extLst>
  </p:cSld>
  <p:clrMap bg1="lt1" tx1="dk1" bg2="lt2" tx2="dk2" accent1="accent1" accent2="accent2" accent3="accent3" accent4="accent4" accent5="accent5" accent6="accent6" hlink="hlink" folHlink="folHlink"/>
  <p:sldLayoutIdLst>
    <p:sldLayoutId id="2147483685" r:id="rId1"/>
    <p:sldLayoutId id="2147483734" r:id="rId2"/>
    <p:sldLayoutId id="2147483723" r:id="rId3"/>
    <p:sldLayoutId id="2147483740" r:id="rId4"/>
    <p:sldLayoutId id="2147483711" r:id="rId5"/>
    <p:sldLayoutId id="2147483749" r:id="rId6"/>
    <p:sldLayoutId id="2147483750" r:id="rId7"/>
    <p:sldLayoutId id="2147483751"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xml"/><Relationship Id="rId13" Type="http://schemas.openxmlformats.org/officeDocument/2006/relationships/image" Target="../media/image39.png"/><Relationship Id="rId3" Type="http://schemas.openxmlformats.org/officeDocument/2006/relationships/tags" Target="../tags/tag10.xml"/><Relationship Id="rId7" Type="http://schemas.openxmlformats.org/officeDocument/2006/relationships/slideLayout" Target="../slideLayouts/slideLayout7.xml"/><Relationship Id="rId12" Type="http://schemas.openxmlformats.org/officeDocument/2006/relationships/image" Target="../media/image38.sv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image" Target="../media/image37.png"/><Relationship Id="rId5" Type="http://schemas.openxmlformats.org/officeDocument/2006/relationships/tags" Target="../tags/tag12.xml"/><Relationship Id="rId15" Type="http://schemas.openxmlformats.org/officeDocument/2006/relationships/hyperlink" Target="https://www.royalmail.com/business/marketing/mail/generic-incentive/programmatic" TargetMode="External"/><Relationship Id="rId10" Type="http://schemas.openxmlformats.org/officeDocument/2006/relationships/image" Target="../media/image36.svg"/><Relationship Id="rId4" Type="http://schemas.openxmlformats.org/officeDocument/2006/relationships/tags" Target="../tags/tag11.xml"/><Relationship Id="rId9" Type="http://schemas.openxmlformats.org/officeDocument/2006/relationships/image" Target="../media/image35.png"/><Relationship Id="rId14" Type="http://schemas.openxmlformats.org/officeDocument/2006/relationships/image" Target="../media/image40.svg"/></Relationships>
</file>

<file path=ppt/slides/_rels/slide13.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tags" Target="../tags/tag26.xml"/><Relationship Id="rId18" Type="http://schemas.openxmlformats.org/officeDocument/2006/relationships/tags" Target="../tags/tag31.xml"/><Relationship Id="rId3" Type="http://schemas.openxmlformats.org/officeDocument/2006/relationships/tags" Target="../tags/tag16.xml"/><Relationship Id="rId21" Type="http://schemas.openxmlformats.org/officeDocument/2006/relationships/slideLayout" Target="../slideLayouts/slideLayout8.xml"/><Relationship Id="rId7" Type="http://schemas.openxmlformats.org/officeDocument/2006/relationships/tags" Target="../tags/tag20.xml"/><Relationship Id="rId12" Type="http://schemas.openxmlformats.org/officeDocument/2006/relationships/tags" Target="../tags/tag25.xml"/><Relationship Id="rId17" Type="http://schemas.openxmlformats.org/officeDocument/2006/relationships/tags" Target="../tags/tag30.xml"/><Relationship Id="rId2" Type="http://schemas.openxmlformats.org/officeDocument/2006/relationships/tags" Target="../tags/tag15.xml"/><Relationship Id="rId16" Type="http://schemas.openxmlformats.org/officeDocument/2006/relationships/tags" Target="../tags/tag29.xml"/><Relationship Id="rId20" Type="http://schemas.openxmlformats.org/officeDocument/2006/relationships/tags" Target="../tags/tag33.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5" Type="http://schemas.openxmlformats.org/officeDocument/2006/relationships/tags" Target="../tags/tag18.xml"/><Relationship Id="rId15" Type="http://schemas.openxmlformats.org/officeDocument/2006/relationships/tags" Target="../tags/tag28.xml"/><Relationship Id="rId10" Type="http://schemas.openxmlformats.org/officeDocument/2006/relationships/tags" Target="../tags/tag23.xml"/><Relationship Id="rId19" Type="http://schemas.openxmlformats.org/officeDocument/2006/relationships/tags" Target="../tags/tag32.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tags" Target="../tags/tag2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youtu.be/fUBFfj21nxE" TargetMode="Externa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hyperlink" Target="http://www.royalmailwholesale.com/" TargetMode="Externa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32.sv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31.png"/><Relationship Id="rId5" Type="http://schemas.openxmlformats.org/officeDocument/2006/relationships/tags" Target="../tags/tag5.xml"/><Relationship Id="rId10" Type="http://schemas.openxmlformats.org/officeDocument/2006/relationships/image" Target="../media/image30.svg"/><Relationship Id="rId4" Type="http://schemas.openxmlformats.org/officeDocument/2006/relationships/tags" Target="../tags/tag4.xml"/><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E43344F-4270-0943-938B-F3D2F32136A8}"/>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33FDB515-35DA-42B3-9E15-31441B0BFAB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82771" y="507629"/>
            <a:ext cx="4027072" cy="638265"/>
          </a:xfrm>
          <a:prstGeom prst="rect">
            <a:avLst/>
          </a:prstGeom>
        </p:spPr>
      </p:pic>
      <p:sp>
        <p:nvSpPr>
          <p:cNvPr id="13" name="Title 3">
            <a:extLst>
              <a:ext uri="{FF2B5EF4-FFF2-40B4-BE49-F238E27FC236}">
                <a16:creationId xmlns:a16="http://schemas.microsoft.com/office/drawing/2014/main" id="{795D38B7-0097-554B-9E2A-A3515A6B50C9}"/>
              </a:ext>
            </a:extLst>
          </p:cNvPr>
          <p:cNvSpPr>
            <a:spLocks noGrp="1"/>
          </p:cNvSpPr>
          <p:nvPr>
            <p:ph type="title"/>
          </p:nvPr>
        </p:nvSpPr>
        <p:spPr>
          <a:xfrm>
            <a:off x="427758" y="2839298"/>
            <a:ext cx="7842611" cy="1971494"/>
          </a:xfrm>
        </p:spPr>
        <p:txBody>
          <a:bodyPr/>
          <a:lstStyle/>
          <a:p>
            <a:r>
              <a:rPr lang="en-GB" dirty="0"/>
              <a:t>PROGRAMMATIC MAIL – RETARGETING, PERSONALISED MAIL FOR REAL PERFORMANCE</a:t>
            </a:r>
          </a:p>
        </p:txBody>
      </p:sp>
      <p:sp>
        <p:nvSpPr>
          <p:cNvPr id="6" name="Text Placeholder 3">
            <a:extLst>
              <a:ext uri="{FF2B5EF4-FFF2-40B4-BE49-F238E27FC236}">
                <a16:creationId xmlns:a16="http://schemas.microsoft.com/office/drawing/2014/main" id="{49B02398-12D5-445B-997B-C14AE8BCF1B6}"/>
              </a:ext>
            </a:extLst>
          </p:cNvPr>
          <p:cNvSpPr>
            <a:spLocks noGrp="1"/>
          </p:cNvSpPr>
          <p:nvPr>
            <p:ph type="body" sz="quarter" idx="10"/>
          </p:nvPr>
        </p:nvSpPr>
        <p:spPr>
          <a:xfrm>
            <a:off x="539996" y="4550631"/>
            <a:ext cx="11140874" cy="241784"/>
          </a:xfrm>
        </p:spPr>
        <p:txBody>
          <a:bodyPr lIns="0" tIns="0" rIns="0" bIns="0" anchor="t">
            <a:noAutofit/>
          </a:bodyPr>
          <a:lstStyle/>
          <a:p>
            <a:r>
              <a:rPr lang="en-US" dirty="0">
                <a:latin typeface="Calibri"/>
                <a:cs typeface="Calibri"/>
              </a:rPr>
              <a:t>August 2023</a:t>
            </a:r>
            <a:endParaRPr lang="en-US" dirty="0"/>
          </a:p>
        </p:txBody>
      </p:sp>
    </p:spTree>
    <p:extLst>
      <p:ext uri="{BB962C8B-B14F-4D97-AF65-F5344CB8AC3E}">
        <p14:creationId xmlns:p14="http://schemas.microsoft.com/office/powerpoint/2010/main" val="4216645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9F983A-B40D-4672-9BFE-C4B9E2035339}"/>
              </a:ext>
            </a:extLst>
          </p:cNvPr>
          <p:cNvSpPr>
            <a:spLocks noGrp="1"/>
          </p:cNvSpPr>
          <p:nvPr>
            <p:ph type="sldNum" sz="quarter" idx="15"/>
          </p:nvPr>
        </p:nvSpPr>
        <p:spPr/>
        <p:txBody>
          <a:bodyPr/>
          <a:lstStyle/>
          <a:p>
            <a:fld id="{3787542D-5C6B-4EB3-96EB-9B37C3D5D2F8}" type="slidenum">
              <a:rPr lang="en-GB" smtClean="0"/>
              <a:t>10</a:t>
            </a:fld>
            <a:endParaRPr lang="en-GB" dirty="0"/>
          </a:p>
        </p:txBody>
      </p:sp>
      <p:sp>
        <p:nvSpPr>
          <p:cNvPr id="3" name="Title 2">
            <a:extLst>
              <a:ext uri="{FF2B5EF4-FFF2-40B4-BE49-F238E27FC236}">
                <a16:creationId xmlns:a16="http://schemas.microsoft.com/office/drawing/2014/main" id="{58C2BE7B-BFCD-483E-AC38-04D9046CAA7D}"/>
              </a:ext>
            </a:extLst>
          </p:cNvPr>
          <p:cNvSpPr>
            <a:spLocks noGrp="1"/>
          </p:cNvSpPr>
          <p:nvPr>
            <p:ph type="title"/>
          </p:nvPr>
        </p:nvSpPr>
        <p:spPr/>
        <p:txBody>
          <a:bodyPr/>
          <a:lstStyle/>
          <a:p>
            <a:r>
              <a:rPr lang="en-GB" dirty="0"/>
              <a:t>Validation process</a:t>
            </a:r>
          </a:p>
        </p:txBody>
      </p:sp>
      <p:sp>
        <p:nvSpPr>
          <p:cNvPr id="4" name="Text Placeholder 3">
            <a:extLst>
              <a:ext uri="{FF2B5EF4-FFF2-40B4-BE49-F238E27FC236}">
                <a16:creationId xmlns:a16="http://schemas.microsoft.com/office/drawing/2014/main" id="{A0783D06-FAA4-41EA-B40A-11B4D9E11868}"/>
              </a:ext>
            </a:extLst>
          </p:cNvPr>
          <p:cNvSpPr>
            <a:spLocks noGrp="1"/>
          </p:cNvSpPr>
          <p:nvPr>
            <p:ph type="body" sz="quarter" idx="11"/>
          </p:nvPr>
        </p:nvSpPr>
        <p:spPr/>
        <p:txBody>
          <a:bodyPr/>
          <a:lstStyle/>
          <a:p>
            <a:r>
              <a:rPr lang="en-GB" dirty="0"/>
              <a:t>Data sharing requirements</a:t>
            </a:r>
          </a:p>
        </p:txBody>
      </p:sp>
      <p:sp>
        <p:nvSpPr>
          <p:cNvPr id="5" name="Content Placeholder 4">
            <a:extLst>
              <a:ext uri="{FF2B5EF4-FFF2-40B4-BE49-F238E27FC236}">
                <a16:creationId xmlns:a16="http://schemas.microsoft.com/office/drawing/2014/main" id="{E72CD57D-0A68-47B2-8B4C-D008AD0387BE}"/>
              </a:ext>
            </a:extLst>
          </p:cNvPr>
          <p:cNvSpPr>
            <a:spLocks noGrp="1"/>
          </p:cNvSpPr>
          <p:nvPr>
            <p:ph sz="quarter" idx="13"/>
          </p:nvPr>
        </p:nvSpPr>
        <p:spPr/>
        <p:txBody>
          <a:bodyPr/>
          <a:lstStyle/>
          <a:p>
            <a:pPr marR="91440" fontAlgn="base">
              <a:lnSpc>
                <a:spcPts val="1800"/>
              </a:lnSpc>
              <a:spcBef>
                <a:spcPts val="580"/>
              </a:spcBef>
              <a:spcAft>
                <a:spcPts val="0"/>
              </a:spcAft>
            </a:pPr>
            <a:r>
              <a:rPr lang="en-US" sz="1800" dirty="0"/>
              <a:t>When eligible </a:t>
            </a:r>
            <a:r>
              <a:rPr lang="en-US" dirty="0"/>
              <a:t>i</a:t>
            </a:r>
            <a:r>
              <a:rPr lang="en-US" sz="1800" dirty="0"/>
              <a:t>tems are posted a weekly spreadsheet must be shared with Royal Mail in a format we will provide to you which shows:</a:t>
            </a:r>
          </a:p>
          <a:p>
            <a:pPr marR="91440" fontAlgn="base">
              <a:lnSpc>
                <a:spcPts val="1800"/>
              </a:lnSpc>
              <a:spcBef>
                <a:spcPts val="580"/>
              </a:spcBef>
              <a:spcAft>
                <a:spcPts val="0"/>
              </a:spcAft>
            </a:pPr>
            <a:endParaRPr lang="en-US" sz="1800" dirty="0"/>
          </a:p>
          <a:p>
            <a:pPr marL="538163" marR="182880" lvl="1" indent="-274638" fontAlgn="base">
              <a:lnSpc>
                <a:spcPts val="1800"/>
              </a:lnSpc>
              <a:spcBef>
                <a:spcPts val="890"/>
              </a:spcBef>
              <a:buSzPts val="1000"/>
              <a:buFont typeface="Arial" panose="020B0604020202020204" pitchFamily="34" charset="0"/>
              <a:buChar char="-"/>
              <a:tabLst>
                <a:tab pos="182880" algn="l"/>
              </a:tabLst>
            </a:pPr>
            <a:r>
              <a:rPr lang="en-US" dirty="0"/>
              <a:t>the number of eligible Items posted on behalf of each brand</a:t>
            </a:r>
            <a:endParaRPr lang="en-GB" dirty="0"/>
          </a:p>
          <a:p>
            <a:pPr marL="538163" marR="182880" lvl="1" indent="-274638" fontAlgn="base">
              <a:lnSpc>
                <a:spcPts val="1800"/>
              </a:lnSpc>
              <a:spcBef>
                <a:spcPts val="890"/>
              </a:spcBef>
              <a:buSzPts val="1000"/>
              <a:buFont typeface="Arial" panose="020B0604020202020204" pitchFamily="34" charset="0"/>
              <a:buChar char="-"/>
              <a:tabLst>
                <a:tab pos="182880" algn="l"/>
              </a:tabLst>
            </a:pPr>
            <a:r>
              <a:rPr lang="en-US" dirty="0"/>
              <a:t>the UCID and SCID used to post the Programmatic Advertising Mail </a:t>
            </a:r>
            <a:endParaRPr lang="en-GB" dirty="0"/>
          </a:p>
          <a:p>
            <a:pPr marL="538163" marR="182880" lvl="1" indent="-274638" fontAlgn="base">
              <a:lnSpc>
                <a:spcPts val="1800"/>
              </a:lnSpc>
              <a:spcBef>
                <a:spcPts val="890"/>
              </a:spcBef>
              <a:buSzPts val="1000"/>
              <a:buFont typeface="Arial" panose="020B0604020202020204" pitchFamily="34" charset="0"/>
              <a:buChar char="-"/>
              <a:tabLst>
                <a:tab pos="182880" algn="l"/>
              </a:tabLst>
            </a:pPr>
            <a:r>
              <a:rPr lang="en-US" dirty="0"/>
              <a:t>unique reference identifiers that link to all eligible items posted</a:t>
            </a:r>
            <a:endParaRPr lang="en-GB" dirty="0"/>
          </a:p>
          <a:p>
            <a:pPr marR="91440" fontAlgn="base">
              <a:lnSpc>
                <a:spcPts val="1800"/>
              </a:lnSpc>
              <a:spcBef>
                <a:spcPts val="580"/>
              </a:spcBef>
              <a:spcAft>
                <a:spcPts val="0"/>
              </a:spcAft>
            </a:pPr>
            <a:endParaRPr lang="en-US" sz="1800" dirty="0"/>
          </a:p>
          <a:p>
            <a:pPr marR="91440" fontAlgn="base">
              <a:lnSpc>
                <a:spcPts val="1800"/>
              </a:lnSpc>
              <a:spcBef>
                <a:spcPts val="580"/>
              </a:spcBef>
              <a:spcAft>
                <a:spcPts val="0"/>
              </a:spcAft>
            </a:pPr>
            <a:r>
              <a:rPr lang="en-US" sz="1800" dirty="0"/>
              <a:t>Upon request from Royal Mail this will need to be supported with A/B samples (seeds) of the creative which has been used in the Programmatic Advertising Mail posted</a:t>
            </a:r>
          </a:p>
          <a:p>
            <a:pPr marR="91440" fontAlgn="base">
              <a:lnSpc>
                <a:spcPts val="1800"/>
              </a:lnSpc>
              <a:spcBef>
                <a:spcPts val="580"/>
              </a:spcBef>
              <a:spcAft>
                <a:spcPts val="0"/>
              </a:spcAft>
            </a:pPr>
            <a:endParaRPr lang="en-US" sz="1800" dirty="0"/>
          </a:p>
          <a:p>
            <a:pPr marR="91440" fontAlgn="base">
              <a:lnSpc>
                <a:spcPts val="1800"/>
              </a:lnSpc>
              <a:spcBef>
                <a:spcPts val="580"/>
              </a:spcBef>
              <a:spcAft>
                <a:spcPts val="0"/>
              </a:spcAft>
            </a:pPr>
            <a:r>
              <a:rPr lang="en-US" dirty="0"/>
              <a:t>Please Note: Where customers are unable to meet the prescribed validation process, Royal Mail will work with applicants to agree a process that could work. </a:t>
            </a:r>
            <a:endParaRPr lang="en-US" sz="1800" dirty="0"/>
          </a:p>
        </p:txBody>
      </p:sp>
      <p:sp>
        <p:nvSpPr>
          <p:cNvPr id="6" name="TextBox 5">
            <a:extLst>
              <a:ext uri="{FF2B5EF4-FFF2-40B4-BE49-F238E27FC236}">
                <a16:creationId xmlns:a16="http://schemas.microsoft.com/office/drawing/2014/main" id="{A03D3E2F-1E18-4BA1-816D-75D1028D379F}"/>
              </a:ext>
            </a:extLst>
          </p:cNvPr>
          <p:cNvSpPr txBox="1"/>
          <p:nvPr/>
        </p:nvSpPr>
        <p:spPr>
          <a:xfrm>
            <a:off x="5266583" y="6757743"/>
            <a:ext cx="1967205" cy="261610"/>
          </a:xfrm>
          <a:prstGeom prst="rect">
            <a:avLst/>
          </a:prstGeom>
          <a:noFill/>
        </p:spPr>
        <p:txBody>
          <a:bodyPr wrap="none" rtlCol="0">
            <a:spAutoFit/>
          </a:bodyPr>
          <a:lstStyle/>
          <a:p>
            <a:pPr lvl="0" defTabSz="457200">
              <a:defRPr/>
            </a:pPr>
            <a:r>
              <a:rPr lang="en-GB" sz="1100" dirty="0"/>
              <a:t>Full terms and conditions apply</a:t>
            </a:r>
          </a:p>
        </p:txBody>
      </p:sp>
    </p:spTree>
    <p:extLst>
      <p:ext uri="{BB962C8B-B14F-4D97-AF65-F5344CB8AC3E}">
        <p14:creationId xmlns:p14="http://schemas.microsoft.com/office/powerpoint/2010/main" val="3569459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9DE91-F921-4DBA-BD51-28827ED34ECC}"/>
              </a:ext>
            </a:extLst>
          </p:cNvPr>
          <p:cNvSpPr>
            <a:spLocks noGrp="1"/>
          </p:cNvSpPr>
          <p:nvPr>
            <p:ph type="title"/>
          </p:nvPr>
        </p:nvSpPr>
        <p:spPr/>
        <p:txBody>
          <a:bodyPr/>
          <a:lstStyle/>
          <a:p>
            <a:r>
              <a:rPr lang="en-GB" dirty="0"/>
              <a:t>OFFER DATES</a:t>
            </a:r>
          </a:p>
        </p:txBody>
      </p:sp>
      <p:sp>
        <p:nvSpPr>
          <p:cNvPr id="3" name="Text Placeholder 2">
            <a:extLst>
              <a:ext uri="{FF2B5EF4-FFF2-40B4-BE49-F238E27FC236}">
                <a16:creationId xmlns:a16="http://schemas.microsoft.com/office/drawing/2014/main" id="{2AE7F57F-F59E-4B77-96C5-552FA50C1736}"/>
              </a:ext>
            </a:extLst>
          </p:cNvPr>
          <p:cNvSpPr>
            <a:spLocks noGrp="1"/>
          </p:cNvSpPr>
          <p:nvPr>
            <p:ph type="body"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AE1E52A3-242E-4AFC-8F94-C61FD634B7E2}"/>
              </a:ext>
            </a:extLst>
          </p:cNvPr>
          <p:cNvSpPr>
            <a:spLocks noGrp="1"/>
          </p:cNvSpPr>
          <p:nvPr>
            <p:ph type="sldNum" sz="quarter" idx="15"/>
          </p:nvPr>
        </p:nvSpPr>
        <p:spPr/>
        <p:txBody>
          <a:bodyPr/>
          <a:lstStyle/>
          <a:p>
            <a:fld id="{3787542D-5C6B-4EB3-96EB-9B37C3D5D2F8}" type="slidenum">
              <a:rPr lang="en-GB" smtClean="0"/>
              <a:t>11</a:t>
            </a:fld>
            <a:endParaRPr lang="en-GB" dirty="0"/>
          </a:p>
        </p:txBody>
      </p:sp>
      <p:pic>
        <p:nvPicPr>
          <p:cNvPr id="7" name="Content Placeholder 6" descr="Flip calendar outline">
            <a:extLst>
              <a:ext uri="{FF2B5EF4-FFF2-40B4-BE49-F238E27FC236}">
                <a16:creationId xmlns:a16="http://schemas.microsoft.com/office/drawing/2014/main" id="{708193F4-7703-4746-AF7E-08D51BBD7237}"/>
              </a:ext>
            </a:extLst>
          </p:cNvPr>
          <p:cNvPicPr>
            <a:picLocks noGrp="1" noChangeAspect="1"/>
          </p:cNvPicPr>
          <p:nvPr>
            <p:ph sz="quarter" idx="13"/>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80125" y="2209029"/>
            <a:ext cx="2371719" cy="2371719"/>
          </a:xfrm>
        </p:spPr>
      </p:pic>
      <p:sp>
        <p:nvSpPr>
          <p:cNvPr id="9" name="TextBox 8">
            <a:extLst>
              <a:ext uri="{FF2B5EF4-FFF2-40B4-BE49-F238E27FC236}">
                <a16:creationId xmlns:a16="http://schemas.microsoft.com/office/drawing/2014/main" id="{0735AF87-D7F3-4FD6-BE60-9F186F1FFD90}"/>
              </a:ext>
            </a:extLst>
          </p:cNvPr>
          <p:cNvSpPr txBox="1"/>
          <p:nvPr/>
        </p:nvSpPr>
        <p:spPr>
          <a:xfrm>
            <a:off x="2720990" y="3426667"/>
            <a:ext cx="889987" cy="646331"/>
          </a:xfrm>
          <a:prstGeom prst="rect">
            <a:avLst/>
          </a:prstGeom>
          <a:noFill/>
        </p:spPr>
        <p:txBody>
          <a:bodyPr wrap="none" rtlCol="0">
            <a:spAutoFit/>
          </a:bodyPr>
          <a:lstStyle/>
          <a:p>
            <a:pPr algn="ctr"/>
            <a:r>
              <a:rPr lang="en-GB" b="1" dirty="0"/>
              <a:t>29 July </a:t>
            </a:r>
          </a:p>
          <a:p>
            <a:pPr algn="ctr"/>
            <a:r>
              <a:rPr lang="en-GB" b="1" dirty="0"/>
              <a:t>2024</a:t>
            </a:r>
          </a:p>
        </p:txBody>
      </p:sp>
      <p:sp>
        <p:nvSpPr>
          <p:cNvPr id="10" name="TextBox 9">
            <a:extLst>
              <a:ext uri="{FF2B5EF4-FFF2-40B4-BE49-F238E27FC236}">
                <a16:creationId xmlns:a16="http://schemas.microsoft.com/office/drawing/2014/main" id="{A4CEAF62-6C1D-4BB6-BAFB-3A6115EACE06}"/>
              </a:ext>
            </a:extLst>
          </p:cNvPr>
          <p:cNvSpPr txBox="1"/>
          <p:nvPr/>
        </p:nvSpPr>
        <p:spPr>
          <a:xfrm>
            <a:off x="2214569" y="4411524"/>
            <a:ext cx="1902830" cy="369332"/>
          </a:xfrm>
          <a:prstGeom prst="rect">
            <a:avLst/>
          </a:prstGeom>
          <a:noFill/>
        </p:spPr>
        <p:txBody>
          <a:bodyPr wrap="none" rtlCol="0">
            <a:spAutoFit/>
          </a:bodyPr>
          <a:lstStyle/>
          <a:p>
            <a:pPr algn="ctr"/>
            <a:r>
              <a:rPr lang="en-GB" dirty="0"/>
              <a:t>Applications open</a:t>
            </a:r>
          </a:p>
        </p:txBody>
      </p:sp>
      <p:pic>
        <p:nvPicPr>
          <p:cNvPr id="11" name="Content Placeholder 6" descr="Flip calendar outline">
            <a:extLst>
              <a:ext uri="{FF2B5EF4-FFF2-40B4-BE49-F238E27FC236}">
                <a16:creationId xmlns:a16="http://schemas.microsoft.com/office/drawing/2014/main" id="{54CCA594-C82F-469B-B442-78EBD5398D2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50486" y="2226510"/>
            <a:ext cx="2371719" cy="2371719"/>
          </a:xfrm>
          <a:prstGeom prst="rect">
            <a:avLst/>
          </a:prstGeom>
        </p:spPr>
      </p:pic>
      <p:sp>
        <p:nvSpPr>
          <p:cNvPr id="12" name="TextBox 11">
            <a:extLst>
              <a:ext uri="{FF2B5EF4-FFF2-40B4-BE49-F238E27FC236}">
                <a16:creationId xmlns:a16="http://schemas.microsoft.com/office/drawing/2014/main" id="{E397E206-5996-457D-9541-ADE0CC97B800}"/>
              </a:ext>
            </a:extLst>
          </p:cNvPr>
          <p:cNvSpPr txBox="1"/>
          <p:nvPr/>
        </p:nvSpPr>
        <p:spPr>
          <a:xfrm>
            <a:off x="5167149" y="3412370"/>
            <a:ext cx="1138390" cy="646331"/>
          </a:xfrm>
          <a:prstGeom prst="rect">
            <a:avLst/>
          </a:prstGeom>
          <a:noFill/>
        </p:spPr>
        <p:txBody>
          <a:bodyPr wrap="none" rtlCol="0">
            <a:spAutoFit/>
          </a:bodyPr>
          <a:lstStyle/>
          <a:p>
            <a:pPr algn="ctr"/>
            <a:r>
              <a:rPr lang="en-GB" b="1" dirty="0"/>
              <a:t>28 March </a:t>
            </a:r>
          </a:p>
          <a:p>
            <a:pPr algn="ctr"/>
            <a:r>
              <a:rPr lang="en-GB" b="1" dirty="0"/>
              <a:t>2025</a:t>
            </a:r>
          </a:p>
        </p:txBody>
      </p:sp>
      <p:sp>
        <p:nvSpPr>
          <p:cNvPr id="13" name="TextBox 12">
            <a:extLst>
              <a:ext uri="{FF2B5EF4-FFF2-40B4-BE49-F238E27FC236}">
                <a16:creationId xmlns:a16="http://schemas.microsoft.com/office/drawing/2014/main" id="{FEA0293F-A0E1-4CF4-981C-6AFD52533455}"/>
              </a:ext>
            </a:extLst>
          </p:cNvPr>
          <p:cNvSpPr txBox="1"/>
          <p:nvPr/>
        </p:nvSpPr>
        <p:spPr>
          <a:xfrm>
            <a:off x="4912339" y="4330810"/>
            <a:ext cx="1648015" cy="369332"/>
          </a:xfrm>
          <a:prstGeom prst="rect">
            <a:avLst/>
          </a:prstGeom>
          <a:noFill/>
        </p:spPr>
        <p:txBody>
          <a:bodyPr wrap="none" rtlCol="0">
            <a:spAutoFit/>
          </a:bodyPr>
          <a:lstStyle/>
          <a:p>
            <a:pPr algn="ctr"/>
            <a:r>
              <a:rPr lang="en-GB" dirty="0"/>
              <a:t>Last application</a:t>
            </a:r>
          </a:p>
        </p:txBody>
      </p:sp>
      <p:pic>
        <p:nvPicPr>
          <p:cNvPr id="14" name="Content Placeholder 6" descr="Flip calendar outline">
            <a:extLst>
              <a:ext uri="{FF2B5EF4-FFF2-40B4-BE49-F238E27FC236}">
                <a16:creationId xmlns:a16="http://schemas.microsoft.com/office/drawing/2014/main" id="{D7BA772B-B6F4-47EF-95D8-9512659783D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29275" y="2242580"/>
            <a:ext cx="2371719" cy="2371719"/>
          </a:xfrm>
          <a:prstGeom prst="rect">
            <a:avLst/>
          </a:prstGeom>
        </p:spPr>
      </p:pic>
      <p:sp>
        <p:nvSpPr>
          <p:cNvPr id="15" name="TextBox 14">
            <a:extLst>
              <a:ext uri="{FF2B5EF4-FFF2-40B4-BE49-F238E27FC236}">
                <a16:creationId xmlns:a16="http://schemas.microsoft.com/office/drawing/2014/main" id="{8CBD46FE-92D4-4765-85F1-640446951EB3}"/>
              </a:ext>
            </a:extLst>
          </p:cNvPr>
          <p:cNvSpPr txBox="1"/>
          <p:nvPr/>
        </p:nvSpPr>
        <p:spPr>
          <a:xfrm>
            <a:off x="7664313" y="4346880"/>
            <a:ext cx="1301638" cy="369332"/>
          </a:xfrm>
          <a:prstGeom prst="rect">
            <a:avLst/>
          </a:prstGeom>
          <a:noFill/>
        </p:spPr>
        <p:txBody>
          <a:bodyPr wrap="none" rtlCol="0">
            <a:spAutoFit/>
          </a:bodyPr>
          <a:lstStyle/>
          <a:p>
            <a:pPr algn="ctr"/>
            <a:r>
              <a:rPr lang="en-GB" dirty="0"/>
              <a:t>Last posting</a:t>
            </a:r>
          </a:p>
        </p:txBody>
      </p:sp>
      <p:sp>
        <p:nvSpPr>
          <p:cNvPr id="16" name="TextBox 15">
            <a:extLst>
              <a:ext uri="{FF2B5EF4-FFF2-40B4-BE49-F238E27FC236}">
                <a16:creationId xmlns:a16="http://schemas.microsoft.com/office/drawing/2014/main" id="{55BDA4A2-A325-497E-93D0-650AA12C8330}"/>
              </a:ext>
            </a:extLst>
          </p:cNvPr>
          <p:cNvSpPr txBox="1"/>
          <p:nvPr/>
        </p:nvSpPr>
        <p:spPr>
          <a:xfrm>
            <a:off x="7719489" y="3404220"/>
            <a:ext cx="1191288" cy="646331"/>
          </a:xfrm>
          <a:prstGeom prst="rect">
            <a:avLst/>
          </a:prstGeom>
          <a:noFill/>
        </p:spPr>
        <p:txBody>
          <a:bodyPr wrap="none" rtlCol="0">
            <a:spAutoFit/>
          </a:bodyPr>
          <a:lstStyle/>
          <a:p>
            <a:pPr algn="ctr"/>
            <a:r>
              <a:rPr lang="en-GB" b="1" dirty="0"/>
              <a:t>27 March  </a:t>
            </a:r>
          </a:p>
          <a:p>
            <a:pPr algn="ctr"/>
            <a:r>
              <a:rPr lang="en-GB" b="1" dirty="0"/>
              <a:t>2026</a:t>
            </a:r>
          </a:p>
        </p:txBody>
      </p:sp>
      <p:sp>
        <p:nvSpPr>
          <p:cNvPr id="17" name="TextBox 16">
            <a:extLst>
              <a:ext uri="{FF2B5EF4-FFF2-40B4-BE49-F238E27FC236}">
                <a16:creationId xmlns:a16="http://schemas.microsoft.com/office/drawing/2014/main" id="{FC37866D-D136-4DF0-B65F-E3FAD5C9CB98}"/>
              </a:ext>
            </a:extLst>
          </p:cNvPr>
          <p:cNvSpPr txBox="1"/>
          <p:nvPr/>
        </p:nvSpPr>
        <p:spPr>
          <a:xfrm>
            <a:off x="5266583" y="6757743"/>
            <a:ext cx="1967205" cy="261610"/>
          </a:xfrm>
          <a:prstGeom prst="rect">
            <a:avLst/>
          </a:prstGeom>
          <a:noFill/>
        </p:spPr>
        <p:txBody>
          <a:bodyPr wrap="none" rtlCol="0">
            <a:spAutoFit/>
          </a:bodyPr>
          <a:lstStyle/>
          <a:p>
            <a:pPr lvl="0" defTabSz="457200">
              <a:defRPr/>
            </a:pPr>
            <a:r>
              <a:rPr lang="en-GB" sz="1100" dirty="0"/>
              <a:t>Full terms and conditions apply</a:t>
            </a:r>
          </a:p>
        </p:txBody>
      </p:sp>
    </p:spTree>
    <p:extLst>
      <p:ext uri="{BB962C8B-B14F-4D97-AF65-F5344CB8AC3E}">
        <p14:creationId xmlns:p14="http://schemas.microsoft.com/office/powerpoint/2010/main" val="2556429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val 31"/>
          <p:cNvSpPr>
            <a:spLocks noChangeAspect="1"/>
          </p:cNvSpPr>
          <p:nvPr/>
        </p:nvSpPr>
        <p:spPr>
          <a:xfrm>
            <a:off x="8617167" y="2197134"/>
            <a:ext cx="624548" cy="6245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itle 2"/>
          <p:cNvSpPr>
            <a:spLocks noGrp="1"/>
          </p:cNvSpPr>
          <p:nvPr>
            <p:ph type="title"/>
          </p:nvPr>
        </p:nvSpPr>
        <p:spPr/>
        <p:txBody>
          <a:bodyPr/>
          <a:lstStyle/>
          <a:p>
            <a:r>
              <a:rPr lang="en-GB" dirty="0"/>
              <a:t>The APPLICATION AND CREDIT process</a:t>
            </a:r>
          </a:p>
        </p:txBody>
      </p:sp>
      <p:sp>
        <p:nvSpPr>
          <p:cNvPr id="5" name="Text Placeholder 4">
            <a:extLst>
              <a:ext uri="{FF2B5EF4-FFF2-40B4-BE49-F238E27FC236}">
                <a16:creationId xmlns:a16="http://schemas.microsoft.com/office/drawing/2014/main" id="{478BE780-FEB0-4C0C-8BB2-8AAB84E9CC26}"/>
              </a:ext>
            </a:extLst>
          </p:cNvPr>
          <p:cNvSpPr>
            <a:spLocks noGrp="1"/>
          </p:cNvSpPr>
          <p:nvPr>
            <p:ph type="body" sz="quarter" idx="11"/>
          </p:nvPr>
        </p:nvSpPr>
        <p:spPr/>
        <p:txBody>
          <a:bodyPr/>
          <a:lstStyle/>
          <a:p>
            <a:r>
              <a:rPr lang="en-GB" dirty="0"/>
              <a:t>Offer open to applications until 28 March 2025</a:t>
            </a:r>
          </a:p>
        </p:txBody>
      </p:sp>
      <p:sp>
        <p:nvSpPr>
          <p:cNvPr id="23" name="Oval 22"/>
          <p:cNvSpPr>
            <a:spLocks noChangeAspect="1"/>
          </p:cNvSpPr>
          <p:nvPr/>
        </p:nvSpPr>
        <p:spPr>
          <a:xfrm>
            <a:off x="1216085" y="2122302"/>
            <a:ext cx="624548" cy="6245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4" name="Block Arc 23"/>
          <p:cNvSpPr>
            <a:spLocks noChangeAspect="1"/>
          </p:cNvSpPr>
          <p:nvPr/>
        </p:nvSpPr>
        <p:spPr>
          <a:xfrm>
            <a:off x="414224" y="2445202"/>
            <a:ext cx="2207250" cy="2207251"/>
          </a:xfrm>
          <a:prstGeom prst="blockArc">
            <a:avLst>
              <a:gd name="adj1" fmla="val 9000000"/>
              <a:gd name="adj2" fmla="val 1800000"/>
              <a:gd name="adj3" fmla="val 3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Block Arc 24"/>
          <p:cNvSpPr>
            <a:spLocks noChangeAspect="1"/>
          </p:cNvSpPr>
          <p:nvPr/>
        </p:nvSpPr>
        <p:spPr>
          <a:xfrm flipV="1">
            <a:off x="2266140" y="3517759"/>
            <a:ext cx="2207250" cy="2207251"/>
          </a:xfrm>
          <a:prstGeom prst="blockArc">
            <a:avLst>
              <a:gd name="adj1" fmla="val 9000000"/>
              <a:gd name="adj2" fmla="val 1800000"/>
              <a:gd name="adj3" fmla="val 3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Block Arc 25"/>
          <p:cNvSpPr>
            <a:spLocks noChangeAspect="1"/>
          </p:cNvSpPr>
          <p:nvPr/>
        </p:nvSpPr>
        <p:spPr>
          <a:xfrm>
            <a:off x="4120020" y="2445202"/>
            <a:ext cx="2207250" cy="2207251"/>
          </a:xfrm>
          <a:prstGeom prst="blockArc">
            <a:avLst>
              <a:gd name="adj1" fmla="val 9000000"/>
              <a:gd name="adj2" fmla="val 1800000"/>
              <a:gd name="adj3" fmla="val 3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Block Arc 26"/>
          <p:cNvSpPr>
            <a:spLocks noChangeAspect="1"/>
          </p:cNvSpPr>
          <p:nvPr/>
        </p:nvSpPr>
        <p:spPr>
          <a:xfrm flipV="1">
            <a:off x="5977077" y="3512996"/>
            <a:ext cx="2207250" cy="2207251"/>
          </a:xfrm>
          <a:prstGeom prst="blockArc">
            <a:avLst>
              <a:gd name="adj1" fmla="val 9000000"/>
              <a:gd name="adj2" fmla="val 1800000"/>
              <a:gd name="adj3" fmla="val 3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Block Arc 27"/>
          <p:cNvSpPr>
            <a:spLocks noChangeAspect="1"/>
          </p:cNvSpPr>
          <p:nvPr/>
        </p:nvSpPr>
        <p:spPr>
          <a:xfrm>
            <a:off x="7836324" y="2445202"/>
            <a:ext cx="2207250" cy="2207251"/>
          </a:xfrm>
          <a:prstGeom prst="blockArc">
            <a:avLst>
              <a:gd name="adj1" fmla="val 9000000"/>
              <a:gd name="adj2" fmla="val 1800000"/>
              <a:gd name="adj3" fmla="val 3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9" name="Oval 28"/>
          <p:cNvSpPr>
            <a:spLocks noChangeAspect="1"/>
          </p:cNvSpPr>
          <p:nvPr/>
        </p:nvSpPr>
        <p:spPr>
          <a:xfrm>
            <a:off x="3016429" y="5366323"/>
            <a:ext cx="624548" cy="6245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0" name="Oval 29"/>
          <p:cNvSpPr>
            <a:spLocks noChangeAspect="1"/>
          </p:cNvSpPr>
          <p:nvPr/>
        </p:nvSpPr>
        <p:spPr>
          <a:xfrm>
            <a:off x="4890351" y="2164342"/>
            <a:ext cx="624548" cy="6245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1" name="Oval 30"/>
          <p:cNvSpPr>
            <a:spLocks noChangeAspect="1"/>
          </p:cNvSpPr>
          <p:nvPr/>
        </p:nvSpPr>
        <p:spPr>
          <a:xfrm>
            <a:off x="6816324" y="5326321"/>
            <a:ext cx="624548" cy="6245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8" name="Paper_plane" descr="{&quot;Key&quot;:&quot;POWER_USER_SHAPE_ICON&quot;,&quot;Value&quot;:&quot;POWER_USER_SHAPE_ICON_STYLE_1&quot;}"/>
          <p:cNvSpPr>
            <a:spLocks noChangeAspect="1"/>
          </p:cNvSpPr>
          <p:nvPr>
            <p:custDataLst>
              <p:tags r:id="rId1"/>
            </p:custDataLst>
          </p:nvPr>
        </p:nvSpPr>
        <p:spPr bwMode="auto">
          <a:xfrm>
            <a:off x="5011448" y="2286098"/>
            <a:ext cx="421847" cy="370825"/>
          </a:xfrm>
          <a:custGeom>
            <a:avLst/>
            <a:gdLst>
              <a:gd name="T0" fmla="*/ 29 w 1232"/>
              <a:gd name="T1" fmla="*/ 8 h 1080"/>
              <a:gd name="T2" fmla="*/ 4 w 1232"/>
              <a:gd name="T3" fmla="*/ 29 h 1080"/>
              <a:gd name="T4" fmla="*/ 234 w 1232"/>
              <a:gd name="T5" fmla="*/ 1055 h 1080"/>
              <a:gd name="T6" fmla="*/ 271 w 1232"/>
              <a:gd name="T7" fmla="*/ 1069 h 1080"/>
              <a:gd name="T8" fmla="*/ 541 w 1232"/>
              <a:gd name="T9" fmla="*/ 880 h 1080"/>
              <a:gd name="T10" fmla="*/ 590 w 1232"/>
              <a:gd name="T11" fmla="*/ 889 h 1080"/>
              <a:gd name="T12" fmla="*/ 679 w 1232"/>
              <a:gd name="T13" fmla="*/ 1020 h 1080"/>
              <a:gd name="T14" fmla="*/ 711 w 1232"/>
              <a:gd name="T15" fmla="*/ 1016 h 1080"/>
              <a:gd name="T16" fmla="*/ 820 w 1232"/>
              <a:gd name="T17" fmla="*/ 722 h 1080"/>
              <a:gd name="T18" fmla="*/ 810 w 1232"/>
              <a:gd name="T19" fmla="*/ 717 h 1080"/>
              <a:gd name="T20" fmla="*/ 771 w 1232"/>
              <a:gd name="T21" fmla="*/ 765 h 1080"/>
              <a:gd name="T22" fmla="*/ 713 w 1232"/>
              <a:gd name="T23" fmla="*/ 794 h 1080"/>
              <a:gd name="T24" fmla="*/ 699 w 1232"/>
              <a:gd name="T25" fmla="*/ 794 h 1080"/>
              <a:gd name="T26" fmla="*/ 641 w 1232"/>
              <a:gd name="T27" fmla="*/ 767 h 1080"/>
              <a:gd name="T28" fmla="*/ 201 w 1232"/>
              <a:gd name="T29" fmla="*/ 211 h 1080"/>
              <a:gd name="T30" fmla="*/ 207 w 1232"/>
              <a:gd name="T31" fmla="*/ 205 h 1080"/>
              <a:gd name="T32" fmla="*/ 804 w 1232"/>
              <a:gd name="T33" fmla="*/ 667 h 1080"/>
              <a:gd name="T34" fmla="*/ 865 w 1232"/>
              <a:gd name="T35" fmla="*/ 677 h 1080"/>
              <a:gd name="T36" fmla="*/ 1213 w 1232"/>
              <a:gd name="T37" fmla="*/ 554 h 1080"/>
              <a:gd name="T38" fmla="*/ 1214 w 1232"/>
              <a:gd name="T39" fmla="*/ 527 h 1080"/>
              <a:gd name="T40" fmla="*/ 29 w 1232"/>
              <a:gd name="T41" fmla="*/ 8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2" h="1080">
                <a:moveTo>
                  <a:pt x="29" y="8"/>
                </a:moveTo>
                <a:cubicBezTo>
                  <a:pt x="11" y="0"/>
                  <a:pt x="0" y="10"/>
                  <a:pt x="4" y="29"/>
                </a:cubicBezTo>
                <a:lnTo>
                  <a:pt x="234" y="1055"/>
                </a:lnTo>
                <a:cubicBezTo>
                  <a:pt x="239" y="1074"/>
                  <a:pt x="255" y="1080"/>
                  <a:pt x="271" y="1069"/>
                </a:cubicBezTo>
                <a:lnTo>
                  <a:pt x="541" y="880"/>
                </a:lnTo>
                <a:cubicBezTo>
                  <a:pt x="557" y="869"/>
                  <a:pt x="579" y="873"/>
                  <a:pt x="590" y="889"/>
                </a:cubicBezTo>
                <a:lnTo>
                  <a:pt x="679" y="1020"/>
                </a:lnTo>
                <a:cubicBezTo>
                  <a:pt x="689" y="1036"/>
                  <a:pt x="704" y="1035"/>
                  <a:pt x="711" y="1016"/>
                </a:cubicBezTo>
                <a:lnTo>
                  <a:pt x="820" y="722"/>
                </a:lnTo>
                <a:cubicBezTo>
                  <a:pt x="826" y="704"/>
                  <a:pt x="822" y="702"/>
                  <a:pt x="810" y="717"/>
                </a:cubicBezTo>
                <a:lnTo>
                  <a:pt x="771" y="765"/>
                </a:lnTo>
                <a:cubicBezTo>
                  <a:pt x="758" y="780"/>
                  <a:pt x="732" y="793"/>
                  <a:pt x="713" y="794"/>
                </a:cubicBezTo>
                <a:lnTo>
                  <a:pt x="699" y="794"/>
                </a:lnTo>
                <a:cubicBezTo>
                  <a:pt x="679" y="794"/>
                  <a:pt x="653" y="782"/>
                  <a:pt x="641" y="767"/>
                </a:cubicBezTo>
                <a:lnTo>
                  <a:pt x="201" y="211"/>
                </a:lnTo>
                <a:cubicBezTo>
                  <a:pt x="189" y="196"/>
                  <a:pt x="191" y="193"/>
                  <a:pt x="207" y="205"/>
                </a:cubicBezTo>
                <a:lnTo>
                  <a:pt x="804" y="667"/>
                </a:lnTo>
                <a:cubicBezTo>
                  <a:pt x="819" y="679"/>
                  <a:pt x="847" y="684"/>
                  <a:pt x="865" y="677"/>
                </a:cubicBezTo>
                <a:lnTo>
                  <a:pt x="1213" y="554"/>
                </a:lnTo>
                <a:cubicBezTo>
                  <a:pt x="1231" y="547"/>
                  <a:pt x="1232" y="535"/>
                  <a:pt x="1214" y="527"/>
                </a:cubicBezTo>
                <a:lnTo>
                  <a:pt x="29"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49" name="Plane" descr="{&quot;Key&quot;:&quot;POWER_USER_SHAPE_ICON&quot;,&quot;Value&quot;:&quot;POWER_USER_SHAPE_ICON_STYLE_1&quot;}"/>
          <p:cNvGrpSpPr>
            <a:grpSpLocks noChangeAspect="1"/>
          </p:cNvGrpSpPr>
          <p:nvPr>
            <p:custDataLst>
              <p:tags r:id="rId2"/>
            </p:custDataLst>
          </p:nvPr>
        </p:nvGrpSpPr>
        <p:grpSpPr bwMode="auto">
          <a:xfrm>
            <a:off x="7999164" y="5786751"/>
            <a:ext cx="383028" cy="9691"/>
            <a:chOff x="2478" y="2188"/>
            <a:chExt cx="2648" cy="67"/>
          </a:xfrm>
          <a:solidFill>
            <a:schemeClr val="accent3"/>
          </a:solidFill>
        </p:grpSpPr>
        <p:sp>
          <p:nvSpPr>
            <p:cNvPr id="50" name="Freeform 487"/>
            <p:cNvSpPr>
              <a:spLocks/>
            </p:cNvSpPr>
            <p:nvPr/>
          </p:nvSpPr>
          <p:spPr bwMode="auto">
            <a:xfrm>
              <a:off x="2478" y="2188"/>
              <a:ext cx="0" cy="31"/>
            </a:xfrm>
            <a:custGeom>
              <a:avLst/>
              <a:gdLst>
                <a:gd name="T0" fmla="*/ 0 h 8"/>
                <a:gd name="T1" fmla="*/ 8 h 8"/>
                <a:gd name="T2" fmla="*/ 6 h 8"/>
                <a:gd name="T3" fmla="*/ 0 h 8"/>
              </a:gdLst>
              <a:ahLst/>
              <a:cxnLst>
                <a:cxn ang="0">
                  <a:pos x="0" y="T0"/>
                </a:cxn>
                <a:cxn ang="0">
                  <a:pos x="0" y="T1"/>
                </a:cxn>
                <a:cxn ang="0">
                  <a:pos x="0" y="T2"/>
                </a:cxn>
                <a:cxn ang="0">
                  <a:pos x="0" y="T3"/>
                </a:cxn>
              </a:cxnLst>
              <a:rect l="0" t="0" r="r" b="b"/>
              <a:pathLst>
                <a:path h="8">
                  <a:moveTo>
                    <a:pt x="0" y="0"/>
                  </a:moveTo>
                  <a:lnTo>
                    <a:pt x="0" y="8"/>
                  </a:lnTo>
                  <a:cubicBezTo>
                    <a:pt x="0" y="7"/>
                    <a:pt x="0" y="7"/>
                    <a:pt x="0" y="6"/>
                  </a:cubicBezTo>
                  <a:cubicBezTo>
                    <a:pt x="0" y="4"/>
                    <a:pt x="0" y="2"/>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2" name="Freeform 490"/>
            <p:cNvSpPr>
              <a:spLocks/>
            </p:cNvSpPr>
            <p:nvPr/>
          </p:nvSpPr>
          <p:spPr bwMode="auto">
            <a:xfrm>
              <a:off x="5122" y="2211"/>
              <a:ext cx="4" cy="44"/>
            </a:xfrm>
            <a:custGeom>
              <a:avLst/>
              <a:gdLst>
                <a:gd name="T0" fmla="*/ 0 w 1"/>
                <a:gd name="T1" fmla="*/ 8 h 11"/>
                <a:gd name="T2" fmla="*/ 1 w 1"/>
                <a:gd name="T3" fmla="*/ 11 h 11"/>
                <a:gd name="T4" fmla="*/ 1 w 1"/>
                <a:gd name="T5" fmla="*/ 2 h 11"/>
                <a:gd name="T6" fmla="*/ 1 w 1"/>
                <a:gd name="T7" fmla="*/ 0 h 11"/>
                <a:gd name="T8" fmla="*/ 0 w 1"/>
                <a:gd name="T9" fmla="*/ 8 h 11"/>
              </a:gdLst>
              <a:ahLst/>
              <a:cxnLst>
                <a:cxn ang="0">
                  <a:pos x="T0" y="T1"/>
                </a:cxn>
                <a:cxn ang="0">
                  <a:pos x="T2" y="T3"/>
                </a:cxn>
                <a:cxn ang="0">
                  <a:pos x="T4" y="T5"/>
                </a:cxn>
                <a:cxn ang="0">
                  <a:pos x="T6" y="T7"/>
                </a:cxn>
                <a:cxn ang="0">
                  <a:pos x="T8" y="T9"/>
                </a:cxn>
              </a:cxnLst>
              <a:rect l="0" t="0" r="r" b="b"/>
              <a:pathLst>
                <a:path w="1" h="11">
                  <a:moveTo>
                    <a:pt x="0" y="8"/>
                  </a:moveTo>
                  <a:cubicBezTo>
                    <a:pt x="0" y="9"/>
                    <a:pt x="1" y="10"/>
                    <a:pt x="1" y="11"/>
                  </a:cubicBezTo>
                  <a:cubicBezTo>
                    <a:pt x="1" y="8"/>
                    <a:pt x="1" y="5"/>
                    <a:pt x="1" y="2"/>
                  </a:cubicBezTo>
                  <a:cubicBezTo>
                    <a:pt x="1" y="1"/>
                    <a:pt x="1" y="1"/>
                    <a:pt x="1" y="0"/>
                  </a:cubicBezTo>
                  <a:cubicBezTo>
                    <a:pt x="1" y="3"/>
                    <a:pt x="1" y="5"/>
                    <a:pt x="0" y="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3" name="Freeform 491"/>
            <p:cNvSpPr>
              <a:spLocks/>
            </p:cNvSpPr>
            <p:nvPr/>
          </p:nvSpPr>
          <p:spPr bwMode="auto">
            <a:xfrm>
              <a:off x="2478" y="2211"/>
              <a:ext cx="0" cy="44"/>
            </a:xfrm>
            <a:custGeom>
              <a:avLst/>
              <a:gdLst>
                <a:gd name="T0" fmla="*/ 0 h 11"/>
                <a:gd name="T1" fmla="*/ 2 h 11"/>
                <a:gd name="T2" fmla="*/ 11 h 11"/>
                <a:gd name="T3" fmla="*/ 8 h 11"/>
                <a:gd name="T4" fmla="*/ 0 h 11"/>
              </a:gdLst>
              <a:ahLst/>
              <a:cxnLst>
                <a:cxn ang="0">
                  <a:pos x="0" y="T0"/>
                </a:cxn>
                <a:cxn ang="0">
                  <a:pos x="0" y="T1"/>
                </a:cxn>
                <a:cxn ang="0">
                  <a:pos x="0" y="T2"/>
                </a:cxn>
                <a:cxn ang="0">
                  <a:pos x="0" y="T3"/>
                </a:cxn>
                <a:cxn ang="0">
                  <a:pos x="0" y="T4"/>
                </a:cxn>
              </a:cxnLst>
              <a:rect l="0" t="0" r="r" b="b"/>
              <a:pathLst>
                <a:path h="11">
                  <a:moveTo>
                    <a:pt x="0" y="0"/>
                  </a:moveTo>
                  <a:cubicBezTo>
                    <a:pt x="0" y="1"/>
                    <a:pt x="0" y="1"/>
                    <a:pt x="0" y="2"/>
                  </a:cubicBezTo>
                  <a:cubicBezTo>
                    <a:pt x="0" y="5"/>
                    <a:pt x="0" y="8"/>
                    <a:pt x="0" y="11"/>
                  </a:cubicBezTo>
                  <a:cubicBezTo>
                    <a:pt x="0" y="10"/>
                    <a:pt x="0" y="9"/>
                    <a:pt x="0" y="8"/>
                  </a:cubicBezTo>
                  <a:cubicBezTo>
                    <a:pt x="0" y="5"/>
                    <a:pt x="0" y="3"/>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pic>
        <p:nvPicPr>
          <p:cNvPr id="58" name="Graphic 57" descr="Chat RTL">
            <a:extLst>
              <a:ext uri="{FF2B5EF4-FFF2-40B4-BE49-F238E27FC236}">
                <a16:creationId xmlns:a16="http://schemas.microsoft.com/office/drawing/2014/main" id="{F7BAF3BE-CF02-4295-851F-30A55D9A235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70281" y="2186624"/>
            <a:ext cx="516155" cy="516155"/>
          </a:xfrm>
          <a:prstGeom prst="rect">
            <a:avLst/>
          </a:prstGeom>
        </p:spPr>
      </p:pic>
      <p:sp>
        <p:nvSpPr>
          <p:cNvPr id="7" name="Rectangle 6">
            <a:extLst>
              <a:ext uri="{FF2B5EF4-FFF2-40B4-BE49-F238E27FC236}">
                <a16:creationId xmlns:a16="http://schemas.microsoft.com/office/drawing/2014/main" id="{C33C76C6-7704-4F8A-9F92-B4B4DE666D1B}"/>
              </a:ext>
            </a:extLst>
          </p:cNvPr>
          <p:cNvSpPr/>
          <p:nvPr/>
        </p:nvSpPr>
        <p:spPr>
          <a:xfrm>
            <a:off x="543959" y="2771731"/>
            <a:ext cx="1930922" cy="1815882"/>
          </a:xfrm>
          <a:prstGeom prst="rect">
            <a:avLst/>
          </a:prstGeom>
        </p:spPr>
        <p:txBody>
          <a:bodyPr wrap="square">
            <a:spAutoFit/>
          </a:bodyPr>
          <a:lstStyle/>
          <a:p>
            <a:pPr lvl="0" algn="ctr">
              <a:defRPr/>
            </a:pPr>
            <a:r>
              <a:rPr lang="en-GB" sz="1400" b="1" dirty="0"/>
              <a:t>WORK WITH AN </a:t>
            </a:r>
          </a:p>
          <a:p>
            <a:pPr lvl="0" algn="ctr">
              <a:defRPr/>
            </a:pPr>
            <a:r>
              <a:rPr lang="en-GB" sz="1400" b="1" dirty="0"/>
              <a:t>ACCESS PROVIDER</a:t>
            </a:r>
          </a:p>
          <a:p>
            <a:pPr lvl="0" algn="ctr">
              <a:defRPr/>
            </a:pPr>
            <a:r>
              <a:rPr lang="en-GB" sz="1400" dirty="0">
                <a:solidFill>
                  <a:prstClr val="black">
                    <a:lumMod val="85000"/>
                    <a:lumOff val="15000"/>
                  </a:prstClr>
                </a:solidFill>
              </a:rPr>
              <a:t>They will need to have signed a Programmatic Advertising Mail side-agreement with Royal Mail.</a:t>
            </a:r>
          </a:p>
          <a:p>
            <a:pPr lvl="0" algn="ctr">
              <a:defRPr/>
            </a:pPr>
            <a:r>
              <a:rPr lang="en-GB" sz="1400" dirty="0">
                <a:solidFill>
                  <a:prstClr val="black">
                    <a:lumMod val="85000"/>
                    <a:lumOff val="15000"/>
                  </a:prstClr>
                </a:solidFill>
              </a:rPr>
              <a:t>.</a:t>
            </a:r>
          </a:p>
        </p:txBody>
      </p:sp>
      <p:sp>
        <p:nvSpPr>
          <p:cNvPr id="59" name="TextBox 58">
            <a:extLst>
              <a:ext uri="{FF2B5EF4-FFF2-40B4-BE49-F238E27FC236}">
                <a16:creationId xmlns:a16="http://schemas.microsoft.com/office/drawing/2014/main" id="{AE28A3CC-4321-4F17-B169-CEE67A79DA7F}"/>
              </a:ext>
            </a:extLst>
          </p:cNvPr>
          <p:cNvSpPr txBox="1"/>
          <p:nvPr/>
        </p:nvSpPr>
        <p:spPr>
          <a:xfrm>
            <a:off x="2461277" y="3994485"/>
            <a:ext cx="1782904" cy="1384995"/>
          </a:xfrm>
          <a:prstGeom prst="rect">
            <a:avLst/>
          </a:prstGeom>
          <a:noFill/>
        </p:spPr>
        <p:txBody>
          <a:bodyPr wrap="square">
            <a:spAutoFit/>
          </a:bodyPr>
          <a:lstStyle/>
          <a:p>
            <a:pPr lvl="0" algn="ctr">
              <a:defRPr/>
            </a:pPr>
            <a:r>
              <a:rPr lang="en-GB" sz="1400" b="1" dirty="0"/>
              <a:t>APPLY ONLINE</a:t>
            </a:r>
          </a:p>
          <a:p>
            <a:pPr lvl="0" algn="ctr">
              <a:defRPr/>
            </a:pPr>
            <a:r>
              <a:rPr lang="en-GB" sz="1400" dirty="0"/>
              <a:t>Use the link to the online application.  Your application can also be completed by an agent.</a:t>
            </a:r>
          </a:p>
        </p:txBody>
      </p:sp>
      <p:pic>
        <p:nvPicPr>
          <p:cNvPr id="60" name="Graphic 59" descr="Internet">
            <a:extLst>
              <a:ext uri="{FF2B5EF4-FFF2-40B4-BE49-F238E27FC236}">
                <a16:creationId xmlns:a16="http://schemas.microsoft.com/office/drawing/2014/main" id="{D57C94B7-CB27-4EE6-A983-BDB9CEFEE2E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075097" y="5413812"/>
            <a:ext cx="516155" cy="516155"/>
          </a:xfrm>
          <a:prstGeom prst="rect">
            <a:avLst/>
          </a:prstGeom>
        </p:spPr>
      </p:pic>
      <p:sp>
        <p:nvSpPr>
          <p:cNvPr id="61" name="TextBox 60">
            <a:extLst>
              <a:ext uri="{FF2B5EF4-FFF2-40B4-BE49-F238E27FC236}">
                <a16:creationId xmlns:a16="http://schemas.microsoft.com/office/drawing/2014/main" id="{AC542342-D167-456C-99F8-02C7F5AED8A4}"/>
              </a:ext>
            </a:extLst>
          </p:cNvPr>
          <p:cNvSpPr txBox="1"/>
          <p:nvPr/>
        </p:nvSpPr>
        <p:spPr>
          <a:xfrm>
            <a:off x="4227469" y="2885453"/>
            <a:ext cx="2003771" cy="954107"/>
          </a:xfrm>
          <a:prstGeom prst="rect">
            <a:avLst/>
          </a:prstGeom>
          <a:noFill/>
        </p:spPr>
        <p:txBody>
          <a:bodyPr wrap="square">
            <a:spAutoFit/>
          </a:bodyPr>
          <a:lstStyle/>
          <a:p>
            <a:pPr algn="ctr">
              <a:defRPr/>
            </a:pPr>
            <a:r>
              <a:rPr lang="en-GB" sz="1400" b="1" dirty="0"/>
              <a:t>WE’LL GET IN TOUCH</a:t>
            </a:r>
          </a:p>
          <a:p>
            <a:pPr algn="ctr">
              <a:defRPr/>
            </a:pPr>
            <a:r>
              <a:rPr lang="en-GB" sz="1400" dirty="0">
                <a:solidFill>
                  <a:schemeClr val="tx1">
                    <a:lumMod val="85000"/>
                    <a:lumOff val="15000"/>
                  </a:schemeClr>
                </a:solidFill>
              </a:rPr>
              <a:t>To discuss your application and check all the detail with you.</a:t>
            </a:r>
          </a:p>
        </p:txBody>
      </p:sp>
      <p:sp>
        <p:nvSpPr>
          <p:cNvPr id="62" name="TextBox 61">
            <a:extLst>
              <a:ext uri="{FF2B5EF4-FFF2-40B4-BE49-F238E27FC236}">
                <a16:creationId xmlns:a16="http://schemas.microsoft.com/office/drawing/2014/main" id="{5F831B4F-F710-438A-ACC4-EE50252F4A0D}"/>
              </a:ext>
            </a:extLst>
          </p:cNvPr>
          <p:cNvSpPr txBox="1"/>
          <p:nvPr/>
        </p:nvSpPr>
        <p:spPr>
          <a:xfrm>
            <a:off x="6084153" y="4070281"/>
            <a:ext cx="1992725" cy="1169551"/>
          </a:xfrm>
          <a:prstGeom prst="rect">
            <a:avLst/>
          </a:prstGeom>
          <a:noFill/>
        </p:spPr>
        <p:txBody>
          <a:bodyPr wrap="square">
            <a:spAutoFit/>
          </a:bodyPr>
          <a:lstStyle/>
          <a:p>
            <a:pPr algn="ctr">
              <a:defRPr/>
            </a:pPr>
            <a:r>
              <a:rPr lang="en-GB" sz="1400" b="1" dirty="0"/>
              <a:t>POST YOUR MAILINGS</a:t>
            </a:r>
            <a:endParaRPr lang="en-GB" sz="1400" dirty="0"/>
          </a:p>
          <a:p>
            <a:pPr algn="ctr">
              <a:defRPr/>
            </a:pPr>
            <a:r>
              <a:rPr lang="en-GB" sz="1400" dirty="0">
                <a:solidFill>
                  <a:srgbClr val="000000">
                    <a:lumMod val="85000"/>
                    <a:lumOff val="15000"/>
                  </a:srgbClr>
                </a:solidFill>
              </a:rPr>
              <a:t>Start posting your volume and provide the daily Programmatic supporting information </a:t>
            </a:r>
          </a:p>
        </p:txBody>
      </p:sp>
      <p:sp>
        <p:nvSpPr>
          <p:cNvPr id="63" name="TextBox 62">
            <a:extLst>
              <a:ext uri="{FF2B5EF4-FFF2-40B4-BE49-F238E27FC236}">
                <a16:creationId xmlns:a16="http://schemas.microsoft.com/office/drawing/2014/main" id="{7648C0B9-583F-4FE7-9927-5A9CB38EBFCE}"/>
              </a:ext>
            </a:extLst>
          </p:cNvPr>
          <p:cNvSpPr txBox="1"/>
          <p:nvPr/>
        </p:nvSpPr>
        <p:spPr>
          <a:xfrm>
            <a:off x="9814795" y="3612037"/>
            <a:ext cx="1975346" cy="1600438"/>
          </a:xfrm>
          <a:prstGeom prst="rect">
            <a:avLst/>
          </a:prstGeom>
          <a:noFill/>
        </p:spPr>
        <p:txBody>
          <a:bodyPr wrap="square">
            <a:spAutoFit/>
          </a:bodyPr>
          <a:lstStyle/>
          <a:p>
            <a:pPr algn="ctr">
              <a:defRPr/>
            </a:pPr>
            <a:r>
              <a:rPr lang="en-GB" sz="1400" b="1" dirty="0"/>
              <a:t>REDEEM YOUR </a:t>
            </a:r>
          </a:p>
          <a:p>
            <a:pPr algn="ctr">
              <a:defRPr/>
            </a:pPr>
            <a:r>
              <a:rPr lang="en-GB" sz="1400" b="1" dirty="0"/>
              <a:t>CREDIT</a:t>
            </a:r>
          </a:p>
          <a:p>
            <a:pPr algn="ctr"/>
            <a:r>
              <a:rPr lang="en-GB" sz="1400" dirty="0"/>
              <a:t>Receive your credit as a voucher or have it paid into a Royal Mail postage account. Credit vouchers are valid for 12 months.</a:t>
            </a:r>
          </a:p>
        </p:txBody>
      </p:sp>
      <p:sp>
        <p:nvSpPr>
          <p:cNvPr id="64" name="TextBox 63">
            <a:extLst>
              <a:ext uri="{FF2B5EF4-FFF2-40B4-BE49-F238E27FC236}">
                <a16:creationId xmlns:a16="http://schemas.microsoft.com/office/drawing/2014/main" id="{7E12C007-524B-4D62-875F-4E878A833B6E}"/>
              </a:ext>
            </a:extLst>
          </p:cNvPr>
          <p:cNvSpPr txBox="1"/>
          <p:nvPr/>
        </p:nvSpPr>
        <p:spPr>
          <a:xfrm>
            <a:off x="7989307" y="2832618"/>
            <a:ext cx="1923017" cy="2246769"/>
          </a:xfrm>
          <a:prstGeom prst="rect">
            <a:avLst/>
          </a:prstGeom>
          <a:noFill/>
        </p:spPr>
        <p:txBody>
          <a:bodyPr wrap="square">
            <a:spAutoFit/>
          </a:bodyPr>
          <a:lstStyle/>
          <a:p>
            <a:pPr algn="ctr">
              <a:defRPr/>
            </a:pPr>
            <a:r>
              <a:rPr lang="en-GB" sz="1400" b="1" dirty="0"/>
              <a:t>VOLUME NOTIFICATION</a:t>
            </a:r>
            <a:endParaRPr lang="en-GB" sz="1400" dirty="0"/>
          </a:p>
          <a:p>
            <a:pPr algn="ctr">
              <a:defRPr/>
            </a:pPr>
            <a:r>
              <a:rPr lang="en-GB" sz="1400" dirty="0">
                <a:solidFill>
                  <a:srgbClr val="000000">
                    <a:lumMod val="85000"/>
                    <a:lumOff val="15000"/>
                  </a:srgbClr>
                </a:solidFill>
              </a:rPr>
              <a:t>We review our billing data monthly and pay out credits once a month which will be confirmed by email or utilise existing advertising mail product codes.</a:t>
            </a:r>
          </a:p>
        </p:txBody>
      </p:sp>
      <p:sp>
        <p:nvSpPr>
          <p:cNvPr id="65" name="Block Arc 64">
            <a:extLst>
              <a:ext uri="{FF2B5EF4-FFF2-40B4-BE49-F238E27FC236}">
                <a16:creationId xmlns:a16="http://schemas.microsoft.com/office/drawing/2014/main" id="{47250E8A-DFBF-4799-B45D-F7981BA35235}"/>
              </a:ext>
            </a:extLst>
          </p:cNvPr>
          <p:cNvSpPr>
            <a:spLocks noChangeAspect="1"/>
          </p:cNvSpPr>
          <p:nvPr/>
        </p:nvSpPr>
        <p:spPr>
          <a:xfrm flipV="1">
            <a:off x="9694062" y="3515685"/>
            <a:ext cx="2207250" cy="2207251"/>
          </a:xfrm>
          <a:prstGeom prst="blockArc">
            <a:avLst>
              <a:gd name="adj1" fmla="val 9000000"/>
              <a:gd name="adj2" fmla="val 1800000"/>
              <a:gd name="adj3" fmla="val 3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6" name="Graphic 65" descr="Envelope">
            <a:extLst>
              <a:ext uri="{FF2B5EF4-FFF2-40B4-BE49-F238E27FC236}">
                <a16:creationId xmlns:a16="http://schemas.microsoft.com/office/drawing/2014/main" id="{7D3C5CDC-134E-45C2-9CA3-98E50854186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1475" y="5412396"/>
            <a:ext cx="469232" cy="469232"/>
          </a:xfrm>
          <a:prstGeom prst="rect">
            <a:avLst/>
          </a:prstGeom>
        </p:spPr>
      </p:pic>
      <p:sp>
        <p:nvSpPr>
          <p:cNvPr id="67" name="Oval 66">
            <a:extLst>
              <a:ext uri="{FF2B5EF4-FFF2-40B4-BE49-F238E27FC236}">
                <a16:creationId xmlns:a16="http://schemas.microsoft.com/office/drawing/2014/main" id="{913C6EC6-DAC1-48BD-808A-DE350BC8D7F2}"/>
              </a:ext>
            </a:extLst>
          </p:cNvPr>
          <p:cNvSpPr>
            <a:spLocks noChangeAspect="1"/>
          </p:cNvSpPr>
          <p:nvPr/>
        </p:nvSpPr>
        <p:spPr>
          <a:xfrm>
            <a:off x="10543140" y="5362902"/>
            <a:ext cx="624548" cy="6245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69" name="Plus" descr="{&quot;Key&quot;:&quot;POWER_USER_SHAPE_ICON&quot;,&quot;Value&quot;:&quot;POWER_USER_SHAPE_ICON_STYLE_1&quot;}">
            <a:extLst>
              <a:ext uri="{FF2B5EF4-FFF2-40B4-BE49-F238E27FC236}">
                <a16:creationId xmlns:a16="http://schemas.microsoft.com/office/drawing/2014/main" id="{F5981FD6-2A17-4EED-AE70-67147C51AE8A}"/>
              </a:ext>
            </a:extLst>
          </p:cNvPr>
          <p:cNvGrpSpPr>
            <a:grpSpLocks noChangeAspect="1"/>
          </p:cNvGrpSpPr>
          <p:nvPr>
            <p:custDataLst>
              <p:tags r:id="rId3"/>
            </p:custDataLst>
          </p:nvPr>
        </p:nvGrpSpPr>
        <p:grpSpPr bwMode="auto">
          <a:xfrm>
            <a:off x="8726087" y="2304543"/>
            <a:ext cx="406708" cy="407907"/>
            <a:chOff x="50" y="50"/>
            <a:chExt cx="339" cy="340"/>
          </a:xfrm>
          <a:solidFill>
            <a:schemeClr val="bg1"/>
          </a:solidFill>
        </p:grpSpPr>
        <p:sp>
          <p:nvSpPr>
            <p:cNvPr id="70" name="Plus">
              <a:extLst>
                <a:ext uri="{FF2B5EF4-FFF2-40B4-BE49-F238E27FC236}">
                  <a16:creationId xmlns:a16="http://schemas.microsoft.com/office/drawing/2014/main" id="{4096E986-0D81-4E3F-B80C-1F24D44CF323}"/>
                </a:ext>
              </a:extLst>
            </p:cNvPr>
            <p:cNvSpPr>
              <a:spLocks/>
            </p:cNvSpPr>
            <p:nvPr>
              <p:custDataLst>
                <p:tags r:id="rId5"/>
              </p:custDataLst>
            </p:nvPr>
          </p:nvSpPr>
          <p:spPr bwMode="auto">
            <a:xfrm>
              <a:off x="135" y="135"/>
              <a:ext cx="169" cy="170"/>
            </a:xfrm>
            <a:custGeom>
              <a:avLst/>
              <a:gdLst>
                <a:gd name="T0" fmla="*/ 50 w 100"/>
                <a:gd name="T1" fmla="*/ 100 h 100"/>
                <a:gd name="T2" fmla="*/ 63 w 100"/>
                <a:gd name="T3" fmla="*/ 88 h 100"/>
                <a:gd name="T4" fmla="*/ 63 w 100"/>
                <a:gd name="T5" fmla="*/ 63 h 100"/>
                <a:gd name="T6" fmla="*/ 88 w 100"/>
                <a:gd name="T7" fmla="*/ 63 h 100"/>
                <a:gd name="T8" fmla="*/ 100 w 100"/>
                <a:gd name="T9" fmla="*/ 50 h 100"/>
                <a:gd name="T10" fmla="*/ 88 w 100"/>
                <a:gd name="T11" fmla="*/ 38 h 100"/>
                <a:gd name="T12" fmla="*/ 63 w 100"/>
                <a:gd name="T13" fmla="*/ 38 h 100"/>
                <a:gd name="T14" fmla="*/ 63 w 100"/>
                <a:gd name="T15" fmla="*/ 13 h 100"/>
                <a:gd name="T16" fmla="*/ 50 w 100"/>
                <a:gd name="T17" fmla="*/ 0 h 100"/>
                <a:gd name="T18" fmla="*/ 38 w 100"/>
                <a:gd name="T19" fmla="*/ 13 h 100"/>
                <a:gd name="T20" fmla="*/ 38 w 100"/>
                <a:gd name="T21" fmla="*/ 38 h 100"/>
                <a:gd name="T22" fmla="*/ 13 w 100"/>
                <a:gd name="T23" fmla="*/ 38 h 100"/>
                <a:gd name="T24" fmla="*/ 0 w 100"/>
                <a:gd name="T25" fmla="*/ 50 h 100"/>
                <a:gd name="T26" fmla="*/ 13 w 100"/>
                <a:gd name="T27" fmla="*/ 63 h 100"/>
                <a:gd name="T28" fmla="*/ 38 w 100"/>
                <a:gd name="T29" fmla="*/ 63 h 100"/>
                <a:gd name="T30" fmla="*/ 38 w 100"/>
                <a:gd name="T31" fmla="*/ 88 h 100"/>
                <a:gd name="T32" fmla="*/ 50 w 100"/>
                <a:gd name="T33"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100">
                  <a:moveTo>
                    <a:pt x="50" y="100"/>
                  </a:moveTo>
                  <a:cubicBezTo>
                    <a:pt x="57" y="100"/>
                    <a:pt x="63" y="94"/>
                    <a:pt x="63" y="88"/>
                  </a:cubicBezTo>
                  <a:lnTo>
                    <a:pt x="63" y="63"/>
                  </a:lnTo>
                  <a:lnTo>
                    <a:pt x="88" y="63"/>
                  </a:lnTo>
                  <a:cubicBezTo>
                    <a:pt x="94" y="63"/>
                    <a:pt x="100" y="57"/>
                    <a:pt x="100" y="50"/>
                  </a:cubicBezTo>
                  <a:cubicBezTo>
                    <a:pt x="100" y="43"/>
                    <a:pt x="94" y="38"/>
                    <a:pt x="88" y="38"/>
                  </a:cubicBezTo>
                  <a:lnTo>
                    <a:pt x="63" y="38"/>
                  </a:lnTo>
                  <a:lnTo>
                    <a:pt x="63" y="13"/>
                  </a:lnTo>
                  <a:cubicBezTo>
                    <a:pt x="63" y="6"/>
                    <a:pt x="57" y="0"/>
                    <a:pt x="50" y="0"/>
                  </a:cubicBezTo>
                  <a:cubicBezTo>
                    <a:pt x="43" y="0"/>
                    <a:pt x="38" y="6"/>
                    <a:pt x="38" y="13"/>
                  </a:cubicBezTo>
                  <a:lnTo>
                    <a:pt x="38" y="38"/>
                  </a:lnTo>
                  <a:lnTo>
                    <a:pt x="13" y="38"/>
                  </a:lnTo>
                  <a:cubicBezTo>
                    <a:pt x="6" y="38"/>
                    <a:pt x="0" y="43"/>
                    <a:pt x="0" y="50"/>
                  </a:cubicBezTo>
                  <a:cubicBezTo>
                    <a:pt x="0" y="57"/>
                    <a:pt x="6" y="63"/>
                    <a:pt x="13" y="63"/>
                  </a:cubicBezTo>
                  <a:lnTo>
                    <a:pt x="38" y="63"/>
                  </a:lnTo>
                  <a:lnTo>
                    <a:pt x="38" y="88"/>
                  </a:lnTo>
                  <a:cubicBezTo>
                    <a:pt x="38" y="94"/>
                    <a:pt x="43" y="100"/>
                    <a:pt x="50" y="10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 name="Plus">
              <a:extLst>
                <a:ext uri="{FF2B5EF4-FFF2-40B4-BE49-F238E27FC236}">
                  <a16:creationId xmlns:a16="http://schemas.microsoft.com/office/drawing/2014/main" id="{C6551882-1F73-4723-AE22-BEC175ACB6DF}"/>
                </a:ext>
              </a:extLst>
            </p:cNvPr>
            <p:cNvSpPr>
              <a:spLocks/>
            </p:cNvSpPr>
            <p:nvPr>
              <p:custDataLst>
                <p:tags r:id="rId6"/>
              </p:custDataLst>
            </p:nvPr>
          </p:nvSpPr>
          <p:spPr bwMode="auto">
            <a:xfrm>
              <a:off x="50" y="50"/>
              <a:ext cx="339" cy="340"/>
            </a:xfrm>
            <a:custGeom>
              <a:avLst/>
              <a:gdLst>
                <a:gd name="T0" fmla="*/ 100 w 200"/>
                <a:gd name="T1" fmla="*/ 0 h 200"/>
                <a:gd name="T2" fmla="*/ 0 w 200"/>
                <a:gd name="T3" fmla="*/ 100 h 200"/>
                <a:gd name="T4" fmla="*/ 100 w 200"/>
                <a:gd name="T5" fmla="*/ 200 h 200"/>
                <a:gd name="T6" fmla="*/ 151 w 200"/>
                <a:gd name="T7" fmla="*/ 186 h 200"/>
                <a:gd name="T8" fmla="*/ 156 w 200"/>
                <a:gd name="T9" fmla="*/ 169 h 200"/>
                <a:gd name="T10" fmla="*/ 139 w 200"/>
                <a:gd name="T11" fmla="*/ 164 h 200"/>
                <a:gd name="T12" fmla="*/ 100 w 200"/>
                <a:gd name="T13" fmla="*/ 175 h 200"/>
                <a:gd name="T14" fmla="*/ 25 w 200"/>
                <a:gd name="T15" fmla="*/ 100 h 200"/>
                <a:gd name="T16" fmla="*/ 100 w 200"/>
                <a:gd name="T17" fmla="*/ 25 h 200"/>
                <a:gd name="T18" fmla="*/ 175 w 200"/>
                <a:gd name="T19" fmla="*/ 100 h 200"/>
                <a:gd name="T20" fmla="*/ 164 w 200"/>
                <a:gd name="T21" fmla="*/ 139 h 200"/>
                <a:gd name="T22" fmla="*/ 169 w 200"/>
                <a:gd name="T23" fmla="*/ 156 h 200"/>
                <a:gd name="T24" fmla="*/ 186 w 200"/>
                <a:gd name="T25" fmla="*/ 151 h 200"/>
                <a:gd name="T26" fmla="*/ 200 w 200"/>
                <a:gd name="T27" fmla="*/ 100 h 200"/>
                <a:gd name="T28" fmla="*/ 100 w 200"/>
                <a:gd name="T2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200">
                  <a:moveTo>
                    <a:pt x="100" y="0"/>
                  </a:moveTo>
                  <a:cubicBezTo>
                    <a:pt x="45" y="0"/>
                    <a:pt x="0" y="45"/>
                    <a:pt x="0" y="100"/>
                  </a:cubicBezTo>
                  <a:cubicBezTo>
                    <a:pt x="0" y="155"/>
                    <a:pt x="45" y="200"/>
                    <a:pt x="100" y="200"/>
                  </a:cubicBezTo>
                  <a:cubicBezTo>
                    <a:pt x="118" y="200"/>
                    <a:pt x="136" y="195"/>
                    <a:pt x="151" y="186"/>
                  </a:cubicBezTo>
                  <a:cubicBezTo>
                    <a:pt x="157" y="182"/>
                    <a:pt x="159" y="174"/>
                    <a:pt x="156" y="169"/>
                  </a:cubicBezTo>
                  <a:cubicBezTo>
                    <a:pt x="152" y="163"/>
                    <a:pt x="144" y="161"/>
                    <a:pt x="139" y="164"/>
                  </a:cubicBezTo>
                  <a:cubicBezTo>
                    <a:pt x="127" y="171"/>
                    <a:pt x="114" y="175"/>
                    <a:pt x="100" y="175"/>
                  </a:cubicBezTo>
                  <a:cubicBezTo>
                    <a:pt x="59" y="175"/>
                    <a:pt x="25" y="141"/>
                    <a:pt x="25" y="100"/>
                  </a:cubicBezTo>
                  <a:cubicBezTo>
                    <a:pt x="25" y="59"/>
                    <a:pt x="59" y="25"/>
                    <a:pt x="100" y="25"/>
                  </a:cubicBezTo>
                  <a:cubicBezTo>
                    <a:pt x="141" y="25"/>
                    <a:pt x="175" y="59"/>
                    <a:pt x="175" y="100"/>
                  </a:cubicBezTo>
                  <a:cubicBezTo>
                    <a:pt x="175" y="114"/>
                    <a:pt x="171" y="127"/>
                    <a:pt x="164" y="139"/>
                  </a:cubicBezTo>
                  <a:cubicBezTo>
                    <a:pt x="161" y="144"/>
                    <a:pt x="163" y="152"/>
                    <a:pt x="169" y="156"/>
                  </a:cubicBezTo>
                  <a:cubicBezTo>
                    <a:pt x="174" y="159"/>
                    <a:pt x="182" y="157"/>
                    <a:pt x="186" y="151"/>
                  </a:cubicBezTo>
                  <a:cubicBezTo>
                    <a:pt x="195" y="136"/>
                    <a:pt x="200" y="118"/>
                    <a:pt x="200" y="100"/>
                  </a:cubicBezTo>
                  <a:cubicBezTo>
                    <a:pt x="200" y="45"/>
                    <a:pt x="155" y="0"/>
                    <a:pt x="10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2" name="Accounting" descr="{&quot;Key&quot;:&quot;POWER_USER_SHAPE_ICON&quot;,&quot;Value&quot;:&quot;POWER_USER_SHAPE_ICON_STYLE_1&quot;}">
            <a:extLst>
              <a:ext uri="{FF2B5EF4-FFF2-40B4-BE49-F238E27FC236}">
                <a16:creationId xmlns:a16="http://schemas.microsoft.com/office/drawing/2014/main" id="{ACB6EF9E-6CAD-4652-9DC2-97A60F1AB2A1}"/>
              </a:ext>
            </a:extLst>
          </p:cNvPr>
          <p:cNvGrpSpPr>
            <a:grpSpLocks noChangeAspect="1"/>
          </p:cNvGrpSpPr>
          <p:nvPr>
            <p:custDataLst>
              <p:tags r:id="rId4"/>
            </p:custDataLst>
          </p:nvPr>
        </p:nvGrpSpPr>
        <p:grpSpPr>
          <a:xfrm>
            <a:off x="10647090" y="5477695"/>
            <a:ext cx="482002" cy="407907"/>
            <a:chOff x="2687638" y="138112"/>
            <a:chExt cx="981075" cy="830263"/>
          </a:xfrm>
          <a:solidFill>
            <a:schemeClr val="tx1"/>
          </a:solidFill>
        </p:grpSpPr>
        <p:sp>
          <p:nvSpPr>
            <p:cNvPr id="73" name="Freeform 105">
              <a:extLst>
                <a:ext uri="{FF2B5EF4-FFF2-40B4-BE49-F238E27FC236}">
                  <a16:creationId xmlns:a16="http://schemas.microsoft.com/office/drawing/2014/main" id="{DB3EDAC8-13CF-44E5-90E4-F86A60EB95CA}"/>
                </a:ext>
              </a:extLst>
            </p:cNvPr>
            <p:cNvSpPr>
              <a:spLocks/>
            </p:cNvSpPr>
            <p:nvPr/>
          </p:nvSpPr>
          <p:spPr bwMode="auto">
            <a:xfrm>
              <a:off x="2700338" y="138112"/>
              <a:ext cx="968375" cy="514350"/>
            </a:xfrm>
            <a:custGeom>
              <a:avLst/>
              <a:gdLst>
                <a:gd name="T0" fmla="*/ 1260 w 1272"/>
                <a:gd name="T1" fmla="*/ 388 h 675"/>
                <a:gd name="T2" fmla="*/ 595 w 1272"/>
                <a:gd name="T3" fmla="*/ 4 h 675"/>
                <a:gd name="T4" fmla="*/ 570 w 1272"/>
                <a:gd name="T5" fmla="*/ 4 h 675"/>
                <a:gd name="T6" fmla="*/ 13 w 1272"/>
                <a:gd name="T7" fmla="*/ 328 h 675"/>
                <a:gd name="T8" fmla="*/ 0 w 1272"/>
                <a:gd name="T9" fmla="*/ 350 h 675"/>
                <a:gd name="T10" fmla="*/ 13 w 1272"/>
                <a:gd name="T11" fmla="*/ 371 h 675"/>
                <a:gd name="T12" fmla="*/ 234 w 1272"/>
                <a:gd name="T13" fmla="*/ 499 h 675"/>
                <a:gd name="T14" fmla="*/ 284 w 1272"/>
                <a:gd name="T15" fmla="*/ 470 h 675"/>
                <a:gd name="T16" fmla="*/ 75 w 1272"/>
                <a:gd name="T17" fmla="*/ 350 h 675"/>
                <a:gd name="T18" fmla="*/ 583 w 1272"/>
                <a:gd name="T19" fmla="*/ 55 h 675"/>
                <a:gd name="T20" fmla="*/ 1197 w 1272"/>
                <a:gd name="T21" fmla="*/ 409 h 675"/>
                <a:gd name="T22" fmla="*/ 791 w 1272"/>
                <a:gd name="T23" fmla="*/ 646 h 675"/>
                <a:gd name="T24" fmla="*/ 841 w 1272"/>
                <a:gd name="T25" fmla="*/ 675 h 675"/>
                <a:gd name="T26" fmla="*/ 1260 w 1272"/>
                <a:gd name="T27" fmla="*/ 431 h 675"/>
                <a:gd name="T28" fmla="*/ 1272 w 1272"/>
                <a:gd name="T29" fmla="*/ 409 h 675"/>
                <a:gd name="T30" fmla="*/ 1260 w 1272"/>
                <a:gd name="T31" fmla="*/ 388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72" h="675">
                  <a:moveTo>
                    <a:pt x="1260" y="388"/>
                  </a:moveTo>
                  <a:lnTo>
                    <a:pt x="595" y="4"/>
                  </a:lnTo>
                  <a:cubicBezTo>
                    <a:pt x="588" y="0"/>
                    <a:pt x="578" y="0"/>
                    <a:pt x="570" y="4"/>
                  </a:cubicBezTo>
                  <a:lnTo>
                    <a:pt x="13" y="328"/>
                  </a:lnTo>
                  <a:cubicBezTo>
                    <a:pt x="5" y="333"/>
                    <a:pt x="0" y="341"/>
                    <a:pt x="0" y="350"/>
                  </a:cubicBezTo>
                  <a:cubicBezTo>
                    <a:pt x="0" y="359"/>
                    <a:pt x="5" y="367"/>
                    <a:pt x="13" y="371"/>
                  </a:cubicBezTo>
                  <a:lnTo>
                    <a:pt x="234" y="499"/>
                  </a:lnTo>
                  <a:lnTo>
                    <a:pt x="284" y="470"/>
                  </a:lnTo>
                  <a:lnTo>
                    <a:pt x="75" y="350"/>
                  </a:lnTo>
                  <a:lnTo>
                    <a:pt x="583" y="55"/>
                  </a:lnTo>
                  <a:lnTo>
                    <a:pt x="1197" y="409"/>
                  </a:lnTo>
                  <a:lnTo>
                    <a:pt x="791" y="646"/>
                  </a:lnTo>
                  <a:lnTo>
                    <a:pt x="841" y="675"/>
                  </a:lnTo>
                  <a:lnTo>
                    <a:pt x="1260" y="431"/>
                  </a:lnTo>
                  <a:cubicBezTo>
                    <a:pt x="1268" y="427"/>
                    <a:pt x="1272" y="418"/>
                    <a:pt x="1272" y="409"/>
                  </a:cubicBezTo>
                  <a:cubicBezTo>
                    <a:pt x="1272" y="400"/>
                    <a:pt x="1267" y="392"/>
                    <a:pt x="1260" y="38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4" name="Freeform 106">
              <a:extLst>
                <a:ext uri="{FF2B5EF4-FFF2-40B4-BE49-F238E27FC236}">
                  <a16:creationId xmlns:a16="http://schemas.microsoft.com/office/drawing/2014/main" id="{56D857F4-C8E9-4869-94CC-818C1E2A1C9A}"/>
                </a:ext>
              </a:extLst>
            </p:cNvPr>
            <p:cNvSpPr>
              <a:spLocks/>
            </p:cNvSpPr>
            <p:nvPr/>
          </p:nvSpPr>
          <p:spPr bwMode="auto">
            <a:xfrm>
              <a:off x="3041651" y="296862"/>
              <a:ext cx="296863" cy="111125"/>
            </a:xfrm>
            <a:custGeom>
              <a:avLst/>
              <a:gdLst>
                <a:gd name="T0" fmla="*/ 388 w 388"/>
                <a:gd name="T1" fmla="*/ 45 h 146"/>
                <a:gd name="T2" fmla="*/ 186 w 388"/>
                <a:gd name="T3" fmla="*/ 0 h 146"/>
                <a:gd name="T4" fmla="*/ 0 w 388"/>
                <a:gd name="T5" fmla="*/ 37 h 146"/>
                <a:gd name="T6" fmla="*/ 188 w 388"/>
                <a:gd name="T7" fmla="*/ 146 h 146"/>
                <a:gd name="T8" fmla="*/ 388 w 388"/>
                <a:gd name="T9" fmla="*/ 45 h 146"/>
              </a:gdLst>
              <a:ahLst/>
              <a:cxnLst>
                <a:cxn ang="0">
                  <a:pos x="T0" y="T1"/>
                </a:cxn>
                <a:cxn ang="0">
                  <a:pos x="T2" y="T3"/>
                </a:cxn>
                <a:cxn ang="0">
                  <a:pos x="T4" y="T5"/>
                </a:cxn>
                <a:cxn ang="0">
                  <a:pos x="T6" y="T7"/>
                </a:cxn>
                <a:cxn ang="0">
                  <a:pos x="T8" y="T9"/>
                </a:cxn>
              </a:cxnLst>
              <a:rect l="0" t="0" r="r" b="b"/>
              <a:pathLst>
                <a:path w="388" h="146">
                  <a:moveTo>
                    <a:pt x="388" y="45"/>
                  </a:moveTo>
                  <a:cubicBezTo>
                    <a:pt x="333" y="16"/>
                    <a:pt x="262" y="0"/>
                    <a:pt x="186" y="0"/>
                  </a:cubicBezTo>
                  <a:cubicBezTo>
                    <a:pt x="118" y="0"/>
                    <a:pt x="52" y="13"/>
                    <a:pt x="0" y="37"/>
                  </a:cubicBezTo>
                  <a:lnTo>
                    <a:pt x="188" y="146"/>
                  </a:lnTo>
                  <a:lnTo>
                    <a:pt x="388"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 name="Freeform 107">
              <a:extLst>
                <a:ext uri="{FF2B5EF4-FFF2-40B4-BE49-F238E27FC236}">
                  <a16:creationId xmlns:a16="http://schemas.microsoft.com/office/drawing/2014/main" id="{E82AB3B2-F25C-4D27-AA05-285E743172D1}"/>
                </a:ext>
              </a:extLst>
            </p:cNvPr>
            <p:cNvSpPr>
              <a:spLocks/>
            </p:cNvSpPr>
            <p:nvPr/>
          </p:nvSpPr>
          <p:spPr bwMode="auto">
            <a:xfrm>
              <a:off x="3209926" y="350837"/>
              <a:ext cx="204788" cy="196850"/>
            </a:xfrm>
            <a:custGeom>
              <a:avLst/>
              <a:gdLst>
                <a:gd name="T0" fmla="*/ 81 w 267"/>
                <a:gd name="T1" fmla="*/ 257 h 257"/>
                <a:gd name="T2" fmla="*/ 163 w 267"/>
                <a:gd name="T3" fmla="*/ 227 h 257"/>
                <a:gd name="T4" fmla="*/ 264 w 267"/>
                <a:gd name="T5" fmla="*/ 109 h 257"/>
                <a:gd name="T6" fmla="*/ 209 w 267"/>
                <a:gd name="T7" fmla="*/ 0 h 257"/>
                <a:gd name="T8" fmla="*/ 0 w 267"/>
                <a:gd name="T9" fmla="*/ 105 h 257"/>
                <a:gd name="T10" fmla="*/ 81 w 267"/>
                <a:gd name="T11" fmla="*/ 257 h 257"/>
              </a:gdLst>
              <a:ahLst/>
              <a:cxnLst>
                <a:cxn ang="0">
                  <a:pos x="T0" y="T1"/>
                </a:cxn>
                <a:cxn ang="0">
                  <a:pos x="T2" y="T3"/>
                </a:cxn>
                <a:cxn ang="0">
                  <a:pos x="T4" y="T5"/>
                </a:cxn>
                <a:cxn ang="0">
                  <a:pos x="T6" y="T7"/>
                </a:cxn>
                <a:cxn ang="0">
                  <a:pos x="T8" y="T9"/>
                </a:cxn>
                <a:cxn ang="0">
                  <a:pos x="T10" y="T11"/>
                </a:cxn>
              </a:cxnLst>
              <a:rect l="0" t="0" r="r" b="b"/>
              <a:pathLst>
                <a:path w="267" h="257">
                  <a:moveTo>
                    <a:pt x="81" y="257"/>
                  </a:moveTo>
                  <a:cubicBezTo>
                    <a:pt x="111" y="250"/>
                    <a:pt x="138" y="240"/>
                    <a:pt x="163" y="227"/>
                  </a:cubicBezTo>
                  <a:cubicBezTo>
                    <a:pt x="223" y="197"/>
                    <a:pt x="259" y="155"/>
                    <a:pt x="264" y="109"/>
                  </a:cubicBezTo>
                  <a:cubicBezTo>
                    <a:pt x="267" y="70"/>
                    <a:pt x="248" y="32"/>
                    <a:pt x="209" y="0"/>
                  </a:cubicBezTo>
                  <a:lnTo>
                    <a:pt x="0" y="105"/>
                  </a:lnTo>
                  <a:lnTo>
                    <a:pt x="81" y="25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6" name="Freeform 108">
              <a:extLst>
                <a:ext uri="{FF2B5EF4-FFF2-40B4-BE49-F238E27FC236}">
                  <a16:creationId xmlns:a16="http://schemas.microsoft.com/office/drawing/2014/main" id="{E4877E6C-275A-49DA-BBAB-A5E9F29605E2}"/>
                </a:ext>
              </a:extLst>
            </p:cNvPr>
            <p:cNvSpPr>
              <a:spLocks/>
            </p:cNvSpPr>
            <p:nvPr/>
          </p:nvSpPr>
          <p:spPr bwMode="auto">
            <a:xfrm>
              <a:off x="2943226" y="344487"/>
              <a:ext cx="285750" cy="212725"/>
            </a:xfrm>
            <a:custGeom>
              <a:avLst/>
              <a:gdLst>
                <a:gd name="T0" fmla="*/ 317 w 375"/>
                <a:gd name="T1" fmla="*/ 279 h 279"/>
                <a:gd name="T2" fmla="*/ 375 w 375"/>
                <a:gd name="T3" fmla="*/ 275 h 279"/>
                <a:gd name="T4" fmla="*/ 291 w 375"/>
                <a:gd name="T5" fmla="*/ 118 h 279"/>
                <a:gd name="T6" fmla="*/ 85 w 375"/>
                <a:gd name="T7" fmla="*/ 0 h 279"/>
                <a:gd name="T8" fmla="*/ 32 w 375"/>
                <a:gd name="T9" fmla="*/ 159 h 279"/>
                <a:gd name="T10" fmla="*/ 154 w 375"/>
                <a:gd name="T11" fmla="*/ 155 h 279"/>
                <a:gd name="T12" fmla="*/ 304 w 375"/>
                <a:gd name="T13" fmla="*/ 277 h 279"/>
                <a:gd name="T14" fmla="*/ 317 w 375"/>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5" h="279">
                  <a:moveTo>
                    <a:pt x="317" y="279"/>
                  </a:moveTo>
                  <a:cubicBezTo>
                    <a:pt x="336" y="279"/>
                    <a:pt x="356" y="278"/>
                    <a:pt x="375" y="275"/>
                  </a:cubicBezTo>
                  <a:lnTo>
                    <a:pt x="291" y="118"/>
                  </a:lnTo>
                  <a:lnTo>
                    <a:pt x="85" y="0"/>
                  </a:lnTo>
                  <a:cubicBezTo>
                    <a:pt x="21" y="44"/>
                    <a:pt x="0" y="101"/>
                    <a:pt x="32" y="159"/>
                  </a:cubicBezTo>
                  <a:cubicBezTo>
                    <a:pt x="72" y="133"/>
                    <a:pt x="119" y="133"/>
                    <a:pt x="154" y="155"/>
                  </a:cubicBezTo>
                  <a:lnTo>
                    <a:pt x="304" y="277"/>
                  </a:lnTo>
                  <a:cubicBezTo>
                    <a:pt x="304" y="277"/>
                    <a:pt x="307" y="279"/>
                    <a:pt x="317" y="27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7" name="Freeform 109">
              <a:extLst>
                <a:ext uri="{FF2B5EF4-FFF2-40B4-BE49-F238E27FC236}">
                  <a16:creationId xmlns:a16="http://schemas.microsoft.com/office/drawing/2014/main" id="{8A6321BE-888D-4ABF-B269-C7C4F834BDF3}"/>
                </a:ext>
              </a:extLst>
            </p:cNvPr>
            <p:cNvSpPr>
              <a:spLocks noEditPoints="1"/>
            </p:cNvSpPr>
            <p:nvPr/>
          </p:nvSpPr>
          <p:spPr bwMode="auto">
            <a:xfrm>
              <a:off x="2687638" y="484187"/>
              <a:ext cx="684213" cy="484188"/>
            </a:xfrm>
            <a:custGeom>
              <a:avLst/>
              <a:gdLst>
                <a:gd name="T0" fmla="*/ 848 w 898"/>
                <a:gd name="T1" fmla="*/ 363 h 635"/>
                <a:gd name="T2" fmla="*/ 472 w 898"/>
                <a:gd name="T3" fmla="*/ 580 h 635"/>
                <a:gd name="T4" fmla="*/ 466 w 898"/>
                <a:gd name="T5" fmla="*/ 581 h 635"/>
                <a:gd name="T6" fmla="*/ 459 w 898"/>
                <a:gd name="T7" fmla="*/ 580 h 635"/>
                <a:gd name="T8" fmla="*/ 178 w 898"/>
                <a:gd name="T9" fmla="*/ 417 h 635"/>
                <a:gd name="T10" fmla="*/ 50 w 898"/>
                <a:gd name="T11" fmla="*/ 308 h 635"/>
                <a:gd name="T12" fmla="*/ 50 w 898"/>
                <a:gd name="T13" fmla="*/ 275 h 635"/>
                <a:gd name="T14" fmla="*/ 426 w 898"/>
                <a:gd name="T15" fmla="*/ 58 h 635"/>
                <a:gd name="T16" fmla="*/ 433 w 898"/>
                <a:gd name="T17" fmla="*/ 56 h 635"/>
                <a:gd name="T18" fmla="*/ 438 w 898"/>
                <a:gd name="T19" fmla="*/ 57 h 635"/>
                <a:gd name="T20" fmla="*/ 579 w 898"/>
                <a:gd name="T21" fmla="*/ 174 h 635"/>
                <a:gd name="T22" fmla="*/ 848 w 898"/>
                <a:gd name="T23" fmla="*/ 330 h 635"/>
                <a:gd name="T24" fmla="*/ 848 w 898"/>
                <a:gd name="T25" fmla="*/ 363 h 635"/>
                <a:gd name="T26" fmla="*/ 497 w 898"/>
                <a:gd name="T27" fmla="*/ 623 h 635"/>
                <a:gd name="T28" fmla="*/ 873 w 898"/>
                <a:gd name="T29" fmla="*/ 406 h 635"/>
                <a:gd name="T30" fmla="*/ 898 w 898"/>
                <a:gd name="T31" fmla="*/ 363 h 635"/>
                <a:gd name="T32" fmla="*/ 898 w 898"/>
                <a:gd name="T33" fmla="*/ 330 h 635"/>
                <a:gd name="T34" fmla="*/ 873 w 898"/>
                <a:gd name="T35" fmla="*/ 287 h 635"/>
                <a:gd name="T36" fmla="*/ 608 w 898"/>
                <a:gd name="T37" fmla="*/ 133 h 635"/>
                <a:gd name="T38" fmla="*/ 470 w 898"/>
                <a:gd name="T39" fmla="*/ 19 h 635"/>
                <a:gd name="T40" fmla="*/ 401 w 898"/>
                <a:gd name="T41" fmla="*/ 14 h 635"/>
                <a:gd name="T42" fmla="*/ 25 w 898"/>
                <a:gd name="T43" fmla="*/ 231 h 635"/>
                <a:gd name="T44" fmla="*/ 0 w 898"/>
                <a:gd name="T45" fmla="*/ 274 h 635"/>
                <a:gd name="T46" fmla="*/ 0 w 898"/>
                <a:gd name="T47" fmla="*/ 307 h 635"/>
                <a:gd name="T48" fmla="*/ 18 w 898"/>
                <a:gd name="T49" fmla="*/ 346 h 635"/>
                <a:gd name="T50" fmla="*/ 146 w 898"/>
                <a:gd name="T51" fmla="*/ 455 h 635"/>
                <a:gd name="T52" fmla="*/ 153 w 898"/>
                <a:gd name="T53" fmla="*/ 460 h 635"/>
                <a:gd name="T54" fmla="*/ 434 w 898"/>
                <a:gd name="T55" fmla="*/ 623 h 635"/>
                <a:gd name="T56" fmla="*/ 497 w 898"/>
                <a:gd name="T57" fmla="*/ 623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98" h="635">
                  <a:moveTo>
                    <a:pt x="848" y="363"/>
                  </a:moveTo>
                  <a:lnTo>
                    <a:pt x="472" y="580"/>
                  </a:lnTo>
                  <a:cubicBezTo>
                    <a:pt x="470" y="581"/>
                    <a:pt x="468" y="581"/>
                    <a:pt x="466" y="581"/>
                  </a:cubicBezTo>
                  <a:cubicBezTo>
                    <a:pt x="464" y="581"/>
                    <a:pt x="461" y="581"/>
                    <a:pt x="459" y="580"/>
                  </a:cubicBezTo>
                  <a:lnTo>
                    <a:pt x="178" y="417"/>
                  </a:lnTo>
                  <a:lnTo>
                    <a:pt x="50" y="308"/>
                  </a:lnTo>
                  <a:lnTo>
                    <a:pt x="50" y="275"/>
                  </a:lnTo>
                  <a:lnTo>
                    <a:pt x="426" y="58"/>
                  </a:lnTo>
                  <a:cubicBezTo>
                    <a:pt x="427" y="57"/>
                    <a:pt x="430" y="56"/>
                    <a:pt x="433" y="56"/>
                  </a:cubicBezTo>
                  <a:cubicBezTo>
                    <a:pt x="435" y="56"/>
                    <a:pt x="437" y="56"/>
                    <a:pt x="438" y="57"/>
                  </a:cubicBezTo>
                  <a:lnTo>
                    <a:pt x="579" y="174"/>
                  </a:lnTo>
                  <a:lnTo>
                    <a:pt x="848" y="330"/>
                  </a:lnTo>
                  <a:lnTo>
                    <a:pt x="848" y="363"/>
                  </a:lnTo>
                  <a:close/>
                  <a:moveTo>
                    <a:pt x="497" y="623"/>
                  </a:moveTo>
                  <a:lnTo>
                    <a:pt x="873" y="406"/>
                  </a:lnTo>
                  <a:cubicBezTo>
                    <a:pt x="889" y="397"/>
                    <a:pt x="898" y="380"/>
                    <a:pt x="898" y="363"/>
                  </a:cubicBezTo>
                  <a:lnTo>
                    <a:pt x="898" y="330"/>
                  </a:lnTo>
                  <a:cubicBezTo>
                    <a:pt x="898" y="312"/>
                    <a:pt x="888" y="296"/>
                    <a:pt x="873" y="287"/>
                  </a:cubicBezTo>
                  <a:lnTo>
                    <a:pt x="608" y="133"/>
                  </a:lnTo>
                  <a:lnTo>
                    <a:pt x="470" y="19"/>
                  </a:lnTo>
                  <a:cubicBezTo>
                    <a:pt x="453" y="5"/>
                    <a:pt x="431" y="0"/>
                    <a:pt x="401" y="14"/>
                  </a:cubicBezTo>
                  <a:lnTo>
                    <a:pt x="25" y="231"/>
                  </a:lnTo>
                  <a:cubicBezTo>
                    <a:pt x="10" y="240"/>
                    <a:pt x="0" y="257"/>
                    <a:pt x="0" y="274"/>
                  </a:cubicBezTo>
                  <a:lnTo>
                    <a:pt x="0" y="307"/>
                  </a:lnTo>
                  <a:cubicBezTo>
                    <a:pt x="0" y="322"/>
                    <a:pt x="7" y="336"/>
                    <a:pt x="18" y="346"/>
                  </a:cubicBezTo>
                  <a:lnTo>
                    <a:pt x="146" y="455"/>
                  </a:lnTo>
                  <a:cubicBezTo>
                    <a:pt x="148" y="457"/>
                    <a:pt x="151" y="458"/>
                    <a:pt x="153" y="460"/>
                  </a:cubicBezTo>
                  <a:lnTo>
                    <a:pt x="434" y="623"/>
                  </a:lnTo>
                  <a:cubicBezTo>
                    <a:pt x="456" y="635"/>
                    <a:pt x="477" y="635"/>
                    <a:pt x="497" y="62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8" name="Freeform 110">
              <a:extLst>
                <a:ext uri="{FF2B5EF4-FFF2-40B4-BE49-F238E27FC236}">
                  <a16:creationId xmlns:a16="http://schemas.microsoft.com/office/drawing/2014/main" id="{8860BA8E-6841-45F9-8292-88055167C4D3}"/>
                </a:ext>
              </a:extLst>
            </p:cNvPr>
            <p:cNvSpPr>
              <a:spLocks/>
            </p:cNvSpPr>
            <p:nvPr/>
          </p:nvSpPr>
          <p:spPr bwMode="auto">
            <a:xfrm>
              <a:off x="3138488" y="717550"/>
              <a:ext cx="93663" cy="55563"/>
            </a:xfrm>
            <a:custGeom>
              <a:avLst/>
              <a:gdLst>
                <a:gd name="T0" fmla="*/ 22 w 123"/>
                <a:gd name="T1" fmla="*/ 59 h 72"/>
                <a:gd name="T2" fmla="*/ 101 w 123"/>
                <a:gd name="T3" fmla="*/ 59 h 72"/>
                <a:gd name="T4" fmla="*/ 101 w 123"/>
                <a:gd name="T5" fmla="*/ 13 h 72"/>
                <a:gd name="T6" fmla="*/ 22 w 123"/>
                <a:gd name="T7" fmla="*/ 13 h 72"/>
                <a:gd name="T8" fmla="*/ 22 w 123"/>
                <a:gd name="T9" fmla="*/ 59 h 72"/>
              </a:gdLst>
              <a:ahLst/>
              <a:cxnLst>
                <a:cxn ang="0">
                  <a:pos x="T0" y="T1"/>
                </a:cxn>
                <a:cxn ang="0">
                  <a:pos x="T2" y="T3"/>
                </a:cxn>
                <a:cxn ang="0">
                  <a:pos x="T4" y="T5"/>
                </a:cxn>
                <a:cxn ang="0">
                  <a:pos x="T6" y="T7"/>
                </a:cxn>
                <a:cxn ang="0">
                  <a:pos x="T8" y="T9"/>
                </a:cxn>
              </a:cxnLst>
              <a:rect l="0" t="0" r="r" b="b"/>
              <a:pathLst>
                <a:path w="123" h="72">
                  <a:moveTo>
                    <a:pt x="22" y="59"/>
                  </a:moveTo>
                  <a:cubicBezTo>
                    <a:pt x="44" y="72"/>
                    <a:pt x="79" y="72"/>
                    <a:pt x="101" y="59"/>
                  </a:cubicBezTo>
                  <a:cubicBezTo>
                    <a:pt x="123" y="46"/>
                    <a:pt x="123" y="26"/>
                    <a:pt x="101" y="13"/>
                  </a:cubicBezTo>
                  <a:cubicBezTo>
                    <a:pt x="80" y="0"/>
                    <a:pt x="44" y="0"/>
                    <a:pt x="22" y="13"/>
                  </a:cubicBezTo>
                  <a:cubicBezTo>
                    <a:pt x="0" y="26"/>
                    <a:pt x="0" y="46"/>
                    <a:pt x="22" y="5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9" name="Freeform 111">
              <a:extLst>
                <a:ext uri="{FF2B5EF4-FFF2-40B4-BE49-F238E27FC236}">
                  <a16:creationId xmlns:a16="http://schemas.microsoft.com/office/drawing/2014/main" id="{4DBDA741-5030-4CE9-8FED-18AC0A92D807}"/>
                </a:ext>
              </a:extLst>
            </p:cNvPr>
            <p:cNvSpPr>
              <a:spLocks/>
            </p:cNvSpPr>
            <p:nvPr/>
          </p:nvSpPr>
          <p:spPr bwMode="auto">
            <a:xfrm>
              <a:off x="3036888" y="658812"/>
              <a:ext cx="93663" cy="53975"/>
            </a:xfrm>
            <a:custGeom>
              <a:avLst/>
              <a:gdLst>
                <a:gd name="T0" fmla="*/ 101 w 123"/>
                <a:gd name="T1" fmla="*/ 12 h 71"/>
                <a:gd name="T2" fmla="*/ 22 w 123"/>
                <a:gd name="T3" fmla="*/ 12 h 71"/>
                <a:gd name="T4" fmla="*/ 21 w 123"/>
                <a:gd name="T5" fmla="*/ 58 h 71"/>
                <a:gd name="T6" fmla="*/ 101 w 123"/>
                <a:gd name="T7" fmla="*/ 58 h 71"/>
                <a:gd name="T8" fmla="*/ 101 w 123"/>
                <a:gd name="T9" fmla="*/ 12 h 71"/>
              </a:gdLst>
              <a:ahLst/>
              <a:cxnLst>
                <a:cxn ang="0">
                  <a:pos x="T0" y="T1"/>
                </a:cxn>
                <a:cxn ang="0">
                  <a:pos x="T2" y="T3"/>
                </a:cxn>
                <a:cxn ang="0">
                  <a:pos x="T4" y="T5"/>
                </a:cxn>
                <a:cxn ang="0">
                  <a:pos x="T6" y="T7"/>
                </a:cxn>
                <a:cxn ang="0">
                  <a:pos x="T8" y="T9"/>
                </a:cxn>
              </a:cxnLst>
              <a:rect l="0" t="0" r="r" b="b"/>
              <a:pathLst>
                <a:path w="123" h="71">
                  <a:moveTo>
                    <a:pt x="101" y="12"/>
                  </a:moveTo>
                  <a:cubicBezTo>
                    <a:pt x="79" y="0"/>
                    <a:pt x="44" y="0"/>
                    <a:pt x="22" y="12"/>
                  </a:cubicBezTo>
                  <a:cubicBezTo>
                    <a:pt x="0" y="25"/>
                    <a:pt x="0" y="46"/>
                    <a:pt x="21" y="58"/>
                  </a:cubicBezTo>
                  <a:cubicBezTo>
                    <a:pt x="43" y="71"/>
                    <a:pt x="79" y="71"/>
                    <a:pt x="101" y="58"/>
                  </a:cubicBezTo>
                  <a:cubicBezTo>
                    <a:pt x="122" y="46"/>
                    <a:pt x="123" y="25"/>
                    <a:pt x="101"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0" name="Freeform 112">
              <a:extLst>
                <a:ext uri="{FF2B5EF4-FFF2-40B4-BE49-F238E27FC236}">
                  <a16:creationId xmlns:a16="http://schemas.microsoft.com/office/drawing/2014/main" id="{09AC28CE-2957-4AD9-B57A-CB3C6E46D888}"/>
                </a:ext>
              </a:extLst>
            </p:cNvPr>
            <p:cNvSpPr>
              <a:spLocks/>
            </p:cNvSpPr>
            <p:nvPr/>
          </p:nvSpPr>
          <p:spPr bwMode="auto">
            <a:xfrm>
              <a:off x="3014663" y="788987"/>
              <a:ext cx="95250" cy="53975"/>
            </a:xfrm>
            <a:custGeom>
              <a:avLst/>
              <a:gdLst>
                <a:gd name="T0" fmla="*/ 101 w 123"/>
                <a:gd name="T1" fmla="*/ 12 h 71"/>
                <a:gd name="T2" fmla="*/ 22 w 123"/>
                <a:gd name="T3" fmla="*/ 12 h 71"/>
                <a:gd name="T4" fmla="*/ 22 w 123"/>
                <a:gd name="T5" fmla="*/ 58 h 71"/>
                <a:gd name="T6" fmla="*/ 101 w 123"/>
                <a:gd name="T7" fmla="*/ 58 h 71"/>
                <a:gd name="T8" fmla="*/ 101 w 123"/>
                <a:gd name="T9" fmla="*/ 12 h 71"/>
              </a:gdLst>
              <a:ahLst/>
              <a:cxnLst>
                <a:cxn ang="0">
                  <a:pos x="T0" y="T1"/>
                </a:cxn>
                <a:cxn ang="0">
                  <a:pos x="T2" y="T3"/>
                </a:cxn>
                <a:cxn ang="0">
                  <a:pos x="T4" y="T5"/>
                </a:cxn>
                <a:cxn ang="0">
                  <a:pos x="T6" y="T7"/>
                </a:cxn>
                <a:cxn ang="0">
                  <a:pos x="T8" y="T9"/>
                </a:cxn>
              </a:cxnLst>
              <a:rect l="0" t="0" r="r" b="b"/>
              <a:pathLst>
                <a:path w="123" h="71">
                  <a:moveTo>
                    <a:pt x="101" y="12"/>
                  </a:moveTo>
                  <a:cubicBezTo>
                    <a:pt x="80" y="0"/>
                    <a:pt x="44" y="0"/>
                    <a:pt x="22" y="12"/>
                  </a:cubicBezTo>
                  <a:cubicBezTo>
                    <a:pt x="0" y="25"/>
                    <a:pt x="0" y="45"/>
                    <a:pt x="22" y="58"/>
                  </a:cubicBezTo>
                  <a:cubicBezTo>
                    <a:pt x="44" y="71"/>
                    <a:pt x="79" y="71"/>
                    <a:pt x="101" y="58"/>
                  </a:cubicBezTo>
                  <a:cubicBezTo>
                    <a:pt x="123" y="45"/>
                    <a:pt x="123" y="25"/>
                    <a:pt x="101"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 name="Freeform 113">
              <a:extLst>
                <a:ext uri="{FF2B5EF4-FFF2-40B4-BE49-F238E27FC236}">
                  <a16:creationId xmlns:a16="http://schemas.microsoft.com/office/drawing/2014/main" id="{D999A5F1-BCB9-4A10-883D-624A4555541D}"/>
                </a:ext>
              </a:extLst>
            </p:cNvPr>
            <p:cNvSpPr>
              <a:spLocks/>
            </p:cNvSpPr>
            <p:nvPr/>
          </p:nvSpPr>
          <p:spPr bwMode="auto">
            <a:xfrm>
              <a:off x="2914651" y="730250"/>
              <a:ext cx="92075" cy="53975"/>
            </a:xfrm>
            <a:custGeom>
              <a:avLst/>
              <a:gdLst>
                <a:gd name="T0" fmla="*/ 101 w 122"/>
                <a:gd name="T1" fmla="*/ 12 h 71"/>
                <a:gd name="T2" fmla="*/ 22 w 122"/>
                <a:gd name="T3" fmla="*/ 12 h 71"/>
                <a:gd name="T4" fmla="*/ 21 w 122"/>
                <a:gd name="T5" fmla="*/ 58 h 71"/>
                <a:gd name="T6" fmla="*/ 100 w 122"/>
                <a:gd name="T7" fmla="*/ 58 h 71"/>
                <a:gd name="T8" fmla="*/ 101 w 122"/>
                <a:gd name="T9" fmla="*/ 12 h 71"/>
              </a:gdLst>
              <a:ahLst/>
              <a:cxnLst>
                <a:cxn ang="0">
                  <a:pos x="T0" y="T1"/>
                </a:cxn>
                <a:cxn ang="0">
                  <a:pos x="T2" y="T3"/>
                </a:cxn>
                <a:cxn ang="0">
                  <a:pos x="T4" y="T5"/>
                </a:cxn>
                <a:cxn ang="0">
                  <a:pos x="T6" y="T7"/>
                </a:cxn>
                <a:cxn ang="0">
                  <a:pos x="T8" y="T9"/>
                </a:cxn>
              </a:cxnLst>
              <a:rect l="0" t="0" r="r" b="b"/>
              <a:pathLst>
                <a:path w="122" h="71">
                  <a:moveTo>
                    <a:pt x="101" y="12"/>
                  </a:moveTo>
                  <a:cubicBezTo>
                    <a:pt x="79" y="0"/>
                    <a:pt x="43" y="0"/>
                    <a:pt x="22" y="12"/>
                  </a:cubicBezTo>
                  <a:cubicBezTo>
                    <a:pt x="0" y="25"/>
                    <a:pt x="0" y="46"/>
                    <a:pt x="21" y="58"/>
                  </a:cubicBezTo>
                  <a:cubicBezTo>
                    <a:pt x="43" y="71"/>
                    <a:pt x="79" y="71"/>
                    <a:pt x="100" y="58"/>
                  </a:cubicBezTo>
                  <a:cubicBezTo>
                    <a:pt x="122" y="46"/>
                    <a:pt x="122" y="25"/>
                    <a:pt x="101" y="1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2" name="Freeform 114">
              <a:extLst>
                <a:ext uri="{FF2B5EF4-FFF2-40B4-BE49-F238E27FC236}">
                  <a16:creationId xmlns:a16="http://schemas.microsoft.com/office/drawing/2014/main" id="{69265806-8826-465E-8626-FDB1611E0CE6}"/>
                </a:ext>
              </a:extLst>
            </p:cNvPr>
            <p:cNvSpPr>
              <a:spLocks/>
            </p:cNvSpPr>
            <p:nvPr/>
          </p:nvSpPr>
          <p:spPr bwMode="auto">
            <a:xfrm>
              <a:off x="2794001" y="568325"/>
              <a:ext cx="268288" cy="165100"/>
            </a:xfrm>
            <a:custGeom>
              <a:avLst/>
              <a:gdLst>
                <a:gd name="T0" fmla="*/ 347 w 353"/>
                <a:gd name="T1" fmla="*/ 48 h 216"/>
                <a:gd name="T2" fmla="*/ 292 w 353"/>
                <a:gd name="T3" fmla="*/ 3 h 216"/>
                <a:gd name="T4" fmla="*/ 270 w 353"/>
                <a:gd name="T5" fmla="*/ 3 h 216"/>
                <a:gd name="T6" fmla="*/ 6 w 353"/>
                <a:gd name="T7" fmla="*/ 156 h 216"/>
                <a:gd name="T8" fmla="*/ 6 w 353"/>
                <a:gd name="T9" fmla="*/ 168 h 216"/>
                <a:gd name="T10" fmla="*/ 61 w 353"/>
                <a:gd name="T11" fmla="*/ 213 h 216"/>
                <a:gd name="T12" fmla="*/ 83 w 353"/>
                <a:gd name="T13" fmla="*/ 213 h 216"/>
                <a:gd name="T14" fmla="*/ 347 w 353"/>
                <a:gd name="T15" fmla="*/ 60 h 216"/>
                <a:gd name="T16" fmla="*/ 347 w 353"/>
                <a:gd name="T17" fmla="*/ 4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 h="216">
                  <a:moveTo>
                    <a:pt x="347" y="48"/>
                  </a:moveTo>
                  <a:lnTo>
                    <a:pt x="292" y="3"/>
                  </a:lnTo>
                  <a:cubicBezTo>
                    <a:pt x="286" y="0"/>
                    <a:pt x="276" y="0"/>
                    <a:pt x="270" y="3"/>
                  </a:cubicBezTo>
                  <a:lnTo>
                    <a:pt x="6" y="156"/>
                  </a:lnTo>
                  <a:cubicBezTo>
                    <a:pt x="0" y="159"/>
                    <a:pt x="2" y="164"/>
                    <a:pt x="6" y="168"/>
                  </a:cubicBezTo>
                  <a:lnTo>
                    <a:pt x="61" y="213"/>
                  </a:lnTo>
                  <a:cubicBezTo>
                    <a:pt x="67" y="216"/>
                    <a:pt x="77" y="216"/>
                    <a:pt x="83" y="213"/>
                  </a:cubicBezTo>
                  <a:lnTo>
                    <a:pt x="347" y="60"/>
                  </a:lnTo>
                  <a:cubicBezTo>
                    <a:pt x="353" y="57"/>
                    <a:pt x="352" y="51"/>
                    <a:pt x="347" y="4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87" name="TextBox 86">
            <a:extLst>
              <a:ext uri="{FF2B5EF4-FFF2-40B4-BE49-F238E27FC236}">
                <a16:creationId xmlns:a16="http://schemas.microsoft.com/office/drawing/2014/main" id="{A74B3505-8000-4585-9FF1-A22BE7968B40}"/>
              </a:ext>
            </a:extLst>
          </p:cNvPr>
          <p:cNvSpPr txBox="1"/>
          <p:nvPr/>
        </p:nvSpPr>
        <p:spPr>
          <a:xfrm>
            <a:off x="5114183" y="6605343"/>
            <a:ext cx="1967205" cy="261610"/>
          </a:xfrm>
          <a:prstGeom prst="rect">
            <a:avLst/>
          </a:prstGeom>
          <a:noFill/>
        </p:spPr>
        <p:txBody>
          <a:bodyPr wrap="none" rtlCol="0">
            <a:spAutoFit/>
          </a:bodyPr>
          <a:lstStyle/>
          <a:p>
            <a:pPr lvl="0" defTabSz="457200">
              <a:defRPr/>
            </a:pPr>
            <a:r>
              <a:rPr lang="en-GB" sz="1100" dirty="0"/>
              <a:t>Full terms and conditions apply</a:t>
            </a:r>
          </a:p>
        </p:txBody>
      </p:sp>
      <p:sp>
        <p:nvSpPr>
          <p:cNvPr id="11" name="Action Button: Go to End 10">
            <a:hlinkClick r:id="rId15" highlightClick="1"/>
            <a:extLst>
              <a:ext uri="{FF2B5EF4-FFF2-40B4-BE49-F238E27FC236}">
                <a16:creationId xmlns:a16="http://schemas.microsoft.com/office/drawing/2014/main" id="{95F6B0E3-7B49-4107-8627-7EE9C78D8C43}"/>
              </a:ext>
            </a:extLst>
          </p:cNvPr>
          <p:cNvSpPr/>
          <p:nvPr/>
        </p:nvSpPr>
        <p:spPr>
          <a:xfrm>
            <a:off x="543959" y="1377799"/>
            <a:ext cx="475404" cy="425767"/>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0BD962ED-9450-41DF-B64D-6F6BE78C3959}"/>
              </a:ext>
            </a:extLst>
          </p:cNvPr>
          <p:cNvSpPr/>
          <p:nvPr/>
        </p:nvSpPr>
        <p:spPr>
          <a:xfrm>
            <a:off x="992229" y="1416462"/>
            <a:ext cx="3199402" cy="369332"/>
          </a:xfrm>
          <a:prstGeom prst="rect">
            <a:avLst/>
          </a:prstGeom>
        </p:spPr>
        <p:txBody>
          <a:bodyPr wrap="none">
            <a:spAutoFit/>
          </a:bodyPr>
          <a:lstStyle/>
          <a:p>
            <a:r>
              <a:rPr lang="en-GB" b="1" dirty="0">
                <a:solidFill>
                  <a:schemeClr val="tx2"/>
                </a:solidFill>
              </a:rPr>
              <a:t>Go to the application form here</a:t>
            </a:r>
          </a:p>
        </p:txBody>
      </p:sp>
    </p:spTree>
    <p:extLst>
      <p:ext uri="{BB962C8B-B14F-4D97-AF65-F5344CB8AC3E}">
        <p14:creationId xmlns:p14="http://schemas.microsoft.com/office/powerpoint/2010/main" val="3705397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2A044-CEA2-47CA-AAD5-E3BF73FE0DBD}"/>
              </a:ext>
            </a:extLst>
          </p:cNvPr>
          <p:cNvSpPr>
            <a:spLocks noGrp="1"/>
          </p:cNvSpPr>
          <p:nvPr>
            <p:ph type="title"/>
          </p:nvPr>
        </p:nvSpPr>
        <p:spPr/>
        <p:txBody>
          <a:bodyPr/>
          <a:lstStyle/>
          <a:p>
            <a:r>
              <a:rPr lang="en-GB" dirty="0"/>
              <a:t>FREQUENTLY ASKED QUESTIONS</a:t>
            </a:r>
          </a:p>
        </p:txBody>
      </p:sp>
      <p:sp>
        <p:nvSpPr>
          <p:cNvPr id="3" name="Text Placeholder 2">
            <a:extLst>
              <a:ext uri="{FF2B5EF4-FFF2-40B4-BE49-F238E27FC236}">
                <a16:creationId xmlns:a16="http://schemas.microsoft.com/office/drawing/2014/main" id="{3BC5EAFB-8E30-43F8-BE0C-B6010FC0EF10}"/>
              </a:ext>
            </a:extLst>
          </p:cNvPr>
          <p:cNvSpPr>
            <a:spLocks noGrp="1"/>
          </p:cNvSpPr>
          <p:nvPr>
            <p:ph type="body" sz="quarter" idx="11"/>
          </p:nvPr>
        </p:nvSpPr>
        <p:spPr>
          <a:xfrm>
            <a:off x="486001" y="977452"/>
            <a:ext cx="8861199" cy="282937"/>
          </a:xfrm>
        </p:spPr>
        <p:txBody>
          <a:bodyPr/>
          <a:lstStyle/>
          <a:p>
            <a:endParaRPr lang="en-GB" dirty="0"/>
          </a:p>
        </p:txBody>
      </p:sp>
      <p:sp>
        <p:nvSpPr>
          <p:cNvPr id="4" name="Slide Number Placeholder 3">
            <a:extLst>
              <a:ext uri="{FF2B5EF4-FFF2-40B4-BE49-F238E27FC236}">
                <a16:creationId xmlns:a16="http://schemas.microsoft.com/office/drawing/2014/main" id="{BA8AED5F-348B-426E-A220-DBE1D20FBEA2}"/>
              </a:ext>
            </a:extLst>
          </p:cNvPr>
          <p:cNvSpPr>
            <a:spLocks noGrp="1"/>
          </p:cNvSpPr>
          <p:nvPr>
            <p:ph type="sldNum" sz="quarter" idx="15"/>
          </p:nvPr>
        </p:nvSpPr>
        <p:spPr>
          <a:xfrm>
            <a:off x="9105903" y="5869515"/>
            <a:ext cx="2743200" cy="365125"/>
          </a:xfrm>
        </p:spPr>
        <p:txBody>
          <a:bodyPr/>
          <a:lstStyle/>
          <a:p>
            <a:fld id="{3787542D-5C6B-4EB3-96EB-9B37C3D5D2F8}" type="slidenum">
              <a:rPr lang="en-GB" smtClean="0"/>
              <a:t>13</a:t>
            </a:fld>
            <a:endParaRPr lang="en-GB" dirty="0"/>
          </a:p>
        </p:txBody>
      </p:sp>
      <p:sp>
        <p:nvSpPr>
          <p:cNvPr id="7" name="Rectangle 6">
            <a:extLst>
              <a:ext uri="{FF2B5EF4-FFF2-40B4-BE49-F238E27FC236}">
                <a16:creationId xmlns:a16="http://schemas.microsoft.com/office/drawing/2014/main" id="{946EF049-629E-471B-9832-E417C2DF11F3}"/>
              </a:ext>
            </a:extLst>
          </p:cNvPr>
          <p:cNvSpPr/>
          <p:nvPr/>
        </p:nvSpPr>
        <p:spPr>
          <a:xfrm>
            <a:off x="1136897" y="1899189"/>
            <a:ext cx="3805200" cy="790928"/>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What mail will qualify for the incentive?</a:t>
            </a:r>
          </a:p>
        </p:txBody>
      </p:sp>
      <p:sp>
        <p:nvSpPr>
          <p:cNvPr id="8" name="Rectangle 7">
            <a:extLst>
              <a:ext uri="{FF2B5EF4-FFF2-40B4-BE49-F238E27FC236}">
                <a16:creationId xmlns:a16="http://schemas.microsoft.com/office/drawing/2014/main" id="{479FD801-511B-424E-A566-306D261E6245}"/>
              </a:ext>
            </a:extLst>
          </p:cNvPr>
          <p:cNvSpPr/>
          <p:nvPr/>
        </p:nvSpPr>
        <p:spPr>
          <a:xfrm>
            <a:off x="4942098" y="1899189"/>
            <a:ext cx="6527748" cy="797552"/>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en-GB" sz="1600" dirty="0">
                <a:solidFill>
                  <a:schemeClr val="tx1"/>
                </a:solidFill>
              </a:rPr>
              <a:t>You can send Letters or Large Letters up to 250g in trays that meet the definition of Programmatic Mail detailed in the terms and conditions.</a:t>
            </a:r>
          </a:p>
        </p:txBody>
      </p:sp>
      <p:sp>
        <p:nvSpPr>
          <p:cNvPr id="9" name="Rectangle 8">
            <a:extLst>
              <a:ext uri="{FF2B5EF4-FFF2-40B4-BE49-F238E27FC236}">
                <a16:creationId xmlns:a16="http://schemas.microsoft.com/office/drawing/2014/main" id="{A96CEC97-FE44-4C01-8C32-F652BDB85593}"/>
              </a:ext>
            </a:extLst>
          </p:cNvPr>
          <p:cNvSpPr/>
          <p:nvPr/>
        </p:nvSpPr>
        <p:spPr>
          <a:xfrm>
            <a:off x="1136897" y="2692855"/>
            <a:ext cx="3805200" cy="79092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Can I use postcard formats? </a:t>
            </a:r>
          </a:p>
        </p:txBody>
      </p:sp>
      <p:sp>
        <p:nvSpPr>
          <p:cNvPr id="10" name="Rectangle 9">
            <a:extLst>
              <a:ext uri="{FF2B5EF4-FFF2-40B4-BE49-F238E27FC236}">
                <a16:creationId xmlns:a16="http://schemas.microsoft.com/office/drawing/2014/main" id="{32096F98-11FB-4F84-A9DA-E883057EB28A}"/>
              </a:ext>
            </a:extLst>
          </p:cNvPr>
          <p:cNvSpPr/>
          <p:nvPr/>
        </p:nvSpPr>
        <p:spPr>
          <a:xfrm>
            <a:off x="4942098" y="2692855"/>
            <a:ext cx="6527748" cy="79092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en-US" sz="1600" dirty="0">
                <a:solidFill>
                  <a:schemeClr val="tx1"/>
                </a:solidFill>
              </a:rPr>
              <a:t>Traditional postcards are not eligible please see the Machinable Postcard and One-Piece Mailer Guide for options to use with incentives at royalmailwholesale.com/incentives.</a:t>
            </a:r>
          </a:p>
        </p:txBody>
      </p:sp>
      <p:sp>
        <p:nvSpPr>
          <p:cNvPr id="11" name="Rectangle 10">
            <a:extLst>
              <a:ext uri="{FF2B5EF4-FFF2-40B4-BE49-F238E27FC236}">
                <a16:creationId xmlns:a16="http://schemas.microsoft.com/office/drawing/2014/main" id="{EADACCD3-11A7-4BFE-9C4E-4607B0DE004B}"/>
              </a:ext>
            </a:extLst>
          </p:cNvPr>
          <p:cNvSpPr/>
          <p:nvPr/>
        </p:nvSpPr>
        <p:spPr>
          <a:xfrm>
            <a:off x="1136897" y="3479897"/>
            <a:ext cx="3805200" cy="79092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What postal services are eligible?</a:t>
            </a:r>
          </a:p>
        </p:txBody>
      </p:sp>
      <p:sp>
        <p:nvSpPr>
          <p:cNvPr id="12" name="Rectangle 11">
            <a:extLst>
              <a:ext uri="{FF2B5EF4-FFF2-40B4-BE49-F238E27FC236}">
                <a16:creationId xmlns:a16="http://schemas.microsoft.com/office/drawing/2014/main" id="{46930332-51C5-4A92-B5BA-D3E4EF33D77B}"/>
              </a:ext>
            </a:extLst>
          </p:cNvPr>
          <p:cNvSpPr/>
          <p:nvPr/>
        </p:nvSpPr>
        <p:spPr>
          <a:xfrm>
            <a:off x="4942098" y="3479897"/>
            <a:ext cx="6527748" cy="79092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en-US" sz="1600" dirty="0">
                <a:solidFill>
                  <a:schemeClr val="tx1"/>
                </a:solidFill>
              </a:rPr>
              <a:t>Mailmark Advertising Mail and Business Mail, Mailmark Economy Adverting Mail and Business Mail. Items up to 250g posted in trays.</a:t>
            </a:r>
          </a:p>
        </p:txBody>
      </p:sp>
      <p:sp>
        <p:nvSpPr>
          <p:cNvPr id="13" name="Rectangle 12">
            <a:extLst>
              <a:ext uri="{FF2B5EF4-FFF2-40B4-BE49-F238E27FC236}">
                <a16:creationId xmlns:a16="http://schemas.microsoft.com/office/drawing/2014/main" id="{D39F1A4C-57BA-4043-9CA1-32D94A7FE455}"/>
              </a:ext>
            </a:extLst>
          </p:cNvPr>
          <p:cNvSpPr/>
          <p:nvPr/>
        </p:nvSpPr>
        <p:spPr>
          <a:xfrm>
            <a:off x="1136897" y="4277449"/>
            <a:ext cx="3805200" cy="790928"/>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rPr>
              <a:t>How do I apply for credits?</a:t>
            </a:r>
          </a:p>
        </p:txBody>
      </p:sp>
      <p:sp>
        <p:nvSpPr>
          <p:cNvPr id="14" name="Rectangle 13">
            <a:extLst>
              <a:ext uri="{FF2B5EF4-FFF2-40B4-BE49-F238E27FC236}">
                <a16:creationId xmlns:a16="http://schemas.microsoft.com/office/drawing/2014/main" id="{1DBE3ED3-AAE0-4D15-A8F9-BD6074CBF47B}"/>
              </a:ext>
            </a:extLst>
          </p:cNvPr>
          <p:cNvSpPr/>
          <p:nvPr/>
        </p:nvSpPr>
        <p:spPr>
          <a:xfrm>
            <a:off x="4942098" y="4277449"/>
            <a:ext cx="6527748" cy="790928"/>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en-GB" sz="1600" dirty="0">
                <a:solidFill>
                  <a:schemeClr val="tx1"/>
                </a:solidFill>
              </a:rPr>
              <a:t>You do not need to apply for your credits. We will use the data provided in your accepted application to calculate the credits earned. Credits will be paid monthly. </a:t>
            </a:r>
          </a:p>
        </p:txBody>
      </p:sp>
      <p:sp>
        <p:nvSpPr>
          <p:cNvPr id="19" name="Rectangle 18">
            <a:extLst>
              <a:ext uri="{FF2B5EF4-FFF2-40B4-BE49-F238E27FC236}">
                <a16:creationId xmlns:a16="http://schemas.microsoft.com/office/drawing/2014/main" id="{9774816F-905E-4870-9451-FC0CB5A3123A}"/>
              </a:ext>
            </a:extLst>
          </p:cNvPr>
          <p:cNvSpPr/>
          <p:nvPr/>
        </p:nvSpPr>
        <p:spPr>
          <a:xfrm>
            <a:off x="4942098" y="5075002"/>
            <a:ext cx="6527748" cy="790928"/>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900"/>
              </a:lnSpc>
            </a:pPr>
            <a:r>
              <a:rPr lang="en-US" sz="1600" dirty="0">
                <a:solidFill>
                  <a:schemeClr val="tx1"/>
                </a:solidFill>
              </a:rPr>
              <a:t>You must post a minimum of 50k eligible items over 12 months and we will  support up to 1m mail items.</a:t>
            </a:r>
          </a:p>
        </p:txBody>
      </p:sp>
      <p:grpSp>
        <p:nvGrpSpPr>
          <p:cNvPr id="21" name="Help" descr="{&quot;Key&quot;:&quot;POWER_USER_SHAPE_ICON&quot;,&quot;Value&quot;:&quot;POWER_USER_SHAPE_ICON_STYLE_1&quot;}">
            <a:extLst>
              <a:ext uri="{FF2B5EF4-FFF2-40B4-BE49-F238E27FC236}">
                <a16:creationId xmlns:a16="http://schemas.microsoft.com/office/drawing/2014/main" id="{F2A54B81-E98E-4AEA-96F7-4775BB5FDC17}"/>
              </a:ext>
            </a:extLst>
          </p:cNvPr>
          <p:cNvGrpSpPr>
            <a:grpSpLocks noChangeAspect="1"/>
          </p:cNvGrpSpPr>
          <p:nvPr>
            <p:custDataLst>
              <p:tags r:id="rId1"/>
            </p:custDataLst>
          </p:nvPr>
        </p:nvGrpSpPr>
        <p:grpSpPr bwMode="auto">
          <a:xfrm>
            <a:off x="485999" y="2029815"/>
            <a:ext cx="541434" cy="542925"/>
            <a:chOff x="44" y="44"/>
            <a:chExt cx="363" cy="364"/>
          </a:xfrm>
          <a:solidFill>
            <a:schemeClr val="tx2"/>
          </a:solidFill>
        </p:grpSpPr>
        <p:sp>
          <p:nvSpPr>
            <p:cNvPr id="22" name="Help">
              <a:extLst>
                <a:ext uri="{FF2B5EF4-FFF2-40B4-BE49-F238E27FC236}">
                  <a16:creationId xmlns:a16="http://schemas.microsoft.com/office/drawing/2014/main" id="{1ECE1F5E-A06A-4176-84EE-4554C0AF12BA}"/>
                </a:ext>
              </a:extLst>
            </p:cNvPr>
            <p:cNvSpPr>
              <a:spLocks noChangeArrowheads="1"/>
            </p:cNvSpPr>
            <p:nvPr>
              <p:custDataLst>
                <p:tags r:id="rId18"/>
              </p:custDataLst>
            </p:nvPr>
          </p:nvSpPr>
          <p:spPr bwMode="auto">
            <a:xfrm>
              <a:off x="208" y="281"/>
              <a:ext cx="36" cy="3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Help">
              <a:extLst>
                <a:ext uri="{FF2B5EF4-FFF2-40B4-BE49-F238E27FC236}">
                  <a16:creationId xmlns:a16="http://schemas.microsoft.com/office/drawing/2014/main" id="{C2FE2E69-E1CF-4E59-A1C3-90AF3CEF11F7}"/>
                </a:ext>
              </a:extLst>
            </p:cNvPr>
            <p:cNvSpPr>
              <a:spLocks noEditPoints="1"/>
            </p:cNvSpPr>
            <p:nvPr>
              <p:custDataLst>
                <p:tags r:id="rId19"/>
              </p:custDataLst>
            </p:nvPr>
          </p:nvSpPr>
          <p:spPr bwMode="auto">
            <a:xfrm>
              <a:off x="44" y="44"/>
              <a:ext cx="363" cy="364"/>
            </a:xfrm>
            <a:custGeom>
              <a:avLst/>
              <a:gdLst>
                <a:gd name="T0" fmla="*/ 125 w 250"/>
                <a:gd name="T1" fmla="*/ 25 h 250"/>
                <a:gd name="T2" fmla="*/ 225 w 250"/>
                <a:gd name="T3" fmla="*/ 125 h 250"/>
                <a:gd name="T4" fmla="*/ 125 w 250"/>
                <a:gd name="T5" fmla="*/ 225 h 250"/>
                <a:gd name="T6" fmla="*/ 25 w 250"/>
                <a:gd name="T7" fmla="*/ 125 h 250"/>
                <a:gd name="T8" fmla="*/ 125 w 250"/>
                <a:gd name="T9" fmla="*/ 25 h 250"/>
                <a:gd name="T10" fmla="*/ 125 w 250"/>
                <a:gd name="T11" fmla="*/ 0 h 250"/>
                <a:gd name="T12" fmla="*/ 0 w 250"/>
                <a:gd name="T13" fmla="*/ 125 h 250"/>
                <a:gd name="T14" fmla="*/ 125 w 250"/>
                <a:gd name="T15" fmla="*/ 250 h 250"/>
                <a:gd name="T16" fmla="*/ 250 w 250"/>
                <a:gd name="T17" fmla="*/ 125 h 250"/>
                <a:gd name="T18" fmla="*/ 125 w 250"/>
                <a:gd name="T1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250">
                  <a:moveTo>
                    <a:pt x="125" y="25"/>
                  </a:moveTo>
                  <a:cubicBezTo>
                    <a:pt x="180" y="25"/>
                    <a:pt x="225" y="70"/>
                    <a:pt x="225" y="125"/>
                  </a:cubicBezTo>
                  <a:cubicBezTo>
                    <a:pt x="225" y="180"/>
                    <a:pt x="180" y="225"/>
                    <a:pt x="125" y="225"/>
                  </a:cubicBezTo>
                  <a:cubicBezTo>
                    <a:pt x="70" y="225"/>
                    <a:pt x="25" y="180"/>
                    <a:pt x="25" y="125"/>
                  </a:cubicBezTo>
                  <a:cubicBezTo>
                    <a:pt x="25" y="70"/>
                    <a:pt x="70" y="25"/>
                    <a:pt x="125" y="25"/>
                  </a:cubicBezTo>
                  <a:close/>
                  <a:moveTo>
                    <a:pt x="125" y="0"/>
                  </a:moveTo>
                  <a:cubicBezTo>
                    <a:pt x="56" y="0"/>
                    <a:pt x="0" y="56"/>
                    <a:pt x="0" y="125"/>
                  </a:cubicBezTo>
                  <a:cubicBezTo>
                    <a:pt x="0" y="194"/>
                    <a:pt x="56" y="250"/>
                    <a:pt x="125" y="250"/>
                  </a:cubicBezTo>
                  <a:cubicBezTo>
                    <a:pt x="194" y="250"/>
                    <a:pt x="250" y="194"/>
                    <a:pt x="250" y="125"/>
                  </a:cubicBezTo>
                  <a:cubicBezTo>
                    <a:pt x="250" y="56"/>
                    <a:pt x="194" y="0"/>
                    <a:pt x="1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Help">
              <a:extLst>
                <a:ext uri="{FF2B5EF4-FFF2-40B4-BE49-F238E27FC236}">
                  <a16:creationId xmlns:a16="http://schemas.microsoft.com/office/drawing/2014/main" id="{645477EF-37A1-4270-A1EB-E46E5686778D}"/>
                </a:ext>
              </a:extLst>
            </p:cNvPr>
            <p:cNvSpPr>
              <a:spLocks/>
            </p:cNvSpPr>
            <p:nvPr>
              <p:custDataLst>
                <p:tags r:id="rId20"/>
              </p:custDataLst>
            </p:nvPr>
          </p:nvSpPr>
          <p:spPr bwMode="auto">
            <a:xfrm>
              <a:off x="172" y="136"/>
              <a:ext cx="106" cy="126"/>
            </a:xfrm>
            <a:custGeom>
              <a:avLst/>
              <a:gdLst>
                <a:gd name="T0" fmla="*/ 25 w 73"/>
                <a:gd name="T1" fmla="*/ 87 h 87"/>
                <a:gd name="T2" fmla="*/ 38 w 73"/>
                <a:gd name="T3" fmla="*/ 57 h 87"/>
                <a:gd name="T4" fmla="*/ 46 w 73"/>
                <a:gd name="T5" fmla="*/ 47 h 87"/>
                <a:gd name="T6" fmla="*/ 48 w 73"/>
                <a:gd name="T7" fmla="*/ 34 h 87"/>
                <a:gd name="T8" fmla="*/ 44 w 73"/>
                <a:gd name="T9" fmla="*/ 22 h 87"/>
                <a:gd name="T10" fmla="*/ 34 w 73"/>
                <a:gd name="T11" fmla="*/ 17 h 87"/>
                <a:gd name="T12" fmla="*/ 22 w 73"/>
                <a:gd name="T13" fmla="*/ 36 h 87"/>
                <a:gd name="T14" fmla="*/ 0 w 73"/>
                <a:gd name="T15" fmla="*/ 36 h 87"/>
                <a:gd name="T16" fmla="*/ 0 w 73"/>
                <a:gd name="T17" fmla="*/ 31 h 87"/>
                <a:gd name="T18" fmla="*/ 10 w 73"/>
                <a:gd name="T19" fmla="*/ 6 h 87"/>
                <a:gd name="T20" fmla="*/ 36 w 73"/>
                <a:gd name="T21" fmla="*/ 0 h 87"/>
                <a:gd name="T22" fmla="*/ 63 w 73"/>
                <a:gd name="T23" fmla="*/ 10 h 87"/>
                <a:gd name="T24" fmla="*/ 73 w 73"/>
                <a:gd name="T25" fmla="*/ 35 h 87"/>
                <a:gd name="T26" fmla="*/ 48 w 73"/>
                <a:gd name="T27" fmla="*/ 87 h 87"/>
                <a:gd name="T28" fmla="*/ 25 w 73"/>
                <a:gd name="T2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87">
                  <a:moveTo>
                    <a:pt x="25" y="87"/>
                  </a:moveTo>
                  <a:cubicBezTo>
                    <a:pt x="25" y="70"/>
                    <a:pt x="32" y="63"/>
                    <a:pt x="38" y="57"/>
                  </a:cubicBezTo>
                  <a:cubicBezTo>
                    <a:pt x="42" y="55"/>
                    <a:pt x="45" y="51"/>
                    <a:pt x="46" y="47"/>
                  </a:cubicBezTo>
                  <a:cubicBezTo>
                    <a:pt x="48" y="43"/>
                    <a:pt x="48" y="39"/>
                    <a:pt x="48" y="34"/>
                  </a:cubicBezTo>
                  <a:cubicBezTo>
                    <a:pt x="48" y="29"/>
                    <a:pt x="47" y="26"/>
                    <a:pt x="44" y="22"/>
                  </a:cubicBezTo>
                  <a:cubicBezTo>
                    <a:pt x="42" y="20"/>
                    <a:pt x="39" y="17"/>
                    <a:pt x="34" y="17"/>
                  </a:cubicBezTo>
                  <a:cubicBezTo>
                    <a:pt x="31" y="17"/>
                    <a:pt x="22" y="18"/>
                    <a:pt x="22" y="36"/>
                  </a:cubicBezTo>
                  <a:lnTo>
                    <a:pt x="0" y="36"/>
                  </a:lnTo>
                  <a:lnTo>
                    <a:pt x="0" y="31"/>
                  </a:lnTo>
                  <a:cubicBezTo>
                    <a:pt x="0" y="19"/>
                    <a:pt x="3" y="12"/>
                    <a:pt x="10" y="6"/>
                  </a:cubicBezTo>
                  <a:cubicBezTo>
                    <a:pt x="17" y="2"/>
                    <a:pt x="26" y="0"/>
                    <a:pt x="36" y="0"/>
                  </a:cubicBezTo>
                  <a:cubicBezTo>
                    <a:pt x="48" y="0"/>
                    <a:pt x="57" y="2"/>
                    <a:pt x="63" y="10"/>
                  </a:cubicBezTo>
                  <a:cubicBezTo>
                    <a:pt x="70" y="17"/>
                    <a:pt x="73" y="25"/>
                    <a:pt x="73" y="35"/>
                  </a:cubicBezTo>
                  <a:cubicBezTo>
                    <a:pt x="73" y="65"/>
                    <a:pt x="48" y="66"/>
                    <a:pt x="48" y="87"/>
                  </a:cubicBezTo>
                  <a:lnTo>
                    <a:pt x="25" y="8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5" name="Help" descr="{&quot;Key&quot;:&quot;POWER_USER_SHAPE_ICON&quot;,&quot;Value&quot;:&quot;POWER_USER_SHAPE_ICON_STYLE_1&quot;}">
            <a:extLst>
              <a:ext uri="{FF2B5EF4-FFF2-40B4-BE49-F238E27FC236}">
                <a16:creationId xmlns:a16="http://schemas.microsoft.com/office/drawing/2014/main" id="{1B3939D0-7F7E-4A7C-B118-045A6BB389D4}"/>
              </a:ext>
            </a:extLst>
          </p:cNvPr>
          <p:cNvGrpSpPr>
            <a:grpSpLocks noChangeAspect="1"/>
          </p:cNvGrpSpPr>
          <p:nvPr>
            <p:custDataLst>
              <p:tags r:id="rId2"/>
            </p:custDataLst>
          </p:nvPr>
        </p:nvGrpSpPr>
        <p:grpSpPr bwMode="auto">
          <a:xfrm>
            <a:off x="485999" y="2816857"/>
            <a:ext cx="541434" cy="542925"/>
            <a:chOff x="44" y="44"/>
            <a:chExt cx="363" cy="364"/>
          </a:xfrm>
          <a:solidFill>
            <a:schemeClr val="accent1"/>
          </a:solidFill>
        </p:grpSpPr>
        <p:sp>
          <p:nvSpPr>
            <p:cNvPr id="26" name="Help">
              <a:extLst>
                <a:ext uri="{FF2B5EF4-FFF2-40B4-BE49-F238E27FC236}">
                  <a16:creationId xmlns:a16="http://schemas.microsoft.com/office/drawing/2014/main" id="{D1E57D8F-D754-4D4F-972D-DFD5A174F642}"/>
                </a:ext>
              </a:extLst>
            </p:cNvPr>
            <p:cNvSpPr>
              <a:spLocks noChangeArrowheads="1"/>
            </p:cNvSpPr>
            <p:nvPr>
              <p:custDataLst>
                <p:tags r:id="rId15"/>
              </p:custDataLst>
            </p:nvPr>
          </p:nvSpPr>
          <p:spPr bwMode="auto">
            <a:xfrm>
              <a:off x="208" y="281"/>
              <a:ext cx="36" cy="3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Help">
              <a:extLst>
                <a:ext uri="{FF2B5EF4-FFF2-40B4-BE49-F238E27FC236}">
                  <a16:creationId xmlns:a16="http://schemas.microsoft.com/office/drawing/2014/main" id="{0D34C15E-65CE-4895-8223-6C69F2BC7CE8}"/>
                </a:ext>
              </a:extLst>
            </p:cNvPr>
            <p:cNvSpPr>
              <a:spLocks noEditPoints="1"/>
            </p:cNvSpPr>
            <p:nvPr>
              <p:custDataLst>
                <p:tags r:id="rId16"/>
              </p:custDataLst>
            </p:nvPr>
          </p:nvSpPr>
          <p:spPr bwMode="auto">
            <a:xfrm>
              <a:off x="44" y="44"/>
              <a:ext cx="363" cy="364"/>
            </a:xfrm>
            <a:custGeom>
              <a:avLst/>
              <a:gdLst>
                <a:gd name="T0" fmla="*/ 125 w 250"/>
                <a:gd name="T1" fmla="*/ 25 h 250"/>
                <a:gd name="T2" fmla="*/ 225 w 250"/>
                <a:gd name="T3" fmla="*/ 125 h 250"/>
                <a:gd name="T4" fmla="*/ 125 w 250"/>
                <a:gd name="T5" fmla="*/ 225 h 250"/>
                <a:gd name="T6" fmla="*/ 25 w 250"/>
                <a:gd name="T7" fmla="*/ 125 h 250"/>
                <a:gd name="T8" fmla="*/ 125 w 250"/>
                <a:gd name="T9" fmla="*/ 25 h 250"/>
                <a:gd name="T10" fmla="*/ 125 w 250"/>
                <a:gd name="T11" fmla="*/ 0 h 250"/>
                <a:gd name="T12" fmla="*/ 0 w 250"/>
                <a:gd name="T13" fmla="*/ 125 h 250"/>
                <a:gd name="T14" fmla="*/ 125 w 250"/>
                <a:gd name="T15" fmla="*/ 250 h 250"/>
                <a:gd name="T16" fmla="*/ 250 w 250"/>
                <a:gd name="T17" fmla="*/ 125 h 250"/>
                <a:gd name="T18" fmla="*/ 125 w 250"/>
                <a:gd name="T1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250">
                  <a:moveTo>
                    <a:pt x="125" y="25"/>
                  </a:moveTo>
                  <a:cubicBezTo>
                    <a:pt x="180" y="25"/>
                    <a:pt x="225" y="70"/>
                    <a:pt x="225" y="125"/>
                  </a:cubicBezTo>
                  <a:cubicBezTo>
                    <a:pt x="225" y="180"/>
                    <a:pt x="180" y="225"/>
                    <a:pt x="125" y="225"/>
                  </a:cubicBezTo>
                  <a:cubicBezTo>
                    <a:pt x="70" y="225"/>
                    <a:pt x="25" y="180"/>
                    <a:pt x="25" y="125"/>
                  </a:cubicBezTo>
                  <a:cubicBezTo>
                    <a:pt x="25" y="70"/>
                    <a:pt x="70" y="25"/>
                    <a:pt x="125" y="25"/>
                  </a:cubicBezTo>
                  <a:close/>
                  <a:moveTo>
                    <a:pt x="125" y="0"/>
                  </a:moveTo>
                  <a:cubicBezTo>
                    <a:pt x="56" y="0"/>
                    <a:pt x="0" y="56"/>
                    <a:pt x="0" y="125"/>
                  </a:cubicBezTo>
                  <a:cubicBezTo>
                    <a:pt x="0" y="194"/>
                    <a:pt x="56" y="250"/>
                    <a:pt x="125" y="250"/>
                  </a:cubicBezTo>
                  <a:cubicBezTo>
                    <a:pt x="194" y="250"/>
                    <a:pt x="250" y="194"/>
                    <a:pt x="250" y="125"/>
                  </a:cubicBezTo>
                  <a:cubicBezTo>
                    <a:pt x="250" y="56"/>
                    <a:pt x="194" y="0"/>
                    <a:pt x="1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Help">
              <a:extLst>
                <a:ext uri="{FF2B5EF4-FFF2-40B4-BE49-F238E27FC236}">
                  <a16:creationId xmlns:a16="http://schemas.microsoft.com/office/drawing/2014/main" id="{D390CFD1-6772-4637-82C0-2BFEDFED0C71}"/>
                </a:ext>
              </a:extLst>
            </p:cNvPr>
            <p:cNvSpPr>
              <a:spLocks/>
            </p:cNvSpPr>
            <p:nvPr>
              <p:custDataLst>
                <p:tags r:id="rId17"/>
              </p:custDataLst>
            </p:nvPr>
          </p:nvSpPr>
          <p:spPr bwMode="auto">
            <a:xfrm>
              <a:off x="172" y="136"/>
              <a:ext cx="106" cy="126"/>
            </a:xfrm>
            <a:custGeom>
              <a:avLst/>
              <a:gdLst>
                <a:gd name="T0" fmla="*/ 25 w 73"/>
                <a:gd name="T1" fmla="*/ 87 h 87"/>
                <a:gd name="T2" fmla="*/ 38 w 73"/>
                <a:gd name="T3" fmla="*/ 57 h 87"/>
                <a:gd name="T4" fmla="*/ 46 w 73"/>
                <a:gd name="T5" fmla="*/ 47 h 87"/>
                <a:gd name="T6" fmla="*/ 48 w 73"/>
                <a:gd name="T7" fmla="*/ 34 h 87"/>
                <a:gd name="T8" fmla="*/ 44 w 73"/>
                <a:gd name="T9" fmla="*/ 22 h 87"/>
                <a:gd name="T10" fmla="*/ 34 w 73"/>
                <a:gd name="T11" fmla="*/ 17 h 87"/>
                <a:gd name="T12" fmla="*/ 22 w 73"/>
                <a:gd name="T13" fmla="*/ 36 h 87"/>
                <a:gd name="T14" fmla="*/ 0 w 73"/>
                <a:gd name="T15" fmla="*/ 36 h 87"/>
                <a:gd name="T16" fmla="*/ 0 w 73"/>
                <a:gd name="T17" fmla="*/ 31 h 87"/>
                <a:gd name="T18" fmla="*/ 10 w 73"/>
                <a:gd name="T19" fmla="*/ 6 h 87"/>
                <a:gd name="T20" fmla="*/ 36 w 73"/>
                <a:gd name="T21" fmla="*/ 0 h 87"/>
                <a:gd name="T22" fmla="*/ 63 w 73"/>
                <a:gd name="T23" fmla="*/ 10 h 87"/>
                <a:gd name="T24" fmla="*/ 73 w 73"/>
                <a:gd name="T25" fmla="*/ 35 h 87"/>
                <a:gd name="T26" fmla="*/ 48 w 73"/>
                <a:gd name="T27" fmla="*/ 87 h 87"/>
                <a:gd name="T28" fmla="*/ 25 w 73"/>
                <a:gd name="T2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87">
                  <a:moveTo>
                    <a:pt x="25" y="87"/>
                  </a:moveTo>
                  <a:cubicBezTo>
                    <a:pt x="25" y="70"/>
                    <a:pt x="32" y="63"/>
                    <a:pt x="38" y="57"/>
                  </a:cubicBezTo>
                  <a:cubicBezTo>
                    <a:pt x="42" y="55"/>
                    <a:pt x="45" y="51"/>
                    <a:pt x="46" y="47"/>
                  </a:cubicBezTo>
                  <a:cubicBezTo>
                    <a:pt x="48" y="43"/>
                    <a:pt x="48" y="39"/>
                    <a:pt x="48" y="34"/>
                  </a:cubicBezTo>
                  <a:cubicBezTo>
                    <a:pt x="48" y="29"/>
                    <a:pt x="47" y="26"/>
                    <a:pt x="44" y="22"/>
                  </a:cubicBezTo>
                  <a:cubicBezTo>
                    <a:pt x="42" y="20"/>
                    <a:pt x="39" y="17"/>
                    <a:pt x="34" y="17"/>
                  </a:cubicBezTo>
                  <a:cubicBezTo>
                    <a:pt x="31" y="17"/>
                    <a:pt x="22" y="18"/>
                    <a:pt x="22" y="36"/>
                  </a:cubicBezTo>
                  <a:lnTo>
                    <a:pt x="0" y="36"/>
                  </a:lnTo>
                  <a:lnTo>
                    <a:pt x="0" y="31"/>
                  </a:lnTo>
                  <a:cubicBezTo>
                    <a:pt x="0" y="19"/>
                    <a:pt x="3" y="12"/>
                    <a:pt x="10" y="6"/>
                  </a:cubicBezTo>
                  <a:cubicBezTo>
                    <a:pt x="17" y="2"/>
                    <a:pt x="26" y="0"/>
                    <a:pt x="36" y="0"/>
                  </a:cubicBezTo>
                  <a:cubicBezTo>
                    <a:pt x="48" y="0"/>
                    <a:pt x="57" y="2"/>
                    <a:pt x="63" y="10"/>
                  </a:cubicBezTo>
                  <a:cubicBezTo>
                    <a:pt x="70" y="17"/>
                    <a:pt x="73" y="25"/>
                    <a:pt x="73" y="35"/>
                  </a:cubicBezTo>
                  <a:cubicBezTo>
                    <a:pt x="73" y="65"/>
                    <a:pt x="48" y="66"/>
                    <a:pt x="48" y="87"/>
                  </a:cubicBezTo>
                  <a:lnTo>
                    <a:pt x="25" y="8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9" name="Help" descr="{&quot;Key&quot;:&quot;POWER_USER_SHAPE_ICON&quot;,&quot;Value&quot;:&quot;POWER_USER_SHAPE_ICON_STYLE_1&quot;}">
            <a:extLst>
              <a:ext uri="{FF2B5EF4-FFF2-40B4-BE49-F238E27FC236}">
                <a16:creationId xmlns:a16="http://schemas.microsoft.com/office/drawing/2014/main" id="{C93E4069-5F18-4149-9332-341655320B5D}"/>
              </a:ext>
            </a:extLst>
          </p:cNvPr>
          <p:cNvGrpSpPr>
            <a:grpSpLocks noChangeAspect="1"/>
          </p:cNvGrpSpPr>
          <p:nvPr>
            <p:custDataLst>
              <p:tags r:id="rId3"/>
            </p:custDataLst>
          </p:nvPr>
        </p:nvGrpSpPr>
        <p:grpSpPr bwMode="auto">
          <a:xfrm>
            <a:off x="485999" y="3603899"/>
            <a:ext cx="541434" cy="542925"/>
            <a:chOff x="44" y="44"/>
            <a:chExt cx="363" cy="364"/>
          </a:xfrm>
          <a:solidFill>
            <a:schemeClr val="accent2"/>
          </a:solidFill>
        </p:grpSpPr>
        <p:sp>
          <p:nvSpPr>
            <p:cNvPr id="30" name="Help">
              <a:extLst>
                <a:ext uri="{FF2B5EF4-FFF2-40B4-BE49-F238E27FC236}">
                  <a16:creationId xmlns:a16="http://schemas.microsoft.com/office/drawing/2014/main" id="{A04560A9-10CA-415C-B69A-BB6E63B0FD19}"/>
                </a:ext>
              </a:extLst>
            </p:cNvPr>
            <p:cNvSpPr>
              <a:spLocks noChangeArrowheads="1"/>
            </p:cNvSpPr>
            <p:nvPr>
              <p:custDataLst>
                <p:tags r:id="rId12"/>
              </p:custDataLst>
            </p:nvPr>
          </p:nvSpPr>
          <p:spPr bwMode="auto">
            <a:xfrm>
              <a:off x="208" y="281"/>
              <a:ext cx="36" cy="3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Help">
              <a:extLst>
                <a:ext uri="{FF2B5EF4-FFF2-40B4-BE49-F238E27FC236}">
                  <a16:creationId xmlns:a16="http://schemas.microsoft.com/office/drawing/2014/main" id="{D572A56E-6A85-4522-9854-5D0DAAC2D19D}"/>
                </a:ext>
              </a:extLst>
            </p:cNvPr>
            <p:cNvSpPr>
              <a:spLocks noEditPoints="1"/>
            </p:cNvSpPr>
            <p:nvPr>
              <p:custDataLst>
                <p:tags r:id="rId13"/>
              </p:custDataLst>
            </p:nvPr>
          </p:nvSpPr>
          <p:spPr bwMode="auto">
            <a:xfrm>
              <a:off x="44" y="44"/>
              <a:ext cx="363" cy="364"/>
            </a:xfrm>
            <a:custGeom>
              <a:avLst/>
              <a:gdLst>
                <a:gd name="T0" fmla="*/ 125 w 250"/>
                <a:gd name="T1" fmla="*/ 25 h 250"/>
                <a:gd name="T2" fmla="*/ 225 w 250"/>
                <a:gd name="T3" fmla="*/ 125 h 250"/>
                <a:gd name="T4" fmla="*/ 125 w 250"/>
                <a:gd name="T5" fmla="*/ 225 h 250"/>
                <a:gd name="T6" fmla="*/ 25 w 250"/>
                <a:gd name="T7" fmla="*/ 125 h 250"/>
                <a:gd name="T8" fmla="*/ 125 w 250"/>
                <a:gd name="T9" fmla="*/ 25 h 250"/>
                <a:gd name="T10" fmla="*/ 125 w 250"/>
                <a:gd name="T11" fmla="*/ 0 h 250"/>
                <a:gd name="T12" fmla="*/ 0 w 250"/>
                <a:gd name="T13" fmla="*/ 125 h 250"/>
                <a:gd name="T14" fmla="*/ 125 w 250"/>
                <a:gd name="T15" fmla="*/ 250 h 250"/>
                <a:gd name="T16" fmla="*/ 250 w 250"/>
                <a:gd name="T17" fmla="*/ 125 h 250"/>
                <a:gd name="T18" fmla="*/ 125 w 250"/>
                <a:gd name="T1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250">
                  <a:moveTo>
                    <a:pt x="125" y="25"/>
                  </a:moveTo>
                  <a:cubicBezTo>
                    <a:pt x="180" y="25"/>
                    <a:pt x="225" y="70"/>
                    <a:pt x="225" y="125"/>
                  </a:cubicBezTo>
                  <a:cubicBezTo>
                    <a:pt x="225" y="180"/>
                    <a:pt x="180" y="225"/>
                    <a:pt x="125" y="225"/>
                  </a:cubicBezTo>
                  <a:cubicBezTo>
                    <a:pt x="70" y="225"/>
                    <a:pt x="25" y="180"/>
                    <a:pt x="25" y="125"/>
                  </a:cubicBezTo>
                  <a:cubicBezTo>
                    <a:pt x="25" y="70"/>
                    <a:pt x="70" y="25"/>
                    <a:pt x="125" y="25"/>
                  </a:cubicBezTo>
                  <a:close/>
                  <a:moveTo>
                    <a:pt x="125" y="0"/>
                  </a:moveTo>
                  <a:cubicBezTo>
                    <a:pt x="56" y="0"/>
                    <a:pt x="0" y="56"/>
                    <a:pt x="0" y="125"/>
                  </a:cubicBezTo>
                  <a:cubicBezTo>
                    <a:pt x="0" y="194"/>
                    <a:pt x="56" y="250"/>
                    <a:pt x="125" y="250"/>
                  </a:cubicBezTo>
                  <a:cubicBezTo>
                    <a:pt x="194" y="250"/>
                    <a:pt x="250" y="194"/>
                    <a:pt x="250" y="125"/>
                  </a:cubicBezTo>
                  <a:cubicBezTo>
                    <a:pt x="250" y="56"/>
                    <a:pt x="194" y="0"/>
                    <a:pt x="1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Help">
              <a:extLst>
                <a:ext uri="{FF2B5EF4-FFF2-40B4-BE49-F238E27FC236}">
                  <a16:creationId xmlns:a16="http://schemas.microsoft.com/office/drawing/2014/main" id="{A7ECD700-47F7-4DD1-928B-95449B41C43A}"/>
                </a:ext>
              </a:extLst>
            </p:cNvPr>
            <p:cNvSpPr>
              <a:spLocks/>
            </p:cNvSpPr>
            <p:nvPr>
              <p:custDataLst>
                <p:tags r:id="rId14"/>
              </p:custDataLst>
            </p:nvPr>
          </p:nvSpPr>
          <p:spPr bwMode="auto">
            <a:xfrm>
              <a:off x="172" y="136"/>
              <a:ext cx="106" cy="126"/>
            </a:xfrm>
            <a:custGeom>
              <a:avLst/>
              <a:gdLst>
                <a:gd name="T0" fmla="*/ 25 w 73"/>
                <a:gd name="T1" fmla="*/ 87 h 87"/>
                <a:gd name="T2" fmla="*/ 38 w 73"/>
                <a:gd name="T3" fmla="*/ 57 h 87"/>
                <a:gd name="T4" fmla="*/ 46 w 73"/>
                <a:gd name="T5" fmla="*/ 47 h 87"/>
                <a:gd name="T6" fmla="*/ 48 w 73"/>
                <a:gd name="T7" fmla="*/ 34 h 87"/>
                <a:gd name="T8" fmla="*/ 44 w 73"/>
                <a:gd name="T9" fmla="*/ 22 h 87"/>
                <a:gd name="T10" fmla="*/ 34 w 73"/>
                <a:gd name="T11" fmla="*/ 17 h 87"/>
                <a:gd name="T12" fmla="*/ 22 w 73"/>
                <a:gd name="T13" fmla="*/ 36 h 87"/>
                <a:gd name="T14" fmla="*/ 0 w 73"/>
                <a:gd name="T15" fmla="*/ 36 h 87"/>
                <a:gd name="T16" fmla="*/ 0 w 73"/>
                <a:gd name="T17" fmla="*/ 31 h 87"/>
                <a:gd name="T18" fmla="*/ 10 w 73"/>
                <a:gd name="T19" fmla="*/ 6 h 87"/>
                <a:gd name="T20" fmla="*/ 36 w 73"/>
                <a:gd name="T21" fmla="*/ 0 h 87"/>
                <a:gd name="T22" fmla="*/ 63 w 73"/>
                <a:gd name="T23" fmla="*/ 10 h 87"/>
                <a:gd name="T24" fmla="*/ 73 w 73"/>
                <a:gd name="T25" fmla="*/ 35 h 87"/>
                <a:gd name="T26" fmla="*/ 48 w 73"/>
                <a:gd name="T27" fmla="*/ 87 h 87"/>
                <a:gd name="T28" fmla="*/ 25 w 73"/>
                <a:gd name="T2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87">
                  <a:moveTo>
                    <a:pt x="25" y="87"/>
                  </a:moveTo>
                  <a:cubicBezTo>
                    <a:pt x="25" y="70"/>
                    <a:pt x="32" y="63"/>
                    <a:pt x="38" y="57"/>
                  </a:cubicBezTo>
                  <a:cubicBezTo>
                    <a:pt x="42" y="55"/>
                    <a:pt x="45" y="51"/>
                    <a:pt x="46" y="47"/>
                  </a:cubicBezTo>
                  <a:cubicBezTo>
                    <a:pt x="48" y="43"/>
                    <a:pt x="48" y="39"/>
                    <a:pt x="48" y="34"/>
                  </a:cubicBezTo>
                  <a:cubicBezTo>
                    <a:pt x="48" y="29"/>
                    <a:pt x="47" y="26"/>
                    <a:pt x="44" y="22"/>
                  </a:cubicBezTo>
                  <a:cubicBezTo>
                    <a:pt x="42" y="20"/>
                    <a:pt x="39" y="17"/>
                    <a:pt x="34" y="17"/>
                  </a:cubicBezTo>
                  <a:cubicBezTo>
                    <a:pt x="31" y="17"/>
                    <a:pt x="22" y="18"/>
                    <a:pt x="22" y="36"/>
                  </a:cubicBezTo>
                  <a:lnTo>
                    <a:pt x="0" y="36"/>
                  </a:lnTo>
                  <a:lnTo>
                    <a:pt x="0" y="31"/>
                  </a:lnTo>
                  <a:cubicBezTo>
                    <a:pt x="0" y="19"/>
                    <a:pt x="3" y="12"/>
                    <a:pt x="10" y="6"/>
                  </a:cubicBezTo>
                  <a:cubicBezTo>
                    <a:pt x="17" y="2"/>
                    <a:pt x="26" y="0"/>
                    <a:pt x="36" y="0"/>
                  </a:cubicBezTo>
                  <a:cubicBezTo>
                    <a:pt x="48" y="0"/>
                    <a:pt x="57" y="2"/>
                    <a:pt x="63" y="10"/>
                  </a:cubicBezTo>
                  <a:cubicBezTo>
                    <a:pt x="70" y="17"/>
                    <a:pt x="73" y="25"/>
                    <a:pt x="73" y="35"/>
                  </a:cubicBezTo>
                  <a:cubicBezTo>
                    <a:pt x="73" y="65"/>
                    <a:pt x="48" y="66"/>
                    <a:pt x="48" y="87"/>
                  </a:cubicBezTo>
                  <a:lnTo>
                    <a:pt x="25" y="8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3" name="Help" descr="{&quot;Key&quot;:&quot;POWER_USER_SHAPE_ICON&quot;,&quot;Value&quot;:&quot;POWER_USER_SHAPE_ICON_STYLE_1&quot;}">
            <a:extLst>
              <a:ext uri="{FF2B5EF4-FFF2-40B4-BE49-F238E27FC236}">
                <a16:creationId xmlns:a16="http://schemas.microsoft.com/office/drawing/2014/main" id="{CEB15AD6-1E54-438F-95E9-6519FC8D733C}"/>
              </a:ext>
            </a:extLst>
          </p:cNvPr>
          <p:cNvGrpSpPr>
            <a:grpSpLocks noChangeAspect="1"/>
          </p:cNvGrpSpPr>
          <p:nvPr>
            <p:custDataLst>
              <p:tags r:id="rId4"/>
            </p:custDataLst>
          </p:nvPr>
        </p:nvGrpSpPr>
        <p:grpSpPr bwMode="auto">
          <a:xfrm>
            <a:off x="485999" y="4401451"/>
            <a:ext cx="541434" cy="542925"/>
            <a:chOff x="44" y="44"/>
            <a:chExt cx="363" cy="364"/>
          </a:xfrm>
          <a:solidFill>
            <a:schemeClr val="accent3"/>
          </a:solidFill>
        </p:grpSpPr>
        <p:sp>
          <p:nvSpPr>
            <p:cNvPr id="34" name="Help">
              <a:extLst>
                <a:ext uri="{FF2B5EF4-FFF2-40B4-BE49-F238E27FC236}">
                  <a16:creationId xmlns:a16="http://schemas.microsoft.com/office/drawing/2014/main" id="{7EE75E5C-C249-4F64-9447-BF10A969B879}"/>
                </a:ext>
              </a:extLst>
            </p:cNvPr>
            <p:cNvSpPr>
              <a:spLocks noChangeArrowheads="1"/>
            </p:cNvSpPr>
            <p:nvPr>
              <p:custDataLst>
                <p:tags r:id="rId9"/>
              </p:custDataLst>
            </p:nvPr>
          </p:nvSpPr>
          <p:spPr bwMode="auto">
            <a:xfrm>
              <a:off x="208" y="281"/>
              <a:ext cx="36" cy="3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Help">
              <a:extLst>
                <a:ext uri="{FF2B5EF4-FFF2-40B4-BE49-F238E27FC236}">
                  <a16:creationId xmlns:a16="http://schemas.microsoft.com/office/drawing/2014/main" id="{CF295AEC-7E4E-4606-A34F-C376E72B9942}"/>
                </a:ext>
              </a:extLst>
            </p:cNvPr>
            <p:cNvSpPr>
              <a:spLocks noEditPoints="1"/>
            </p:cNvSpPr>
            <p:nvPr>
              <p:custDataLst>
                <p:tags r:id="rId10"/>
              </p:custDataLst>
            </p:nvPr>
          </p:nvSpPr>
          <p:spPr bwMode="auto">
            <a:xfrm>
              <a:off x="44" y="44"/>
              <a:ext cx="363" cy="364"/>
            </a:xfrm>
            <a:custGeom>
              <a:avLst/>
              <a:gdLst>
                <a:gd name="T0" fmla="*/ 125 w 250"/>
                <a:gd name="T1" fmla="*/ 25 h 250"/>
                <a:gd name="T2" fmla="*/ 225 w 250"/>
                <a:gd name="T3" fmla="*/ 125 h 250"/>
                <a:gd name="T4" fmla="*/ 125 w 250"/>
                <a:gd name="T5" fmla="*/ 225 h 250"/>
                <a:gd name="T6" fmla="*/ 25 w 250"/>
                <a:gd name="T7" fmla="*/ 125 h 250"/>
                <a:gd name="T8" fmla="*/ 125 w 250"/>
                <a:gd name="T9" fmla="*/ 25 h 250"/>
                <a:gd name="T10" fmla="*/ 125 w 250"/>
                <a:gd name="T11" fmla="*/ 0 h 250"/>
                <a:gd name="T12" fmla="*/ 0 w 250"/>
                <a:gd name="T13" fmla="*/ 125 h 250"/>
                <a:gd name="T14" fmla="*/ 125 w 250"/>
                <a:gd name="T15" fmla="*/ 250 h 250"/>
                <a:gd name="T16" fmla="*/ 250 w 250"/>
                <a:gd name="T17" fmla="*/ 125 h 250"/>
                <a:gd name="T18" fmla="*/ 125 w 250"/>
                <a:gd name="T1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250">
                  <a:moveTo>
                    <a:pt x="125" y="25"/>
                  </a:moveTo>
                  <a:cubicBezTo>
                    <a:pt x="180" y="25"/>
                    <a:pt x="225" y="70"/>
                    <a:pt x="225" y="125"/>
                  </a:cubicBezTo>
                  <a:cubicBezTo>
                    <a:pt x="225" y="180"/>
                    <a:pt x="180" y="225"/>
                    <a:pt x="125" y="225"/>
                  </a:cubicBezTo>
                  <a:cubicBezTo>
                    <a:pt x="70" y="225"/>
                    <a:pt x="25" y="180"/>
                    <a:pt x="25" y="125"/>
                  </a:cubicBezTo>
                  <a:cubicBezTo>
                    <a:pt x="25" y="70"/>
                    <a:pt x="70" y="25"/>
                    <a:pt x="125" y="25"/>
                  </a:cubicBezTo>
                  <a:close/>
                  <a:moveTo>
                    <a:pt x="125" y="0"/>
                  </a:moveTo>
                  <a:cubicBezTo>
                    <a:pt x="56" y="0"/>
                    <a:pt x="0" y="56"/>
                    <a:pt x="0" y="125"/>
                  </a:cubicBezTo>
                  <a:cubicBezTo>
                    <a:pt x="0" y="194"/>
                    <a:pt x="56" y="250"/>
                    <a:pt x="125" y="250"/>
                  </a:cubicBezTo>
                  <a:cubicBezTo>
                    <a:pt x="194" y="250"/>
                    <a:pt x="250" y="194"/>
                    <a:pt x="250" y="125"/>
                  </a:cubicBezTo>
                  <a:cubicBezTo>
                    <a:pt x="250" y="56"/>
                    <a:pt x="194" y="0"/>
                    <a:pt x="1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Help">
              <a:extLst>
                <a:ext uri="{FF2B5EF4-FFF2-40B4-BE49-F238E27FC236}">
                  <a16:creationId xmlns:a16="http://schemas.microsoft.com/office/drawing/2014/main" id="{57A7AFEC-CDFA-4AB1-9EEE-FF505AA891B1}"/>
                </a:ext>
              </a:extLst>
            </p:cNvPr>
            <p:cNvSpPr>
              <a:spLocks/>
            </p:cNvSpPr>
            <p:nvPr>
              <p:custDataLst>
                <p:tags r:id="rId11"/>
              </p:custDataLst>
            </p:nvPr>
          </p:nvSpPr>
          <p:spPr bwMode="auto">
            <a:xfrm>
              <a:off x="172" y="136"/>
              <a:ext cx="106" cy="126"/>
            </a:xfrm>
            <a:custGeom>
              <a:avLst/>
              <a:gdLst>
                <a:gd name="T0" fmla="*/ 25 w 73"/>
                <a:gd name="T1" fmla="*/ 87 h 87"/>
                <a:gd name="T2" fmla="*/ 38 w 73"/>
                <a:gd name="T3" fmla="*/ 57 h 87"/>
                <a:gd name="T4" fmla="*/ 46 w 73"/>
                <a:gd name="T5" fmla="*/ 47 h 87"/>
                <a:gd name="T6" fmla="*/ 48 w 73"/>
                <a:gd name="T7" fmla="*/ 34 h 87"/>
                <a:gd name="T8" fmla="*/ 44 w 73"/>
                <a:gd name="T9" fmla="*/ 22 h 87"/>
                <a:gd name="T10" fmla="*/ 34 w 73"/>
                <a:gd name="T11" fmla="*/ 17 h 87"/>
                <a:gd name="T12" fmla="*/ 22 w 73"/>
                <a:gd name="T13" fmla="*/ 36 h 87"/>
                <a:gd name="T14" fmla="*/ 0 w 73"/>
                <a:gd name="T15" fmla="*/ 36 h 87"/>
                <a:gd name="T16" fmla="*/ 0 w 73"/>
                <a:gd name="T17" fmla="*/ 31 h 87"/>
                <a:gd name="T18" fmla="*/ 10 w 73"/>
                <a:gd name="T19" fmla="*/ 6 h 87"/>
                <a:gd name="T20" fmla="*/ 36 w 73"/>
                <a:gd name="T21" fmla="*/ 0 h 87"/>
                <a:gd name="T22" fmla="*/ 63 w 73"/>
                <a:gd name="T23" fmla="*/ 10 h 87"/>
                <a:gd name="T24" fmla="*/ 73 w 73"/>
                <a:gd name="T25" fmla="*/ 35 h 87"/>
                <a:gd name="T26" fmla="*/ 48 w 73"/>
                <a:gd name="T27" fmla="*/ 87 h 87"/>
                <a:gd name="T28" fmla="*/ 25 w 73"/>
                <a:gd name="T2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87">
                  <a:moveTo>
                    <a:pt x="25" y="87"/>
                  </a:moveTo>
                  <a:cubicBezTo>
                    <a:pt x="25" y="70"/>
                    <a:pt x="32" y="63"/>
                    <a:pt x="38" y="57"/>
                  </a:cubicBezTo>
                  <a:cubicBezTo>
                    <a:pt x="42" y="55"/>
                    <a:pt x="45" y="51"/>
                    <a:pt x="46" y="47"/>
                  </a:cubicBezTo>
                  <a:cubicBezTo>
                    <a:pt x="48" y="43"/>
                    <a:pt x="48" y="39"/>
                    <a:pt x="48" y="34"/>
                  </a:cubicBezTo>
                  <a:cubicBezTo>
                    <a:pt x="48" y="29"/>
                    <a:pt x="47" y="26"/>
                    <a:pt x="44" y="22"/>
                  </a:cubicBezTo>
                  <a:cubicBezTo>
                    <a:pt x="42" y="20"/>
                    <a:pt x="39" y="17"/>
                    <a:pt x="34" y="17"/>
                  </a:cubicBezTo>
                  <a:cubicBezTo>
                    <a:pt x="31" y="17"/>
                    <a:pt x="22" y="18"/>
                    <a:pt x="22" y="36"/>
                  </a:cubicBezTo>
                  <a:lnTo>
                    <a:pt x="0" y="36"/>
                  </a:lnTo>
                  <a:lnTo>
                    <a:pt x="0" y="31"/>
                  </a:lnTo>
                  <a:cubicBezTo>
                    <a:pt x="0" y="19"/>
                    <a:pt x="3" y="12"/>
                    <a:pt x="10" y="6"/>
                  </a:cubicBezTo>
                  <a:cubicBezTo>
                    <a:pt x="17" y="2"/>
                    <a:pt x="26" y="0"/>
                    <a:pt x="36" y="0"/>
                  </a:cubicBezTo>
                  <a:cubicBezTo>
                    <a:pt x="48" y="0"/>
                    <a:pt x="57" y="2"/>
                    <a:pt x="63" y="10"/>
                  </a:cubicBezTo>
                  <a:cubicBezTo>
                    <a:pt x="70" y="17"/>
                    <a:pt x="73" y="25"/>
                    <a:pt x="73" y="35"/>
                  </a:cubicBezTo>
                  <a:cubicBezTo>
                    <a:pt x="73" y="65"/>
                    <a:pt x="48" y="66"/>
                    <a:pt x="48" y="87"/>
                  </a:cubicBezTo>
                  <a:lnTo>
                    <a:pt x="25" y="8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7" name="Help" descr="{&quot;Key&quot;:&quot;POWER_USER_SHAPE_ICON&quot;,&quot;Value&quot;:&quot;POWER_USER_SHAPE_ICON_STYLE_1&quot;}">
            <a:extLst>
              <a:ext uri="{FF2B5EF4-FFF2-40B4-BE49-F238E27FC236}">
                <a16:creationId xmlns:a16="http://schemas.microsoft.com/office/drawing/2014/main" id="{BC7563F6-4606-46B2-A014-50EFA0EB44C4}"/>
              </a:ext>
            </a:extLst>
          </p:cNvPr>
          <p:cNvGrpSpPr>
            <a:grpSpLocks noChangeAspect="1"/>
          </p:cNvGrpSpPr>
          <p:nvPr>
            <p:custDataLst>
              <p:tags r:id="rId5"/>
            </p:custDataLst>
          </p:nvPr>
        </p:nvGrpSpPr>
        <p:grpSpPr bwMode="auto">
          <a:xfrm>
            <a:off x="485999" y="5199004"/>
            <a:ext cx="541434" cy="542925"/>
            <a:chOff x="44" y="44"/>
            <a:chExt cx="363" cy="364"/>
          </a:xfrm>
          <a:solidFill>
            <a:schemeClr val="accent4"/>
          </a:solidFill>
        </p:grpSpPr>
        <p:sp>
          <p:nvSpPr>
            <p:cNvPr id="38" name="Help">
              <a:extLst>
                <a:ext uri="{FF2B5EF4-FFF2-40B4-BE49-F238E27FC236}">
                  <a16:creationId xmlns:a16="http://schemas.microsoft.com/office/drawing/2014/main" id="{CD217CEB-7152-454C-A659-4073BD5CBF52}"/>
                </a:ext>
              </a:extLst>
            </p:cNvPr>
            <p:cNvSpPr>
              <a:spLocks noChangeArrowheads="1"/>
            </p:cNvSpPr>
            <p:nvPr>
              <p:custDataLst>
                <p:tags r:id="rId6"/>
              </p:custDataLst>
            </p:nvPr>
          </p:nvSpPr>
          <p:spPr bwMode="auto">
            <a:xfrm>
              <a:off x="208" y="281"/>
              <a:ext cx="36" cy="3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Help">
              <a:extLst>
                <a:ext uri="{FF2B5EF4-FFF2-40B4-BE49-F238E27FC236}">
                  <a16:creationId xmlns:a16="http://schemas.microsoft.com/office/drawing/2014/main" id="{9E3D8B15-43EA-4490-BF71-FAE05149BE6C}"/>
                </a:ext>
              </a:extLst>
            </p:cNvPr>
            <p:cNvSpPr>
              <a:spLocks noEditPoints="1"/>
            </p:cNvSpPr>
            <p:nvPr>
              <p:custDataLst>
                <p:tags r:id="rId7"/>
              </p:custDataLst>
            </p:nvPr>
          </p:nvSpPr>
          <p:spPr bwMode="auto">
            <a:xfrm>
              <a:off x="44" y="44"/>
              <a:ext cx="363" cy="364"/>
            </a:xfrm>
            <a:custGeom>
              <a:avLst/>
              <a:gdLst>
                <a:gd name="T0" fmla="*/ 125 w 250"/>
                <a:gd name="T1" fmla="*/ 25 h 250"/>
                <a:gd name="T2" fmla="*/ 225 w 250"/>
                <a:gd name="T3" fmla="*/ 125 h 250"/>
                <a:gd name="T4" fmla="*/ 125 w 250"/>
                <a:gd name="T5" fmla="*/ 225 h 250"/>
                <a:gd name="T6" fmla="*/ 25 w 250"/>
                <a:gd name="T7" fmla="*/ 125 h 250"/>
                <a:gd name="T8" fmla="*/ 125 w 250"/>
                <a:gd name="T9" fmla="*/ 25 h 250"/>
                <a:gd name="T10" fmla="*/ 125 w 250"/>
                <a:gd name="T11" fmla="*/ 0 h 250"/>
                <a:gd name="T12" fmla="*/ 0 w 250"/>
                <a:gd name="T13" fmla="*/ 125 h 250"/>
                <a:gd name="T14" fmla="*/ 125 w 250"/>
                <a:gd name="T15" fmla="*/ 250 h 250"/>
                <a:gd name="T16" fmla="*/ 250 w 250"/>
                <a:gd name="T17" fmla="*/ 125 h 250"/>
                <a:gd name="T18" fmla="*/ 125 w 250"/>
                <a:gd name="T1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250">
                  <a:moveTo>
                    <a:pt x="125" y="25"/>
                  </a:moveTo>
                  <a:cubicBezTo>
                    <a:pt x="180" y="25"/>
                    <a:pt x="225" y="70"/>
                    <a:pt x="225" y="125"/>
                  </a:cubicBezTo>
                  <a:cubicBezTo>
                    <a:pt x="225" y="180"/>
                    <a:pt x="180" y="225"/>
                    <a:pt x="125" y="225"/>
                  </a:cubicBezTo>
                  <a:cubicBezTo>
                    <a:pt x="70" y="225"/>
                    <a:pt x="25" y="180"/>
                    <a:pt x="25" y="125"/>
                  </a:cubicBezTo>
                  <a:cubicBezTo>
                    <a:pt x="25" y="70"/>
                    <a:pt x="70" y="25"/>
                    <a:pt x="125" y="25"/>
                  </a:cubicBezTo>
                  <a:close/>
                  <a:moveTo>
                    <a:pt x="125" y="0"/>
                  </a:moveTo>
                  <a:cubicBezTo>
                    <a:pt x="56" y="0"/>
                    <a:pt x="0" y="56"/>
                    <a:pt x="0" y="125"/>
                  </a:cubicBezTo>
                  <a:cubicBezTo>
                    <a:pt x="0" y="194"/>
                    <a:pt x="56" y="250"/>
                    <a:pt x="125" y="250"/>
                  </a:cubicBezTo>
                  <a:cubicBezTo>
                    <a:pt x="194" y="250"/>
                    <a:pt x="250" y="194"/>
                    <a:pt x="250" y="125"/>
                  </a:cubicBezTo>
                  <a:cubicBezTo>
                    <a:pt x="250" y="56"/>
                    <a:pt x="194" y="0"/>
                    <a:pt x="1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Help">
              <a:extLst>
                <a:ext uri="{FF2B5EF4-FFF2-40B4-BE49-F238E27FC236}">
                  <a16:creationId xmlns:a16="http://schemas.microsoft.com/office/drawing/2014/main" id="{74B908AB-C786-4973-B550-9F6FCF44657E}"/>
                </a:ext>
              </a:extLst>
            </p:cNvPr>
            <p:cNvSpPr>
              <a:spLocks/>
            </p:cNvSpPr>
            <p:nvPr>
              <p:custDataLst>
                <p:tags r:id="rId8"/>
              </p:custDataLst>
            </p:nvPr>
          </p:nvSpPr>
          <p:spPr bwMode="auto">
            <a:xfrm>
              <a:off x="172" y="136"/>
              <a:ext cx="106" cy="126"/>
            </a:xfrm>
            <a:custGeom>
              <a:avLst/>
              <a:gdLst>
                <a:gd name="T0" fmla="*/ 25 w 73"/>
                <a:gd name="T1" fmla="*/ 87 h 87"/>
                <a:gd name="T2" fmla="*/ 38 w 73"/>
                <a:gd name="T3" fmla="*/ 57 h 87"/>
                <a:gd name="T4" fmla="*/ 46 w 73"/>
                <a:gd name="T5" fmla="*/ 47 h 87"/>
                <a:gd name="T6" fmla="*/ 48 w 73"/>
                <a:gd name="T7" fmla="*/ 34 h 87"/>
                <a:gd name="T8" fmla="*/ 44 w 73"/>
                <a:gd name="T9" fmla="*/ 22 h 87"/>
                <a:gd name="T10" fmla="*/ 34 w 73"/>
                <a:gd name="T11" fmla="*/ 17 h 87"/>
                <a:gd name="T12" fmla="*/ 22 w 73"/>
                <a:gd name="T13" fmla="*/ 36 h 87"/>
                <a:gd name="T14" fmla="*/ 0 w 73"/>
                <a:gd name="T15" fmla="*/ 36 h 87"/>
                <a:gd name="T16" fmla="*/ 0 w 73"/>
                <a:gd name="T17" fmla="*/ 31 h 87"/>
                <a:gd name="T18" fmla="*/ 10 w 73"/>
                <a:gd name="T19" fmla="*/ 6 h 87"/>
                <a:gd name="T20" fmla="*/ 36 w 73"/>
                <a:gd name="T21" fmla="*/ 0 h 87"/>
                <a:gd name="T22" fmla="*/ 63 w 73"/>
                <a:gd name="T23" fmla="*/ 10 h 87"/>
                <a:gd name="T24" fmla="*/ 73 w 73"/>
                <a:gd name="T25" fmla="*/ 35 h 87"/>
                <a:gd name="T26" fmla="*/ 48 w 73"/>
                <a:gd name="T27" fmla="*/ 87 h 87"/>
                <a:gd name="T28" fmla="*/ 25 w 73"/>
                <a:gd name="T2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87">
                  <a:moveTo>
                    <a:pt x="25" y="87"/>
                  </a:moveTo>
                  <a:cubicBezTo>
                    <a:pt x="25" y="70"/>
                    <a:pt x="32" y="63"/>
                    <a:pt x="38" y="57"/>
                  </a:cubicBezTo>
                  <a:cubicBezTo>
                    <a:pt x="42" y="55"/>
                    <a:pt x="45" y="51"/>
                    <a:pt x="46" y="47"/>
                  </a:cubicBezTo>
                  <a:cubicBezTo>
                    <a:pt x="48" y="43"/>
                    <a:pt x="48" y="39"/>
                    <a:pt x="48" y="34"/>
                  </a:cubicBezTo>
                  <a:cubicBezTo>
                    <a:pt x="48" y="29"/>
                    <a:pt x="47" y="26"/>
                    <a:pt x="44" y="22"/>
                  </a:cubicBezTo>
                  <a:cubicBezTo>
                    <a:pt x="42" y="20"/>
                    <a:pt x="39" y="17"/>
                    <a:pt x="34" y="17"/>
                  </a:cubicBezTo>
                  <a:cubicBezTo>
                    <a:pt x="31" y="17"/>
                    <a:pt x="22" y="18"/>
                    <a:pt x="22" y="36"/>
                  </a:cubicBezTo>
                  <a:lnTo>
                    <a:pt x="0" y="36"/>
                  </a:lnTo>
                  <a:lnTo>
                    <a:pt x="0" y="31"/>
                  </a:lnTo>
                  <a:cubicBezTo>
                    <a:pt x="0" y="19"/>
                    <a:pt x="3" y="12"/>
                    <a:pt x="10" y="6"/>
                  </a:cubicBezTo>
                  <a:cubicBezTo>
                    <a:pt x="17" y="2"/>
                    <a:pt x="26" y="0"/>
                    <a:pt x="36" y="0"/>
                  </a:cubicBezTo>
                  <a:cubicBezTo>
                    <a:pt x="48" y="0"/>
                    <a:pt x="57" y="2"/>
                    <a:pt x="63" y="10"/>
                  </a:cubicBezTo>
                  <a:cubicBezTo>
                    <a:pt x="70" y="17"/>
                    <a:pt x="73" y="25"/>
                    <a:pt x="73" y="35"/>
                  </a:cubicBezTo>
                  <a:cubicBezTo>
                    <a:pt x="73" y="65"/>
                    <a:pt x="48" y="66"/>
                    <a:pt x="48" y="87"/>
                  </a:cubicBezTo>
                  <a:lnTo>
                    <a:pt x="25" y="8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42" name="TextBox 41">
            <a:extLst>
              <a:ext uri="{FF2B5EF4-FFF2-40B4-BE49-F238E27FC236}">
                <a16:creationId xmlns:a16="http://schemas.microsoft.com/office/drawing/2014/main" id="{ADAA59DA-C79B-485A-B7CE-9653A81EBC1B}"/>
              </a:ext>
            </a:extLst>
          </p:cNvPr>
          <p:cNvSpPr txBox="1"/>
          <p:nvPr/>
        </p:nvSpPr>
        <p:spPr>
          <a:xfrm>
            <a:off x="5114183" y="6605343"/>
            <a:ext cx="1967205" cy="261610"/>
          </a:xfrm>
          <a:prstGeom prst="rect">
            <a:avLst/>
          </a:prstGeom>
          <a:noFill/>
        </p:spPr>
        <p:txBody>
          <a:bodyPr wrap="none" rtlCol="0">
            <a:spAutoFit/>
          </a:bodyPr>
          <a:lstStyle/>
          <a:p>
            <a:pPr lvl="0" defTabSz="457200">
              <a:defRPr/>
            </a:pPr>
            <a:r>
              <a:rPr lang="en-GB" sz="1100" dirty="0"/>
              <a:t>Full terms and conditions apply</a:t>
            </a:r>
          </a:p>
        </p:txBody>
      </p:sp>
      <p:sp>
        <p:nvSpPr>
          <p:cNvPr id="41" name="Rectangle 40">
            <a:extLst>
              <a:ext uri="{FF2B5EF4-FFF2-40B4-BE49-F238E27FC236}">
                <a16:creationId xmlns:a16="http://schemas.microsoft.com/office/drawing/2014/main" id="{9D4DE243-2828-4F97-8C0C-ABDE1A5ECF6A}"/>
              </a:ext>
            </a:extLst>
          </p:cNvPr>
          <p:cNvSpPr/>
          <p:nvPr/>
        </p:nvSpPr>
        <p:spPr>
          <a:xfrm>
            <a:off x="1136897" y="5068377"/>
            <a:ext cx="3805200" cy="790928"/>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Is there a volume requirement?</a:t>
            </a:r>
          </a:p>
        </p:txBody>
      </p:sp>
    </p:spTree>
    <p:extLst>
      <p:ext uri="{BB962C8B-B14F-4D97-AF65-F5344CB8AC3E}">
        <p14:creationId xmlns:p14="http://schemas.microsoft.com/office/powerpoint/2010/main" val="808280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42460B-D756-4D7B-9240-6CA71408BE7B}"/>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Subtitle 1">
            <a:extLst>
              <a:ext uri="{FF2B5EF4-FFF2-40B4-BE49-F238E27FC236}">
                <a16:creationId xmlns:a16="http://schemas.microsoft.com/office/drawing/2014/main" id="{AD64A09D-E1C2-4967-924E-F999C7722E7E}"/>
              </a:ext>
            </a:extLst>
          </p:cNvPr>
          <p:cNvSpPr>
            <a:spLocks noGrp="1"/>
          </p:cNvSpPr>
          <p:nvPr>
            <p:ph type="subTitle" idx="1"/>
          </p:nvPr>
        </p:nvSpPr>
        <p:spPr/>
        <p:txBody>
          <a:bodyPr/>
          <a:lstStyle/>
          <a:p>
            <a:r>
              <a:rPr lang="en-GB" dirty="0"/>
              <a:t>www.marketreach.co.uk</a:t>
            </a:r>
          </a:p>
          <a:p>
            <a:endParaRPr lang="en-GB" dirty="0"/>
          </a:p>
        </p:txBody>
      </p:sp>
      <p:sp>
        <p:nvSpPr>
          <p:cNvPr id="3" name="Title 2">
            <a:extLst>
              <a:ext uri="{FF2B5EF4-FFF2-40B4-BE49-F238E27FC236}">
                <a16:creationId xmlns:a16="http://schemas.microsoft.com/office/drawing/2014/main" id="{3401D87F-A61C-46EC-868B-E120930CA0AA}"/>
              </a:ext>
            </a:extLst>
          </p:cNvPr>
          <p:cNvSpPr>
            <a:spLocks noGrp="1"/>
          </p:cNvSpPr>
          <p:nvPr>
            <p:ph type="title"/>
          </p:nvPr>
        </p:nvSpPr>
        <p:spPr>
          <a:xfrm>
            <a:off x="403806" y="2966455"/>
            <a:ext cx="10515600" cy="674228"/>
          </a:xfrm>
        </p:spPr>
        <p:txBody>
          <a:bodyPr/>
          <a:lstStyle/>
          <a:p>
            <a:r>
              <a:rPr lang="en-GB" dirty="0"/>
              <a:t>THANK YOU</a:t>
            </a:r>
          </a:p>
        </p:txBody>
      </p:sp>
    </p:spTree>
    <p:extLst>
      <p:ext uri="{BB962C8B-B14F-4D97-AF65-F5344CB8AC3E}">
        <p14:creationId xmlns:p14="http://schemas.microsoft.com/office/powerpoint/2010/main" val="1388019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15BCAF-B343-486E-AF53-F815B703BF9A}"/>
              </a:ext>
            </a:extLst>
          </p:cNvPr>
          <p:cNvSpPr>
            <a:spLocks noGrp="1"/>
          </p:cNvSpPr>
          <p:nvPr>
            <p:ph type="body" sz="quarter" idx="10"/>
          </p:nvPr>
        </p:nvSpPr>
        <p:spPr>
          <a:xfrm>
            <a:off x="2081899" y="2313010"/>
            <a:ext cx="8030243" cy="1211025"/>
          </a:xfrm>
        </p:spPr>
        <p:txBody>
          <a:bodyPr/>
          <a:lstStyle/>
          <a:p>
            <a:pPr algn="ctr">
              <a:lnSpc>
                <a:spcPct val="100000"/>
              </a:lnSpc>
            </a:pPr>
            <a:r>
              <a:rPr lang="en-GB" sz="2800" dirty="0"/>
              <a:t>Programmatic mail combines online and physical channels in a way that is likely to significantly improve ROI.</a:t>
            </a:r>
          </a:p>
        </p:txBody>
      </p:sp>
      <p:sp>
        <p:nvSpPr>
          <p:cNvPr id="3" name="TextBox 2">
            <a:extLst>
              <a:ext uri="{FF2B5EF4-FFF2-40B4-BE49-F238E27FC236}">
                <a16:creationId xmlns:a16="http://schemas.microsoft.com/office/drawing/2014/main" id="{E55E2FC4-DD0F-4CAC-8F8B-AFB3DE6401C6}"/>
              </a:ext>
            </a:extLst>
          </p:cNvPr>
          <p:cNvSpPr txBox="1"/>
          <p:nvPr/>
        </p:nvSpPr>
        <p:spPr>
          <a:xfrm>
            <a:off x="7711754" y="6429548"/>
            <a:ext cx="4303552" cy="215444"/>
          </a:xfrm>
          <a:prstGeom prst="rect">
            <a:avLst/>
          </a:prstGeom>
          <a:noFill/>
        </p:spPr>
        <p:txBody>
          <a:bodyPr wrap="square" rtlCol="0">
            <a:spAutoFit/>
          </a:bodyPr>
          <a:lstStyle/>
          <a:p>
            <a:pPr algn="r"/>
            <a:r>
              <a:rPr lang="en-GB" sz="800" b="1" dirty="0">
                <a:solidFill>
                  <a:schemeClr val="bg1">
                    <a:lumMod val="50000"/>
                  </a:schemeClr>
                </a:solidFill>
              </a:rPr>
              <a:t>Source:</a:t>
            </a:r>
            <a:r>
              <a:rPr lang="en-GB" sz="800" dirty="0">
                <a:solidFill>
                  <a:schemeClr val="bg1">
                    <a:lumMod val="50000"/>
                  </a:schemeClr>
                </a:solidFill>
              </a:rPr>
              <a:t> </a:t>
            </a:r>
            <a:r>
              <a:rPr lang="en-GB" sz="800" dirty="0" err="1">
                <a:solidFill>
                  <a:schemeClr val="bg1">
                    <a:lumMod val="50000"/>
                  </a:schemeClr>
                </a:solidFill>
              </a:rPr>
              <a:t>Emailmonday</a:t>
            </a:r>
            <a:r>
              <a:rPr lang="en-GB" sz="800" dirty="0">
                <a:solidFill>
                  <a:schemeClr val="bg1">
                    <a:lumMod val="50000"/>
                  </a:schemeClr>
                </a:solidFill>
              </a:rPr>
              <a:t> “The Ultimate Marketing Automation Stats” (2019)</a:t>
            </a:r>
          </a:p>
        </p:txBody>
      </p:sp>
      <p:pic>
        <p:nvPicPr>
          <p:cNvPr id="4" name="Picture 3">
            <a:extLst>
              <a:ext uri="{FF2B5EF4-FFF2-40B4-BE49-F238E27FC236}">
                <a16:creationId xmlns:a16="http://schemas.microsoft.com/office/drawing/2014/main" id="{BD4D8372-B9B0-4232-8362-94DCDFA8023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52170" y="4653515"/>
            <a:ext cx="1422720" cy="718474"/>
          </a:xfrm>
          <a:prstGeom prst="rect">
            <a:avLst/>
          </a:prstGeom>
        </p:spPr>
      </p:pic>
      <p:sp>
        <p:nvSpPr>
          <p:cNvPr id="7" name="Text Placeholder 1">
            <a:extLst>
              <a:ext uri="{FF2B5EF4-FFF2-40B4-BE49-F238E27FC236}">
                <a16:creationId xmlns:a16="http://schemas.microsoft.com/office/drawing/2014/main" id="{ED621BE0-211D-3645-A3F0-8E1F906E04C8}"/>
              </a:ext>
            </a:extLst>
          </p:cNvPr>
          <p:cNvSpPr txBox="1">
            <a:spLocks/>
          </p:cNvSpPr>
          <p:nvPr/>
        </p:nvSpPr>
        <p:spPr>
          <a:xfrm>
            <a:off x="2081899" y="3627618"/>
            <a:ext cx="8030243" cy="40413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3600" b="1" kern="1200" dirty="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GB" sz="1800" dirty="0">
                <a:latin typeface="Calibri" panose="020F0502020204030204" pitchFamily="34" charset="0"/>
                <a:cs typeface="Calibri" panose="020F0502020204030204" pitchFamily="34" charset="0"/>
              </a:rPr>
              <a:t>Mark Cripps, CMO</a:t>
            </a:r>
          </a:p>
        </p:txBody>
      </p:sp>
      <p:sp>
        <p:nvSpPr>
          <p:cNvPr id="8" name="Rectangle 7">
            <a:extLst>
              <a:ext uri="{FF2B5EF4-FFF2-40B4-BE49-F238E27FC236}">
                <a16:creationId xmlns:a16="http://schemas.microsoft.com/office/drawing/2014/main" id="{3520CBB9-840E-EA43-A7E8-821DEA329C9F}"/>
              </a:ext>
            </a:extLst>
          </p:cNvPr>
          <p:cNvSpPr/>
          <p:nvPr/>
        </p:nvSpPr>
        <p:spPr>
          <a:xfrm>
            <a:off x="1643865" y="1972638"/>
            <a:ext cx="8931025" cy="2465798"/>
          </a:xfrm>
          <a:prstGeom prst="rect">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F1BB4B3F-83AA-C64F-A070-741E4128933D}"/>
              </a:ext>
            </a:extLst>
          </p:cNvPr>
          <p:cNvSpPr/>
          <p:nvPr/>
        </p:nvSpPr>
        <p:spPr>
          <a:xfrm>
            <a:off x="5712431" y="1757560"/>
            <a:ext cx="780836" cy="4518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1">
            <a:extLst>
              <a:ext uri="{FF2B5EF4-FFF2-40B4-BE49-F238E27FC236}">
                <a16:creationId xmlns:a16="http://schemas.microsoft.com/office/drawing/2014/main" id="{1479F8F6-B0D9-CD4B-88DD-32BF3A85BFF8}"/>
              </a:ext>
            </a:extLst>
          </p:cNvPr>
          <p:cNvSpPr txBox="1">
            <a:spLocks/>
          </p:cNvSpPr>
          <p:nvPr/>
        </p:nvSpPr>
        <p:spPr>
          <a:xfrm>
            <a:off x="2081899" y="1341644"/>
            <a:ext cx="8030243" cy="77351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3600" b="1" kern="1200" dirty="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GB" sz="11500" dirty="0"/>
              <a:t>“</a:t>
            </a:r>
          </a:p>
        </p:txBody>
      </p:sp>
      <p:sp>
        <p:nvSpPr>
          <p:cNvPr id="11" name="Rectangle 10">
            <a:extLst>
              <a:ext uri="{FF2B5EF4-FFF2-40B4-BE49-F238E27FC236}">
                <a16:creationId xmlns:a16="http://schemas.microsoft.com/office/drawing/2014/main" id="{FE6EA144-C5DF-594C-9B7A-1A651C6C13C1}"/>
              </a:ext>
            </a:extLst>
          </p:cNvPr>
          <p:cNvSpPr/>
          <p:nvPr/>
        </p:nvSpPr>
        <p:spPr>
          <a:xfrm>
            <a:off x="5712431" y="4212501"/>
            <a:ext cx="780836" cy="1159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1">
            <a:extLst>
              <a:ext uri="{FF2B5EF4-FFF2-40B4-BE49-F238E27FC236}">
                <a16:creationId xmlns:a16="http://schemas.microsoft.com/office/drawing/2014/main" id="{B2A02DA0-BB73-3E47-84F8-B0D2D36F24A1}"/>
              </a:ext>
            </a:extLst>
          </p:cNvPr>
          <p:cNvSpPr txBox="1">
            <a:spLocks/>
          </p:cNvSpPr>
          <p:nvPr/>
        </p:nvSpPr>
        <p:spPr>
          <a:xfrm>
            <a:off x="2081899" y="3870924"/>
            <a:ext cx="8030243" cy="85086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3600" b="1" kern="1200" dirty="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GB" sz="11500" dirty="0"/>
              <a:t>”</a:t>
            </a:r>
          </a:p>
        </p:txBody>
      </p:sp>
    </p:spTree>
    <p:extLst>
      <p:ext uri="{BB962C8B-B14F-4D97-AF65-F5344CB8AC3E}">
        <p14:creationId xmlns:p14="http://schemas.microsoft.com/office/powerpoint/2010/main" val="2542631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hlinkClick r:id="rId2"/>
            <a:extLst>
              <a:ext uri="{FF2B5EF4-FFF2-40B4-BE49-F238E27FC236}">
                <a16:creationId xmlns:a16="http://schemas.microsoft.com/office/drawing/2014/main" id="{ABE89324-77D4-47EB-B216-5CD558822DB8}"/>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rcRect/>
          <a:stretch/>
        </p:blipFill>
        <p:spPr>
          <a:xfrm>
            <a:off x="2368926" y="1664449"/>
            <a:ext cx="7425572" cy="4132684"/>
          </a:xfrm>
          <a:prstGeom prst="rect">
            <a:avLst/>
          </a:prstGeom>
        </p:spPr>
      </p:pic>
      <p:sp>
        <p:nvSpPr>
          <p:cNvPr id="3" name="Title 2">
            <a:extLst>
              <a:ext uri="{FF2B5EF4-FFF2-40B4-BE49-F238E27FC236}">
                <a16:creationId xmlns:a16="http://schemas.microsoft.com/office/drawing/2014/main" id="{AD41E012-CC98-4854-897A-2428EA809936}"/>
              </a:ext>
            </a:extLst>
          </p:cNvPr>
          <p:cNvSpPr>
            <a:spLocks noGrp="1"/>
          </p:cNvSpPr>
          <p:nvPr>
            <p:ph type="title"/>
          </p:nvPr>
        </p:nvSpPr>
        <p:spPr/>
        <p:txBody>
          <a:bodyPr/>
          <a:lstStyle/>
          <a:p>
            <a:r>
              <a:rPr lang="en-GB" dirty="0"/>
              <a:t>SO, DOES IT WORK?</a:t>
            </a:r>
          </a:p>
        </p:txBody>
      </p:sp>
      <p:pic>
        <p:nvPicPr>
          <p:cNvPr id="5" name="Picture 4">
            <a:hlinkClick r:id="rId2"/>
            <a:extLst>
              <a:ext uri="{FF2B5EF4-FFF2-40B4-BE49-F238E27FC236}">
                <a16:creationId xmlns:a16="http://schemas.microsoft.com/office/drawing/2014/main" id="{61DA9FD2-CA83-4944-B96D-5992F6D287E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713384" y="3229138"/>
            <a:ext cx="2765232" cy="559403"/>
          </a:xfrm>
          <a:prstGeom prst="rect">
            <a:avLst/>
          </a:prstGeom>
        </p:spPr>
      </p:pic>
    </p:spTree>
    <p:extLst>
      <p:ext uri="{BB962C8B-B14F-4D97-AF65-F5344CB8AC3E}">
        <p14:creationId xmlns:p14="http://schemas.microsoft.com/office/powerpoint/2010/main" val="1793542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52EFD8-89E7-44DD-B74F-5A072BED9831}"/>
              </a:ext>
            </a:extLst>
          </p:cNvPr>
          <p:cNvSpPr>
            <a:spLocks noGrp="1"/>
          </p:cNvSpPr>
          <p:nvPr>
            <p:ph type="title"/>
          </p:nvPr>
        </p:nvSpPr>
        <p:spPr>
          <a:xfrm>
            <a:off x="486000" y="414000"/>
            <a:ext cx="10219140" cy="475686"/>
          </a:xfrm>
        </p:spPr>
        <p:txBody>
          <a:bodyPr/>
          <a:lstStyle/>
          <a:p>
            <a:r>
              <a:rPr lang="en-GB" dirty="0"/>
              <a:t>IT CAN FULFIL MULTIPLE OBJECTIVES FOR BRANDS</a:t>
            </a:r>
          </a:p>
        </p:txBody>
      </p:sp>
      <p:sp>
        <p:nvSpPr>
          <p:cNvPr id="4" name="Text Placeholder 3">
            <a:extLst>
              <a:ext uri="{FF2B5EF4-FFF2-40B4-BE49-F238E27FC236}">
                <a16:creationId xmlns:a16="http://schemas.microsoft.com/office/drawing/2014/main" id="{04A80445-E9EC-4048-AD3D-28B8D78C7404}"/>
              </a:ext>
            </a:extLst>
          </p:cNvPr>
          <p:cNvSpPr>
            <a:spLocks noGrp="1"/>
          </p:cNvSpPr>
          <p:nvPr>
            <p:ph type="body" sz="quarter" idx="11"/>
          </p:nvPr>
        </p:nvSpPr>
        <p:spPr>
          <a:xfrm>
            <a:off x="485775" y="1029501"/>
            <a:ext cx="7051449" cy="267229"/>
          </a:xfrm>
        </p:spPr>
        <p:txBody>
          <a:bodyPr/>
          <a:lstStyle/>
          <a:p>
            <a:r>
              <a:rPr lang="en-GB" dirty="0"/>
              <a:t>From offline retargeting to lifecycle management</a:t>
            </a:r>
          </a:p>
        </p:txBody>
      </p:sp>
      <p:sp>
        <p:nvSpPr>
          <p:cNvPr id="8" name="TextBox 7">
            <a:extLst>
              <a:ext uri="{FF2B5EF4-FFF2-40B4-BE49-F238E27FC236}">
                <a16:creationId xmlns:a16="http://schemas.microsoft.com/office/drawing/2014/main" id="{B17DF271-B4C0-FC4F-8F3A-F218DA6AD791}"/>
              </a:ext>
            </a:extLst>
          </p:cNvPr>
          <p:cNvSpPr txBox="1"/>
          <p:nvPr/>
        </p:nvSpPr>
        <p:spPr>
          <a:xfrm>
            <a:off x="1767155" y="3102796"/>
            <a:ext cx="1551398" cy="523220"/>
          </a:xfrm>
          <a:prstGeom prst="rect">
            <a:avLst/>
          </a:prstGeom>
          <a:noFill/>
        </p:spPr>
        <p:txBody>
          <a:bodyPr wrap="square" rtlCol="0">
            <a:spAutoFit/>
          </a:bodyPr>
          <a:lstStyle/>
          <a:p>
            <a:pPr algn="ctr"/>
            <a:r>
              <a:rPr lang="en-GB" sz="1400" b="1" dirty="0">
                <a:latin typeface="Century Gothic" panose="020B0502020202020204" pitchFamily="34" charset="0"/>
              </a:rPr>
              <a:t>Browse Abandonment</a:t>
            </a:r>
          </a:p>
        </p:txBody>
      </p:sp>
      <p:sp>
        <p:nvSpPr>
          <p:cNvPr id="9" name="TextBox 8">
            <a:extLst>
              <a:ext uri="{FF2B5EF4-FFF2-40B4-BE49-F238E27FC236}">
                <a16:creationId xmlns:a16="http://schemas.microsoft.com/office/drawing/2014/main" id="{F3AF8F3B-269D-F147-A2E0-1AE0FD7A322D}"/>
              </a:ext>
            </a:extLst>
          </p:cNvPr>
          <p:cNvSpPr txBox="1"/>
          <p:nvPr/>
        </p:nvSpPr>
        <p:spPr>
          <a:xfrm>
            <a:off x="4243226" y="3102796"/>
            <a:ext cx="1551398" cy="523220"/>
          </a:xfrm>
          <a:prstGeom prst="rect">
            <a:avLst/>
          </a:prstGeom>
          <a:noFill/>
        </p:spPr>
        <p:txBody>
          <a:bodyPr wrap="square" rtlCol="0">
            <a:spAutoFit/>
          </a:bodyPr>
          <a:lstStyle/>
          <a:p>
            <a:pPr algn="ctr"/>
            <a:r>
              <a:rPr lang="en-GB" sz="1400" b="1" dirty="0">
                <a:latin typeface="Century Gothic" panose="020B0502020202020204" pitchFamily="34" charset="0"/>
              </a:rPr>
              <a:t>Quote Abandonment</a:t>
            </a:r>
          </a:p>
        </p:txBody>
      </p:sp>
      <p:sp>
        <p:nvSpPr>
          <p:cNvPr id="10" name="TextBox 9">
            <a:extLst>
              <a:ext uri="{FF2B5EF4-FFF2-40B4-BE49-F238E27FC236}">
                <a16:creationId xmlns:a16="http://schemas.microsoft.com/office/drawing/2014/main" id="{0C09B24D-BFEA-7941-836F-C46E8BA62543}"/>
              </a:ext>
            </a:extLst>
          </p:cNvPr>
          <p:cNvSpPr txBox="1"/>
          <p:nvPr/>
        </p:nvSpPr>
        <p:spPr>
          <a:xfrm>
            <a:off x="6667928" y="3102796"/>
            <a:ext cx="1551398" cy="523220"/>
          </a:xfrm>
          <a:prstGeom prst="rect">
            <a:avLst/>
          </a:prstGeom>
          <a:noFill/>
        </p:spPr>
        <p:txBody>
          <a:bodyPr wrap="square" rtlCol="0">
            <a:spAutoFit/>
          </a:bodyPr>
          <a:lstStyle/>
          <a:p>
            <a:pPr algn="ctr"/>
            <a:r>
              <a:rPr lang="en-GB" sz="1400" b="1" dirty="0">
                <a:latin typeface="Century Gothic" panose="020B0502020202020204" pitchFamily="34" charset="0"/>
              </a:rPr>
              <a:t>Next Best Product</a:t>
            </a:r>
          </a:p>
        </p:txBody>
      </p:sp>
      <p:sp>
        <p:nvSpPr>
          <p:cNvPr id="11" name="TextBox 10">
            <a:extLst>
              <a:ext uri="{FF2B5EF4-FFF2-40B4-BE49-F238E27FC236}">
                <a16:creationId xmlns:a16="http://schemas.microsoft.com/office/drawing/2014/main" id="{9CD92B11-87FD-DB40-83DF-6FE58F76E075}"/>
              </a:ext>
            </a:extLst>
          </p:cNvPr>
          <p:cNvSpPr txBox="1"/>
          <p:nvPr/>
        </p:nvSpPr>
        <p:spPr>
          <a:xfrm>
            <a:off x="8928242" y="3102796"/>
            <a:ext cx="1551398" cy="523220"/>
          </a:xfrm>
          <a:prstGeom prst="rect">
            <a:avLst/>
          </a:prstGeom>
          <a:noFill/>
        </p:spPr>
        <p:txBody>
          <a:bodyPr wrap="square" rtlCol="0">
            <a:spAutoFit/>
          </a:bodyPr>
          <a:lstStyle/>
          <a:p>
            <a:pPr algn="ctr"/>
            <a:r>
              <a:rPr lang="en-GB" sz="1400" b="1" dirty="0">
                <a:latin typeface="Century Gothic" panose="020B0502020202020204" pitchFamily="34" charset="0"/>
              </a:rPr>
              <a:t>Email Non-Responders</a:t>
            </a:r>
          </a:p>
        </p:txBody>
      </p:sp>
      <p:sp>
        <p:nvSpPr>
          <p:cNvPr id="12" name="TextBox 11">
            <a:extLst>
              <a:ext uri="{FF2B5EF4-FFF2-40B4-BE49-F238E27FC236}">
                <a16:creationId xmlns:a16="http://schemas.microsoft.com/office/drawing/2014/main" id="{1789B8D0-B0DF-5B4F-BF6A-048E1A95D326}"/>
              </a:ext>
            </a:extLst>
          </p:cNvPr>
          <p:cNvSpPr txBox="1"/>
          <p:nvPr/>
        </p:nvSpPr>
        <p:spPr>
          <a:xfrm>
            <a:off x="1797977" y="5295005"/>
            <a:ext cx="1551398" cy="523220"/>
          </a:xfrm>
          <a:prstGeom prst="rect">
            <a:avLst/>
          </a:prstGeom>
          <a:noFill/>
        </p:spPr>
        <p:txBody>
          <a:bodyPr wrap="square" rtlCol="0">
            <a:spAutoFit/>
          </a:bodyPr>
          <a:lstStyle/>
          <a:p>
            <a:pPr algn="ctr"/>
            <a:r>
              <a:rPr lang="en-GB" sz="1400" b="1" dirty="0">
                <a:latin typeface="Century Gothic" panose="020B0502020202020204" pitchFamily="34" charset="0"/>
              </a:rPr>
              <a:t>Email Non-Permissible</a:t>
            </a:r>
          </a:p>
        </p:txBody>
      </p:sp>
      <p:sp>
        <p:nvSpPr>
          <p:cNvPr id="13" name="TextBox 12">
            <a:extLst>
              <a:ext uri="{FF2B5EF4-FFF2-40B4-BE49-F238E27FC236}">
                <a16:creationId xmlns:a16="http://schemas.microsoft.com/office/drawing/2014/main" id="{89CE42EB-EF5A-AB44-BACC-0A69A0FE34D5}"/>
              </a:ext>
            </a:extLst>
          </p:cNvPr>
          <p:cNvSpPr txBox="1"/>
          <p:nvPr/>
        </p:nvSpPr>
        <p:spPr>
          <a:xfrm>
            <a:off x="4325419" y="5295005"/>
            <a:ext cx="1551398" cy="523220"/>
          </a:xfrm>
          <a:prstGeom prst="rect">
            <a:avLst/>
          </a:prstGeom>
          <a:noFill/>
        </p:spPr>
        <p:txBody>
          <a:bodyPr wrap="square" rtlCol="0">
            <a:spAutoFit/>
          </a:bodyPr>
          <a:lstStyle/>
          <a:p>
            <a:pPr algn="ctr"/>
            <a:r>
              <a:rPr lang="en-GB" sz="1400" b="1" dirty="0">
                <a:latin typeface="Century Gothic" panose="020B0502020202020204" pitchFamily="34" charset="0"/>
              </a:rPr>
              <a:t>High Value Customers</a:t>
            </a:r>
          </a:p>
        </p:txBody>
      </p:sp>
      <p:sp>
        <p:nvSpPr>
          <p:cNvPr id="14" name="TextBox 13">
            <a:extLst>
              <a:ext uri="{FF2B5EF4-FFF2-40B4-BE49-F238E27FC236}">
                <a16:creationId xmlns:a16="http://schemas.microsoft.com/office/drawing/2014/main" id="{B78473F1-0D8F-1B46-B622-11D65427D3F5}"/>
              </a:ext>
            </a:extLst>
          </p:cNvPr>
          <p:cNvSpPr txBox="1"/>
          <p:nvPr/>
        </p:nvSpPr>
        <p:spPr>
          <a:xfrm>
            <a:off x="6709023" y="5295005"/>
            <a:ext cx="1551398" cy="523220"/>
          </a:xfrm>
          <a:prstGeom prst="rect">
            <a:avLst/>
          </a:prstGeom>
          <a:noFill/>
        </p:spPr>
        <p:txBody>
          <a:bodyPr wrap="square" rtlCol="0">
            <a:spAutoFit/>
          </a:bodyPr>
          <a:lstStyle/>
          <a:p>
            <a:pPr algn="ctr"/>
            <a:r>
              <a:rPr lang="en-GB" sz="1400" b="1" dirty="0">
                <a:latin typeface="Century Gothic" panose="020B0502020202020204" pitchFamily="34" charset="0"/>
              </a:rPr>
              <a:t>Customer Milestones</a:t>
            </a:r>
          </a:p>
        </p:txBody>
      </p:sp>
      <p:sp>
        <p:nvSpPr>
          <p:cNvPr id="15" name="TextBox 14">
            <a:extLst>
              <a:ext uri="{FF2B5EF4-FFF2-40B4-BE49-F238E27FC236}">
                <a16:creationId xmlns:a16="http://schemas.microsoft.com/office/drawing/2014/main" id="{9490E1F7-B4BA-1E42-AD64-F62151A444A5}"/>
              </a:ext>
            </a:extLst>
          </p:cNvPr>
          <p:cNvSpPr txBox="1"/>
          <p:nvPr/>
        </p:nvSpPr>
        <p:spPr>
          <a:xfrm>
            <a:off x="8825499" y="5295005"/>
            <a:ext cx="1551398" cy="523220"/>
          </a:xfrm>
          <a:prstGeom prst="rect">
            <a:avLst/>
          </a:prstGeom>
          <a:noFill/>
        </p:spPr>
        <p:txBody>
          <a:bodyPr wrap="square" rtlCol="0">
            <a:spAutoFit/>
          </a:bodyPr>
          <a:lstStyle/>
          <a:p>
            <a:pPr algn="ctr"/>
            <a:r>
              <a:rPr lang="en-GB" sz="1400" b="1" dirty="0">
                <a:latin typeface="Century Gothic" panose="020B0502020202020204" pitchFamily="34" charset="0"/>
              </a:rPr>
              <a:t>Lapsed Customers</a:t>
            </a:r>
          </a:p>
        </p:txBody>
      </p:sp>
      <p:pic>
        <p:nvPicPr>
          <p:cNvPr id="17" name="Picture 16" descr="Icon&#10;&#10;Description automatically generated">
            <a:extLst>
              <a:ext uri="{FF2B5EF4-FFF2-40B4-BE49-F238E27FC236}">
                <a16:creationId xmlns:a16="http://schemas.microsoft.com/office/drawing/2014/main" id="{A882DEB5-B5F7-504C-B5DA-E5DEE227600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37214" y="2024225"/>
            <a:ext cx="977898" cy="977898"/>
          </a:xfrm>
          <a:prstGeom prst="rect">
            <a:avLst/>
          </a:prstGeom>
        </p:spPr>
      </p:pic>
      <p:pic>
        <p:nvPicPr>
          <p:cNvPr id="19" name="Picture 18" descr="Icon&#10;&#10;Description automatically generated">
            <a:extLst>
              <a:ext uri="{FF2B5EF4-FFF2-40B4-BE49-F238E27FC236}">
                <a16:creationId xmlns:a16="http://schemas.microsoft.com/office/drawing/2014/main" id="{F93EE131-88CD-1747-A95A-A26B7DBB54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46129" y="2055378"/>
            <a:ext cx="1365119" cy="977898"/>
          </a:xfrm>
          <a:prstGeom prst="rect">
            <a:avLst/>
          </a:prstGeom>
        </p:spPr>
      </p:pic>
      <p:pic>
        <p:nvPicPr>
          <p:cNvPr id="21" name="Picture 20" descr="Logo&#10;&#10;Description automatically generated">
            <a:extLst>
              <a:ext uri="{FF2B5EF4-FFF2-40B4-BE49-F238E27FC236}">
                <a16:creationId xmlns:a16="http://schemas.microsoft.com/office/drawing/2014/main" id="{B351FE3F-7953-764A-AF93-CA0B964C81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22128" y="1881886"/>
            <a:ext cx="1181353" cy="1161664"/>
          </a:xfrm>
          <a:prstGeom prst="rect">
            <a:avLst/>
          </a:prstGeom>
        </p:spPr>
      </p:pic>
      <p:pic>
        <p:nvPicPr>
          <p:cNvPr id="23" name="Picture 22" descr="A picture containing dark, lit, night&#10;&#10;Description automatically generated">
            <a:extLst>
              <a:ext uri="{FF2B5EF4-FFF2-40B4-BE49-F238E27FC236}">
                <a16:creationId xmlns:a16="http://schemas.microsoft.com/office/drawing/2014/main" id="{1D21FCFF-991E-E040-974F-5D71D2F980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01866" y="2136028"/>
            <a:ext cx="1004149" cy="872888"/>
          </a:xfrm>
          <a:prstGeom prst="rect">
            <a:avLst/>
          </a:prstGeom>
        </p:spPr>
      </p:pic>
      <p:pic>
        <p:nvPicPr>
          <p:cNvPr id="25" name="Picture 24" descr="Logo&#10;&#10;Description automatically generated">
            <a:extLst>
              <a:ext uri="{FF2B5EF4-FFF2-40B4-BE49-F238E27FC236}">
                <a16:creationId xmlns:a16="http://schemas.microsoft.com/office/drawing/2014/main" id="{B8B405CD-714D-5B40-87AE-68E9ED901C7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00705" y="4293355"/>
            <a:ext cx="925393" cy="925393"/>
          </a:xfrm>
          <a:prstGeom prst="rect">
            <a:avLst/>
          </a:prstGeom>
        </p:spPr>
      </p:pic>
      <p:pic>
        <p:nvPicPr>
          <p:cNvPr id="27" name="Picture 26" descr="Icon&#10;&#10;Description automatically generated">
            <a:extLst>
              <a:ext uri="{FF2B5EF4-FFF2-40B4-BE49-F238E27FC236}">
                <a16:creationId xmlns:a16="http://schemas.microsoft.com/office/drawing/2014/main" id="{B52E95A2-D184-024D-9C25-0964C205A3A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729855" y="4196908"/>
            <a:ext cx="781006" cy="1010713"/>
          </a:xfrm>
          <a:prstGeom prst="rect">
            <a:avLst/>
          </a:prstGeom>
        </p:spPr>
      </p:pic>
      <p:pic>
        <p:nvPicPr>
          <p:cNvPr id="29" name="Picture 28" descr="A picture containing text, light, traffic&#10;&#10;Description automatically generated">
            <a:extLst>
              <a:ext uri="{FF2B5EF4-FFF2-40B4-BE49-F238E27FC236}">
                <a16:creationId xmlns:a16="http://schemas.microsoft.com/office/drawing/2014/main" id="{3A22AE45-9470-1147-BF4B-3098B75CA50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940263" y="4202369"/>
            <a:ext cx="1063217" cy="1017276"/>
          </a:xfrm>
          <a:prstGeom prst="rect">
            <a:avLst/>
          </a:prstGeom>
        </p:spPr>
      </p:pic>
      <p:pic>
        <p:nvPicPr>
          <p:cNvPr id="31" name="Picture 30" descr="Logo&#10;&#10;Description automatically generated">
            <a:extLst>
              <a:ext uri="{FF2B5EF4-FFF2-40B4-BE49-F238E27FC236}">
                <a16:creationId xmlns:a16="http://schemas.microsoft.com/office/drawing/2014/main" id="{BBF80546-46B1-AC4E-B088-CDE062DCA63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104398" y="4250304"/>
            <a:ext cx="931956" cy="938519"/>
          </a:xfrm>
          <a:prstGeom prst="rect">
            <a:avLst/>
          </a:prstGeom>
        </p:spPr>
      </p:pic>
    </p:spTree>
    <p:extLst>
      <p:ext uri="{BB962C8B-B14F-4D97-AF65-F5344CB8AC3E}">
        <p14:creationId xmlns:p14="http://schemas.microsoft.com/office/powerpoint/2010/main" val="2640632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27C1BB-3BBF-431D-9E01-E633E9B35BB8}"/>
              </a:ext>
            </a:extLst>
          </p:cNvPr>
          <p:cNvSpPr>
            <a:spLocks noGrp="1"/>
          </p:cNvSpPr>
          <p:nvPr>
            <p:ph type="title"/>
          </p:nvPr>
        </p:nvSpPr>
        <p:spPr>
          <a:xfrm>
            <a:off x="485999" y="414000"/>
            <a:ext cx="8314051" cy="475686"/>
          </a:xfrm>
        </p:spPr>
        <p:txBody>
          <a:bodyPr/>
          <a:lstStyle/>
          <a:p>
            <a:r>
              <a:rPr lang="en-GB" dirty="0"/>
              <a:t>The end-to-end campaign process</a:t>
            </a:r>
          </a:p>
        </p:txBody>
      </p:sp>
      <p:sp>
        <p:nvSpPr>
          <p:cNvPr id="4" name="Text Placeholder 3">
            <a:extLst>
              <a:ext uri="{FF2B5EF4-FFF2-40B4-BE49-F238E27FC236}">
                <a16:creationId xmlns:a16="http://schemas.microsoft.com/office/drawing/2014/main" id="{0ADBCAC0-05A4-432A-9431-6125DEDC2E9A}"/>
              </a:ext>
            </a:extLst>
          </p:cNvPr>
          <p:cNvSpPr>
            <a:spLocks noGrp="1"/>
          </p:cNvSpPr>
          <p:nvPr>
            <p:ph type="body" sz="quarter" idx="11"/>
          </p:nvPr>
        </p:nvSpPr>
        <p:spPr/>
        <p:txBody>
          <a:bodyPr/>
          <a:lstStyle/>
          <a:p>
            <a:r>
              <a:rPr lang="en-GB" dirty="0"/>
              <a:t>Programmatic mail</a:t>
            </a:r>
          </a:p>
        </p:txBody>
      </p:sp>
      <p:sp>
        <p:nvSpPr>
          <p:cNvPr id="2" name="TextBox 1">
            <a:extLst>
              <a:ext uri="{FF2B5EF4-FFF2-40B4-BE49-F238E27FC236}">
                <a16:creationId xmlns:a16="http://schemas.microsoft.com/office/drawing/2014/main" id="{E37B53A0-A8A9-9F47-96A1-2666EDB97476}"/>
              </a:ext>
            </a:extLst>
          </p:cNvPr>
          <p:cNvSpPr txBox="1"/>
          <p:nvPr/>
        </p:nvSpPr>
        <p:spPr>
          <a:xfrm>
            <a:off x="863029" y="3595955"/>
            <a:ext cx="1623317" cy="1169551"/>
          </a:xfrm>
          <a:prstGeom prst="rect">
            <a:avLst/>
          </a:prstGeom>
          <a:noFill/>
        </p:spPr>
        <p:txBody>
          <a:bodyPr wrap="square" rtlCol="0">
            <a:spAutoFit/>
          </a:bodyPr>
          <a:lstStyle/>
          <a:p>
            <a:r>
              <a:rPr lang="en-GB" sz="1400" dirty="0"/>
              <a:t>Brand X determines &amp; agrees campaign objective with programmatic mail partner</a:t>
            </a:r>
          </a:p>
        </p:txBody>
      </p:sp>
      <p:sp>
        <p:nvSpPr>
          <p:cNvPr id="8" name="TextBox 7">
            <a:extLst>
              <a:ext uri="{FF2B5EF4-FFF2-40B4-BE49-F238E27FC236}">
                <a16:creationId xmlns:a16="http://schemas.microsoft.com/office/drawing/2014/main" id="{1EF6DAAE-2BC7-1742-BFCB-4FF0561A9862}"/>
              </a:ext>
            </a:extLst>
          </p:cNvPr>
          <p:cNvSpPr txBox="1"/>
          <p:nvPr/>
        </p:nvSpPr>
        <p:spPr>
          <a:xfrm>
            <a:off x="3102795" y="3595955"/>
            <a:ext cx="1623317" cy="954107"/>
          </a:xfrm>
          <a:prstGeom prst="rect">
            <a:avLst/>
          </a:prstGeom>
          <a:noFill/>
        </p:spPr>
        <p:txBody>
          <a:bodyPr wrap="square" rtlCol="0">
            <a:spAutoFit/>
          </a:bodyPr>
          <a:lstStyle/>
          <a:p>
            <a:r>
              <a:rPr lang="en-GB" sz="1400" dirty="0"/>
              <a:t>Programmatic mail partner sets up tagging on brand X website</a:t>
            </a:r>
          </a:p>
        </p:txBody>
      </p:sp>
      <p:sp>
        <p:nvSpPr>
          <p:cNvPr id="9" name="TextBox 8">
            <a:extLst>
              <a:ext uri="{FF2B5EF4-FFF2-40B4-BE49-F238E27FC236}">
                <a16:creationId xmlns:a16="http://schemas.microsoft.com/office/drawing/2014/main" id="{85413B1D-C595-5047-9B3C-6B25054C8E7C}"/>
              </a:ext>
            </a:extLst>
          </p:cNvPr>
          <p:cNvSpPr txBox="1"/>
          <p:nvPr/>
        </p:nvSpPr>
        <p:spPr>
          <a:xfrm>
            <a:off x="5486400" y="3595955"/>
            <a:ext cx="1623317" cy="738664"/>
          </a:xfrm>
          <a:prstGeom prst="rect">
            <a:avLst/>
          </a:prstGeom>
          <a:noFill/>
        </p:spPr>
        <p:txBody>
          <a:bodyPr wrap="square" rtlCol="0">
            <a:spAutoFit/>
          </a:bodyPr>
          <a:lstStyle/>
          <a:p>
            <a:r>
              <a:rPr lang="en-GB" sz="1400" dirty="0"/>
              <a:t>Brand X 1</a:t>
            </a:r>
            <a:r>
              <a:rPr lang="en-GB" sz="1400" baseline="30000" dirty="0"/>
              <a:t>st</a:t>
            </a:r>
            <a:r>
              <a:rPr lang="en-GB" sz="1400" dirty="0"/>
              <a:t> party data uploaded to a portal</a:t>
            </a:r>
          </a:p>
        </p:txBody>
      </p:sp>
      <p:sp>
        <p:nvSpPr>
          <p:cNvPr id="10" name="TextBox 9">
            <a:extLst>
              <a:ext uri="{FF2B5EF4-FFF2-40B4-BE49-F238E27FC236}">
                <a16:creationId xmlns:a16="http://schemas.microsoft.com/office/drawing/2014/main" id="{056A7DD4-BF1A-2549-9557-471E4E9AFD4A}"/>
              </a:ext>
            </a:extLst>
          </p:cNvPr>
          <p:cNvSpPr txBox="1"/>
          <p:nvPr/>
        </p:nvSpPr>
        <p:spPr>
          <a:xfrm>
            <a:off x="5486400" y="4335694"/>
            <a:ext cx="1623317" cy="307777"/>
          </a:xfrm>
          <a:prstGeom prst="rect">
            <a:avLst/>
          </a:prstGeom>
          <a:noFill/>
        </p:spPr>
        <p:txBody>
          <a:bodyPr wrap="square" rtlCol="0">
            <a:spAutoFit/>
          </a:bodyPr>
          <a:lstStyle/>
          <a:p>
            <a:r>
              <a:rPr lang="en-GB" sz="1400" b="1" dirty="0"/>
              <a:t>OR</a:t>
            </a:r>
          </a:p>
        </p:txBody>
      </p:sp>
      <p:sp>
        <p:nvSpPr>
          <p:cNvPr id="11" name="TextBox 10">
            <a:extLst>
              <a:ext uri="{FF2B5EF4-FFF2-40B4-BE49-F238E27FC236}">
                <a16:creationId xmlns:a16="http://schemas.microsoft.com/office/drawing/2014/main" id="{F90D0540-16AD-AC48-99A0-55808562E8F0}"/>
              </a:ext>
            </a:extLst>
          </p:cNvPr>
          <p:cNvSpPr txBox="1"/>
          <p:nvPr/>
        </p:nvSpPr>
        <p:spPr>
          <a:xfrm>
            <a:off x="5486400" y="4664467"/>
            <a:ext cx="1623317" cy="954107"/>
          </a:xfrm>
          <a:prstGeom prst="rect">
            <a:avLst/>
          </a:prstGeom>
          <a:noFill/>
        </p:spPr>
        <p:txBody>
          <a:bodyPr wrap="square" rtlCol="0">
            <a:spAutoFit/>
          </a:bodyPr>
          <a:lstStyle/>
          <a:p>
            <a:r>
              <a:rPr lang="en-GB" sz="1400" dirty="0"/>
              <a:t>Tags capture customer information prior to abandonment</a:t>
            </a:r>
          </a:p>
        </p:txBody>
      </p:sp>
      <p:sp>
        <p:nvSpPr>
          <p:cNvPr id="12" name="TextBox 11">
            <a:extLst>
              <a:ext uri="{FF2B5EF4-FFF2-40B4-BE49-F238E27FC236}">
                <a16:creationId xmlns:a16="http://schemas.microsoft.com/office/drawing/2014/main" id="{B5BFC8B8-0880-D04C-8717-CAC19A680836}"/>
              </a:ext>
            </a:extLst>
          </p:cNvPr>
          <p:cNvSpPr txBox="1"/>
          <p:nvPr/>
        </p:nvSpPr>
        <p:spPr>
          <a:xfrm>
            <a:off x="7849456" y="3595955"/>
            <a:ext cx="1623317" cy="1169551"/>
          </a:xfrm>
          <a:prstGeom prst="rect">
            <a:avLst/>
          </a:prstGeom>
          <a:noFill/>
        </p:spPr>
        <p:txBody>
          <a:bodyPr wrap="square" rtlCol="0">
            <a:spAutoFit/>
          </a:bodyPr>
          <a:lstStyle/>
          <a:p>
            <a:r>
              <a:rPr lang="en-GB" sz="1400" dirty="0"/>
              <a:t>Customer behaviour triggers timely, relevant &amp; personalised mailing</a:t>
            </a:r>
          </a:p>
        </p:txBody>
      </p:sp>
      <p:sp>
        <p:nvSpPr>
          <p:cNvPr id="13" name="TextBox 12">
            <a:extLst>
              <a:ext uri="{FF2B5EF4-FFF2-40B4-BE49-F238E27FC236}">
                <a16:creationId xmlns:a16="http://schemas.microsoft.com/office/drawing/2014/main" id="{306028B2-640B-6949-858C-1FF44B47FC11}"/>
              </a:ext>
            </a:extLst>
          </p:cNvPr>
          <p:cNvSpPr txBox="1"/>
          <p:nvPr/>
        </p:nvSpPr>
        <p:spPr>
          <a:xfrm>
            <a:off x="9811820" y="3595955"/>
            <a:ext cx="1623317" cy="1169551"/>
          </a:xfrm>
          <a:prstGeom prst="rect">
            <a:avLst/>
          </a:prstGeom>
          <a:noFill/>
        </p:spPr>
        <p:txBody>
          <a:bodyPr wrap="square" rtlCol="0">
            <a:spAutoFit/>
          </a:bodyPr>
          <a:lstStyle/>
          <a:p>
            <a:r>
              <a:rPr lang="en-GB" sz="1400" dirty="0"/>
              <a:t>Programmatic mail partner, reports on performance with detailed campaign analytics</a:t>
            </a:r>
          </a:p>
        </p:txBody>
      </p:sp>
      <p:pic>
        <p:nvPicPr>
          <p:cNvPr id="15" name="Picture 14" descr="Shape, arrow&#10;&#10;Description automatically generated">
            <a:extLst>
              <a:ext uri="{FF2B5EF4-FFF2-40B4-BE49-F238E27FC236}">
                <a16:creationId xmlns:a16="http://schemas.microsoft.com/office/drawing/2014/main" id="{0C563878-41FE-A646-813C-0B1A81D91BA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38636" y="3595955"/>
            <a:ext cx="250223" cy="384959"/>
          </a:xfrm>
          <a:prstGeom prst="rect">
            <a:avLst/>
          </a:prstGeom>
        </p:spPr>
      </p:pic>
      <p:pic>
        <p:nvPicPr>
          <p:cNvPr id="16" name="Picture 15" descr="Shape, arrow&#10;&#10;Description automatically generated">
            <a:extLst>
              <a:ext uri="{FF2B5EF4-FFF2-40B4-BE49-F238E27FC236}">
                <a16:creationId xmlns:a16="http://schemas.microsoft.com/office/drawing/2014/main" id="{17CC8219-12A3-8843-A462-F0F29A0B2F6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09225" y="3595955"/>
            <a:ext cx="250223" cy="384959"/>
          </a:xfrm>
          <a:prstGeom prst="rect">
            <a:avLst/>
          </a:prstGeom>
        </p:spPr>
      </p:pic>
      <p:pic>
        <p:nvPicPr>
          <p:cNvPr id="17" name="Picture 16" descr="Shape, arrow&#10;&#10;Description automatically generated">
            <a:extLst>
              <a:ext uri="{FF2B5EF4-FFF2-40B4-BE49-F238E27FC236}">
                <a16:creationId xmlns:a16="http://schemas.microsoft.com/office/drawing/2014/main" id="{CDD25C41-B352-294C-94A1-E631B4BD344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26393" y="3595955"/>
            <a:ext cx="250223" cy="384959"/>
          </a:xfrm>
          <a:prstGeom prst="rect">
            <a:avLst/>
          </a:prstGeom>
        </p:spPr>
      </p:pic>
      <p:pic>
        <p:nvPicPr>
          <p:cNvPr id="18" name="Picture 17" descr="Shape, arrow&#10;&#10;Description automatically generated">
            <a:extLst>
              <a:ext uri="{FF2B5EF4-FFF2-40B4-BE49-F238E27FC236}">
                <a16:creationId xmlns:a16="http://schemas.microsoft.com/office/drawing/2014/main" id="{71A9D2A3-1E51-0644-911A-892B9AC102A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70573" y="3595955"/>
            <a:ext cx="250223" cy="384959"/>
          </a:xfrm>
          <a:prstGeom prst="rect">
            <a:avLst/>
          </a:prstGeom>
        </p:spPr>
      </p:pic>
      <p:pic>
        <p:nvPicPr>
          <p:cNvPr id="20" name="Picture 19" descr="Shape, circle&#10;&#10;Description automatically generated">
            <a:extLst>
              <a:ext uri="{FF2B5EF4-FFF2-40B4-BE49-F238E27FC236}">
                <a16:creationId xmlns:a16="http://schemas.microsoft.com/office/drawing/2014/main" id="{BC40506F-9BFA-3D48-B952-D55EDD9409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1910" y="2157346"/>
            <a:ext cx="1096146" cy="1096146"/>
          </a:xfrm>
          <a:prstGeom prst="rect">
            <a:avLst/>
          </a:prstGeom>
        </p:spPr>
      </p:pic>
      <p:pic>
        <p:nvPicPr>
          <p:cNvPr id="22" name="Picture 21" descr="A picture containing text, black, dark&#10;&#10;Description automatically generated">
            <a:extLst>
              <a:ext uri="{FF2B5EF4-FFF2-40B4-BE49-F238E27FC236}">
                <a16:creationId xmlns:a16="http://schemas.microsoft.com/office/drawing/2014/main" id="{066DAFAB-54C7-2645-B5B2-C978A815CA1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25284" y="2203916"/>
            <a:ext cx="1096146" cy="1058129"/>
          </a:xfrm>
          <a:prstGeom prst="rect">
            <a:avLst/>
          </a:prstGeom>
        </p:spPr>
      </p:pic>
      <p:pic>
        <p:nvPicPr>
          <p:cNvPr id="24" name="Picture 23" descr="Background pattern&#10;&#10;Description automatically generated with medium confidence">
            <a:extLst>
              <a:ext uri="{FF2B5EF4-FFF2-40B4-BE49-F238E27FC236}">
                <a16:creationId xmlns:a16="http://schemas.microsoft.com/office/drawing/2014/main" id="{49D19914-9AB0-8C45-A6F6-ECF1D2B0AB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06128" y="2159563"/>
            <a:ext cx="1102482" cy="1102482"/>
          </a:xfrm>
          <a:prstGeom prst="rect">
            <a:avLst/>
          </a:prstGeom>
        </p:spPr>
      </p:pic>
      <p:pic>
        <p:nvPicPr>
          <p:cNvPr id="26" name="Picture 25" descr="Shape&#10;&#10;Description automatically generated">
            <a:extLst>
              <a:ext uri="{FF2B5EF4-FFF2-40B4-BE49-F238E27FC236}">
                <a16:creationId xmlns:a16="http://schemas.microsoft.com/office/drawing/2014/main" id="{2941F960-742A-C344-8286-1331FE6542A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862486" y="2324982"/>
            <a:ext cx="1058130" cy="918735"/>
          </a:xfrm>
          <a:prstGeom prst="rect">
            <a:avLst/>
          </a:prstGeom>
        </p:spPr>
      </p:pic>
      <p:pic>
        <p:nvPicPr>
          <p:cNvPr id="28" name="Picture 27" descr="Icon&#10;&#10;Description automatically generated">
            <a:extLst>
              <a:ext uri="{FF2B5EF4-FFF2-40B4-BE49-F238E27FC236}">
                <a16:creationId xmlns:a16="http://schemas.microsoft.com/office/drawing/2014/main" id="{FF7CA936-43C7-994F-8539-C31C365A9FC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093220" y="2296227"/>
            <a:ext cx="918736" cy="963088"/>
          </a:xfrm>
          <a:prstGeom prst="rect">
            <a:avLst/>
          </a:prstGeom>
        </p:spPr>
      </p:pic>
    </p:spTree>
    <p:extLst>
      <p:ext uri="{BB962C8B-B14F-4D97-AF65-F5344CB8AC3E}">
        <p14:creationId xmlns:p14="http://schemas.microsoft.com/office/powerpoint/2010/main" val="3803845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9FB14-A56E-4056-84B7-5BB3981871E6}"/>
              </a:ext>
            </a:extLst>
          </p:cNvPr>
          <p:cNvSpPr>
            <a:spLocks noGrp="1"/>
          </p:cNvSpPr>
          <p:nvPr>
            <p:ph type="title"/>
          </p:nvPr>
        </p:nvSpPr>
        <p:spPr>
          <a:xfrm>
            <a:off x="485999" y="414000"/>
            <a:ext cx="9413010" cy="475686"/>
          </a:xfrm>
        </p:spPr>
        <p:txBody>
          <a:bodyPr/>
          <a:lstStyle/>
          <a:p>
            <a:r>
              <a:rPr lang="en-GB" dirty="0"/>
              <a:t>LEVERAGE YOUR FIRST-PARTY DIGITAL DATA</a:t>
            </a:r>
          </a:p>
        </p:txBody>
      </p:sp>
      <p:sp>
        <p:nvSpPr>
          <p:cNvPr id="3" name="Text Placeholder 2">
            <a:extLst>
              <a:ext uri="{FF2B5EF4-FFF2-40B4-BE49-F238E27FC236}">
                <a16:creationId xmlns:a16="http://schemas.microsoft.com/office/drawing/2014/main" id="{5E0A9508-829B-4B6F-9BA5-6B9A69BBB32A}"/>
              </a:ext>
            </a:extLst>
          </p:cNvPr>
          <p:cNvSpPr>
            <a:spLocks noGrp="1"/>
          </p:cNvSpPr>
          <p:nvPr>
            <p:ph type="body" sz="quarter" idx="11"/>
          </p:nvPr>
        </p:nvSpPr>
        <p:spPr/>
        <p:txBody>
          <a:bodyPr/>
          <a:lstStyle/>
          <a:p>
            <a:r>
              <a:rPr lang="en-GB" dirty="0"/>
              <a:t>To activate more effective outcomes</a:t>
            </a:r>
          </a:p>
        </p:txBody>
      </p:sp>
      <p:sp>
        <p:nvSpPr>
          <p:cNvPr id="8" name="Rectangle 7">
            <a:extLst>
              <a:ext uri="{FF2B5EF4-FFF2-40B4-BE49-F238E27FC236}">
                <a16:creationId xmlns:a16="http://schemas.microsoft.com/office/drawing/2014/main" id="{5D1852DC-8701-E44C-AF64-883F4EDE4399}"/>
              </a:ext>
            </a:extLst>
          </p:cNvPr>
          <p:cNvSpPr/>
          <p:nvPr/>
        </p:nvSpPr>
        <p:spPr>
          <a:xfrm>
            <a:off x="0" y="4146654"/>
            <a:ext cx="12192000" cy="4756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Century Gothic" panose="020B0502020202020204" pitchFamily="34" charset="0"/>
              </a:rPr>
              <a:t>USING FIRST-PARTY DATA COMES WITH BUSINESS BENEFITS</a:t>
            </a:r>
          </a:p>
        </p:txBody>
      </p:sp>
      <p:pic>
        <p:nvPicPr>
          <p:cNvPr id="10" name="Picture 9" descr="A picture containing text, sign, outdoor, turn&#10;&#10;Description automatically generated">
            <a:extLst>
              <a:ext uri="{FF2B5EF4-FFF2-40B4-BE49-F238E27FC236}">
                <a16:creationId xmlns:a16="http://schemas.microsoft.com/office/drawing/2014/main" id="{A7F0A42E-B031-FF45-875D-979B7336790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95236" y="1609797"/>
            <a:ext cx="1561672" cy="1561672"/>
          </a:xfrm>
          <a:prstGeom prst="rect">
            <a:avLst/>
          </a:prstGeom>
        </p:spPr>
      </p:pic>
      <p:pic>
        <p:nvPicPr>
          <p:cNvPr id="12" name="Picture 11" descr="A picture containing text, sign, vector graphics&#10;&#10;Description automatically generated">
            <a:extLst>
              <a:ext uri="{FF2B5EF4-FFF2-40B4-BE49-F238E27FC236}">
                <a16:creationId xmlns:a16="http://schemas.microsoft.com/office/drawing/2014/main" id="{36085670-F211-954F-84AA-9EAA303BB1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3585" y="1599523"/>
            <a:ext cx="1516123" cy="1522630"/>
          </a:xfrm>
          <a:prstGeom prst="rect">
            <a:avLst/>
          </a:prstGeom>
        </p:spPr>
      </p:pic>
      <p:pic>
        <p:nvPicPr>
          <p:cNvPr id="15" name="Picture 14">
            <a:extLst>
              <a:ext uri="{FF2B5EF4-FFF2-40B4-BE49-F238E27FC236}">
                <a16:creationId xmlns:a16="http://schemas.microsoft.com/office/drawing/2014/main" id="{6C307E99-D905-AB4F-BB5B-4167BE7D10F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814688" y="1599523"/>
            <a:ext cx="1462261" cy="1522630"/>
          </a:xfrm>
          <a:prstGeom prst="rect">
            <a:avLst/>
          </a:prstGeom>
        </p:spPr>
      </p:pic>
      <p:sp>
        <p:nvSpPr>
          <p:cNvPr id="16" name="TextBox 15">
            <a:extLst>
              <a:ext uri="{FF2B5EF4-FFF2-40B4-BE49-F238E27FC236}">
                <a16:creationId xmlns:a16="http://schemas.microsoft.com/office/drawing/2014/main" id="{9CBEFCE0-0CB3-7547-AB16-B56034283582}"/>
              </a:ext>
            </a:extLst>
          </p:cNvPr>
          <p:cNvSpPr txBox="1"/>
          <p:nvPr/>
        </p:nvSpPr>
        <p:spPr>
          <a:xfrm>
            <a:off x="1068513" y="3209883"/>
            <a:ext cx="2832927" cy="715581"/>
          </a:xfrm>
          <a:prstGeom prst="rect">
            <a:avLst/>
          </a:prstGeom>
          <a:noFill/>
        </p:spPr>
        <p:txBody>
          <a:bodyPr wrap="square" rtlCol="0">
            <a:spAutoFit/>
          </a:bodyPr>
          <a:lstStyle/>
          <a:p>
            <a:r>
              <a:rPr lang="en-GB" sz="1350" b="1" dirty="0">
                <a:solidFill>
                  <a:schemeClr val="accent1"/>
                </a:solidFill>
                <a:latin typeface="Century Gothic" panose="020B0502020202020204" pitchFamily="34" charset="0"/>
              </a:rPr>
              <a:t>90% </a:t>
            </a:r>
            <a:r>
              <a:rPr lang="en-GB" sz="1350" b="1" dirty="0">
                <a:latin typeface="Century Gothic" panose="020B0502020202020204" pitchFamily="34" charset="0"/>
              </a:rPr>
              <a:t>of marketers say that first-party data is important to their marketing</a:t>
            </a:r>
          </a:p>
        </p:txBody>
      </p:sp>
      <p:sp>
        <p:nvSpPr>
          <p:cNvPr id="17" name="TextBox 16">
            <a:extLst>
              <a:ext uri="{FF2B5EF4-FFF2-40B4-BE49-F238E27FC236}">
                <a16:creationId xmlns:a16="http://schemas.microsoft.com/office/drawing/2014/main" id="{B278DF26-B21A-934A-BE07-7B8F91A780B9}"/>
              </a:ext>
            </a:extLst>
          </p:cNvPr>
          <p:cNvSpPr txBox="1"/>
          <p:nvPr/>
        </p:nvSpPr>
        <p:spPr>
          <a:xfrm>
            <a:off x="4791640" y="3209883"/>
            <a:ext cx="2619910" cy="715581"/>
          </a:xfrm>
          <a:prstGeom prst="rect">
            <a:avLst/>
          </a:prstGeom>
          <a:noFill/>
        </p:spPr>
        <p:txBody>
          <a:bodyPr wrap="square" rtlCol="0">
            <a:spAutoFit/>
          </a:bodyPr>
          <a:lstStyle/>
          <a:p>
            <a:r>
              <a:rPr lang="en-GB" sz="1350" b="1" dirty="0">
                <a:latin typeface="Century Gothic" panose="020B0502020202020204" pitchFamily="34" charset="0"/>
              </a:rPr>
              <a:t>But only </a:t>
            </a:r>
            <a:r>
              <a:rPr lang="en-GB" sz="1350" b="1" dirty="0">
                <a:solidFill>
                  <a:schemeClr val="accent1"/>
                </a:solidFill>
                <a:latin typeface="Century Gothic" panose="020B0502020202020204" pitchFamily="34" charset="0"/>
              </a:rPr>
              <a:t>30% </a:t>
            </a:r>
            <a:r>
              <a:rPr lang="en-GB" sz="1350" b="1" dirty="0">
                <a:latin typeface="Century Gothic" panose="020B0502020202020204" pitchFamily="34" charset="0"/>
              </a:rPr>
              <a:t>are collecting and integrating data across channels</a:t>
            </a:r>
          </a:p>
        </p:txBody>
      </p:sp>
      <p:sp>
        <p:nvSpPr>
          <p:cNvPr id="18" name="TextBox 17">
            <a:extLst>
              <a:ext uri="{FF2B5EF4-FFF2-40B4-BE49-F238E27FC236}">
                <a16:creationId xmlns:a16="http://schemas.microsoft.com/office/drawing/2014/main" id="{9DC20962-1751-DE40-9E44-A113E658263D}"/>
              </a:ext>
            </a:extLst>
          </p:cNvPr>
          <p:cNvSpPr txBox="1"/>
          <p:nvPr/>
        </p:nvSpPr>
        <p:spPr>
          <a:xfrm>
            <a:off x="8414535" y="3209883"/>
            <a:ext cx="2708951" cy="715581"/>
          </a:xfrm>
          <a:prstGeom prst="rect">
            <a:avLst/>
          </a:prstGeom>
          <a:noFill/>
        </p:spPr>
        <p:txBody>
          <a:bodyPr wrap="square" rtlCol="0">
            <a:spAutoFit/>
          </a:bodyPr>
          <a:lstStyle/>
          <a:p>
            <a:r>
              <a:rPr lang="en-GB" sz="1350" b="1" dirty="0">
                <a:latin typeface="Century Gothic" panose="020B0502020202020204" pitchFamily="34" charset="0"/>
              </a:rPr>
              <a:t>Only </a:t>
            </a:r>
            <a:r>
              <a:rPr lang="en-GB" sz="1350" b="1" dirty="0">
                <a:solidFill>
                  <a:schemeClr val="accent1"/>
                </a:solidFill>
                <a:latin typeface="Century Gothic" panose="020B0502020202020204" pitchFamily="34" charset="0"/>
              </a:rPr>
              <a:t>1% </a:t>
            </a:r>
            <a:r>
              <a:rPr lang="en-GB" sz="1350" b="1" dirty="0">
                <a:latin typeface="Century Gothic" panose="020B0502020202020204" pitchFamily="34" charset="0"/>
              </a:rPr>
              <a:t>are using data to deliver a fully cross-channel experience for their customers</a:t>
            </a:r>
          </a:p>
        </p:txBody>
      </p:sp>
      <p:sp>
        <p:nvSpPr>
          <p:cNvPr id="20" name="TextBox 19">
            <a:extLst>
              <a:ext uri="{FF2B5EF4-FFF2-40B4-BE49-F238E27FC236}">
                <a16:creationId xmlns:a16="http://schemas.microsoft.com/office/drawing/2014/main" id="{D2A03DF5-3992-DE43-BB1A-4B3449CA4D7A}"/>
              </a:ext>
            </a:extLst>
          </p:cNvPr>
          <p:cNvSpPr txBox="1"/>
          <p:nvPr/>
        </p:nvSpPr>
        <p:spPr>
          <a:xfrm>
            <a:off x="2958958" y="5264714"/>
            <a:ext cx="3236359" cy="715581"/>
          </a:xfrm>
          <a:prstGeom prst="rect">
            <a:avLst/>
          </a:prstGeom>
          <a:noFill/>
        </p:spPr>
        <p:txBody>
          <a:bodyPr wrap="square" rtlCol="0">
            <a:spAutoFit/>
          </a:bodyPr>
          <a:lstStyle/>
          <a:p>
            <a:r>
              <a:rPr lang="en-GB" sz="1350" b="1" dirty="0">
                <a:solidFill>
                  <a:schemeClr val="accent1"/>
                </a:solidFill>
                <a:latin typeface="Century Gothic" panose="020B0502020202020204" pitchFamily="34" charset="0"/>
              </a:rPr>
              <a:t>incremental revenue</a:t>
            </a:r>
          </a:p>
          <a:p>
            <a:r>
              <a:rPr lang="en-GB" sz="1350" b="1" dirty="0">
                <a:latin typeface="Century Gothic" panose="020B0502020202020204" pitchFamily="34" charset="0"/>
              </a:rPr>
              <a:t>(from a single ad placement, communication, or outreach)</a:t>
            </a:r>
          </a:p>
        </p:txBody>
      </p:sp>
      <p:sp>
        <p:nvSpPr>
          <p:cNvPr id="21" name="TextBox 20">
            <a:extLst>
              <a:ext uri="{FF2B5EF4-FFF2-40B4-BE49-F238E27FC236}">
                <a16:creationId xmlns:a16="http://schemas.microsoft.com/office/drawing/2014/main" id="{12C5BA8A-A1BA-2248-917B-7CA34052146A}"/>
              </a:ext>
            </a:extLst>
          </p:cNvPr>
          <p:cNvSpPr txBox="1"/>
          <p:nvPr/>
        </p:nvSpPr>
        <p:spPr>
          <a:xfrm>
            <a:off x="8722760" y="5264714"/>
            <a:ext cx="3236359" cy="507831"/>
          </a:xfrm>
          <a:prstGeom prst="rect">
            <a:avLst/>
          </a:prstGeom>
          <a:noFill/>
        </p:spPr>
        <p:txBody>
          <a:bodyPr wrap="square" rtlCol="0">
            <a:spAutoFit/>
          </a:bodyPr>
          <a:lstStyle/>
          <a:p>
            <a:r>
              <a:rPr lang="en-GB" sz="1350" b="1" dirty="0">
                <a:solidFill>
                  <a:schemeClr val="accent1"/>
                </a:solidFill>
                <a:latin typeface="Century Gothic" panose="020B0502020202020204" pitchFamily="34" charset="0"/>
              </a:rPr>
              <a:t>improvement in</a:t>
            </a:r>
          </a:p>
          <a:p>
            <a:r>
              <a:rPr lang="en-GB" sz="1350" b="1" dirty="0">
                <a:solidFill>
                  <a:schemeClr val="accent1"/>
                </a:solidFill>
                <a:latin typeface="Century Gothic" panose="020B0502020202020204" pitchFamily="34" charset="0"/>
              </a:rPr>
              <a:t>cost efficiency </a:t>
            </a:r>
            <a:endParaRPr lang="en-GB" sz="1350" b="1" dirty="0">
              <a:latin typeface="Century Gothic" panose="020B0502020202020204" pitchFamily="34" charset="0"/>
            </a:endParaRPr>
          </a:p>
        </p:txBody>
      </p:sp>
      <p:sp>
        <p:nvSpPr>
          <p:cNvPr id="22" name="TextBox 21">
            <a:extLst>
              <a:ext uri="{FF2B5EF4-FFF2-40B4-BE49-F238E27FC236}">
                <a16:creationId xmlns:a16="http://schemas.microsoft.com/office/drawing/2014/main" id="{6030AC2D-8D20-DA49-834C-3C97784636C2}"/>
              </a:ext>
            </a:extLst>
          </p:cNvPr>
          <p:cNvSpPr txBox="1"/>
          <p:nvPr/>
        </p:nvSpPr>
        <p:spPr>
          <a:xfrm>
            <a:off x="4048019" y="6179114"/>
            <a:ext cx="3842534" cy="261610"/>
          </a:xfrm>
          <a:prstGeom prst="rect">
            <a:avLst/>
          </a:prstGeom>
          <a:noFill/>
        </p:spPr>
        <p:txBody>
          <a:bodyPr wrap="square" rtlCol="0">
            <a:spAutoFit/>
          </a:bodyPr>
          <a:lstStyle/>
          <a:p>
            <a:r>
              <a:rPr lang="en-GB" sz="1100" b="1" dirty="0">
                <a:latin typeface="Century Gothic" panose="020B0502020202020204" pitchFamily="34" charset="0"/>
              </a:rPr>
              <a:t>compared to companies with limited data integration</a:t>
            </a:r>
          </a:p>
        </p:txBody>
      </p:sp>
      <p:sp>
        <p:nvSpPr>
          <p:cNvPr id="23" name="TextBox 22">
            <a:extLst>
              <a:ext uri="{FF2B5EF4-FFF2-40B4-BE49-F238E27FC236}">
                <a16:creationId xmlns:a16="http://schemas.microsoft.com/office/drawing/2014/main" id="{19190D5B-0BC2-AB4C-B6C6-4A74FDD8943D}"/>
              </a:ext>
            </a:extLst>
          </p:cNvPr>
          <p:cNvSpPr txBox="1"/>
          <p:nvPr/>
        </p:nvSpPr>
        <p:spPr>
          <a:xfrm>
            <a:off x="1839076" y="4714709"/>
            <a:ext cx="1243172" cy="523220"/>
          </a:xfrm>
          <a:prstGeom prst="rect">
            <a:avLst/>
          </a:prstGeom>
          <a:noFill/>
        </p:spPr>
        <p:txBody>
          <a:bodyPr wrap="square" rtlCol="0">
            <a:spAutoFit/>
          </a:bodyPr>
          <a:lstStyle/>
          <a:p>
            <a:r>
              <a:rPr lang="en-GB" sz="2800" b="1" dirty="0">
                <a:latin typeface="Century Gothic" panose="020B0502020202020204" pitchFamily="34" charset="0"/>
              </a:rPr>
              <a:t>up to</a:t>
            </a:r>
          </a:p>
        </p:txBody>
      </p:sp>
      <p:sp>
        <p:nvSpPr>
          <p:cNvPr id="24" name="TextBox 23">
            <a:extLst>
              <a:ext uri="{FF2B5EF4-FFF2-40B4-BE49-F238E27FC236}">
                <a16:creationId xmlns:a16="http://schemas.microsoft.com/office/drawing/2014/main" id="{AF26C18B-8831-0040-B228-E3A7E99951BC}"/>
              </a:ext>
            </a:extLst>
          </p:cNvPr>
          <p:cNvSpPr txBox="1"/>
          <p:nvPr/>
        </p:nvSpPr>
        <p:spPr>
          <a:xfrm>
            <a:off x="6976155" y="4714709"/>
            <a:ext cx="1243172" cy="523220"/>
          </a:xfrm>
          <a:prstGeom prst="rect">
            <a:avLst/>
          </a:prstGeom>
          <a:noFill/>
        </p:spPr>
        <p:txBody>
          <a:bodyPr wrap="square" rtlCol="0">
            <a:spAutoFit/>
          </a:bodyPr>
          <a:lstStyle/>
          <a:p>
            <a:r>
              <a:rPr lang="en-GB" sz="2800" b="1" dirty="0">
                <a:latin typeface="Century Gothic" panose="020B0502020202020204" pitchFamily="34" charset="0"/>
              </a:rPr>
              <a:t>up to</a:t>
            </a:r>
          </a:p>
        </p:txBody>
      </p:sp>
      <p:sp>
        <p:nvSpPr>
          <p:cNvPr id="25" name="TextBox 24">
            <a:extLst>
              <a:ext uri="{FF2B5EF4-FFF2-40B4-BE49-F238E27FC236}">
                <a16:creationId xmlns:a16="http://schemas.microsoft.com/office/drawing/2014/main" id="{828BA053-2F85-E647-94B2-8373BAF29F9C}"/>
              </a:ext>
            </a:extLst>
          </p:cNvPr>
          <p:cNvSpPr txBox="1"/>
          <p:nvPr/>
        </p:nvSpPr>
        <p:spPr>
          <a:xfrm>
            <a:off x="1839076" y="5053389"/>
            <a:ext cx="1243172" cy="1015663"/>
          </a:xfrm>
          <a:prstGeom prst="rect">
            <a:avLst/>
          </a:prstGeom>
          <a:noFill/>
        </p:spPr>
        <p:txBody>
          <a:bodyPr wrap="square" rtlCol="0">
            <a:spAutoFit/>
          </a:bodyPr>
          <a:lstStyle/>
          <a:p>
            <a:r>
              <a:rPr lang="en-GB" sz="6000" b="1" dirty="0">
                <a:solidFill>
                  <a:schemeClr val="accent1"/>
                </a:solidFill>
                <a:latin typeface="Century Gothic" panose="020B0502020202020204" pitchFamily="34" charset="0"/>
              </a:rPr>
              <a:t>2x</a:t>
            </a:r>
          </a:p>
        </p:txBody>
      </p:sp>
      <p:sp>
        <p:nvSpPr>
          <p:cNvPr id="26" name="TextBox 25">
            <a:extLst>
              <a:ext uri="{FF2B5EF4-FFF2-40B4-BE49-F238E27FC236}">
                <a16:creationId xmlns:a16="http://schemas.microsoft.com/office/drawing/2014/main" id="{D96D0858-87AE-274E-8F4F-456B5E85D43F}"/>
              </a:ext>
            </a:extLst>
          </p:cNvPr>
          <p:cNvSpPr txBox="1"/>
          <p:nvPr/>
        </p:nvSpPr>
        <p:spPr>
          <a:xfrm>
            <a:off x="6965882" y="5053389"/>
            <a:ext cx="1846778" cy="1015663"/>
          </a:xfrm>
          <a:prstGeom prst="rect">
            <a:avLst/>
          </a:prstGeom>
          <a:noFill/>
        </p:spPr>
        <p:txBody>
          <a:bodyPr wrap="square" rtlCol="0">
            <a:spAutoFit/>
          </a:bodyPr>
          <a:lstStyle/>
          <a:p>
            <a:r>
              <a:rPr lang="en-GB" sz="6000" b="1" dirty="0">
                <a:solidFill>
                  <a:schemeClr val="accent1"/>
                </a:solidFill>
                <a:latin typeface="Century Gothic" panose="020B0502020202020204" pitchFamily="34" charset="0"/>
              </a:rPr>
              <a:t>1.5x</a:t>
            </a:r>
          </a:p>
        </p:txBody>
      </p:sp>
      <p:sp>
        <p:nvSpPr>
          <p:cNvPr id="27" name="TextBox 26">
            <a:extLst>
              <a:ext uri="{FF2B5EF4-FFF2-40B4-BE49-F238E27FC236}">
                <a16:creationId xmlns:a16="http://schemas.microsoft.com/office/drawing/2014/main" id="{ECB3A5A9-A793-534F-89D6-E9E72BA8202C}"/>
              </a:ext>
            </a:extLst>
          </p:cNvPr>
          <p:cNvSpPr txBox="1"/>
          <p:nvPr/>
        </p:nvSpPr>
        <p:spPr>
          <a:xfrm>
            <a:off x="7747233" y="6438554"/>
            <a:ext cx="4303552" cy="215444"/>
          </a:xfrm>
          <a:prstGeom prst="rect">
            <a:avLst/>
          </a:prstGeom>
          <a:noFill/>
        </p:spPr>
        <p:txBody>
          <a:bodyPr wrap="square" rtlCol="0">
            <a:spAutoFit/>
          </a:bodyPr>
          <a:lstStyle/>
          <a:p>
            <a:pPr algn="r"/>
            <a:r>
              <a:rPr lang="en-GB" sz="800" b="1" dirty="0">
                <a:solidFill>
                  <a:schemeClr val="bg1">
                    <a:lumMod val="50000"/>
                  </a:schemeClr>
                </a:solidFill>
              </a:rPr>
              <a:t>Source: </a:t>
            </a:r>
            <a:r>
              <a:rPr lang="en-GB" sz="800" dirty="0">
                <a:solidFill>
                  <a:schemeClr val="bg1">
                    <a:lumMod val="50000"/>
                  </a:schemeClr>
                </a:solidFill>
              </a:rPr>
              <a:t>Google / Boston Consulting Group, Responsible Marketing With First-Party Data 2020</a:t>
            </a:r>
          </a:p>
        </p:txBody>
      </p:sp>
    </p:spTree>
    <p:extLst>
      <p:ext uri="{BB962C8B-B14F-4D97-AF65-F5344CB8AC3E}">
        <p14:creationId xmlns:p14="http://schemas.microsoft.com/office/powerpoint/2010/main" val="1819743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E28D0697-AF29-B645-A9B8-8A664AE58617}"/>
              </a:ext>
            </a:extLst>
          </p:cNvPr>
          <p:cNvGrpSpPr/>
          <p:nvPr/>
        </p:nvGrpSpPr>
        <p:grpSpPr>
          <a:xfrm>
            <a:off x="479425" y="2103098"/>
            <a:ext cx="3623666" cy="3636614"/>
            <a:chOff x="479425" y="2228226"/>
            <a:chExt cx="3623666" cy="3636614"/>
          </a:xfrm>
        </p:grpSpPr>
        <p:sp>
          <p:nvSpPr>
            <p:cNvPr id="28" name="Rectangle 27">
              <a:extLst>
                <a:ext uri="{FF2B5EF4-FFF2-40B4-BE49-F238E27FC236}">
                  <a16:creationId xmlns:a16="http://schemas.microsoft.com/office/drawing/2014/main" id="{F590C387-1EBF-7C46-B5B4-2D3569EE7081}"/>
                </a:ext>
              </a:extLst>
            </p:cNvPr>
            <p:cNvSpPr/>
            <p:nvPr/>
          </p:nvSpPr>
          <p:spPr>
            <a:xfrm>
              <a:off x="479425" y="2228226"/>
              <a:ext cx="3623666" cy="3636614"/>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9" name="Text Placeholder 40">
              <a:extLst>
                <a:ext uri="{FF2B5EF4-FFF2-40B4-BE49-F238E27FC236}">
                  <a16:creationId xmlns:a16="http://schemas.microsoft.com/office/drawing/2014/main" id="{7AF2597C-FA9E-FE41-B33C-9B8DCA759B97}"/>
                </a:ext>
              </a:extLst>
            </p:cNvPr>
            <p:cNvSpPr txBox="1">
              <a:spLocks/>
            </p:cNvSpPr>
            <p:nvPr/>
          </p:nvSpPr>
          <p:spPr>
            <a:xfrm>
              <a:off x="650779" y="2569919"/>
              <a:ext cx="2977865" cy="32308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pPr>
              <a:r>
                <a:rPr lang="en-GB" sz="1400" b="1" dirty="0">
                  <a:solidFill>
                    <a:schemeClr val="accent1"/>
                  </a:solidFill>
                  <a:latin typeface="Century Gothic" panose="020B0502020202020204" pitchFamily="34" charset="0"/>
                </a:rPr>
                <a:t>BACKGROUND</a:t>
              </a:r>
              <a:endParaRPr lang="en-GB" sz="1400" dirty="0">
                <a:solidFill>
                  <a:schemeClr val="accent1"/>
                </a:solidFill>
                <a:latin typeface="Century Gothic" panose="020B0502020202020204" pitchFamily="34" charset="0"/>
              </a:endParaRPr>
            </a:p>
          </p:txBody>
        </p:sp>
        <p:sp>
          <p:nvSpPr>
            <p:cNvPr id="30" name="Text Placeholder 40">
              <a:extLst>
                <a:ext uri="{FF2B5EF4-FFF2-40B4-BE49-F238E27FC236}">
                  <a16:creationId xmlns:a16="http://schemas.microsoft.com/office/drawing/2014/main" id="{443D71A0-0E97-FE44-BBB9-AE3D02C938D4}"/>
                </a:ext>
              </a:extLst>
            </p:cNvPr>
            <p:cNvSpPr txBox="1">
              <a:spLocks/>
            </p:cNvSpPr>
            <p:nvPr/>
          </p:nvSpPr>
          <p:spPr>
            <a:xfrm>
              <a:off x="650779" y="2893001"/>
              <a:ext cx="3351104" cy="14442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200" dirty="0">
                  <a:latin typeface="Calibri Light" panose="020F0302020204030204" pitchFamily="34" charset="0"/>
                  <a:cs typeface="Calibri Light" panose="020F0302020204030204" pitchFamily="34" charset="0"/>
                </a:rPr>
                <a:t>Leading women’s cosmetics brand, Benefit, had noted a high volume of web visitors who were only browsing products - not purchasing. With a growing range of eyebrow products being added to the product range, the company wanted to focus specifically on increasing conversions within that range.</a:t>
              </a:r>
            </a:p>
          </p:txBody>
        </p:sp>
      </p:grpSp>
      <p:grpSp>
        <p:nvGrpSpPr>
          <p:cNvPr id="31" name="Group 30">
            <a:extLst>
              <a:ext uri="{FF2B5EF4-FFF2-40B4-BE49-F238E27FC236}">
                <a16:creationId xmlns:a16="http://schemas.microsoft.com/office/drawing/2014/main" id="{A7E76D16-66E4-D147-A781-1626D1F37AD8}"/>
              </a:ext>
            </a:extLst>
          </p:cNvPr>
          <p:cNvGrpSpPr/>
          <p:nvPr/>
        </p:nvGrpSpPr>
        <p:grpSpPr>
          <a:xfrm>
            <a:off x="4309845" y="2103098"/>
            <a:ext cx="3623666" cy="3636614"/>
            <a:chOff x="4309845" y="2228226"/>
            <a:chExt cx="3623666" cy="3636614"/>
          </a:xfrm>
        </p:grpSpPr>
        <p:sp>
          <p:nvSpPr>
            <p:cNvPr id="32" name="Rectangle 31">
              <a:extLst>
                <a:ext uri="{FF2B5EF4-FFF2-40B4-BE49-F238E27FC236}">
                  <a16:creationId xmlns:a16="http://schemas.microsoft.com/office/drawing/2014/main" id="{F814473C-55BC-2044-96EF-972DB47455B6}"/>
                </a:ext>
              </a:extLst>
            </p:cNvPr>
            <p:cNvSpPr/>
            <p:nvPr/>
          </p:nvSpPr>
          <p:spPr>
            <a:xfrm>
              <a:off x="4309845" y="2228226"/>
              <a:ext cx="3623666" cy="3636614"/>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3" name="Text Placeholder 40">
              <a:extLst>
                <a:ext uri="{FF2B5EF4-FFF2-40B4-BE49-F238E27FC236}">
                  <a16:creationId xmlns:a16="http://schemas.microsoft.com/office/drawing/2014/main" id="{8DFDD958-94B5-604E-9035-5ACD11263455}"/>
                </a:ext>
              </a:extLst>
            </p:cNvPr>
            <p:cNvSpPr txBox="1">
              <a:spLocks/>
            </p:cNvSpPr>
            <p:nvPr/>
          </p:nvSpPr>
          <p:spPr>
            <a:xfrm>
              <a:off x="4494252" y="2569919"/>
              <a:ext cx="2977865" cy="32308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pPr>
              <a:r>
                <a:rPr lang="en-GB" sz="1400" b="1" dirty="0">
                  <a:solidFill>
                    <a:schemeClr val="accent1"/>
                  </a:solidFill>
                  <a:latin typeface="Century Gothic" panose="020B0502020202020204" pitchFamily="34" charset="0"/>
                </a:rPr>
                <a:t>SOLUTION</a:t>
              </a:r>
              <a:endParaRPr lang="en-GB" sz="1400" dirty="0">
                <a:solidFill>
                  <a:schemeClr val="accent1"/>
                </a:solidFill>
                <a:latin typeface="Century Gothic" panose="020B0502020202020204" pitchFamily="34" charset="0"/>
              </a:endParaRPr>
            </a:p>
          </p:txBody>
        </p:sp>
        <p:sp>
          <p:nvSpPr>
            <p:cNvPr id="34" name="Text Placeholder 40">
              <a:extLst>
                <a:ext uri="{FF2B5EF4-FFF2-40B4-BE49-F238E27FC236}">
                  <a16:creationId xmlns:a16="http://schemas.microsoft.com/office/drawing/2014/main" id="{1CE5E97E-E4CC-E244-9444-5C04ECBE7177}"/>
                </a:ext>
              </a:extLst>
            </p:cNvPr>
            <p:cNvSpPr txBox="1">
              <a:spLocks/>
            </p:cNvSpPr>
            <p:nvPr/>
          </p:nvSpPr>
          <p:spPr>
            <a:xfrm>
              <a:off x="4494251" y="2893001"/>
              <a:ext cx="3184927" cy="14442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err="1">
                  <a:latin typeface="Calibri Light" panose="020F0302020204030204" pitchFamily="34" charset="0"/>
                  <a:cs typeface="Calibri Light" panose="020F0302020204030204" pitchFamily="34" charset="0"/>
                </a:rPr>
                <a:t>Paperplanes</a:t>
              </a:r>
              <a:r>
                <a:rPr lang="en-GB" sz="1200" dirty="0">
                  <a:latin typeface="Calibri Light" panose="020F0302020204030204" pitchFamily="34" charset="0"/>
                  <a:cs typeface="Calibri Light" panose="020F0302020204030204" pitchFamily="34" charset="0"/>
                </a:rPr>
                <a:t> partnered with Benefit to programmatically trigger personalised letters to be sent to customers that browsed the eyebrow product section of the website, but didn't make a purchase. The letters were designed to encourage customers to complete a purchase on the specific product they viewed, promoting free delivery for the customer to strengthen conversions. Unique shipping codes were applied to each individualised letter to track and monitor performance. The creative comprised of a double sided, full colour print A4 letter and a full colour C5 envelope with smart use of personalisation across both for maximum impact, brand recognition and awareness.</a:t>
              </a:r>
            </a:p>
          </p:txBody>
        </p:sp>
      </p:grpSp>
      <p:grpSp>
        <p:nvGrpSpPr>
          <p:cNvPr id="35" name="Group 34">
            <a:extLst>
              <a:ext uri="{FF2B5EF4-FFF2-40B4-BE49-F238E27FC236}">
                <a16:creationId xmlns:a16="http://schemas.microsoft.com/office/drawing/2014/main" id="{D510E3C3-105A-4648-B246-B6E226EB3E40}"/>
              </a:ext>
            </a:extLst>
          </p:cNvPr>
          <p:cNvGrpSpPr/>
          <p:nvPr/>
        </p:nvGrpSpPr>
        <p:grpSpPr>
          <a:xfrm>
            <a:off x="8140265" y="2103097"/>
            <a:ext cx="3623666" cy="3636613"/>
            <a:chOff x="8140265" y="2228225"/>
            <a:chExt cx="3623666" cy="3636613"/>
          </a:xfrm>
        </p:grpSpPr>
        <p:sp>
          <p:nvSpPr>
            <p:cNvPr id="36" name="Rectangle 35">
              <a:extLst>
                <a:ext uri="{FF2B5EF4-FFF2-40B4-BE49-F238E27FC236}">
                  <a16:creationId xmlns:a16="http://schemas.microsoft.com/office/drawing/2014/main" id="{5A46B59E-A7EB-204B-9BE5-E27FB0A692B1}"/>
                </a:ext>
              </a:extLst>
            </p:cNvPr>
            <p:cNvSpPr/>
            <p:nvPr/>
          </p:nvSpPr>
          <p:spPr>
            <a:xfrm>
              <a:off x="8140265" y="2228225"/>
              <a:ext cx="3623666" cy="3636613"/>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7" name="Text Placeholder 40">
              <a:extLst>
                <a:ext uri="{FF2B5EF4-FFF2-40B4-BE49-F238E27FC236}">
                  <a16:creationId xmlns:a16="http://schemas.microsoft.com/office/drawing/2014/main" id="{AB2E3196-C81F-6F4E-9910-722EAC4C920C}"/>
                </a:ext>
              </a:extLst>
            </p:cNvPr>
            <p:cNvSpPr txBox="1">
              <a:spLocks/>
            </p:cNvSpPr>
            <p:nvPr/>
          </p:nvSpPr>
          <p:spPr>
            <a:xfrm>
              <a:off x="8324672" y="2569919"/>
              <a:ext cx="2977865" cy="32308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pPr>
              <a:r>
                <a:rPr lang="en-GB" sz="1400" b="1" dirty="0">
                  <a:solidFill>
                    <a:schemeClr val="accent1"/>
                  </a:solidFill>
                  <a:latin typeface="Century Gothic" panose="020B0502020202020204" pitchFamily="34" charset="0"/>
                </a:rPr>
                <a:t>RESULTS</a:t>
              </a:r>
              <a:endParaRPr lang="en-GB" sz="1100" dirty="0">
                <a:solidFill>
                  <a:schemeClr val="accent1"/>
                </a:solidFill>
                <a:latin typeface="Century Gothic" panose="020B0502020202020204" pitchFamily="34" charset="0"/>
              </a:endParaRPr>
            </a:p>
          </p:txBody>
        </p:sp>
        <p:sp>
          <p:nvSpPr>
            <p:cNvPr id="38" name="Text Placeholder 40">
              <a:extLst>
                <a:ext uri="{FF2B5EF4-FFF2-40B4-BE49-F238E27FC236}">
                  <a16:creationId xmlns:a16="http://schemas.microsoft.com/office/drawing/2014/main" id="{11E39BCE-C43D-0D43-BCDB-56348F474BC0}"/>
                </a:ext>
              </a:extLst>
            </p:cNvPr>
            <p:cNvSpPr txBox="1">
              <a:spLocks/>
            </p:cNvSpPr>
            <p:nvPr/>
          </p:nvSpPr>
          <p:spPr>
            <a:xfrm>
              <a:off x="8324671" y="2893001"/>
              <a:ext cx="3162271" cy="144423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latin typeface="Calibri Light" panose="020F0302020204030204" pitchFamily="34" charset="0"/>
                  <a:cs typeface="Calibri Light" panose="020F0302020204030204" pitchFamily="34" charset="0"/>
                </a:rPr>
                <a:t>Campaign results revealed a 37% uplift in sales conversion of eyebrow products online with an average customer value of over £40. Results from the campaign also revealed that engagement levels had risen to over 28%.</a:t>
              </a:r>
            </a:p>
          </p:txBody>
        </p:sp>
      </p:grpSp>
      <p:pic>
        <p:nvPicPr>
          <p:cNvPr id="26" name="Picture 25">
            <a:extLst>
              <a:ext uri="{FF2B5EF4-FFF2-40B4-BE49-F238E27FC236}">
                <a16:creationId xmlns:a16="http://schemas.microsoft.com/office/drawing/2014/main" id="{2506CB29-D757-420A-BCE7-4422779DD41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755623" y="4181745"/>
            <a:ext cx="2731319" cy="2114570"/>
          </a:xfrm>
          <a:prstGeom prst="rect">
            <a:avLst/>
          </a:prstGeom>
        </p:spPr>
      </p:pic>
      <p:sp>
        <p:nvSpPr>
          <p:cNvPr id="16" name="Title 1">
            <a:extLst>
              <a:ext uri="{FF2B5EF4-FFF2-40B4-BE49-F238E27FC236}">
                <a16:creationId xmlns:a16="http://schemas.microsoft.com/office/drawing/2014/main" id="{436C063A-4F7D-1D4B-953B-76CF0FF24522}"/>
              </a:ext>
            </a:extLst>
          </p:cNvPr>
          <p:cNvSpPr txBox="1">
            <a:spLocks/>
          </p:cNvSpPr>
          <p:nvPr/>
        </p:nvSpPr>
        <p:spPr>
          <a:xfrm>
            <a:off x="485999" y="414000"/>
            <a:ext cx="10467550" cy="475686"/>
          </a:xfrm>
          <a:prstGeom prst="rect">
            <a:avLst/>
          </a:prstGeom>
        </p:spPr>
        <p:txBody>
          <a:bodyPr lIns="0" tIns="0" rIns="0" bIns="0"/>
          <a:lstStyle>
            <a:lvl1pPr algn="l" defTabSz="914400" rtl="0" eaLnBrk="1" latinLnBrk="0" hangingPunct="1">
              <a:lnSpc>
                <a:spcPts val="4400"/>
              </a:lnSpc>
              <a:spcBef>
                <a:spcPct val="0"/>
              </a:spcBef>
              <a:buNone/>
              <a:defRPr sz="3600" b="1" kern="1200" cap="all" spc="-100" baseline="0">
                <a:solidFill>
                  <a:schemeClr val="tx1"/>
                </a:solidFill>
                <a:latin typeface="+mj-lt"/>
                <a:ea typeface="+mj-ea"/>
                <a:cs typeface="+mj-cs"/>
              </a:defRPr>
            </a:lvl1pPr>
          </a:lstStyle>
          <a:p>
            <a:r>
              <a:rPr lang="en-GB" dirty="0"/>
              <a:t>Retargeting WITH PROGRAMMATIC DM DROVE SUBSTANTIAL UPLIFT IN SALES FOR BENEFIT</a:t>
            </a:r>
          </a:p>
        </p:txBody>
      </p:sp>
    </p:spTree>
    <p:extLst>
      <p:ext uri="{BB962C8B-B14F-4D97-AF65-F5344CB8AC3E}">
        <p14:creationId xmlns:p14="http://schemas.microsoft.com/office/powerpoint/2010/main" val="1677215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8C6A081B-A913-444B-9029-8EA8E8E9D64C}"/>
              </a:ext>
            </a:extLst>
          </p:cNvPr>
          <p:cNvGrpSpPr/>
          <p:nvPr/>
        </p:nvGrpSpPr>
        <p:grpSpPr>
          <a:xfrm>
            <a:off x="479425" y="2228226"/>
            <a:ext cx="3623666" cy="2631450"/>
            <a:chOff x="479425" y="2228226"/>
            <a:chExt cx="3623666" cy="2631450"/>
          </a:xfrm>
        </p:grpSpPr>
        <p:sp>
          <p:nvSpPr>
            <p:cNvPr id="28" name="Rectangle 27">
              <a:extLst>
                <a:ext uri="{FF2B5EF4-FFF2-40B4-BE49-F238E27FC236}">
                  <a16:creationId xmlns:a16="http://schemas.microsoft.com/office/drawing/2014/main" id="{8563CE36-FEC2-E046-8B70-F8F72B353EE2}"/>
                </a:ext>
              </a:extLst>
            </p:cNvPr>
            <p:cNvSpPr/>
            <p:nvPr/>
          </p:nvSpPr>
          <p:spPr>
            <a:xfrm>
              <a:off x="479425" y="2228226"/>
              <a:ext cx="3623666" cy="2631450"/>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9" name="Text Placeholder 40">
              <a:extLst>
                <a:ext uri="{FF2B5EF4-FFF2-40B4-BE49-F238E27FC236}">
                  <a16:creationId xmlns:a16="http://schemas.microsoft.com/office/drawing/2014/main" id="{84876A05-D1CC-CD4F-AB9C-000304C0B80B}"/>
                </a:ext>
              </a:extLst>
            </p:cNvPr>
            <p:cNvSpPr txBox="1">
              <a:spLocks/>
            </p:cNvSpPr>
            <p:nvPr/>
          </p:nvSpPr>
          <p:spPr>
            <a:xfrm>
              <a:off x="650779" y="2569919"/>
              <a:ext cx="2977865" cy="32308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pPr>
              <a:r>
                <a:rPr lang="en-GB" sz="1400" b="1" dirty="0">
                  <a:solidFill>
                    <a:schemeClr val="accent1"/>
                  </a:solidFill>
                  <a:latin typeface="Century Gothic" panose="020B0502020202020204" pitchFamily="34" charset="0"/>
                </a:rPr>
                <a:t>BACKGROUND</a:t>
              </a:r>
              <a:endParaRPr lang="en-GB" sz="1400" dirty="0">
                <a:solidFill>
                  <a:schemeClr val="accent1"/>
                </a:solidFill>
                <a:latin typeface="Century Gothic" panose="020B0502020202020204" pitchFamily="34" charset="0"/>
              </a:endParaRPr>
            </a:p>
          </p:txBody>
        </p:sp>
        <p:sp>
          <p:nvSpPr>
            <p:cNvPr id="30" name="Text Placeholder 40">
              <a:extLst>
                <a:ext uri="{FF2B5EF4-FFF2-40B4-BE49-F238E27FC236}">
                  <a16:creationId xmlns:a16="http://schemas.microsoft.com/office/drawing/2014/main" id="{C9592815-46AB-BF43-9537-65A996028944}"/>
                </a:ext>
              </a:extLst>
            </p:cNvPr>
            <p:cNvSpPr txBox="1">
              <a:spLocks/>
            </p:cNvSpPr>
            <p:nvPr/>
          </p:nvSpPr>
          <p:spPr>
            <a:xfrm>
              <a:off x="650779" y="2893001"/>
              <a:ext cx="3351104" cy="14442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latin typeface="Calibri Light" panose="020F0302020204030204" pitchFamily="34" charset="0"/>
                  <a:cs typeface="Calibri Light" panose="020F0302020204030204" pitchFamily="34" charset="0"/>
                </a:rPr>
                <a:t>OVO is one of the fastest growing independent energy providers in the UK. When customers started a quote on the OVO site, but didn’t complete the buying process, they received a follow up email. Retargeted emails had a good return but it had become difficult to further improve the performance</a:t>
              </a:r>
              <a:r>
                <a:rPr lang="en-US" sz="1200" dirty="0"/>
                <a:t>.</a:t>
              </a:r>
            </a:p>
          </p:txBody>
        </p:sp>
      </p:grpSp>
      <p:grpSp>
        <p:nvGrpSpPr>
          <p:cNvPr id="31" name="Group 30">
            <a:extLst>
              <a:ext uri="{FF2B5EF4-FFF2-40B4-BE49-F238E27FC236}">
                <a16:creationId xmlns:a16="http://schemas.microsoft.com/office/drawing/2014/main" id="{1C80B0B4-EA64-CA42-AB22-0165074729FC}"/>
              </a:ext>
            </a:extLst>
          </p:cNvPr>
          <p:cNvGrpSpPr/>
          <p:nvPr/>
        </p:nvGrpSpPr>
        <p:grpSpPr>
          <a:xfrm>
            <a:off x="4309845" y="2228226"/>
            <a:ext cx="3623666" cy="2631450"/>
            <a:chOff x="4309845" y="2228226"/>
            <a:chExt cx="3623666" cy="2631450"/>
          </a:xfrm>
        </p:grpSpPr>
        <p:sp>
          <p:nvSpPr>
            <p:cNvPr id="32" name="Rectangle 31">
              <a:extLst>
                <a:ext uri="{FF2B5EF4-FFF2-40B4-BE49-F238E27FC236}">
                  <a16:creationId xmlns:a16="http://schemas.microsoft.com/office/drawing/2014/main" id="{D683668A-ED12-2740-9007-A61A64C9FB0E}"/>
                </a:ext>
              </a:extLst>
            </p:cNvPr>
            <p:cNvSpPr/>
            <p:nvPr/>
          </p:nvSpPr>
          <p:spPr>
            <a:xfrm>
              <a:off x="4309845" y="2228226"/>
              <a:ext cx="3623666" cy="2631450"/>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3" name="Text Placeholder 40">
              <a:extLst>
                <a:ext uri="{FF2B5EF4-FFF2-40B4-BE49-F238E27FC236}">
                  <a16:creationId xmlns:a16="http://schemas.microsoft.com/office/drawing/2014/main" id="{A0EFB713-BB2E-B249-A39F-085297368CE8}"/>
                </a:ext>
              </a:extLst>
            </p:cNvPr>
            <p:cNvSpPr txBox="1">
              <a:spLocks/>
            </p:cNvSpPr>
            <p:nvPr/>
          </p:nvSpPr>
          <p:spPr>
            <a:xfrm>
              <a:off x="4494252" y="2569919"/>
              <a:ext cx="2977865" cy="32308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pPr>
              <a:r>
                <a:rPr lang="en-GB" sz="1400" b="1" dirty="0">
                  <a:solidFill>
                    <a:schemeClr val="accent1"/>
                  </a:solidFill>
                  <a:latin typeface="Century Gothic" panose="020B0502020202020204" pitchFamily="34" charset="0"/>
                </a:rPr>
                <a:t>SOLUTION</a:t>
              </a:r>
              <a:endParaRPr lang="en-GB" sz="1400" dirty="0">
                <a:solidFill>
                  <a:schemeClr val="accent1"/>
                </a:solidFill>
                <a:latin typeface="Century Gothic" panose="020B0502020202020204" pitchFamily="34" charset="0"/>
              </a:endParaRPr>
            </a:p>
          </p:txBody>
        </p:sp>
        <p:sp>
          <p:nvSpPr>
            <p:cNvPr id="34" name="Text Placeholder 40">
              <a:extLst>
                <a:ext uri="{FF2B5EF4-FFF2-40B4-BE49-F238E27FC236}">
                  <a16:creationId xmlns:a16="http://schemas.microsoft.com/office/drawing/2014/main" id="{AD75956C-C980-474B-9625-96C73C34B9E0}"/>
                </a:ext>
              </a:extLst>
            </p:cNvPr>
            <p:cNvSpPr txBox="1">
              <a:spLocks/>
            </p:cNvSpPr>
            <p:nvPr/>
          </p:nvSpPr>
          <p:spPr>
            <a:xfrm>
              <a:off x="4494251" y="2893001"/>
              <a:ext cx="3184927" cy="14442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latin typeface="Calibri Light" panose="020F0302020204030204" pitchFamily="34" charset="0"/>
                  <a:cs typeface="Calibri Light" panose="020F0302020204030204" pitchFamily="34" charset="0"/>
                </a:rPr>
                <a:t>OVO partnered with </a:t>
              </a:r>
              <a:r>
                <a:rPr lang="en-US" sz="1200" dirty="0" err="1">
                  <a:latin typeface="Calibri Light" panose="020F0302020204030204" pitchFamily="34" charset="0"/>
                  <a:cs typeface="Calibri Light" panose="020F0302020204030204" pitchFamily="34" charset="0"/>
                </a:rPr>
                <a:t>Paperplanes</a:t>
              </a:r>
              <a:r>
                <a:rPr lang="en-US" sz="1200" dirty="0">
                  <a:latin typeface="Calibri Light" panose="020F0302020204030204" pitchFamily="34" charset="0"/>
                  <a:cs typeface="Calibri Light" panose="020F0302020204030204" pitchFamily="34" charset="0"/>
                </a:rPr>
                <a:t> to target non-converters with highly </a:t>
              </a:r>
              <a:r>
                <a:rPr lang="en-US" sz="1200" dirty="0" err="1">
                  <a:latin typeface="Calibri Light" panose="020F0302020204030204" pitchFamily="34" charset="0"/>
                  <a:cs typeface="Calibri Light" panose="020F0302020204030204" pitchFamily="34" charset="0"/>
                </a:rPr>
                <a:t>personalised</a:t>
              </a:r>
              <a:r>
                <a:rPr lang="en-US" sz="1200" dirty="0">
                  <a:latin typeface="Calibri Light" panose="020F0302020204030204" pitchFamily="34" charset="0"/>
                  <a:cs typeface="Calibri Light" panose="020F0302020204030204" pitchFamily="34" charset="0"/>
                </a:rPr>
                <a:t> programmatic direct mail. Mail retargeted and encouraged them to complete their energy switch, providing quote details they abandoned. The mail, delivered in 24-48 hours, was able to offer the same level of </a:t>
              </a:r>
              <a:r>
                <a:rPr lang="en-US" sz="1200" dirty="0" err="1">
                  <a:latin typeface="Calibri Light" panose="020F0302020204030204" pitchFamily="34" charset="0"/>
                  <a:cs typeface="Calibri Light" panose="020F0302020204030204" pitchFamily="34" charset="0"/>
                </a:rPr>
                <a:t>personalisation</a:t>
              </a:r>
              <a:r>
                <a:rPr lang="en-US" sz="1200" dirty="0">
                  <a:latin typeface="Calibri Light" panose="020F0302020204030204" pitchFamily="34" charset="0"/>
                  <a:cs typeface="Calibri Light" panose="020F0302020204030204" pitchFamily="34" charset="0"/>
                </a:rPr>
                <a:t> as email. </a:t>
              </a:r>
            </a:p>
          </p:txBody>
        </p:sp>
      </p:grpSp>
      <p:grpSp>
        <p:nvGrpSpPr>
          <p:cNvPr id="35" name="Group 34">
            <a:extLst>
              <a:ext uri="{FF2B5EF4-FFF2-40B4-BE49-F238E27FC236}">
                <a16:creationId xmlns:a16="http://schemas.microsoft.com/office/drawing/2014/main" id="{334D7177-E44D-2A44-84D0-159F8815C9D8}"/>
              </a:ext>
            </a:extLst>
          </p:cNvPr>
          <p:cNvGrpSpPr/>
          <p:nvPr/>
        </p:nvGrpSpPr>
        <p:grpSpPr>
          <a:xfrm>
            <a:off x="8140265" y="2228225"/>
            <a:ext cx="3623666" cy="2631449"/>
            <a:chOff x="8140265" y="2228225"/>
            <a:chExt cx="3623666" cy="2631449"/>
          </a:xfrm>
        </p:grpSpPr>
        <p:sp>
          <p:nvSpPr>
            <p:cNvPr id="36" name="Rectangle 35">
              <a:extLst>
                <a:ext uri="{FF2B5EF4-FFF2-40B4-BE49-F238E27FC236}">
                  <a16:creationId xmlns:a16="http://schemas.microsoft.com/office/drawing/2014/main" id="{D59CFCE9-0AE7-6C4D-A552-A88A1B75DB13}"/>
                </a:ext>
              </a:extLst>
            </p:cNvPr>
            <p:cNvSpPr/>
            <p:nvPr/>
          </p:nvSpPr>
          <p:spPr>
            <a:xfrm>
              <a:off x="8140265" y="2228225"/>
              <a:ext cx="3623666" cy="2631449"/>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7" name="Text Placeholder 40">
              <a:extLst>
                <a:ext uri="{FF2B5EF4-FFF2-40B4-BE49-F238E27FC236}">
                  <a16:creationId xmlns:a16="http://schemas.microsoft.com/office/drawing/2014/main" id="{1030CC65-1627-3A4E-ABFA-58CAF9C8A9CD}"/>
                </a:ext>
              </a:extLst>
            </p:cNvPr>
            <p:cNvSpPr txBox="1">
              <a:spLocks/>
            </p:cNvSpPr>
            <p:nvPr/>
          </p:nvSpPr>
          <p:spPr>
            <a:xfrm>
              <a:off x="8324672" y="2569919"/>
              <a:ext cx="2977865" cy="32308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pPr>
              <a:r>
                <a:rPr lang="en-GB" sz="1400" b="1" dirty="0">
                  <a:solidFill>
                    <a:schemeClr val="accent1"/>
                  </a:solidFill>
                  <a:latin typeface="Century Gothic" panose="020B0502020202020204" pitchFamily="34" charset="0"/>
                </a:rPr>
                <a:t>RESULTS</a:t>
              </a:r>
              <a:endParaRPr lang="en-GB" sz="1100" dirty="0">
                <a:solidFill>
                  <a:schemeClr val="accent1"/>
                </a:solidFill>
                <a:latin typeface="Century Gothic" panose="020B0502020202020204" pitchFamily="34" charset="0"/>
              </a:endParaRPr>
            </a:p>
          </p:txBody>
        </p:sp>
        <p:sp>
          <p:nvSpPr>
            <p:cNvPr id="38" name="Text Placeholder 40">
              <a:extLst>
                <a:ext uri="{FF2B5EF4-FFF2-40B4-BE49-F238E27FC236}">
                  <a16:creationId xmlns:a16="http://schemas.microsoft.com/office/drawing/2014/main" id="{AC7C14F8-E8FA-1A45-8702-FC566459722D}"/>
                </a:ext>
              </a:extLst>
            </p:cNvPr>
            <p:cNvSpPr txBox="1">
              <a:spLocks/>
            </p:cNvSpPr>
            <p:nvPr/>
          </p:nvSpPr>
          <p:spPr>
            <a:xfrm>
              <a:off x="8324671" y="2893001"/>
              <a:ext cx="3162271" cy="144423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latin typeface="Calibri Light" panose="020F0302020204030204" pitchFamily="34" charset="0"/>
                  <a:cs typeface="Calibri Light" panose="020F0302020204030204" pitchFamily="34" charset="0"/>
                </a:rPr>
                <a:t>The campaign led to strong incremental uplift and ROI - £15 for every £1 invested. 5.5% overall conversion rate representing a 25% incremental uplift on conversion vs lookalike customers, and strong performance vs digital retargeting. The campaign continued to generate strong conversions well past the typical sales cycle of a 7 day quote, with uplift still noted up to 30 days after the campaign’s end.</a:t>
              </a:r>
            </a:p>
          </p:txBody>
        </p:sp>
      </p:grpSp>
      <p:sp>
        <p:nvSpPr>
          <p:cNvPr id="13" name="Text Placeholder 12">
            <a:extLst>
              <a:ext uri="{FF2B5EF4-FFF2-40B4-BE49-F238E27FC236}">
                <a16:creationId xmlns:a16="http://schemas.microsoft.com/office/drawing/2014/main" id="{AE3C88F5-6C92-AF43-89C7-E0F98957857C}"/>
              </a:ext>
            </a:extLst>
          </p:cNvPr>
          <p:cNvSpPr>
            <a:spLocks noGrp="1"/>
          </p:cNvSpPr>
          <p:nvPr>
            <p:ph type="body" sz="quarter" idx="14"/>
          </p:nvPr>
        </p:nvSpPr>
        <p:spPr>
          <a:xfrm>
            <a:off x="486002" y="1019601"/>
            <a:ext cx="5609998" cy="475686"/>
          </a:xfrm>
        </p:spPr>
        <p:txBody>
          <a:bodyPr/>
          <a:lstStyle/>
          <a:p>
            <a:r>
              <a:rPr lang="en-GB" dirty="0"/>
              <a:t>From customers interested in energy services</a:t>
            </a:r>
          </a:p>
        </p:txBody>
      </p:sp>
      <p:sp>
        <p:nvSpPr>
          <p:cNvPr id="3" name="Title 2">
            <a:extLst>
              <a:ext uri="{FF2B5EF4-FFF2-40B4-BE49-F238E27FC236}">
                <a16:creationId xmlns:a16="http://schemas.microsoft.com/office/drawing/2014/main" id="{EA9C39FA-D5A9-8146-9E78-96DBDFF479A4}"/>
              </a:ext>
            </a:extLst>
          </p:cNvPr>
          <p:cNvSpPr>
            <a:spLocks noGrp="1"/>
          </p:cNvSpPr>
          <p:nvPr>
            <p:ph type="title"/>
          </p:nvPr>
        </p:nvSpPr>
        <p:spPr>
          <a:xfrm>
            <a:off x="485998" y="414000"/>
            <a:ext cx="9463345" cy="475686"/>
          </a:xfrm>
        </p:spPr>
        <p:txBody>
          <a:bodyPr/>
          <a:lstStyle/>
          <a:p>
            <a:r>
              <a:rPr lang="en-GB" dirty="0"/>
              <a:t>OVO ENERGY GENERATED AN ROI OF 15:1</a:t>
            </a:r>
          </a:p>
        </p:txBody>
      </p:sp>
      <p:pic>
        <p:nvPicPr>
          <p:cNvPr id="26" name="Picture 25">
            <a:extLst>
              <a:ext uri="{FF2B5EF4-FFF2-40B4-BE49-F238E27FC236}">
                <a16:creationId xmlns:a16="http://schemas.microsoft.com/office/drawing/2014/main" id="{3488A7C7-815F-4CD0-8C78-FCC2F8B6887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618360" y="519262"/>
            <a:ext cx="1868582" cy="2244046"/>
          </a:xfrm>
          <a:prstGeom prst="rect">
            <a:avLst/>
          </a:prstGeom>
        </p:spPr>
      </p:pic>
    </p:spTree>
    <p:extLst>
      <p:ext uri="{BB962C8B-B14F-4D97-AF65-F5344CB8AC3E}">
        <p14:creationId xmlns:p14="http://schemas.microsoft.com/office/powerpoint/2010/main" val="474699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7187D4-D4D7-47E6-965E-D830B1D2460D}"/>
              </a:ext>
            </a:extLst>
          </p:cNvPr>
          <p:cNvSpPr>
            <a:spLocks noGrp="1"/>
          </p:cNvSpPr>
          <p:nvPr>
            <p:ph type="sldNum" sz="quarter" idx="15"/>
          </p:nvPr>
        </p:nvSpPr>
        <p:spPr/>
        <p:txBody>
          <a:bodyPr/>
          <a:lstStyle/>
          <a:p>
            <a:fld id="{3787542D-5C6B-4EB3-96EB-9B37C3D5D2F8}" type="slidenum">
              <a:rPr lang="en-GB" smtClean="0"/>
              <a:t>9</a:t>
            </a:fld>
            <a:endParaRPr lang="en-GB" dirty="0"/>
          </a:p>
        </p:txBody>
      </p:sp>
      <p:sp>
        <p:nvSpPr>
          <p:cNvPr id="6" name="Title 5">
            <a:extLst>
              <a:ext uri="{FF2B5EF4-FFF2-40B4-BE49-F238E27FC236}">
                <a16:creationId xmlns:a16="http://schemas.microsoft.com/office/drawing/2014/main" id="{2C2A5B5E-E0DE-415B-A6F4-CFEEF738850F}"/>
              </a:ext>
            </a:extLst>
          </p:cNvPr>
          <p:cNvSpPr>
            <a:spLocks noGrp="1"/>
          </p:cNvSpPr>
          <p:nvPr>
            <p:ph type="title"/>
          </p:nvPr>
        </p:nvSpPr>
        <p:spPr/>
        <p:txBody>
          <a:bodyPr/>
          <a:lstStyle/>
          <a:p>
            <a:r>
              <a:rPr lang="en-GB" dirty="0"/>
              <a:t>Programmatic  mail incentive - overview</a:t>
            </a:r>
          </a:p>
        </p:txBody>
      </p:sp>
      <p:sp>
        <p:nvSpPr>
          <p:cNvPr id="10" name="Circle: Hollow 9">
            <a:extLst>
              <a:ext uri="{FF2B5EF4-FFF2-40B4-BE49-F238E27FC236}">
                <a16:creationId xmlns:a16="http://schemas.microsoft.com/office/drawing/2014/main" id="{A186F85E-9BDC-4E28-AE46-0CBEE7AC0FAC}"/>
              </a:ext>
            </a:extLst>
          </p:cNvPr>
          <p:cNvSpPr/>
          <p:nvPr/>
        </p:nvSpPr>
        <p:spPr>
          <a:xfrm>
            <a:off x="1126724" y="2079037"/>
            <a:ext cx="2098040" cy="2098040"/>
          </a:xfrm>
          <a:prstGeom prst="donut">
            <a:avLst>
              <a:gd name="adj" fmla="val 803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Circle: Hollow 10">
            <a:extLst>
              <a:ext uri="{FF2B5EF4-FFF2-40B4-BE49-F238E27FC236}">
                <a16:creationId xmlns:a16="http://schemas.microsoft.com/office/drawing/2014/main" id="{E40DF4C9-1C02-4D83-B456-B9F8C51BD9A1}"/>
              </a:ext>
            </a:extLst>
          </p:cNvPr>
          <p:cNvSpPr/>
          <p:nvPr/>
        </p:nvSpPr>
        <p:spPr>
          <a:xfrm>
            <a:off x="3762477" y="2079037"/>
            <a:ext cx="2098040" cy="2098040"/>
          </a:xfrm>
          <a:prstGeom prst="donut">
            <a:avLst>
              <a:gd name="adj" fmla="val 78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 name="Circle: Hollow 11">
            <a:extLst>
              <a:ext uri="{FF2B5EF4-FFF2-40B4-BE49-F238E27FC236}">
                <a16:creationId xmlns:a16="http://schemas.microsoft.com/office/drawing/2014/main" id="{B2B8199D-66B6-4531-A1F2-67B46C68E967}"/>
              </a:ext>
            </a:extLst>
          </p:cNvPr>
          <p:cNvSpPr/>
          <p:nvPr/>
        </p:nvSpPr>
        <p:spPr>
          <a:xfrm>
            <a:off x="6474460" y="2079037"/>
            <a:ext cx="2098040" cy="2098040"/>
          </a:xfrm>
          <a:prstGeom prst="donut">
            <a:avLst>
              <a:gd name="adj" fmla="val 880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Circle: Hollow 12">
            <a:extLst>
              <a:ext uri="{FF2B5EF4-FFF2-40B4-BE49-F238E27FC236}">
                <a16:creationId xmlns:a16="http://schemas.microsoft.com/office/drawing/2014/main" id="{15D6123C-4457-41A3-A967-C9EBF80D0119}"/>
              </a:ext>
            </a:extLst>
          </p:cNvPr>
          <p:cNvSpPr/>
          <p:nvPr/>
        </p:nvSpPr>
        <p:spPr>
          <a:xfrm>
            <a:off x="8990722" y="2079037"/>
            <a:ext cx="2098040" cy="2098040"/>
          </a:xfrm>
          <a:prstGeom prst="donut">
            <a:avLst>
              <a:gd name="adj" fmla="val 933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7192F2EE-E779-4D84-8F57-0277042E6E7E}"/>
              </a:ext>
            </a:extLst>
          </p:cNvPr>
          <p:cNvSpPr/>
          <p:nvPr/>
        </p:nvSpPr>
        <p:spPr>
          <a:xfrm>
            <a:off x="-1" y="4020072"/>
            <a:ext cx="3399367" cy="1503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8A399133-18D5-4940-9C5E-C29710CEED7C}"/>
              </a:ext>
            </a:extLst>
          </p:cNvPr>
          <p:cNvSpPr/>
          <p:nvPr/>
        </p:nvSpPr>
        <p:spPr>
          <a:xfrm>
            <a:off x="8784166" y="4020072"/>
            <a:ext cx="3399367" cy="1503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0AF72EEB-7821-4F6E-828A-74A07DC7AE63}"/>
              </a:ext>
            </a:extLst>
          </p:cNvPr>
          <p:cNvSpPr/>
          <p:nvPr/>
        </p:nvSpPr>
        <p:spPr>
          <a:xfrm>
            <a:off x="3399367" y="4020072"/>
            <a:ext cx="2696634" cy="1503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35C559F1-ECF7-4CE5-9E80-8EE9DB5291D7}"/>
              </a:ext>
            </a:extLst>
          </p:cNvPr>
          <p:cNvSpPr/>
          <p:nvPr/>
        </p:nvSpPr>
        <p:spPr>
          <a:xfrm>
            <a:off x="6096000" y="4020072"/>
            <a:ext cx="2696634" cy="1503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1" name="TextBox 20">
            <a:extLst>
              <a:ext uri="{FF2B5EF4-FFF2-40B4-BE49-F238E27FC236}">
                <a16:creationId xmlns:a16="http://schemas.microsoft.com/office/drawing/2014/main" id="{6EE58FE7-5945-4C6A-8799-555003347F16}"/>
              </a:ext>
            </a:extLst>
          </p:cNvPr>
          <p:cNvSpPr txBox="1"/>
          <p:nvPr/>
        </p:nvSpPr>
        <p:spPr>
          <a:xfrm>
            <a:off x="1059140" y="4517699"/>
            <a:ext cx="2268000" cy="1569660"/>
          </a:xfrm>
          <a:prstGeom prst="rect">
            <a:avLst/>
          </a:prstGeom>
          <a:noFill/>
        </p:spPr>
        <p:txBody>
          <a:bodyPr wrap="square" rtlCol="0">
            <a:spAutoFit/>
          </a:bodyPr>
          <a:lstStyle/>
          <a:p>
            <a:pPr lvl="0" algn="ctr">
              <a:defRPr/>
            </a:pPr>
            <a:r>
              <a:rPr lang="en-US" sz="1600" dirty="0">
                <a:solidFill>
                  <a:prstClr val="black"/>
                </a:solidFill>
              </a:rPr>
              <a:t>For consolidators and advertisers posting  Programmatic Advertising Mail below the 4,000 daily minimum by brand.</a:t>
            </a:r>
            <a:endParaRPr lang="en-GB" sz="1600" dirty="0">
              <a:solidFill>
                <a:prstClr val="black"/>
              </a:solidFill>
              <a:ea typeface="Noto Sans" panose="020B0502040504020204" pitchFamily="34"/>
              <a:cs typeface="Noto Sans" panose="020B0502040504020204" pitchFamily="34"/>
            </a:endParaRPr>
          </a:p>
        </p:txBody>
      </p:sp>
      <p:sp>
        <p:nvSpPr>
          <p:cNvPr id="22" name="TextBox 21">
            <a:extLst>
              <a:ext uri="{FF2B5EF4-FFF2-40B4-BE49-F238E27FC236}">
                <a16:creationId xmlns:a16="http://schemas.microsoft.com/office/drawing/2014/main" id="{DC8026BC-EC87-4959-8527-6E392AFF0083}"/>
              </a:ext>
            </a:extLst>
          </p:cNvPr>
          <p:cNvSpPr txBox="1"/>
          <p:nvPr/>
        </p:nvSpPr>
        <p:spPr>
          <a:xfrm>
            <a:off x="1240080" y="4222621"/>
            <a:ext cx="190612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prstClr val="black"/>
                </a:solidFill>
                <a:effectLst/>
                <a:uLnTx/>
                <a:uFillTx/>
                <a:ea typeface="Noto Sans" panose="020B0502040504020204" pitchFamily="34"/>
                <a:cs typeface="Noto Sans" panose="020B0502040504020204" pitchFamily="34"/>
              </a:rPr>
              <a:t>WHO IS IT FOR?</a:t>
            </a:r>
          </a:p>
        </p:txBody>
      </p:sp>
      <p:grpSp>
        <p:nvGrpSpPr>
          <p:cNvPr id="31" name="Target" descr="{&quot;Key&quot;:&quot;POWER_USER_SHAPE_ICON&quot;,&quot;Value&quot;:&quot;POWER_USER_SHAPE_ICON_STYLE_1&quot;}">
            <a:extLst>
              <a:ext uri="{FF2B5EF4-FFF2-40B4-BE49-F238E27FC236}">
                <a16:creationId xmlns:a16="http://schemas.microsoft.com/office/drawing/2014/main" id="{E083CFF5-0307-41EA-8FF0-F05CE93AF9BA}"/>
              </a:ext>
            </a:extLst>
          </p:cNvPr>
          <p:cNvGrpSpPr>
            <a:grpSpLocks noChangeAspect="1"/>
          </p:cNvGrpSpPr>
          <p:nvPr>
            <p:custDataLst>
              <p:tags r:id="rId1"/>
            </p:custDataLst>
          </p:nvPr>
        </p:nvGrpSpPr>
        <p:grpSpPr bwMode="auto">
          <a:xfrm>
            <a:off x="1603135" y="2552807"/>
            <a:ext cx="1161193" cy="1163810"/>
            <a:chOff x="20" y="21"/>
            <a:chExt cx="444" cy="445"/>
          </a:xfrm>
          <a:solidFill>
            <a:schemeClr val="tx1"/>
          </a:solidFill>
        </p:grpSpPr>
        <p:sp>
          <p:nvSpPr>
            <p:cNvPr id="32" name="Target">
              <a:extLst>
                <a:ext uri="{FF2B5EF4-FFF2-40B4-BE49-F238E27FC236}">
                  <a16:creationId xmlns:a16="http://schemas.microsoft.com/office/drawing/2014/main" id="{1E0730BE-D8B9-4204-98B2-10CA00760564}"/>
                </a:ext>
              </a:extLst>
            </p:cNvPr>
            <p:cNvSpPr>
              <a:spLocks/>
            </p:cNvSpPr>
            <p:nvPr>
              <p:custDataLst>
                <p:tags r:id="rId5"/>
              </p:custDataLst>
            </p:nvPr>
          </p:nvSpPr>
          <p:spPr bwMode="auto">
            <a:xfrm>
              <a:off x="124" y="166"/>
              <a:ext cx="159" cy="196"/>
            </a:xfrm>
            <a:custGeom>
              <a:avLst/>
              <a:gdLst>
                <a:gd name="T0" fmla="*/ 159 w 422"/>
                <a:gd name="T1" fmla="*/ 217 h 522"/>
                <a:gd name="T2" fmla="*/ 212 w 422"/>
                <a:gd name="T3" fmla="*/ 223 h 522"/>
                <a:gd name="T4" fmla="*/ 179 w 422"/>
                <a:gd name="T5" fmla="*/ 5 h 522"/>
                <a:gd name="T6" fmla="*/ 167 w 422"/>
                <a:gd name="T7" fmla="*/ 0 h 522"/>
                <a:gd name="T8" fmla="*/ 0 w 422"/>
                <a:gd name="T9" fmla="*/ 179 h 522"/>
                <a:gd name="T10" fmla="*/ 54 w 422"/>
                <a:gd name="T11" fmla="*/ 194 h 522"/>
                <a:gd name="T12" fmla="*/ 411 w 422"/>
                <a:gd name="T13" fmla="*/ 481 h 522"/>
                <a:gd name="T14" fmla="*/ 411 w 422"/>
                <a:gd name="T15" fmla="*/ 464 h 522"/>
                <a:gd name="T16" fmla="*/ 159 w 422"/>
                <a:gd name="T17" fmla="*/ 217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2" h="522">
                  <a:moveTo>
                    <a:pt x="159" y="217"/>
                  </a:moveTo>
                  <a:cubicBezTo>
                    <a:pt x="159" y="217"/>
                    <a:pt x="194" y="230"/>
                    <a:pt x="212" y="223"/>
                  </a:cubicBezTo>
                  <a:cubicBezTo>
                    <a:pt x="192" y="126"/>
                    <a:pt x="179" y="5"/>
                    <a:pt x="179" y="5"/>
                  </a:cubicBezTo>
                  <a:lnTo>
                    <a:pt x="167" y="0"/>
                  </a:lnTo>
                  <a:cubicBezTo>
                    <a:pt x="167" y="0"/>
                    <a:pt x="23" y="67"/>
                    <a:pt x="0" y="179"/>
                  </a:cubicBezTo>
                  <a:cubicBezTo>
                    <a:pt x="21" y="191"/>
                    <a:pt x="54" y="194"/>
                    <a:pt x="54" y="194"/>
                  </a:cubicBezTo>
                  <a:cubicBezTo>
                    <a:pt x="60" y="349"/>
                    <a:pt x="106" y="522"/>
                    <a:pt x="411" y="481"/>
                  </a:cubicBezTo>
                  <a:cubicBezTo>
                    <a:pt x="422" y="481"/>
                    <a:pt x="411" y="464"/>
                    <a:pt x="411" y="464"/>
                  </a:cubicBezTo>
                  <a:cubicBezTo>
                    <a:pt x="207" y="469"/>
                    <a:pt x="154" y="279"/>
                    <a:pt x="159" y="21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Target">
              <a:extLst>
                <a:ext uri="{FF2B5EF4-FFF2-40B4-BE49-F238E27FC236}">
                  <a16:creationId xmlns:a16="http://schemas.microsoft.com/office/drawing/2014/main" id="{B20E0DDC-178A-4524-BA1C-296407E6B87C}"/>
                </a:ext>
              </a:extLst>
            </p:cNvPr>
            <p:cNvSpPr>
              <a:spLocks/>
            </p:cNvSpPr>
            <p:nvPr>
              <p:custDataLst>
                <p:tags r:id="rId6"/>
              </p:custDataLst>
            </p:nvPr>
          </p:nvSpPr>
          <p:spPr bwMode="auto">
            <a:xfrm>
              <a:off x="200" y="125"/>
              <a:ext cx="159" cy="196"/>
            </a:xfrm>
            <a:custGeom>
              <a:avLst/>
              <a:gdLst>
                <a:gd name="T0" fmla="*/ 12 w 423"/>
                <a:gd name="T1" fmla="*/ 41 h 522"/>
                <a:gd name="T2" fmla="*/ 12 w 423"/>
                <a:gd name="T3" fmla="*/ 58 h 522"/>
                <a:gd name="T4" fmla="*/ 263 w 423"/>
                <a:gd name="T5" fmla="*/ 305 h 522"/>
                <a:gd name="T6" fmla="*/ 211 w 423"/>
                <a:gd name="T7" fmla="*/ 299 h 522"/>
                <a:gd name="T8" fmla="*/ 243 w 423"/>
                <a:gd name="T9" fmla="*/ 517 h 522"/>
                <a:gd name="T10" fmla="*/ 256 w 423"/>
                <a:gd name="T11" fmla="*/ 522 h 522"/>
                <a:gd name="T12" fmla="*/ 423 w 423"/>
                <a:gd name="T13" fmla="*/ 343 h 522"/>
                <a:gd name="T14" fmla="*/ 369 w 423"/>
                <a:gd name="T15" fmla="*/ 328 h 522"/>
                <a:gd name="T16" fmla="*/ 12 w 423"/>
                <a:gd name="T17" fmla="*/ 41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3" h="522">
                  <a:moveTo>
                    <a:pt x="12" y="41"/>
                  </a:moveTo>
                  <a:cubicBezTo>
                    <a:pt x="0" y="41"/>
                    <a:pt x="12" y="58"/>
                    <a:pt x="12" y="58"/>
                  </a:cubicBezTo>
                  <a:cubicBezTo>
                    <a:pt x="215" y="53"/>
                    <a:pt x="269" y="243"/>
                    <a:pt x="263" y="305"/>
                  </a:cubicBezTo>
                  <a:cubicBezTo>
                    <a:pt x="263" y="305"/>
                    <a:pt x="229" y="292"/>
                    <a:pt x="211" y="299"/>
                  </a:cubicBezTo>
                  <a:cubicBezTo>
                    <a:pt x="231" y="396"/>
                    <a:pt x="243" y="517"/>
                    <a:pt x="243" y="517"/>
                  </a:cubicBezTo>
                  <a:lnTo>
                    <a:pt x="256" y="522"/>
                  </a:lnTo>
                  <a:cubicBezTo>
                    <a:pt x="256" y="522"/>
                    <a:pt x="400" y="455"/>
                    <a:pt x="423" y="343"/>
                  </a:cubicBezTo>
                  <a:cubicBezTo>
                    <a:pt x="402" y="331"/>
                    <a:pt x="369" y="328"/>
                    <a:pt x="369" y="328"/>
                  </a:cubicBezTo>
                  <a:cubicBezTo>
                    <a:pt x="363" y="173"/>
                    <a:pt x="317" y="0"/>
                    <a:pt x="12" y="4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Target">
              <a:extLst>
                <a:ext uri="{FF2B5EF4-FFF2-40B4-BE49-F238E27FC236}">
                  <a16:creationId xmlns:a16="http://schemas.microsoft.com/office/drawing/2014/main" id="{E3BEF30B-10CB-43AD-B3EB-14F0F0A32A0C}"/>
                </a:ext>
              </a:extLst>
            </p:cNvPr>
            <p:cNvSpPr>
              <a:spLocks noEditPoints="1"/>
            </p:cNvSpPr>
            <p:nvPr>
              <p:custDataLst>
                <p:tags r:id="rId7"/>
              </p:custDataLst>
            </p:nvPr>
          </p:nvSpPr>
          <p:spPr bwMode="auto">
            <a:xfrm>
              <a:off x="20" y="21"/>
              <a:ext cx="444" cy="445"/>
            </a:xfrm>
            <a:custGeom>
              <a:avLst/>
              <a:gdLst>
                <a:gd name="T0" fmla="*/ 1157 w 1182"/>
                <a:gd name="T1" fmla="*/ 566 h 1181"/>
                <a:gd name="T2" fmla="*/ 1088 w 1182"/>
                <a:gd name="T3" fmla="*/ 566 h 1181"/>
                <a:gd name="T4" fmla="*/ 616 w 1182"/>
                <a:gd name="T5" fmla="*/ 94 h 1181"/>
                <a:gd name="T6" fmla="*/ 616 w 1182"/>
                <a:gd name="T7" fmla="*/ 25 h 1181"/>
                <a:gd name="T8" fmla="*/ 591 w 1182"/>
                <a:gd name="T9" fmla="*/ 0 h 1181"/>
                <a:gd name="T10" fmla="*/ 566 w 1182"/>
                <a:gd name="T11" fmla="*/ 25 h 1181"/>
                <a:gd name="T12" fmla="*/ 566 w 1182"/>
                <a:gd name="T13" fmla="*/ 94 h 1181"/>
                <a:gd name="T14" fmla="*/ 94 w 1182"/>
                <a:gd name="T15" fmla="*/ 566 h 1181"/>
                <a:gd name="T16" fmla="*/ 25 w 1182"/>
                <a:gd name="T17" fmla="*/ 566 h 1181"/>
                <a:gd name="T18" fmla="*/ 0 w 1182"/>
                <a:gd name="T19" fmla="*/ 591 h 1181"/>
                <a:gd name="T20" fmla="*/ 25 w 1182"/>
                <a:gd name="T21" fmla="*/ 616 h 1181"/>
                <a:gd name="T22" fmla="*/ 94 w 1182"/>
                <a:gd name="T23" fmla="*/ 616 h 1181"/>
                <a:gd name="T24" fmla="*/ 566 w 1182"/>
                <a:gd name="T25" fmla="*/ 1088 h 1181"/>
                <a:gd name="T26" fmla="*/ 566 w 1182"/>
                <a:gd name="T27" fmla="*/ 1156 h 1181"/>
                <a:gd name="T28" fmla="*/ 591 w 1182"/>
                <a:gd name="T29" fmla="*/ 1181 h 1181"/>
                <a:gd name="T30" fmla="*/ 616 w 1182"/>
                <a:gd name="T31" fmla="*/ 1156 h 1181"/>
                <a:gd name="T32" fmla="*/ 616 w 1182"/>
                <a:gd name="T33" fmla="*/ 1088 h 1181"/>
                <a:gd name="T34" fmla="*/ 1088 w 1182"/>
                <a:gd name="T35" fmla="*/ 616 h 1181"/>
                <a:gd name="T36" fmla="*/ 1157 w 1182"/>
                <a:gd name="T37" fmla="*/ 616 h 1181"/>
                <a:gd name="T38" fmla="*/ 1182 w 1182"/>
                <a:gd name="T39" fmla="*/ 591 h 1181"/>
                <a:gd name="T40" fmla="*/ 1157 w 1182"/>
                <a:gd name="T41" fmla="*/ 566 h 1181"/>
                <a:gd name="T42" fmla="*/ 616 w 1182"/>
                <a:gd name="T43" fmla="*/ 1037 h 1181"/>
                <a:gd name="T44" fmla="*/ 616 w 1182"/>
                <a:gd name="T45" fmla="*/ 1015 h 1181"/>
                <a:gd name="T46" fmla="*/ 591 w 1182"/>
                <a:gd name="T47" fmla="*/ 990 h 1181"/>
                <a:gd name="T48" fmla="*/ 566 w 1182"/>
                <a:gd name="T49" fmla="*/ 1015 h 1181"/>
                <a:gd name="T50" fmla="*/ 566 w 1182"/>
                <a:gd name="T51" fmla="*/ 1037 h 1181"/>
                <a:gd name="T52" fmla="*/ 144 w 1182"/>
                <a:gd name="T53" fmla="*/ 616 h 1181"/>
                <a:gd name="T54" fmla="*/ 166 w 1182"/>
                <a:gd name="T55" fmla="*/ 616 h 1181"/>
                <a:gd name="T56" fmla="*/ 191 w 1182"/>
                <a:gd name="T57" fmla="*/ 591 h 1181"/>
                <a:gd name="T58" fmla="*/ 166 w 1182"/>
                <a:gd name="T59" fmla="*/ 566 h 1181"/>
                <a:gd name="T60" fmla="*/ 144 w 1182"/>
                <a:gd name="T61" fmla="*/ 566 h 1181"/>
                <a:gd name="T62" fmla="*/ 566 w 1182"/>
                <a:gd name="T63" fmla="*/ 144 h 1181"/>
                <a:gd name="T64" fmla="*/ 566 w 1182"/>
                <a:gd name="T65" fmla="*/ 166 h 1181"/>
                <a:gd name="T66" fmla="*/ 591 w 1182"/>
                <a:gd name="T67" fmla="*/ 191 h 1181"/>
                <a:gd name="T68" fmla="*/ 616 w 1182"/>
                <a:gd name="T69" fmla="*/ 166 h 1181"/>
                <a:gd name="T70" fmla="*/ 616 w 1182"/>
                <a:gd name="T71" fmla="*/ 144 h 1181"/>
                <a:gd name="T72" fmla="*/ 1038 w 1182"/>
                <a:gd name="T73" fmla="*/ 566 h 1181"/>
                <a:gd name="T74" fmla="*/ 1016 w 1182"/>
                <a:gd name="T75" fmla="*/ 566 h 1181"/>
                <a:gd name="T76" fmla="*/ 991 w 1182"/>
                <a:gd name="T77" fmla="*/ 591 h 1181"/>
                <a:gd name="T78" fmla="*/ 1016 w 1182"/>
                <a:gd name="T79" fmla="*/ 616 h 1181"/>
                <a:gd name="T80" fmla="*/ 1038 w 1182"/>
                <a:gd name="T81" fmla="*/ 616 h 1181"/>
                <a:gd name="T82" fmla="*/ 616 w 1182"/>
                <a:gd name="T83" fmla="*/ 1037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82" h="1181">
                  <a:moveTo>
                    <a:pt x="1157" y="566"/>
                  </a:moveTo>
                  <a:lnTo>
                    <a:pt x="1088" y="566"/>
                  </a:lnTo>
                  <a:cubicBezTo>
                    <a:pt x="1075" y="311"/>
                    <a:pt x="870" y="106"/>
                    <a:pt x="616" y="94"/>
                  </a:cubicBezTo>
                  <a:lnTo>
                    <a:pt x="616" y="25"/>
                  </a:lnTo>
                  <a:cubicBezTo>
                    <a:pt x="616" y="11"/>
                    <a:pt x="605" y="0"/>
                    <a:pt x="591" y="0"/>
                  </a:cubicBezTo>
                  <a:cubicBezTo>
                    <a:pt x="577" y="0"/>
                    <a:pt x="566" y="11"/>
                    <a:pt x="566" y="25"/>
                  </a:cubicBezTo>
                  <a:lnTo>
                    <a:pt x="566" y="94"/>
                  </a:lnTo>
                  <a:cubicBezTo>
                    <a:pt x="311" y="106"/>
                    <a:pt x="107" y="311"/>
                    <a:pt x="94" y="566"/>
                  </a:cubicBezTo>
                  <a:lnTo>
                    <a:pt x="25" y="566"/>
                  </a:lnTo>
                  <a:cubicBezTo>
                    <a:pt x="11" y="566"/>
                    <a:pt x="0" y="577"/>
                    <a:pt x="0" y="591"/>
                  </a:cubicBezTo>
                  <a:cubicBezTo>
                    <a:pt x="0" y="604"/>
                    <a:pt x="11" y="616"/>
                    <a:pt x="25" y="616"/>
                  </a:cubicBezTo>
                  <a:lnTo>
                    <a:pt x="94" y="616"/>
                  </a:lnTo>
                  <a:cubicBezTo>
                    <a:pt x="107" y="870"/>
                    <a:pt x="311" y="1075"/>
                    <a:pt x="566" y="1088"/>
                  </a:cubicBezTo>
                  <a:lnTo>
                    <a:pt x="566" y="1156"/>
                  </a:lnTo>
                  <a:cubicBezTo>
                    <a:pt x="566" y="1170"/>
                    <a:pt x="577" y="1181"/>
                    <a:pt x="591" y="1181"/>
                  </a:cubicBezTo>
                  <a:cubicBezTo>
                    <a:pt x="605" y="1181"/>
                    <a:pt x="616" y="1170"/>
                    <a:pt x="616" y="1156"/>
                  </a:cubicBezTo>
                  <a:lnTo>
                    <a:pt x="616" y="1088"/>
                  </a:lnTo>
                  <a:cubicBezTo>
                    <a:pt x="870" y="1075"/>
                    <a:pt x="1075" y="870"/>
                    <a:pt x="1088" y="616"/>
                  </a:cubicBezTo>
                  <a:lnTo>
                    <a:pt x="1157" y="616"/>
                  </a:lnTo>
                  <a:cubicBezTo>
                    <a:pt x="1170" y="616"/>
                    <a:pt x="1182" y="604"/>
                    <a:pt x="1182" y="591"/>
                  </a:cubicBezTo>
                  <a:cubicBezTo>
                    <a:pt x="1182" y="577"/>
                    <a:pt x="1170" y="566"/>
                    <a:pt x="1157" y="566"/>
                  </a:cubicBezTo>
                  <a:close/>
                  <a:moveTo>
                    <a:pt x="616" y="1037"/>
                  </a:moveTo>
                  <a:lnTo>
                    <a:pt x="616" y="1015"/>
                  </a:lnTo>
                  <a:cubicBezTo>
                    <a:pt x="616" y="1002"/>
                    <a:pt x="605" y="990"/>
                    <a:pt x="591" y="990"/>
                  </a:cubicBezTo>
                  <a:cubicBezTo>
                    <a:pt x="577" y="990"/>
                    <a:pt x="566" y="1002"/>
                    <a:pt x="566" y="1015"/>
                  </a:cubicBezTo>
                  <a:lnTo>
                    <a:pt x="566" y="1037"/>
                  </a:lnTo>
                  <a:cubicBezTo>
                    <a:pt x="339" y="1025"/>
                    <a:pt x="157" y="843"/>
                    <a:pt x="144" y="616"/>
                  </a:cubicBezTo>
                  <a:lnTo>
                    <a:pt x="166" y="616"/>
                  </a:lnTo>
                  <a:cubicBezTo>
                    <a:pt x="180" y="616"/>
                    <a:pt x="191" y="604"/>
                    <a:pt x="191" y="591"/>
                  </a:cubicBezTo>
                  <a:cubicBezTo>
                    <a:pt x="191" y="577"/>
                    <a:pt x="180" y="566"/>
                    <a:pt x="166" y="566"/>
                  </a:cubicBezTo>
                  <a:lnTo>
                    <a:pt x="144" y="566"/>
                  </a:lnTo>
                  <a:cubicBezTo>
                    <a:pt x="157" y="339"/>
                    <a:pt x="339" y="156"/>
                    <a:pt x="566" y="144"/>
                  </a:cubicBezTo>
                  <a:lnTo>
                    <a:pt x="566" y="166"/>
                  </a:lnTo>
                  <a:cubicBezTo>
                    <a:pt x="566" y="180"/>
                    <a:pt x="577" y="191"/>
                    <a:pt x="591" y="191"/>
                  </a:cubicBezTo>
                  <a:cubicBezTo>
                    <a:pt x="605" y="191"/>
                    <a:pt x="616" y="180"/>
                    <a:pt x="616" y="166"/>
                  </a:cubicBezTo>
                  <a:lnTo>
                    <a:pt x="616" y="144"/>
                  </a:lnTo>
                  <a:cubicBezTo>
                    <a:pt x="843" y="156"/>
                    <a:pt x="1025" y="339"/>
                    <a:pt x="1038" y="566"/>
                  </a:cubicBezTo>
                  <a:lnTo>
                    <a:pt x="1016" y="566"/>
                  </a:lnTo>
                  <a:cubicBezTo>
                    <a:pt x="1002" y="566"/>
                    <a:pt x="991" y="577"/>
                    <a:pt x="991" y="591"/>
                  </a:cubicBezTo>
                  <a:cubicBezTo>
                    <a:pt x="991" y="604"/>
                    <a:pt x="1002" y="616"/>
                    <a:pt x="1016" y="616"/>
                  </a:cubicBezTo>
                  <a:lnTo>
                    <a:pt x="1038" y="616"/>
                  </a:lnTo>
                  <a:cubicBezTo>
                    <a:pt x="1025" y="843"/>
                    <a:pt x="843" y="1025"/>
                    <a:pt x="616" y="103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6" name="TextBox 35">
            <a:extLst>
              <a:ext uri="{FF2B5EF4-FFF2-40B4-BE49-F238E27FC236}">
                <a16:creationId xmlns:a16="http://schemas.microsoft.com/office/drawing/2014/main" id="{50B5BB6E-828A-48C8-AFA6-E502A7A6E8F1}"/>
              </a:ext>
            </a:extLst>
          </p:cNvPr>
          <p:cNvSpPr txBox="1"/>
          <p:nvPr/>
        </p:nvSpPr>
        <p:spPr>
          <a:xfrm>
            <a:off x="4498570" y="2871091"/>
            <a:ext cx="631904" cy="400110"/>
          </a:xfrm>
          <a:prstGeom prst="rect">
            <a:avLst/>
          </a:prstGeom>
          <a:noFill/>
        </p:spPr>
        <p:txBody>
          <a:bodyPr wrap="none" rtlCol="0">
            <a:spAutoFit/>
          </a:bodyPr>
          <a:lstStyle/>
          <a:p>
            <a:r>
              <a:rPr lang="en-GB" sz="2000" b="1" dirty="0">
                <a:solidFill>
                  <a:schemeClr val="bg1"/>
                </a:solidFill>
              </a:rPr>
              <a:t>30%</a:t>
            </a:r>
          </a:p>
        </p:txBody>
      </p:sp>
      <p:grpSp>
        <p:nvGrpSpPr>
          <p:cNvPr id="134" name="Gear8" descr="{&quot;Key&quot;:&quot;POWER_USER_SHAPE_ICON&quot;,&quot;Value&quot;:&quot;POWER_USER_SHAPE_ICON_STYLE_1&quot;}">
            <a:extLst>
              <a:ext uri="{FF2B5EF4-FFF2-40B4-BE49-F238E27FC236}">
                <a16:creationId xmlns:a16="http://schemas.microsoft.com/office/drawing/2014/main" id="{E42406E7-8895-4371-A8DD-A4FA7955540E}"/>
              </a:ext>
            </a:extLst>
          </p:cNvPr>
          <p:cNvGrpSpPr>
            <a:grpSpLocks noChangeAspect="1"/>
          </p:cNvGrpSpPr>
          <p:nvPr>
            <p:custDataLst>
              <p:tags r:id="rId2"/>
            </p:custDataLst>
          </p:nvPr>
        </p:nvGrpSpPr>
        <p:grpSpPr bwMode="auto">
          <a:xfrm>
            <a:off x="7029128" y="2592151"/>
            <a:ext cx="1014222" cy="1014222"/>
            <a:chOff x="7" y="8"/>
            <a:chExt cx="471" cy="471"/>
          </a:xfrm>
          <a:solidFill>
            <a:schemeClr val="tx1"/>
          </a:solidFill>
        </p:grpSpPr>
        <p:sp>
          <p:nvSpPr>
            <p:cNvPr id="135" name="Gear5">
              <a:extLst>
                <a:ext uri="{FF2B5EF4-FFF2-40B4-BE49-F238E27FC236}">
                  <a16:creationId xmlns:a16="http://schemas.microsoft.com/office/drawing/2014/main" id="{99F32C6C-D201-4924-B308-D87EB87979C9}"/>
                </a:ext>
              </a:extLst>
            </p:cNvPr>
            <p:cNvSpPr>
              <a:spLocks/>
            </p:cNvSpPr>
            <p:nvPr>
              <p:custDataLst>
                <p:tags r:id="rId3"/>
              </p:custDataLst>
            </p:nvPr>
          </p:nvSpPr>
          <p:spPr bwMode="auto">
            <a:xfrm>
              <a:off x="7" y="8"/>
              <a:ext cx="471" cy="471"/>
            </a:xfrm>
            <a:custGeom>
              <a:avLst/>
              <a:gdLst>
                <a:gd name="T0" fmla="*/ 569 w 1252"/>
                <a:gd name="T1" fmla="*/ 29 h 1251"/>
                <a:gd name="T2" fmla="*/ 536 w 1252"/>
                <a:gd name="T3" fmla="*/ 152 h 1251"/>
                <a:gd name="T4" fmla="*/ 453 w 1252"/>
                <a:gd name="T5" fmla="*/ 175 h 1251"/>
                <a:gd name="T6" fmla="*/ 315 w 1252"/>
                <a:gd name="T7" fmla="*/ 83 h 1251"/>
                <a:gd name="T8" fmla="*/ 195 w 1252"/>
                <a:gd name="T9" fmla="*/ 204 h 1251"/>
                <a:gd name="T10" fmla="*/ 202 w 1252"/>
                <a:gd name="T11" fmla="*/ 392 h 1251"/>
                <a:gd name="T12" fmla="*/ 35 w 1252"/>
                <a:gd name="T13" fmla="*/ 411 h 1251"/>
                <a:gd name="T14" fmla="*/ 22 w 1252"/>
                <a:gd name="T15" fmla="*/ 580 h 1251"/>
                <a:gd name="T16" fmla="*/ 148 w 1252"/>
                <a:gd name="T17" fmla="*/ 719 h 1251"/>
                <a:gd name="T18" fmla="*/ 32 w 1252"/>
                <a:gd name="T19" fmla="*/ 840 h 1251"/>
                <a:gd name="T20" fmla="*/ 130 w 1252"/>
                <a:gd name="T21" fmla="*/ 978 h 1251"/>
                <a:gd name="T22" fmla="*/ 316 w 1252"/>
                <a:gd name="T23" fmla="*/ 1003 h 1251"/>
                <a:gd name="T24" fmla="*/ 305 w 1252"/>
                <a:gd name="T25" fmla="*/ 1171 h 1251"/>
                <a:gd name="T26" fmla="*/ 470 w 1252"/>
                <a:gd name="T27" fmla="*/ 1214 h 1251"/>
                <a:gd name="T28" fmla="*/ 630 w 1252"/>
                <a:gd name="T29" fmla="*/ 1114 h 1251"/>
                <a:gd name="T30" fmla="*/ 728 w 1252"/>
                <a:gd name="T31" fmla="*/ 1249 h 1251"/>
                <a:gd name="T32" fmla="*/ 859 w 1252"/>
                <a:gd name="T33" fmla="*/ 1212 h 1251"/>
                <a:gd name="T34" fmla="*/ 869 w 1252"/>
                <a:gd name="T35" fmla="*/ 1029 h 1251"/>
                <a:gd name="T36" fmla="*/ 799 w 1252"/>
                <a:gd name="T37" fmla="*/ 1034 h 1251"/>
                <a:gd name="T38" fmla="*/ 809 w 1252"/>
                <a:gd name="T39" fmla="*/ 1155 h 1251"/>
                <a:gd name="T40" fmla="*/ 741 w 1252"/>
                <a:gd name="T41" fmla="*/ 1175 h 1251"/>
                <a:gd name="T42" fmla="*/ 648 w 1252"/>
                <a:gd name="T43" fmla="*/ 1046 h 1251"/>
                <a:gd name="T44" fmla="*/ 498 w 1252"/>
                <a:gd name="T45" fmla="*/ 1051 h 1251"/>
                <a:gd name="T46" fmla="*/ 363 w 1252"/>
                <a:gd name="T47" fmla="*/ 1121 h 1251"/>
                <a:gd name="T48" fmla="*/ 375 w 1252"/>
                <a:gd name="T49" fmla="*/ 965 h 1251"/>
                <a:gd name="T50" fmla="*/ 257 w 1252"/>
                <a:gd name="T51" fmla="*/ 872 h 1251"/>
                <a:gd name="T52" fmla="*/ 109 w 1252"/>
                <a:gd name="T53" fmla="*/ 838 h 1251"/>
                <a:gd name="T54" fmla="*/ 218 w 1252"/>
                <a:gd name="T55" fmla="*/ 726 h 1251"/>
                <a:gd name="T56" fmla="*/ 186 w 1252"/>
                <a:gd name="T57" fmla="*/ 580 h 1251"/>
                <a:gd name="T58" fmla="*/ 96 w 1252"/>
                <a:gd name="T59" fmla="*/ 458 h 1251"/>
                <a:gd name="T60" fmla="*/ 251 w 1252"/>
                <a:gd name="T61" fmla="*/ 443 h 1251"/>
                <a:gd name="T62" fmla="*/ 322 w 1252"/>
                <a:gd name="T63" fmla="*/ 310 h 1251"/>
                <a:gd name="T64" fmla="*/ 330 w 1252"/>
                <a:gd name="T65" fmla="*/ 159 h 1251"/>
                <a:gd name="T66" fmla="*/ 459 w 1252"/>
                <a:gd name="T67" fmla="*/ 246 h 1251"/>
                <a:gd name="T68" fmla="*/ 569 w 1252"/>
                <a:gd name="T69" fmla="*/ 216 h 1251"/>
                <a:gd name="T70" fmla="*/ 630 w 1252"/>
                <a:gd name="T71" fmla="*/ 74 h 1251"/>
                <a:gd name="T72" fmla="*/ 718 w 1252"/>
                <a:gd name="T73" fmla="*/ 201 h 1251"/>
                <a:gd name="T74" fmla="*/ 847 w 1252"/>
                <a:gd name="T75" fmla="*/ 277 h 1251"/>
                <a:gd name="T76" fmla="*/ 985 w 1252"/>
                <a:gd name="T77" fmla="*/ 207 h 1251"/>
                <a:gd name="T78" fmla="*/ 973 w 1252"/>
                <a:gd name="T79" fmla="*/ 362 h 1251"/>
                <a:gd name="T80" fmla="*/ 1022 w 1252"/>
                <a:gd name="T81" fmla="*/ 503 h 1251"/>
                <a:gd name="T82" fmla="*/ 1172 w 1252"/>
                <a:gd name="T83" fmla="*/ 537 h 1251"/>
                <a:gd name="T84" fmla="*/ 1063 w 1252"/>
                <a:gd name="T85" fmla="*/ 649 h 1251"/>
                <a:gd name="T86" fmla="*/ 1009 w 1252"/>
                <a:gd name="T87" fmla="*/ 790 h 1251"/>
                <a:gd name="T88" fmla="*/ 1123 w 1252"/>
                <a:gd name="T89" fmla="*/ 933 h 1251"/>
                <a:gd name="T90" fmla="*/ 1173 w 1252"/>
                <a:gd name="T91" fmla="*/ 883 h 1251"/>
                <a:gd name="T92" fmla="*/ 1102 w 1252"/>
                <a:gd name="T93" fmla="*/ 709 h 1251"/>
                <a:gd name="T94" fmla="*/ 1252 w 1252"/>
                <a:gd name="T95" fmla="*/ 636 h 1251"/>
                <a:gd name="T96" fmla="*/ 1207 w 1252"/>
                <a:gd name="T97" fmla="*/ 471 h 1251"/>
                <a:gd name="T98" fmla="*/ 1041 w 1252"/>
                <a:gd name="T99" fmla="*/ 384 h 1251"/>
                <a:gd name="T100" fmla="*/ 1109 w 1252"/>
                <a:gd name="T101" fmla="*/ 230 h 1251"/>
                <a:gd name="T102" fmla="*/ 968 w 1252"/>
                <a:gd name="T103" fmla="*/ 134 h 1251"/>
                <a:gd name="T104" fmla="*/ 786 w 1252"/>
                <a:gd name="T105" fmla="*/ 173 h 1251"/>
                <a:gd name="T106" fmla="*/ 738 w 1252"/>
                <a:gd name="T107" fmla="*/ 12 h 1251"/>
                <a:gd name="T108" fmla="*/ 598 w 1252"/>
                <a:gd name="T109" fmla="*/ 1 h 1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52" h="1251">
                  <a:moveTo>
                    <a:pt x="598" y="1"/>
                  </a:moveTo>
                  <a:cubicBezTo>
                    <a:pt x="583" y="4"/>
                    <a:pt x="572" y="15"/>
                    <a:pt x="569" y="29"/>
                  </a:cubicBezTo>
                  <a:cubicBezTo>
                    <a:pt x="569" y="31"/>
                    <a:pt x="568" y="33"/>
                    <a:pt x="568" y="36"/>
                  </a:cubicBezTo>
                  <a:lnTo>
                    <a:pt x="536" y="152"/>
                  </a:lnTo>
                  <a:cubicBezTo>
                    <a:pt x="523" y="154"/>
                    <a:pt x="510" y="157"/>
                    <a:pt x="497" y="160"/>
                  </a:cubicBezTo>
                  <a:cubicBezTo>
                    <a:pt x="482" y="164"/>
                    <a:pt x="468" y="170"/>
                    <a:pt x="453" y="175"/>
                  </a:cubicBezTo>
                  <a:lnTo>
                    <a:pt x="355" y="88"/>
                  </a:lnTo>
                  <a:cubicBezTo>
                    <a:pt x="344" y="78"/>
                    <a:pt x="328" y="76"/>
                    <a:pt x="315" y="83"/>
                  </a:cubicBezTo>
                  <a:cubicBezTo>
                    <a:pt x="274" y="106"/>
                    <a:pt x="237" y="133"/>
                    <a:pt x="204" y="164"/>
                  </a:cubicBezTo>
                  <a:cubicBezTo>
                    <a:pt x="192" y="174"/>
                    <a:pt x="189" y="190"/>
                    <a:pt x="195" y="204"/>
                  </a:cubicBezTo>
                  <a:lnTo>
                    <a:pt x="251" y="322"/>
                  </a:lnTo>
                  <a:cubicBezTo>
                    <a:pt x="233" y="344"/>
                    <a:pt x="216" y="367"/>
                    <a:pt x="202" y="392"/>
                  </a:cubicBezTo>
                  <a:lnTo>
                    <a:pt x="70" y="387"/>
                  </a:lnTo>
                  <a:cubicBezTo>
                    <a:pt x="54" y="387"/>
                    <a:pt x="40" y="396"/>
                    <a:pt x="35" y="411"/>
                  </a:cubicBezTo>
                  <a:cubicBezTo>
                    <a:pt x="19" y="454"/>
                    <a:pt x="9" y="498"/>
                    <a:pt x="2" y="543"/>
                  </a:cubicBezTo>
                  <a:cubicBezTo>
                    <a:pt x="0" y="559"/>
                    <a:pt x="8" y="574"/>
                    <a:pt x="22" y="580"/>
                  </a:cubicBezTo>
                  <a:lnTo>
                    <a:pt x="140" y="635"/>
                  </a:lnTo>
                  <a:cubicBezTo>
                    <a:pt x="140" y="662"/>
                    <a:pt x="143" y="690"/>
                    <a:pt x="148" y="719"/>
                  </a:cubicBezTo>
                  <a:lnTo>
                    <a:pt x="44" y="801"/>
                  </a:lnTo>
                  <a:cubicBezTo>
                    <a:pt x="32" y="811"/>
                    <a:pt x="27" y="826"/>
                    <a:pt x="32" y="840"/>
                  </a:cubicBezTo>
                  <a:cubicBezTo>
                    <a:pt x="48" y="884"/>
                    <a:pt x="68" y="924"/>
                    <a:pt x="92" y="962"/>
                  </a:cubicBezTo>
                  <a:cubicBezTo>
                    <a:pt x="100" y="975"/>
                    <a:pt x="116" y="981"/>
                    <a:pt x="130" y="978"/>
                  </a:cubicBezTo>
                  <a:lnTo>
                    <a:pt x="256" y="945"/>
                  </a:lnTo>
                  <a:cubicBezTo>
                    <a:pt x="274" y="966"/>
                    <a:pt x="295" y="985"/>
                    <a:pt x="316" y="1003"/>
                  </a:cubicBezTo>
                  <a:lnTo>
                    <a:pt x="289" y="1134"/>
                  </a:lnTo>
                  <a:cubicBezTo>
                    <a:pt x="286" y="1148"/>
                    <a:pt x="293" y="1163"/>
                    <a:pt x="305" y="1171"/>
                  </a:cubicBezTo>
                  <a:cubicBezTo>
                    <a:pt x="345" y="1194"/>
                    <a:pt x="387" y="1213"/>
                    <a:pt x="431" y="1227"/>
                  </a:cubicBezTo>
                  <a:cubicBezTo>
                    <a:pt x="445" y="1232"/>
                    <a:pt x="461" y="1227"/>
                    <a:pt x="470" y="1214"/>
                  </a:cubicBezTo>
                  <a:lnTo>
                    <a:pt x="544" y="1108"/>
                  </a:lnTo>
                  <a:cubicBezTo>
                    <a:pt x="572" y="1113"/>
                    <a:pt x="601" y="1114"/>
                    <a:pt x="630" y="1114"/>
                  </a:cubicBezTo>
                  <a:lnTo>
                    <a:pt x="691" y="1231"/>
                  </a:lnTo>
                  <a:cubicBezTo>
                    <a:pt x="698" y="1244"/>
                    <a:pt x="713" y="1251"/>
                    <a:pt x="728" y="1249"/>
                  </a:cubicBezTo>
                  <a:cubicBezTo>
                    <a:pt x="747" y="1245"/>
                    <a:pt x="766" y="1242"/>
                    <a:pt x="786" y="1237"/>
                  </a:cubicBezTo>
                  <a:cubicBezTo>
                    <a:pt x="811" y="1230"/>
                    <a:pt x="835" y="1222"/>
                    <a:pt x="859" y="1212"/>
                  </a:cubicBezTo>
                  <a:cubicBezTo>
                    <a:pt x="874" y="1207"/>
                    <a:pt x="883" y="1192"/>
                    <a:pt x="882" y="1176"/>
                  </a:cubicBezTo>
                  <a:lnTo>
                    <a:pt x="869" y="1029"/>
                  </a:lnTo>
                  <a:cubicBezTo>
                    <a:pt x="867" y="1009"/>
                    <a:pt x="850" y="995"/>
                    <a:pt x="831" y="997"/>
                  </a:cubicBezTo>
                  <a:cubicBezTo>
                    <a:pt x="811" y="998"/>
                    <a:pt x="797" y="1015"/>
                    <a:pt x="799" y="1034"/>
                  </a:cubicBezTo>
                  <a:lnTo>
                    <a:pt x="799" y="1034"/>
                  </a:lnTo>
                  <a:lnTo>
                    <a:pt x="809" y="1155"/>
                  </a:lnTo>
                  <a:cubicBezTo>
                    <a:pt x="796" y="1160"/>
                    <a:pt x="782" y="1166"/>
                    <a:pt x="768" y="1169"/>
                  </a:cubicBezTo>
                  <a:cubicBezTo>
                    <a:pt x="759" y="1172"/>
                    <a:pt x="750" y="1173"/>
                    <a:pt x="741" y="1175"/>
                  </a:cubicBezTo>
                  <a:lnTo>
                    <a:pt x="682" y="1064"/>
                  </a:lnTo>
                  <a:cubicBezTo>
                    <a:pt x="675" y="1052"/>
                    <a:pt x="662" y="1045"/>
                    <a:pt x="648" y="1046"/>
                  </a:cubicBezTo>
                  <a:cubicBezTo>
                    <a:pt x="610" y="1049"/>
                    <a:pt x="572" y="1045"/>
                    <a:pt x="535" y="1037"/>
                  </a:cubicBezTo>
                  <a:cubicBezTo>
                    <a:pt x="521" y="1034"/>
                    <a:pt x="506" y="1039"/>
                    <a:pt x="498" y="1051"/>
                  </a:cubicBezTo>
                  <a:lnTo>
                    <a:pt x="428" y="1150"/>
                  </a:lnTo>
                  <a:cubicBezTo>
                    <a:pt x="406" y="1142"/>
                    <a:pt x="384" y="1132"/>
                    <a:pt x="363" y="1121"/>
                  </a:cubicBezTo>
                  <a:lnTo>
                    <a:pt x="388" y="999"/>
                  </a:lnTo>
                  <a:cubicBezTo>
                    <a:pt x="391" y="986"/>
                    <a:pt x="386" y="973"/>
                    <a:pt x="375" y="965"/>
                  </a:cubicBezTo>
                  <a:cubicBezTo>
                    <a:pt x="344" y="942"/>
                    <a:pt x="317" y="915"/>
                    <a:pt x="293" y="884"/>
                  </a:cubicBezTo>
                  <a:cubicBezTo>
                    <a:pt x="285" y="873"/>
                    <a:pt x="270" y="869"/>
                    <a:pt x="257" y="872"/>
                  </a:cubicBezTo>
                  <a:lnTo>
                    <a:pt x="141" y="903"/>
                  </a:lnTo>
                  <a:cubicBezTo>
                    <a:pt x="129" y="882"/>
                    <a:pt x="118" y="861"/>
                    <a:pt x="109" y="838"/>
                  </a:cubicBezTo>
                  <a:lnTo>
                    <a:pt x="206" y="761"/>
                  </a:lnTo>
                  <a:cubicBezTo>
                    <a:pt x="216" y="753"/>
                    <a:pt x="221" y="739"/>
                    <a:pt x="218" y="726"/>
                  </a:cubicBezTo>
                  <a:cubicBezTo>
                    <a:pt x="209" y="687"/>
                    <a:pt x="204" y="649"/>
                    <a:pt x="206" y="612"/>
                  </a:cubicBezTo>
                  <a:cubicBezTo>
                    <a:pt x="206" y="598"/>
                    <a:pt x="198" y="586"/>
                    <a:pt x="186" y="580"/>
                  </a:cubicBezTo>
                  <a:lnTo>
                    <a:pt x="77" y="528"/>
                  </a:lnTo>
                  <a:cubicBezTo>
                    <a:pt x="81" y="504"/>
                    <a:pt x="88" y="481"/>
                    <a:pt x="96" y="458"/>
                  </a:cubicBezTo>
                  <a:lnTo>
                    <a:pt x="219" y="462"/>
                  </a:lnTo>
                  <a:cubicBezTo>
                    <a:pt x="232" y="462"/>
                    <a:pt x="245" y="455"/>
                    <a:pt x="251" y="443"/>
                  </a:cubicBezTo>
                  <a:cubicBezTo>
                    <a:pt x="268" y="409"/>
                    <a:pt x="290" y="377"/>
                    <a:pt x="316" y="348"/>
                  </a:cubicBezTo>
                  <a:cubicBezTo>
                    <a:pt x="325" y="338"/>
                    <a:pt x="328" y="323"/>
                    <a:pt x="322" y="310"/>
                  </a:cubicBezTo>
                  <a:lnTo>
                    <a:pt x="271" y="201"/>
                  </a:lnTo>
                  <a:cubicBezTo>
                    <a:pt x="290" y="186"/>
                    <a:pt x="309" y="172"/>
                    <a:pt x="330" y="159"/>
                  </a:cubicBezTo>
                  <a:lnTo>
                    <a:pt x="421" y="240"/>
                  </a:lnTo>
                  <a:cubicBezTo>
                    <a:pt x="432" y="250"/>
                    <a:pt x="447" y="252"/>
                    <a:pt x="459" y="246"/>
                  </a:cubicBezTo>
                  <a:cubicBezTo>
                    <a:pt x="478" y="239"/>
                    <a:pt x="496" y="233"/>
                    <a:pt x="516" y="227"/>
                  </a:cubicBezTo>
                  <a:cubicBezTo>
                    <a:pt x="534" y="223"/>
                    <a:pt x="552" y="218"/>
                    <a:pt x="569" y="216"/>
                  </a:cubicBezTo>
                  <a:cubicBezTo>
                    <a:pt x="583" y="214"/>
                    <a:pt x="594" y="204"/>
                    <a:pt x="598" y="191"/>
                  </a:cubicBezTo>
                  <a:lnTo>
                    <a:pt x="630" y="74"/>
                  </a:lnTo>
                  <a:cubicBezTo>
                    <a:pt x="653" y="74"/>
                    <a:pt x="677" y="75"/>
                    <a:pt x="701" y="78"/>
                  </a:cubicBezTo>
                  <a:lnTo>
                    <a:pt x="718" y="201"/>
                  </a:lnTo>
                  <a:cubicBezTo>
                    <a:pt x="720" y="215"/>
                    <a:pt x="730" y="226"/>
                    <a:pt x="743" y="230"/>
                  </a:cubicBezTo>
                  <a:cubicBezTo>
                    <a:pt x="780" y="241"/>
                    <a:pt x="815" y="257"/>
                    <a:pt x="847" y="277"/>
                  </a:cubicBezTo>
                  <a:cubicBezTo>
                    <a:pt x="859" y="285"/>
                    <a:pt x="875" y="285"/>
                    <a:pt x="886" y="277"/>
                  </a:cubicBezTo>
                  <a:lnTo>
                    <a:pt x="985" y="207"/>
                  </a:lnTo>
                  <a:cubicBezTo>
                    <a:pt x="1003" y="223"/>
                    <a:pt x="1020" y="240"/>
                    <a:pt x="1037" y="258"/>
                  </a:cubicBezTo>
                  <a:lnTo>
                    <a:pt x="973" y="362"/>
                  </a:lnTo>
                  <a:cubicBezTo>
                    <a:pt x="965" y="374"/>
                    <a:pt x="965" y="389"/>
                    <a:pt x="973" y="400"/>
                  </a:cubicBezTo>
                  <a:cubicBezTo>
                    <a:pt x="993" y="432"/>
                    <a:pt x="1011" y="466"/>
                    <a:pt x="1022" y="503"/>
                  </a:cubicBezTo>
                  <a:cubicBezTo>
                    <a:pt x="1026" y="517"/>
                    <a:pt x="1038" y="526"/>
                    <a:pt x="1052" y="528"/>
                  </a:cubicBezTo>
                  <a:lnTo>
                    <a:pt x="1172" y="537"/>
                  </a:lnTo>
                  <a:cubicBezTo>
                    <a:pt x="1176" y="562"/>
                    <a:pt x="1179" y="586"/>
                    <a:pt x="1180" y="610"/>
                  </a:cubicBezTo>
                  <a:lnTo>
                    <a:pt x="1063" y="649"/>
                  </a:lnTo>
                  <a:cubicBezTo>
                    <a:pt x="1050" y="653"/>
                    <a:pt x="1040" y="665"/>
                    <a:pt x="1039" y="678"/>
                  </a:cubicBezTo>
                  <a:cubicBezTo>
                    <a:pt x="1035" y="717"/>
                    <a:pt x="1024" y="754"/>
                    <a:pt x="1009" y="790"/>
                  </a:cubicBezTo>
                  <a:cubicBezTo>
                    <a:pt x="1004" y="803"/>
                    <a:pt x="1008" y="818"/>
                    <a:pt x="1018" y="827"/>
                  </a:cubicBezTo>
                  <a:lnTo>
                    <a:pt x="1123" y="933"/>
                  </a:lnTo>
                  <a:cubicBezTo>
                    <a:pt x="1137" y="946"/>
                    <a:pt x="1159" y="946"/>
                    <a:pt x="1173" y="933"/>
                  </a:cubicBezTo>
                  <a:cubicBezTo>
                    <a:pt x="1187" y="919"/>
                    <a:pt x="1187" y="897"/>
                    <a:pt x="1173" y="883"/>
                  </a:cubicBezTo>
                  <a:lnTo>
                    <a:pt x="1080" y="792"/>
                  </a:lnTo>
                  <a:cubicBezTo>
                    <a:pt x="1090" y="765"/>
                    <a:pt x="1097" y="737"/>
                    <a:pt x="1102" y="709"/>
                  </a:cubicBezTo>
                  <a:lnTo>
                    <a:pt x="1227" y="668"/>
                  </a:lnTo>
                  <a:cubicBezTo>
                    <a:pt x="1241" y="663"/>
                    <a:pt x="1251" y="651"/>
                    <a:pt x="1252" y="636"/>
                  </a:cubicBezTo>
                  <a:cubicBezTo>
                    <a:pt x="1252" y="591"/>
                    <a:pt x="1248" y="544"/>
                    <a:pt x="1238" y="498"/>
                  </a:cubicBezTo>
                  <a:cubicBezTo>
                    <a:pt x="1235" y="484"/>
                    <a:pt x="1222" y="473"/>
                    <a:pt x="1207" y="471"/>
                  </a:cubicBezTo>
                  <a:lnTo>
                    <a:pt x="1078" y="459"/>
                  </a:lnTo>
                  <a:cubicBezTo>
                    <a:pt x="1068" y="433"/>
                    <a:pt x="1056" y="408"/>
                    <a:pt x="1041" y="384"/>
                  </a:cubicBezTo>
                  <a:lnTo>
                    <a:pt x="1111" y="270"/>
                  </a:lnTo>
                  <a:cubicBezTo>
                    <a:pt x="1119" y="257"/>
                    <a:pt x="1118" y="241"/>
                    <a:pt x="1109" y="230"/>
                  </a:cubicBezTo>
                  <a:cubicBezTo>
                    <a:pt x="1079" y="194"/>
                    <a:pt x="1045" y="163"/>
                    <a:pt x="1009" y="135"/>
                  </a:cubicBezTo>
                  <a:cubicBezTo>
                    <a:pt x="997" y="126"/>
                    <a:pt x="981" y="125"/>
                    <a:pt x="968" y="134"/>
                  </a:cubicBezTo>
                  <a:lnTo>
                    <a:pt x="861" y="208"/>
                  </a:lnTo>
                  <a:cubicBezTo>
                    <a:pt x="837" y="195"/>
                    <a:pt x="812" y="182"/>
                    <a:pt x="786" y="173"/>
                  </a:cubicBezTo>
                  <a:lnTo>
                    <a:pt x="767" y="42"/>
                  </a:lnTo>
                  <a:cubicBezTo>
                    <a:pt x="765" y="27"/>
                    <a:pt x="753" y="15"/>
                    <a:pt x="738" y="12"/>
                  </a:cubicBezTo>
                  <a:cubicBezTo>
                    <a:pt x="694" y="4"/>
                    <a:pt x="648" y="0"/>
                    <a:pt x="601" y="1"/>
                  </a:cubicBezTo>
                  <a:cubicBezTo>
                    <a:pt x="600" y="1"/>
                    <a:pt x="599" y="1"/>
                    <a:pt x="598" y="1"/>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6" name="Gear5">
              <a:extLst>
                <a:ext uri="{FF2B5EF4-FFF2-40B4-BE49-F238E27FC236}">
                  <a16:creationId xmlns:a16="http://schemas.microsoft.com/office/drawing/2014/main" id="{7F7DA935-3BCA-4B00-A09E-9BF3A4E8F30C}"/>
                </a:ext>
              </a:extLst>
            </p:cNvPr>
            <p:cNvSpPr>
              <a:spLocks/>
            </p:cNvSpPr>
            <p:nvPr>
              <p:custDataLst>
                <p:tags r:id="rId4"/>
              </p:custDataLst>
            </p:nvPr>
          </p:nvSpPr>
          <p:spPr bwMode="auto">
            <a:xfrm>
              <a:off x="145" y="159"/>
              <a:ext cx="188" cy="186"/>
            </a:xfrm>
            <a:custGeom>
              <a:avLst/>
              <a:gdLst>
                <a:gd name="T0" fmla="*/ 290 w 500"/>
                <a:gd name="T1" fmla="*/ 4 h 494"/>
                <a:gd name="T2" fmla="*/ 198 w 500"/>
                <a:gd name="T3" fmla="*/ 9 h 494"/>
                <a:gd name="T4" fmla="*/ 33 w 500"/>
                <a:gd name="T5" fmla="*/ 295 h 494"/>
                <a:gd name="T6" fmla="*/ 318 w 500"/>
                <a:gd name="T7" fmla="*/ 461 h 494"/>
                <a:gd name="T8" fmla="*/ 345 w 500"/>
                <a:gd name="T9" fmla="*/ 420 h 494"/>
                <a:gd name="T10" fmla="*/ 304 w 500"/>
                <a:gd name="T11" fmla="*/ 393 h 494"/>
                <a:gd name="T12" fmla="*/ 301 w 500"/>
                <a:gd name="T13" fmla="*/ 393 h 494"/>
                <a:gd name="T14" fmla="*/ 101 w 500"/>
                <a:gd name="T15" fmla="*/ 277 h 494"/>
                <a:gd name="T16" fmla="*/ 217 w 500"/>
                <a:gd name="T17" fmla="*/ 76 h 494"/>
                <a:gd name="T18" fmla="*/ 417 w 500"/>
                <a:gd name="T19" fmla="*/ 192 h 494"/>
                <a:gd name="T20" fmla="*/ 402 w 500"/>
                <a:gd name="T21" fmla="*/ 313 h 494"/>
                <a:gd name="T22" fmla="*/ 416 w 500"/>
                <a:gd name="T23" fmla="*/ 361 h 494"/>
                <a:gd name="T24" fmla="*/ 464 w 500"/>
                <a:gd name="T25" fmla="*/ 347 h 494"/>
                <a:gd name="T26" fmla="*/ 484 w 500"/>
                <a:gd name="T27" fmla="*/ 175 h 494"/>
                <a:gd name="T28" fmla="*/ 290 w 500"/>
                <a:gd name="T29" fmla="*/ 4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0" h="494">
                  <a:moveTo>
                    <a:pt x="290" y="4"/>
                  </a:moveTo>
                  <a:cubicBezTo>
                    <a:pt x="260" y="0"/>
                    <a:pt x="229" y="1"/>
                    <a:pt x="198" y="9"/>
                  </a:cubicBezTo>
                  <a:cubicBezTo>
                    <a:pt x="73" y="42"/>
                    <a:pt x="0" y="171"/>
                    <a:pt x="33" y="295"/>
                  </a:cubicBezTo>
                  <a:cubicBezTo>
                    <a:pt x="66" y="419"/>
                    <a:pt x="194" y="494"/>
                    <a:pt x="318" y="461"/>
                  </a:cubicBezTo>
                  <a:cubicBezTo>
                    <a:pt x="337" y="457"/>
                    <a:pt x="349" y="438"/>
                    <a:pt x="345" y="420"/>
                  </a:cubicBezTo>
                  <a:cubicBezTo>
                    <a:pt x="341" y="401"/>
                    <a:pt x="323" y="389"/>
                    <a:pt x="304" y="393"/>
                  </a:cubicBezTo>
                  <a:cubicBezTo>
                    <a:pt x="303" y="393"/>
                    <a:pt x="302" y="393"/>
                    <a:pt x="301" y="393"/>
                  </a:cubicBezTo>
                  <a:cubicBezTo>
                    <a:pt x="213" y="417"/>
                    <a:pt x="124" y="365"/>
                    <a:pt x="101" y="277"/>
                  </a:cubicBezTo>
                  <a:cubicBezTo>
                    <a:pt x="77" y="190"/>
                    <a:pt x="129" y="100"/>
                    <a:pt x="217" y="76"/>
                  </a:cubicBezTo>
                  <a:cubicBezTo>
                    <a:pt x="304" y="53"/>
                    <a:pt x="393" y="105"/>
                    <a:pt x="417" y="192"/>
                  </a:cubicBezTo>
                  <a:cubicBezTo>
                    <a:pt x="428" y="235"/>
                    <a:pt x="422" y="277"/>
                    <a:pt x="402" y="313"/>
                  </a:cubicBezTo>
                  <a:cubicBezTo>
                    <a:pt x="393" y="330"/>
                    <a:pt x="399" y="351"/>
                    <a:pt x="416" y="361"/>
                  </a:cubicBezTo>
                  <a:cubicBezTo>
                    <a:pt x="433" y="370"/>
                    <a:pt x="454" y="364"/>
                    <a:pt x="464" y="347"/>
                  </a:cubicBezTo>
                  <a:cubicBezTo>
                    <a:pt x="492" y="297"/>
                    <a:pt x="500" y="235"/>
                    <a:pt x="484" y="175"/>
                  </a:cubicBezTo>
                  <a:cubicBezTo>
                    <a:pt x="459" y="81"/>
                    <a:pt x="380" y="17"/>
                    <a:pt x="290" y="4"/>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29" name="Graphic 28" descr="Stamp with solid fill">
            <a:extLst>
              <a:ext uri="{FF2B5EF4-FFF2-40B4-BE49-F238E27FC236}">
                <a16:creationId xmlns:a16="http://schemas.microsoft.com/office/drawing/2014/main" id="{00DC70EF-C357-447E-A0E2-37E8D92D331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79307" y="2564072"/>
            <a:ext cx="1106424" cy="1106424"/>
          </a:xfrm>
          <a:prstGeom prst="rect">
            <a:avLst/>
          </a:prstGeom>
        </p:spPr>
      </p:pic>
      <p:pic>
        <p:nvPicPr>
          <p:cNvPr id="137" name="Graphic 136" descr="Hourglass 60% with solid fill">
            <a:extLst>
              <a:ext uri="{FF2B5EF4-FFF2-40B4-BE49-F238E27FC236}">
                <a16:creationId xmlns:a16="http://schemas.microsoft.com/office/drawing/2014/main" id="{0D5003ED-29CD-4572-B3AB-4A402A5A93B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490738" y="2561178"/>
            <a:ext cx="1106424" cy="1106424"/>
          </a:xfrm>
          <a:prstGeom prst="rect">
            <a:avLst/>
          </a:prstGeom>
        </p:spPr>
      </p:pic>
      <p:sp>
        <p:nvSpPr>
          <p:cNvPr id="58" name="Slide Number Placeholder 3">
            <a:extLst>
              <a:ext uri="{FF2B5EF4-FFF2-40B4-BE49-F238E27FC236}">
                <a16:creationId xmlns:a16="http://schemas.microsoft.com/office/drawing/2014/main" id="{C8DE32E9-E19A-4CCA-976E-919C2E3C47BE}"/>
              </a:ext>
            </a:extLst>
          </p:cNvPr>
          <p:cNvSpPr txBox="1">
            <a:spLocks/>
          </p:cNvSpPr>
          <p:nvPr/>
        </p:nvSpPr>
        <p:spPr>
          <a:xfrm>
            <a:off x="9334500" y="641350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787542D-5C6B-4EB3-96EB-9B37C3D5D2F8}" type="slidenum">
              <a:rPr lang="en-GB" smtClean="0"/>
              <a:pPr/>
              <a:t>9</a:t>
            </a:fld>
            <a:endParaRPr lang="en-GB" dirty="0"/>
          </a:p>
        </p:txBody>
      </p:sp>
      <p:sp>
        <p:nvSpPr>
          <p:cNvPr id="63" name="TextBox 62">
            <a:extLst>
              <a:ext uri="{FF2B5EF4-FFF2-40B4-BE49-F238E27FC236}">
                <a16:creationId xmlns:a16="http://schemas.microsoft.com/office/drawing/2014/main" id="{4279E36B-AF10-42E4-A330-2AB777B3D319}"/>
              </a:ext>
            </a:extLst>
          </p:cNvPr>
          <p:cNvSpPr txBox="1"/>
          <p:nvPr/>
        </p:nvSpPr>
        <p:spPr>
          <a:xfrm>
            <a:off x="3727995" y="4591953"/>
            <a:ext cx="2268000" cy="1077218"/>
          </a:xfrm>
          <a:prstGeom prst="rect">
            <a:avLst/>
          </a:prstGeom>
          <a:noFill/>
        </p:spPr>
        <p:txBody>
          <a:bodyPr wrap="square" rtlCol="0">
            <a:spAutoFit/>
          </a:bodyPr>
          <a:lstStyle/>
          <a:p>
            <a:pPr lvl="0" algn="ctr">
              <a:defRPr/>
            </a:pPr>
            <a:r>
              <a:rPr lang="en-US" sz="1600" dirty="0">
                <a:solidFill>
                  <a:prstClr val="black"/>
                </a:solidFill>
              </a:rPr>
              <a:t>Minimum of 50k per annum by consolidator.  Post up to 1m items over 12 months.</a:t>
            </a:r>
          </a:p>
        </p:txBody>
      </p:sp>
      <p:sp>
        <p:nvSpPr>
          <p:cNvPr id="64" name="TextBox 63">
            <a:extLst>
              <a:ext uri="{FF2B5EF4-FFF2-40B4-BE49-F238E27FC236}">
                <a16:creationId xmlns:a16="http://schemas.microsoft.com/office/drawing/2014/main" id="{A59BD0E9-77CC-4432-A54B-A8E751C0A979}"/>
              </a:ext>
            </a:extLst>
          </p:cNvPr>
          <p:cNvSpPr txBox="1"/>
          <p:nvPr/>
        </p:nvSpPr>
        <p:spPr>
          <a:xfrm>
            <a:off x="3558573" y="4221444"/>
            <a:ext cx="2547892"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prstClr val="black"/>
                </a:solidFill>
                <a:effectLst/>
                <a:uLnTx/>
                <a:uFillTx/>
                <a:ea typeface="Noto Sans" panose="020B0502040504020204" pitchFamily="34"/>
                <a:cs typeface="Noto Sans" panose="020B0502040504020204" pitchFamily="34"/>
              </a:rPr>
              <a:t>TO QUALIFY</a:t>
            </a:r>
          </a:p>
        </p:txBody>
      </p:sp>
      <p:sp>
        <p:nvSpPr>
          <p:cNvPr id="65" name="TextBox 64">
            <a:extLst>
              <a:ext uri="{FF2B5EF4-FFF2-40B4-BE49-F238E27FC236}">
                <a16:creationId xmlns:a16="http://schemas.microsoft.com/office/drawing/2014/main" id="{F9A83F75-7CF7-4EA0-BBFC-24C332F5E6BF}"/>
              </a:ext>
            </a:extLst>
          </p:cNvPr>
          <p:cNvSpPr txBox="1"/>
          <p:nvPr/>
        </p:nvSpPr>
        <p:spPr>
          <a:xfrm>
            <a:off x="6402239" y="4594955"/>
            <a:ext cx="2268000" cy="1815882"/>
          </a:xfrm>
          <a:prstGeom prst="rect">
            <a:avLst/>
          </a:prstGeom>
          <a:noFill/>
        </p:spPr>
        <p:txBody>
          <a:bodyPr wrap="square" rtlCol="0">
            <a:spAutoFit/>
          </a:bodyPr>
          <a:lstStyle/>
          <a:p>
            <a:pPr lvl="0" algn="ctr">
              <a:defRPr/>
            </a:pPr>
            <a:r>
              <a:rPr lang="en-US" sz="1600">
                <a:solidFill>
                  <a:prstClr val="black"/>
                </a:solidFill>
                <a:ea typeface="Noto Sans" panose="020B0502040504020204" pitchFamily="34"/>
                <a:cs typeface="Noto Sans" panose="020B0502040504020204" pitchFamily="34"/>
              </a:rPr>
              <a:t>Qualifying items will earn a 50</a:t>
            </a:r>
            <a:r>
              <a:rPr lang="en-US" sz="1600" dirty="0">
                <a:solidFill>
                  <a:prstClr val="black"/>
                </a:solidFill>
                <a:ea typeface="Noto Sans" panose="020B0502040504020204" pitchFamily="34"/>
                <a:cs typeface="Noto Sans" panose="020B0502040504020204" pitchFamily="34"/>
              </a:rPr>
              <a:t>% credit off Business Mail </a:t>
            </a:r>
            <a:r>
              <a:rPr lang="en-US" sz="1600">
                <a:solidFill>
                  <a:prstClr val="black"/>
                </a:solidFill>
                <a:ea typeface="Noto Sans" panose="020B0502040504020204" pitchFamily="34"/>
                <a:cs typeface="Noto Sans" panose="020B0502040504020204" pitchFamily="34"/>
              </a:rPr>
              <a:t>rate card discount  </a:t>
            </a:r>
            <a:r>
              <a:rPr lang="en-US" sz="1600" dirty="0">
                <a:solidFill>
                  <a:prstClr val="black"/>
                </a:solidFill>
                <a:ea typeface="Noto Sans" panose="020B0502040504020204" pitchFamily="34"/>
                <a:cs typeface="Noto Sans" panose="020B0502040504020204" pitchFamily="34"/>
              </a:rPr>
              <a:t>the equivalent advertising mail rate for qualifying Programmatic Advertising Mail items.</a:t>
            </a:r>
            <a:endParaRPr lang="en-GB" sz="1600" dirty="0">
              <a:solidFill>
                <a:prstClr val="black"/>
              </a:solidFill>
              <a:ea typeface="Noto Sans" panose="020B0502040504020204" pitchFamily="34"/>
              <a:cs typeface="Noto Sans" panose="020B0502040504020204" pitchFamily="34"/>
            </a:endParaRPr>
          </a:p>
        </p:txBody>
      </p:sp>
      <p:sp>
        <p:nvSpPr>
          <p:cNvPr id="66" name="TextBox 65">
            <a:extLst>
              <a:ext uri="{FF2B5EF4-FFF2-40B4-BE49-F238E27FC236}">
                <a16:creationId xmlns:a16="http://schemas.microsoft.com/office/drawing/2014/main" id="{47CD1FAB-9D28-4C05-8A8E-5A81A2504E45}"/>
              </a:ext>
            </a:extLst>
          </p:cNvPr>
          <p:cNvSpPr txBox="1"/>
          <p:nvPr/>
        </p:nvSpPr>
        <p:spPr>
          <a:xfrm>
            <a:off x="6570420" y="4211323"/>
            <a:ext cx="190612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b="1" dirty="0">
                <a:solidFill>
                  <a:prstClr val="black"/>
                </a:solidFill>
                <a:ea typeface="Noto Sans" panose="020B0502040504020204" pitchFamily="34"/>
                <a:cs typeface="Noto Sans" panose="020B0502040504020204" pitchFamily="34"/>
              </a:rPr>
              <a:t>CREDIT</a:t>
            </a:r>
            <a:endParaRPr kumimoji="0" lang="en-GB" b="1" i="0" u="none" strike="noStrike" kern="1200" cap="none" spc="0" normalizeH="0" baseline="0" noProof="0" dirty="0">
              <a:ln>
                <a:noFill/>
              </a:ln>
              <a:solidFill>
                <a:prstClr val="black"/>
              </a:solidFill>
              <a:effectLst/>
              <a:uLnTx/>
              <a:uFillTx/>
              <a:ea typeface="Noto Sans" panose="020B0502040504020204" pitchFamily="34"/>
              <a:cs typeface="Noto Sans" panose="020B0502040504020204" pitchFamily="34"/>
            </a:endParaRPr>
          </a:p>
        </p:txBody>
      </p:sp>
      <p:sp>
        <p:nvSpPr>
          <p:cNvPr id="67" name="TextBox 66">
            <a:extLst>
              <a:ext uri="{FF2B5EF4-FFF2-40B4-BE49-F238E27FC236}">
                <a16:creationId xmlns:a16="http://schemas.microsoft.com/office/drawing/2014/main" id="{EAA623E0-4F3D-4EC9-8EE9-D70109CA0716}"/>
              </a:ext>
            </a:extLst>
          </p:cNvPr>
          <p:cNvSpPr txBox="1"/>
          <p:nvPr/>
        </p:nvSpPr>
        <p:spPr>
          <a:xfrm>
            <a:off x="8668798" y="4643792"/>
            <a:ext cx="3076540" cy="13542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For more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information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and to apply go to </a:t>
            </a:r>
            <a:r>
              <a:rPr kumimoji="0" lang="en-US" sz="1600" b="0" i="0" u="none" strike="noStrike" kern="1200" cap="none" spc="0" normalizeH="0" baseline="0" noProof="0" dirty="0">
                <a:ln>
                  <a:noFill/>
                </a:ln>
                <a:solidFill>
                  <a:prstClr val="black"/>
                </a:solidFill>
                <a:effectLst/>
                <a:uLnTx/>
                <a:uFillTx/>
                <a:ea typeface="+mn-ea"/>
                <a:cs typeface="+mn-cs"/>
                <a:hlinkClick r:id="rId13"/>
              </a:rPr>
              <a:t>www.royalmailwholesale.com</a:t>
            </a:r>
            <a:endParaRPr kumimoji="0" lang="en-US" sz="1600" b="0" i="0" u="none" strike="noStrike" kern="1200" cap="none" spc="0" normalizeH="0" baseline="0" noProof="0" dirty="0">
              <a:ln>
                <a:noFill/>
              </a:ln>
              <a:solidFill>
                <a:prstClr val="black"/>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ea typeface="Noto Sans" panose="020B0502040504020204" pitchFamily="34"/>
              <a:cs typeface="Noto Sans" panose="020B0502040504020204" pitchFamily="34"/>
            </a:endParaRPr>
          </a:p>
        </p:txBody>
      </p:sp>
      <p:sp>
        <p:nvSpPr>
          <p:cNvPr id="68" name="TextBox 67">
            <a:extLst>
              <a:ext uri="{FF2B5EF4-FFF2-40B4-BE49-F238E27FC236}">
                <a16:creationId xmlns:a16="http://schemas.microsoft.com/office/drawing/2014/main" id="{36A8CF95-3752-4A4D-A48F-7B28E08B1A84}"/>
              </a:ext>
            </a:extLst>
          </p:cNvPr>
          <p:cNvSpPr txBox="1"/>
          <p:nvPr/>
        </p:nvSpPr>
        <p:spPr>
          <a:xfrm>
            <a:off x="9182100" y="4274460"/>
            <a:ext cx="190612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prstClr val="black"/>
                </a:solidFill>
                <a:effectLst/>
                <a:uLnTx/>
                <a:uFillTx/>
                <a:ea typeface="Noto Sans" panose="020B0502040504020204" pitchFamily="34"/>
                <a:cs typeface="Noto Sans" panose="020B0502040504020204" pitchFamily="34"/>
              </a:rPr>
              <a:t>TO APPLY</a:t>
            </a:r>
          </a:p>
        </p:txBody>
      </p:sp>
      <p:sp>
        <p:nvSpPr>
          <p:cNvPr id="78" name="TextBox 77">
            <a:extLst>
              <a:ext uri="{FF2B5EF4-FFF2-40B4-BE49-F238E27FC236}">
                <a16:creationId xmlns:a16="http://schemas.microsoft.com/office/drawing/2014/main" id="{F2AF88B3-8945-4E7F-814D-7D8F0491CCF1}"/>
              </a:ext>
            </a:extLst>
          </p:cNvPr>
          <p:cNvSpPr txBox="1"/>
          <p:nvPr/>
        </p:nvSpPr>
        <p:spPr>
          <a:xfrm>
            <a:off x="5266583" y="6757743"/>
            <a:ext cx="1967205" cy="261610"/>
          </a:xfrm>
          <a:prstGeom prst="rect">
            <a:avLst/>
          </a:prstGeom>
          <a:noFill/>
        </p:spPr>
        <p:txBody>
          <a:bodyPr wrap="none" rtlCol="0">
            <a:spAutoFit/>
          </a:bodyPr>
          <a:lstStyle/>
          <a:p>
            <a:pPr lvl="0" defTabSz="457200">
              <a:defRPr/>
            </a:pPr>
            <a:r>
              <a:rPr lang="en-GB" sz="1100" dirty="0"/>
              <a:t>Full terms and conditions apply</a:t>
            </a:r>
          </a:p>
        </p:txBody>
      </p:sp>
    </p:spTree>
    <p:extLst>
      <p:ext uri="{BB962C8B-B14F-4D97-AF65-F5344CB8AC3E}">
        <p14:creationId xmlns:p14="http://schemas.microsoft.com/office/powerpoint/2010/main" val="7056487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_USER_TAGS_ICONS" val="target_POWER_USER_SEPARATOR_ICONS_aim_POWER_USER_SEPARATOR_ICONS_alternate_POWER_USER_SEPARATOR_ICONS_swapping_POWER_USER_SEPARATOR_ICONS_switch_POWER_USER_SEPARATOR_ICONS_target-shooting_POWER_USER_SEPARATOR_ICONS_targeted"/>
</p:tagLst>
</file>

<file path=ppt/tags/tag10.xml><?xml version="1.0" encoding="utf-8"?>
<p:tagLst xmlns:a="http://schemas.openxmlformats.org/drawingml/2006/main" xmlns:r="http://schemas.openxmlformats.org/officeDocument/2006/relationships" xmlns:p="http://schemas.openxmlformats.org/presentationml/2006/main">
  <p:tag name="POWER_USER_TAGS_ICONS" val="plus_POWER_USER_SEPARATOR_ICONS_with_POWER_USER_SEPARATOR_ICONS_put-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
</p:tagLst>
</file>

<file path=ppt/tags/tag11.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2.xml><?xml version="1.0" encoding="utf-8"?>
<p:tagLst xmlns:a="http://schemas.openxmlformats.org/drawingml/2006/main" xmlns:r="http://schemas.openxmlformats.org/officeDocument/2006/relationships" xmlns:p="http://schemas.openxmlformats.org/presentationml/2006/main">
  <p:tag name="POWER_USER_TAGS_ICONS" val="plus_POWER_USER_SEPARATOR_ICONS_with_POWER_USER_SEPARATOR_ICONS_put-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
</p:tagLst>
</file>

<file path=ppt/tags/tag13.xml><?xml version="1.0" encoding="utf-8"?>
<p:tagLst xmlns:a="http://schemas.openxmlformats.org/drawingml/2006/main" xmlns:r="http://schemas.openxmlformats.org/officeDocument/2006/relationships" xmlns:p="http://schemas.openxmlformats.org/presentationml/2006/main">
  <p:tag name="POWER_USER_TAGS_ICONS" val="plus_POWER_USER_SEPARATOR_ICONS_with_POWER_USER_SEPARATOR_ICONS_put-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
</p:tagLst>
</file>

<file path=ppt/tags/tag14.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15.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16.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17.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18.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19.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2.xml><?xml version="1.0" encoding="utf-8"?>
<p:tagLst xmlns:a="http://schemas.openxmlformats.org/drawingml/2006/main" xmlns:r="http://schemas.openxmlformats.org/officeDocument/2006/relationships" xmlns:p="http://schemas.openxmlformats.org/presentationml/2006/main">
  <p:tag name="POWER_USER_TAGS_ICONS" val="gear_POWER_USER_SEPARATOR_ICONS_cog_POWER_USER_SEPARATOR_ICONS_machine_POWER_USER_SEPARATOR_ICONS_settings"/>
</p:tagLst>
</file>

<file path=ppt/tags/tag20.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21.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22.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23.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24.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25.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26.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27.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28.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29.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xml><?xml version="1.0" encoding="utf-8"?>
<p:tagLst xmlns:a="http://schemas.openxmlformats.org/drawingml/2006/main" xmlns:r="http://schemas.openxmlformats.org/officeDocument/2006/relationships" xmlns:p="http://schemas.openxmlformats.org/presentationml/2006/main">
  <p:tag name="POWER_USER_TAGS_ICONS" val="gear_POWER_USER_SEPARATOR_ICONS_cog_POWER_USER_SEPARATOR_ICONS_machine_POWER_USER_SEPARATOR_ICONS_settings"/>
</p:tagLst>
</file>

<file path=ppt/tags/tag30.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1.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2.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3.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4.xml><?xml version="1.0" encoding="utf-8"?>
<p:tagLst xmlns:a="http://schemas.openxmlformats.org/drawingml/2006/main" xmlns:r="http://schemas.openxmlformats.org/officeDocument/2006/relationships" xmlns:p="http://schemas.openxmlformats.org/presentationml/2006/main">
  <p:tag name="POWER_USER_TAGS_ICONS" val="gear_POWER_USER_SEPARATOR_ICONS_cog_POWER_USER_SEPARATOR_ICONS_machine_POWER_USER_SEPARATOR_ICONS_settings"/>
</p:tagLst>
</file>

<file path=ppt/tags/tag5.xml><?xml version="1.0" encoding="utf-8"?>
<p:tagLst xmlns:a="http://schemas.openxmlformats.org/drawingml/2006/main" xmlns:r="http://schemas.openxmlformats.org/officeDocument/2006/relationships" xmlns:p="http://schemas.openxmlformats.org/presentationml/2006/main">
  <p:tag name="POWER_USER_TAGS_ICONS" val="target_POWER_USER_SEPARATOR_ICONS_aim_POWER_USER_SEPARATOR_ICONS_alternate_POWER_USER_SEPARATOR_ICONS_swapping_POWER_USER_SEPARATOR_ICONS_switch_POWER_USER_SEPARATOR_ICONS_target-shooting_POWER_USER_SEPARATOR_ICONS_targeted"/>
</p:tagLst>
</file>

<file path=ppt/tags/tag6.xml><?xml version="1.0" encoding="utf-8"?>
<p:tagLst xmlns:a="http://schemas.openxmlformats.org/drawingml/2006/main" xmlns:r="http://schemas.openxmlformats.org/officeDocument/2006/relationships" xmlns:p="http://schemas.openxmlformats.org/presentationml/2006/main">
  <p:tag name="POWER_USER_TAGS_ICONS" val="target_POWER_USER_SEPARATOR_ICONS_aim_POWER_USER_SEPARATOR_ICONS_alternate_POWER_USER_SEPARATOR_ICONS_swapping_POWER_USER_SEPARATOR_ICONS_switch_POWER_USER_SEPARATOR_ICONS_target-shooting_POWER_USER_SEPARATOR_ICONS_targeted"/>
</p:tagLst>
</file>

<file path=ppt/tags/tag7.xml><?xml version="1.0" encoding="utf-8"?>
<p:tagLst xmlns:a="http://schemas.openxmlformats.org/drawingml/2006/main" xmlns:r="http://schemas.openxmlformats.org/officeDocument/2006/relationships" xmlns:p="http://schemas.openxmlformats.org/presentationml/2006/main">
  <p:tag name="POWER_USER_TAGS_ICONS" val="target_POWER_USER_SEPARATOR_ICONS_aim_POWER_USER_SEPARATOR_ICONS_alternate_POWER_USER_SEPARATOR_ICONS_swapping_POWER_USER_SEPARATOR_ICONS_switch_POWER_USER_SEPARATOR_ICONS_target-shooting_POWER_USER_SEPARATOR_ICONS_targeted"/>
</p:tagLst>
</file>

<file path=ppt/tags/tag8.xml><?xml version="1.0" encoding="utf-8"?>
<p:tagLst xmlns:a="http://schemas.openxmlformats.org/drawingml/2006/main" xmlns:r="http://schemas.openxmlformats.org/officeDocument/2006/relationships" xmlns:p="http://schemas.openxmlformats.org/presentationml/2006/main">
  <p:tag name="POWER_USER_TAGS_ICONS" val="paper_POWER_USER_SEPARATOR_ICONS_aircraft_POWER_USER_SEPARATOR_ICONS_airplane_POWER_USER_SEPARATOR_ICONS_play_POWER_USER_SEPARATOR_ICONS_send_POWER_USER_SEPARATOR_ICONS_email_POWER_USER_SEPARATOR_ICONS_message"/>
</p:tagLst>
</file>

<file path=ppt/tags/tag9.xml><?xml version="1.0" encoding="utf-8"?>
<p:tagLst xmlns:a="http://schemas.openxmlformats.org/drawingml/2006/main" xmlns:r="http://schemas.openxmlformats.org/officeDocument/2006/relationships" xmlns:p="http://schemas.openxmlformats.org/presentationml/2006/main">
  <p:tag name="POWER_USER_TAGS_ICONS" val=""/>
</p:tagLst>
</file>

<file path=ppt/theme/theme1.xml><?xml version="1.0" encoding="utf-8"?>
<a:theme xmlns:a="http://schemas.openxmlformats.org/drawingml/2006/main" name="Office Theme">
  <a:themeElements>
    <a:clrScheme name="Marketreach Colours">
      <a:dk1>
        <a:srgbClr val="000000"/>
      </a:dk1>
      <a:lt1>
        <a:srgbClr val="FFFFFF"/>
      </a:lt1>
      <a:dk2>
        <a:srgbClr val="666666"/>
      </a:dk2>
      <a:lt2>
        <a:srgbClr val="FFFFFF"/>
      </a:lt2>
      <a:accent1>
        <a:srgbClr val="E32019"/>
      </a:accent1>
      <a:accent2>
        <a:srgbClr val="E94D47"/>
      </a:accent2>
      <a:accent3>
        <a:srgbClr val="EE7975"/>
      </a:accent3>
      <a:accent4>
        <a:srgbClr val="F3A6A3"/>
      </a:accent4>
      <a:accent5>
        <a:srgbClr val="F9D3D1"/>
      </a:accent5>
      <a:accent6>
        <a:srgbClr val="000000"/>
      </a:accent6>
      <a:hlink>
        <a:srgbClr val="E32019"/>
      </a:hlink>
      <a:folHlink>
        <a:srgbClr val="E94D47"/>
      </a:folHlink>
    </a:clrScheme>
    <a:fontScheme name="Marketreach fonts">
      <a:majorFont>
        <a:latin typeface="Century Gothic"/>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1302</Words>
  <Application>Microsoft Office PowerPoint</Application>
  <PresentationFormat>Widescreen</PresentationFormat>
  <Paragraphs>138</Paragraphs>
  <Slides>14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Century Gothic</vt:lpstr>
      <vt:lpstr>Wingdings</vt:lpstr>
      <vt:lpstr>Office Theme</vt:lpstr>
      <vt:lpstr>PROGRAMMATIC MAIL – RETARGETING, PERSONALISED MAIL FOR REAL PERFORMANCE</vt:lpstr>
      <vt:lpstr>PowerPoint Presentation</vt:lpstr>
      <vt:lpstr>SO, DOES IT WORK?</vt:lpstr>
      <vt:lpstr>IT CAN FULFIL MULTIPLE OBJECTIVES FOR BRANDS</vt:lpstr>
      <vt:lpstr>The end-to-end campaign process</vt:lpstr>
      <vt:lpstr>LEVERAGE YOUR FIRST-PARTY DIGITAL DATA</vt:lpstr>
      <vt:lpstr>PowerPoint Presentation</vt:lpstr>
      <vt:lpstr>OVO ENERGY GENERATED AN ROI OF 15:1</vt:lpstr>
      <vt:lpstr>Programmatic  mail incentive - overview</vt:lpstr>
      <vt:lpstr>Validation process</vt:lpstr>
      <vt:lpstr>OFFER DATES</vt:lpstr>
      <vt:lpstr>The APPLICATION AND CREDIT process</vt:lpstr>
      <vt:lpstr>FREQUENTLY ASKED 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2018-10-03T11:19:32Z</dcterms:created>
  <dcterms:modified xsi:type="dcterms:W3CDTF">2024-07-23T09:42:03Z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80f36f3-41a5-4f45-a6a2-e224f336accd_Enabled">
    <vt:lpwstr>true</vt:lpwstr>
  </property>
  <property fmtid="{D5CDD505-2E9C-101B-9397-08002B2CF9AE}" pid="3" name="MSIP_Label_980f36f3-41a5-4f45-a6a2-e224f336accd_SetDate">
    <vt:lpwstr>2023-01-23T12:21:51Z</vt:lpwstr>
  </property>
  <property fmtid="{D5CDD505-2E9C-101B-9397-08002B2CF9AE}" pid="4" name="MSIP_Label_980f36f3-41a5-4f45-a6a2-e224f336accd_Method">
    <vt:lpwstr>Standard</vt:lpwstr>
  </property>
  <property fmtid="{D5CDD505-2E9C-101B-9397-08002B2CF9AE}" pid="5" name="MSIP_Label_980f36f3-41a5-4f45-a6a2-e224f336accd_Name">
    <vt:lpwstr>980f36f3-41a5-4f45-a6a2-e224f336accd</vt:lpwstr>
  </property>
  <property fmtid="{D5CDD505-2E9C-101B-9397-08002B2CF9AE}" pid="6" name="MSIP_Label_980f36f3-41a5-4f45-a6a2-e224f336accd_SiteId">
    <vt:lpwstr>7a082108-90dd-41ac-be41-9b8feabee2da</vt:lpwstr>
  </property>
  <property fmtid="{D5CDD505-2E9C-101B-9397-08002B2CF9AE}" pid="7" name="MSIP_Label_980f36f3-41a5-4f45-a6a2-e224f336accd_ActionId">
    <vt:lpwstr/>
  </property>
  <property fmtid="{D5CDD505-2E9C-101B-9397-08002B2CF9AE}" pid="8" name="MSIP_Label_980f36f3-41a5-4f45-a6a2-e224f336accd_ContentBits">
    <vt:lpwstr>2</vt:lpwstr>
  </property>
</Properties>
</file>