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7"/>
  </p:notesMasterIdLst>
  <p:handoutMasterIdLst>
    <p:handoutMasterId r:id="rId18"/>
  </p:handoutMasterIdLst>
  <p:sldIdLst>
    <p:sldId id="256" r:id="rId2"/>
    <p:sldId id="282" r:id="rId3"/>
    <p:sldId id="283" r:id="rId4"/>
    <p:sldId id="286" r:id="rId5"/>
    <p:sldId id="287" r:id="rId6"/>
    <p:sldId id="284" r:id="rId7"/>
    <p:sldId id="290" r:id="rId8"/>
    <p:sldId id="291" r:id="rId9"/>
    <p:sldId id="292" r:id="rId10"/>
    <p:sldId id="295" r:id="rId11"/>
    <p:sldId id="293" r:id="rId12"/>
    <p:sldId id="294" r:id="rId13"/>
    <p:sldId id="276" r:id="rId14"/>
    <p:sldId id="277" r:id="rId15"/>
    <p:sldId id="296"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304"/>
    <a:srgbClr val="82CBD4"/>
    <a:srgbClr val="95C121"/>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autoAdjust="0"/>
    <p:restoredTop sz="93494" autoAdjust="0"/>
  </p:normalViewPr>
  <p:slideViewPr>
    <p:cSldViewPr snapToGrid="0">
      <p:cViewPr varScale="1">
        <p:scale>
          <a:sx n="56" d="100"/>
          <a:sy n="56" d="100"/>
        </p:scale>
        <p:origin x="688" y="52"/>
      </p:cViewPr>
      <p:guideLst>
        <p:guide orient="horz" pos="4110"/>
        <p:guide pos="325"/>
      </p:guideLst>
    </p:cSldViewPr>
  </p:slideViewPr>
  <p:notesTextViewPr>
    <p:cViewPr>
      <p:scale>
        <a:sx n="1" d="1"/>
        <a:sy n="1" d="1"/>
      </p:scale>
      <p:origin x="0" y="0"/>
    </p:cViewPr>
  </p:notesTextViewPr>
  <p:sorterViewPr>
    <p:cViewPr>
      <p:scale>
        <a:sx n="100" d="100"/>
        <a:sy n="100" d="100"/>
      </p:scale>
      <p:origin x="0" y="-5512"/>
    </p:cViewPr>
  </p:sorterViewPr>
  <p:notesViewPr>
    <p:cSldViewPr snapToGrid="0" showGuides="1">
      <p:cViewPr>
        <p:scale>
          <a:sx n="100" d="100"/>
          <a:sy n="100" d="100"/>
        </p:scale>
        <p:origin x="1576" y="-34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Reductions Affect Community</c:v>
                </c:pt>
              </c:strCache>
            </c:strRef>
          </c:tx>
          <c:dPt>
            <c:idx val="1"/>
            <c:bubble3D val="0"/>
            <c:spPr>
              <a:solidFill>
                <a:schemeClr val="bg1">
                  <a:lumMod val="85000"/>
                </a:schemeClr>
              </a:solidFill>
              <a:ln>
                <a:noFill/>
              </a:ln>
            </c:spPr>
            <c:extLst>
              <c:ext xmlns:c16="http://schemas.microsoft.com/office/drawing/2014/chart" uri="{C3380CC4-5D6E-409C-BE32-E72D297353CC}">
                <c16:uniqueId val="{00000001-C561-463E-B8A4-1E3E4D9D6A8D}"/>
              </c:ext>
            </c:extLst>
          </c:dPt>
          <c:cat>
            <c:strRef>
              <c:f>Sheet1!$A$2:$A$3</c:f>
              <c:strCache>
                <c:ptCount val="2"/>
                <c:pt idx="0">
                  <c:v>1st Qtr</c:v>
                </c:pt>
                <c:pt idx="1">
                  <c:v>2nd Qtr</c:v>
                </c:pt>
              </c:strCache>
            </c:strRef>
          </c:cat>
          <c:val>
            <c:numRef>
              <c:f>Sheet1!$B$2:$B$3</c:f>
              <c:numCache>
                <c:formatCode>General</c:formatCode>
                <c:ptCount val="2"/>
                <c:pt idx="0">
                  <c:v>58</c:v>
                </c:pt>
                <c:pt idx="1">
                  <c:v>42</c:v>
                </c:pt>
              </c:numCache>
            </c:numRef>
          </c:val>
          <c:extLst>
            <c:ext xmlns:c16="http://schemas.microsoft.com/office/drawing/2014/chart" uri="{C3380CC4-5D6E-409C-BE32-E72D297353CC}">
              <c16:uniqueId val="{00000002-C561-463E-B8A4-1E3E4D9D6A8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Mail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Opened it</c:v>
                </c:pt>
                <c:pt idx="1">
                  <c:v>Read/looked/glanced at it</c:v>
                </c:pt>
                <c:pt idx="2">
                  <c:v>Passed it on/left out for the person it's for</c:v>
                </c:pt>
                <c:pt idx="3">
                  <c:v>Used/did something with the information</c:v>
                </c:pt>
                <c:pt idx="4">
                  <c:v>Filed it for reference or records</c:v>
                </c:pt>
                <c:pt idx="5">
                  <c:v>Threw it away/recycled</c:v>
                </c:pt>
                <c:pt idx="6">
                  <c:v>Put in the usual place</c:v>
                </c:pt>
                <c:pt idx="7">
                  <c:v>Put it aside to look at later</c:v>
                </c:pt>
              </c:strCache>
            </c:strRef>
          </c:cat>
          <c:val>
            <c:numRef>
              <c:f>Sheet1!$B$2:$B$9</c:f>
              <c:numCache>
                <c:formatCode>0%</c:formatCode>
                <c:ptCount val="8"/>
                <c:pt idx="0">
                  <c:v>0.74</c:v>
                </c:pt>
                <c:pt idx="1">
                  <c:v>0.64</c:v>
                </c:pt>
                <c:pt idx="2">
                  <c:v>0.11</c:v>
                </c:pt>
                <c:pt idx="3">
                  <c:v>0.09</c:v>
                </c:pt>
                <c:pt idx="4">
                  <c:v>0.24</c:v>
                </c:pt>
                <c:pt idx="5">
                  <c:v>0.42</c:v>
                </c:pt>
                <c:pt idx="6">
                  <c:v>0.12</c:v>
                </c:pt>
                <c:pt idx="7">
                  <c:v>0.25</c:v>
                </c:pt>
              </c:numCache>
            </c:numRef>
          </c:val>
          <c:extLst>
            <c:ext xmlns:c16="http://schemas.microsoft.com/office/drawing/2014/chart" uri="{C3380CC4-5D6E-409C-BE32-E72D297353CC}">
              <c16:uniqueId val="{00000000-5A90-4D46-877E-B2DB28F334D1}"/>
            </c:ext>
          </c:extLst>
        </c:ser>
        <c:ser>
          <c:idx val="1"/>
          <c:order val="1"/>
          <c:tx>
            <c:strRef>
              <c:f>Sheet1!$C$1</c:f>
              <c:strCache>
                <c:ptCount val="1"/>
                <c:pt idx="0">
                  <c:v>Government/council 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Opened it</c:v>
                </c:pt>
                <c:pt idx="1">
                  <c:v>Read/looked/glanced at it</c:v>
                </c:pt>
                <c:pt idx="2">
                  <c:v>Passed it on/left out for the person it's for</c:v>
                </c:pt>
                <c:pt idx="3">
                  <c:v>Used/did something with the information</c:v>
                </c:pt>
                <c:pt idx="4">
                  <c:v>Filed it for reference or records</c:v>
                </c:pt>
                <c:pt idx="5">
                  <c:v>Threw it away/recycled</c:v>
                </c:pt>
                <c:pt idx="6">
                  <c:v>Put in the usual place</c:v>
                </c:pt>
                <c:pt idx="7">
                  <c:v>Put it aside to look at later</c:v>
                </c:pt>
              </c:strCache>
            </c:strRef>
          </c:cat>
          <c:val>
            <c:numRef>
              <c:f>Sheet1!$C$2:$C$9</c:f>
              <c:numCache>
                <c:formatCode>0%</c:formatCode>
                <c:ptCount val="8"/>
                <c:pt idx="0">
                  <c:v>0.81</c:v>
                </c:pt>
                <c:pt idx="1">
                  <c:v>0.66</c:v>
                </c:pt>
                <c:pt idx="2">
                  <c:v>0.11</c:v>
                </c:pt>
                <c:pt idx="3">
                  <c:v>0.16</c:v>
                </c:pt>
                <c:pt idx="4">
                  <c:v>0.41</c:v>
                </c:pt>
                <c:pt idx="5">
                  <c:v>0.21</c:v>
                </c:pt>
                <c:pt idx="6">
                  <c:v>0.14000000000000001</c:v>
                </c:pt>
                <c:pt idx="7">
                  <c:v>0.23</c:v>
                </c:pt>
              </c:numCache>
            </c:numRef>
          </c:val>
          <c:extLst>
            <c:ext xmlns:c16="http://schemas.microsoft.com/office/drawing/2014/chart" uri="{C3380CC4-5D6E-409C-BE32-E72D297353CC}">
              <c16:uniqueId val="{00000001-5A90-4D46-877E-B2DB28F334D1}"/>
            </c:ext>
          </c:extLst>
        </c:ser>
        <c:dLbls>
          <c:showLegendKey val="0"/>
          <c:showVal val="0"/>
          <c:showCatName val="0"/>
          <c:showSerName val="0"/>
          <c:showPercent val="0"/>
          <c:showBubbleSize val="0"/>
        </c:dLbls>
        <c:gapWidth val="85"/>
        <c:overlap val="-27"/>
        <c:axId val="866594912"/>
        <c:axId val="866595896"/>
      </c:barChart>
      <c:catAx>
        <c:axId val="8665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66595896"/>
        <c:crosses val="autoZero"/>
        <c:auto val="1"/>
        <c:lblAlgn val="ctr"/>
        <c:lblOffset val="100"/>
        <c:noMultiLvlLbl val="0"/>
      </c:catAx>
      <c:valAx>
        <c:axId val="866595896"/>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659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Mail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Buying behaviour</c:v>
                </c:pt>
                <c:pt idx="1">
                  <c:v>Planning and searching behaviour</c:v>
                </c:pt>
                <c:pt idx="2">
                  <c:v>Discussion with someone</c:v>
                </c:pt>
                <c:pt idx="3">
                  <c:v>Online behaviours</c:v>
                </c:pt>
                <c:pt idx="4">
                  <c:v>Contacting the sender</c:v>
                </c:pt>
              </c:strCache>
            </c:strRef>
          </c:cat>
          <c:val>
            <c:numRef>
              <c:f>Sheet1!$B$2:$B$6</c:f>
              <c:numCache>
                <c:formatCode>General</c:formatCode>
                <c:ptCount val="5"/>
                <c:pt idx="0">
                  <c:v>83</c:v>
                </c:pt>
                <c:pt idx="1">
                  <c:v>23</c:v>
                </c:pt>
                <c:pt idx="2">
                  <c:v>139</c:v>
                </c:pt>
                <c:pt idx="3">
                  <c:v>129</c:v>
                </c:pt>
                <c:pt idx="4">
                  <c:v>59</c:v>
                </c:pt>
              </c:numCache>
            </c:numRef>
          </c:val>
          <c:extLst>
            <c:ext xmlns:c16="http://schemas.microsoft.com/office/drawing/2014/chart" uri="{C3380CC4-5D6E-409C-BE32-E72D297353CC}">
              <c16:uniqueId val="{00000000-5A90-4D46-877E-B2DB28F334D1}"/>
            </c:ext>
          </c:extLst>
        </c:ser>
        <c:ser>
          <c:idx val="1"/>
          <c:order val="1"/>
          <c:tx>
            <c:strRef>
              <c:f>Sheet1!$C$1</c:f>
              <c:strCache>
                <c:ptCount val="1"/>
                <c:pt idx="0">
                  <c:v>Government/Council 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Buying behaviour</c:v>
                </c:pt>
                <c:pt idx="1">
                  <c:v>Planning and searching behaviour</c:v>
                </c:pt>
                <c:pt idx="2">
                  <c:v>Discussion with someone</c:v>
                </c:pt>
                <c:pt idx="3">
                  <c:v>Online behaviours</c:v>
                </c:pt>
                <c:pt idx="4">
                  <c:v>Contacting the sender</c:v>
                </c:pt>
              </c:strCache>
            </c:strRef>
          </c:cat>
          <c:val>
            <c:numRef>
              <c:f>Sheet1!$C$2:$C$6</c:f>
              <c:numCache>
                <c:formatCode>General</c:formatCode>
                <c:ptCount val="5"/>
                <c:pt idx="0">
                  <c:v>54</c:v>
                </c:pt>
                <c:pt idx="1">
                  <c:v>17</c:v>
                </c:pt>
                <c:pt idx="2">
                  <c:v>250</c:v>
                </c:pt>
                <c:pt idx="3">
                  <c:v>181</c:v>
                </c:pt>
                <c:pt idx="4">
                  <c:v>137</c:v>
                </c:pt>
              </c:numCache>
            </c:numRef>
          </c:val>
          <c:extLst>
            <c:ext xmlns:c16="http://schemas.microsoft.com/office/drawing/2014/chart" uri="{C3380CC4-5D6E-409C-BE32-E72D297353CC}">
              <c16:uniqueId val="{00000001-5A90-4D46-877E-B2DB28F334D1}"/>
            </c:ext>
          </c:extLst>
        </c:ser>
        <c:dLbls>
          <c:showLegendKey val="0"/>
          <c:showVal val="0"/>
          <c:showCatName val="0"/>
          <c:showSerName val="0"/>
          <c:showPercent val="0"/>
          <c:showBubbleSize val="0"/>
        </c:dLbls>
        <c:gapWidth val="85"/>
        <c:overlap val="-27"/>
        <c:axId val="866594912"/>
        <c:axId val="866595896"/>
      </c:barChart>
      <c:catAx>
        <c:axId val="8665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6595896"/>
        <c:crosses val="autoZero"/>
        <c:auto val="1"/>
        <c:lblAlgn val="ctr"/>
        <c:lblOffset val="100"/>
        <c:noMultiLvlLbl val="0"/>
      </c:catAx>
      <c:valAx>
        <c:axId val="86659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659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Reductions Affect Community</c:v>
                </c:pt>
              </c:strCache>
            </c:strRef>
          </c:tx>
          <c:explosion val="1"/>
          <c:dPt>
            <c:idx val="0"/>
            <c:bubble3D val="0"/>
            <c:spPr>
              <a:solidFill>
                <a:schemeClr val="accent2"/>
              </a:solidFill>
            </c:spPr>
            <c:extLst>
              <c:ext xmlns:c16="http://schemas.microsoft.com/office/drawing/2014/chart" uri="{C3380CC4-5D6E-409C-BE32-E72D297353CC}">
                <c16:uniqueId val="{00000001-1A6A-40F5-B8B8-7A573E0E90C2}"/>
              </c:ext>
            </c:extLst>
          </c:dPt>
          <c:dPt>
            <c:idx val="1"/>
            <c:bubble3D val="0"/>
            <c:explosion val="0"/>
            <c:spPr>
              <a:solidFill>
                <a:schemeClr val="bg1">
                  <a:lumMod val="85000"/>
                </a:schemeClr>
              </a:solidFill>
              <a:ln>
                <a:noFill/>
              </a:ln>
            </c:spPr>
            <c:extLst>
              <c:ext xmlns:c16="http://schemas.microsoft.com/office/drawing/2014/chart" uri="{C3380CC4-5D6E-409C-BE32-E72D297353CC}">
                <c16:uniqueId val="{00000003-1A6A-40F5-B8B8-7A573E0E90C2}"/>
              </c:ext>
            </c:extLst>
          </c:dPt>
          <c:cat>
            <c:strRef>
              <c:f>Sheet1!$A$2:$A$3</c:f>
              <c:strCache>
                <c:ptCount val="2"/>
                <c:pt idx="0">
                  <c:v>1st Qtr</c:v>
                </c:pt>
                <c:pt idx="1">
                  <c:v>2nd Qtr</c:v>
                </c:pt>
              </c:strCache>
            </c:strRef>
          </c:cat>
          <c:val>
            <c:numRef>
              <c:f>Sheet1!$B$2:$B$3</c:f>
              <c:numCache>
                <c:formatCode>General</c:formatCode>
                <c:ptCount val="2"/>
                <c:pt idx="0">
                  <c:v>49</c:v>
                </c:pt>
                <c:pt idx="1">
                  <c:v>51</c:v>
                </c:pt>
              </c:numCache>
            </c:numRef>
          </c:val>
          <c:extLst>
            <c:ext xmlns:c16="http://schemas.microsoft.com/office/drawing/2014/chart" uri="{C3380CC4-5D6E-409C-BE32-E72D297353CC}">
              <c16:uniqueId val="{00000004-1A6A-40F5-B8B8-7A573E0E90C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Reductions Affect Community</c:v>
                </c:pt>
              </c:strCache>
            </c:strRef>
          </c:tx>
          <c:dPt>
            <c:idx val="0"/>
            <c:bubble3D val="0"/>
            <c:spPr>
              <a:solidFill>
                <a:schemeClr val="accent3"/>
              </a:solidFill>
            </c:spPr>
            <c:extLst>
              <c:ext xmlns:c16="http://schemas.microsoft.com/office/drawing/2014/chart" uri="{C3380CC4-5D6E-409C-BE32-E72D297353CC}">
                <c16:uniqueId val="{00000001-CBC4-42AD-9BE1-D80426CD401A}"/>
              </c:ext>
            </c:extLst>
          </c:dPt>
          <c:dPt>
            <c:idx val="1"/>
            <c:bubble3D val="0"/>
            <c:spPr>
              <a:solidFill>
                <a:schemeClr val="bg1">
                  <a:lumMod val="85000"/>
                </a:schemeClr>
              </a:solidFill>
              <a:ln>
                <a:noFill/>
              </a:ln>
            </c:spPr>
            <c:extLst>
              <c:ext xmlns:c16="http://schemas.microsoft.com/office/drawing/2014/chart" uri="{C3380CC4-5D6E-409C-BE32-E72D297353CC}">
                <c16:uniqueId val="{00000003-CBC4-42AD-9BE1-D80426CD401A}"/>
              </c:ext>
            </c:extLst>
          </c:dPt>
          <c:cat>
            <c:strRef>
              <c:f>Sheet1!$A$2:$A$3</c:f>
              <c:strCache>
                <c:ptCount val="2"/>
                <c:pt idx="0">
                  <c:v>1st Qtr</c:v>
                </c:pt>
                <c:pt idx="1">
                  <c:v>2nd Qtr</c:v>
                </c:pt>
              </c:strCache>
            </c:strRef>
          </c:cat>
          <c:val>
            <c:numRef>
              <c:f>Sheet1!$B$2:$B$3</c:f>
              <c:numCache>
                <c:formatCode>General</c:formatCode>
                <c:ptCount val="2"/>
                <c:pt idx="0">
                  <c:v>38</c:v>
                </c:pt>
                <c:pt idx="1">
                  <c:v>51</c:v>
                </c:pt>
              </c:numCache>
            </c:numRef>
          </c:val>
          <c:extLst>
            <c:ext xmlns:c16="http://schemas.microsoft.com/office/drawing/2014/chart" uri="{C3380CC4-5D6E-409C-BE32-E72D297353CC}">
              <c16:uniqueId val="{00000004-CBC4-42AD-9BE1-D80426CD401A}"/>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14FF-4C4C-8741-722B513818B0}"/>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14FF-4C4C-8741-722B513818B0}"/>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14FF-4C4C-8741-722B513818B0}"/>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14FF-4C4C-8741-722B513818B0}"/>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14FF-4C4C-8741-722B513818B0}"/>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14FF-4C4C-8741-722B513818B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Post addressed to me</c:v>
                </c:pt>
                <c:pt idx="1">
                  <c:v>Door drop</c:v>
                </c:pt>
                <c:pt idx="2">
                  <c:v>Local weekly newspaper</c:v>
                </c:pt>
                <c:pt idx="3">
                  <c:v>Email</c:v>
                </c:pt>
                <c:pt idx="4">
                  <c:v>Local magazine</c:v>
                </c:pt>
                <c:pt idx="5">
                  <c:v>Posters, billboards, outdoors</c:v>
                </c:pt>
                <c:pt idx="6">
                  <c:v>Local radio</c:v>
                </c:pt>
                <c:pt idx="7">
                  <c:v>Leaflets in public buildings</c:v>
                </c:pt>
                <c:pt idx="8">
                  <c:v>Social media</c:v>
                </c:pt>
                <c:pt idx="9">
                  <c:v>Posters in public buildings</c:v>
                </c:pt>
                <c:pt idx="10">
                  <c:v>Text message</c:v>
                </c:pt>
                <c:pt idx="11">
                  <c:v>Local meeting</c:v>
                </c:pt>
                <c:pt idx="12">
                  <c:v>Other channel</c:v>
                </c:pt>
              </c:strCache>
            </c:strRef>
          </c:cat>
          <c:val>
            <c:numRef>
              <c:f>Sheet1!$B$2:$B$14</c:f>
              <c:numCache>
                <c:formatCode>0%</c:formatCode>
                <c:ptCount val="13"/>
                <c:pt idx="0">
                  <c:v>0.61</c:v>
                </c:pt>
                <c:pt idx="1">
                  <c:v>0.24</c:v>
                </c:pt>
                <c:pt idx="2">
                  <c:v>0.11</c:v>
                </c:pt>
                <c:pt idx="3">
                  <c:v>0.09</c:v>
                </c:pt>
                <c:pt idx="4">
                  <c:v>0.08</c:v>
                </c:pt>
                <c:pt idx="5">
                  <c:v>0.05</c:v>
                </c:pt>
                <c:pt idx="6">
                  <c:v>0.05</c:v>
                </c:pt>
                <c:pt idx="7">
                  <c:v>0.04</c:v>
                </c:pt>
                <c:pt idx="8">
                  <c:v>0.04</c:v>
                </c:pt>
                <c:pt idx="9">
                  <c:v>0.02</c:v>
                </c:pt>
                <c:pt idx="10">
                  <c:v>0.02</c:v>
                </c:pt>
                <c:pt idx="11">
                  <c:v>0.01</c:v>
                </c:pt>
                <c:pt idx="12">
                  <c:v>0.03</c:v>
                </c:pt>
              </c:numCache>
            </c:numRef>
          </c:val>
          <c:extLst>
            <c:ext xmlns:c16="http://schemas.microsoft.com/office/drawing/2014/chart" uri="{C3380CC4-5D6E-409C-BE32-E72D297353CC}">
              <c16:uniqueId val="{00000000-14FF-4C4C-8741-722B513818B0}"/>
            </c:ext>
          </c:extLst>
        </c:ser>
        <c:ser>
          <c:idx val="1"/>
          <c:order val="1"/>
          <c:tx>
            <c:strRef>
              <c:f>Sheet1!$C$1</c:f>
              <c:strCache>
                <c:ptCount val="1"/>
                <c:pt idx="0">
                  <c:v>Column1</c:v>
                </c:pt>
              </c:strCache>
            </c:strRef>
          </c:tx>
          <c:spPr>
            <a:solidFill>
              <a:schemeClr val="accent2"/>
            </a:solidFill>
            <a:ln>
              <a:noFill/>
            </a:ln>
            <a:effectLst/>
          </c:spPr>
          <c:invertIfNegative val="0"/>
          <c:cat>
            <c:strRef>
              <c:f>Sheet1!$A$2:$A$14</c:f>
              <c:strCache>
                <c:ptCount val="13"/>
                <c:pt idx="0">
                  <c:v>Post addressed to me</c:v>
                </c:pt>
                <c:pt idx="1">
                  <c:v>Door drop</c:v>
                </c:pt>
                <c:pt idx="2">
                  <c:v>Local weekly newspaper</c:v>
                </c:pt>
                <c:pt idx="3">
                  <c:v>Email</c:v>
                </c:pt>
                <c:pt idx="4">
                  <c:v>Local magazine</c:v>
                </c:pt>
                <c:pt idx="5">
                  <c:v>Posters, billboards, outdoors</c:v>
                </c:pt>
                <c:pt idx="6">
                  <c:v>Local radio</c:v>
                </c:pt>
                <c:pt idx="7">
                  <c:v>Leaflets in public buildings</c:v>
                </c:pt>
                <c:pt idx="8">
                  <c:v>Social media</c:v>
                </c:pt>
                <c:pt idx="9">
                  <c:v>Posters in public buildings</c:v>
                </c:pt>
                <c:pt idx="10">
                  <c:v>Text message</c:v>
                </c:pt>
                <c:pt idx="11">
                  <c:v>Local meeting</c:v>
                </c:pt>
                <c:pt idx="12">
                  <c:v>Other channel</c:v>
                </c:pt>
              </c:strCache>
            </c:strRef>
          </c:cat>
          <c:val>
            <c:numRef>
              <c:f>Sheet1!$C$2:$C$14</c:f>
              <c:numCache>
                <c:formatCode>General</c:formatCode>
                <c:ptCount val="13"/>
              </c:numCache>
            </c:numRef>
          </c:val>
          <c:extLst>
            <c:ext xmlns:c16="http://schemas.microsoft.com/office/drawing/2014/chart" uri="{C3380CC4-5D6E-409C-BE32-E72D297353CC}">
              <c16:uniqueId val="{00000001-14FF-4C4C-8741-722B513818B0}"/>
            </c:ext>
          </c:extLst>
        </c:ser>
        <c:ser>
          <c:idx val="2"/>
          <c:order val="2"/>
          <c:tx>
            <c:strRef>
              <c:f>Sheet1!$D$1</c:f>
              <c:strCache>
                <c:ptCount val="1"/>
                <c:pt idx="0">
                  <c:v>Column2</c:v>
                </c:pt>
              </c:strCache>
            </c:strRef>
          </c:tx>
          <c:spPr>
            <a:solidFill>
              <a:schemeClr val="accent3"/>
            </a:solidFill>
            <a:ln>
              <a:noFill/>
            </a:ln>
            <a:effectLst/>
          </c:spPr>
          <c:invertIfNegative val="0"/>
          <c:cat>
            <c:strRef>
              <c:f>Sheet1!$A$2:$A$14</c:f>
              <c:strCache>
                <c:ptCount val="13"/>
                <c:pt idx="0">
                  <c:v>Post addressed to me</c:v>
                </c:pt>
                <c:pt idx="1">
                  <c:v>Door drop</c:v>
                </c:pt>
                <c:pt idx="2">
                  <c:v>Local weekly newspaper</c:v>
                </c:pt>
                <c:pt idx="3">
                  <c:v>Email</c:v>
                </c:pt>
                <c:pt idx="4">
                  <c:v>Local magazine</c:v>
                </c:pt>
                <c:pt idx="5">
                  <c:v>Posters, billboards, outdoors</c:v>
                </c:pt>
                <c:pt idx="6">
                  <c:v>Local radio</c:v>
                </c:pt>
                <c:pt idx="7">
                  <c:v>Leaflets in public buildings</c:v>
                </c:pt>
                <c:pt idx="8">
                  <c:v>Social media</c:v>
                </c:pt>
                <c:pt idx="9">
                  <c:v>Posters in public buildings</c:v>
                </c:pt>
                <c:pt idx="10">
                  <c:v>Text message</c:v>
                </c:pt>
                <c:pt idx="11">
                  <c:v>Local meeting</c:v>
                </c:pt>
                <c:pt idx="12">
                  <c:v>Other channel</c:v>
                </c:pt>
              </c:strCache>
            </c:strRef>
          </c:cat>
          <c:val>
            <c:numRef>
              <c:f>Sheet1!$D$2:$D$14</c:f>
              <c:numCache>
                <c:formatCode>General</c:formatCode>
                <c:ptCount val="13"/>
              </c:numCache>
            </c:numRef>
          </c:val>
          <c:extLst>
            <c:ext xmlns:c16="http://schemas.microsoft.com/office/drawing/2014/chart" uri="{C3380CC4-5D6E-409C-BE32-E72D297353CC}">
              <c16:uniqueId val="{00000002-14FF-4C4C-8741-722B513818B0}"/>
            </c:ext>
          </c:extLst>
        </c:ser>
        <c:dLbls>
          <c:showLegendKey val="0"/>
          <c:showVal val="0"/>
          <c:showCatName val="0"/>
          <c:showSerName val="0"/>
          <c:showPercent val="0"/>
          <c:showBubbleSize val="0"/>
        </c:dLbls>
        <c:gapWidth val="62"/>
        <c:overlap val="98"/>
        <c:axId val="1129041280"/>
        <c:axId val="1129035376"/>
      </c:barChart>
      <c:catAx>
        <c:axId val="112904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9035376"/>
        <c:crosses val="autoZero"/>
        <c:auto val="1"/>
        <c:lblAlgn val="ctr"/>
        <c:lblOffset val="100"/>
        <c:noMultiLvlLbl val="0"/>
      </c:catAx>
      <c:valAx>
        <c:axId val="1129035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904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95410537040599E-2"/>
          <c:y val="0.22573707088101322"/>
          <c:w val="0.97570120935072258"/>
          <c:h val="0.5180111932007555"/>
        </c:manualLayout>
      </c:layout>
      <c:barChart>
        <c:barDir val="col"/>
        <c:grouping val="clustered"/>
        <c:varyColors val="0"/>
        <c:ser>
          <c:idx val="0"/>
          <c:order val="0"/>
          <c:tx>
            <c:strRef>
              <c:f>Sheet1!$B$1</c:f>
              <c:strCache>
                <c:ptCount val="1"/>
                <c:pt idx="0">
                  <c:v>Post</c:v>
                </c:pt>
              </c:strCache>
            </c:strRef>
          </c:tx>
          <c:spPr>
            <a:solidFill>
              <a:schemeClr val="accent1"/>
            </a:solidFill>
            <a:ln>
              <a:noFill/>
            </a:ln>
            <a:effectLst/>
          </c:spPr>
          <c:invertIfNegative val="0"/>
          <c:dLbls>
            <c:dLbl>
              <c:idx val="9"/>
              <c:layout>
                <c:manualLayout>
                  <c:x val="-9.2956922115054439E-17"/>
                  <c:y val="-1.32276969225641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A3A-42E0-BD8F-3B2C93C2E221}"/>
                </c:ext>
              </c:extLst>
            </c:dLbl>
            <c:dLbl>
              <c:idx val="10"/>
              <c:layout>
                <c:manualLayout>
                  <c:x val="-1.267609035836605E-3"/>
                  <c:y val="-1.32276969225641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A3A-42E0-BD8F-3B2C93C2E22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Council Tax</c:v>
                </c:pt>
                <c:pt idx="1">
                  <c:v>Local Elections</c:v>
                </c:pt>
                <c:pt idx="2">
                  <c:v>Updates on Council</c:v>
                </c:pt>
                <c:pt idx="3">
                  <c:v>Environment &amp; Housing</c:v>
                </c:pt>
                <c:pt idx="4">
                  <c:v>Passes and badges</c:v>
                </c:pt>
                <c:pt idx="5">
                  <c:v>Social Care</c:v>
                </c:pt>
                <c:pt idx="6">
                  <c:v>Services and Benefits</c:v>
                </c:pt>
                <c:pt idx="7">
                  <c:v>Health &amp; Wellbeing</c:v>
                </c:pt>
                <c:pt idx="8">
                  <c:v>Education / Work / Economy</c:v>
                </c:pt>
                <c:pt idx="9">
                  <c:v>Volunteering &amp; Community</c:v>
                </c:pt>
                <c:pt idx="10">
                  <c:v>Tourism / Events</c:v>
                </c:pt>
              </c:strCache>
            </c:strRef>
          </c:cat>
          <c:val>
            <c:numRef>
              <c:f>Sheet1!$B$2:$B$12</c:f>
              <c:numCache>
                <c:formatCode>0%</c:formatCode>
                <c:ptCount val="11"/>
                <c:pt idx="0">
                  <c:v>0.56834887200239992</c:v>
                </c:pt>
                <c:pt idx="1">
                  <c:v>0.51895726315229995</c:v>
                </c:pt>
                <c:pt idx="2">
                  <c:v>0.4847625109639</c:v>
                </c:pt>
                <c:pt idx="3">
                  <c:v>0.48178060547340001</c:v>
                </c:pt>
                <c:pt idx="4">
                  <c:v>0.44900908179299998</c:v>
                </c:pt>
                <c:pt idx="5">
                  <c:v>0.44022903892640003</c:v>
                </c:pt>
                <c:pt idx="6">
                  <c:v>0.41131961682439999</c:v>
                </c:pt>
                <c:pt idx="7">
                  <c:v>0.41052507207300004</c:v>
                </c:pt>
                <c:pt idx="8">
                  <c:v>0.40092434019190004</c:v>
                </c:pt>
                <c:pt idx="9">
                  <c:v>0.3447421154202</c:v>
                </c:pt>
                <c:pt idx="10">
                  <c:v>0.32962900145989998</c:v>
                </c:pt>
              </c:numCache>
            </c:numRef>
          </c:val>
          <c:extLst>
            <c:ext xmlns:c16="http://schemas.microsoft.com/office/drawing/2014/chart" uri="{C3380CC4-5D6E-409C-BE32-E72D297353CC}">
              <c16:uniqueId val="{00000000-C673-4DFC-A20E-58D94B43D627}"/>
            </c:ext>
          </c:extLst>
        </c:ser>
        <c:ser>
          <c:idx val="1"/>
          <c:order val="1"/>
          <c:tx>
            <c:strRef>
              <c:f>Sheet1!$C$1</c:f>
              <c:strCache>
                <c:ptCount val="1"/>
                <c:pt idx="0">
                  <c:v>Email</c:v>
                </c:pt>
              </c:strCache>
            </c:strRef>
          </c:tx>
          <c:spPr>
            <a:solidFill>
              <a:schemeClr val="accent2"/>
            </a:solidFill>
            <a:ln>
              <a:noFill/>
            </a:ln>
            <a:effectLst/>
          </c:spPr>
          <c:invertIfNegative val="0"/>
          <c:dLbls>
            <c:dLbl>
              <c:idx val="0"/>
              <c:layout>
                <c:manualLayout>
                  <c:x val="8.2395086388054768E-3"/>
                  <c:y val="-2.2046161537606947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accent2">
                            <a:lumMod val="75000"/>
                          </a:schemeClr>
                        </a:solidFill>
                        <a:latin typeface="+mn-lt"/>
                        <a:ea typeface="+mn-ea"/>
                        <a:cs typeface="+mn-cs"/>
                      </a:defRPr>
                    </a:pPr>
                    <a:r>
                      <a:rPr lang="en-US" b="1" dirty="0"/>
                      <a:t>26%</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9308556201293123E-2"/>
                      <c:h val="5.5115403844017329E-2"/>
                    </c:manualLayout>
                  </c15:layout>
                </c:ext>
                <c:ext xmlns:c16="http://schemas.microsoft.com/office/drawing/2014/chart" uri="{C3380CC4-5D6E-409C-BE32-E72D297353CC}">
                  <c16:uniqueId val="{00000004-8A3A-42E0-BD8F-3B2C93C2E221}"/>
                </c:ext>
              </c:extLst>
            </c:dLbl>
            <c:dLbl>
              <c:idx val="1"/>
              <c:layout>
                <c:manualLayout>
                  <c:x val="6.338045179183024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3A-42E0-BD8F-3B2C93C2E221}"/>
                </c:ext>
              </c:extLst>
            </c:dLbl>
            <c:dLbl>
              <c:idx val="2"/>
              <c:layout>
                <c:manualLayout>
                  <c:x val="7.605654215019629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3A-42E0-BD8F-3B2C93C2E221}"/>
                </c:ext>
              </c:extLst>
            </c:dLbl>
            <c:dLbl>
              <c:idx val="3"/>
              <c:layout>
                <c:manualLayout>
                  <c:x val="6.338045179183024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3A-42E0-BD8F-3B2C93C2E221}"/>
                </c:ext>
              </c:extLst>
            </c:dLbl>
            <c:dLbl>
              <c:idx val="4"/>
              <c:layout>
                <c:manualLayout>
                  <c:x val="6.338045179182978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3A-42E0-BD8F-3B2C93C2E221}"/>
                </c:ext>
              </c:extLst>
            </c:dLbl>
            <c:dLbl>
              <c:idx val="5"/>
              <c:layout>
                <c:manualLayout>
                  <c:x val="7.605654215019629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3A-42E0-BD8F-3B2C93C2E221}"/>
                </c:ext>
              </c:extLst>
            </c:dLbl>
            <c:dLbl>
              <c:idx val="6"/>
              <c:layout>
                <c:manualLayout>
                  <c:x val="6.338045179183024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3A-42E0-BD8F-3B2C93C2E221}"/>
                </c:ext>
              </c:extLst>
            </c:dLbl>
            <c:dLbl>
              <c:idx val="7"/>
              <c:layout>
                <c:manualLayout>
                  <c:x val="5.070436143346512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A3A-42E0-BD8F-3B2C93C2E221}"/>
                </c:ext>
              </c:extLst>
            </c:dLbl>
            <c:dLbl>
              <c:idx val="8"/>
              <c:layout>
                <c:manualLayout>
                  <c:x val="5.0704361433464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3A-42E0-BD8F-3B2C93C2E221}"/>
                </c:ext>
              </c:extLst>
            </c:dLbl>
            <c:dLbl>
              <c:idx val="9"/>
              <c:layout>
                <c:manualLayout>
                  <c:x val="6.3380451791830248E-3"/>
                  <c:y val="8.81846461504277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A3A-42E0-BD8F-3B2C93C2E22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Council Tax</c:v>
                </c:pt>
                <c:pt idx="1">
                  <c:v>Local Elections</c:v>
                </c:pt>
                <c:pt idx="2">
                  <c:v>Updates on Council</c:v>
                </c:pt>
                <c:pt idx="3">
                  <c:v>Environment &amp; Housing</c:v>
                </c:pt>
                <c:pt idx="4">
                  <c:v>Passes and badges</c:v>
                </c:pt>
                <c:pt idx="5">
                  <c:v>Social Care</c:v>
                </c:pt>
                <c:pt idx="6">
                  <c:v>Services and Benefits</c:v>
                </c:pt>
                <c:pt idx="7">
                  <c:v>Health &amp; Wellbeing</c:v>
                </c:pt>
                <c:pt idx="8">
                  <c:v>Education / Work / Economy</c:v>
                </c:pt>
                <c:pt idx="9">
                  <c:v>Volunteering &amp; Community</c:v>
                </c:pt>
                <c:pt idx="10">
                  <c:v>Tourism / Events</c:v>
                </c:pt>
              </c:strCache>
            </c:strRef>
          </c:cat>
          <c:val>
            <c:numRef>
              <c:f>Sheet1!$C$2:$C$12</c:f>
              <c:numCache>
                <c:formatCode>0%</c:formatCode>
                <c:ptCount val="11"/>
                <c:pt idx="0">
                  <c:v>0.25833152248669999</c:v>
                </c:pt>
                <c:pt idx="1">
                  <c:v>0.27013961029790001</c:v>
                </c:pt>
                <c:pt idx="2">
                  <c:v>0.30090313127340002</c:v>
                </c:pt>
                <c:pt idx="3">
                  <c:v>0.32288054069049998</c:v>
                </c:pt>
                <c:pt idx="4">
                  <c:v>0.32944164390609998</c:v>
                </c:pt>
                <c:pt idx="5">
                  <c:v>0.3235441643368</c:v>
                </c:pt>
                <c:pt idx="6">
                  <c:v>0.31601516128520002</c:v>
                </c:pt>
                <c:pt idx="7">
                  <c:v>0.30200038051479999</c:v>
                </c:pt>
                <c:pt idx="8">
                  <c:v>0.34424125873119998</c:v>
                </c:pt>
                <c:pt idx="9">
                  <c:v>0.3318776926857</c:v>
                </c:pt>
                <c:pt idx="10">
                  <c:v>0.302216468553</c:v>
                </c:pt>
              </c:numCache>
            </c:numRef>
          </c:val>
          <c:extLst>
            <c:ext xmlns:c16="http://schemas.microsoft.com/office/drawing/2014/chart" uri="{C3380CC4-5D6E-409C-BE32-E72D297353CC}">
              <c16:uniqueId val="{00000001-C673-4DFC-A20E-58D94B43D627}"/>
            </c:ext>
          </c:extLst>
        </c:ser>
        <c:ser>
          <c:idx val="2"/>
          <c:order val="2"/>
          <c:tx>
            <c:strRef>
              <c:f>Sheet1!$D$1</c:f>
              <c:strCache>
                <c:ptCount val="1"/>
                <c:pt idx="0">
                  <c:v>Social media</c:v>
                </c:pt>
              </c:strCache>
            </c:strRef>
          </c:tx>
          <c:spPr>
            <a:solidFill>
              <a:schemeClr val="accent3"/>
            </a:solidFill>
            <a:ln>
              <a:noFill/>
            </a:ln>
            <a:effectLst/>
          </c:spPr>
          <c:invertIfNegative val="0"/>
          <c:dLbls>
            <c:dLbl>
              <c:idx val="0"/>
              <c:layout>
                <c:manualLayout>
                  <c:x val="5.0704361433464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A3A-42E0-BD8F-3B2C93C2E221}"/>
                </c:ext>
              </c:extLst>
            </c:dLbl>
            <c:dLbl>
              <c:idx val="1"/>
              <c:layout>
                <c:manualLayout>
                  <c:x val="5.0704361433463966E-3"/>
                  <c:y val="-8.083499182516860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A3A-42E0-BD8F-3B2C93C2E221}"/>
                </c:ext>
              </c:extLst>
            </c:dLbl>
            <c:dLbl>
              <c:idx val="2"/>
              <c:layout>
                <c:manualLayout>
                  <c:x val="5.070436143346373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A3A-42E0-BD8F-3B2C93C2E221}"/>
                </c:ext>
              </c:extLst>
            </c:dLbl>
            <c:dLbl>
              <c:idx val="3"/>
              <c:layout>
                <c:manualLayout>
                  <c:x val="2.53521807167321E-3"/>
                  <c:y val="-8.083499182516860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A3A-42E0-BD8F-3B2C93C2E221}"/>
                </c:ext>
              </c:extLst>
            </c:dLbl>
            <c:dLbl>
              <c:idx val="4"/>
              <c:layout>
                <c:manualLayout>
                  <c:x val="5.070436143346373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A3A-42E0-BD8F-3B2C93C2E221}"/>
                </c:ext>
              </c:extLst>
            </c:dLbl>
            <c:dLbl>
              <c:idx val="5"/>
              <c:layout>
                <c:manualLayout>
                  <c:x val="8.873263250856234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A3A-42E0-BD8F-3B2C93C2E221}"/>
                </c:ext>
              </c:extLst>
            </c:dLbl>
            <c:dLbl>
              <c:idx val="6"/>
              <c:layout>
                <c:manualLayout>
                  <c:x val="6.338045179183024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A3A-42E0-BD8F-3B2C93C2E221}"/>
                </c:ext>
              </c:extLst>
            </c:dLbl>
            <c:dLbl>
              <c:idx val="7"/>
              <c:layout>
                <c:manualLayout>
                  <c:x val="6.3380451791830248E-3"/>
                  <c:y val="4.40923230752138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A3A-42E0-BD8F-3B2C93C2E221}"/>
                </c:ext>
              </c:extLst>
            </c:dLbl>
            <c:dLbl>
              <c:idx val="8"/>
              <c:layout>
                <c:manualLayout>
                  <c:x val="6.338045179182932E-3"/>
                  <c:y val="4.40923230752138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A3A-42E0-BD8F-3B2C93C2E221}"/>
                </c:ext>
              </c:extLst>
            </c:dLbl>
            <c:dLbl>
              <c:idx val="9"/>
              <c:layout>
                <c:manualLayout>
                  <c:x val="5.07043614334642E-3"/>
                  <c:y val="1.76369292300855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A3A-42E0-BD8F-3B2C93C2E221}"/>
                </c:ext>
              </c:extLst>
            </c:dLbl>
            <c:dLbl>
              <c:idx val="10"/>
              <c:layout>
                <c:manualLayout>
                  <c:x val="5.07043614334642E-3"/>
                  <c:y val="-1.32276969225641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A3A-42E0-BD8F-3B2C93C2E22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Council Tax</c:v>
                </c:pt>
                <c:pt idx="1">
                  <c:v>Local Elections</c:v>
                </c:pt>
                <c:pt idx="2">
                  <c:v>Updates on Council</c:v>
                </c:pt>
                <c:pt idx="3">
                  <c:v>Environment &amp; Housing</c:v>
                </c:pt>
                <c:pt idx="4">
                  <c:v>Passes and badges</c:v>
                </c:pt>
                <c:pt idx="5">
                  <c:v>Social Care</c:v>
                </c:pt>
                <c:pt idx="6">
                  <c:v>Services and Benefits</c:v>
                </c:pt>
                <c:pt idx="7">
                  <c:v>Health &amp; Wellbeing</c:v>
                </c:pt>
                <c:pt idx="8">
                  <c:v>Education / Work / Economy</c:v>
                </c:pt>
                <c:pt idx="9">
                  <c:v>Volunteering &amp; Community</c:v>
                </c:pt>
                <c:pt idx="10">
                  <c:v>Tourism / Events</c:v>
                </c:pt>
              </c:strCache>
            </c:strRef>
          </c:cat>
          <c:val>
            <c:numRef>
              <c:f>Sheet1!$D$2:$D$12</c:f>
              <c:numCache>
                <c:formatCode>0%</c:formatCode>
                <c:ptCount val="11"/>
                <c:pt idx="0">
                  <c:v>0.11628686123530001</c:v>
                </c:pt>
                <c:pt idx="1">
                  <c:v>0.1626247012548</c:v>
                </c:pt>
                <c:pt idx="2">
                  <c:v>0.15638951844330001</c:v>
                </c:pt>
                <c:pt idx="3">
                  <c:v>0.14453348658350001</c:v>
                </c:pt>
                <c:pt idx="4">
                  <c:v>0.18000499002449999</c:v>
                </c:pt>
                <c:pt idx="5">
                  <c:v>0.19549995678730001</c:v>
                </c:pt>
                <c:pt idx="6">
                  <c:v>0.21986771670740002</c:v>
                </c:pt>
                <c:pt idx="7">
                  <c:v>0.20634753359989999</c:v>
                </c:pt>
                <c:pt idx="8">
                  <c:v>0.19728351583870002</c:v>
                </c:pt>
                <c:pt idx="9">
                  <c:v>0.28117359650349999</c:v>
                </c:pt>
                <c:pt idx="10">
                  <c:v>0.32356656171039999</c:v>
                </c:pt>
              </c:numCache>
            </c:numRef>
          </c:val>
          <c:extLst>
            <c:ext xmlns:c16="http://schemas.microsoft.com/office/drawing/2014/chart" uri="{C3380CC4-5D6E-409C-BE32-E72D297353CC}">
              <c16:uniqueId val="{00000002-C673-4DFC-A20E-58D94B43D627}"/>
            </c:ext>
          </c:extLst>
        </c:ser>
        <c:ser>
          <c:idx val="3"/>
          <c:order val="3"/>
          <c:tx>
            <c:strRef>
              <c:f>Sheet1!$E$1</c:f>
              <c:strCache>
                <c:ptCount val="1"/>
                <c:pt idx="0">
                  <c:v>Text message</c:v>
                </c:pt>
              </c:strCache>
            </c:strRef>
          </c:tx>
          <c:spPr>
            <a:solidFill>
              <a:schemeClr val="accent4"/>
            </a:solidFill>
            <a:ln>
              <a:noFill/>
            </a:ln>
            <a:effectLst/>
          </c:spPr>
          <c:invertIfNegative val="0"/>
          <c:dLbls>
            <c:dLbl>
              <c:idx val="0"/>
              <c:layout>
                <c:manualLayout>
                  <c:x val="1.267609035836605E-3"/>
                  <c:y val="4.40923230752138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A3A-42E0-BD8F-3B2C93C2E221}"/>
                </c:ext>
              </c:extLst>
            </c:dLbl>
            <c:dLbl>
              <c:idx val="1"/>
              <c:layout>
                <c:manualLayout>
                  <c:x val="1.2676090358365818E-3"/>
                  <c:y val="8.81846461504269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A3A-42E0-BD8F-3B2C93C2E221}"/>
                </c:ext>
              </c:extLst>
            </c:dLbl>
            <c:dLbl>
              <c:idx val="2"/>
              <c:layout>
                <c:manualLayout>
                  <c:x val="2.5352180716731636E-3"/>
                  <c:y val="4.40923230752130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A3A-42E0-BD8F-3B2C93C2E221}"/>
                </c:ext>
              </c:extLst>
            </c:dLbl>
            <c:dLbl>
              <c:idx val="3"/>
              <c:layout>
                <c:manualLayout>
                  <c:x val="3.8028271075097684E-3"/>
                  <c:y val="4.40923230752138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A3A-42E0-BD8F-3B2C93C2E221}"/>
                </c:ext>
              </c:extLst>
            </c:dLbl>
            <c:dLbl>
              <c:idx val="4"/>
              <c:layout>
                <c:manualLayout>
                  <c:x val="3.8028271075098148E-3"/>
                  <c:y val="4.40923230752138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A3A-42E0-BD8F-3B2C93C2E221}"/>
                </c:ext>
              </c:extLst>
            </c:dLbl>
            <c:dLbl>
              <c:idx val="5"/>
              <c:layout>
                <c:manualLayout>
                  <c:x val="2.53521807167321E-3"/>
                  <c:y val="4.40923230752138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A3A-42E0-BD8F-3B2C93C2E221}"/>
                </c:ext>
              </c:extLst>
            </c:dLbl>
            <c:dLbl>
              <c:idx val="6"/>
              <c:layout>
                <c:manualLayout>
                  <c:x val="5.0704361433463272E-3"/>
                  <c:y val="8.81846461504269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A3A-42E0-BD8F-3B2C93C2E221}"/>
                </c:ext>
              </c:extLst>
            </c:dLbl>
            <c:dLbl>
              <c:idx val="7"/>
              <c:layout>
                <c:manualLayout>
                  <c:x val="2.53521807167321E-3"/>
                  <c:y val="-8.083499182516860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A3A-42E0-BD8F-3B2C93C2E221}"/>
                </c:ext>
              </c:extLst>
            </c:dLbl>
            <c:dLbl>
              <c:idx val="8"/>
              <c:layout>
                <c:manualLayout>
                  <c:x val="5.0704361433463272E-3"/>
                  <c:y val="4.40923230752130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A3A-42E0-BD8F-3B2C93C2E221}"/>
                </c:ext>
              </c:extLst>
            </c:dLbl>
            <c:dLbl>
              <c:idx val="9"/>
              <c:layout>
                <c:manualLayout>
                  <c:x val="2.53521807167321E-3"/>
                  <c:y val="4.40923230752138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A3A-42E0-BD8F-3B2C93C2E221}"/>
                </c:ext>
              </c:extLst>
            </c:dLbl>
            <c:dLbl>
              <c:idx val="10"/>
              <c:layout>
                <c:manualLayout>
                  <c:x val="1.2676090358364192E-3"/>
                  <c:y val="4.40923230752138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A3A-42E0-BD8F-3B2C93C2E22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Council Tax</c:v>
                </c:pt>
                <c:pt idx="1">
                  <c:v>Local Elections</c:v>
                </c:pt>
                <c:pt idx="2">
                  <c:v>Updates on Council</c:v>
                </c:pt>
                <c:pt idx="3">
                  <c:v>Environment &amp; Housing</c:v>
                </c:pt>
                <c:pt idx="4">
                  <c:v>Passes and badges</c:v>
                </c:pt>
                <c:pt idx="5">
                  <c:v>Social Care</c:v>
                </c:pt>
                <c:pt idx="6">
                  <c:v>Services and Benefits</c:v>
                </c:pt>
                <c:pt idx="7">
                  <c:v>Health &amp; Wellbeing</c:v>
                </c:pt>
                <c:pt idx="8">
                  <c:v>Education / Work / Economy</c:v>
                </c:pt>
                <c:pt idx="9">
                  <c:v>Volunteering &amp; Community</c:v>
                </c:pt>
                <c:pt idx="10">
                  <c:v>Tourism / Events</c:v>
                </c:pt>
              </c:strCache>
            </c:strRef>
          </c:cat>
          <c:val>
            <c:numRef>
              <c:f>Sheet1!$E$2:$E$12</c:f>
              <c:numCache>
                <c:formatCode>0%</c:formatCode>
                <c:ptCount val="11"/>
                <c:pt idx="0">
                  <c:v>5.7032744275539997E-2</c:v>
                </c:pt>
                <c:pt idx="1">
                  <c:v>4.8278425294909999E-2</c:v>
                </c:pt>
                <c:pt idx="2">
                  <c:v>5.7944839319400004E-2</c:v>
                </c:pt>
                <c:pt idx="3">
                  <c:v>5.0805367252619998E-2</c:v>
                </c:pt>
                <c:pt idx="4">
                  <c:v>4.1544284276489998E-2</c:v>
                </c:pt>
                <c:pt idx="5">
                  <c:v>4.0726839949410003E-2</c:v>
                </c:pt>
                <c:pt idx="6">
                  <c:v>5.2797505183069998E-2</c:v>
                </c:pt>
                <c:pt idx="7">
                  <c:v>8.1127013812320001E-2</c:v>
                </c:pt>
                <c:pt idx="8">
                  <c:v>5.7550885238299994E-2</c:v>
                </c:pt>
                <c:pt idx="9">
                  <c:v>4.2206595390680002E-2</c:v>
                </c:pt>
                <c:pt idx="10">
                  <c:v>4.4587968276699995E-2</c:v>
                </c:pt>
              </c:numCache>
            </c:numRef>
          </c:val>
          <c:extLst>
            <c:ext xmlns:c16="http://schemas.microsoft.com/office/drawing/2014/chart" uri="{C3380CC4-5D6E-409C-BE32-E72D297353CC}">
              <c16:uniqueId val="{00000003-C673-4DFC-A20E-58D94B43D627}"/>
            </c:ext>
          </c:extLst>
        </c:ser>
        <c:dLbls>
          <c:dLblPos val="outEnd"/>
          <c:showLegendKey val="0"/>
          <c:showVal val="1"/>
          <c:showCatName val="0"/>
          <c:showSerName val="0"/>
          <c:showPercent val="0"/>
          <c:showBubbleSize val="0"/>
        </c:dLbls>
        <c:gapWidth val="43"/>
        <c:axId val="187276672"/>
        <c:axId val="187282560"/>
      </c:barChart>
      <c:catAx>
        <c:axId val="18727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crossAx val="187282560"/>
        <c:crosses val="autoZero"/>
        <c:auto val="1"/>
        <c:lblAlgn val="ctr"/>
        <c:lblOffset val="100"/>
        <c:noMultiLvlLbl val="0"/>
      </c:catAx>
      <c:valAx>
        <c:axId val="187282560"/>
        <c:scaling>
          <c:orientation val="minMax"/>
        </c:scaling>
        <c:delete val="1"/>
        <c:axPos val="l"/>
        <c:numFmt formatCode="0%" sourceLinked="1"/>
        <c:majorTickMark val="none"/>
        <c:minorTickMark val="none"/>
        <c:tickLblPos val="nextTo"/>
        <c:crossAx val="18727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65649751438835E-2"/>
          <c:y val="9.3460101655371622E-2"/>
          <c:w val="0.97856900272146818"/>
          <c:h val="0.68115278857904682"/>
        </c:manualLayout>
      </c:layout>
      <c:barChart>
        <c:barDir val="col"/>
        <c:grouping val="clustered"/>
        <c:varyColors val="0"/>
        <c:ser>
          <c:idx val="0"/>
          <c:order val="0"/>
          <c:tx>
            <c:strRef>
              <c:f>Sheet1!$B$1</c:f>
              <c:strCache>
                <c:ptCount val="1"/>
                <c:pt idx="0">
                  <c:v>Post</c:v>
                </c:pt>
              </c:strCache>
            </c:strRef>
          </c:tx>
          <c:spPr>
            <a:solidFill>
              <a:schemeClr val="accent1"/>
            </a:solidFill>
            <a:ln>
              <a:noFill/>
            </a:ln>
            <a:effectLst/>
          </c:spPr>
          <c:invertIfNegative val="0"/>
          <c:dLbls>
            <c:dLbl>
              <c:idx val="0"/>
              <c:tx>
                <c:rich>
                  <a:bodyPr/>
                  <a:lstStyle/>
                  <a:p>
                    <a:r>
                      <a:rPr lang="en-US" dirty="0"/>
                      <a:t>71%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84-4B87-BF83-5AA8C2C47BCB}"/>
                </c:ext>
              </c:extLst>
            </c:dLbl>
            <c:dLbl>
              <c:idx val="1"/>
              <c:tx>
                <c:rich>
                  <a:bodyPr/>
                  <a:lstStyle/>
                  <a:p>
                    <a:r>
                      <a:rPr lang="en-US" dirty="0"/>
                      <a:t>72%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84-4B87-BF83-5AA8C2C47BCB}"/>
                </c:ext>
              </c:extLst>
            </c:dLbl>
            <c:dLbl>
              <c:idx val="2"/>
              <c:tx>
                <c:rich>
                  <a:bodyPr/>
                  <a:lstStyle/>
                  <a:p>
                    <a:r>
                      <a:rPr lang="en-US" dirty="0"/>
                      <a:t>61%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84-4B87-BF83-5AA8C2C47BCB}"/>
                </c:ext>
              </c:extLst>
            </c:dLbl>
            <c:dLbl>
              <c:idx val="3"/>
              <c:tx>
                <c:rich>
                  <a:bodyPr/>
                  <a:lstStyle/>
                  <a:p>
                    <a:r>
                      <a:rPr lang="en-US" dirty="0"/>
                      <a:t>58%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84-4B87-BF83-5AA8C2C47BCB}"/>
                </c:ext>
              </c:extLst>
            </c:dLbl>
            <c:dLbl>
              <c:idx val="4"/>
              <c:tx>
                <c:rich>
                  <a:bodyPr/>
                  <a:lstStyle/>
                  <a:p>
                    <a:r>
                      <a:rPr lang="en-US" dirty="0"/>
                      <a:t>55%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84-4B87-BF83-5AA8C2C47BCB}"/>
                </c:ext>
              </c:extLst>
            </c:dLbl>
            <c:dLbl>
              <c:idx val="5"/>
              <c:tx>
                <c:rich>
                  <a:bodyPr/>
                  <a:lstStyle/>
                  <a:p>
                    <a:r>
                      <a:rPr lang="en-US" dirty="0"/>
                      <a:t>59%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84-4B87-BF83-5AA8C2C47BCB}"/>
                </c:ext>
              </c:extLst>
            </c:dLbl>
            <c:dLbl>
              <c:idx val="6"/>
              <c:tx>
                <c:rich>
                  <a:bodyPr/>
                  <a:lstStyle/>
                  <a:p>
                    <a:r>
                      <a:rPr lang="en-US" dirty="0"/>
                      <a:t>56%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84-4B87-BF83-5AA8C2C47BCB}"/>
                </c:ext>
              </c:extLst>
            </c:dLbl>
            <c:dLbl>
              <c:idx val="7"/>
              <c:tx>
                <c:rich>
                  <a:bodyPr/>
                  <a:lstStyle/>
                  <a:p>
                    <a:r>
                      <a:rPr lang="en-US" dirty="0"/>
                      <a:t>59%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84-4B87-BF83-5AA8C2C47BCB}"/>
                </c:ext>
              </c:extLst>
            </c:dLbl>
            <c:dLbl>
              <c:idx val="8"/>
              <c:tx>
                <c:rich>
                  <a:bodyPr/>
                  <a:lstStyle/>
                  <a:p>
                    <a:r>
                      <a:rPr lang="en-US" dirty="0"/>
                      <a:t>55%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84-4B87-BF83-5AA8C2C47BCB}"/>
                </c:ext>
              </c:extLst>
            </c:dLbl>
            <c:dLbl>
              <c:idx val="9"/>
              <c:tx>
                <c:rich>
                  <a:bodyPr/>
                  <a:lstStyle/>
                  <a:p>
                    <a:r>
                      <a:rPr lang="en-US" dirty="0"/>
                      <a:t>53%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84-4B87-BF83-5AA8C2C47BCB}"/>
                </c:ext>
              </c:extLst>
            </c:dLbl>
            <c:dLbl>
              <c:idx val="10"/>
              <c:tx>
                <c:rich>
                  <a:bodyPr/>
                  <a:lstStyle/>
                  <a:p>
                    <a:r>
                      <a:rPr lang="en-US" dirty="0"/>
                      <a:t>54%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84-4B87-BF83-5AA8C2C47BC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Council Tax</c:v>
                </c:pt>
                <c:pt idx="1">
                  <c:v>Local Elections</c:v>
                </c:pt>
                <c:pt idx="2">
                  <c:v>Updates on Council</c:v>
                </c:pt>
                <c:pt idx="3">
                  <c:v>Environment &amp; Housing</c:v>
                </c:pt>
                <c:pt idx="4">
                  <c:v>Passes and badges</c:v>
                </c:pt>
                <c:pt idx="5">
                  <c:v>Social Care</c:v>
                </c:pt>
                <c:pt idx="6">
                  <c:v>Services and Benefits</c:v>
                </c:pt>
                <c:pt idx="7">
                  <c:v>Health &amp; Wellbeing</c:v>
                </c:pt>
                <c:pt idx="8">
                  <c:v>Education / Work / Economy</c:v>
                </c:pt>
                <c:pt idx="9">
                  <c:v>Volunteering &amp; Community</c:v>
                </c:pt>
                <c:pt idx="10">
                  <c:v>Tourism / Events</c:v>
                </c:pt>
              </c:strCache>
            </c:strRef>
          </c:cat>
          <c:val>
            <c:numRef>
              <c:f>Sheet1!$B$2:$B$12</c:f>
              <c:numCache>
                <c:formatCode>0%</c:formatCode>
                <c:ptCount val="11"/>
                <c:pt idx="0">
                  <c:v>-0.71</c:v>
                </c:pt>
                <c:pt idx="1">
                  <c:v>-0.72</c:v>
                </c:pt>
                <c:pt idx="2">
                  <c:v>-0.61</c:v>
                </c:pt>
                <c:pt idx="3">
                  <c:v>-0.57999999999999996</c:v>
                </c:pt>
                <c:pt idx="4">
                  <c:v>-0.55000000000000004</c:v>
                </c:pt>
                <c:pt idx="5">
                  <c:v>-0.59</c:v>
                </c:pt>
                <c:pt idx="6">
                  <c:v>-0.56000000000000005</c:v>
                </c:pt>
                <c:pt idx="7">
                  <c:v>-0.59</c:v>
                </c:pt>
                <c:pt idx="8">
                  <c:v>-0.55000000000000004</c:v>
                </c:pt>
                <c:pt idx="9">
                  <c:v>-0.53</c:v>
                </c:pt>
                <c:pt idx="10">
                  <c:v>-0.54</c:v>
                </c:pt>
              </c:numCache>
            </c:numRef>
          </c:val>
          <c:extLst>
            <c:ext xmlns:c16="http://schemas.microsoft.com/office/drawing/2014/chart" uri="{C3380CC4-5D6E-409C-BE32-E72D297353CC}">
              <c16:uniqueId val="{0000000B-0284-4B87-BF83-5AA8C2C47BCB}"/>
            </c:ext>
          </c:extLst>
        </c:ser>
        <c:ser>
          <c:idx val="1"/>
          <c:order val="1"/>
          <c:tx>
            <c:strRef>
              <c:f>Sheet1!$C$1</c:f>
              <c:strCache>
                <c:ptCount val="1"/>
                <c:pt idx="0">
                  <c:v>Email</c:v>
                </c:pt>
              </c:strCache>
            </c:strRef>
          </c:tx>
          <c:spPr>
            <a:solidFill>
              <a:schemeClr val="accent2"/>
            </a:solidFill>
            <a:ln>
              <a:noFill/>
            </a:ln>
            <a:effectLst/>
          </c:spPr>
          <c:invertIfNegative val="0"/>
          <c:dLbls>
            <c:dLbl>
              <c:idx val="0"/>
              <c:layout>
                <c:manualLayout>
                  <c:x val="5.0704361433464139E-3"/>
                  <c:y val="8.8184646150427735E-3"/>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r>
                      <a:rPr lang="en-US" b="1" dirty="0"/>
                      <a:t>28%</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284-4B87-BF83-5AA8C2C47BCB}"/>
                </c:ext>
              </c:extLst>
            </c:dLbl>
            <c:dLbl>
              <c:idx val="1"/>
              <c:layout>
                <c:manualLayout>
                  <c:x val="5.07043614334642E-3"/>
                  <c:y val="8.8184646150428134E-3"/>
                </c:manualLayout>
              </c:layout>
              <c:tx>
                <c:rich>
                  <a:bodyPr/>
                  <a:lstStyle/>
                  <a:p>
                    <a:r>
                      <a:rPr lang="en-US" dirty="0"/>
                      <a:t>26%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284-4B87-BF83-5AA8C2C47BCB}"/>
                </c:ext>
              </c:extLst>
            </c:dLbl>
            <c:dLbl>
              <c:idx val="2"/>
              <c:layout>
                <c:manualLayout>
                  <c:x val="6.3380451791829788E-3"/>
                  <c:y val="1.3227696922564159E-2"/>
                </c:manualLayout>
              </c:layout>
              <c:tx>
                <c:rich>
                  <a:bodyPr/>
                  <a:lstStyle/>
                  <a:p>
                    <a:r>
                      <a:rPr lang="en-US" dirty="0"/>
                      <a:t>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284-4B87-BF83-5AA8C2C47BCB}"/>
                </c:ext>
              </c:extLst>
            </c:dLbl>
            <c:dLbl>
              <c:idx val="3"/>
              <c:layout>
                <c:manualLayout>
                  <c:x val="7.6056542150196296E-3"/>
                  <c:y val="0"/>
                </c:manualLayout>
              </c:layout>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84-4B87-BF83-5AA8C2C47BCB}"/>
                </c:ext>
              </c:extLst>
            </c:dLbl>
            <c:dLbl>
              <c:idx val="4"/>
              <c:layout>
                <c:manualLayout>
                  <c:x val="5.0704361433463732E-3"/>
                  <c:y val="4.4092323075213867E-3"/>
                </c:manualLayout>
              </c:layout>
              <c:tx>
                <c:rich>
                  <a:bodyPr/>
                  <a:lstStyle/>
                  <a:p>
                    <a:r>
                      <a:rPr lang="en-US" dirty="0"/>
                      <a:t>43%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284-4B87-BF83-5AA8C2C47BCB}"/>
                </c:ext>
              </c:extLst>
            </c:dLbl>
            <c:dLbl>
              <c:idx val="5"/>
              <c:layout>
                <c:manualLayout>
                  <c:x val="5.07043614334642E-3"/>
                  <c:y val="0"/>
                </c:manualLayout>
              </c:layout>
              <c:tx>
                <c:rich>
                  <a:bodyPr/>
                  <a:lstStyle/>
                  <a:p>
                    <a:r>
                      <a:rPr lang="en-US" dirty="0"/>
                      <a:t>37%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284-4B87-BF83-5AA8C2C47BCB}"/>
                </c:ext>
              </c:extLst>
            </c:dLbl>
            <c:dLbl>
              <c:idx val="6"/>
              <c:layout>
                <c:manualLayout>
                  <c:x val="5.07043614334642E-3"/>
                  <c:y val="0"/>
                </c:manualLayout>
              </c:layout>
              <c:tx>
                <c:rich>
                  <a:bodyPr/>
                  <a:lstStyle/>
                  <a:p>
                    <a:r>
                      <a:rPr lang="en-US" dirty="0"/>
                      <a:t>41%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284-4B87-BF83-5AA8C2C47BCB}"/>
                </c:ext>
              </c:extLst>
            </c:dLbl>
            <c:dLbl>
              <c:idx val="7"/>
              <c:layout>
                <c:manualLayout>
                  <c:x val="5.07043614334642E-3"/>
                  <c:y val="4.4092323075213867E-3"/>
                </c:manualLayout>
              </c:layout>
              <c:tx>
                <c:rich>
                  <a:bodyPr/>
                  <a:lstStyle/>
                  <a:p>
                    <a:r>
                      <a:rPr lang="en-US" dirty="0"/>
                      <a:t>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284-4B87-BF83-5AA8C2C47BCB}"/>
                </c:ext>
              </c:extLst>
            </c:dLbl>
            <c:dLbl>
              <c:idx val="8"/>
              <c:layout>
                <c:manualLayout>
                  <c:x val="3.802827107509722E-3"/>
                  <c:y val="4.4092323075213867E-3"/>
                </c:manualLayout>
              </c:layout>
              <c:tx>
                <c:rich>
                  <a:bodyPr/>
                  <a:lstStyle/>
                  <a:p>
                    <a:r>
                      <a:rPr lang="en-US" dirty="0"/>
                      <a:t>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284-4B87-BF83-5AA8C2C47BCB}"/>
                </c:ext>
              </c:extLst>
            </c:dLbl>
            <c:dLbl>
              <c:idx val="9"/>
              <c:layout>
                <c:manualLayout>
                  <c:x val="7.6056542150196296E-3"/>
                  <c:y val="0"/>
                </c:manualLayout>
              </c:layout>
              <c:tx>
                <c:rich>
                  <a:bodyPr/>
                  <a:lstStyle/>
                  <a:p>
                    <a:r>
                      <a:rPr lang="en-US" dirty="0"/>
                      <a:t>43%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284-4B87-BF83-5AA8C2C47BCB}"/>
                </c:ext>
              </c:extLst>
            </c:dLbl>
            <c:dLbl>
              <c:idx val="10"/>
              <c:layout>
                <c:manualLayout>
                  <c:x val="5.07043614334642E-3"/>
                  <c:y val="4.4092323075213867E-3"/>
                </c:manualLayout>
              </c:layout>
              <c:tx>
                <c:rich>
                  <a:bodyPr/>
                  <a:lstStyle/>
                  <a:p>
                    <a:r>
                      <a:rPr lang="en-US" dirty="0"/>
                      <a:t>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284-4B87-BF83-5AA8C2C47BC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Council Tax</c:v>
                </c:pt>
                <c:pt idx="1">
                  <c:v>Local Elections</c:v>
                </c:pt>
                <c:pt idx="2">
                  <c:v>Updates on Council</c:v>
                </c:pt>
                <c:pt idx="3">
                  <c:v>Environment &amp; Housing</c:v>
                </c:pt>
                <c:pt idx="4">
                  <c:v>Passes and badges</c:v>
                </c:pt>
                <c:pt idx="5">
                  <c:v>Social Care</c:v>
                </c:pt>
                <c:pt idx="6">
                  <c:v>Services and Benefits</c:v>
                </c:pt>
                <c:pt idx="7">
                  <c:v>Health &amp; Wellbeing</c:v>
                </c:pt>
                <c:pt idx="8">
                  <c:v>Education / Work / Economy</c:v>
                </c:pt>
                <c:pt idx="9">
                  <c:v>Volunteering &amp; Community</c:v>
                </c:pt>
                <c:pt idx="10">
                  <c:v>Tourism / Events</c:v>
                </c:pt>
              </c:strCache>
            </c:strRef>
          </c:cat>
          <c:val>
            <c:numRef>
              <c:f>Sheet1!$C$2:$C$12</c:f>
              <c:numCache>
                <c:formatCode>0%</c:formatCode>
                <c:ptCount val="11"/>
                <c:pt idx="0">
                  <c:v>-0.28000000000000003</c:v>
                </c:pt>
                <c:pt idx="1">
                  <c:v>-0.26</c:v>
                </c:pt>
                <c:pt idx="2">
                  <c:v>-0.38</c:v>
                </c:pt>
                <c:pt idx="3">
                  <c:v>-0.4</c:v>
                </c:pt>
                <c:pt idx="4">
                  <c:v>-0.43</c:v>
                </c:pt>
                <c:pt idx="5">
                  <c:v>-0.37</c:v>
                </c:pt>
                <c:pt idx="6">
                  <c:v>-0.41</c:v>
                </c:pt>
                <c:pt idx="7">
                  <c:v>-0.38</c:v>
                </c:pt>
                <c:pt idx="8">
                  <c:v>-0.42</c:v>
                </c:pt>
                <c:pt idx="9">
                  <c:v>-0.43</c:v>
                </c:pt>
                <c:pt idx="10">
                  <c:v>-0.42</c:v>
                </c:pt>
              </c:numCache>
            </c:numRef>
          </c:val>
          <c:extLst>
            <c:ext xmlns:c16="http://schemas.microsoft.com/office/drawing/2014/chart" uri="{C3380CC4-5D6E-409C-BE32-E72D297353CC}">
              <c16:uniqueId val="{00000017-0284-4B87-BF83-5AA8C2C47BCB}"/>
            </c:ext>
          </c:extLst>
        </c:ser>
        <c:ser>
          <c:idx val="2"/>
          <c:order val="2"/>
          <c:tx>
            <c:strRef>
              <c:f>Sheet1!$D$1</c:f>
              <c:strCache>
                <c:ptCount val="1"/>
                <c:pt idx="0">
                  <c:v>Social media e.g. Facebook or Twitter</c:v>
                </c:pt>
              </c:strCache>
            </c:strRef>
          </c:tx>
          <c:spPr>
            <a:solidFill>
              <a:schemeClr val="accent3"/>
            </a:solidFill>
            <a:ln>
              <a:noFill/>
            </a:ln>
            <a:effectLst/>
          </c:spPr>
          <c:invertIfNegative val="0"/>
          <c:dLbls>
            <c:dLbl>
              <c:idx val="0"/>
              <c:layout>
                <c:manualLayout>
                  <c:x val="2.53521807167321E-3"/>
                  <c:y val="7.93661815353849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284-4B87-BF83-5AA8C2C47BCB}"/>
                </c:ext>
              </c:extLst>
            </c:dLbl>
            <c:dLbl>
              <c:idx val="1"/>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284-4B87-BF83-5AA8C2C47BCB}"/>
                </c:ext>
              </c:extLst>
            </c:dLbl>
            <c:dLbl>
              <c:idx val="2"/>
              <c:tx>
                <c:rich>
                  <a:bodyPr/>
                  <a:lstStyle/>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284-4B87-BF83-5AA8C2C47BCB}"/>
                </c:ext>
              </c:extLst>
            </c:dLbl>
            <c:dLbl>
              <c:idx val="3"/>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284-4B87-BF83-5AA8C2C47BCB}"/>
                </c:ext>
              </c:extLst>
            </c:dLbl>
            <c:dLbl>
              <c:idx val="4"/>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284-4B87-BF83-5AA8C2C47BCB}"/>
                </c:ext>
              </c:extLst>
            </c:dLbl>
            <c:dLbl>
              <c:idx val="5"/>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284-4B87-BF83-5AA8C2C47BCB}"/>
                </c:ext>
              </c:extLst>
            </c:dLbl>
            <c:dLbl>
              <c:idx val="6"/>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284-4B87-BF83-5AA8C2C47BCB}"/>
                </c:ext>
              </c:extLst>
            </c:dLbl>
            <c:dLbl>
              <c:idx val="7"/>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284-4B87-BF83-5AA8C2C47BCB}"/>
                </c:ext>
              </c:extLst>
            </c:dLbl>
            <c:dLbl>
              <c:idx val="8"/>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284-4B87-BF83-5AA8C2C47BCB}"/>
                </c:ext>
              </c:extLst>
            </c:dLbl>
            <c:dLbl>
              <c:idx val="9"/>
              <c:tx>
                <c:rich>
                  <a:bodyPr/>
                  <a:lstStyle/>
                  <a:p>
                    <a:r>
                      <a:rPr lang="en-US" dirty="0"/>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284-4B87-BF83-5AA8C2C47BCB}"/>
                </c:ext>
              </c:extLst>
            </c:dLbl>
            <c:dLbl>
              <c:idx val="10"/>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284-4B87-BF83-5AA8C2C47BC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Council Tax</c:v>
                </c:pt>
                <c:pt idx="1">
                  <c:v>Local Elections</c:v>
                </c:pt>
                <c:pt idx="2">
                  <c:v>Updates on Council</c:v>
                </c:pt>
                <c:pt idx="3">
                  <c:v>Environment &amp; Housing</c:v>
                </c:pt>
                <c:pt idx="4">
                  <c:v>Passes and badges</c:v>
                </c:pt>
                <c:pt idx="5">
                  <c:v>Social Care</c:v>
                </c:pt>
                <c:pt idx="6">
                  <c:v>Services and Benefits</c:v>
                </c:pt>
                <c:pt idx="7">
                  <c:v>Health &amp; Wellbeing</c:v>
                </c:pt>
                <c:pt idx="8">
                  <c:v>Education / Work / Economy</c:v>
                </c:pt>
                <c:pt idx="9">
                  <c:v>Volunteering &amp; Community</c:v>
                </c:pt>
                <c:pt idx="10">
                  <c:v>Tourism / Events</c:v>
                </c:pt>
              </c:strCache>
            </c:strRef>
          </c:cat>
          <c:val>
            <c:numRef>
              <c:f>Sheet1!$D$2:$D$12</c:f>
              <c:numCache>
                <c:formatCode>0%</c:formatCode>
                <c:ptCount val="11"/>
                <c:pt idx="0">
                  <c:v>0</c:v>
                </c:pt>
                <c:pt idx="1">
                  <c:v>-0.02</c:v>
                </c:pt>
                <c:pt idx="2">
                  <c:v>-0.01</c:v>
                </c:pt>
                <c:pt idx="3">
                  <c:v>-0.02</c:v>
                </c:pt>
                <c:pt idx="4">
                  <c:v>-0.02</c:v>
                </c:pt>
                <c:pt idx="5">
                  <c:v>-0.03</c:v>
                </c:pt>
                <c:pt idx="6">
                  <c:v>-0.03</c:v>
                </c:pt>
                <c:pt idx="7">
                  <c:v>-0.02</c:v>
                </c:pt>
                <c:pt idx="8">
                  <c:v>-0.03</c:v>
                </c:pt>
                <c:pt idx="9">
                  <c:v>-0.04</c:v>
                </c:pt>
                <c:pt idx="10">
                  <c:v>-0.03</c:v>
                </c:pt>
              </c:numCache>
            </c:numRef>
          </c:val>
          <c:extLst>
            <c:ext xmlns:c16="http://schemas.microsoft.com/office/drawing/2014/chart" uri="{C3380CC4-5D6E-409C-BE32-E72D297353CC}">
              <c16:uniqueId val="{00000023-0284-4B87-BF83-5AA8C2C47BCB}"/>
            </c:ext>
          </c:extLst>
        </c:ser>
        <c:ser>
          <c:idx val="3"/>
          <c:order val="3"/>
          <c:tx>
            <c:strRef>
              <c:f>Sheet1!$E$1</c:f>
              <c:strCache>
                <c:ptCount val="1"/>
                <c:pt idx="0">
                  <c:v>Text message</c:v>
                </c:pt>
              </c:strCache>
            </c:strRef>
          </c:tx>
          <c:spPr>
            <a:solidFill>
              <a:schemeClr val="accent4"/>
            </a:solidFill>
            <a:ln>
              <a:noFill/>
            </a:ln>
            <a:effectLst/>
          </c:spPr>
          <c:invertIfNegative val="0"/>
          <c:dLbls>
            <c:dLbl>
              <c:idx val="0"/>
              <c:layout>
                <c:manualLayout>
                  <c:x val="7.6056542150196183E-3"/>
                  <c:y val="7.93661815353849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284-4B87-BF83-5AA8C2C47BCB}"/>
                </c:ext>
              </c:extLst>
            </c:dLbl>
            <c:dLbl>
              <c:idx val="1"/>
              <c:tx>
                <c:rich>
                  <a:bodyPr/>
                  <a:lstStyle/>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284-4B87-BF83-5AA8C2C47BCB}"/>
                </c:ext>
              </c:extLst>
            </c:dLbl>
            <c:dLbl>
              <c:idx val="2"/>
              <c:layout>
                <c:manualLayout>
                  <c:x val="2.53521807167321E-3"/>
                  <c:y val="7.4956949227863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284-4B87-BF83-5AA8C2C47BCB}"/>
                </c:ext>
              </c:extLst>
            </c:dLbl>
            <c:dLbl>
              <c:idx val="3"/>
              <c:layout>
                <c:manualLayout>
                  <c:x val="0"/>
                  <c:y val="7.4956949227863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284-4B87-BF83-5AA8C2C47BCB}"/>
                </c:ext>
              </c:extLst>
            </c:dLbl>
            <c:dLbl>
              <c:idx val="4"/>
              <c:layout>
                <c:manualLayout>
                  <c:x val="1.267609035836605E-3"/>
                  <c:y val="7.4956949227863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284-4B87-BF83-5AA8C2C47BCB}"/>
                </c:ext>
              </c:extLst>
            </c:dLbl>
            <c:dLbl>
              <c:idx val="5"/>
              <c:layout>
                <c:manualLayout>
                  <c:x val="-9.2956922115054439E-17"/>
                  <c:y val="7.4956949227863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284-4B87-BF83-5AA8C2C47BCB}"/>
                </c:ext>
              </c:extLst>
            </c:dLbl>
            <c:dLbl>
              <c:idx val="6"/>
              <c:layout>
                <c:manualLayout>
                  <c:x val="1.267609035836512E-3"/>
                  <c:y val="7.4956949227863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0284-4B87-BF83-5AA8C2C47BCB}"/>
                </c:ext>
              </c:extLst>
            </c:dLbl>
            <c:dLbl>
              <c:idx val="7"/>
              <c:tx>
                <c:rich>
                  <a:bodyPr/>
                  <a:lstStyle/>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0284-4B87-BF83-5AA8C2C47BCB}"/>
                </c:ext>
              </c:extLst>
            </c:dLbl>
            <c:dLbl>
              <c:idx val="8"/>
              <c:layout>
                <c:manualLayout>
                  <c:x val="-1.8591384423010888E-16"/>
                  <c:y val="7.4956949227863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0284-4B87-BF83-5AA8C2C47BCB}"/>
                </c:ext>
              </c:extLst>
            </c:dLbl>
            <c:dLbl>
              <c:idx val="9"/>
              <c:layout>
                <c:manualLayout>
                  <c:x val="1.267609035836605E-3"/>
                  <c:y val="7.4956949227863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0284-4B87-BF83-5AA8C2C47BCB}"/>
                </c:ext>
              </c:extLst>
            </c:dLbl>
            <c:dLbl>
              <c:idx val="10"/>
              <c:tx>
                <c:rich>
                  <a:bodyPr/>
                  <a:lstStyle/>
                  <a:p>
                    <a:r>
                      <a:rPr lang="en-US" dirty="0"/>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0284-4B87-BF83-5AA8C2C47BC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Council Tax</c:v>
                </c:pt>
                <c:pt idx="1">
                  <c:v>Local Elections</c:v>
                </c:pt>
                <c:pt idx="2">
                  <c:v>Updates on Council</c:v>
                </c:pt>
                <c:pt idx="3">
                  <c:v>Environment &amp; Housing</c:v>
                </c:pt>
                <c:pt idx="4">
                  <c:v>Passes and badges</c:v>
                </c:pt>
                <c:pt idx="5">
                  <c:v>Social Care</c:v>
                </c:pt>
                <c:pt idx="6">
                  <c:v>Services and Benefits</c:v>
                </c:pt>
                <c:pt idx="7">
                  <c:v>Health &amp; Wellbeing</c:v>
                </c:pt>
                <c:pt idx="8">
                  <c:v>Education / Work / Economy</c:v>
                </c:pt>
                <c:pt idx="9">
                  <c:v>Volunteering &amp; Community</c:v>
                </c:pt>
                <c:pt idx="10">
                  <c:v>Tourism / Events</c:v>
                </c:pt>
              </c:strCache>
            </c:strRef>
          </c:cat>
          <c:val>
            <c:numRef>
              <c:f>Sheet1!$E$2:$E$12</c:f>
              <c:numCache>
                <c:formatCode>0%</c:formatCode>
                <c:ptCount val="11"/>
                <c:pt idx="0">
                  <c:v>0</c:v>
                </c:pt>
                <c:pt idx="1">
                  <c:v>-0.01</c:v>
                </c:pt>
                <c:pt idx="2">
                  <c:v>0</c:v>
                </c:pt>
                <c:pt idx="3">
                  <c:v>0</c:v>
                </c:pt>
                <c:pt idx="4">
                  <c:v>0</c:v>
                </c:pt>
                <c:pt idx="5">
                  <c:v>0</c:v>
                </c:pt>
                <c:pt idx="6">
                  <c:v>0</c:v>
                </c:pt>
                <c:pt idx="7">
                  <c:v>-0.01</c:v>
                </c:pt>
                <c:pt idx="8">
                  <c:v>0</c:v>
                </c:pt>
                <c:pt idx="9">
                  <c:v>0</c:v>
                </c:pt>
                <c:pt idx="10">
                  <c:v>-0.01</c:v>
                </c:pt>
              </c:numCache>
            </c:numRef>
          </c:val>
          <c:extLst>
            <c:ext xmlns:c16="http://schemas.microsoft.com/office/drawing/2014/chart" uri="{C3380CC4-5D6E-409C-BE32-E72D297353CC}">
              <c16:uniqueId val="{0000002F-0284-4B87-BF83-5AA8C2C47BCB}"/>
            </c:ext>
          </c:extLst>
        </c:ser>
        <c:dLbls>
          <c:dLblPos val="outEnd"/>
          <c:showLegendKey val="0"/>
          <c:showVal val="1"/>
          <c:showCatName val="0"/>
          <c:showSerName val="0"/>
          <c:showPercent val="0"/>
          <c:showBubbleSize val="0"/>
        </c:dLbls>
        <c:gapWidth val="43"/>
        <c:axId val="221967104"/>
        <c:axId val="221968640"/>
      </c:barChart>
      <c:catAx>
        <c:axId val="221967104"/>
        <c:scaling>
          <c:orientation val="minMax"/>
        </c:scaling>
        <c:delete val="0"/>
        <c:axPos val="b"/>
        <c:numFmt formatCode="General" sourceLinked="1"/>
        <c:majorTickMark val="none"/>
        <c:minorTickMark val="none"/>
        <c:tickLblPos val="none"/>
        <c:spPr>
          <a:noFill/>
          <a:ln w="3175" cap="flat" cmpd="sng" algn="ctr">
            <a:solidFill>
              <a:schemeClr val="bg1">
                <a:lumMod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21968640"/>
        <c:crosses val="autoZero"/>
        <c:auto val="1"/>
        <c:lblAlgn val="ctr"/>
        <c:lblOffset val="100"/>
        <c:noMultiLvlLbl val="0"/>
      </c:catAx>
      <c:valAx>
        <c:axId val="221968640"/>
        <c:scaling>
          <c:orientation val="minMax"/>
        </c:scaling>
        <c:delete val="1"/>
        <c:axPos val="l"/>
        <c:numFmt formatCode="0%" sourceLinked="1"/>
        <c:majorTickMark val="out"/>
        <c:minorTickMark val="none"/>
        <c:tickLblPos val="nextTo"/>
        <c:crossAx val="22196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8262891641417E-2"/>
          <c:y val="3.7360049294091945E-2"/>
          <c:w val="0.96483474216717169"/>
          <c:h val="0.75644273737200751"/>
        </c:manualLayout>
      </c:layout>
      <c:barChart>
        <c:barDir val="col"/>
        <c:grouping val="stacked"/>
        <c:varyColors val="0"/>
        <c:ser>
          <c:idx val="0"/>
          <c:order val="0"/>
          <c:tx>
            <c:strRef>
              <c:f>Sheet1!$B$1</c:f>
              <c:strCache>
                <c:ptCount val="1"/>
                <c:pt idx="0">
                  <c:v>Read / watched it in full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Door drop</c:v>
                </c:pt>
                <c:pt idx="1">
                  <c:v>Mail</c:v>
                </c:pt>
                <c:pt idx="2">
                  <c:v>Newspapers</c:v>
                </c:pt>
                <c:pt idx="3">
                  <c:v>Social media</c:v>
                </c:pt>
                <c:pt idx="4">
                  <c:v>Radio</c:v>
                </c:pt>
                <c:pt idx="5">
                  <c:v>Television</c:v>
                </c:pt>
                <c:pt idx="6">
                  <c:v>Online other than social media</c:v>
                </c:pt>
              </c:strCache>
            </c:strRef>
          </c:cat>
          <c:val>
            <c:numRef>
              <c:f>Sheet1!$B$2:$B$8</c:f>
              <c:numCache>
                <c:formatCode>0%</c:formatCode>
                <c:ptCount val="7"/>
                <c:pt idx="0">
                  <c:v>0.67</c:v>
                </c:pt>
                <c:pt idx="1">
                  <c:v>0.62</c:v>
                </c:pt>
                <c:pt idx="2">
                  <c:v>0.53</c:v>
                </c:pt>
                <c:pt idx="3">
                  <c:v>0.49</c:v>
                </c:pt>
                <c:pt idx="4">
                  <c:v>0.5</c:v>
                </c:pt>
                <c:pt idx="5">
                  <c:v>0.51</c:v>
                </c:pt>
                <c:pt idx="6">
                  <c:v>0.52</c:v>
                </c:pt>
              </c:numCache>
            </c:numRef>
          </c:val>
          <c:extLst>
            <c:ext xmlns:c16="http://schemas.microsoft.com/office/drawing/2014/chart" uri="{C3380CC4-5D6E-409C-BE32-E72D297353CC}">
              <c16:uniqueId val="{00000000-9961-4A19-AC13-DE19F6B9FD62}"/>
            </c:ext>
          </c:extLst>
        </c:ser>
        <c:ser>
          <c:idx val="1"/>
          <c:order val="1"/>
          <c:tx>
            <c:strRef>
              <c:f>Sheet1!$C$1</c:f>
              <c:strCache>
                <c:ptCount val="1"/>
                <c:pt idx="0">
                  <c:v>Read / watched some of 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Door drop</c:v>
                </c:pt>
                <c:pt idx="1">
                  <c:v>Mail</c:v>
                </c:pt>
                <c:pt idx="2">
                  <c:v>Newspapers</c:v>
                </c:pt>
                <c:pt idx="3">
                  <c:v>Social media</c:v>
                </c:pt>
                <c:pt idx="4">
                  <c:v>Radio</c:v>
                </c:pt>
                <c:pt idx="5">
                  <c:v>Television</c:v>
                </c:pt>
                <c:pt idx="6">
                  <c:v>Online other than social media</c:v>
                </c:pt>
              </c:strCache>
            </c:strRef>
          </c:cat>
          <c:val>
            <c:numRef>
              <c:f>Sheet1!$C$2:$C$8</c:f>
              <c:numCache>
                <c:formatCode>0%</c:formatCode>
                <c:ptCount val="7"/>
                <c:pt idx="0">
                  <c:v>0.22</c:v>
                </c:pt>
                <c:pt idx="1">
                  <c:v>0.24</c:v>
                </c:pt>
                <c:pt idx="2">
                  <c:v>0.35</c:v>
                </c:pt>
                <c:pt idx="3">
                  <c:v>0.36</c:v>
                </c:pt>
                <c:pt idx="4">
                  <c:v>0.39</c:v>
                </c:pt>
                <c:pt idx="5">
                  <c:v>0.38</c:v>
                </c:pt>
                <c:pt idx="6">
                  <c:v>0.37</c:v>
                </c:pt>
              </c:numCache>
            </c:numRef>
          </c:val>
          <c:extLst>
            <c:ext xmlns:c16="http://schemas.microsoft.com/office/drawing/2014/chart" uri="{C3380CC4-5D6E-409C-BE32-E72D297353CC}">
              <c16:uniqueId val="{00000001-9961-4A19-AC13-DE19F6B9FD62}"/>
            </c:ext>
          </c:extLst>
        </c:ser>
        <c:ser>
          <c:idx val="2"/>
          <c:order val="2"/>
          <c:tx>
            <c:strRef>
              <c:f>Sheet1!$D$1</c:f>
              <c:strCache>
                <c:ptCount val="1"/>
                <c:pt idx="0">
                  <c:v>Skim read / vaguely watched 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Door drop</c:v>
                </c:pt>
                <c:pt idx="1">
                  <c:v>Mail</c:v>
                </c:pt>
                <c:pt idx="2">
                  <c:v>Newspapers</c:v>
                </c:pt>
                <c:pt idx="3">
                  <c:v>Social media</c:v>
                </c:pt>
                <c:pt idx="4">
                  <c:v>Radio</c:v>
                </c:pt>
                <c:pt idx="5">
                  <c:v>Television</c:v>
                </c:pt>
                <c:pt idx="6">
                  <c:v>Online other than social media</c:v>
                </c:pt>
              </c:strCache>
            </c:strRef>
          </c:cat>
          <c:val>
            <c:numRef>
              <c:f>Sheet1!$D$2:$D$8</c:f>
              <c:numCache>
                <c:formatCode>0%</c:formatCode>
                <c:ptCount val="7"/>
                <c:pt idx="0">
                  <c:v>0.11</c:v>
                </c:pt>
                <c:pt idx="1">
                  <c:v>0.14000000000000001</c:v>
                </c:pt>
                <c:pt idx="2">
                  <c:v>0.11</c:v>
                </c:pt>
                <c:pt idx="3">
                  <c:v>0.15</c:v>
                </c:pt>
                <c:pt idx="4">
                  <c:v>0.1</c:v>
                </c:pt>
                <c:pt idx="5">
                  <c:v>0.11</c:v>
                </c:pt>
                <c:pt idx="6">
                  <c:v>0.11</c:v>
                </c:pt>
              </c:numCache>
            </c:numRef>
          </c:val>
          <c:extLst>
            <c:ext xmlns:c16="http://schemas.microsoft.com/office/drawing/2014/chart" uri="{C3380CC4-5D6E-409C-BE32-E72D297353CC}">
              <c16:uniqueId val="{00000002-9961-4A19-AC13-DE19F6B9FD62}"/>
            </c:ext>
          </c:extLst>
        </c:ser>
        <c:dLbls>
          <c:showLegendKey val="0"/>
          <c:showVal val="0"/>
          <c:showCatName val="0"/>
          <c:showSerName val="0"/>
          <c:showPercent val="0"/>
          <c:showBubbleSize val="0"/>
        </c:dLbls>
        <c:gapWidth val="98"/>
        <c:overlap val="100"/>
        <c:axId val="538577528"/>
        <c:axId val="538581136"/>
      </c:barChart>
      <c:catAx>
        <c:axId val="53857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38581136"/>
        <c:crosses val="autoZero"/>
        <c:auto val="1"/>
        <c:lblAlgn val="ctr"/>
        <c:lblOffset val="100"/>
        <c:noMultiLvlLbl val="0"/>
      </c:catAx>
      <c:valAx>
        <c:axId val="538581136"/>
        <c:scaling>
          <c:orientation val="minMax"/>
        </c:scaling>
        <c:delete val="1"/>
        <c:axPos val="l"/>
        <c:numFmt formatCode="0%" sourceLinked="1"/>
        <c:majorTickMark val="none"/>
        <c:minorTickMark val="none"/>
        <c:tickLblPos val="nextTo"/>
        <c:crossAx val="53857752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889-48B0-A815-8727A67304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2889-48B0-A815-8727A673043B}"/>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889-48B0-A815-8727A673043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Engaged</c:v>
                </c:pt>
                <c:pt idx="1">
                  <c:v>Minimally engaged</c:v>
                </c:pt>
              </c:strCache>
            </c:strRef>
          </c:cat>
          <c:val>
            <c:numRef>
              <c:f>Sheet1!$B$2:$B$3</c:f>
              <c:numCache>
                <c:formatCode>0%</c:formatCode>
                <c:ptCount val="2"/>
                <c:pt idx="0">
                  <c:v>0.99</c:v>
                </c:pt>
                <c:pt idx="1">
                  <c:v>0.01</c:v>
                </c:pt>
              </c:numCache>
            </c:numRef>
          </c:val>
          <c:extLst>
            <c:ext xmlns:c16="http://schemas.microsoft.com/office/drawing/2014/chart" uri="{C3380CC4-5D6E-409C-BE32-E72D297353CC}">
              <c16:uniqueId val="{00000000-2889-48B0-A815-8727A673043B}"/>
            </c:ext>
          </c:extLst>
        </c:ser>
        <c:dLbls>
          <c:showLegendKey val="0"/>
          <c:showVal val="0"/>
          <c:showCatName val="0"/>
          <c:showSerName val="0"/>
          <c:showPercent val="0"/>
          <c:showBubbleSize val="0"/>
          <c:showLeaderLines val="1"/>
        </c:dLbls>
        <c:firstSliceAng val="293"/>
        <c:holeSize val="4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Reach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Addressed Mail</c:v>
                </c:pt>
                <c:pt idx="1">
                  <c:v>Government Council Addressed Mail</c:v>
                </c:pt>
                <c:pt idx="2">
                  <c:v>All Business Mail</c:v>
                </c:pt>
                <c:pt idx="3">
                  <c:v>Government Council Business Mail</c:v>
                </c:pt>
              </c:strCache>
            </c:strRef>
          </c:cat>
          <c:val>
            <c:numRef>
              <c:f>Sheet1!$B$2:$B$5</c:f>
              <c:numCache>
                <c:formatCode>General</c:formatCode>
                <c:ptCount val="4"/>
                <c:pt idx="0">
                  <c:v>1.1299999999999999</c:v>
                </c:pt>
                <c:pt idx="1">
                  <c:v>1.1599999999999999</c:v>
                </c:pt>
                <c:pt idx="2">
                  <c:v>1.17</c:v>
                </c:pt>
                <c:pt idx="3">
                  <c:v>1.1599999999999999</c:v>
                </c:pt>
              </c:numCache>
            </c:numRef>
          </c:val>
          <c:extLst>
            <c:ext xmlns:c16="http://schemas.microsoft.com/office/drawing/2014/chart" uri="{C3380CC4-5D6E-409C-BE32-E72D297353CC}">
              <c16:uniqueId val="{00000000-4BDE-4ECD-8104-F1D7B3C754F2}"/>
            </c:ext>
          </c:extLst>
        </c:ser>
        <c:ser>
          <c:idx val="1"/>
          <c:order val="1"/>
          <c:tx>
            <c:strRef>
              <c:f>Sheet1!$C$1</c:f>
              <c:strCache>
                <c:ptCount val="1"/>
                <c:pt idx="0">
                  <c:v>Frequency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Addressed Mail</c:v>
                </c:pt>
                <c:pt idx="1">
                  <c:v>Government Council Addressed Mail</c:v>
                </c:pt>
                <c:pt idx="2">
                  <c:v>All Business Mail</c:v>
                </c:pt>
                <c:pt idx="3">
                  <c:v>Government Council Business Mail</c:v>
                </c:pt>
              </c:strCache>
            </c:strRef>
          </c:cat>
          <c:val>
            <c:numRef>
              <c:f>Sheet1!$C$2:$C$5</c:f>
              <c:numCache>
                <c:formatCode>General</c:formatCode>
                <c:ptCount val="4"/>
                <c:pt idx="0">
                  <c:v>4.2</c:v>
                </c:pt>
                <c:pt idx="1">
                  <c:v>4.8</c:v>
                </c:pt>
                <c:pt idx="2">
                  <c:v>4.7</c:v>
                </c:pt>
                <c:pt idx="3">
                  <c:v>4.9000000000000004</c:v>
                </c:pt>
              </c:numCache>
            </c:numRef>
          </c:val>
          <c:extLst>
            <c:ext xmlns:c16="http://schemas.microsoft.com/office/drawing/2014/chart" uri="{C3380CC4-5D6E-409C-BE32-E72D297353CC}">
              <c16:uniqueId val="{00000001-4BDE-4ECD-8104-F1D7B3C754F2}"/>
            </c:ext>
          </c:extLst>
        </c:ser>
        <c:dLbls>
          <c:showLegendKey val="0"/>
          <c:showVal val="0"/>
          <c:showCatName val="0"/>
          <c:showSerName val="0"/>
          <c:showPercent val="0"/>
          <c:showBubbleSize val="0"/>
        </c:dLbls>
        <c:gapWidth val="97"/>
        <c:overlap val="-27"/>
        <c:axId val="1216128072"/>
        <c:axId val="1216129384"/>
      </c:barChart>
      <c:catAx>
        <c:axId val="1216128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6129384"/>
        <c:crosses val="autoZero"/>
        <c:auto val="1"/>
        <c:lblAlgn val="ctr"/>
        <c:lblOffset val="100"/>
        <c:noMultiLvlLbl val="0"/>
      </c:catAx>
      <c:valAx>
        <c:axId val="121612938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612807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3850836" y="1"/>
            <a:ext cx="2945659" cy="498630"/>
          </a:xfrm>
          <a:prstGeom prst="rect">
            <a:avLst/>
          </a:prstGeom>
        </p:spPr>
        <p:txBody>
          <a:bodyPr vert="horz" lIns="91440" tIns="45720" rIns="91440" bIns="45720" rtlCol="0"/>
          <a:lstStyle>
            <a:lvl1pPr algn="r">
              <a:defRPr sz="1200"/>
            </a:lvl1pPr>
          </a:lstStyle>
          <a:p>
            <a:fld id="{50D87A0D-4AE4-469D-8C0F-1E3E19CC0F04}" type="datetimeFigureOut">
              <a:rPr lang="en-GB" smtClean="0"/>
              <a:t>26/02/2020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9428010"/>
            <a:ext cx="2945659" cy="498629"/>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3850836" y="9428010"/>
            <a:ext cx="2945659" cy="498629"/>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63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836" y="1"/>
            <a:ext cx="2945659" cy="498630"/>
          </a:xfrm>
          <a:prstGeom prst="rect">
            <a:avLst/>
          </a:prstGeom>
        </p:spPr>
        <p:txBody>
          <a:bodyPr vert="horz" lIns="91440" tIns="45720" rIns="91440" bIns="45720" rtlCol="0"/>
          <a:lstStyle>
            <a:lvl1pPr algn="r">
              <a:defRPr sz="1200"/>
            </a:lvl1pPr>
          </a:lstStyle>
          <a:p>
            <a:fld id="{58E864C0-77EE-456B-9747-0A15F816AD6A}" type="datetimeFigureOut">
              <a:rPr lang="en-GB" smtClean="0"/>
              <a:t>26/02/2020</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7"/>
            <a:ext cx="5438140" cy="39086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010"/>
            <a:ext cx="2945659" cy="49862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836" y="9428010"/>
            <a:ext cx="2945659" cy="498629"/>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a:t>
            </a:fld>
            <a:endParaRPr lang="en-GB" dirty="0"/>
          </a:p>
        </p:txBody>
      </p:sp>
    </p:spTree>
    <p:extLst>
      <p:ext uri="{BB962C8B-B14F-4D97-AF65-F5344CB8AC3E}">
        <p14:creationId xmlns:p14="http://schemas.microsoft.com/office/powerpoint/2010/main" val="269592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JICMAIL, the Joint Industry Committee for mail captures what consumers do with their mail. JICMAIL has been created to provide standard industry metrics that all the other major media channels provide, like BARB for TV or Rajar for radio.</a:t>
            </a:r>
          </a:p>
          <a:p>
            <a:endParaRPr lang="en-GB" dirty="0"/>
          </a:p>
          <a:p>
            <a:r>
              <a:rPr lang="en-GB" dirty="0"/>
              <a:t>Government mail is engaged with at very high levels, higher than all other sectors captured in the data.  And by engaged with we mean it has been opened, read, sorted or put aside for later, for example.  When it is minimally processed it is thrown away only.</a:t>
            </a:r>
          </a:p>
          <a:p>
            <a:endParaRPr lang="en-GB" dirty="0"/>
          </a:p>
          <a:p>
            <a:r>
              <a:rPr lang="en-GB" dirty="0"/>
              <a:t>Reach shows that mail doesn’t just get to one person in the household either.  We see from this data that for every 100 mail packs sent by Government or Local Council another 16 people will see Addressed mail or Business mail.</a:t>
            </a:r>
          </a:p>
          <a:p>
            <a:endParaRPr lang="en-GB" dirty="0"/>
          </a:p>
          <a:p>
            <a:r>
              <a:rPr lang="en-GB" dirty="0"/>
              <a:t>Addressed mail from Government is read by more people than average and is revisited 4.8 times versus 4.2, which is the average for all mail.  Business Mail from Government/Local Council gets even higher levels of engagement with people revisiting that mail nearly 6 times.  This mail will include items such as a Council Tax Bill or Parking Permit.</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45949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 and Local Council mail is opened and read at higher rates than other sectors.  It is much more likely to be filed and kept in the household and a lot less likely to be recycled.</a:t>
            </a:r>
          </a:p>
          <a:p>
            <a:endParaRPr lang="en-GB" dirty="0"/>
          </a:p>
          <a:p>
            <a:r>
              <a:rPr lang="en-GB" dirty="0"/>
              <a:t>Explanation note:</a:t>
            </a:r>
          </a:p>
          <a:p>
            <a:r>
              <a:rPr lang="en-GB" dirty="0"/>
              <a:t>Not all mail needs to be opened, hence the open rate does not match the engagement rate of 99% on the previous slide.</a:t>
            </a:r>
          </a:p>
        </p:txBody>
      </p:sp>
      <p:sp>
        <p:nvSpPr>
          <p:cNvPr id="4" name="Slide Number Placeholder 3"/>
          <p:cNvSpPr>
            <a:spLocks noGrp="1"/>
          </p:cNvSpPr>
          <p:nvPr>
            <p:ph type="sldNum" sz="quarter" idx="10"/>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59106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JICMAIL not only captures physical actions with mail i.e. what someone does when they have the mail pack in their hand or in front of them.  What it also tracks is what other actions are taken with each piece, regardless of whether you are with the actual mailing pack.  </a:t>
            </a:r>
          </a:p>
          <a:p>
            <a:endParaRPr lang="en-GB" dirty="0"/>
          </a:p>
          <a:p>
            <a:r>
              <a:rPr lang="en-GB" dirty="0"/>
              <a:t>A significant proportion of people (46%) getting Government mail will go on to take further commercial or digital behaviours.  </a:t>
            </a:r>
          </a:p>
          <a:p>
            <a:endParaRPr lang="en-GB" dirty="0"/>
          </a:p>
          <a:p>
            <a:r>
              <a:rPr lang="en-GB" dirty="0"/>
              <a:t>Local Government mail prompts 250 people in every thousand to talk to someone else about the contents of that mailing piece.  137 people in every thousand contact the council (which you may or may not want to be happening as this may be increasing your cost to serve your citizens).</a:t>
            </a:r>
          </a:p>
          <a:p>
            <a:endParaRPr lang="en-GB" dirty="0"/>
          </a:p>
          <a:p>
            <a:r>
              <a:rPr lang="en-GB" dirty="0"/>
              <a:t>Mail is also driving significant online behaviour i.e. they are going to the sender’s web site or going online for more information more generally.</a:t>
            </a:r>
          </a:p>
        </p:txBody>
      </p:sp>
      <p:sp>
        <p:nvSpPr>
          <p:cNvPr id="4" name="Slide Number Placeholder 3"/>
          <p:cNvSpPr>
            <a:spLocks noGrp="1"/>
          </p:cNvSpPr>
          <p:nvPr>
            <p:ph type="sldNum" sz="quarter" idx="10"/>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229790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197"/>
            <a:ext cx="5953125" cy="4824003"/>
          </a:xfrm>
        </p:spPr>
        <p:txBody>
          <a:bodyPr/>
          <a:lstStyle/>
          <a:p>
            <a:pPr fontAlgn="base"/>
            <a:r>
              <a:rPr lang="en-GB" sz="650" b="1" dirty="0"/>
              <a:t> Background</a:t>
            </a:r>
            <a:endParaRPr lang="en-GB" sz="650" dirty="0"/>
          </a:p>
          <a:p>
            <a:pPr fontAlgn="base"/>
            <a:r>
              <a:rPr lang="en-GB" sz="650" dirty="0"/>
              <a:t>Waste collection is one of the services provided by the Rotherham Metropolitan Borough that touches every household.  </a:t>
            </a:r>
          </a:p>
          <a:p>
            <a:pPr fontAlgn="base"/>
            <a:r>
              <a:rPr lang="en-GB" sz="650" dirty="0"/>
              <a:t> </a:t>
            </a:r>
          </a:p>
          <a:p>
            <a:pPr fontAlgn="base"/>
            <a:r>
              <a:rPr lang="en-GB" sz="650" dirty="0"/>
              <a:t>With fortnightly collection cycles and stringent recycling rules, it is important that residents know in which week of the two weekly bin-collection cycle each of their residual bins will be collected and which container to use for their recycling.  </a:t>
            </a:r>
          </a:p>
          <a:p>
            <a:pPr fontAlgn="base"/>
            <a:r>
              <a:rPr lang="en-GB" sz="650" dirty="0"/>
              <a:t> </a:t>
            </a:r>
          </a:p>
          <a:p>
            <a:pPr fontAlgn="base"/>
            <a:r>
              <a:rPr lang="en-GB" sz="650" dirty="0"/>
              <a:t>Rotherham Metropolitan Borough Council sends an annual waste collection calendar to all households in the borough to advise residents them on which week, in the year ahead, their bins will be collected.  The calendar also informs residents what to recycle (and in which container) and of their Christmas collection amendments.  </a:t>
            </a:r>
          </a:p>
          <a:p>
            <a:pPr fontAlgn="base"/>
            <a:r>
              <a:rPr lang="en-GB" sz="650" dirty="0"/>
              <a:t> </a:t>
            </a:r>
          </a:p>
          <a:p>
            <a:pPr fontAlgn="base"/>
            <a:r>
              <a:rPr lang="en-GB" sz="650" dirty="0"/>
              <a:t>Two versions are printed – one for each week of the fortnightly cycle – and delivered to 116,000 households at the end of November before the Christmas collection amendments start. </a:t>
            </a:r>
          </a:p>
          <a:p>
            <a:pPr fontAlgn="base"/>
            <a:r>
              <a:rPr lang="en-GB" sz="650" dirty="0"/>
              <a:t> </a:t>
            </a:r>
          </a:p>
          <a:p>
            <a:pPr fontAlgn="base"/>
            <a:r>
              <a:rPr lang="en-GB" sz="650" dirty="0"/>
              <a:t>To be cost efficient, the calendar had been hand delivered in previous years by a third party. However with increasing numbers of residents – many in the same street - ringing up to complain that they hadn’t received the calendar, or receiving the wrong calendar causing bins to being put out on the wrong week, it was clear that there was an increasing issue with accuracy of delivery.  </a:t>
            </a:r>
          </a:p>
          <a:p>
            <a:pPr fontAlgn="base"/>
            <a:r>
              <a:rPr lang="en-GB" sz="650" dirty="0"/>
              <a:t> </a:t>
            </a:r>
          </a:p>
          <a:p>
            <a:pPr fontAlgn="base"/>
            <a:r>
              <a:rPr lang="en-GB" sz="650" dirty="0"/>
              <a:t>Calendars not being delivered meant more staff were required to manage complaints and the Council was hit with unplanned costs of posting copy calendars.  Even more impactful, was delivery of the wrong calendar – resulting in whole streets having to be re-mailed and bin crews making extra, un-scheduled visits to make collections until the problem was rectified.</a:t>
            </a:r>
          </a:p>
          <a:p>
            <a:pPr fontAlgn="base"/>
            <a:r>
              <a:rPr lang="en-GB" sz="650" dirty="0"/>
              <a:t> </a:t>
            </a:r>
          </a:p>
          <a:p>
            <a:pPr fontAlgn="base"/>
            <a:r>
              <a:rPr lang="en-GB" sz="650" b="1" dirty="0"/>
              <a:t>Solution</a:t>
            </a:r>
            <a:endParaRPr lang="en-GB" sz="650" dirty="0"/>
          </a:p>
          <a:p>
            <a:pPr fontAlgn="base"/>
            <a:r>
              <a:rPr lang="en-GB" sz="650" dirty="0"/>
              <a:t>After an extensive service review and cost benefit exercise, Rotherham Metropolitan Borough Council took the decision to switch from hand delivery to mail for the 2015/16 calendar.  </a:t>
            </a:r>
          </a:p>
          <a:p>
            <a:pPr fontAlgn="base"/>
            <a:r>
              <a:rPr lang="en-GB" sz="650" dirty="0"/>
              <a:t> </a:t>
            </a:r>
          </a:p>
          <a:p>
            <a:pPr fontAlgn="base"/>
            <a:r>
              <a:rPr lang="en-GB" sz="650" dirty="0"/>
              <a:t>Although hand delivery was cheaper, it was anticipated that mail’s other benefits would outweigh the cost savings:  </a:t>
            </a:r>
          </a:p>
          <a:p>
            <a:pPr fontAlgn="base"/>
            <a:r>
              <a:rPr lang="en-GB" sz="650" dirty="0"/>
              <a:t> </a:t>
            </a:r>
          </a:p>
          <a:p>
            <a:pPr fontAlgn="base"/>
            <a:r>
              <a:rPr lang="en-GB" sz="650" dirty="0"/>
              <a:t>1) Accuracy – with the resident’s address on the envelope, Rotherham were confident that they Royal Mail could guarantee delivery and, ensure that all eligible residents would receive their calendar. </a:t>
            </a:r>
          </a:p>
          <a:p>
            <a:pPr fontAlgn="base"/>
            <a:r>
              <a:rPr lang="en-GB" sz="650" dirty="0"/>
              <a:t>2) Timing – in order for the Christmas service changes to be front of mind the calendar has to be delivered in the last two weeks of November.  Hand delivery took a month to complete, meaning that some households received their calendars at the beginning of November – nearly 6 weeks before the Christmas service.  With mail, the postal turnaround was completed in two weeks and fitted neatly in the November window.  </a:t>
            </a:r>
          </a:p>
          <a:p>
            <a:pPr fontAlgn="base"/>
            <a:r>
              <a:rPr lang="en-GB" sz="650" dirty="0"/>
              <a:t>3) Impact.  An unaddressed envelope can be perceived as junk mail and thrown in the bin before opening. Addressing every calendar to each individual property, with wording on the envelope advising them that waste calendar was enclosed, gave Rotherham the confidence that the envelope would be opened and read.  </a:t>
            </a:r>
          </a:p>
          <a:p>
            <a:pPr fontAlgn="base"/>
            <a:r>
              <a:rPr lang="en-GB" sz="650" dirty="0"/>
              <a:t> </a:t>
            </a:r>
          </a:p>
          <a:p>
            <a:pPr fontAlgn="base"/>
            <a:r>
              <a:rPr lang="en-GB" sz="650" dirty="0"/>
              <a:t>The tangibility of the printed calendar also helped with compliance.  The calendar was designed to be kept, hung up in the kitchen and referred to, providing a weekly breakdown of which bin to put out and simple pictorial references of what to recycle.  Although this information was held online, not everyone was aware of this, or could access it.  </a:t>
            </a:r>
          </a:p>
          <a:p>
            <a:pPr fontAlgn="base"/>
            <a:r>
              <a:rPr lang="en-GB" sz="650" dirty="0"/>
              <a:t> </a:t>
            </a:r>
          </a:p>
          <a:p>
            <a:pPr fontAlgn="base"/>
            <a:r>
              <a:rPr lang="en-GB" sz="650" b="1" dirty="0"/>
              <a:t>Results</a:t>
            </a:r>
            <a:endParaRPr lang="en-GB" sz="650" dirty="0"/>
          </a:p>
          <a:p>
            <a:pPr fontAlgn="base"/>
            <a:r>
              <a:rPr lang="en-GB" sz="650" dirty="0"/>
              <a:t>The change had an immediate positive effect, helping to affirm that mail seemed to be the most reliable way to ensure residents of Rotherham were informed about their bins service.  </a:t>
            </a:r>
          </a:p>
          <a:p>
            <a:pPr fontAlgn="base"/>
            <a:r>
              <a:rPr lang="en-GB" sz="650" dirty="0"/>
              <a:t> </a:t>
            </a:r>
          </a:p>
          <a:p>
            <a:pPr fontAlgn="base"/>
            <a:r>
              <a:rPr lang="en-GB" sz="650" dirty="0"/>
              <a:t>The number of complaints from residents claiming they hadn’t received their calendar dropped dramatically after the switch to mail – this reduced the workload and pressure on resources that usually occurs in November; saving time in managing, monitoring and rectifying the issues previously experienced with the hand delivery service and saving money by eliminating the need to remail or make extra pick ups.</a:t>
            </a:r>
          </a:p>
          <a:p>
            <a:pPr fontAlgn="base"/>
            <a:r>
              <a:rPr lang="en-GB" sz="650" dirty="0"/>
              <a:t> </a:t>
            </a:r>
          </a:p>
          <a:p>
            <a:pPr fontAlgn="base"/>
            <a:r>
              <a:rPr lang="en-GB" sz="650" dirty="0"/>
              <a:t>It was also highly efficient, with post returns tracking at less than 1% - all with legitimate reasons such as property being boarded up, no access or automatic re-direction – meaning </a:t>
            </a:r>
            <a:r>
              <a:rPr lang="en-US" sz="650" dirty="0"/>
              <a:t>Rotherham Metropolitan Borough Council </a:t>
            </a:r>
            <a:r>
              <a:rPr lang="en-GB" sz="650" dirty="0"/>
              <a:t>could confidently tell every resident who called up with a query or to complain that their calendar had been posted through their letterbox.</a:t>
            </a:r>
          </a:p>
          <a:p>
            <a:pPr fontAlgn="base"/>
            <a:r>
              <a:rPr lang="en-GB" sz="650" dirty="0"/>
              <a:t> </a:t>
            </a:r>
          </a:p>
          <a:p>
            <a:pPr fontAlgn="base"/>
            <a:r>
              <a:rPr lang="en-GB" sz="650" i="1" dirty="0"/>
              <a:t>“By mailing the calendar with Royal Mail we can be confident that the calendar reaches every household and is opened, read and referred to.”</a:t>
            </a:r>
            <a:r>
              <a:rPr lang="en-GB" sz="650" dirty="0"/>
              <a:t>  </a:t>
            </a:r>
          </a:p>
          <a:p>
            <a:pPr fontAlgn="base"/>
            <a:r>
              <a:rPr lang="en-US" sz="650" dirty="0"/>
              <a:t>Paul Hutchinson, Waste Officer, Rotherham Metropolitan Borough Council</a:t>
            </a:r>
            <a:endParaRPr lang="en-GB" sz="650" dirty="0"/>
          </a:p>
          <a:p>
            <a:pPr fontAlgn="base"/>
            <a:r>
              <a:rPr lang="en-GB" sz="650" dirty="0"/>
              <a:t> </a:t>
            </a:r>
          </a:p>
          <a:p>
            <a:endParaRPr lang="en-GB" sz="650" dirty="0"/>
          </a:p>
        </p:txBody>
      </p:sp>
      <p:sp>
        <p:nvSpPr>
          <p:cNvPr id="4" name="Slide Number Placeholder 3"/>
          <p:cNvSpPr>
            <a:spLocks noGrp="1"/>
          </p:cNvSpPr>
          <p:nvPr>
            <p:ph type="sldNum" sz="quarter" idx="10"/>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109717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197"/>
            <a:ext cx="5953125" cy="5001803"/>
          </a:xfrm>
        </p:spPr>
        <p:txBody>
          <a:bodyPr/>
          <a:lstStyle/>
          <a:p>
            <a:pPr fontAlgn="base"/>
            <a:r>
              <a:rPr lang="en-GB" sz="900" b="1" dirty="0"/>
              <a:t>Background</a:t>
            </a:r>
            <a:endParaRPr lang="en-GB" sz="900" dirty="0"/>
          </a:p>
          <a:p>
            <a:pPr fontAlgn="base"/>
            <a:r>
              <a:rPr lang="en-GB" sz="900" dirty="0"/>
              <a:t> Since 2010, Durham County Council have been running their Warm Homes Campaign to promote a range of government backed schemes that helps low income households – both home owners and private tenants – to carry out energy saving improvements such as installing  a new central heating boiler or wall or loft insulation.  </a:t>
            </a:r>
          </a:p>
          <a:p>
            <a:pPr fontAlgn="base"/>
            <a:r>
              <a:rPr lang="en-GB" sz="900" dirty="0"/>
              <a:t>Every winter, the Housing Regeneration Team at Durham sets out to inform those residents within the county who are struggling to stay warm and pay their energy bills – especially during the cold winter months – what help is available to them via the Warm Homes Campaign.    </a:t>
            </a:r>
          </a:p>
          <a:p>
            <a:pPr fontAlgn="base"/>
            <a:endParaRPr lang="en-GB" sz="900" dirty="0"/>
          </a:p>
          <a:p>
            <a:pPr fontAlgn="base"/>
            <a:r>
              <a:rPr lang="en-GB" sz="900" b="1" dirty="0"/>
              <a:t>Solution</a:t>
            </a:r>
            <a:endParaRPr lang="en-GB" sz="900" dirty="0"/>
          </a:p>
          <a:p>
            <a:pPr fontAlgn="base"/>
            <a:r>
              <a:rPr lang="en-GB" sz="900" dirty="0"/>
              <a:t>Mail is the main mechanism for informing eligible residents within Durham County Council how they can </a:t>
            </a:r>
            <a:r>
              <a:rPr lang="en-US" sz="900" dirty="0"/>
              <a:t>transform their home with energy saving improvements.</a:t>
            </a:r>
            <a:endParaRPr lang="en-GB" sz="900" dirty="0"/>
          </a:p>
          <a:p>
            <a:pPr fontAlgn="base"/>
            <a:r>
              <a:rPr lang="en-GB" sz="900" dirty="0"/>
              <a:t>With help from funding from partner organisations, the council mails a targeted group of residents during the winter months (pre and post Christmas), informing them of the schemes available to them and how they can apply.</a:t>
            </a:r>
          </a:p>
          <a:p>
            <a:pPr fontAlgn="base"/>
            <a:r>
              <a:rPr lang="en-GB" sz="900" dirty="0"/>
              <a:t>Working closely with a number departments within the council, the Housing Team pull together all the information that is held on households in their county to identify which, out of the 260,000 homes, are eligible for help.  These households are then mailed a single page letter in envelope that has the Durham County Council logo stamped on it.  </a:t>
            </a:r>
          </a:p>
          <a:p>
            <a:pPr fontAlgn="base"/>
            <a:r>
              <a:rPr lang="en-GB" sz="900" dirty="0"/>
              <a:t>There are three reasons why Durham believes that mail has become integral to the scheme’s success:</a:t>
            </a:r>
          </a:p>
          <a:p>
            <a:pPr lvl="0" fontAlgn="base"/>
            <a:r>
              <a:rPr lang="en-GB" sz="900" dirty="0"/>
              <a:t>Mail is the most cost-effective way of reaching a very targeted group of individuals.  And, as the mailing is produced in house, costs are further kept to a minimum. </a:t>
            </a:r>
          </a:p>
          <a:p>
            <a:pPr lvl="0" fontAlgn="base"/>
            <a:r>
              <a:rPr lang="en-GB" sz="900" dirty="0"/>
              <a:t>The letter is addressed personally to the individual resident, making it more likely to be opened and acted on.</a:t>
            </a:r>
          </a:p>
          <a:p>
            <a:pPr lvl="0" fontAlgn="base"/>
            <a:r>
              <a:rPr lang="en-GB" sz="900" dirty="0"/>
              <a:t>The envelope is clearly branded with Durham County Council’s logo, it’s on letter headed paper and signed off by a senior director within the council – all of which make the scheme feel official.  Even though partner organisations help by funding the scheme, feedback from residents is that the scheme feels genuine and trustworthy when the message comes from Durham County Council.  </a:t>
            </a:r>
          </a:p>
          <a:p>
            <a:pPr fontAlgn="base"/>
            <a:r>
              <a:rPr lang="en-GB" sz="900" dirty="0"/>
              <a:t>Their latest mailing (October 2016), Durham County Council mailed 32,000 residents – their largest mailing to date - informing them of how they could ‘Make their home warmer for less’. In a single page the letter clearly spelt out the criteria for eligibility, communicated the savings that could be made and finished with a clear call to action.</a:t>
            </a:r>
          </a:p>
          <a:p>
            <a:pPr fontAlgn="base"/>
            <a:endParaRPr lang="en-GB" sz="900" b="1" dirty="0"/>
          </a:p>
          <a:p>
            <a:pPr fontAlgn="base"/>
            <a:r>
              <a:rPr lang="en-GB" sz="900" b="1" dirty="0"/>
              <a:t>Results</a:t>
            </a:r>
            <a:endParaRPr lang="en-GB" sz="900" dirty="0"/>
          </a:p>
          <a:p>
            <a:pPr fontAlgn="base"/>
            <a:r>
              <a:rPr lang="en-GB" sz="900" dirty="0"/>
              <a:t>Mail is helping give the residents of Durham a warm glow. </a:t>
            </a:r>
          </a:p>
          <a:p>
            <a:r>
              <a:rPr lang="en-GB" sz="900" dirty="0"/>
              <a:t>Across the rolling programme a 3% response rate is deemed a success – results for the 2016 mailing smashed this with a 5.2% response rate.</a:t>
            </a:r>
          </a:p>
          <a:p>
            <a:pPr fontAlgn="base"/>
            <a:r>
              <a:rPr lang="en-GB" sz="900" i="1" dirty="0"/>
              <a:t>“We had an excellent response to our mail out with a response rate of 5.2%, so there will be many households in County Durham that will have a warmer home after we have assisted them.”  </a:t>
            </a:r>
            <a:r>
              <a:rPr lang="en-US" sz="900" dirty="0"/>
              <a:t>Cliff Duff, Durham County Council, Housing Project Manager</a:t>
            </a:r>
            <a:endParaRPr lang="en-GB" sz="900" dirty="0"/>
          </a:p>
          <a:p>
            <a:endParaRPr lang="en-GB" sz="300" dirty="0"/>
          </a:p>
        </p:txBody>
      </p:sp>
      <p:sp>
        <p:nvSpPr>
          <p:cNvPr id="4" name="Slide Number Placeholder 3"/>
          <p:cNvSpPr>
            <a:spLocks noGrp="1"/>
          </p:cNvSpPr>
          <p:nvPr>
            <p:ph type="sldNum" sz="quarter" idx="10"/>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2103970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357323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almost certainly don’t need to tell you that Local Authorities are undergoing the toughest time ever.  Having to do more and more for less money.</a:t>
            </a:r>
          </a:p>
          <a:p>
            <a:r>
              <a:rPr lang="en-GB" dirty="0"/>
              <a:t>Councils provide more than 800 individual services.</a:t>
            </a:r>
          </a:p>
          <a:p>
            <a:endParaRPr lang="en-GB" dirty="0"/>
          </a:p>
          <a:p>
            <a:r>
              <a:rPr lang="en-GB" dirty="0"/>
              <a:t>And between 2010 and 2020 councils will have lost 60p out of every £1 of funding the Government provided for local services.  </a:t>
            </a:r>
          </a:p>
          <a:p>
            <a:endParaRPr lang="en-GB" dirty="0"/>
          </a:p>
          <a:p>
            <a:r>
              <a:rPr lang="en-GB" dirty="0"/>
              <a:t>The pressure continues – the last 6 years has seen a 44% increase in the number of homeless households.</a:t>
            </a:r>
          </a:p>
          <a:p>
            <a:endParaRPr lang="en-GB" dirty="0"/>
          </a:p>
          <a:p>
            <a:r>
              <a:rPr lang="en-GB" dirty="0"/>
              <a:t>D</a:t>
            </a:r>
            <a:r>
              <a:rPr lang="en-US" dirty="0"/>
              <a:t>despite fewer elderly people receiving support, spending by local councils on adult social care rose to £18.7billion, up 4.5 per cent on the year before. Spending on long-term care increased the most, by 4.8 per cent (This is Money, October 2019)</a:t>
            </a:r>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127926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local people are concerned that their communities are going to be affected, they are concerned that these pressures will affect them and the council’s efficiency.</a:t>
            </a:r>
          </a:p>
          <a:p>
            <a:endParaRPr lang="en-GB" dirty="0"/>
          </a:p>
          <a:p>
            <a:r>
              <a:rPr lang="en-GB" dirty="0"/>
              <a:t>Trust is a key element in ensuring citizens engage with what Local Authorities are doing and what they want their constituents to do.</a:t>
            </a:r>
          </a:p>
          <a:p>
            <a:endParaRPr lang="en-GB" dirty="0"/>
          </a:p>
          <a:p>
            <a:r>
              <a:rPr lang="en-GB" dirty="0"/>
              <a:t>Local Authorities have spent years outsourcing but are now bringing back their services in house.  Around a third of Conservative Local Authorise and 42% of Labour Councils took back in house services in 2017 to take back control and focus on efficiencies.</a:t>
            </a:r>
          </a:p>
        </p:txBody>
      </p:sp>
      <p:sp>
        <p:nvSpPr>
          <p:cNvPr id="4" name="Slide Number Placeholder 3"/>
          <p:cNvSpPr>
            <a:spLocks noGrp="1"/>
          </p:cNvSpPr>
          <p:nvPr>
            <p:ph type="sldNum" sz="quarter" idx="10"/>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183324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internet usage has grown there are still audiences who are harder to reach online.</a:t>
            </a:r>
          </a:p>
          <a:p>
            <a:endParaRPr lang="en-GB" dirty="0"/>
          </a:p>
          <a:p>
            <a:r>
              <a:rPr lang="en-GB" dirty="0"/>
              <a:t>Those over the age of 65 index at 269 who have not used the internet at home in the last 3 months or ever.  An index of 100 or more is significant, so 269 is high.</a:t>
            </a:r>
          </a:p>
          <a:p>
            <a:endParaRPr lang="en-GB" dirty="0"/>
          </a:p>
          <a:p>
            <a:r>
              <a:rPr lang="en-GB" dirty="0"/>
              <a:t>The same is true of social grade E and of those on Housing Benefit.</a:t>
            </a:r>
          </a:p>
          <a:p>
            <a:endParaRPr lang="en-GB" dirty="0"/>
          </a:p>
          <a:p>
            <a:r>
              <a:rPr lang="en-GB" dirty="0"/>
              <a:t>So whilst digital is cheap it doesn’t necessarily reach all the right people.</a:t>
            </a:r>
          </a:p>
        </p:txBody>
      </p:sp>
      <p:sp>
        <p:nvSpPr>
          <p:cNvPr id="4" name="Slide Number Placeholder 3"/>
          <p:cNvSpPr>
            <a:spLocks noGrp="1"/>
          </p:cNvSpPr>
          <p:nvPr>
            <p:ph type="sldNum" sz="quarter" idx="10"/>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13749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Door drop is one of the few media channels with almost 100% coverage of the UK – compare that to radio channels, outdoor and banner ads, for example.</a:t>
            </a:r>
          </a:p>
          <a:p>
            <a:endParaRPr lang="en-GB" dirty="0"/>
          </a:p>
          <a:p>
            <a:r>
              <a:rPr lang="en-GB" dirty="0"/>
              <a:t>Almost 100% penetration of UK households puts door drop in an enviable media position.</a:t>
            </a:r>
          </a:p>
        </p:txBody>
      </p:sp>
      <p:sp>
        <p:nvSpPr>
          <p:cNvPr id="4" name="Slide Number Placeholder 3"/>
          <p:cNvSpPr>
            <a:spLocks noGrp="1"/>
          </p:cNvSpPr>
          <p:nvPr>
            <p:ph type="sldNum" sz="quarter" idx="10"/>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18337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according to research by Illuminas on behalf of Royal Mail the highest recall of all communications received by Local Authorities are overwhelmingly “post addressed to me”, followed by door drop by a pretty large margin.  </a:t>
            </a:r>
          </a:p>
          <a:p>
            <a:endParaRPr lang="en-GB" dirty="0"/>
          </a:p>
          <a:p>
            <a:r>
              <a:rPr lang="en-GB" dirty="0"/>
              <a:t>With local newspapers and emails trailing at 11% and 9% respectively.</a:t>
            </a:r>
          </a:p>
        </p:txBody>
      </p:sp>
      <p:sp>
        <p:nvSpPr>
          <p:cNvPr id="4" name="Slide Number Placeholder 3"/>
          <p:cNvSpPr>
            <a:spLocks noGrp="1"/>
          </p:cNvSpPr>
          <p:nvPr>
            <p:ph type="sldNum" sz="quarter" idx="10"/>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346427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despite the popular myth that young people don’t engage in any other channel than digital it is clear from this research that they do.  Preferring mail for Council Tax, Local Elections and updates at much higher rates than email, social media or text message.</a:t>
            </a:r>
          </a:p>
          <a:p>
            <a:endParaRPr lang="en-GB" dirty="0"/>
          </a:p>
          <a:p>
            <a:r>
              <a:rPr lang="en-GB" dirty="0"/>
              <a:t>Whilst those over 65 engage with mail and door drop at higher rates across all types of Local Authority messaging.</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181802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Mail from Local Authorities stays around the home for a long time and the longer it stays the more likely it is to have a positive impact on the recipient.  It makes the Local authority seem friendlier and more approachable.</a:t>
            </a:r>
          </a:p>
          <a:p>
            <a:endParaRPr lang="en-GB" dirty="0"/>
          </a:p>
          <a:p>
            <a:r>
              <a:rPr lang="en-GB" dirty="0"/>
              <a:t>And if it stays around for 3 months or more 37% agreed it made them feel more positively towards the Local Authority which is vital when you want to engage citizens.</a:t>
            </a:r>
          </a:p>
        </p:txBody>
      </p:sp>
      <p:sp>
        <p:nvSpPr>
          <p:cNvPr id="4" name="Slide Number Placeholder 3"/>
          <p:cNvSpPr>
            <a:spLocks noGrp="1"/>
          </p:cNvSpPr>
          <p:nvPr>
            <p:ph type="sldNum" sz="quarter" idx="10"/>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162422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Royal Mail researched mail in the 2017 General Election Illuminas found that even if there are messages people don’t agree with they are more likely to read mail and door drop in full, above any other channel.</a:t>
            </a:r>
          </a:p>
          <a:p>
            <a:endParaRPr lang="en-GB" dirty="0"/>
          </a:p>
          <a:p>
            <a:r>
              <a:rPr lang="en-GB" dirty="0"/>
              <a:t>Mail is the best channel for getting someone’s attention, whatever the message:  from when to put your bins out, from renewing a parking permit or paying a fine.</a:t>
            </a:r>
          </a:p>
        </p:txBody>
      </p:sp>
      <p:sp>
        <p:nvSpPr>
          <p:cNvPr id="4" name="Slide Number Placeholder 3"/>
          <p:cNvSpPr>
            <a:spLocks noGrp="1"/>
          </p:cNvSpPr>
          <p:nvPr>
            <p:ph type="sldNum" sz="quarter" idx="10"/>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23966092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2"/>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4" name="Rectangle 3">
            <a:extLst>
              <a:ext uri="{FF2B5EF4-FFF2-40B4-BE49-F238E27FC236}">
                <a16:creationId xmlns:a16="http://schemas.microsoft.com/office/drawing/2014/main" id="{5A7BAFAE-5DE6-4A3A-90FA-C79A4E8BB821}"/>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96DD152-34E6-44D9-8A5E-4C2B0B3CC83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5487" y="5403054"/>
            <a:ext cx="1420251" cy="1121571"/>
          </a:xfrm>
          <a:prstGeom prst="rect">
            <a:avLst/>
          </a:prstGeom>
        </p:spPr>
      </p:pic>
    </p:spTree>
    <p:extLst>
      <p:ext uri="{BB962C8B-B14F-4D97-AF65-F5344CB8AC3E}">
        <p14:creationId xmlns:p14="http://schemas.microsoft.com/office/powerpoint/2010/main" val="4194256257"/>
      </p:ext>
    </p:extLst>
  </p:cSld>
  <p:clrMapOvr>
    <a:masterClrMapping/>
  </p:clrMapOvr>
  <p:extLst mod="1">
    <p:ext uri="{DCECCB84-F9BA-43D5-87BE-67443E8EF086}">
      <p15:sldGuideLst xmlns:p15="http://schemas.microsoft.com/office/powerpoint/2012/main">
        <p15:guide id="1" orient="horz" pos="411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692E11F1-257D-4925-B84C-4F4FECBD50D9}"/>
              </a:ext>
            </a:extLst>
          </p:cNvPr>
          <p:cNvSpPr/>
          <p:nvPr userDrawn="1"/>
        </p:nvSpPr>
        <p:spPr>
          <a:xfrm>
            <a:off x="0" y="6623579"/>
            <a:ext cx="1566041"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Rectangle 7">
            <a:extLst>
              <a:ext uri="{FF2B5EF4-FFF2-40B4-BE49-F238E27FC236}">
                <a16:creationId xmlns:a16="http://schemas.microsoft.com/office/drawing/2014/main" id="{56086298-0D83-4F1E-B80D-5899777BE172}"/>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Rectangle 5">
            <a:extLst>
              <a:ext uri="{FF2B5EF4-FFF2-40B4-BE49-F238E27FC236}">
                <a16:creationId xmlns:a16="http://schemas.microsoft.com/office/drawing/2014/main" id="{BD04EEDF-1BEE-407C-88B7-590B06F5CCBE}"/>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Rectangle 5">
            <a:extLst>
              <a:ext uri="{FF2B5EF4-FFF2-40B4-BE49-F238E27FC236}">
                <a16:creationId xmlns:a16="http://schemas.microsoft.com/office/drawing/2014/main" id="{4DDCDB0F-D1B0-4D0B-936A-A5D455BDA837}"/>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Rectangle 7">
            <a:extLst>
              <a:ext uri="{FF2B5EF4-FFF2-40B4-BE49-F238E27FC236}">
                <a16:creationId xmlns:a16="http://schemas.microsoft.com/office/drawing/2014/main" id="{0036C9F2-F3D1-4680-AACF-A61D2511423E}"/>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Rectangle 10">
            <a:extLst>
              <a:ext uri="{FF2B5EF4-FFF2-40B4-BE49-F238E27FC236}">
                <a16:creationId xmlns:a16="http://schemas.microsoft.com/office/drawing/2014/main" id="{E3E46BE5-4BF6-4B4E-9C8F-5CED340160D3}"/>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Rectangle 7">
            <a:extLst>
              <a:ext uri="{FF2B5EF4-FFF2-40B4-BE49-F238E27FC236}">
                <a16:creationId xmlns:a16="http://schemas.microsoft.com/office/drawing/2014/main" id="{75F2C544-6ECE-4EF2-B3AA-00972CCE7EAB}"/>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0" name="Rectangle 9">
            <a:extLst>
              <a:ext uri="{FF2B5EF4-FFF2-40B4-BE49-F238E27FC236}">
                <a16:creationId xmlns:a16="http://schemas.microsoft.com/office/drawing/2014/main" id="{9F61D6BC-381E-47E6-88F6-CBA26AC6C4BC}"/>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Rectangle 7">
            <a:extLst>
              <a:ext uri="{FF2B5EF4-FFF2-40B4-BE49-F238E27FC236}">
                <a16:creationId xmlns:a16="http://schemas.microsoft.com/office/drawing/2014/main" id="{FFE2C349-E043-4254-9FBA-20A7932510D6}"/>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Rectangle 5">
            <a:extLst>
              <a:ext uri="{FF2B5EF4-FFF2-40B4-BE49-F238E27FC236}">
                <a16:creationId xmlns:a16="http://schemas.microsoft.com/office/drawing/2014/main" id="{339B01FD-7A68-41E3-8048-14DC3FEA8456}"/>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444EB547-3C19-42F5-8615-D93E09089005}"/>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Rectangle 5">
            <a:extLst>
              <a:ext uri="{FF2B5EF4-FFF2-40B4-BE49-F238E27FC236}">
                <a16:creationId xmlns:a16="http://schemas.microsoft.com/office/drawing/2014/main" id="{3D206C81-5F84-40C3-B781-EAD78284042C}"/>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4" name="Title 1">
            <a:extLst>
              <a:ext uri="{FF2B5EF4-FFF2-40B4-BE49-F238E27FC236}">
                <a16:creationId xmlns:a16="http://schemas.microsoft.com/office/drawing/2014/main" id="{F2F46403-BEC3-4D6F-A69F-C9BBB4F3B744}"/>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6" name="Text Placeholder 8">
            <a:extLst>
              <a:ext uri="{FF2B5EF4-FFF2-40B4-BE49-F238E27FC236}">
                <a16:creationId xmlns:a16="http://schemas.microsoft.com/office/drawing/2014/main" id="{6B77C39F-A6E2-4B64-963D-DF8705760F0A}"/>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7" name="Text Placeholder 8">
            <a:extLst>
              <a:ext uri="{FF2B5EF4-FFF2-40B4-BE49-F238E27FC236}">
                <a16:creationId xmlns:a16="http://schemas.microsoft.com/office/drawing/2014/main" id="{20456F29-ED44-41AD-BA45-68586BA070F0}"/>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9" name="Text Placeholder 5">
            <a:extLst>
              <a:ext uri="{FF2B5EF4-FFF2-40B4-BE49-F238E27FC236}">
                <a16:creationId xmlns:a16="http://schemas.microsoft.com/office/drawing/2014/main" id="{2AFCE49E-7DA3-4BD5-AD87-2074ECFDE98A}"/>
              </a:ext>
            </a:extLst>
          </p:cNvPr>
          <p:cNvSpPr>
            <a:spLocks noGrp="1"/>
          </p:cNvSpPr>
          <p:nvPr>
            <p:ph type="body" sz="quarter" idx="16" hasCustomPrompt="1"/>
          </p:nvPr>
        </p:nvSpPr>
        <p:spPr>
          <a:xfrm>
            <a:off x="486000" y="3758400"/>
            <a:ext cx="4701319" cy="1053086"/>
          </a:xfrm>
          <a:prstGeom prst="rect">
            <a:avLst/>
          </a:prstGeom>
        </p:spPr>
        <p:txBody>
          <a:bodyPr lIns="0" tIns="0" rIns="0" bIns="0"/>
          <a:lstStyle>
            <a:lvl1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1pPr>
            <a:lvl2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2pPr>
            <a:lvl3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3pPr>
            <a:lvl4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4pPr>
            <a:lvl5pPr marL="0" indent="0" algn="l" defTabSz="914400" rtl="0" eaLnBrk="1" latinLnBrk="0" hangingPunct="1">
              <a:lnSpc>
                <a:spcPts val="4400"/>
              </a:lnSpc>
              <a:spcBef>
                <a:spcPct val="0"/>
              </a:spcBef>
              <a:buNone/>
              <a:defRPr lang="en-GB" sz="4800" kern="1200" cap="all" spc="-100" baseline="0" dirty="0">
                <a:solidFill>
                  <a:schemeClr val="tx1"/>
                </a:solidFill>
                <a:latin typeface="Impact" panose="020B0806030902050204" pitchFamily="34" charset="0"/>
                <a:ea typeface="+mj-ea"/>
                <a:cs typeface="+mj-cs"/>
              </a:defRPr>
            </a:lvl5pPr>
          </a:lstStyle>
          <a:p>
            <a:pPr lvl="0"/>
            <a:r>
              <a:rPr lang="en-US" dirty="0"/>
              <a:t>SLIDE SPLIT INTO QUADRANTS</a:t>
            </a:r>
            <a:endParaRPr lang="en-GB" dirty="0"/>
          </a:p>
        </p:txBody>
      </p:sp>
      <p:sp>
        <p:nvSpPr>
          <p:cNvPr id="10" name="Rectangle 9">
            <a:extLst>
              <a:ext uri="{FF2B5EF4-FFF2-40B4-BE49-F238E27FC236}">
                <a16:creationId xmlns:a16="http://schemas.microsoft.com/office/drawing/2014/main" id="{38F049A0-8894-4417-8579-2A3E556D6DAE}"/>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6338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20" name="Rectangle 19">
            <a:extLst>
              <a:ext uri="{FF2B5EF4-FFF2-40B4-BE49-F238E27FC236}">
                <a16:creationId xmlns:a16="http://schemas.microsoft.com/office/drawing/2014/main" id="{B27C4234-3A20-4913-A4C3-A49F91B11392}"/>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4" name="Rectangle 33">
            <a:extLst>
              <a:ext uri="{FF2B5EF4-FFF2-40B4-BE49-F238E27FC236}">
                <a16:creationId xmlns:a16="http://schemas.microsoft.com/office/drawing/2014/main" id="{71757369-E320-4E1F-8994-6F240419C4DA}"/>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23" name="Rectangle 22">
            <a:extLst>
              <a:ext uri="{FF2B5EF4-FFF2-40B4-BE49-F238E27FC236}">
                <a16:creationId xmlns:a16="http://schemas.microsoft.com/office/drawing/2014/main" id="{3DFF6B75-93E3-4F08-897B-FB0AE465B96C}"/>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Rectangle 7">
            <a:extLst>
              <a:ext uri="{FF2B5EF4-FFF2-40B4-BE49-F238E27FC236}">
                <a16:creationId xmlns:a16="http://schemas.microsoft.com/office/drawing/2014/main" id="{D0AC1FD1-04D1-433E-A872-558C2144B87A}"/>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 name="Rectangle 5">
            <a:extLst>
              <a:ext uri="{FF2B5EF4-FFF2-40B4-BE49-F238E27FC236}">
                <a16:creationId xmlns:a16="http://schemas.microsoft.com/office/drawing/2014/main" id="{B60377FD-7E74-48FA-B363-BD5357061265}"/>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Rectangle 7">
            <a:extLst>
              <a:ext uri="{FF2B5EF4-FFF2-40B4-BE49-F238E27FC236}">
                <a16:creationId xmlns:a16="http://schemas.microsoft.com/office/drawing/2014/main" id="{E9A1B61D-9F52-4233-83CE-97E87F309477}"/>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8" name="Rectangle 7">
            <a:extLst>
              <a:ext uri="{FF2B5EF4-FFF2-40B4-BE49-F238E27FC236}">
                <a16:creationId xmlns:a16="http://schemas.microsoft.com/office/drawing/2014/main" id="{880CF978-D841-4CF8-A337-7256ADCBECF1}"/>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8" name="Rectangle 7">
            <a:extLst>
              <a:ext uri="{FF2B5EF4-FFF2-40B4-BE49-F238E27FC236}">
                <a16:creationId xmlns:a16="http://schemas.microsoft.com/office/drawing/2014/main" id="{A3996DCF-4E22-4DB4-B6C6-0C8B042ED3E1}"/>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904F4850-57D5-4ADE-9460-C41662762105}"/>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6" name="Rectangle 5">
            <a:extLst>
              <a:ext uri="{FF2B5EF4-FFF2-40B4-BE49-F238E27FC236}">
                <a16:creationId xmlns:a16="http://schemas.microsoft.com/office/drawing/2014/main" id="{85721519-BCAE-43B6-9473-5D221E645836}"/>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CEC9D5D-7783-4D2F-8076-E6F578ACBC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487" y="5403054"/>
            <a:ext cx="1420251" cy="1121571"/>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
        <p:nvSpPr>
          <p:cNvPr id="25" name="Title 1">
            <a:extLst>
              <a:ext uri="{FF2B5EF4-FFF2-40B4-BE49-F238E27FC236}">
                <a16:creationId xmlns:a16="http://schemas.microsoft.com/office/drawing/2014/main" id="{08D666F5-F054-40F8-9C2B-7B5C3BEF5696}"/>
              </a:ext>
            </a:extLst>
          </p:cNvPr>
          <p:cNvSpPr txBox="1">
            <a:spLocks/>
          </p:cNvSpPr>
          <p:nvPr userDrawn="1"/>
        </p:nvSpPr>
        <p:spPr>
          <a:xfrm>
            <a:off x="503584" y="418115"/>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Thank you</a:t>
            </a:r>
            <a:endParaRPr lang="en-GB" dirty="0"/>
          </a:p>
        </p:txBody>
      </p:sp>
      <p:sp>
        <p:nvSpPr>
          <p:cNvPr id="2" name="Rectangle 1">
            <a:extLst>
              <a:ext uri="{FF2B5EF4-FFF2-40B4-BE49-F238E27FC236}">
                <a16:creationId xmlns:a16="http://schemas.microsoft.com/office/drawing/2014/main" id="{B8C728E1-1DB8-44C1-993C-AF7F0189D87D}"/>
              </a:ext>
            </a:extLst>
          </p:cNvPr>
          <p:cNvSpPr/>
          <p:nvPr userDrawn="1"/>
        </p:nvSpPr>
        <p:spPr>
          <a:xfrm>
            <a:off x="0" y="6642538"/>
            <a:ext cx="1597572" cy="21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2"/>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24" name="Title 1">
            <a:extLst>
              <a:ext uri="{FF2B5EF4-FFF2-40B4-BE49-F238E27FC236}">
                <a16:creationId xmlns:a16="http://schemas.microsoft.com/office/drawing/2014/main" id="{61952DFC-9961-4BF0-9782-D4986BBEA4F8}"/>
              </a:ext>
            </a:extLst>
          </p:cNvPr>
          <p:cNvSpPr txBox="1">
            <a:spLocks/>
          </p:cNvSpPr>
          <p:nvPr userDrawn="1"/>
        </p:nvSpPr>
        <p:spPr>
          <a:xfrm>
            <a:off x="503584" y="418115"/>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Thank you</a:t>
            </a:r>
            <a:endParaRPr lang="en-GB" dirty="0"/>
          </a:p>
        </p:txBody>
      </p:sp>
      <p:sp>
        <p:nvSpPr>
          <p:cNvPr id="26" name="Rectangle 25">
            <a:extLst>
              <a:ext uri="{FF2B5EF4-FFF2-40B4-BE49-F238E27FC236}">
                <a16:creationId xmlns:a16="http://schemas.microsoft.com/office/drawing/2014/main" id="{503930EC-FBBD-4942-92F0-05B242015CD7}"/>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a:extLst>
              <a:ext uri="{FF2B5EF4-FFF2-40B4-BE49-F238E27FC236}">
                <a16:creationId xmlns:a16="http://schemas.microsoft.com/office/drawing/2014/main" id="{FADDDD07-7E71-4979-86A1-BE6B106DC3A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5487" y="5403054"/>
            <a:ext cx="1420251" cy="1121571"/>
          </a:xfrm>
          <a:prstGeom prst="rect">
            <a:avLst/>
          </a:prstGeom>
        </p:spPr>
      </p:pic>
    </p:spTree>
    <p:extLst>
      <p:ext uri="{BB962C8B-B14F-4D97-AF65-F5344CB8AC3E}">
        <p14:creationId xmlns:p14="http://schemas.microsoft.com/office/powerpoint/2010/main" val="12251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D34E6D9F-070C-4D5C-A47B-A3D2111F6B2D}"/>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26CF19CB-FA0A-4D18-95F9-D83DC7388B25}"/>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48F38AFA-0E68-4A71-A644-3A88B3D946BA}"/>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D7988B06-88A1-495E-BFA0-0CB02237AF29}"/>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
        <p:nvSpPr>
          <p:cNvPr id="3" name="Rectangle 2">
            <a:extLst>
              <a:ext uri="{FF2B5EF4-FFF2-40B4-BE49-F238E27FC236}">
                <a16:creationId xmlns:a16="http://schemas.microsoft.com/office/drawing/2014/main" id="{7527A042-51BE-4FBE-8ADE-42F4291736B6}"/>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
        <p:nvSpPr>
          <p:cNvPr id="4" name="Rectangle 3">
            <a:extLst>
              <a:ext uri="{FF2B5EF4-FFF2-40B4-BE49-F238E27FC236}">
                <a16:creationId xmlns:a16="http://schemas.microsoft.com/office/drawing/2014/main" id="{01BBA0FE-7888-4E1A-A132-DA0CCB608FEB}"/>
              </a:ext>
            </a:extLst>
          </p:cNvPr>
          <p:cNvSpPr/>
          <p:nvPr userDrawn="1"/>
        </p:nvSpPr>
        <p:spPr>
          <a:xfrm>
            <a:off x="0" y="6619503"/>
            <a:ext cx="1765738" cy="22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CED1BB28-DD0C-4457-A7EE-EBE1471ECA5F}"/>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21"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chart" Target="../charts/chart9.xml"/><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518D-AC3D-4C03-B349-677EDD6B27D9}"/>
              </a:ext>
            </a:extLst>
          </p:cNvPr>
          <p:cNvSpPr>
            <a:spLocks noGrp="1"/>
          </p:cNvSpPr>
          <p:nvPr>
            <p:ph type="ctrTitle"/>
          </p:nvPr>
        </p:nvSpPr>
        <p:spPr/>
        <p:txBody>
          <a:bodyPr/>
          <a:lstStyle/>
          <a:p>
            <a:r>
              <a:rPr lang="en-GB" dirty="0"/>
              <a:t>Engage citizens</a:t>
            </a:r>
            <a:br>
              <a:rPr lang="en-GB" dirty="0"/>
            </a:br>
            <a:r>
              <a:rPr lang="en-GB" dirty="0"/>
              <a:t>with mail</a:t>
            </a:r>
            <a:br>
              <a:rPr lang="en-GB" dirty="0"/>
            </a:br>
            <a:r>
              <a:rPr lang="en-GB" dirty="0"/>
              <a:t>for </a:t>
            </a:r>
            <a:br>
              <a:rPr lang="en-GB" dirty="0"/>
            </a:br>
            <a:r>
              <a:rPr lang="en-GB" dirty="0"/>
              <a:t>local government</a:t>
            </a:r>
          </a:p>
        </p:txBody>
      </p:sp>
      <p:sp>
        <p:nvSpPr>
          <p:cNvPr id="3" name="Subtitle 2">
            <a:extLst>
              <a:ext uri="{FF2B5EF4-FFF2-40B4-BE49-F238E27FC236}">
                <a16:creationId xmlns:a16="http://schemas.microsoft.com/office/drawing/2014/main" id="{E6D2A2C0-10AE-46B1-B6DE-934D945CC3F9}"/>
              </a:ext>
            </a:extLst>
          </p:cNvPr>
          <p:cNvSpPr>
            <a:spLocks noGrp="1"/>
          </p:cNvSpPr>
          <p:nvPr>
            <p:ph type="subTitle" idx="1"/>
          </p:nvPr>
        </p:nvSpPr>
        <p:spPr/>
        <p:txBody>
          <a:bodyPr>
            <a:normAutofit fontScale="92500" lnSpcReduction="20000"/>
          </a:bodyPr>
          <a:lstStyle/>
          <a:p>
            <a:endParaRPr lang="en-GB" dirty="0"/>
          </a:p>
        </p:txBody>
      </p:sp>
      <p:sp>
        <p:nvSpPr>
          <p:cNvPr id="4" name="Text Placeholder 3">
            <a:extLst>
              <a:ext uri="{FF2B5EF4-FFF2-40B4-BE49-F238E27FC236}">
                <a16:creationId xmlns:a16="http://schemas.microsoft.com/office/drawing/2014/main" id="{9B372ADE-3191-435A-A2C3-9EDD1DF59E1E}"/>
              </a:ext>
            </a:extLst>
          </p:cNvPr>
          <p:cNvSpPr>
            <a:spLocks noGrp="1"/>
          </p:cNvSpPr>
          <p:nvPr>
            <p:ph type="body" sz="quarter" idx="10"/>
          </p:nvPr>
        </p:nvSpPr>
        <p:spPr/>
        <p:txBody>
          <a:bodyPr>
            <a:normAutofit fontScale="92500" lnSpcReduction="10000"/>
          </a:bodyPr>
          <a:lstStyle/>
          <a:p>
            <a:r>
              <a:rPr lang="en-GB" dirty="0"/>
              <a:t>February 2020</a:t>
            </a:r>
          </a:p>
        </p:txBody>
      </p:sp>
      <p:sp>
        <p:nvSpPr>
          <p:cNvPr id="5" name="Rectangle 4">
            <a:extLst>
              <a:ext uri="{FF2B5EF4-FFF2-40B4-BE49-F238E27FC236}">
                <a16:creationId xmlns:a16="http://schemas.microsoft.com/office/drawing/2014/main" id="{9D7C0F3C-0351-491B-8C02-BCC4C176C7F4}"/>
              </a:ext>
            </a:extLst>
          </p:cNvPr>
          <p:cNvSpPr/>
          <p:nvPr/>
        </p:nvSpPr>
        <p:spPr>
          <a:xfrm>
            <a:off x="0" y="6613451"/>
            <a:ext cx="1605516" cy="244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93F2C00-7D45-4BA4-98A0-E742DE294D05}"/>
              </a:ext>
            </a:extLst>
          </p:cNvPr>
          <p:cNvSpPr/>
          <p:nvPr/>
        </p:nvSpPr>
        <p:spPr>
          <a:xfrm>
            <a:off x="2080260" y="5659717"/>
            <a:ext cx="1978413" cy="858047"/>
          </a:xfrm>
          <a:prstGeom prst="rect">
            <a:avLst/>
          </a:prstGeom>
          <a:solidFill>
            <a:schemeClr val="bg2">
              <a:lumMod val="75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GOES HERE</a:t>
            </a:r>
          </a:p>
        </p:txBody>
      </p:sp>
    </p:spTree>
    <p:extLst>
      <p:ext uri="{BB962C8B-B14F-4D97-AF65-F5344CB8AC3E}">
        <p14:creationId xmlns:p14="http://schemas.microsoft.com/office/powerpoint/2010/main" val="293186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2360-D95E-4B06-BEF8-FF729C9F444A}"/>
              </a:ext>
            </a:extLst>
          </p:cNvPr>
          <p:cNvSpPr>
            <a:spLocks noGrp="1"/>
          </p:cNvSpPr>
          <p:nvPr>
            <p:ph type="title"/>
          </p:nvPr>
        </p:nvSpPr>
        <p:spPr/>
        <p:txBody>
          <a:bodyPr/>
          <a:lstStyle/>
          <a:p>
            <a:r>
              <a:rPr lang="en-GB" dirty="0"/>
              <a:t>Gold standard data</a:t>
            </a:r>
          </a:p>
        </p:txBody>
      </p:sp>
      <p:sp>
        <p:nvSpPr>
          <p:cNvPr id="3" name="Slide Number Placeholder 2">
            <a:extLst>
              <a:ext uri="{FF2B5EF4-FFF2-40B4-BE49-F238E27FC236}">
                <a16:creationId xmlns:a16="http://schemas.microsoft.com/office/drawing/2014/main" id="{890F6C68-B05B-4E12-9290-0593971CAFD7}"/>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4" name="Text Placeholder 3">
            <a:extLst>
              <a:ext uri="{FF2B5EF4-FFF2-40B4-BE49-F238E27FC236}">
                <a16:creationId xmlns:a16="http://schemas.microsoft.com/office/drawing/2014/main" id="{0D9BCA34-ACC0-4EEA-81DE-ED718D665FC0}"/>
              </a:ext>
            </a:extLst>
          </p:cNvPr>
          <p:cNvSpPr>
            <a:spLocks noGrp="1"/>
          </p:cNvSpPr>
          <p:nvPr>
            <p:ph type="body" sz="quarter" idx="11"/>
          </p:nvPr>
        </p:nvSpPr>
        <p:spPr/>
        <p:txBody>
          <a:bodyPr/>
          <a:lstStyle/>
          <a:p>
            <a:r>
              <a:rPr lang="en-GB" dirty="0"/>
              <a:t>Shows government mail out-performs other mailers</a:t>
            </a:r>
          </a:p>
        </p:txBody>
      </p:sp>
      <p:graphicFrame>
        <p:nvGraphicFramePr>
          <p:cNvPr id="8" name="Chart 7">
            <a:extLst>
              <a:ext uri="{FF2B5EF4-FFF2-40B4-BE49-F238E27FC236}">
                <a16:creationId xmlns:a16="http://schemas.microsoft.com/office/drawing/2014/main" id="{889AE364-09D6-4B75-A921-450544491E21}"/>
              </a:ext>
            </a:extLst>
          </p:cNvPr>
          <p:cNvGraphicFramePr/>
          <p:nvPr>
            <p:extLst>
              <p:ext uri="{D42A27DB-BD31-4B8C-83A1-F6EECF244321}">
                <p14:modId xmlns:p14="http://schemas.microsoft.com/office/powerpoint/2010/main" val="2527612491"/>
              </p:ext>
            </p:extLst>
          </p:nvPr>
        </p:nvGraphicFramePr>
        <p:xfrm>
          <a:off x="110434" y="1871133"/>
          <a:ext cx="4673600" cy="311573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33AEA83C-9251-431A-B41A-410516328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1589" y="320018"/>
            <a:ext cx="1350788" cy="977513"/>
          </a:xfrm>
          <a:prstGeom prst="rect">
            <a:avLst/>
          </a:prstGeom>
        </p:spPr>
      </p:pic>
      <p:sp>
        <p:nvSpPr>
          <p:cNvPr id="11" name="TextBox 10">
            <a:extLst>
              <a:ext uri="{FF2B5EF4-FFF2-40B4-BE49-F238E27FC236}">
                <a16:creationId xmlns:a16="http://schemas.microsoft.com/office/drawing/2014/main" id="{CFB77E00-CD1A-4653-BBC0-5B9C31453767}"/>
              </a:ext>
            </a:extLst>
          </p:cNvPr>
          <p:cNvSpPr txBox="1"/>
          <p:nvPr/>
        </p:nvSpPr>
        <p:spPr>
          <a:xfrm>
            <a:off x="887895" y="4823791"/>
            <a:ext cx="3101009" cy="923330"/>
          </a:xfrm>
          <a:prstGeom prst="rect">
            <a:avLst/>
          </a:prstGeom>
          <a:noFill/>
        </p:spPr>
        <p:txBody>
          <a:bodyPr wrap="square" rtlCol="0">
            <a:spAutoFit/>
          </a:bodyPr>
          <a:lstStyle/>
          <a:p>
            <a:pPr algn="ctr"/>
            <a:r>
              <a:rPr lang="en-GB" dirty="0"/>
              <a:t>99% of Government / Council mail is engaged with</a:t>
            </a:r>
          </a:p>
          <a:p>
            <a:pPr algn="ctr"/>
            <a:r>
              <a:rPr lang="en-GB" dirty="0"/>
              <a:t>Versus 96% for all other mail</a:t>
            </a:r>
          </a:p>
        </p:txBody>
      </p:sp>
      <p:graphicFrame>
        <p:nvGraphicFramePr>
          <p:cNvPr id="14" name="Chart 13">
            <a:extLst>
              <a:ext uri="{FF2B5EF4-FFF2-40B4-BE49-F238E27FC236}">
                <a16:creationId xmlns:a16="http://schemas.microsoft.com/office/drawing/2014/main" id="{4F669282-6A46-4C3A-A43F-50493C35622D}"/>
              </a:ext>
            </a:extLst>
          </p:cNvPr>
          <p:cNvGraphicFramePr/>
          <p:nvPr>
            <p:extLst>
              <p:ext uri="{D42A27DB-BD31-4B8C-83A1-F6EECF244321}">
                <p14:modId xmlns:p14="http://schemas.microsoft.com/office/powerpoint/2010/main" val="1082032211"/>
              </p:ext>
            </p:extLst>
          </p:nvPr>
        </p:nvGraphicFramePr>
        <p:xfrm>
          <a:off x="5300870" y="2133599"/>
          <a:ext cx="6056243" cy="4004733"/>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639F088C-A0CE-4DA9-A9AE-E5400C25AB1A}"/>
              </a:ext>
            </a:extLst>
          </p:cNvPr>
          <p:cNvSpPr txBox="1"/>
          <p:nvPr/>
        </p:nvSpPr>
        <p:spPr>
          <a:xfrm>
            <a:off x="394637" y="6627168"/>
            <a:ext cx="6885218"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Source: MICMAIL, Q2 2017-Q1 2019 Addressed advertising/Business Mail.  Bases:  All Mail 72,595, Government/Council Mail 5,032</a:t>
            </a:r>
          </a:p>
        </p:txBody>
      </p:sp>
    </p:spTree>
    <p:extLst>
      <p:ext uri="{BB962C8B-B14F-4D97-AF65-F5344CB8AC3E}">
        <p14:creationId xmlns:p14="http://schemas.microsoft.com/office/powerpoint/2010/main" val="179070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C6F9610-98B0-4145-A8CA-C66E9FFF4947}"/>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0337994-A9CC-471F-828E-88E16FD7CDA8}"/>
              </a:ext>
            </a:extLst>
          </p:cNvPr>
          <p:cNvSpPr>
            <a:spLocks noGrp="1"/>
          </p:cNvSpPr>
          <p:nvPr>
            <p:ph type="title"/>
          </p:nvPr>
        </p:nvSpPr>
        <p:spPr/>
        <p:txBody>
          <a:bodyPr/>
          <a:lstStyle/>
          <a:p>
            <a:r>
              <a:rPr lang="en-GB" dirty="0"/>
              <a:t>Physical engagement high</a:t>
            </a:r>
          </a:p>
        </p:txBody>
      </p:sp>
      <p:sp>
        <p:nvSpPr>
          <p:cNvPr id="3" name="Slide Number Placeholder 2">
            <a:extLst>
              <a:ext uri="{FF2B5EF4-FFF2-40B4-BE49-F238E27FC236}">
                <a16:creationId xmlns:a16="http://schemas.microsoft.com/office/drawing/2014/main" id="{F3394222-4564-42BB-9454-E567464FEB6A}"/>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4" name="Text Placeholder 3">
            <a:extLst>
              <a:ext uri="{FF2B5EF4-FFF2-40B4-BE49-F238E27FC236}">
                <a16:creationId xmlns:a16="http://schemas.microsoft.com/office/drawing/2014/main" id="{CAF809AE-193F-4119-9CB9-6F652D357302}"/>
              </a:ext>
            </a:extLst>
          </p:cNvPr>
          <p:cNvSpPr>
            <a:spLocks noGrp="1"/>
          </p:cNvSpPr>
          <p:nvPr>
            <p:ph type="body" sz="quarter" idx="11"/>
          </p:nvPr>
        </p:nvSpPr>
        <p:spPr/>
        <p:txBody>
          <a:bodyPr/>
          <a:lstStyle/>
          <a:p>
            <a:r>
              <a:rPr lang="en-GB" dirty="0"/>
              <a:t>At higher levels than all other mail</a:t>
            </a:r>
          </a:p>
        </p:txBody>
      </p:sp>
      <p:graphicFrame>
        <p:nvGraphicFramePr>
          <p:cNvPr id="16" name="Chart 15">
            <a:extLst>
              <a:ext uri="{FF2B5EF4-FFF2-40B4-BE49-F238E27FC236}">
                <a16:creationId xmlns:a16="http://schemas.microsoft.com/office/drawing/2014/main" id="{1FC1DC9A-5561-49FB-8075-FE321EB5B157}"/>
              </a:ext>
            </a:extLst>
          </p:cNvPr>
          <p:cNvGraphicFramePr/>
          <p:nvPr>
            <p:extLst>
              <p:ext uri="{D42A27DB-BD31-4B8C-83A1-F6EECF244321}">
                <p14:modId xmlns:p14="http://schemas.microsoft.com/office/powerpoint/2010/main" val="3900520521"/>
              </p:ext>
            </p:extLst>
          </p:nvPr>
        </p:nvGraphicFramePr>
        <p:xfrm>
          <a:off x="515938" y="1590261"/>
          <a:ext cx="11126462" cy="454807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069974D-3AB1-46EE-BB51-4D444D4CF669}"/>
              </a:ext>
            </a:extLst>
          </p:cNvPr>
          <p:cNvSpPr txBox="1"/>
          <p:nvPr/>
        </p:nvSpPr>
        <p:spPr>
          <a:xfrm>
            <a:off x="394637" y="6627168"/>
            <a:ext cx="6885218"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Source: MICMAIL, Q2 2017-Q1 2019 Addressed advertising/Business Mail.  Bases:  All Mail 72,595, Government/Council Mail 5,032</a:t>
            </a:r>
          </a:p>
        </p:txBody>
      </p:sp>
    </p:spTree>
    <p:extLst>
      <p:ext uri="{BB962C8B-B14F-4D97-AF65-F5344CB8AC3E}">
        <p14:creationId xmlns:p14="http://schemas.microsoft.com/office/powerpoint/2010/main" val="277649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C6F9610-98B0-4145-A8CA-C66E9FFF4947}"/>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0337994-A9CC-471F-828E-88E16FD7CDA8}"/>
              </a:ext>
            </a:extLst>
          </p:cNvPr>
          <p:cNvSpPr>
            <a:spLocks noGrp="1"/>
          </p:cNvSpPr>
          <p:nvPr>
            <p:ph type="title"/>
          </p:nvPr>
        </p:nvSpPr>
        <p:spPr/>
        <p:txBody>
          <a:bodyPr/>
          <a:lstStyle/>
          <a:p>
            <a:r>
              <a:rPr lang="en-GB" dirty="0"/>
              <a:t>Social actions high</a:t>
            </a:r>
          </a:p>
        </p:txBody>
      </p:sp>
      <p:sp>
        <p:nvSpPr>
          <p:cNvPr id="3" name="Slide Number Placeholder 2">
            <a:extLst>
              <a:ext uri="{FF2B5EF4-FFF2-40B4-BE49-F238E27FC236}">
                <a16:creationId xmlns:a16="http://schemas.microsoft.com/office/drawing/2014/main" id="{F3394222-4564-42BB-9454-E567464FEB6A}"/>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4" name="Text Placeholder 3">
            <a:extLst>
              <a:ext uri="{FF2B5EF4-FFF2-40B4-BE49-F238E27FC236}">
                <a16:creationId xmlns:a16="http://schemas.microsoft.com/office/drawing/2014/main" id="{CAF809AE-193F-4119-9CB9-6F652D357302}"/>
              </a:ext>
            </a:extLst>
          </p:cNvPr>
          <p:cNvSpPr>
            <a:spLocks noGrp="1"/>
          </p:cNvSpPr>
          <p:nvPr>
            <p:ph type="body" sz="quarter" idx="11"/>
          </p:nvPr>
        </p:nvSpPr>
        <p:spPr/>
        <p:txBody>
          <a:bodyPr/>
          <a:lstStyle/>
          <a:p>
            <a:r>
              <a:rPr lang="en-GB" dirty="0"/>
              <a:t>All mail drives 32% of people to act – government mail drives 46% of people to act</a:t>
            </a:r>
          </a:p>
        </p:txBody>
      </p:sp>
      <p:graphicFrame>
        <p:nvGraphicFramePr>
          <p:cNvPr id="16" name="Chart 15">
            <a:extLst>
              <a:ext uri="{FF2B5EF4-FFF2-40B4-BE49-F238E27FC236}">
                <a16:creationId xmlns:a16="http://schemas.microsoft.com/office/drawing/2014/main" id="{1FC1DC9A-5561-49FB-8075-FE321EB5B157}"/>
              </a:ext>
            </a:extLst>
          </p:cNvPr>
          <p:cNvGraphicFramePr/>
          <p:nvPr>
            <p:extLst>
              <p:ext uri="{D42A27DB-BD31-4B8C-83A1-F6EECF244321}">
                <p14:modId xmlns:p14="http://schemas.microsoft.com/office/powerpoint/2010/main" val="2480599992"/>
              </p:ext>
            </p:extLst>
          </p:nvPr>
        </p:nvGraphicFramePr>
        <p:xfrm>
          <a:off x="515938" y="1736035"/>
          <a:ext cx="11126462" cy="440229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069974D-3AB1-46EE-BB51-4D444D4CF669}"/>
              </a:ext>
            </a:extLst>
          </p:cNvPr>
          <p:cNvSpPr txBox="1"/>
          <p:nvPr/>
        </p:nvSpPr>
        <p:spPr>
          <a:xfrm>
            <a:off x="394637" y="6627168"/>
            <a:ext cx="6885218"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Source: MICMAIL, Q2 2017-Q1 2019 Addressed advertising/Business Mail.  Bases:  All Mail 72,595, Government/Council Mail 5,032</a:t>
            </a:r>
          </a:p>
        </p:txBody>
      </p:sp>
      <p:sp>
        <p:nvSpPr>
          <p:cNvPr id="6" name="TextBox 5">
            <a:extLst>
              <a:ext uri="{FF2B5EF4-FFF2-40B4-BE49-F238E27FC236}">
                <a16:creationId xmlns:a16="http://schemas.microsoft.com/office/drawing/2014/main" id="{947DF325-E724-4363-BCE5-4CBEFF1CB8FC}"/>
              </a:ext>
            </a:extLst>
          </p:cNvPr>
          <p:cNvSpPr txBox="1"/>
          <p:nvPr/>
        </p:nvSpPr>
        <p:spPr>
          <a:xfrm>
            <a:off x="4492487" y="1736033"/>
            <a:ext cx="3801041" cy="369332"/>
          </a:xfrm>
          <a:prstGeom prst="rect">
            <a:avLst/>
          </a:prstGeom>
          <a:noFill/>
        </p:spPr>
        <p:txBody>
          <a:bodyPr wrap="none" rtlCol="0">
            <a:spAutoFit/>
          </a:bodyPr>
          <a:lstStyle/>
          <a:p>
            <a:r>
              <a:rPr lang="en-GB" b="1" dirty="0"/>
              <a:t>Actions per thousand mail packs</a:t>
            </a:r>
          </a:p>
        </p:txBody>
      </p:sp>
    </p:spTree>
    <p:extLst>
      <p:ext uri="{BB962C8B-B14F-4D97-AF65-F5344CB8AC3E}">
        <p14:creationId xmlns:p14="http://schemas.microsoft.com/office/powerpoint/2010/main" val="369369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6461-D0C0-437F-89D7-C86C836B1183}"/>
              </a:ext>
            </a:extLst>
          </p:cNvPr>
          <p:cNvSpPr>
            <a:spLocks noGrp="1"/>
          </p:cNvSpPr>
          <p:nvPr>
            <p:ph type="title"/>
          </p:nvPr>
        </p:nvSpPr>
        <p:spPr/>
        <p:txBody>
          <a:bodyPr/>
          <a:lstStyle/>
          <a:p>
            <a:r>
              <a:rPr lang="en-GB" dirty="0"/>
              <a:t>Getting information out</a:t>
            </a:r>
          </a:p>
        </p:txBody>
      </p:sp>
      <p:sp>
        <p:nvSpPr>
          <p:cNvPr id="4" name="Slide Number Placeholder 3"/>
          <p:cNvSpPr>
            <a:spLocks noGrp="1"/>
          </p:cNvSpPr>
          <p:nvPr>
            <p:ph type="sldNum" sz="quarter" idx="10"/>
          </p:nvPr>
        </p:nvSpPr>
        <p:spPr/>
        <p:txBody>
          <a:bodyPr/>
          <a:lstStyle/>
          <a:p>
            <a:pPr>
              <a:defRPr/>
            </a:pPr>
            <a:fld id="{B16801D4-B9DD-46DC-9A86-725CEEC18E36}" type="slidenum">
              <a:rPr lang="en-US" smtClean="0"/>
              <a:pPr>
                <a:defRPr/>
              </a:pPr>
              <a:t>13</a:t>
            </a:fld>
            <a:endParaRPr lang="en-US" dirty="0"/>
          </a:p>
        </p:txBody>
      </p:sp>
      <p:sp>
        <p:nvSpPr>
          <p:cNvPr id="6" name="Text Placeholder 5"/>
          <p:cNvSpPr>
            <a:spLocks noGrp="1"/>
          </p:cNvSpPr>
          <p:nvPr>
            <p:ph type="body" sz="quarter" idx="11"/>
          </p:nvPr>
        </p:nvSpPr>
        <p:spPr/>
        <p:txBody>
          <a:bodyPr/>
          <a:lstStyle/>
          <a:p>
            <a:r>
              <a:rPr lang="en-US" dirty="0"/>
              <a:t>Accurately and with impact</a:t>
            </a:r>
          </a:p>
        </p:txBody>
      </p:sp>
      <p:sp>
        <p:nvSpPr>
          <p:cNvPr id="7" name="Text Placeholder 6"/>
          <p:cNvSpPr>
            <a:spLocks noGrp="1"/>
          </p:cNvSpPr>
          <p:nvPr>
            <p:ph type="body" sz="quarter" idx="12"/>
          </p:nvPr>
        </p:nvSpPr>
        <p:spPr>
          <a:xfrm>
            <a:off x="486001" y="1800000"/>
            <a:ext cx="9147098" cy="4644000"/>
          </a:xfrm>
        </p:spPr>
        <p:txBody>
          <a:bodyPr/>
          <a:lstStyle/>
          <a:p>
            <a:pPr marL="0" indent="0">
              <a:spcAft>
                <a:spcPts val="0"/>
              </a:spcAft>
              <a:buNone/>
            </a:pPr>
            <a:r>
              <a:rPr lang="en-US" sz="1600" b="1" dirty="0">
                <a:solidFill>
                  <a:schemeClr val="accent1"/>
                </a:solidFill>
              </a:rPr>
              <a:t>PROBLEM</a:t>
            </a:r>
          </a:p>
          <a:p>
            <a:pPr marL="0" indent="0">
              <a:buNone/>
            </a:pPr>
            <a:r>
              <a:rPr lang="en-GB" sz="1600" dirty="0"/>
              <a:t>Rotherham Metropolitan Borough Council send a calendar to 116,000 residents  to remind them of their rubbish day and what to recycle in which bin.</a:t>
            </a:r>
          </a:p>
          <a:p>
            <a:pPr marL="0" indent="0">
              <a:buNone/>
            </a:pPr>
            <a:r>
              <a:rPr lang="en-GB" sz="1600" dirty="0"/>
              <a:t>Hand delivery had been the cheapest option but it led to a large number of complaints from roads that were missed or had been delivered the wrong calendar with the wrong collection day.  This resulted in increased calls into the Council, extra postage to supply the right calendar and bin crews having to make extra collections.</a:t>
            </a:r>
          </a:p>
          <a:p>
            <a:pPr marL="0" indent="0">
              <a:spcAft>
                <a:spcPts val="0"/>
              </a:spcAft>
              <a:buNone/>
            </a:pPr>
            <a:r>
              <a:rPr lang="en-US" sz="1600" b="1" dirty="0">
                <a:solidFill>
                  <a:schemeClr val="accent1"/>
                </a:solidFill>
              </a:rPr>
              <a:t>SOLUTION</a:t>
            </a:r>
          </a:p>
          <a:p>
            <a:pPr marL="0" indent="0">
              <a:spcAft>
                <a:spcPts val="0"/>
              </a:spcAft>
              <a:buNone/>
            </a:pPr>
            <a:r>
              <a:rPr lang="en-GB" sz="1600" dirty="0"/>
              <a:t>In 2015 Rotherham switched from hand delivery to mail delivery.  This tackled three core issues:</a:t>
            </a:r>
          </a:p>
          <a:p>
            <a:pPr>
              <a:spcAft>
                <a:spcPts val="0"/>
              </a:spcAft>
            </a:pPr>
            <a:r>
              <a:rPr lang="en-GB" sz="1600" dirty="0"/>
              <a:t>The right calendar was sent to the right residents, first time.</a:t>
            </a:r>
          </a:p>
          <a:p>
            <a:pPr>
              <a:spcAft>
                <a:spcPts val="0"/>
              </a:spcAft>
            </a:pPr>
            <a:r>
              <a:rPr lang="en-GB" sz="1600" dirty="0"/>
              <a:t>The impact meant that a personally addressed envelope got more attention.</a:t>
            </a:r>
          </a:p>
          <a:p>
            <a:pPr>
              <a:spcAft>
                <a:spcPts val="0"/>
              </a:spcAft>
            </a:pPr>
            <a:r>
              <a:rPr lang="en-GB" sz="1600" dirty="0"/>
              <a:t>And, as they were changing the service, it needed to land precisely before Christmas to inform residents of the changes.</a:t>
            </a:r>
          </a:p>
          <a:p>
            <a:pPr marL="0" indent="0">
              <a:spcAft>
                <a:spcPts val="0"/>
              </a:spcAft>
              <a:buNone/>
            </a:pPr>
            <a:endParaRPr lang="en-GB" sz="1600" dirty="0"/>
          </a:p>
          <a:p>
            <a:pPr marL="0" indent="0">
              <a:spcAft>
                <a:spcPts val="0"/>
              </a:spcAft>
              <a:buNone/>
            </a:pPr>
            <a:r>
              <a:rPr lang="en-US" sz="1600" b="1" dirty="0">
                <a:solidFill>
                  <a:schemeClr val="accent1"/>
                </a:solidFill>
              </a:rPr>
              <a:t>RESULTS</a:t>
            </a:r>
          </a:p>
          <a:p>
            <a:pPr marL="0" indent="0">
              <a:buNone/>
            </a:pPr>
            <a:r>
              <a:rPr lang="en-GB" sz="1600" dirty="0"/>
              <a:t>The number of complaints dropped – saving time and money.  The number of returns fell to 1% too, proving that mail was the most reliable way to deliver the calendar.</a:t>
            </a:r>
          </a:p>
          <a:p>
            <a:pPr marL="0" indent="0">
              <a:buNone/>
            </a:pPr>
            <a:endParaRPr lang="en-US" sz="1600" dirty="0"/>
          </a:p>
        </p:txBody>
      </p:sp>
      <p:sp>
        <p:nvSpPr>
          <p:cNvPr id="8" name="AutoShape 2" descr="Image result for rotherham metropolitan borough council logo"/>
          <p:cNvSpPr>
            <a:spLocks noChangeAspect="1" noChangeArrowheads="1"/>
          </p:cNvSpPr>
          <p:nvPr/>
        </p:nvSpPr>
        <p:spPr bwMode="auto">
          <a:xfrm>
            <a:off x="1298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Image result for rotherham metropolitan borough council logo"/>
          <p:cNvSpPr>
            <a:spLocks noChangeAspect="1" noChangeArrowheads="1"/>
          </p:cNvSpPr>
          <p:nvPr/>
        </p:nvSpPr>
        <p:spPr bwMode="auto">
          <a:xfrm>
            <a:off x="1450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6" name="Picture 6" descr="File:Rotherham Metropolitan Borough Counci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0680" y="244609"/>
            <a:ext cx="2350272" cy="8079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1"/>
          <p:cNvSpPr txBox="1">
            <a:spLocks/>
          </p:cNvSpPr>
          <p:nvPr/>
        </p:nvSpPr>
        <p:spPr>
          <a:xfrm>
            <a:off x="1666880" y="1484785"/>
            <a:ext cx="8275524" cy="5084587"/>
          </a:xfrm>
          <a:prstGeom prst="rect">
            <a:avLst/>
          </a:prstGeom>
        </p:spPr>
        <p:txBody>
          <a:bodyPr vert="horz"/>
          <a:lstStyle>
            <a:lvl1pPr marL="171450" indent="-171450" algn="l" defTabSz="457200" rtl="0" eaLnBrk="1" fontAlgn="base" hangingPunct="1">
              <a:lnSpc>
                <a:spcPct val="100000"/>
              </a:lnSpc>
              <a:spcBef>
                <a:spcPts val="0"/>
              </a:spcBef>
              <a:spcAft>
                <a:spcPts val="1600"/>
              </a:spcAft>
              <a:buClr>
                <a:srgbClr val="E32119"/>
              </a:buClr>
              <a:buFont typeface="Wingdings" panose="05000000000000000000" pitchFamily="2" charset="2"/>
              <a:buChar char="§"/>
              <a:defRPr sz="1600" b="0" kern="1200" baseline="0">
                <a:solidFill>
                  <a:schemeClr val="tx1"/>
                </a:solidFill>
                <a:latin typeface="Arial"/>
                <a:ea typeface="+mn-ea"/>
                <a:cs typeface="+mn-cs"/>
              </a:defRPr>
            </a:lvl1pPr>
            <a:lvl2pPr marL="457200" indent="0" algn="l" defTabSz="457200" rtl="0" eaLnBrk="1" fontAlgn="base" hangingPunct="1">
              <a:lnSpc>
                <a:spcPct val="100000"/>
              </a:lnSpc>
              <a:spcBef>
                <a:spcPts val="0"/>
              </a:spcBef>
              <a:spcAft>
                <a:spcPts val="1600"/>
              </a:spcAft>
              <a:buClr>
                <a:srgbClr val="E32119"/>
              </a:buClr>
              <a:buFont typeface="Wingdings" panose="05000000000000000000" pitchFamily="2" charset="2"/>
              <a:buNone/>
              <a:defRPr sz="1600" b="0" kern="1200">
                <a:solidFill>
                  <a:schemeClr val="tx1"/>
                </a:solidFill>
                <a:latin typeface="Arial"/>
                <a:ea typeface="+mn-ea"/>
                <a:cs typeface="+mn-cs"/>
              </a:defRPr>
            </a:lvl2pPr>
            <a:lvl3pPr marL="914400" indent="0" algn="l" defTabSz="457200" rtl="0" eaLnBrk="1" fontAlgn="base" hangingPunct="1">
              <a:lnSpc>
                <a:spcPct val="100000"/>
              </a:lnSpc>
              <a:spcBef>
                <a:spcPts val="0"/>
              </a:spcBef>
              <a:spcAft>
                <a:spcPts val="1600"/>
              </a:spcAft>
              <a:buClr>
                <a:srgbClr val="E32119"/>
              </a:buClr>
              <a:buFont typeface="Wingdings" panose="05000000000000000000" pitchFamily="2" charset="2"/>
              <a:buNone/>
              <a:defRPr sz="1600" b="0" kern="1200">
                <a:solidFill>
                  <a:schemeClr val="tx1"/>
                </a:solidFill>
                <a:latin typeface="Arial"/>
                <a:ea typeface="+mn-ea"/>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0"/>
              </a:spcAft>
              <a:buNone/>
            </a:pPr>
            <a:endParaRPr lang="en-GB" dirty="0"/>
          </a:p>
        </p:txBody>
      </p:sp>
      <p:sp>
        <p:nvSpPr>
          <p:cNvPr id="12" name="Rectangle 11">
            <a:extLst>
              <a:ext uri="{FF2B5EF4-FFF2-40B4-BE49-F238E27FC236}">
                <a16:creationId xmlns:a16="http://schemas.microsoft.com/office/drawing/2014/main" id="{D3FD1FC1-C6FE-4A18-8673-FFF6182C076B}"/>
              </a:ext>
            </a:extLst>
          </p:cNvPr>
          <p:cNvSpPr/>
          <p:nvPr/>
        </p:nvSpPr>
        <p:spPr>
          <a:xfrm>
            <a:off x="0" y="6610327"/>
            <a:ext cx="15770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423352" y="6597352"/>
            <a:ext cx="6840760"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Case Study Courtesy of:  Paul Hutchinson, Waste Officer, Rotherham Metropolitan Borough Council</a:t>
            </a:r>
          </a:p>
        </p:txBody>
      </p:sp>
      <p:pic>
        <p:nvPicPr>
          <p:cNvPr id="14" name="Picture 13" descr="Macintosh HD:Users:arrantindall:Desktop:Screen Shot 2016-08-01 at 10.32.14.png">
            <a:extLst>
              <a:ext uri="{FF2B5EF4-FFF2-40B4-BE49-F238E27FC236}">
                <a16:creationId xmlns:a16="http://schemas.microsoft.com/office/drawing/2014/main" id="{BB37E19E-551E-4E37-BCDC-8DF939939B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9689258" y="1975640"/>
            <a:ext cx="2274732" cy="1612762"/>
          </a:xfrm>
          <a:prstGeom prst="rect">
            <a:avLst/>
          </a:prstGeom>
          <a:ln>
            <a:noFill/>
          </a:ln>
          <a:effectLst>
            <a:outerShdw blurRad="292100" dist="139700" dir="2700000" algn="tl" rotWithShape="0">
              <a:srgbClr val="333333">
                <a:alpha val="65000"/>
              </a:srgbClr>
            </a:outerShdw>
          </a:effectLst>
        </p:spPr>
      </p:pic>
      <p:pic>
        <p:nvPicPr>
          <p:cNvPr id="15" name="Picture 14" descr="Macintosh HD:Users:arrantindall:Desktop:Screen Shot 2016-08-01 at 10.32.33.png">
            <a:extLst>
              <a:ext uri="{FF2B5EF4-FFF2-40B4-BE49-F238E27FC236}">
                <a16:creationId xmlns:a16="http://schemas.microsoft.com/office/drawing/2014/main" id="{1C0052C4-2861-4550-8A6D-0F20E42C325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008019" y="4027078"/>
            <a:ext cx="1664940" cy="2371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011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FB997-9982-4820-9FD1-93F7487497F9}"/>
              </a:ext>
            </a:extLst>
          </p:cNvPr>
          <p:cNvSpPr>
            <a:spLocks noGrp="1"/>
          </p:cNvSpPr>
          <p:nvPr>
            <p:ph type="title"/>
          </p:nvPr>
        </p:nvSpPr>
        <p:spPr/>
        <p:txBody>
          <a:bodyPr/>
          <a:lstStyle/>
          <a:p>
            <a:r>
              <a:rPr lang="en-GB" dirty="0"/>
              <a:t>MAIL MAKES HOMES WARMER</a:t>
            </a:r>
          </a:p>
        </p:txBody>
      </p:sp>
      <p:sp>
        <p:nvSpPr>
          <p:cNvPr id="7" name="Slide Number Placeholder 6"/>
          <p:cNvSpPr>
            <a:spLocks noGrp="1"/>
          </p:cNvSpPr>
          <p:nvPr>
            <p:ph type="sldNum" sz="quarter" idx="10"/>
          </p:nvPr>
        </p:nvSpPr>
        <p:spPr/>
        <p:txBody>
          <a:bodyPr/>
          <a:lstStyle/>
          <a:p>
            <a:pPr>
              <a:defRPr/>
            </a:pPr>
            <a:fld id="{07AE5A85-834C-45C6-B70E-D6BB045069BC}" type="slidenum">
              <a:rPr lang="en-US" smtClean="0"/>
              <a:pPr>
                <a:defRPr/>
              </a:pPr>
              <a:t>14</a:t>
            </a:fld>
            <a:endParaRPr lang="en-US" dirty="0"/>
          </a:p>
        </p:txBody>
      </p:sp>
      <p:sp>
        <p:nvSpPr>
          <p:cNvPr id="14" name="Text Placeholder 13"/>
          <p:cNvSpPr>
            <a:spLocks noGrp="1"/>
          </p:cNvSpPr>
          <p:nvPr>
            <p:ph type="body" sz="quarter" idx="12"/>
          </p:nvPr>
        </p:nvSpPr>
        <p:spPr>
          <a:xfrm>
            <a:off x="486001" y="1800000"/>
            <a:ext cx="10043288" cy="4644000"/>
          </a:xfrm>
        </p:spPr>
        <p:txBody>
          <a:bodyPr/>
          <a:lstStyle/>
          <a:p>
            <a:pPr marL="0" indent="0" fontAlgn="base">
              <a:spcAft>
                <a:spcPts val="0"/>
              </a:spcAft>
              <a:buNone/>
            </a:pPr>
            <a:r>
              <a:rPr lang="en-GB" b="1" dirty="0">
                <a:solidFill>
                  <a:schemeClr val="accent1"/>
                </a:solidFill>
              </a:rPr>
              <a:t>BACKGROUND</a:t>
            </a:r>
            <a:r>
              <a:rPr lang="en-US" dirty="0"/>
              <a:t>​</a:t>
            </a:r>
          </a:p>
          <a:p>
            <a:pPr marL="0" indent="0" fontAlgn="base">
              <a:spcAft>
                <a:spcPts val="0"/>
              </a:spcAft>
              <a:buNone/>
            </a:pPr>
            <a:r>
              <a:rPr lang="en-GB" dirty="0"/>
              <a:t>Every winter, the Housing Regeneration Team at Durham informs residents within the county what help is available to them via the Warm Homes Campaign.  It is critical to reach those who are struggling to stay warm and pay their energy bills – especially during the cold winter months.    </a:t>
            </a:r>
            <a:r>
              <a:rPr lang="en-US" dirty="0"/>
              <a:t>​</a:t>
            </a:r>
          </a:p>
          <a:p>
            <a:pPr marL="0" indent="0" fontAlgn="base">
              <a:spcAft>
                <a:spcPts val="0"/>
              </a:spcAft>
              <a:buNone/>
            </a:pPr>
            <a:endParaRPr lang="en-GB" b="1" dirty="0">
              <a:solidFill>
                <a:schemeClr val="accent1"/>
              </a:solidFill>
            </a:endParaRPr>
          </a:p>
          <a:p>
            <a:pPr marL="0" indent="0" fontAlgn="base">
              <a:spcAft>
                <a:spcPts val="0"/>
              </a:spcAft>
              <a:buNone/>
            </a:pPr>
            <a:r>
              <a:rPr lang="en-GB" b="1" dirty="0">
                <a:solidFill>
                  <a:schemeClr val="accent1"/>
                </a:solidFill>
              </a:rPr>
              <a:t>SOLUTION</a:t>
            </a:r>
            <a:r>
              <a:rPr lang="en-US" dirty="0"/>
              <a:t>​</a:t>
            </a:r>
          </a:p>
          <a:p>
            <a:pPr marL="0" indent="0" fontAlgn="base">
              <a:spcAft>
                <a:spcPts val="0"/>
              </a:spcAft>
              <a:buNone/>
            </a:pPr>
            <a:r>
              <a:rPr lang="en-GB" dirty="0"/>
              <a:t>Mail was identified as the main mechanism for informing eligible residents based on key strengths.</a:t>
            </a:r>
            <a:r>
              <a:rPr lang="en-US" dirty="0"/>
              <a:t>​</a:t>
            </a:r>
          </a:p>
          <a:p>
            <a:pPr marL="0" indent="0" fontAlgn="base">
              <a:spcAft>
                <a:spcPts val="0"/>
              </a:spcAft>
              <a:buNone/>
            </a:pPr>
            <a:r>
              <a:rPr lang="en-GB" dirty="0"/>
              <a:t>Mail is the most cost-effective way of reaching a very targeted group of individuals</a:t>
            </a:r>
            <a:r>
              <a:rPr lang="en-US" dirty="0"/>
              <a:t>​</a:t>
            </a:r>
          </a:p>
          <a:p>
            <a:pPr marL="0" indent="0" fontAlgn="base">
              <a:spcAft>
                <a:spcPts val="0"/>
              </a:spcAft>
              <a:buNone/>
            </a:pPr>
            <a:r>
              <a:rPr lang="en-GB" dirty="0"/>
              <a:t>It is addressed personally to the individual resident, making it more likely to be opened &amp; acted on</a:t>
            </a:r>
            <a:r>
              <a:rPr lang="en-US" dirty="0"/>
              <a:t>​</a:t>
            </a:r>
          </a:p>
          <a:p>
            <a:pPr marL="0" indent="0" fontAlgn="base">
              <a:spcAft>
                <a:spcPts val="0"/>
              </a:spcAft>
              <a:buNone/>
            </a:pPr>
            <a:r>
              <a:rPr lang="en-GB" dirty="0"/>
              <a:t>Mail feels official – partner organisations help Durham fund the scheme but feedback from residents is that the scheme feels genuine and trustworthy when the message comes from Durham County Council.</a:t>
            </a:r>
            <a:endParaRPr lang="en-US" dirty="0"/>
          </a:p>
          <a:p>
            <a:pPr marL="0" indent="0" fontAlgn="base">
              <a:spcAft>
                <a:spcPts val="0"/>
              </a:spcAft>
              <a:buNone/>
            </a:pPr>
            <a:endParaRPr lang="en-GB" b="1" dirty="0">
              <a:solidFill>
                <a:schemeClr val="accent1"/>
              </a:solidFill>
            </a:endParaRPr>
          </a:p>
          <a:p>
            <a:pPr marL="0" indent="0" fontAlgn="base">
              <a:spcAft>
                <a:spcPts val="0"/>
              </a:spcAft>
              <a:buNone/>
            </a:pPr>
            <a:r>
              <a:rPr lang="en-GB" b="1" dirty="0">
                <a:solidFill>
                  <a:schemeClr val="accent1"/>
                </a:solidFill>
              </a:rPr>
              <a:t>RESULTS</a:t>
            </a:r>
            <a:r>
              <a:rPr lang="en-US" dirty="0"/>
              <a:t>​</a:t>
            </a:r>
          </a:p>
          <a:p>
            <a:pPr marL="0" indent="0" fontAlgn="base">
              <a:buNone/>
            </a:pPr>
            <a:r>
              <a:rPr lang="en-GB" dirty="0"/>
              <a:t>Across the rolling programme a 3% response rate is deemed a success – results for </a:t>
            </a:r>
            <a:r>
              <a:rPr lang="en-GB"/>
              <a:t>this campaign smashed </a:t>
            </a:r>
            <a:r>
              <a:rPr lang="en-GB" dirty="0"/>
              <a:t>this with a 5.2% response rate. </a:t>
            </a:r>
            <a:r>
              <a:rPr lang="en-US" dirty="0"/>
              <a:t>​</a:t>
            </a:r>
          </a:p>
        </p:txBody>
      </p:sp>
      <p:sp>
        <p:nvSpPr>
          <p:cNvPr id="17" name="TextBox 16"/>
          <p:cNvSpPr txBox="1"/>
          <p:nvPr/>
        </p:nvSpPr>
        <p:spPr>
          <a:xfrm>
            <a:off x="434782" y="6597352"/>
            <a:ext cx="6840760" cy="261610"/>
          </a:xfrm>
          <a:prstGeom prst="rect">
            <a:avLst/>
          </a:prstGeom>
          <a:noFill/>
        </p:spPr>
        <p:txBody>
          <a:bodyPr wrap="square" rtlCol="0">
            <a:spAutoFit/>
          </a:bodyPr>
          <a:lstStyle/>
          <a:p>
            <a:pPr fontAlgn="base"/>
            <a:r>
              <a:rPr lang="en-US" sz="1100" dirty="0">
                <a:latin typeface="Arial" panose="020B0604020202020204" pitchFamily="34" charset="0"/>
                <a:cs typeface="Arial" panose="020B0604020202020204" pitchFamily="34" charset="0"/>
              </a:rPr>
              <a:t>Source: Cliff Duff, Durham County Council, Housing Project Manager</a:t>
            </a:r>
            <a:endParaRPr lang="en-GB" sz="11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87D874E-F550-46A4-B15E-7F73E4AAB0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43579" y="255623"/>
            <a:ext cx="1599565" cy="685800"/>
          </a:xfrm>
          <a:prstGeom prst="rect">
            <a:avLst/>
          </a:prstGeom>
          <a:noFill/>
          <a:ln>
            <a:noFill/>
          </a:ln>
        </p:spPr>
      </p:pic>
      <p:pic>
        <p:nvPicPr>
          <p:cNvPr id="11" name="Picture 10">
            <a:extLst>
              <a:ext uri="{FF2B5EF4-FFF2-40B4-BE49-F238E27FC236}">
                <a16:creationId xmlns:a16="http://schemas.microsoft.com/office/drawing/2014/main" id="{781F94C7-4830-40DD-BE06-850D07FD92A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43648" y="2094316"/>
            <a:ext cx="1435387" cy="2027684"/>
          </a:xfrm>
          <a:prstGeom prst="rect">
            <a:avLst/>
          </a:prstGeom>
          <a:ln>
            <a:noFill/>
          </a:ln>
          <a:effectLst>
            <a:outerShdw blurRad="292100" dist="139700" dir="2700000" algn="tl" rotWithShape="0">
              <a:srgbClr val="333333">
                <a:alpha val="65000"/>
              </a:srgbClr>
            </a:outerShdw>
          </a:effectLst>
        </p:spPr>
      </p:pic>
      <p:sp>
        <p:nvSpPr>
          <p:cNvPr id="6" name="Text Placeholder 5">
            <a:extLst>
              <a:ext uri="{FF2B5EF4-FFF2-40B4-BE49-F238E27FC236}">
                <a16:creationId xmlns:a16="http://schemas.microsoft.com/office/drawing/2014/main" id="{70A4DAB7-091B-451A-9D0C-725F6C0DEE5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75374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AC71F0-21C3-4646-82A0-32CDEE6FBA4C}"/>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FD80FA0C-6A1C-41B3-9EF9-726771E87FBB}"/>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id="{DD4EC4D7-7612-4FB1-80AB-8DB023AFA3CF}"/>
              </a:ext>
            </a:extLst>
          </p:cNvPr>
          <p:cNvSpPr>
            <a:spLocks noGrp="1"/>
          </p:cNvSpPr>
          <p:nvPr>
            <p:ph type="body" sz="quarter" idx="13"/>
          </p:nvPr>
        </p:nvSpPr>
        <p:spPr/>
        <p:txBody>
          <a:bodyPr/>
          <a:lstStyle/>
          <a:p>
            <a:endParaRPr lang="en-GB" dirty="0"/>
          </a:p>
        </p:txBody>
      </p:sp>
      <p:sp>
        <p:nvSpPr>
          <p:cNvPr id="5" name="Text Placeholder 4">
            <a:extLst>
              <a:ext uri="{FF2B5EF4-FFF2-40B4-BE49-F238E27FC236}">
                <a16:creationId xmlns:a16="http://schemas.microsoft.com/office/drawing/2014/main" id="{952631A4-5429-4CB5-B812-1E683A35E3E7}"/>
              </a:ext>
            </a:extLst>
          </p:cNvPr>
          <p:cNvSpPr>
            <a:spLocks noGrp="1"/>
          </p:cNvSpPr>
          <p:nvPr>
            <p:ph type="body" sz="quarter" idx="14"/>
          </p:nvPr>
        </p:nvSpPr>
        <p:spPr/>
        <p:txBody>
          <a:bodyPr/>
          <a:lstStyle/>
          <a:p>
            <a:endParaRPr lang="en-GB" dirty="0"/>
          </a:p>
        </p:txBody>
      </p:sp>
      <p:sp>
        <p:nvSpPr>
          <p:cNvPr id="6" name="Rectangle 5">
            <a:extLst>
              <a:ext uri="{FF2B5EF4-FFF2-40B4-BE49-F238E27FC236}">
                <a16:creationId xmlns:a16="http://schemas.microsoft.com/office/drawing/2014/main" id="{609CAA7A-DC70-4C5F-A966-E9A12019D8A8}"/>
              </a:ext>
            </a:extLst>
          </p:cNvPr>
          <p:cNvSpPr/>
          <p:nvPr/>
        </p:nvSpPr>
        <p:spPr>
          <a:xfrm>
            <a:off x="2080260" y="5659717"/>
            <a:ext cx="1978413" cy="858047"/>
          </a:xfrm>
          <a:prstGeom prst="rect">
            <a:avLst/>
          </a:prstGeom>
          <a:solidFill>
            <a:schemeClr val="bg2">
              <a:lumMod val="75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GOES HERE</a:t>
            </a:r>
          </a:p>
        </p:txBody>
      </p:sp>
    </p:spTree>
    <p:extLst>
      <p:ext uri="{BB962C8B-B14F-4D97-AF65-F5344CB8AC3E}">
        <p14:creationId xmlns:p14="http://schemas.microsoft.com/office/powerpoint/2010/main" val="297076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the guardian logo&quot;">
            <a:extLst>
              <a:ext uri="{FF2B5EF4-FFF2-40B4-BE49-F238E27FC236}">
                <a16:creationId xmlns:a16="http://schemas.microsoft.com/office/drawing/2014/main" id="{AA699745-5895-44BE-B070-E0F8845EF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9922" y="5512006"/>
            <a:ext cx="1955132" cy="97756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478B1B2-9199-41AA-971B-315E685166EA}"/>
              </a:ext>
            </a:extLst>
          </p:cNvPr>
          <p:cNvSpPr>
            <a:spLocks noGrp="1"/>
          </p:cNvSpPr>
          <p:nvPr>
            <p:ph type="title"/>
          </p:nvPr>
        </p:nvSpPr>
        <p:spPr>
          <a:xfrm>
            <a:off x="486000" y="414000"/>
            <a:ext cx="9881010" cy="579160"/>
          </a:xfrm>
        </p:spPr>
        <p:txBody>
          <a:bodyPr/>
          <a:lstStyle/>
          <a:p>
            <a:r>
              <a:rPr lang="en-GB" dirty="0"/>
              <a:t>Having to deliver more for less</a:t>
            </a:r>
          </a:p>
        </p:txBody>
      </p:sp>
      <p:sp>
        <p:nvSpPr>
          <p:cNvPr id="4" name="Text Placeholder 3">
            <a:extLst>
              <a:ext uri="{FF2B5EF4-FFF2-40B4-BE49-F238E27FC236}">
                <a16:creationId xmlns:a16="http://schemas.microsoft.com/office/drawing/2014/main" id="{1649544A-792D-4D11-9875-75FDDE8B7EA2}"/>
              </a:ext>
            </a:extLst>
          </p:cNvPr>
          <p:cNvSpPr>
            <a:spLocks noGrp="1"/>
          </p:cNvSpPr>
          <p:nvPr>
            <p:ph type="body" sz="quarter" idx="11"/>
          </p:nvPr>
        </p:nvSpPr>
        <p:spPr/>
        <p:txBody>
          <a:bodyPr/>
          <a:lstStyle/>
          <a:p>
            <a:endParaRPr lang="en-GB" dirty="0"/>
          </a:p>
        </p:txBody>
      </p:sp>
      <p:pic>
        <p:nvPicPr>
          <p:cNvPr id="1026" name="Picture 2" descr="Image result for councils at breaking point&quot;">
            <a:extLst>
              <a:ext uri="{FF2B5EF4-FFF2-40B4-BE49-F238E27FC236}">
                <a16:creationId xmlns:a16="http://schemas.microsoft.com/office/drawing/2014/main" id="{B953DC8A-9170-4C00-ACBD-CE1241D28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69" y="2186940"/>
            <a:ext cx="5566410" cy="1812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462E3D5-44BE-48B3-B9AF-D19E33ECC925}"/>
              </a:ext>
            </a:extLst>
          </p:cNvPr>
          <p:cNvPicPr>
            <a:picLocks noChangeAspect="1"/>
          </p:cNvPicPr>
          <p:nvPr/>
        </p:nvPicPr>
        <p:blipFill rotWithShape="1">
          <a:blip r:embed="rId5"/>
          <a:srcRect l="18750" t="16000" r="32500" b="7667"/>
          <a:stretch/>
        </p:blipFill>
        <p:spPr>
          <a:xfrm>
            <a:off x="6914787" y="2095500"/>
            <a:ext cx="4059559" cy="3575534"/>
          </a:xfrm>
          <a:prstGeom prst="rect">
            <a:avLst/>
          </a:prstGeom>
          <a:ln>
            <a:noFill/>
          </a:ln>
          <a:effectLst>
            <a:outerShdw blurRad="292100" dist="139700" dir="2700000" algn="tl" rotWithShape="0">
              <a:srgbClr val="333333">
                <a:alpha val="65000"/>
              </a:srgbClr>
            </a:outerShdw>
          </a:effectLst>
        </p:spPr>
      </p:pic>
      <p:sp>
        <p:nvSpPr>
          <p:cNvPr id="7" name="Speech Bubble: Rectangle 6">
            <a:extLst>
              <a:ext uri="{FF2B5EF4-FFF2-40B4-BE49-F238E27FC236}">
                <a16:creationId xmlns:a16="http://schemas.microsoft.com/office/drawing/2014/main" id="{40FC5509-D5F3-4618-8184-FD301FD9861B}"/>
              </a:ext>
            </a:extLst>
          </p:cNvPr>
          <p:cNvSpPr/>
          <p:nvPr/>
        </p:nvSpPr>
        <p:spPr>
          <a:xfrm>
            <a:off x="513069" y="4286250"/>
            <a:ext cx="5566410" cy="1348740"/>
          </a:xfrm>
          <a:prstGeom prst="wedgeRectCallout">
            <a:avLst>
              <a:gd name="adj1" fmla="val -59231"/>
              <a:gd name="adj2" fmla="val 9029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en-GB" sz="2400" dirty="0">
                <a:latin typeface="+mj-lt"/>
              </a:rPr>
              <a:t>Local services face a £7.8 billion funding gap by 2025</a:t>
            </a:r>
          </a:p>
        </p:txBody>
      </p:sp>
      <p:pic>
        <p:nvPicPr>
          <p:cNvPr id="1028" name="Picture 4" descr="Image result for lga logo&quot;">
            <a:extLst>
              <a:ext uri="{FF2B5EF4-FFF2-40B4-BE49-F238E27FC236}">
                <a16:creationId xmlns:a16="http://schemas.microsoft.com/office/drawing/2014/main" id="{DD71412C-C6FC-441A-ADEF-3350C1B40E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507" y="5671034"/>
            <a:ext cx="1401672" cy="77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4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5D45-A60C-4208-93B6-290CEDDB3C7E}"/>
              </a:ext>
            </a:extLst>
          </p:cNvPr>
          <p:cNvSpPr>
            <a:spLocks noGrp="1"/>
          </p:cNvSpPr>
          <p:nvPr>
            <p:ph type="title"/>
          </p:nvPr>
        </p:nvSpPr>
        <p:spPr/>
        <p:txBody>
          <a:bodyPr/>
          <a:lstStyle/>
          <a:p>
            <a:r>
              <a:rPr lang="en-GB" dirty="0"/>
              <a:t>Engaging public effectively is critical</a:t>
            </a:r>
          </a:p>
        </p:txBody>
      </p:sp>
      <p:sp>
        <p:nvSpPr>
          <p:cNvPr id="3" name="Slide Number Placeholder 2">
            <a:extLst>
              <a:ext uri="{FF2B5EF4-FFF2-40B4-BE49-F238E27FC236}">
                <a16:creationId xmlns:a16="http://schemas.microsoft.com/office/drawing/2014/main" id="{A01AA114-2E0F-4784-B427-136266151672}"/>
              </a:ext>
            </a:extLst>
          </p:cNvPr>
          <p:cNvSpPr>
            <a:spLocks noGrp="1"/>
          </p:cNvSpPr>
          <p:nvPr>
            <p:ph type="sldNum" sz="quarter" idx="10"/>
          </p:nvPr>
        </p:nvSpPr>
        <p:spPr/>
        <p:txBody>
          <a:bodyPr/>
          <a:lstStyle/>
          <a:p>
            <a:fld id="{887360FE-02F5-4392-9C12-7D03F05745BB}" type="slidenum">
              <a:rPr lang="en-GB" smtClean="0"/>
              <a:pPr/>
              <a:t>3</a:t>
            </a:fld>
            <a:endParaRPr lang="en-GB" dirty="0"/>
          </a:p>
        </p:txBody>
      </p:sp>
      <p:sp>
        <p:nvSpPr>
          <p:cNvPr id="4" name="Text Placeholder 3">
            <a:extLst>
              <a:ext uri="{FF2B5EF4-FFF2-40B4-BE49-F238E27FC236}">
                <a16:creationId xmlns:a16="http://schemas.microsoft.com/office/drawing/2014/main" id="{29C5F620-3F7D-47E3-B149-9695DA77D7FF}"/>
              </a:ext>
            </a:extLst>
          </p:cNvPr>
          <p:cNvSpPr>
            <a:spLocks noGrp="1"/>
          </p:cNvSpPr>
          <p:nvPr>
            <p:ph type="body" sz="quarter" idx="11"/>
          </p:nvPr>
        </p:nvSpPr>
        <p:spPr/>
        <p:txBody>
          <a:bodyPr/>
          <a:lstStyle/>
          <a:p>
            <a:endParaRPr lang="en-GB" dirty="0"/>
          </a:p>
        </p:txBody>
      </p:sp>
      <p:sp>
        <p:nvSpPr>
          <p:cNvPr id="16" name="Text Placeholder 2">
            <a:extLst>
              <a:ext uri="{FF2B5EF4-FFF2-40B4-BE49-F238E27FC236}">
                <a16:creationId xmlns:a16="http://schemas.microsoft.com/office/drawing/2014/main" id="{446EA9F1-E46A-4730-835C-3854D2D53728}"/>
              </a:ext>
            </a:extLst>
          </p:cNvPr>
          <p:cNvSpPr txBox="1">
            <a:spLocks/>
          </p:cNvSpPr>
          <p:nvPr/>
        </p:nvSpPr>
        <p:spPr>
          <a:xfrm>
            <a:off x="693339" y="2221158"/>
            <a:ext cx="10896600" cy="72008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Public support is critical and impacts how councils deliver services to the local community</a:t>
            </a:r>
            <a:r>
              <a:rPr lang="en-GB" dirty="0"/>
              <a:t>:</a:t>
            </a:r>
          </a:p>
        </p:txBody>
      </p:sp>
      <p:graphicFrame>
        <p:nvGraphicFramePr>
          <p:cNvPr id="18" name="Chart 17">
            <a:extLst>
              <a:ext uri="{FF2B5EF4-FFF2-40B4-BE49-F238E27FC236}">
                <a16:creationId xmlns:a16="http://schemas.microsoft.com/office/drawing/2014/main" id="{479618DE-A6AF-48AF-BE23-B09D0AAE0C30}"/>
              </a:ext>
            </a:extLst>
          </p:cNvPr>
          <p:cNvGraphicFramePr/>
          <p:nvPr>
            <p:extLst>
              <p:ext uri="{D42A27DB-BD31-4B8C-83A1-F6EECF244321}">
                <p14:modId xmlns:p14="http://schemas.microsoft.com/office/powerpoint/2010/main" val="1434807145"/>
              </p:ext>
            </p:extLst>
          </p:nvPr>
        </p:nvGraphicFramePr>
        <p:xfrm>
          <a:off x="1190209" y="2684121"/>
          <a:ext cx="3662040" cy="2705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C368C0A8-01C2-41F6-8E7D-932AA5B3CE6B}"/>
              </a:ext>
            </a:extLst>
          </p:cNvPr>
          <p:cNvGraphicFramePr/>
          <p:nvPr>
            <p:extLst>
              <p:ext uri="{D42A27DB-BD31-4B8C-83A1-F6EECF244321}">
                <p14:modId xmlns:p14="http://schemas.microsoft.com/office/powerpoint/2010/main" val="958700525"/>
              </p:ext>
            </p:extLst>
          </p:nvPr>
        </p:nvGraphicFramePr>
        <p:xfrm>
          <a:off x="4239783" y="2684121"/>
          <a:ext cx="3662040" cy="2705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1652FD20-0D0E-4226-8C0E-56366C1F6D56}"/>
              </a:ext>
            </a:extLst>
          </p:cNvPr>
          <p:cNvGraphicFramePr/>
          <p:nvPr>
            <p:extLst>
              <p:ext uri="{D42A27DB-BD31-4B8C-83A1-F6EECF244321}">
                <p14:modId xmlns:p14="http://schemas.microsoft.com/office/powerpoint/2010/main" val="1512791944"/>
              </p:ext>
            </p:extLst>
          </p:nvPr>
        </p:nvGraphicFramePr>
        <p:xfrm>
          <a:off x="7323353" y="2684121"/>
          <a:ext cx="3662040" cy="2705389"/>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8A958895-FC05-4CFC-ABE5-7189A2ECFA36}"/>
              </a:ext>
            </a:extLst>
          </p:cNvPr>
          <p:cNvSpPr txBox="1"/>
          <p:nvPr/>
        </p:nvSpPr>
        <p:spPr>
          <a:xfrm>
            <a:off x="2566860" y="3689083"/>
            <a:ext cx="1005403" cy="584775"/>
          </a:xfrm>
          <a:prstGeom prst="rect">
            <a:avLst/>
          </a:prstGeom>
          <a:noFill/>
        </p:spPr>
        <p:txBody>
          <a:bodyPr wrap="none" rtlCol="0">
            <a:spAutoFit/>
          </a:bodyPr>
          <a:lstStyle/>
          <a:p>
            <a:r>
              <a:rPr lang="en-US" sz="3200" b="1" dirty="0">
                <a:solidFill>
                  <a:schemeClr val="accent1"/>
                </a:solidFill>
                <a:latin typeface="Arial" panose="020B0604020202020204" pitchFamily="34" charset="0"/>
                <a:cs typeface="Arial" panose="020B0604020202020204" pitchFamily="34" charset="0"/>
              </a:rPr>
              <a:t>58%</a:t>
            </a:r>
          </a:p>
        </p:txBody>
      </p:sp>
      <p:sp>
        <p:nvSpPr>
          <p:cNvPr id="22" name="TextBox 21">
            <a:extLst>
              <a:ext uri="{FF2B5EF4-FFF2-40B4-BE49-F238E27FC236}">
                <a16:creationId xmlns:a16="http://schemas.microsoft.com/office/drawing/2014/main" id="{12667A6E-65F4-4EEA-BFCD-4C51E3EBA909}"/>
              </a:ext>
            </a:extLst>
          </p:cNvPr>
          <p:cNvSpPr txBox="1"/>
          <p:nvPr/>
        </p:nvSpPr>
        <p:spPr>
          <a:xfrm>
            <a:off x="5608508" y="3704850"/>
            <a:ext cx="1005403" cy="584775"/>
          </a:xfrm>
          <a:prstGeom prst="rect">
            <a:avLst/>
          </a:prstGeom>
          <a:noFill/>
        </p:spPr>
        <p:txBody>
          <a:bodyPr wrap="none" rtlCol="0">
            <a:spAutoFit/>
          </a:bodyPr>
          <a:lstStyle/>
          <a:p>
            <a:r>
              <a:rPr lang="en-US" sz="3200" b="1" dirty="0">
                <a:solidFill>
                  <a:schemeClr val="accent2"/>
                </a:solidFill>
                <a:latin typeface="Arial" panose="020B0604020202020204" pitchFamily="34" charset="0"/>
                <a:cs typeface="Arial" panose="020B0604020202020204" pitchFamily="34" charset="0"/>
              </a:rPr>
              <a:t>49%</a:t>
            </a:r>
          </a:p>
        </p:txBody>
      </p:sp>
      <p:sp>
        <p:nvSpPr>
          <p:cNvPr id="23" name="TextBox 22">
            <a:extLst>
              <a:ext uri="{FF2B5EF4-FFF2-40B4-BE49-F238E27FC236}">
                <a16:creationId xmlns:a16="http://schemas.microsoft.com/office/drawing/2014/main" id="{DC0B4100-257D-4424-A43F-6E572AE317EA}"/>
              </a:ext>
            </a:extLst>
          </p:cNvPr>
          <p:cNvSpPr txBox="1"/>
          <p:nvPr/>
        </p:nvSpPr>
        <p:spPr>
          <a:xfrm>
            <a:off x="8680142" y="3704850"/>
            <a:ext cx="1005403" cy="584775"/>
          </a:xfrm>
          <a:prstGeom prst="rect">
            <a:avLst/>
          </a:prstGeom>
          <a:noFill/>
        </p:spPr>
        <p:txBody>
          <a:bodyPr wrap="none" rtlCol="0">
            <a:spAutoFit/>
          </a:bodyPr>
          <a:lstStyle/>
          <a:p>
            <a:r>
              <a:rPr lang="en-US" sz="3200" b="1" dirty="0">
                <a:solidFill>
                  <a:schemeClr val="accent3"/>
                </a:solidFill>
                <a:latin typeface="Arial" panose="020B0604020202020204" pitchFamily="34" charset="0"/>
                <a:cs typeface="Arial" panose="020B0604020202020204" pitchFamily="34" charset="0"/>
              </a:rPr>
              <a:t>38%</a:t>
            </a:r>
          </a:p>
        </p:txBody>
      </p:sp>
      <p:sp>
        <p:nvSpPr>
          <p:cNvPr id="24" name="Rectangle 23">
            <a:extLst>
              <a:ext uri="{FF2B5EF4-FFF2-40B4-BE49-F238E27FC236}">
                <a16:creationId xmlns:a16="http://schemas.microsoft.com/office/drawing/2014/main" id="{A8373253-B65B-4387-B407-DC7E48ABA241}"/>
              </a:ext>
            </a:extLst>
          </p:cNvPr>
          <p:cNvSpPr/>
          <p:nvPr/>
        </p:nvSpPr>
        <p:spPr>
          <a:xfrm>
            <a:off x="0" y="6610327"/>
            <a:ext cx="15770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F369A134-905B-48D4-AFAD-511F7947DDA4}"/>
              </a:ext>
            </a:extLst>
          </p:cNvPr>
          <p:cNvSpPr txBox="1"/>
          <p:nvPr/>
        </p:nvSpPr>
        <p:spPr>
          <a:xfrm>
            <a:off x="1700198" y="5298502"/>
            <a:ext cx="2664296"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Are concerned about how budget reductions will affect the community</a:t>
            </a:r>
            <a:endParaRPr lang="en-US"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54F4FD6-3697-4038-B7BC-80095CCF8D09}"/>
              </a:ext>
            </a:extLst>
          </p:cNvPr>
          <p:cNvSpPr txBox="1"/>
          <p:nvPr/>
        </p:nvSpPr>
        <p:spPr>
          <a:xfrm>
            <a:off x="4870909" y="5298502"/>
            <a:ext cx="2589929"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Are concerned about the impact the reductions is going to have on them</a:t>
            </a:r>
            <a:endParaRPr lang="en-US" sz="16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519DDAE-8D21-4EAE-97B2-98E2197C4329}"/>
              </a:ext>
            </a:extLst>
          </p:cNvPr>
          <p:cNvSpPr txBox="1"/>
          <p:nvPr/>
        </p:nvSpPr>
        <p:spPr>
          <a:xfrm>
            <a:off x="7823237" y="5298502"/>
            <a:ext cx="2733945"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Say they do not think the council is getting more efficient</a:t>
            </a:r>
            <a:endParaRPr lang="en-US" sz="16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DE89B15-1F45-4E93-A731-CE59DC4973C6}"/>
              </a:ext>
            </a:extLst>
          </p:cNvPr>
          <p:cNvSpPr txBox="1"/>
          <p:nvPr/>
        </p:nvSpPr>
        <p:spPr>
          <a:xfrm>
            <a:off x="434759" y="6600049"/>
            <a:ext cx="3791423" cy="246221"/>
          </a:xfrm>
          <a:prstGeom prst="rect">
            <a:avLst/>
          </a:prstGeom>
          <a:noFill/>
        </p:spPr>
        <p:txBody>
          <a:bodyPr wrap="none" rtlCol="0">
            <a:spAutoFit/>
          </a:bodyPr>
          <a:lstStyle/>
          <a:p>
            <a:r>
              <a:rPr lang="en-GB" sz="1000" dirty="0">
                <a:solidFill>
                  <a:prstClr val="black"/>
                </a:solidFill>
                <a:latin typeface="Arial" panose="020B0604020202020204" pitchFamily="34" charset="0"/>
                <a:cs typeface="Arial" panose="020B0604020202020204" pitchFamily="34" charset="0"/>
              </a:rPr>
              <a:t>Source:  APSE, Association for Public Service Excellence, 2017</a:t>
            </a:r>
            <a:endParaRPr lang="en-GB" dirty="0"/>
          </a:p>
        </p:txBody>
      </p:sp>
    </p:spTree>
    <p:extLst>
      <p:ext uri="{BB962C8B-B14F-4D97-AF65-F5344CB8AC3E}">
        <p14:creationId xmlns:p14="http://schemas.microsoft.com/office/powerpoint/2010/main" val="415612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4513-9B5C-49B5-B87E-A1EF81D4D360}"/>
              </a:ext>
            </a:extLst>
          </p:cNvPr>
          <p:cNvSpPr>
            <a:spLocks noGrp="1"/>
          </p:cNvSpPr>
          <p:nvPr>
            <p:ph type="title"/>
          </p:nvPr>
        </p:nvSpPr>
        <p:spPr/>
        <p:txBody>
          <a:bodyPr/>
          <a:lstStyle/>
          <a:p>
            <a:r>
              <a:rPr lang="en-GB" dirty="0"/>
              <a:t>Mail can reach everyone</a:t>
            </a:r>
          </a:p>
        </p:txBody>
      </p:sp>
      <p:sp>
        <p:nvSpPr>
          <p:cNvPr id="3" name="Slide Number Placeholder 2">
            <a:extLst>
              <a:ext uri="{FF2B5EF4-FFF2-40B4-BE49-F238E27FC236}">
                <a16:creationId xmlns:a16="http://schemas.microsoft.com/office/drawing/2014/main" id="{B68897E5-F5EC-4439-A35C-F2C25790DF5E}"/>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4" name="Text Placeholder 3">
            <a:extLst>
              <a:ext uri="{FF2B5EF4-FFF2-40B4-BE49-F238E27FC236}">
                <a16:creationId xmlns:a16="http://schemas.microsoft.com/office/drawing/2014/main" id="{2F8DF7B5-E3B2-4BC9-8A9C-6FFB257ABB3D}"/>
              </a:ext>
            </a:extLst>
          </p:cNvPr>
          <p:cNvSpPr>
            <a:spLocks noGrp="1"/>
          </p:cNvSpPr>
          <p:nvPr>
            <p:ph type="body" sz="quarter" idx="11"/>
          </p:nvPr>
        </p:nvSpPr>
        <p:spPr/>
        <p:txBody>
          <a:bodyPr/>
          <a:lstStyle/>
          <a:p>
            <a:r>
              <a:rPr lang="en-GB" dirty="0"/>
              <a:t>And there are still audiences local councils have to reach</a:t>
            </a:r>
          </a:p>
        </p:txBody>
      </p:sp>
      <p:sp>
        <p:nvSpPr>
          <p:cNvPr id="6" name="Rectangle 5">
            <a:extLst>
              <a:ext uri="{FF2B5EF4-FFF2-40B4-BE49-F238E27FC236}">
                <a16:creationId xmlns:a16="http://schemas.microsoft.com/office/drawing/2014/main" id="{0E7B004A-5966-4E4C-BEFE-CCF9FFA7ED64}"/>
              </a:ext>
            </a:extLst>
          </p:cNvPr>
          <p:cNvSpPr/>
          <p:nvPr/>
        </p:nvSpPr>
        <p:spPr>
          <a:xfrm>
            <a:off x="881698" y="2137547"/>
            <a:ext cx="9651905" cy="616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10% of the UK are still internet non-users, not used in the last 3 months or ever</a:t>
            </a:r>
          </a:p>
        </p:txBody>
      </p:sp>
      <p:pic>
        <p:nvPicPr>
          <p:cNvPr id="1026" name="Picture 2" descr="Image result for old person on phone&quot;">
            <a:extLst>
              <a:ext uri="{FF2B5EF4-FFF2-40B4-BE49-F238E27FC236}">
                <a16:creationId xmlns:a16="http://schemas.microsoft.com/office/drawing/2014/main" id="{3BBA85D7-8499-432C-8F3E-068E78DF5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98" y="2748509"/>
            <a:ext cx="3394824" cy="25461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uncil estate picture&quot;">
            <a:extLst>
              <a:ext uri="{FF2B5EF4-FFF2-40B4-BE49-F238E27FC236}">
                <a16:creationId xmlns:a16="http://schemas.microsoft.com/office/drawing/2014/main" id="{55DD4EA8-E3C6-43F2-ABD3-EFB50A907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800" y="2756535"/>
            <a:ext cx="3068022" cy="2538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ousing benefit image&quot;">
            <a:extLst>
              <a:ext uri="{FF2B5EF4-FFF2-40B4-BE49-F238E27FC236}">
                <a16:creationId xmlns:a16="http://schemas.microsoft.com/office/drawing/2014/main" id="{6BD472CC-9010-4281-B5F0-6604A481BD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175"/>
          <a:stretch/>
        </p:blipFill>
        <p:spPr bwMode="auto">
          <a:xfrm>
            <a:off x="7340823" y="2759495"/>
            <a:ext cx="3192780" cy="25431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1DABC2-7B5D-46E8-A2DA-9A5E0D217F8E}"/>
              </a:ext>
            </a:extLst>
          </p:cNvPr>
          <p:cNvSpPr txBox="1"/>
          <p:nvPr/>
        </p:nvSpPr>
        <p:spPr>
          <a:xfrm>
            <a:off x="813498" y="5294627"/>
            <a:ext cx="3447872" cy="830997"/>
          </a:xfrm>
          <a:prstGeom prst="rect">
            <a:avLst/>
          </a:prstGeom>
          <a:noFill/>
        </p:spPr>
        <p:txBody>
          <a:bodyPr wrap="square" rtlCol="0">
            <a:spAutoFit/>
          </a:bodyPr>
          <a:lstStyle/>
          <a:p>
            <a:pPr algn="ctr"/>
            <a:r>
              <a:rPr lang="en-GB" sz="1600" dirty="0"/>
              <a:t>Not used the internet at home </a:t>
            </a:r>
          </a:p>
          <a:p>
            <a:pPr algn="ctr"/>
            <a:r>
              <a:rPr lang="en-GB" sz="1600" dirty="0"/>
              <a:t>Age 65+</a:t>
            </a:r>
          </a:p>
          <a:p>
            <a:pPr algn="ctr"/>
            <a:r>
              <a:rPr lang="en-GB" sz="1600" b="1" dirty="0">
                <a:solidFill>
                  <a:schemeClr val="accent1"/>
                </a:solidFill>
              </a:rPr>
              <a:t>Index 269</a:t>
            </a:r>
          </a:p>
        </p:txBody>
      </p:sp>
      <p:sp>
        <p:nvSpPr>
          <p:cNvPr id="12" name="TextBox 11">
            <a:extLst>
              <a:ext uri="{FF2B5EF4-FFF2-40B4-BE49-F238E27FC236}">
                <a16:creationId xmlns:a16="http://schemas.microsoft.com/office/drawing/2014/main" id="{EC848AC6-6CC4-445C-9010-2132C0D16003}"/>
              </a:ext>
            </a:extLst>
          </p:cNvPr>
          <p:cNvSpPr txBox="1"/>
          <p:nvPr/>
        </p:nvSpPr>
        <p:spPr>
          <a:xfrm>
            <a:off x="4109148" y="5298437"/>
            <a:ext cx="3447872" cy="861774"/>
          </a:xfrm>
          <a:prstGeom prst="rect">
            <a:avLst/>
          </a:prstGeom>
          <a:noFill/>
        </p:spPr>
        <p:txBody>
          <a:bodyPr wrap="square" rtlCol="0">
            <a:spAutoFit/>
          </a:bodyPr>
          <a:lstStyle/>
          <a:p>
            <a:pPr algn="ctr"/>
            <a:r>
              <a:rPr lang="en-GB" sz="1600" dirty="0"/>
              <a:t>Not used the internet at home</a:t>
            </a:r>
          </a:p>
          <a:p>
            <a:pPr algn="ctr"/>
            <a:r>
              <a:rPr lang="en-GB" sz="1600" dirty="0"/>
              <a:t>Social grade E</a:t>
            </a:r>
          </a:p>
          <a:p>
            <a:pPr algn="ctr"/>
            <a:r>
              <a:rPr lang="en-GB" sz="1600" b="1" dirty="0">
                <a:solidFill>
                  <a:schemeClr val="accent1"/>
                </a:solidFill>
              </a:rPr>
              <a:t>Index 244</a:t>
            </a:r>
          </a:p>
        </p:txBody>
      </p:sp>
      <p:sp>
        <p:nvSpPr>
          <p:cNvPr id="13" name="TextBox 12">
            <a:extLst>
              <a:ext uri="{FF2B5EF4-FFF2-40B4-BE49-F238E27FC236}">
                <a16:creationId xmlns:a16="http://schemas.microsoft.com/office/drawing/2014/main" id="{1D07695F-0A1B-41B2-8311-5AFC44035407}"/>
              </a:ext>
            </a:extLst>
          </p:cNvPr>
          <p:cNvSpPr txBox="1"/>
          <p:nvPr/>
        </p:nvSpPr>
        <p:spPr>
          <a:xfrm>
            <a:off x="7267638" y="5302247"/>
            <a:ext cx="3447872" cy="861774"/>
          </a:xfrm>
          <a:prstGeom prst="rect">
            <a:avLst/>
          </a:prstGeom>
          <a:noFill/>
        </p:spPr>
        <p:txBody>
          <a:bodyPr wrap="square" rtlCol="0">
            <a:spAutoFit/>
          </a:bodyPr>
          <a:lstStyle/>
          <a:p>
            <a:pPr algn="ctr"/>
            <a:r>
              <a:rPr lang="en-GB" sz="1600" dirty="0"/>
              <a:t>Not used the internet at home</a:t>
            </a:r>
          </a:p>
          <a:p>
            <a:pPr algn="ctr"/>
            <a:r>
              <a:rPr lang="en-GB" sz="1600" dirty="0"/>
              <a:t>Those receiving housing benefit</a:t>
            </a:r>
          </a:p>
          <a:p>
            <a:pPr algn="ctr"/>
            <a:r>
              <a:rPr lang="en-GB" sz="1600" b="1" dirty="0">
                <a:solidFill>
                  <a:schemeClr val="accent1"/>
                </a:solidFill>
              </a:rPr>
              <a:t>Index 149</a:t>
            </a:r>
          </a:p>
        </p:txBody>
      </p:sp>
      <p:sp>
        <p:nvSpPr>
          <p:cNvPr id="14" name="Rectangle 13">
            <a:extLst>
              <a:ext uri="{FF2B5EF4-FFF2-40B4-BE49-F238E27FC236}">
                <a16:creationId xmlns:a16="http://schemas.microsoft.com/office/drawing/2014/main" id="{9DD64CEC-CBBC-46D6-A81F-C219A6889393}"/>
              </a:ext>
            </a:extLst>
          </p:cNvPr>
          <p:cNvSpPr/>
          <p:nvPr/>
        </p:nvSpPr>
        <p:spPr>
          <a:xfrm>
            <a:off x="0" y="6610327"/>
            <a:ext cx="15770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ABBD5870-EE33-49D3-AE18-E88401EBFFF1}"/>
              </a:ext>
            </a:extLst>
          </p:cNvPr>
          <p:cNvSpPr txBox="1"/>
          <p:nvPr/>
        </p:nvSpPr>
        <p:spPr>
          <a:xfrm>
            <a:off x="434759" y="6600049"/>
            <a:ext cx="2130711" cy="246221"/>
          </a:xfrm>
          <a:prstGeom prst="rect">
            <a:avLst/>
          </a:prstGeom>
          <a:noFill/>
        </p:spPr>
        <p:txBody>
          <a:bodyPr wrap="none" rtlCol="0">
            <a:spAutoFit/>
          </a:bodyPr>
          <a:lstStyle/>
          <a:p>
            <a:r>
              <a:rPr lang="en-GB" sz="1000" dirty="0">
                <a:solidFill>
                  <a:prstClr val="black"/>
                </a:solidFill>
                <a:latin typeface="Arial" panose="020B0604020202020204" pitchFamily="34" charset="0"/>
                <a:cs typeface="Arial" panose="020B0604020202020204" pitchFamily="34" charset="0"/>
              </a:rPr>
              <a:t>Source:  TGI, Q1 2020, ONS 2019</a:t>
            </a:r>
            <a:endParaRPr lang="en-GB" dirty="0"/>
          </a:p>
        </p:txBody>
      </p:sp>
    </p:spTree>
    <p:extLst>
      <p:ext uri="{BB962C8B-B14F-4D97-AF65-F5344CB8AC3E}">
        <p14:creationId xmlns:p14="http://schemas.microsoft.com/office/powerpoint/2010/main" val="236104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241AB-E632-40B0-AFFC-DB2A2396F4AE}"/>
              </a:ext>
            </a:extLst>
          </p:cNvPr>
          <p:cNvSpPr>
            <a:spLocks noGrp="1"/>
          </p:cNvSpPr>
          <p:nvPr>
            <p:ph type="title"/>
          </p:nvPr>
        </p:nvSpPr>
        <p:spPr/>
        <p:txBody>
          <a:bodyPr/>
          <a:lstStyle/>
          <a:p>
            <a:r>
              <a:rPr lang="en-GB" dirty="0"/>
              <a:t>Not forgetting door drops</a:t>
            </a:r>
          </a:p>
        </p:txBody>
      </p:sp>
      <p:sp>
        <p:nvSpPr>
          <p:cNvPr id="3" name="Slide Number Placeholder 2">
            <a:extLst>
              <a:ext uri="{FF2B5EF4-FFF2-40B4-BE49-F238E27FC236}">
                <a16:creationId xmlns:a16="http://schemas.microsoft.com/office/drawing/2014/main" id="{D30BA6CA-C525-4B63-BDAF-72C0ADFBC718}"/>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4" name="Text Placeholder 3">
            <a:extLst>
              <a:ext uri="{FF2B5EF4-FFF2-40B4-BE49-F238E27FC236}">
                <a16:creationId xmlns:a16="http://schemas.microsoft.com/office/drawing/2014/main" id="{817F5791-B1E6-47DD-A7C5-694C58CCDAAD}"/>
              </a:ext>
            </a:extLst>
          </p:cNvPr>
          <p:cNvSpPr>
            <a:spLocks noGrp="1"/>
          </p:cNvSpPr>
          <p:nvPr>
            <p:ph type="body" sz="quarter" idx="11"/>
          </p:nvPr>
        </p:nvSpPr>
        <p:spPr/>
        <p:txBody>
          <a:bodyPr/>
          <a:lstStyle/>
          <a:p>
            <a:endParaRPr lang="en-GB" dirty="0"/>
          </a:p>
        </p:txBody>
      </p:sp>
      <p:pic>
        <p:nvPicPr>
          <p:cNvPr id="2050" name="Picture 2" descr="Image result for map of uk&quot;">
            <a:extLst>
              <a:ext uri="{FF2B5EF4-FFF2-40B4-BE49-F238E27FC236}">
                <a16:creationId xmlns:a16="http://schemas.microsoft.com/office/drawing/2014/main" id="{A1E6A82A-9C2E-4AA6-B51C-60A5F0699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60" y="1818468"/>
            <a:ext cx="3728853" cy="46841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6AB234-D984-4ACB-89C2-28E60582B512}"/>
              </a:ext>
            </a:extLst>
          </p:cNvPr>
          <p:cNvSpPr txBox="1"/>
          <p:nvPr/>
        </p:nvSpPr>
        <p:spPr>
          <a:xfrm>
            <a:off x="4537710" y="3268980"/>
            <a:ext cx="6486071" cy="1261884"/>
          </a:xfrm>
          <a:prstGeom prst="rect">
            <a:avLst/>
          </a:prstGeom>
          <a:noFill/>
        </p:spPr>
        <p:txBody>
          <a:bodyPr wrap="none" rtlCol="0">
            <a:spAutoFit/>
          </a:bodyPr>
          <a:lstStyle/>
          <a:p>
            <a:r>
              <a:rPr lang="en-GB" sz="4800" dirty="0">
                <a:solidFill>
                  <a:schemeClr val="accent1"/>
                </a:solidFill>
                <a:latin typeface="+mj-lt"/>
              </a:rPr>
              <a:t>98</a:t>
            </a:r>
            <a:r>
              <a:rPr lang="en-GB" sz="4800" baseline="30000" dirty="0">
                <a:solidFill>
                  <a:schemeClr val="accent1"/>
                </a:solidFill>
                <a:latin typeface="+mj-lt"/>
              </a:rPr>
              <a:t>%</a:t>
            </a:r>
          </a:p>
          <a:p>
            <a:r>
              <a:rPr lang="en-GB" sz="2800" dirty="0">
                <a:solidFill>
                  <a:schemeClr val="accent1"/>
                </a:solidFill>
              </a:rPr>
              <a:t>Consumers receive and see door drops</a:t>
            </a:r>
          </a:p>
        </p:txBody>
      </p:sp>
    </p:spTree>
    <p:extLst>
      <p:ext uri="{BB962C8B-B14F-4D97-AF65-F5344CB8AC3E}">
        <p14:creationId xmlns:p14="http://schemas.microsoft.com/office/powerpoint/2010/main" val="259566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5053-2937-4E3D-A192-37BB99A72870}"/>
              </a:ext>
            </a:extLst>
          </p:cNvPr>
          <p:cNvSpPr>
            <a:spLocks noGrp="1"/>
          </p:cNvSpPr>
          <p:nvPr>
            <p:ph type="title"/>
          </p:nvPr>
        </p:nvSpPr>
        <p:spPr/>
        <p:txBody>
          <a:bodyPr/>
          <a:lstStyle/>
          <a:p>
            <a:r>
              <a:rPr lang="en-GB" dirty="0"/>
              <a:t>Addressed mail has the highest recall</a:t>
            </a:r>
          </a:p>
        </p:txBody>
      </p:sp>
      <p:sp>
        <p:nvSpPr>
          <p:cNvPr id="3" name="Slide Number Placeholder 2">
            <a:extLst>
              <a:ext uri="{FF2B5EF4-FFF2-40B4-BE49-F238E27FC236}">
                <a16:creationId xmlns:a16="http://schemas.microsoft.com/office/drawing/2014/main" id="{BE661E73-A635-4088-B106-3A7E5209308E}"/>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4" name="Text Placeholder 3">
            <a:extLst>
              <a:ext uri="{FF2B5EF4-FFF2-40B4-BE49-F238E27FC236}">
                <a16:creationId xmlns:a16="http://schemas.microsoft.com/office/drawing/2014/main" id="{C0C7D606-F49F-4FA1-AB49-531D1625BD11}"/>
              </a:ext>
            </a:extLst>
          </p:cNvPr>
          <p:cNvSpPr>
            <a:spLocks noGrp="1"/>
          </p:cNvSpPr>
          <p:nvPr>
            <p:ph type="body" sz="quarter" idx="11"/>
          </p:nvPr>
        </p:nvSpPr>
        <p:spPr/>
        <p:txBody>
          <a:bodyPr/>
          <a:lstStyle/>
          <a:p>
            <a:r>
              <a:rPr lang="en-GB" dirty="0"/>
              <a:t>81% recall seeing some form of communication from their LA in the last 12 months</a:t>
            </a:r>
          </a:p>
        </p:txBody>
      </p:sp>
      <p:graphicFrame>
        <p:nvGraphicFramePr>
          <p:cNvPr id="8" name="Chart 7">
            <a:extLst>
              <a:ext uri="{FF2B5EF4-FFF2-40B4-BE49-F238E27FC236}">
                <a16:creationId xmlns:a16="http://schemas.microsoft.com/office/drawing/2014/main" id="{E9411C5F-23ED-4EED-B9E6-D6AC6C848B05}"/>
              </a:ext>
            </a:extLst>
          </p:cNvPr>
          <p:cNvGraphicFramePr/>
          <p:nvPr>
            <p:extLst>
              <p:ext uri="{D42A27DB-BD31-4B8C-83A1-F6EECF244321}">
                <p14:modId xmlns:p14="http://schemas.microsoft.com/office/powerpoint/2010/main" val="2488817021"/>
              </p:ext>
            </p:extLst>
          </p:nvPr>
        </p:nvGraphicFramePr>
        <p:xfrm>
          <a:off x="512503" y="2080592"/>
          <a:ext cx="11308435" cy="437579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0E41A3A-A13B-49E9-A2FA-85B5875DAD13}"/>
              </a:ext>
            </a:extLst>
          </p:cNvPr>
          <p:cNvSpPr txBox="1"/>
          <p:nvPr/>
        </p:nvSpPr>
        <p:spPr>
          <a:xfrm>
            <a:off x="1683028" y="2186613"/>
            <a:ext cx="9037474" cy="369332"/>
          </a:xfrm>
          <a:prstGeom prst="rect">
            <a:avLst/>
          </a:prstGeom>
          <a:noFill/>
        </p:spPr>
        <p:txBody>
          <a:bodyPr wrap="none" rtlCol="0">
            <a:spAutoFit/>
          </a:bodyPr>
          <a:lstStyle/>
          <a:p>
            <a:r>
              <a:rPr lang="en-GB" b="1" dirty="0"/>
              <a:t>What people recall receiving from their Local Authority – unprompted awareness</a:t>
            </a:r>
          </a:p>
        </p:txBody>
      </p:sp>
      <p:sp>
        <p:nvSpPr>
          <p:cNvPr id="10" name="Rectangle 9">
            <a:extLst>
              <a:ext uri="{FF2B5EF4-FFF2-40B4-BE49-F238E27FC236}">
                <a16:creationId xmlns:a16="http://schemas.microsoft.com/office/drawing/2014/main" id="{C66087D6-1F22-4A10-839D-DBE26C8EB4E3}"/>
              </a:ext>
            </a:extLst>
          </p:cNvPr>
          <p:cNvSpPr/>
          <p:nvPr/>
        </p:nvSpPr>
        <p:spPr>
          <a:xfrm>
            <a:off x="0" y="6610327"/>
            <a:ext cx="15770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521A906E-852D-4849-B0D8-44159DCEEF07}"/>
              </a:ext>
            </a:extLst>
          </p:cNvPr>
          <p:cNvSpPr txBox="1"/>
          <p:nvPr/>
        </p:nvSpPr>
        <p:spPr>
          <a:xfrm>
            <a:off x="434759" y="6600049"/>
            <a:ext cx="3879588" cy="246221"/>
          </a:xfrm>
          <a:prstGeom prst="rect">
            <a:avLst/>
          </a:prstGeom>
          <a:noFill/>
        </p:spPr>
        <p:txBody>
          <a:bodyPr wrap="none" rtlCol="0">
            <a:spAutoFit/>
          </a:bodyPr>
          <a:lstStyle/>
          <a:p>
            <a:r>
              <a:rPr lang="en-GB" sz="1000" dirty="0">
                <a:solidFill>
                  <a:prstClr val="black"/>
                </a:solidFill>
                <a:latin typeface="Arial" panose="020B0604020202020204" pitchFamily="34" charset="0"/>
                <a:cs typeface="Arial" panose="020B0604020202020204" pitchFamily="34" charset="0"/>
              </a:rPr>
              <a:t>Source:  Royal Mail Local Government Research, Illuminas, 2017</a:t>
            </a:r>
            <a:endParaRPr lang="en-GB" dirty="0"/>
          </a:p>
        </p:txBody>
      </p:sp>
    </p:spTree>
    <p:extLst>
      <p:ext uri="{BB962C8B-B14F-4D97-AF65-F5344CB8AC3E}">
        <p14:creationId xmlns:p14="http://schemas.microsoft.com/office/powerpoint/2010/main" val="199933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AD80256-013E-4AB4-8F83-16189FF626AF}"/>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B9BB56B-0DFA-44C3-8499-6CD29DF447E8}"/>
              </a:ext>
            </a:extLst>
          </p:cNvPr>
          <p:cNvSpPr>
            <a:spLocks noGrp="1"/>
          </p:cNvSpPr>
          <p:nvPr>
            <p:ph type="title"/>
          </p:nvPr>
        </p:nvSpPr>
        <p:spPr/>
        <p:txBody>
          <a:bodyPr/>
          <a:lstStyle/>
          <a:p>
            <a:r>
              <a:rPr lang="en-GB" dirty="0"/>
              <a:t>mail is preferred by all age groups</a:t>
            </a:r>
          </a:p>
        </p:txBody>
      </p:sp>
      <p:sp>
        <p:nvSpPr>
          <p:cNvPr id="10" name="Slide Number Placeholder 9">
            <a:extLst>
              <a:ext uri="{FF2B5EF4-FFF2-40B4-BE49-F238E27FC236}">
                <a16:creationId xmlns:a16="http://schemas.microsoft.com/office/drawing/2014/main" id="{CD6F5A80-D898-4C68-84D9-82003E234798}"/>
              </a:ext>
            </a:extLst>
          </p:cNvPr>
          <p:cNvSpPr>
            <a:spLocks noGrp="1"/>
          </p:cNvSpPr>
          <p:nvPr>
            <p:ph type="sldNum" sz="quarter" idx="10"/>
          </p:nvPr>
        </p:nvSpPr>
        <p:spPr/>
        <p:txBody>
          <a:bodyPr/>
          <a:lstStyle/>
          <a:p>
            <a:fld id="{887360FE-02F5-4392-9C12-7D03F05745BB}" type="slidenum">
              <a:rPr lang="en-GB" smtClean="0"/>
              <a:pPr/>
              <a:t>7</a:t>
            </a:fld>
            <a:endParaRPr lang="en-GB" dirty="0"/>
          </a:p>
        </p:txBody>
      </p:sp>
      <p:sp>
        <p:nvSpPr>
          <p:cNvPr id="4" name="Text Placeholder 3">
            <a:extLst>
              <a:ext uri="{FF2B5EF4-FFF2-40B4-BE49-F238E27FC236}">
                <a16:creationId xmlns:a16="http://schemas.microsoft.com/office/drawing/2014/main" id="{8D2776A3-CF99-4708-A01A-AE0D30CF4458}"/>
              </a:ext>
            </a:extLst>
          </p:cNvPr>
          <p:cNvSpPr>
            <a:spLocks noGrp="1"/>
          </p:cNvSpPr>
          <p:nvPr>
            <p:ph type="body" sz="quarter" idx="11"/>
          </p:nvPr>
        </p:nvSpPr>
        <p:spPr/>
        <p:txBody>
          <a:bodyPr/>
          <a:lstStyle/>
          <a:p>
            <a:r>
              <a:rPr lang="en-GB" dirty="0"/>
              <a:t>For Local government communications</a:t>
            </a:r>
          </a:p>
        </p:txBody>
      </p:sp>
      <p:graphicFrame>
        <p:nvGraphicFramePr>
          <p:cNvPr id="6" name="Chart 5">
            <a:extLst>
              <a:ext uri="{FF2B5EF4-FFF2-40B4-BE49-F238E27FC236}">
                <a16:creationId xmlns:a16="http://schemas.microsoft.com/office/drawing/2014/main" id="{7F35407C-6FBD-4789-A3A8-FD8C426A608D}"/>
              </a:ext>
            </a:extLst>
          </p:cNvPr>
          <p:cNvGraphicFramePr/>
          <p:nvPr>
            <p:extLst/>
          </p:nvPr>
        </p:nvGraphicFramePr>
        <p:xfrm>
          <a:off x="1161208" y="1649851"/>
          <a:ext cx="10018862"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AB3FDB8-F357-482C-86C3-F671CB54D9DE}"/>
              </a:ext>
            </a:extLst>
          </p:cNvPr>
          <p:cNvGraphicFramePr/>
          <p:nvPr>
            <p:extLst/>
          </p:nvPr>
        </p:nvGraphicFramePr>
        <p:xfrm>
          <a:off x="1109519" y="4138510"/>
          <a:ext cx="10018862" cy="288032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6082EC60-2A76-45ED-A1C7-4CBE450885AE}"/>
              </a:ext>
            </a:extLst>
          </p:cNvPr>
          <p:cNvSpPr/>
          <p:nvPr/>
        </p:nvSpPr>
        <p:spPr>
          <a:xfrm>
            <a:off x="-184936" y="2746698"/>
            <a:ext cx="1542173" cy="2677656"/>
          </a:xfrm>
          <a:prstGeom prst="rect">
            <a:avLst/>
          </a:prstGeom>
        </p:spPr>
        <p:txBody>
          <a:bodyPr wrap="square">
            <a:spAutoFit/>
          </a:bodyPr>
          <a:lstStyle/>
          <a:p>
            <a:pPr algn="r"/>
            <a:r>
              <a:rPr lang="en-US" sz="1400" b="1" dirty="0">
                <a:solidFill>
                  <a:schemeClr val="tx2"/>
                </a:solidFill>
              </a:rPr>
              <a:t>16-29 </a:t>
            </a:r>
          </a:p>
          <a:p>
            <a:pPr algn="r"/>
            <a:r>
              <a:rPr lang="en-US" sz="1400" b="1" dirty="0">
                <a:solidFill>
                  <a:schemeClr val="tx2"/>
                </a:solidFill>
              </a:rPr>
              <a:t>year olds</a:t>
            </a:r>
          </a:p>
          <a:p>
            <a:pPr algn="r"/>
            <a:endParaRPr lang="en-GB" sz="1400" b="1" dirty="0">
              <a:solidFill>
                <a:schemeClr val="tx2"/>
              </a:solidFill>
            </a:endParaRPr>
          </a:p>
          <a:p>
            <a:pPr algn="r"/>
            <a:endParaRPr lang="en-GB" sz="1400" b="1" dirty="0">
              <a:solidFill>
                <a:schemeClr val="tx2"/>
              </a:solidFill>
            </a:endParaRPr>
          </a:p>
          <a:p>
            <a:pPr algn="r"/>
            <a:endParaRPr lang="en-GB" sz="1400" b="1" dirty="0">
              <a:solidFill>
                <a:schemeClr val="tx2"/>
              </a:solidFill>
            </a:endParaRPr>
          </a:p>
          <a:p>
            <a:pPr algn="r"/>
            <a:endParaRPr lang="en-GB" sz="1400" b="1" dirty="0">
              <a:solidFill>
                <a:schemeClr val="tx2"/>
              </a:solidFill>
            </a:endParaRPr>
          </a:p>
          <a:p>
            <a:pPr algn="r"/>
            <a:endParaRPr lang="en-GB" sz="1400" b="1" dirty="0">
              <a:solidFill>
                <a:schemeClr val="tx2"/>
              </a:solidFill>
            </a:endParaRPr>
          </a:p>
          <a:p>
            <a:pPr algn="r"/>
            <a:endParaRPr lang="en-GB" sz="1400" b="1" dirty="0">
              <a:solidFill>
                <a:schemeClr val="tx2"/>
              </a:solidFill>
            </a:endParaRPr>
          </a:p>
          <a:p>
            <a:pPr algn="r"/>
            <a:endParaRPr lang="en-GB" sz="1400" b="1" dirty="0">
              <a:solidFill>
                <a:schemeClr val="tx2"/>
              </a:solidFill>
            </a:endParaRPr>
          </a:p>
          <a:p>
            <a:pPr algn="r"/>
            <a:endParaRPr lang="en-US" sz="1400" b="1" dirty="0">
              <a:solidFill>
                <a:schemeClr val="tx2"/>
              </a:solidFill>
            </a:endParaRPr>
          </a:p>
          <a:p>
            <a:pPr algn="r"/>
            <a:r>
              <a:rPr lang="en-US" sz="1400" b="1" dirty="0">
                <a:solidFill>
                  <a:schemeClr val="tx2"/>
                </a:solidFill>
              </a:rPr>
              <a:t>65+ </a:t>
            </a:r>
          </a:p>
          <a:p>
            <a:pPr algn="r"/>
            <a:r>
              <a:rPr lang="en-US" sz="1400" b="1" dirty="0">
                <a:solidFill>
                  <a:schemeClr val="tx2"/>
                </a:solidFill>
              </a:rPr>
              <a:t>year olds</a:t>
            </a:r>
          </a:p>
        </p:txBody>
      </p:sp>
      <p:sp>
        <p:nvSpPr>
          <p:cNvPr id="9" name="TextBox 8">
            <a:extLst>
              <a:ext uri="{FF2B5EF4-FFF2-40B4-BE49-F238E27FC236}">
                <a16:creationId xmlns:a16="http://schemas.microsoft.com/office/drawing/2014/main" id="{9B0FEE17-8511-41A5-9DEF-82CC3EDAD681}"/>
              </a:ext>
            </a:extLst>
          </p:cNvPr>
          <p:cNvSpPr txBox="1"/>
          <p:nvPr/>
        </p:nvSpPr>
        <p:spPr>
          <a:xfrm>
            <a:off x="394637" y="6627168"/>
            <a:ext cx="4179349"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Source: Local Government Research 2017 Royal Mail MarketReach, Illuminas</a:t>
            </a:r>
          </a:p>
        </p:txBody>
      </p:sp>
      <p:grpSp>
        <p:nvGrpSpPr>
          <p:cNvPr id="3" name="Group 2">
            <a:extLst>
              <a:ext uri="{FF2B5EF4-FFF2-40B4-BE49-F238E27FC236}">
                <a16:creationId xmlns:a16="http://schemas.microsoft.com/office/drawing/2014/main" id="{67ABAAA0-4512-455F-A06A-5EB6AD40C2DD}"/>
              </a:ext>
            </a:extLst>
          </p:cNvPr>
          <p:cNvGrpSpPr/>
          <p:nvPr/>
        </p:nvGrpSpPr>
        <p:grpSpPr>
          <a:xfrm>
            <a:off x="9685694" y="1059259"/>
            <a:ext cx="1526708" cy="1179311"/>
            <a:chOff x="8843217" y="1203095"/>
            <a:chExt cx="1526708" cy="1179311"/>
          </a:xfrm>
        </p:grpSpPr>
        <p:sp>
          <p:nvSpPr>
            <p:cNvPr id="12" name="Rectangle 11">
              <a:extLst>
                <a:ext uri="{FF2B5EF4-FFF2-40B4-BE49-F238E27FC236}">
                  <a16:creationId xmlns:a16="http://schemas.microsoft.com/office/drawing/2014/main" id="{0E16AA17-8C89-47C6-8905-F3852CA4B433}"/>
                </a:ext>
              </a:extLst>
            </p:cNvPr>
            <p:cNvSpPr/>
            <p:nvPr/>
          </p:nvSpPr>
          <p:spPr>
            <a:xfrm>
              <a:off x="8844927" y="1251581"/>
              <a:ext cx="205477" cy="21080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13" name="Rectangle 12">
              <a:extLst>
                <a:ext uri="{FF2B5EF4-FFF2-40B4-BE49-F238E27FC236}">
                  <a16:creationId xmlns:a16="http://schemas.microsoft.com/office/drawing/2014/main" id="{A0819D27-44CE-470D-B3FC-02A0149381B8}"/>
                </a:ext>
              </a:extLst>
            </p:cNvPr>
            <p:cNvSpPr/>
            <p:nvPr/>
          </p:nvSpPr>
          <p:spPr>
            <a:xfrm>
              <a:off x="8844927" y="1537203"/>
              <a:ext cx="205477" cy="210805"/>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b="1" dirty="0"/>
            </a:p>
          </p:txBody>
        </p:sp>
        <p:sp>
          <p:nvSpPr>
            <p:cNvPr id="14" name="Rectangle 13">
              <a:extLst>
                <a:ext uri="{FF2B5EF4-FFF2-40B4-BE49-F238E27FC236}">
                  <a16:creationId xmlns:a16="http://schemas.microsoft.com/office/drawing/2014/main" id="{6C2B693C-5C03-4230-B688-2776E69C4732}"/>
                </a:ext>
              </a:extLst>
            </p:cNvPr>
            <p:cNvSpPr/>
            <p:nvPr/>
          </p:nvSpPr>
          <p:spPr>
            <a:xfrm>
              <a:off x="8844927" y="1830153"/>
              <a:ext cx="205477" cy="210805"/>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b="1" dirty="0"/>
            </a:p>
          </p:txBody>
        </p:sp>
        <p:sp>
          <p:nvSpPr>
            <p:cNvPr id="15" name="TextBox 14">
              <a:extLst>
                <a:ext uri="{FF2B5EF4-FFF2-40B4-BE49-F238E27FC236}">
                  <a16:creationId xmlns:a16="http://schemas.microsoft.com/office/drawing/2014/main" id="{6DEDC212-D31B-45A8-8A94-3E322E6714AA}"/>
                </a:ext>
              </a:extLst>
            </p:cNvPr>
            <p:cNvSpPr txBox="1"/>
            <p:nvPr/>
          </p:nvSpPr>
          <p:spPr>
            <a:xfrm>
              <a:off x="9020710" y="1203095"/>
              <a:ext cx="532518" cy="307777"/>
            </a:xfrm>
            <a:prstGeom prst="rect">
              <a:avLst/>
            </a:prstGeom>
            <a:noFill/>
          </p:spPr>
          <p:txBody>
            <a:bodyPr wrap="none" rtlCol="0">
              <a:spAutoFit/>
            </a:bodyPr>
            <a:lstStyle/>
            <a:p>
              <a:r>
                <a:rPr lang="en-GB" sz="1400" b="1" dirty="0">
                  <a:solidFill>
                    <a:schemeClr val="tx2"/>
                  </a:solidFill>
                </a:rPr>
                <a:t>Mail</a:t>
              </a:r>
            </a:p>
          </p:txBody>
        </p:sp>
        <p:sp>
          <p:nvSpPr>
            <p:cNvPr id="16" name="TextBox 15">
              <a:extLst>
                <a:ext uri="{FF2B5EF4-FFF2-40B4-BE49-F238E27FC236}">
                  <a16:creationId xmlns:a16="http://schemas.microsoft.com/office/drawing/2014/main" id="{A9B0C957-85F5-498C-BAEA-174C4352022A}"/>
                </a:ext>
              </a:extLst>
            </p:cNvPr>
            <p:cNvSpPr txBox="1"/>
            <p:nvPr/>
          </p:nvSpPr>
          <p:spPr>
            <a:xfrm>
              <a:off x="9019000" y="1509605"/>
              <a:ext cx="663964" cy="307777"/>
            </a:xfrm>
            <a:prstGeom prst="rect">
              <a:avLst/>
            </a:prstGeom>
            <a:noFill/>
          </p:spPr>
          <p:txBody>
            <a:bodyPr wrap="none" rtlCol="0">
              <a:spAutoFit/>
            </a:bodyPr>
            <a:lstStyle/>
            <a:p>
              <a:r>
                <a:rPr lang="en-GB" sz="1400" b="1" dirty="0">
                  <a:solidFill>
                    <a:schemeClr val="tx2"/>
                  </a:solidFill>
                </a:rPr>
                <a:t>Email</a:t>
              </a:r>
            </a:p>
          </p:txBody>
        </p:sp>
        <p:sp>
          <p:nvSpPr>
            <p:cNvPr id="17" name="TextBox 16">
              <a:extLst>
                <a:ext uri="{FF2B5EF4-FFF2-40B4-BE49-F238E27FC236}">
                  <a16:creationId xmlns:a16="http://schemas.microsoft.com/office/drawing/2014/main" id="{82158F88-DC05-4219-A0C0-5002BE3C37F0}"/>
                </a:ext>
              </a:extLst>
            </p:cNvPr>
            <p:cNvSpPr txBox="1"/>
            <p:nvPr/>
          </p:nvSpPr>
          <p:spPr>
            <a:xfrm>
              <a:off x="9017290" y="1788667"/>
              <a:ext cx="1279517" cy="307777"/>
            </a:xfrm>
            <a:prstGeom prst="rect">
              <a:avLst/>
            </a:prstGeom>
            <a:noFill/>
          </p:spPr>
          <p:txBody>
            <a:bodyPr wrap="none" rtlCol="0">
              <a:spAutoFit/>
            </a:bodyPr>
            <a:lstStyle/>
            <a:p>
              <a:r>
                <a:rPr lang="en-GB" sz="1400" b="1" dirty="0">
                  <a:solidFill>
                    <a:schemeClr val="tx2"/>
                  </a:solidFill>
                </a:rPr>
                <a:t>Social media</a:t>
              </a:r>
            </a:p>
          </p:txBody>
        </p:sp>
        <p:sp>
          <p:nvSpPr>
            <p:cNvPr id="18" name="Rectangle 17">
              <a:extLst>
                <a:ext uri="{FF2B5EF4-FFF2-40B4-BE49-F238E27FC236}">
                  <a16:creationId xmlns:a16="http://schemas.microsoft.com/office/drawing/2014/main" id="{5F1A4BED-A239-4A11-A19C-50C9FE86E8B5}"/>
                </a:ext>
              </a:extLst>
            </p:cNvPr>
            <p:cNvSpPr/>
            <p:nvPr/>
          </p:nvSpPr>
          <p:spPr>
            <a:xfrm>
              <a:off x="8843217" y="2116115"/>
              <a:ext cx="205477" cy="210805"/>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b="1" dirty="0"/>
            </a:p>
          </p:txBody>
        </p:sp>
        <p:sp>
          <p:nvSpPr>
            <p:cNvPr id="19" name="TextBox 18">
              <a:extLst>
                <a:ext uri="{FF2B5EF4-FFF2-40B4-BE49-F238E27FC236}">
                  <a16:creationId xmlns:a16="http://schemas.microsoft.com/office/drawing/2014/main" id="{C728BF41-0741-42CB-A6A0-7E143CBA86EF}"/>
                </a:ext>
              </a:extLst>
            </p:cNvPr>
            <p:cNvSpPr txBox="1"/>
            <p:nvPr/>
          </p:nvSpPr>
          <p:spPr>
            <a:xfrm>
              <a:off x="9015580" y="2074629"/>
              <a:ext cx="1354345" cy="307777"/>
            </a:xfrm>
            <a:prstGeom prst="rect">
              <a:avLst/>
            </a:prstGeom>
            <a:noFill/>
          </p:spPr>
          <p:txBody>
            <a:bodyPr wrap="none" rtlCol="0">
              <a:spAutoFit/>
            </a:bodyPr>
            <a:lstStyle/>
            <a:p>
              <a:r>
                <a:rPr lang="en-GB" sz="1400" b="1" dirty="0">
                  <a:solidFill>
                    <a:schemeClr val="tx2"/>
                  </a:solidFill>
                </a:rPr>
                <a:t>Text message</a:t>
              </a:r>
            </a:p>
          </p:txBody>
        </p:sp>
      </p:grpSp>
    </p:spTree>
    <p:extLst>
      <p:ext uri="{BB962C8B-B14F-4D97-AF65-F5344CB8AC3E}">
        <p14:creationId xmlns:p14="http://schemas.microsoft.com/office/powerpoint/2010/main" val="170936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79024F3B-4904-485C-9BD0-510D5FEB490B}"/>
              </a:ext>
            </a:extLst>
          </p:cNvPr>
          <p:cNvCxnSpPr/>
          <p:nvPr/>
        </p:nvCxnSpPr>
        <p:spPr>
          <a:xfrm flipV="1">
            <a:off x="4170185" y="5519820"/>
            <a:ext cx="5587882" cy="1"/>
          </a:xfrm>
          <a:prstGeom prst="line">
            <a:avLst/>
          </a:prstGeom>
          <a:ln w="28575">
            <a:solidFill>
              <a:schemeClr val="tx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DB833F6-1B5A-421E-8EDB-B12B1A2B6695}"/>
              </a:ext>
            </a:extLst>
          </p:cNvPr>
          <p:cNvCxnSpPr/>
          <p:nvPr/>
        </p:nvCxnSpPr>
        <p:spPr>
          <a:xfrm flipV="1">
            <a:off x="4170185" y="4713370"/>
            <a:ext cx="5587882" cy="1"/>
          </a:xfrm>
          <a:prstGeom prst="line">
            <a:avLst/>
          </a:prstGeom>
          <a:ln w="28575">
            <a:solidFill>
              <a:schemeClr val="tx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87DACF-AB4F-4591-A6A1-8653FA237ABD}"/>
              </a:ext>
            </a:extLst>
          </p:cNvPr>
          <p:cNvCxnSpPr/>
          <p:nvPr/>
        </p:nvCxnSpPr>
        <p:spPr>
          <a:xfrm flipV="1">
            <a:off x="4170185" y="3908058"/>
            <a:ext cx="5587882" cy="1"/>
          </a:xfrm>
          <a:prstGeom prst="line">
            <a:avLst/>
          </a:prstGeom>
          <a:ln w="28575">
            <a:solidFill>
              <a:schemeClr val="tx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EED14F2-9C27-4796-AA2B-AF88013F8198}"/>
              </a:ext>
            </a:extLst>
          </p:cNvPr>
          <p:cNvCxnSpPr/>
          <p:nvPr/>
        </p:nvCxnSpPr>
        <p:spPr>
          <a:xfrm flipV="1">
            <a:off x="4170185" y="3147049"/>
            <a:ext cx="5587881" cy="1"/>
          </a:xfrm>
          <a:prstGeom prst="line">
            <a:avLst/>
          </a:prstGeom>
          <a:ln w="28575">
            <a:solidFill>
              <a:schemeClr val="tx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F667E2-6BD2-4A82-84D6-756CA5373C60}"/>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11471E0-2FA2-403E-8598-977930B60CB0}"/>
              </a:ext>
            </a:extLst>
          </p:cNvPr>
          <p:cNvSpPr>
            <a:spLocks noGrp="1"/>
          </p:cNvSpPr>
          <p:nvPr>
            <p:ph type="title"/>
          </p:nvPr>
        </p:nvSpPr>
        <p:spPr/>
        <p:txBody>
          <a:bodyPr/>
          <a:lstStyle/>
          <a:p>
            <a:r>
              <a:rPr lang="en-GB" dirty="0"/>
              <a:t>the longer mail is kept the bigger the impact</a:t>
            </a:r>
          </a:p>
        </p:txBody>
      </p:sp>
      <p:sp>
        <p:nvSpPr>
          <p:cNvPr id="3" name="Slide Number Placeholder 2">
            <a:extLst>
              <a:ext uri="{FF2B5EF4-FFF2-40B4-BE49-F238E27FC236}">
                <a16:creationId xmlns:a16="http://schemas.microsoft.com/office/drawing/2014/main" id="{6AE7B3CC-9354-4809-A22C-0321C30684C5}"/>
              </a:ext>
            </a:extLst>
          </p:cNvPr>
          <p:cNvSpPr>
            <a:spLocks noGrp="1"/>
          </p:cNvSpPr>
          <p:nvPr>
            <p:ph type="sldNum" sz="quarter" idx="10"/>
          </p:nvPr>
        </p:nvSpPr>
        <p:spPr/>
        <p:txBody>
          <a:bodyPr/>
          <a:lstStyle/>
          <a:p>
            <a:fld id="{887360FE-02F5-4392-9C12-7D03F05745BB}" type="slidenum">
              <a:rPr lang="en-GB" smtClean="0"/>
              <a:pPr/>
              <a:t>8</a:t>
            </a:fld>
            <a:endParaRPr lang="en-GB" dirty="0"/>
          </a:p>
        </p:txBody>
      </p:sp>
      <p:sp>
        <p:nvSpPr>
          <p:cNvPr id="8" name="TextBox 7">
            <a:extLst>
              <a:ext uri="{FF2B5EF4-FFF2-40B4-BE49-F238E27FC236}">
                <a16:creationId xmlns:a16="http://schemas.microsoft.com/office/drawing/2014/main" id="{9175C95E-B465-4AB0-94CA-DBDE7E8149B3}"/>
              </a:ext>
            </a:extLst>
          </p:cNvPr>
          <p:cNvSpPr txBox="1"/>
          <p:nvPr/>
        </p:nvSpPr>
        <p:spPr>
          <a:xfrm>
            <a:off x="409000" y="6464295"/>
            <a:ext cx="10937426"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Royal Mail Local Government Research, Illuminas 2017.  Base:  all received mail comms for topics other than Council Tax:  Up to 2 days (210; A few days to 2 weeks (240); 3 weeks to 2 months (253); 3 months or more (340).</a:t>
            </a:r>
          </a:p>
        </p:txBody>
      </p:sp>
      <p:sp>
        <p:nvSpPr>
          <p:cNvPr id="13" name="Oval 12">
            <a:extLst>
              <a:ext uri="{FF2B5EF4-FFF2-40B4-BE49-F238E27FC236}">
                <a16:creationId xmlns:a16="http://schemas.microsoft.com/office/drawing/2014/main" id="{D953CDD7-D6B3-4297-A3AD-E64F65576879}"/>
              </a:ext>
            </a:extLst>
          </p:cNvPr>
          <p:cNvSpPr/>
          <p:nvPr/>
        </p:nvSpPr>
        <p:spPr>
          <a:xfrm>
            <a:off x="4899660" y="3015604"/>
            <a:ext cx="262890" cy="26289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t>13</a:t>
            </a:r>
          </a:p>
        </p:txBody>
      </p:sp>
      <p:sp>
        <p:nvSpPr>
          <p:cNvPr id="14" name="Oval 13">
            <a:extLst>
              <a:ext uri="{FF2B5EF4-FFF2-40B4-BE49-F238E27FC236}">
                <a16:creationId xmlns:a16="http://schemas.microsoft.com/office/drawing/2014/main" id="{FB6E0F80-BBC3-497B-BBB6-15FCC05A1208}"/>
              </a:ext>
            </a:extLst>
          </p:cNvPr>
          <p:cNvSpPr/>
          <p:nvPr/>
        </p:nvSpPr>
        <p:spPr>
          <a:xfrm>
            <a:off x="4872057" y="3749010"/>
            <a:ext cx="318097" cy="31809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17</a:t>
            </a:r>
          </a:p>
        </p:txBody>
      </p:sp>
      <p:sp>
        <p:nvSpPr>
          <p:cNvPr id="15" name="Oval 14">
            <a:extLst>
              <a:ext uri="{FF2B5EF4-FFF2-40B4-BE49-F238E27FC236}">
                <a16:creationId xmlns:a16="http://schemas.microsoft.com/office/drawing/2014/main" id="{72A5AEF4-C5FD-4BC3-8392-68CF5AED6D95}"/>
              </a:ext>
            </a:extLst>
          </p:cNvPr>
          <p:cNvSpPr/>
          <p:nvPr/>
        </p:nvSpPr>
        <p:spPr>
          <a:xfrm>
            <a:off x="4838656" y="4520921"/>
            <a:ext cx="384898" cy="38489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19</a:t>
            </a:r>
          </a:p>
        </p:txBody>
      </p:sp>
      <p:sp>
        <p:nvSpPr>
          <p:cNvPr id="16" name="Oval 15">
            <a:extLst>
              <a:ext uri="{FF2B5EF4-FFF2-40B4-BE49-F238E27FC236}">
                <a16:creationId xmlns:a16="http://schemas.microsoft.com/office/drawing/2014/main" id="{8FAB952C-61E4-416C-A780-DD33A10306BB}"/>
              </a:ext>
            </a:extLst>
          </p:cNvPr>
          <p:cNvSpPr/>
          <p:nvPr/>
        </p:nvSpPr>
        <p:spPr>
          <a:xfrm>
            <a:off x="4886516" y="5389826"/>
            <a:ext cx="289179" cy="28917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16</a:t>
            </a:r>
          </a:p>
        </p:txBody>
      </p:sp>
      <p:sp>
        <p:nvSpPr>
          <p:cNvPr id="17" name="Oval 16">
            <a:extLst>
              <a:ext uri="{FF2B5EF4-FFF2-40B4-BE49-F238E27FC236}">
                <a16:creationId xmlns:a16="http://schemas.microsoft.com/office/drawing/2014/main" id="{79DA566D-4D9E-4CDD-A6FB-988095FD198B}"/>
              </a:ext>
            </a:extLst>
          </p:cNvPr>
          <p:cNvSpPr/>
          <p:nvPr/>
        </p:nvSpPr>
        <p:spPr>
          <a:xfrm>
            <a:off x="6150638" y="2853211"/>
            <a:ext cx="587677" cy="58767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27</a:t>
            </a:r>
          </a:p>
        </p:txBody>
      </p:sp>
      <p:sp>
        <p:nvSpPr>
          <p:cNvPr id="18" name="Oval 17">
            <a:extLst>
              <a:ext uri="{FF2B5EF4-FFF2-40B4-BE49-F238E27FC236}">
                <a16:creationId xmlns:a16="http://schemas.microsoft.com/office/drawing/2014/main" id="{8CDE84C4-FD17-4ED9-A915-2C2302054CFA}"/>
              </a:ext>
            </a:extLst>
          </p:cNvPr>
          <p:cNvSpPr/>
          <p:nvPr/>
        </p:nvSpPr>
        <p:spPr>
          <a:xfrm>
            <a:off x="6121254" y="3584836"/>
            <a:ext cx="646445" cy="64644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32</a:t>
            </a:r>
          </a:p>
        </p:txBody>
      </p:sp>
      <p:sp>
        <p:nvSpPr>
          <p:cNvPr id="19" name="Oval 18">
            <a:extLst>
              <a:ext uri="{FF2B5EF4-FFF2-40B4-BE49-F238E27FC236}">
                <a16:creationId xmlns:a16="http://schemas.microsoft.com/office/drawing/2014/main" id="{623DF4FC-8F42-48F6-810A-98557309F9C9}"/>
              </a:ext>
            </a:extLst>
          </p:cNvPr>
          <p:cNvSpPr/>
          <p:nvPr/>
        </p:nvSpPr>
        <p:spPr>
          <a:xfrm>
            <a:off x="6127622" y="4396516"/>
            <a:ext cx="633708" cy="63370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31</a:t>
            </a:r>
          </a:p>
        </p:txBody>
      </p:sp>
      <p:sp>
        <p:nvSpPr>
          <p:cNvPr id="20" name="Oval 19">
            <a:extLst>
              <a:ext uri="{FF2B5EF4-FFF2-40B4-BE49-F238E27FC236}">
                <a16:creationId xmlns:a16="http://schemas.microsoft.com/office/drawing/2014/main" id="{4DB49391-1F25-447C-BDAD-5F7B9296996A}"/>
              </a:ext>
            </a:extLst>
          </p:cNvPr>
          <p:cNvSpPr/>
          <p:nvPr/>
        </p:nvSpPr>
        <p:spPr>
          <a:xfrm>
            <a:off x="6127622" y="5217561"/>
            <a:ext cx="633708" cy="633708"/>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31</a:t>
            </a:r>
          </a:p>
        </p:txBody>
      </p:sp>
      <p:sp>
        <p:nvSpPr>
          <p:cNvPr id="21" name="Oval 20">
            <a:extLst>
              <a:ext uri="{FF2B5EF4-FFF2-40B4-BE49-F238E27FC236}">
                <a16:creationId xmlns:a16="http://schemas.microsoft.com/office/drawing/2014/main" id="{2020C18E-3764-482A-A057-2FFF57F41F5C}"/>
              </a:ext>
            </a:extLst>
          </p:cNvPr>
          <p:cNvSpPr/>
          <p:nvPr/>
        </p:nvSpPr>
        <p:spPr>
          <a:xfrm>
            <a:off x="7800842" y="2946353"/>
            <a:ext cx="401392" cy="40139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21</a:t>
            </a:r>
          </a:p>
        </p:txBody>
      </p:sp>
      <p:sp>
        <p:nvSpPr>
          <p:cNvPr id="22" name="Oval 21">
            <a:extLst>
              <a:ext uri="{FF2B5EF4-FFF2-40B4-BE49-F238E27FC236}">
                <a16:creationId xmlns:a16="http://schemas.microsoft.com/office/drawing/2014/main" id="{94970D61-AECB-45BF-A863-1D8FC7F81FEB}"/>
              </a:ext>
            </a:extLst>
          </p:cNvPr>
          <p:cNvSpPr/>
          <p:nvPr/>
        </p:nvSpPr>
        <p:spPr>
          <a:xfrm>
            <a:off x="7758696" y="3665216"/>
            <a:ext cx="485684" cy="48568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24</a:t>
            </a:r>
          </a:p>
        </p:txBody>
      </p:sp>
      <p:sp>
        <p:nvSpPr>
          <p:cNvPr id="24" name="Oval 23">
            <a:extLst>
              <a:ext uri="{FF2B5EF4-FFF2-40B4-BE49-F238E27FC236}">
                <a16:creationId xmlns:a16="http://schemas.microsoft.com/office/drawing/2014/main" id="{B713430E-1085-4CA8-87C1-F4B413F18294}"/>
              </a:ext>
            </a:extLst>
          </p:cNvPr>
          <p:cNvSpPr/>
          <p:nvPr/>
        </p:nvSpPr>
        <p:spPr>
          <a:xfrm>
            <a:off x="7780773" y="4492605"/>
            <a:ext cx="441531" cy="44153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26</a:t>
            </a:r>
          </a:p>
        </p:txBody>
      </p:sp>
      <p:sp>
        <p:nvSpPr>
          <p:cNvPr id="25" name="Oval 24">
            <a:extLst>
              <a:ext uri="{FF2B5EF4-FFF2-40B4-BE49-F238E27FC236}">
                <a16:creationId xmlns:a16="http://schemas.microsoft.com/office/drawing/2014/main" id="{B0E27706-E594-4219-8368-F0B024C0C55B}"/>
              </a:ext>
            </a:extLst>
          </p:cNvPr>
          <p:cNvSpPr/>
          <p:nvPr/>
        </p:nvSpPr>
        <p:spPr>
          <a:xfrm>
            <a:off x="7707700" y="5240577"/>
            <a:ext cx="587677" cy="58767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29</a:t>
            </a:r>
          </a:p>
        </p:txBody>
      </p:sp>
      <p:sp>
        <p:nvSpPr>
          <p:cNvPr id="27" name="Oval 26">
            <a:extLst>
              <a:ext uri="{FF2B5EF4-FFF2-40B4-BE49-F238E27FC236}">
                <a16:creationId xmlns:a16="http://schemas.microsoft.com/office/drawing/2014/main" id="{7B7BD658-3E2E-40CF-8350-BB803250A596}"/>
              </a:ext>
            </a:extLst>
          </p:cNvPr>
          <p:cNvSpPr/>
          <p:nvPr/>
        </p:nvSpPr>
        <p:spPr>
          <a:xfrm>
            <a:off x="9285082" y="2904207"/>
            <a:ext cx="485684" cy="48568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24</a:t>
            </a:r>
          </a:p>
        </p:txBody>
      </p:sp>
      <p:sp>
        <p:nvSpPr>
          <p:cNvPr id="28" name="Oval 27">
            <a:extLst>
              <a:ext uri="{FF2B5EF4-FFF2-40B4-BE49-F238E27FC236}">
                <a16:creationId xmlns:a16="http://schemas.microsoft.com/office/drawing/2014/main" id="{25D81D60-C055-4DCD-B10B-2B0D8DBB067F}"/>
              </a:ext>
            </a:extLst>
          </p:cNvPr>
          <p:cNvSpPr/>
          <p:nvPr/>
        </p:nvSpPr>
        <p:spPr>
          <a:xfrm>
            <a:off x="9204702" y="3584836"/>
            <a:ext cx="646445" cy="64644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31</a:t>
            </a:r>
          </a:p>
        </p:txBody>
      </p:sp>
      <p:sp>
        <p:nvSpPr>
          <p:cNvPr id="29" name="Oval 28">
            <a:extLst>
              <a:ext uri="{FF2B5EF4-FFF2-40B4-BE49-F238E27FC236}">
                <a16:creationId xmlns:a16="http://schemas.microsoft.com/office/drawing/2014/main" id="{26C8204F-3143-4637-B7E3-0F2CCC095370}"/>
              </a:ext>
            </a:extLst>
          </p:cNvPr>
          <p:cNvSpPr/>
          <p:nvPr/>
        </p:nvSpPr>
        <p:spPr>
          <a:xfrm>
            <a:off x="9172379" y="4357825"/>
            <a:ext cx="711090" cy="71109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34</a:t>
            </a:r>
          </a:p>
        </p:txBody>
      </p:sp>
      <p:sp>
        <p:nvSpPr>
          <p:cNvPr id="30" name="Oval 29">
            <a:extLst>
              <a:ext uri="{FF2B5EF4-FFF2-40B4-BE49-F238E27FC236}">
                <a16:creationId xmlns:a16="http://schemas.microsoft.com/office/drawing/2014/main" id="{7CAC6923-9E2B-45B2-863F-248B2E69A0E4}"/>
              </a:ext>
            </a:extLst>
          </p:cNvPr>
          <p:cNvSpPr/>
          <p:nvPr/>
        </p:nvSpPr>
        <p:spPr>
          <a:xfrm>
            <a:off x="9097715" y="5104206"/>
            <a:ext cx="860419" cy="86041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37</a:t>
            </a:r>
          </a:p>
        </p:txBody>
      </p:sp>
      <p:sp>
        <p:nvSpPr>
          <p:cNvPr id="31" name="TextBox 30">
            <a:extLst>
              <a:ext uri="{FF2B5EF4-FFF2-40B4-BE49-F238E27FC236}">
                <a16:creationId xmlns:a16="http://schemas.microsoft.com/office/drawing/2014/main" id="{75477C9E-F90F-4749-9395-D5691003DC10}"/>
              </a:ext>
            </a:extLst>
          </p:cNvPr>
          <p:cNvSpPr txBox="1"/>
          <p:nvPr/>
        </p:nvSpPr>
        <p:spPr>
          <a:xfrm>
            <a:off x="1331820" y="2328989"/>
            <a:ext cx="2879314" cy="338554"/>
          </a:xfrm>
          <a:prstGeom prst="rect">
            <a:avLst/>
          </a:prstGeom>
          <a:noFill/>
        </p:spPr>
        <p:txBody>
          <a:bodyPr wrap="none" rtlCol="0">
            <a:spAutoFit/>
          </a:bodyPr>
          <a:lstStyle/>
          <a:p>
            <a:r>
              <a:rPr lang="en-GB" sz="1600" b="1" dirty="0"/>
              <a:t>% agree strongly or slightly</a:t>
            </a:r>
          </a:p>
        </p:txBody>
      </p:sp>
      <p:sp>
        <p:nvSpPr>
          <p:cNvPr id="32" name="TextBox 31">
            <a:extLst>
              <a:ext uri="{FF2B5EF4-FFF2-40B4-BE49-F238E27FC236}">
                <a16:creationId xmlns:a16="http://schemas.microsoft.com/office/drawing/2014/main" id="{2D999EB8-D13A-4B4E-9370-2B9D8A6E6764}"/>
              </a:ext>
            </a:extLst>
          </p:cNvPr>
          <p:cNvSpPr txBox="1"/>
          <p:nvPr/>
        </p:nvSpPr>
        <p:spPr>
          <a:xfrm>
            <a:off x="1394942" y="2854662"/>
            <a:ext cx="2787943" cy="584775"/>
          </a:xfrm>
          <a:prstGeom prst="rect">
            <a:avLst/>
          </a:prstGeom>
          <a:noFill/>
        </p:spPr>
        <p:txBody>
          <a:bodyPr wrap="none" rtlCol="0">
            <a:spAutoFit/>
          </a:bodyPr>
          <a:lstStyle/>
          <a:p>
            <a:pPr algn="r"/>
            <a:r>
              <a:rPr lang="en-GB" sz="1600" dirty="0"/>
              <a:t>It made me feel more valued</a:t>
            </a:r>
          </a:p>
          <a:p>
            <a:pPr algn="r"/>
            <a:r>
              <a:rPr lang="en-GB" sz="1600" dirty="0"/>
              <a:t>by the Local Authority</a:t>
            </a:r>
          </a:p>
        </p:txBody>
      </p:sp>
      <p:sp>
        <p:nvSpPr>
          <p:cNvPr id="33" name="TextBox 32">
            <a:extLst>
              <a:ext uri="{FF2B5EF4-FFF2-40B4-BE49-F238E27FC236}">
                <a16:creationId xmlns:a16="http://schemas.microsoft.com/office/drawing/2014/main" id="{B1D43F24-7B51-4097-9DF8-B11AB7B26F4E}"/>
              </a:ext>
            </a:extLst>
          </p:cNvPr>
          <p:cNvSpPr txBox="1"/>
          <p:nvPr/>
        </p:nvSpPr>
        <p:spPr>
          <a:xfrm>
            <a:off x="1566591" y="3615671"/>
            <a:ext cx="2616294" cy="584775"/>
          </a:xfrm>
          <a:prstGeom prst="rect">
            <a:avLst/>
          </a:prstGeom>
          <a:noFill/>
        </p:spPr>
        <p:txBody>
          <a:bodyPr wrap="none" rtlCol="0">
            <a:spAutoFit/>
          </a:bodyPr>
          <a:lstStyle/>
          <a:p>
            <a:pPr algn="r"/>
            <a:r>
              <a:rPr lang="en-GB" sz="1600" dirty="0"/>
              <a:t>It made the Local Authority</a:t>
            </a:r>
          </a:p>
          <a:p>
            <a:pPr algn="r"/>
            <a:r>
              <a:rPr lang="en-GB" sz="1600" dirty="0"/>
              <a:t>seem friendlier</a:t>
            </a:r>
          </a:p>
        </p:txBody>
      </p:sp>
      <p:sp>
        <p:nvSpPr>
          <p:cNvPr id="34" name="TextBox 33">
            <a:extLst>
              <a:ext uri="{FF2B5EF4-FFF2-40B4-BE49-F238E27FC236}">
                <a16:creationId xmlns:a16="http://schemas.microsoft.com/office/drawing/2014/main" id="{3687753E-AB2E-4E89-A051-2D52791D47E4}"/>
              </a:ext>
            </a:extLst>
          </p:cNvPr>
          <p:cNvSpPr txBox="1"/>
          <p:nvPr/>
        </p:nvSpPr>
        <p:spPr>
          <a:xfrm>
            <a:off x="1566591" y="4420983"/>
            <a:ext cx="2616294" cy="584775"/>
          </a:xfrm>
          <a:prstGeom prst="rect">
            <a:avLst/>
          </a:prstGeom>
          <a:noFill/>
        </p:spPr>
        <p:txBody>
          <a:bodyPr wrap="none" rtlCol="0">
            <a:spAutoFit/>
          </a:bodyPr>
          <a:lstStyle/>
          <a:p>
            <a:pPr algn="r"/>
            <a:r>
              <a:rPr lang="en-GB" sz="1600" dirty="0"/>
              <a:t>It made the Local Authority</a:t>
            </a:r>
          </a:p>
          <a:p>
            <a:pPr algn="r"/>
            <a:r>
              <a:rPr lang="en-GB" sz="1600" dirty="0"/>
              <a:t>seem more approachable</a:t>
            </a:r>
          </a:p>
        </p:txBody>
      </p:sp>
      <p:sp>
        <p:nvSpPr>
          <p:cNvPr id="35" name="TextBox 34">
            <a:extLst>
              <a:ext uri="{FF2B5EF4-FFF2-40B4-BE49-F238E27FC236}">
                <a16:creationId xmlns:a16="http://schemas.microsoft.com/office/drawing/2014/main" id="{A5544B78-C854-4F87-9C9F-BD61D12FA52E}"/>
              </a:ext>
            </a:extLst>
          </p:cNvPr>
          <p:cNvSpPr txBox="1"/>
          <p:nvPr/>
        </p:nvSpPr>
        <p:spPr>
          <a:xfrm>
            <a:off x="1156094" y="5242028"/>
            <a:ext cx="3026791" cy="584775"/>
          </a:xfrm>
          <a:prstGeom prst="rect">
            <a:avLst/>
          </a:prstGeom>
          <a:noFill/>
        </p:spPr>
        <p:txBody>
          <a:bodyPr wrap="none" rtlCol="0">
            <a:spAutoFit/>
          </a:bodyPr>
          <a:lstStyle/>
          <a:p>
            <a:pPr algn="r"/>
            <a:r>
              <a:rPr lang="en-GB" sz="1600" dirty="0"/>
              <a:t>It made me feel more positively</a:t>
            </a:r>
          </a:p>
          <a:p>
            <a:pPr algn="r"/>
            <a:r>
              <a:rPr lang="en-GB" sz="1600" dirty="0"/>
              <a:t>towards the Local Authority</a:t>
            </a:r>
          </a:p>
        </p:txBody>
      </p:sp>
      <p:sp>
        <p:nvSpPr>
          <p:cNvPr id="36" name="TextBox 35">
            <a:extLst>
              <a:ext uri="{FF2B5EF4-FFF2-40B4-BE49-F238E27FC236}">
                <a16:creationId xmlns:a16="http://schemas.microsoft.com/office/drawing/2014/main" id="{44C5B28F-0030-4FDA-858C-64B0F6276D6E}"/>
              </a:ext>
            </a:extLst>
          </p:cNvPr>
          <p:cNvSpPr txBox="1"/>
          <p:nvPr/>
        </p:nvSpPr>
        <p:spPr>
          <a:xfrm>
            <a:off x="4539826" y="2155617"/>
            <a:ext cx="904415" cy="584775"/>
          </a:xfrm>
          <a:prstGeom prst="rect">
            <a:avLst/>
          </a:prstGeom>
          <a:noFill/>
        </p:spPr>
        <p:txBody>
          <a:bodyPr wrap="none" rtlCol="0">
            <a:spAutoFit/>
          </a:bodyPr>
          <a:lstStyle/>
          <a:p>
            <a:pPr algn="ctr"/>
            <a:r>
              <a:rPr lang="en-GB" sz="1600" dirty="0"/>
              <a:t>Up to 2 </a:t>
            </a:r>
          </a:p>
          <a:p>
            <a:pPr algn="ctr"/>
            <a:r>
              <a:rPr lang="en-GB" sz="1600" dirty="0"/>
              <a:t>days</a:t>
            </a:r>
          </a:p>
        </p:txBody>
      </p:sp>
      <p:sp>
        <p:nvSpPr>
          <p:cNvPr id="37" name="TextBox 36">
            <a:extLst>
              <a:ext uri="{FF2B5EF4-FFF2-40B4-BE49-F238E27FC236}">
                <a16:creationId xmlns:a16="http://schemas.microsoft.com/office/drawing/2014/main" id="{4C979D54-FD5F-4F93-A382-F5F958434147}"/>
              </a:ext>
            </a:extLst>
          </p:cNvPr>
          <p:cNvSpPr txBox="1"/>
          <p:nvPr/>
        </p:nvSpPr>
        <p:spPr>
          <a:xfrm>
            <a:off x="5790205" y="2155617"/>
            <a:ext cx="1234505" cy="584775"/>
          </a:xfrm>
          <a:prstGeom prst="rect">
            <a:avLst/>
          </a:prstGeom>
          <a:noFill/>
        </p:spPr>
        <p:txBody>
          <a:bodyPr wrap="none" rtlCol="0">
            <a:spAutoFit/>
          </a:bodyPr>
          <a:lstStyle/>
          <a:p>
            <a:pPr algn="ctr"/>
            <a:r>
              <a:rPr lang="en-GB" sz="1600" dirty="0"/>
              <a:t>A few days </a:t>
            </a:r>
          </a:p>
          <a:p>
            <a:pPr algn="ctr"/>
            <a:r>
              <a:rPr lang="en-GB" sz="1600" dirty="0"/>
              <a:t>to 2 weeks</a:t>
            </a:r>
          </a:p>
        </p:txBody>
      </p:sp>
      <p:sp>
        <p:nvSpPr>
          <p:cNvPr id="38" name="TextBox 37">
            <a:extLst>
              <a:ext uri="{FF2B5EF4-FFF2-40B4-BE49-F238E27FC236}">
                <a16:creationId xmlns:a16="http://schemas.microsoft.com/office/drawing/2014/main" id="{A82AB29B-B8EF-4F36-A419-70ABDBC84170}"/>
              </a:ext>
            </a:extLst>
          </p:cNvPr>
          <p:cNvSpPr txBox="1"/>
          <p:nvPr/>
        </p:nvSpPr>
        <p:spPr>
          <a:xfrm>
            <a:off x="7370674" y="2155617"/>
            <a:ext cx="1223412" cy="584775"/>
          </a:xfrm>
          <a:prstGeom prst="rect">
            <a:avLst/>
          </a:prstGeom>
          <a:noFill/>
        </p:spPr>
        <p:txBody>
          <a:bodyPr wrap="none" rtlCol="0">
            <a:spAutoFit/>
          </a:bodyPr>
          <a:lstStyle/>
          <a:p>
            <a:pPr algn="ctr"/>
            <a:r>
              <a:rPr lang="en-GB" sz="1600" dirty="0"/>
              <a:t>3 weeks to </a:t>
            </a:r>
          </a:p>
          <a:p>
            <a:pPr algn="ctr"/>
            <a:r>
              <a:rPr lang="en-GB" sz="1600" dirty="0"/>
              <a:t>2 weeks</a:t>
            </a:r>
          </a:p>
        </p:txBody>
      </p:sp>
      <p:sp>
        <p:nvSpPr>
          <p:cNvPr id="39" name="TextBox 38">
            <a:extLst>
              <a:ext uri="{FF2B5EF4-FFF2-40B4-BE49-F238E27FC236}">
                <a16:creationId xmlns:a16="http://schemas.microsoft.com/office/drawing/2014/main" id="{F2A3A8D9-2A04-4F5E-8BCC-4C735ADE0F38}"/>
              </a:ext>
            </a:extLst>
          </p:cNvPr>
          <p:cNvSpPr txBox="1"/>
          <p:nvPr/>
        </p:nvSpPr>
        <p:spPr>
          <a:xfrm>
            <a:off x="8940051" y="2155617"/>
            <a:ext cx="1087157" cy="584775"/>
          </a:xfrm>
          <a:prstGeom prst="rect">
            <a:avLst/>
          </a:prstGeom>
          <a:noFill/>
        </p:spPr>
        <p:txBody>
          <a:bodyPr wrap="none" rtlCol="0">
            <a:spAutoFit/>
          </a:bodyPr>
          <a:lstStyle/>
          <a:p>
            <a:pPr algn="ctr"/>
            <a:r>
              <a:rPr lang="en-GB" sz="1600" dirty="0"/>
              <a:t>3 months </a:t>
            </a:r>
          </a:p>
          <a:p>
            <a:pPr algn="ctr"/>
            <a:r>
              <a:rPr lang="en-GB" sz="1600" dirty="0"/>
              <a:t>or more</a:t>
            </a:r>
          </a:p>
        </p:txBody>
      </p:sp>
      <p:sp>
        <p:nvSpPr>
          <p:cNvPr id="40" name="TextBox 39">
            <a:extLst>
              <a:ext uri="{FF2B5EF4-FFF2-40B4-BE49-F238E27FC236}">
                <a16:creationId xmlns:a16="http://schemas.microsoft.com/office/drawing/2014/main" id="{240CCC44-B4FC-47F2-84BB-94A8DDA6839E}"/>
              </a:ext>
            </a:extLst>
          </p:cNvPr>
          <p:cNvSpPr txBox="1"/>
          <p:nvPr/>
        </p:nvSpPr>
        <p:spPr>
          <a:xfrm>
            <a:off x="5544853" y="1557980"/>
            <a:ext cx="3049233" cy="338554"/>
          </a:xfrm>
          <a:prstGeom prst="rect">
            <a:avLst/>
          </a:prstGeom>
          <a:noFill/>
        </p:spPr>
        <p:txBody>
          <a:bodyPr wrap="none" rtlCol="0">
            <a:spAutoFit/>
          </a:bodyPr>
          <a:lstStyle/>
          <a:p>
            <a:r>
              <a:rPr lang="en-GB" sz="1600" b="1" dirty="0"/>
              <a:t>How long have you kept it for</a:t>
            </a:r>
          </a:p>
        </p:txBody>
      </p:sp>
    </p:spTree>
    <p:extLst>
      <p:ext uri="{BB962C8B-B14F-4D97-AF65-F5344CB8AC3E}">
        <p14:creationId xmlns:p14="http://schemas.microsoft.com/office/powerpoint/2010/main" val="350184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900A4C-F493-43D0-8D7D-90CC2084A4AE}"/>
              </a:ext>
            </a:extLst>
          </p:cNvPr>
          <p:cNvSpPr/>
          <p:nvPr/>
        </p:nvSpPr>
        <p:spPr>
          <a:xfrm>
            <a:off x="0" y="6617970"/>
            <a:ext cx="1691640" cy="24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Chart 9">
            <a:extLst>
              <a:ext uri="{FF2B5EF4-FFF2-40B4-BE49-F238E27FC236}">
                <a16:creationId xmlns:a16="http://schemas.microsoft.com/office/drawing/2014/main" id="{2E06400F-3CE2-4A3B-B093-431C29D447EE}"/>
              </a:ext>
            </a:extLst>
          </p:cNvPr>
          <p:cNvGraphicFramePr/>
          <p:nvPr>
            <p:extLst/>
          </p:nvPr>
        </p:nvGraphicFramePr>
        <p:xfrm>
          <a:off x="134793" y="1811878"/>
          <a:ext cx="11017127" cy="44905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5DD5043-FA53-41C5-A94E-5C8D3696FB04}"/>
              </a:ext>
            </a:extLst>
          </p:cNvPr>
          <p:cNvSpPr>
            <a:spLocks noGrp="1"/>
          </p:cNvSpPr>
          <p:nvPr>
            <p:ph type="title"/>
          </p:nvPr>
        </p:nvSpPr>
        <p:spPr/>
        <p:txBody>
          <a:bodyPr/>
          <a:lstStyle/>
          <a:p>
            <a:r>
              <a:rPr lang="en-GB" dirty="0"/>
              <a:t>Mail helps overcome barriers</a:t>
            </a:r>
          </a:p>
        </p:txBody>
      </p:sp>
      <p:sp>
        <p:nvSpPr>
          <p:cNvPr id="4" name="Text Placeholder 3">
            <a:extLst>
              <a:ext uri="{FF2B5EF4-FFF2-40B4-BE49-F238E27FC236}">
                <a16:creationId xmlns:a16="http://schemas.microsoft.com/office/drawing/2014/main" id="{870AA465-17A1-4C0E-B6F4-CC9A12F0CA5F}"/>
              </a:ext>
            </a:extLst>
          </p:cNvPr>
          <p:cNvSpPr>
            <a:spLocks noGrp="1"/>
          </p:cNvSpPr>
          <p:nvPr>
            <p:ph type="body" sz="quarter" idx="11"/>
          </p:nvPr>
        </p:nvSpPr>
        <p:spPr>
          <a:xfrm>
            <a:off x="486000" y="993160"/>
            <a:ext cx="11411032" cy="275201"/>
          </a:xfrm>
        </p:spPr>
        <p:txBody>
          <a:bodyPr/>
          <a:lstStyle/>
          <a:p>
            <a:r>
              <a:rPr lang="en-GB" dirty="0"/>
              <a:t>MAIL IS MORE LIKELY TO BE READ IN FULL EVEN IF READERS’ VIEWS ARE NOT REFLECTED</a:t>
            </a:r>
          </a:p>
        </p:txBody>
      </p:sp>
      <p:sp>
        <p:nvSpPr>
          <p:cNvPr id="6" name="Rectangle 5">
            <a:extLst>
              <a:ext uri="{FF2B5EF4-FFF2-40B4-BE49-F238E27FC236}">
                <a16:creationId xmlns:a16="http://schemas.microsoft.com/office/drawing/2014/main" id="{BFD26EDC-11AE-4C94-9F29-A05F68A518CC}"/>
              </a:ext>
            </a:extLst>
          </p:cNvPr>
          <p:cNvSpPr/>
          <p:nvPr/>
        </p:nvSpPr>
        <p:spPr>
          <a:xfrm>
            <a:off x="397511" y="1811878"/>
            <a:ext cx="10849472" cy="268192"/>
          </a:xfrm>
          <a:prstGeom prst="rect">
            <a:avLst/>
          </a:prstGeom>
        </p:spPr>
        <p:txBody>
          <a:bodyPr wrap="square" lIns="87797" tIns="43899" rIns="87797" bIns="43899">
            <a:spAutoFit/>
          </a:bodyPr>
          <a:lstStyle/>
          <a:p>
            <a:pPr>
              <a:lnSpc>
                <a:spcPts val="1440"/>
              </a:lnSpc>
              <a:spcAft>
                <a:spcPts val="288"/>
              </a:spcAft>
            </a:pPr>
            <a:r>
              <a:rPr lang="en-GB" sz="1600" dirty="0">
                <a:solidFill>
                  <a:prstClr val="black"/>
                </a:solidFill>
                <a:latin typeface="Arial" panose="020B0604020202020204" pitchFamily="34" charset="0"/>
                <a:cs typeface="Arial" panose="020B0604020202020204" pitchFamily="34" charset="0"/>
              </a:rPr>
              <a:t>Extent to which communication has been read / consumed which somewhat / strongly differed from my views.</a:t>
            </a:r>
            <a:endParaRPr lang="en-GB" sz="2000" dirty="0">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7048F03-7DFF-448E-9D34-03FA48AEB825}"/>
              </a:ext>
            </a:extLst>
          </p:cNvPr>
          <p:cNvSpPr/>
          <p:nvPr/>
        </p:nvSpPr>
        <p:spPr>
          <a:xfrm>
            <a:off x="413886" y="6502477"/>
            <a:ext cx="7761312" cy="365654"/>
          </a:xfrm>
          <a:prstGeom prst="rect">
            <a:avLst/>
          </a:prstGeom>
        </p:spPr>
        <p:txBody>
          <a:bodyPr wrap="square" lIns="87797" tIns="43899" rIns="87797" bIns="43899">
            <a:spAutoFit/>
          </a:bodyPr>
          <a:lstStyle/>
          <a:p>
            <a:r>
              <a:rPr lang="en-GB" sz="900" dirty="0"/>
              <a:t>Source:  Communications in Electoral Engagement, Royal Mail MarketReach, Illuminas 2017 </a:t>
            </a:r>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Base: All answers on communications which somewhat / strongly differed from views by media (excluding leaflets &amp; magazines)</a:t>
            </a:r>
            <a:endParaRPr lang="en-US" sz="900" dirty="0"/>
          </a:p>
        </p:txBody>
      </p:sp>
      <p:sp>
        <p:nvSpPr>
          <p:cNvPr id="9" name="Slide Number Placeholder 8">
            <a:extLst>
              <a:ext uri="{FF2B5EF4-FFF2-40B4-BE49-F238E27FC236}">
                <a16:creationId xmlns:a16="http://schemas.microsoft.com/office/drawing/2014/main" id="{11DB90A2-5F05-4E17-9598-855468E2C431}"/>
              </a:ext>
            </a:extLst>
          </p:cNvPr>
          <p:cNvSpPr>
            <a:spLocks noGrp="1"/>
          </p:cNvSpPr>
          <p:nvPr>
            <p:ph type="sldNum" sz="quarter" idx="10"/>
          </p:nvPr>
        </p:nvSpPr>
        <p:spPr/>
        <p:txBody>
          <a:bodyPr/>
          <a:lstStyle/>
          <a:p>
            <a:fld id="{887360FE-02F5-4392-9C12-7D03F05745BB}" type="slidenum">
              <a:rPr lang="en-GB" smtClean="0"/>
              <a:pPr/>
              <a:t>9</a:t>
            </a:fld>
            <a:endParaRPr lang="en-GB" dirty="0"/>
          </a:p>
        </p:txBody>
      </p:sp>
    </p:spTree>
    <p:extLst>
      <p:ext uri="{BB962C8B-B14F-4D97-AF65-F5344CB8AC3E}">
        <p14:creationId xmlns:p14="http://schemas.microsoft.com/office/powerpoint/2010/main" val="418572307"/>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1988</Words>
  <Application>Microsoft Office PowerPoint</Application>
  <PresentationFormat>Widescreen</PresentationFormat>
  <Paragraphs>304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Impact</vt:lpstr>
      <vt:lpstr>Wingdings</vt:lpstr>
      <vt:lpstr>Office Theme</vt:lpstr>
      <vt:lpstr>Engage citizens with mail for  local government</vt:lpstr>
      <vt:lpstr>Having to deliver more for less</vt:lpstr>
      <vt:lpstr>Engaging public effectively is critical</vt:lpstr>
      <vt:lpstr>Mail can reach everyone</vt:lpstr>
      <vt:lpstr>Not forgetting door drops</vt:lpstr>
      <vt:lpstr>Addressed mail has the highest recall</vt:lpstr>
      <vt:lpstr>mail is preferred by all age groups</vt:lpstr>
      <vt:lpstr>the longer mail is kept the bigger the impact</vt:lpstr>
      <vt:lpstr>Mail helps overcome barriers</vt:lpstr>
      <vt:lpstr>Gold standard data</vt:lpstr>
      <vt:lpstr>Physical engagement high</vt:lpstr>
      <vt:lpstr>Social actions high</vt:lpstr>
      <vt:lpstr>Getting information out</vt:lpstr>
      <vt:lpstr>MAIL MAKES HOMES WARMER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2020-02-26T14:15:49Z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sophie.grender@royalmail.com</vt:lpwstr>
  </property>
  <property fmtid="{D5CDD505-2E9C-101B-9397-08002B2CF9AE}" pid="5" name="MSIP_Label_980f36f3-41a5-4f45-a6a2-e224f336accd_SetDate">
    <vt:lpwstr>2020-02-04T16:03:18.0593586Z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