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745" r:id="rId5"/>
    <p:sldId id="4419" r:id="rId6"/>
    <p:sldId id="4420" r:id="rId7"/>
    <p:sldId id="4442" r:id="rId8"/>
    <p:sldId id="2746" r:id="rId9"/>
    <p:sldId id="838841598" r:id="rId10"/>
    <p:sldId id="838841599" r:id="rId11"/>
    <p:sldId id="838841600" r:id="rId12"/>
    <p:sldId id="838841601" r:id="rId13"/>
    <p:sldId id="2744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22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32019"/>
    <a:srgbClr val="95C121"/>
    <a:srgbClr val="82CBD4"/>
    <a:srgbClr val="000000"/>
    <a:srgbClr val="FDC304"/>
    <a:srgbClr val="EF7E05"/>
    <a:srgbClr val="1BACE4"/>
    <a:srgbClr val="E6E6E6"/>
    <a:srgbClr val="1D1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6608" autoAdjust="0"/>
  </p:normalViewPr>
  <p:slideViewPr>
    <p:cSldViewPr snapToGrid="0">
      <p:cViewPr varScale="1">
        <p:scale>
          <a:sx n="42" d="100"/>
          <a:sy n="42" d="100"/>
        </p:scale>
        <p:origin x="812" y="40"/>
      </p:cViewPr>
      <p:guideLst>
        <p:guide orient="horz" pos="2500"/>
        <p:guide pos="22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03/05/2024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03/05/2024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11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9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83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776247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B2A4D"/>
                </a:solidFill>
              </a:rPr>
              <a:t>Trust comes from feeling recognised</a:t>
            </a:r>
          </a:p>
          <a:p>
            <a:r>
              <a:rPr lang="en-GB" dirty="0">
                <a:solidFill>
                  <a:srgbClr val="1B2A4D"/>
                </a:solidFill>
              </a:rPr>
              <a:t>and valued</a:t>
            </a:r>
            <a:br>
              <a:rPr lang="en-GB" dirty="0">
                <a:solidFill>
                  <a:srgbClr val="1B2A4D"/>
                </a:solidFill>
              </a:rPr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E458D-CC75-40D0-897C-7071D04ABB4B}"/>
              </a:ext>
            </a:extLst>
          </p:cNvPr>
          <p:cNvSpPr/>
          <p:nvPr userDrawn="1"/>
        </p:nvSpPr>
        <p:spPr>
          <a:xfrm>
            <a:off x="0" y="6035040"/>
            <a:ext cx="202184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4660-F6EB-4B88-86D7-47109167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3" y="2553245"/>
            <a:ext cx="10515600" cy="1325563"/>
          </a:xfrm>
        </p:spPr>
        <p:txBody>
          <a:bodyPr/>
          <a:lstStyle/>
          <a:p>
            <a:r>
              <a:rPr lang="en-GB" sz="4400" dirty="0"/>
              <a:t>MAILMARK CATALOGUE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945A-8D2E-49E2-ACC4-F7F6CEDA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863" y="4545394"/>
            <a:ext cx="11140874" cy="241784"/>
          </a:xfrm>
        </p:spPr>
        <p:txBody>
          <a:bodyPr/>
          <a:lstStyle/>
          <a:p>
            <a:r>
              <a:rPr lang="en-GB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414553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1B6-28EA-4B36-9809-D1965908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189E-2BBB-410D-9AD5-0D8B0304F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63" y="4577345"/>
            <a:ext cx="11140874" cy="264956"/>
          </a:xfrm>
        </p:spPr>
        <p:txBody>
          <a:bodyPr/>
          <a:lstStyle/>
          <a:p>
            <a:r>
              <a:rPr lang="en-GB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For more information contact your Royal Mail Wholesale Account Director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122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7AE51E-4F4A-4F12-8128-AA067BE7E0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2800" dirty="0"/>
              <a:t>Pricing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7E813-3344-491D-A33C-E1EC4DB07C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2800" dirty="0"/>
              <a:t>Format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DA198-19BA-48E3-A809-66F4706FE4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2800" dirty="0"/>
              <a:t>Weights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341825-3AA7-40DC-9952-857A26F41B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The price structure will help to mitigate July ‘24 tariff increases</a:t>
            </a:r>
          </a:p>
          <a:p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The service will be VAT rated at the standard rate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651EF4-89DA-4EA3-B1FA-A26DA4DFA7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Letter and Large Letter formats will be available</a:t>
            </a:r>
          </a:p>
          <a:p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The Catalogue service</a:t>
            </a:r>
            <a:r>
              <a:rPr lang="en-GB" altLang="en-US" dirty="0">
                <a:solidFill>
                  <a:schemeClr val="accent6"/>
                </a:solidFill>
                <a:latin typeface="RM First Class Inline"/>
                <a:ea typeface="Calibri" panose="020F0502020204030204" pitchFamily="34" charset="0"/>
              </a:rPr>
              <a:t> will have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10g price steps between 101-150g for Manual </a:t>
            </a:r>
            <a:r>
              <a:rPr lang="en-GB" altLang="en-US" dirty="0">
                <a:solidFill>
                  <a:schemeClr val="accent6"/>
                </a:solidFill>
                <a:latin typeface="RM First Class Inline"/>
                <a:ea typeface="Calibri" panose="020F0502020204030204" pitchFamily="34" charset="0"/>
              </a:rPr>
              <a:t>L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etter and Large </a:t>
            </a:r>
            <a:r>
              <a:rPr lang="en-GB" altLang="en-US" dirty="0">
                <a:solidFill>
                  <a:schemeClr val="accent6"/>
                </a:solidFill>
                <a:latin typeface="RM First Class Inline"/>
                <a:ea typeface="Calibri" panose="020F0502020204030204" pitchFamily="34" charset="0"/>
              </a:rPr>
              <a:t>L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etter formats</a:t>
            </a:r>
          </a:p>
          <a:p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RM First Class Inline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6"/>
              </a:solidFill>
              <a:latin typeface="RM First Class Inline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90BC8A-7129-4C6C-9749-53D7703A2C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>
                <a:solidFill>
                  <a:schemeClr val="accent6"/>
                </a:solidFill>
                <a:latin typeface="RM First Class Inline"/>
                <a:ea typeface="Calibri" panose="020F0502020204030204" pitchFamily="34" charset="0"/>
              </a:rPr>
              <a:t>M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aximum Mailmark Letter weight cap continues to be 100g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Maximum M</a:t>
            </a:r>
            <a:r>
              <a:rPr lang="en-GB" altLang="en-US" dirty="0">
                <a:solidFill>
                  <a:schemeClr val="accent6"/>
                </a:solidFill>
                <a:latin typeface="RM First Class Inline"/>
              </a:rPr>
              <a:t>anual Letter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weight cap</a:t>
            </a:r>
            <a:r>
              <a:rPr lang="en-GB" altLang="en-US" dirty="0">
                <a:solidFill>
                  <a:schemeClr val="accent6"/>
                </a:solidFill>
                <a:latin typeface="RM First Class Inline"/>
              </a:rPr>
              <a:t> will be 150g, but has 10g price steps between 101g and 150g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RM First Class Inline"/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AC78AA-AF3A-4AE6-853A-4BE4461CDC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sz="2800" dirty="0"/>
              <a:t>Large Letter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3B9E40-3566-4FBF-BE7B-BEE6124C0C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Large </a:t>
            </a:r>
            <a:r>
              <a:rPr lang="en-GB" altLang="en-US" dirty="0">
                <a:solidFill>
                  <a:schemeClr val="accent6"/>
                </a:solidFill>
                <a:latin typeface="RM First Class Inline"/>
                <a:ea typeface="Calibri" panose="020F0502020204030204" pitchFamily="34" charset="0"/>
              </a:rPr>
              <a:t>L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etter format has 10g price steps between 101-150g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M First Class Inline"/>
                <a:ea typeface="Calibri" panose="020F0502020204030204" pitchFamily="34" charset="0"/>
              </a:rPr>
              <a:t>Two price steps between 151g-250g and 251g-750g weight bands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30C87-47C1-4160-96BE-A77977A6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8861201" cy="475686"/>
          </a:xfrm>
        </p:spPr>
        <p:txBody>
          <a:bodyPr/>
          <a:lstStyle/>
          <a:p>
            <a:r>
              <a:rPr lang="en-GB" sz="2400" dirty="0"/>
              <a:t>Mailmark catalogue product specification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61BEDD-6A14-4683-9228-C06719CB3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1097545"/>
            <a:ext cx="8647194" cy="71115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Mailmark variant of the Advertising Mail Catalogue Service will be introduced from 1</a:t>
            </a:r>
            <a:r>
              <a:rPr kumimoji="0" lang="en-GB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68572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and person standing in front of a red wall&#10;&#10;Description automatically generated with low confidence">
            <a:extLst>
              <a:ext uri="{FF2B5EF4-FFF2-40B4-BE49-F238E27FC236}">
                <a16:creationId xmlns:a16="http://schemas.microsoft.com/office/drawing/2014/main" id="{E1FEE023-4EAB-4727-A110-452D744FAF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7" y="0"/>
            <a:ext cx="6096003" cy="685799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B755-75CD-4CBA-BF3E-06DC04E8A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889294C-9613-4C01-B46F-55A52216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mailmark</a:t>
            </a:r>
            <a:r>
              <a:rPr lang="en-GB" sz="2800" dirty="0"/>
              <a:t> catalogue service benefits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7939C03-3C0F-48C6-8444-AC5D363BEC4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1950" y="1570595"/>
            <a:ext cx="5276850" cy="4479925"/>
          </a:xfrm>
        </p:spPr>
        <p:txBody>
          <a:bodyPr lIns="91440" tIns="45720" rIns="91440" bIns="45720" anchor="t"/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E32019"/>
              </a:buClr>
              <a:buSzTx/>
              <a:tabLst/>
            </a:pP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Ideally suited to the retail sector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E32019"/>
              </a:buClr>
              <a:buSzTx/>
              <a:tabLst/>
            </a:pP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Priced slightly below ad mail price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E32019"/>
              </a:buClr>
              <a:buSzTx/>
              <a:tabLst/>
            </a:pP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10g price steps to support 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ustomers to generate greater returns from their Catalogue mailings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E32019"/>
              </a:buClr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Gives scope to increase pagination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E32019"/>
              </a:buClr>
            </a:pP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Option to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sell additional inserts with small price increments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E32019"/>
              </a:buClr>
            </a:pPr>
            <a:r>
              <a:rPr lang="en-GB" altLang="en-US" dirty="0">
                <a:cs typeface="Calibri" panose="020F0502020204030204" pitchFamily="34" charset="0"/>
              </a:rPr>
              <a:t>Improving paper quality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377055"/>
            <a:ext cx="7400700" cy="1050665"/>
          </a:xfrm>
        </p:spPr>
        <p:txBody>
          <a:bodyPr/>
          <a:lstStyle/>
          <a:p>
            <a:r>
              <a:rPr lang="en-GB" sz="2800" dirty="0"/>
              <a:t>Mailmark Catalogue service eligibility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36A8D-0B21-7EFC-662F-DFE045DE5494}"/>
              </a:ext>
            </a:extLst>
          </p:cNvPr>
          <p:cNvSpPr txBox="1"/>
          <p:nvPr/>
        </p:nvSpPr>
        <p:spPr>
          <a:xfrm>
            <a:off x="376517" y="2419754"/>
            <a:ext cx="527685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24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000" dirty="0"/>
              <a:t>The mailing primarily comprises a list of goods and/or services, together with a description, image and price; </a:t>
            </a:r>
          </a:p>
          <a:p>
            <a:pPr marL="457200" indent="-457200">
              <a:spcBef>
                <a:spcPts val="600"/>
              </a:spcBef>
              <a:spcAft>
                <a:spcPts val="24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000" dirty="0"/>
              <a:t>The goods and/or services are sold directly from the page at the prices listed; and</a:t>
            </a:r>
          </a:p>
          <a:p>
            <a:pPr marL="457200" indent="-457200">
              <a:spcBef>
                <a:spcPts val="600"/>
              </a:spcBef>
              <a:spcAft>
                <a:spcPts val="24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000" dirty="0"/>
              <a:t>The editorial and other content of the mailing is minimal. </a:t>
            </a:r>
            <a:endParaRPr lang="en-US" sz="20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DDA7DB7-AFB8-8124-85E3-00C02C7A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394" y="1607214"/>
            <a:ext cx="4275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Verdana" panose="020B060403050404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Examples of Eligible Mailings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AB5E-F585-19E5-EFFA-9498E1EFB951}"/>
              </a:ext>
            </a:extLst>
          </p:cNvPr>
          <p:cNvSpPr txBox="1"/>
          <p:nvPr/>
        </p:nvSpPr>
        <p:spPr>
          <a:xfrm>
            <a:off x="7220007" y="2448733"/>
            <a:ext cx="348689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hevinBold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evinBold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evinBold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evinBold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evinBold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evinBold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evinBold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evinBold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evinBold" pitchFamily="2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GB" altLang="en-US" sz="1800" dirty="0">
                <a:solidFill>
                  <a:schemeClr val="accent6"/>
                </a:solidFill>
                <a:latin typeface="RM First Class Inline"/>
                <a:ea typeface="Times New Roman" pitchFamily="18" charset="0"/>
                <a:cs typeface="Arial" charset="0"/>
              </a:rPr>
              <a:t>A mail order company sending its new or seasonal catalogue to a prospective customer 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281DD-7437-87F3-44CE-817762E65887}"/>
              </a:ext>
            </a:extLst>
          </p:cNvPr>
          <p:cNvSpPr txBox="1"/>
          <p:nvPr/>
        </p:nvSpPr>
        <p:spPr>
          <a:xfrm>
            <a:off x="7220007" y="3596176"/>
            <a:ext cx="348689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A</a:t>
            </a:r>
            <a:r>
              <a:rPr lang="en-GB" spc="4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t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ra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v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e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l</a:t>
            </a:r>
            <a:r>
              <a:rPr lang="en-GB" spc="2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c</a:t>
            </a:r>
            <a:r>
              <a:rPr lang="en-GB" spc="-2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o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m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p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a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n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y</a:t>
            </a:r>
            <a:r>
              <a:rPr lang="en-GB" spc="2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s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en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d</a:t>
            </a:r>
            <a:r>
              <a:rPr lang="en-GB" spc="-1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i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n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g i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t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s</a:t>
            </a:r>
            <a:r>
              <a:rPr lang="en-GB" spc="3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ne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w</a:t>
            </a:r>
            <a:r>
              <a:rPr lang="en-GB" spc="1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or</a:t>
            </a:r>
            <a:r>
              <a:rPr lang="en-GB" spc="4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spc="1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s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e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asonal holiday brochure to an existing or prospective</a:t>
            </a:r>
            <a:r>
              <a:rPr lang="en-GB" spc="-6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cu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s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t</a:t>
            </a:r>
            <a:r>
              <a:rPr lang="en-GB" spc="-1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o</a:t>
            </a:r>
            <a:r>
              <a:rPr lang="en-GB" spc="1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m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e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r</a:t>
            </a:r>
            <a:r>
              <a:rPr lang="en-GB" spc="-60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 </a:t>
            </a:r>
            <a:r>
              <a:rPr lang="en-GB" spc="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b</a:t>
            </a:r>
            <a:r>
              <a:rPr lang="en-GB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as</a:t>
            </a:r>
            <a:r>
              <a:rPr lang="en-GB" spc="-5" dirty="0">
                <a:solidFill>
                  <a:schemeClr val="bg1"/>
                </a:solidFill>
                <a:latin typeface="RM First Class Inline"/>
                <a:ea typeface="Times New Roman"/>
                <a:cs typeface="Arial"/>
              </a:rPr>
              <a:t>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821E2-CAA1-95E3-7412-A28FFA8A8BC9}"/>
              </a:ext>
            </a:extLst>
          </p:cNvPr>
          <p:cNvSpPr txBox="1"/>
          <p:nvPr/>
        </p:nvSpPr>
        <p:spPr>
          <a:xfrm>
            <a:off x="7220007" y="5049597"/>
            <a:ext cx="348689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bg1"/>
                </a:solidFill>
                <a:latin typeface="RM First Class Inline"/>
              </a:rPr>
              <a:t>A mail order company sending its new or seasonal catalogue to an existing customer base.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CF1F6-8032-DD07-0057-46E3053E1C49}"/>
              </a:ext>
            </a:extLst>
          </p:cNvPr>
          <p:cNvSpPr txBox="1"/>
          <p:nvPr/>
        </p:nvSpPr>
        <p:spPr>
          <a:xfrm>
            <a:off x="376517" y="1607214"/>
            <a:ext cx="4805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Your mailing could be eligible if: </a:t>
            </a:r>
          </a:p>
        </p:txBody>
      </p:sp>
    </p:spTree>
    <p:extLst>
      <p:ext uri="{BB962C8B-B14F-4D97-AF65-F5344CB8AC3E}">
        <p14:creationId xmlns:p14="http://schemas.microsoft.com/office/powerpoint/2010/main" val="30147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3C434-D2DF-4546-AFCF-073B158B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9" y="273378"/>
            <a:ext cx="7283316" cy="475686"/>
          </a:xfrm>
        </p:spPr>
        <p:txBody>
          <a:bodyPr/>
          <a:lstStyle/>
          <a:p>
            <a:r>
              <a:rPr lang="en-GB" dirty="0"/>
              <a:t>catalogue pricing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DEFCB9-378F-48F7-8D6A-9F04BFCFD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860" y="1005829"/>
            <a:ext cx="3359016" cy="359855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From 1</a:t>
            </a:r>
            <a:r>
              <a:rPr lang="en-GB" baseline="30000" dirty="0">
                <a:solidFill>
                  <a:schemeClr val="accent6"/>
                </a:solidFill>
              </a:rPr>
              <a:t>st</a:t>
            </a:r>
            <a:r>
              <a:rPr lang="en-GB" dirty="0">
                <a:solidFill>
                  <a:schemeClr val="accent6"/>
                </a:solidFill>
              </a:rPr>
              <a:t>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6B54-24A0-4821-B16C-3463AE0D2F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9A2FB2-7300-346F-6D66-0F3A87AA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23734"/>
              </p:ext>
            </p:extLst>
          </p:nvPr>
        </p:nvGraphicFramePr>
        <p:xfrm>
          <a:off x="212859" y="1557364"/>
          <a:ext cx="11766281" cy="451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337">
                  <a:extLst>
                    <a:ext uri="{9D8B030D-6E8A-4147-A177-3AD203B41FA5}">
                      <a16:colId xmlns:a16="http://schemas.microsoft.com/office/drawing/2014/main" val="30520001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3909866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061841676"/>
                    </a:ext>
                  </a:extLst>
                </a:gridCol>
                <a:gridCol w="615141">
                  <a:extLst>
                    <a:ext uri="{9D8B030D-6E8A-4147-A177-3AD203B41FA5}">
                      <a16:colId xmlns:a16="http://schemas.microsoft.com/office/drawing/2014/main" val="4266616199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3796827058"/>
                    </a:ext>
                  </a:extLst>
                </a:gridCol>
                <a:gridCol w="631767">
                  <a:extLst>
                    <a:ext uri="{9D8B030D-6E8A-4147-A177-3AD203B41FA5}">
                      <a16:colId xmlns:a16="http://schemas.microsoft.com/office/drawing/2014/main" val="3526524194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1053926155"/>
                    </a:ext>
                  </a:extLst>
                </a:gridCol>
                <a:gridCol w="689956">
                  <a:extLst>
                    <a:ext uri="{9D8B030D-6E8A-4147-A177-3AD203B41FA5}">
                      <a16:colId xmlns:a16="http://schemas.microsoft.com/office/drawing/2014/main" val="662248268"/>
                    </a:ext>
                  </a:extLst>
                </a:gridCol>
                <a:gridCol w="781911">
                  <a:extLst>
                    <a:ext uri="{9D8B030D-6E8A-4147-A177-3AD203B41FA5}">
                      <a16:colId xmlns:a16="http://schemas.microsoft.com/office/drawing/2014/main" val="1566078716"/>
                    </a:ext>
                  </a:extLst>
                </a:gridCol>
                <a:gridCol w="1150026">
                  <a:extLst>
                    <a:ext uri="{9D8B030D-6E8A-4147-A177-3AD203B41FA5}">
                      <a16:colId xmlns:a16="http://schemas.microsoft.com/office/drawing/2014/main" val="3385969293"/>
                    </a:ext>
                  </a:extLst>
                </a:gridCol>
              </a:tblGrid>
              <a:tr h="673679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0-100g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101-110g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111-120g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121-130g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131-140g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141-150g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151-250g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Inline"/>
                        </a:rPr>
                        <a:t>251-750g</a:t>
                      </a:r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851379"/>
                  </a:ext>
                </a:extLst>
              </a:tr>
              <a:tr h="410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Access Advertising Mail Mailmark™ Economy Letter</a:t>
                      </a:r>
                    </a:p>
                  </a:txBody>
                  <a:tcPr marL="2153" marR="2153" marT="2153" marB="15503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21.061 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400" dirty="0"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400" dirty="0"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400" dirty="0"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400" dirty="0"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algn="ctr"/>
                      <a:endParaRPr lang="en-GB" sz="1400" dirty="0"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67644"/>
                  </a:ext>
                </a:extLst>
              </a:tr>
              <a:tr h="752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NEW PRODUCT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Access Advertising Mail 70 Catalogue Mailmark™  Economy Letter</a:t>
                      </a:r>
                    </a:p>
                  </a:txBody>
                  <a:tcPr marL="2153" marR="2153" marT="2153" marB="15503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20.684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4881"/>
                  </a:ext>
                </a:extLst>
              </a:tr>
              <a:tr h="5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NEW PRODUCT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Access Advertising Mail 70 Catalogue Mailmark™ Letter</a:t>
                      </a:r>
                    </a:p>
                  </a:txBody>
                  <a:tcPr marL="2153" marR="2153" marT="2153" marB="15503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24.253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6048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Access Advertising Mail 70 Catalogue Letter</a:t>
                      </a:r>
                    </a:p>
                  </a:txBody>
                  <a:tcPr marL="2153" marR="2153" marT="2153" marB="15503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30.418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32.150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33.881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35.612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37.343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39.074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62703"/>
                  </a:ext>
                </a:extLst>
              </a:tr>
              <a:tr h="738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Access Advertising Mail 70 Catalogue Large Letter</a:t>
                      </a:r>
                    </a:p>
                  </a:txBody>
                  <a:tcPr marL="2153" marR="2153" marT="2153" marB="15503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37.218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39.596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41.974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 44.352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46.730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RM First Class Inline"/>
                        </a:rPr>
                        <a:t>49.108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51.223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Base price</a:t>
                      </a:r>
                    </a:p>
                    <a:p>
                      <a:pPr algn="ctr" fontAlgn="b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36.883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1g incremental price over 251g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0.0956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8282"/>
                  </a:ext>
                </a:extLst>
              </a:tr>
              <a:tr h="731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NEW PRODUCT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Access Advertising Mail 70 Catalogue Mailmark™ Large Letter</a:t>
                      </a:r>
                    </a:p>
                  </a:txBody>
                  <a:tcPr marL="2153" marR="2153" marT="2153" marB="15503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30.784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32.752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34.720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36.688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38.655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40.623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43.233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Base price</a:t>
                      </a: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32.073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1g incremental price over 251g</a:t>
                      </a:r>
                    </a:p>
                    <a:p>
                      <a:pPr algn="ctr" fontAlgn="b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RM First Class Inline"/>
                      </a:endParaRP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Inline"/>
                        </a:rPr>
                        <a:t>0.0744</a:t>
                      </a:r>
                    </a:p>
                  </a:txBody>
                  <a:tcPr marL="2153" marR="2153" marT="2153" marB="15503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7242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5C6145-0EC9-1BDA-8F65-6016169F5435}"/>
              </a:ext>
            </a:extLst>
          </p:cNvPr>
          <p:cNvSpPr txBox="1"/>
          <p:nvPr/>
        </p:nvSpPr>
        <p:spPr>
          <a:xfrm>
            <a:off x="127134" y="1541513"/>
            <a:ext cx="50045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The service will be VAT rated at the standard 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chemeClr val="accent6"/>
                </a:solidFill>
                <a:ea typeface="Calibri" panose="020F0502020204030204" pitchFamily="34" charset="0"/>
              </a:rPr>
              <a:t>Prices shown in pence (p)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0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3C434-D2DF-4546-AFCF-073B158B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9" y="273378"/>
            <a:ext cx="7283316" cy="475686"/>
          </a:xfrm>
        </p:spPr>
        <p:txBody>
          <a:bodyPr/>
          <a:lstStyle/>
          <a:p>
            <a:r>
              <a:rPr lang="en-GB" dirty="0" err="1"/>
              <a:t>Dockethub</a:t>
            </a:r>
            <a:r>
              <a:rPr lang="en-GB" dirty="0"/>
              <a:t> traffic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6B54-24A0-4821-B16C-3463AE0D2F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35941" y="4477634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1D85C-68EF-95ED-4D6F-C5FB9A37918B}"/>
              </a:ext>
            </a:extLst>
          </p:cNvPr>
          <p:cNvSpPr txBox="1"/>
          <p:nvPr/>
        </p:nvSpPr>
        <p:spPr>
          <a:xfrm>
            <a:off x="299254" y="4429595"/>
            <a:ext cx="4399688" cy="1503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sz="800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r>
              <a:rPr lang="en-GB" dirty="0">
                <a:latin typeface="RM First Class Inline"/>
              </a:rPr>
              <a:t>The new 70 Catalogue products forecast will show under the existing appropriate selections on the traffic forecast screen for standard Letters and Large Letters contract.</a:t>
            </a: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  <a:p>
            <a:pPr marL="180000" algn="l">
              <a:spcAft>
                <a:spcPts val="600"/>
              </a:spcAft>
              <a:buClr>
                <a:schemeClr val="accent1"/>
              </a:buClr>
            </a:pPr>
            <a:endParaRPr lang="en-GB" dirty="0">
              <a:latin typeface="RM First Class Inline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9ECCC5-8501-D0AE-9EB6-FB7D53489E21}"/>
              </a:ext>
            </a:extLst>
          </p:cNvPr>
          <p:cNvGrpSpPr/>
          <p:nvPr/>
        </p:nvGrpSpPr>
        <p:grpSpPr>
          <a:xfrm>
            <a:off x="5333308" y="4012398"/>
            <a:ext cx="6722033" cy="2285912"/>
            <a:chOff x="3235307" y="3468298"/>
            <a:chExt cx="7757403" cy="26933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E3EEFF-14C5-70AD-1961-EAF924F7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307" y="3468298"/>
              <a:ext cx="7757403" cy="26933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43096B-771A-F06E-797E-617216E3A920}"/>
                </a:ext>
              </a:extLst>
            </p:cNvPr>
            <p:cNvSpPr txBox="1"/>
            <p:nvPr/>
          </p:nvSpPr>
          <p:spPr>
            <a:xfrm>
              <a:off x="5389873" y="4070271"/>
              <a:ext cx="543039" cy="17306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  <a:buClr>
                  <a:schemeClr val="accent1"/>
                </a:buClr>
              </a:pPr>
              <a:r>
                <a:rPr lang="en-GB" sz="1200" dirty="0"/>
                <a:t>250000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A1738-981F-4124-2EE9-68C334C85B85}"/>
                </a:ext>
              </a:extLst>
            </p:cNvPr>
            <p:cNvSpPr txBox="1"/>
            <p:nvPr/>
          </p:nvSpPr>
          <p:spPr>
            <a:xfrm>
              <a:off x="5409386" y="4663523"/>
              <a:ext cx="543039" cy="18178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  <a:buClr>
                  <a:schemeClr val="accent1"/>
                </a:buClr>
              </a:pPr>
              <a:r>
                <a:rPr lang="en-GB" sz="1200" dirty="0"/>
                <a:t>10000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0021CE-9498-208E-2360-218BC2A76082}"/>
                </a:ext>
              </a:extLst>
            </p:cNvPr>
            <p:cNvSpPr txBox="1"/>
            <p:nvPr/>
          </p:nvSpPr>
          <p:spPr>
            <a:xfrm>
              <a:off x="8229137" y="4337238"/>
              <a:ext cx="562605" cy="21135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  <a:buClr>
                  <a:schemeClr val="accent1"/>
                </a:buClr>
              </a:pPr>
              <a:r>
                <a:rPr lang="en-GB" sz="1200" dirty="0"/>
                <a:t>500000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4ED55-7215-2A45-501D-0C45942DE8B8}"/>
                </a:ext>
              </a:extLst>
            </p:cNvPr>
            <p:cNvSpPr txBox="1"/>
            <p:nvPr/>
          </p:nvSpPr>
          <p:spPr>
            <a:xfrm>
              <a:off x="8288881" y="4948357"/>
              <a:ext cx="502861" cy="2113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  <a:buClr>
                  <a:schemeClr val="accent1"/>
                </a:buClr>
              </a:pPr>
              <a:r>
                <a:rPr lang="en-GB" sz="1200" dirty="0"/>
                <a:t>10000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8670AE-947E-860A-CE3C-8A9E63B49A67}"/>
              </a:ext>
            </a:extLst>
          </p:cNvPr>
          <p:cNvGrpSpPr/>
          <p:nvPr/>
        </p:nvGrpSpPr>
        <p:grpSpPr>
          <a:xfrm>
            <a:off x="212859" y="1039692"/>
            <a:ext cx="6887389" cy="2665964"/>
            <a:chOff x="83334" y="1811692"/>
            <a:chExt cx="6887389" cy="26659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A61C548-C9DE-728D-0B4C-D8608FF73167}"/>
                </a:ext>
              </a:extLst>
            </p:cNvPr>
            <p:cNvGrpSpPr/>
            <p:nvPr/>
          </p:nvGrpSpPr>
          <p:grpSpPr>
            <a:xfrm>
              <a:off x="83334" y="2176757"/>
              <a:ext cx="6887389" cy="2300899"/>
              <a:chOff x="313737" y="2387541"/>
              <a:chExt cx="10111653" cy="360698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CC4DD76-BBEB-7EF6-5399-0D16C8917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737" y="2387541"/>
                <a:ext cx="10111653" cy="360698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35BE7F-0E43-CCF4-422A-90EBED710548}"/>
                  </a:ext>
                </a:extLst>
              </p:cNvPr>
              <p:cNvSpPr txBox="1"/>
              <p:nvPr/>
            </p:nvSpPr>
            <p:spPr>
              <a:xfrm>
                <a:off x="4896198" y="3218069"/>
                <a:ext cx="809497" cy="26110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l"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en-GB" sz="1200" dirty="0"/>
                  <a:t>450000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FF4B15-21A1-D533-4B82-8454A8998D8F}"/>
                  </a:ext>
                </a:extLst>
              </p:cNvPr>
              <p:cNvSpPr txBox="1"/>
              <p:nvPr/>
            </p:nvSpPr>
            <p:spPr>
              <a:xfrm>
                <a:off x="8897389" y="3961716"/>
                <a:ext cx="590203" cy="264518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l"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en-GB" sz="1200" dirty="0"/>
                  <a:t>18000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65542C-77FE-4E89-9FE0-74AF2F9433D1}"/>
                  </a:ext>
                </a:extLst>
              </p:cNvPr>
              <p:cNvSpPr txBox="1"/>
              <p:nvPr/>
            </p:nvSpPr>
            <p:spPr>
              <a:xfrm>
                <a:off x="4981706" y="3961716"/>
                <a:ext cx="590203" cy="264518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l"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en-GB" sz="1200" dirty="0"/>
                  <a:t>10000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E9842-FD1C-8538-E427-7DE29F3B518D}"/>
                  </a:ext>
                </a:extLst>
              </p:cNvPr>
              <p:cNvSpPr txBox="1"/>
              <p:nvPr/>
            </p:nvSpPr>
            <p:spPr>
              <a:xfrm>
                <a:off x="8813909" y="3218069"/>
                <a:ext cx="869652" cy="264518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l">
                  <a:spcAft>
                    <a:spcPts val="600"/>
                  </a:spcAft>
                  <a:buClr>
                    <a:schemeClr val="accent1"/>
                  </a:buClr>
                </a:pPr>
                <a:r>
                  <a:rPr lang="en-GB" sz="1200" dirty="0"/>
                  <a:t>300000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8077B3-4598-68E2-0AF4-B1E90F36AD19}"/>
                </a:ext>
              </a:extLst>
            </p:cNvPr>
            <p:cNvSpPr txBox="1"/>
            <p:nvPr/>
          </p:nvSpPr>
          <p:spPr>
            <a:xfrm>
              <a:off x="203367" y="1811692"/>
              <a:ext cx="44637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accent1"/>
                </a:buClr>
              </a:pPr>
              <a:r>
                <a:rPr lang="en-GB" dirty="0">
                  <a:latin typeface="RM First Class Inline"/>
                </a:rPr>
                <a:t>Illustration for Manual Catalogue forecasting 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242B860-EBAC-8D10-EDB7-119372D601F9}"/>
                </a:ext>
              </a:extLst>
            </p:cNvPr>
            <p:cNvCxnSpPr>
              <a:cxnSpLocks/>
            </p:cNvCxnSpPr>
            <p:nvPr/>
          </p:nvCxnSpPr>
          <p:spPr>
            <a:xfrm>
              <a:off x="2232006" y="2146594"/>
              <a:ext cx="3438544" cy="6432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2E44E9-B489-C605-C0C2-5FE15D35AE9E}"/>
                </a:ext>
              </a:extLst>
            </p:cNvPr>
            <p:cNvCxnSpPr>
              <a:cxnSpLocks/>
            </p:cNvCxnSpPr>
            <p:nvPr/>
          </p:nvCxnSpPr>
          <p:spPr>
            <a:xfrm>
              <a:off x="2212685" y="2160423"/>
              <a:ext cx="3545860" cy="980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93860D-9FF5-CA7E-FB30-D4F5B9F67B18}"/>
                </a:ext>
              </a:extLst>
            </p:cNvPr>
            <p:cNvCxnSpPr>
              <a:cxnSpLocks/>
            </p:cNvCxnSpPr>
            <p:nvPr/>
          </p:nvCxnSpPr>
          <p:spPr>
            <a:xfrm>
              <a:off x="2193670" y="2140261"/>
              <a:ext cx="786267" cy="6495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10D95D-1E8F-FF57-C5A3-DA4ED3116DC2}"/>
                </a:ext>
              </a:extLst>
            </p:cNvPr>
            <p:cNvCxnSpPr>
              <a:cxnSpLocks/>
            </p:cNvCxnSpPr>
            <p:nvPr/>
          </p:nvCxnSpPr>
          <p:spPr>
            <a:xfrm>
              <a:off x="2204281" y="2130485"/>
              <a:ext cx="890200" cy="1104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EFE4F1-E414-2C32-7EB0-A303037ED654}"/>
              </a:ext>
            </a:extLst>
          </p:cNvPr>
          <p:cNvGrpSpPr/>
          <p:nvPr/>
        </p:nvGrpSpPr>
        <p:grpSpPr>
          <a:xfrm>
            <a:off x="7705725" y="3022083"/>
            <a:ext cx="4037149" cy="2246473"/>
            <a:chOff x="7757939" y="2844064"/>
            <a:chExt cx="4037149" cy="22464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80D173-A9A5-32B8-660F-CFD45AA04976}"/>
                </a:ext>
              </a:extLst>
            </p:cNvPr>
            <p:cNvSpPr txBox="1"/>
            <p:nvPr/>
          </p:nvSpPr>
          <p:spPr>
            <a:xfrm>
              <a:off x="8472314" y="2844064"/>
              <a:ext cx="332277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2400"/>
                </a:spcAft>
                <a:buClr>
                  <a:schemeClr val="accent1"/>
                </a:buClr>
              </a:pPr>
              <a:r>
                <a:rPr lang="en-GB" sz="1800" dirty="0">
                  <a:latin typeface="RM First Class Inline"/>
                </a:rPr>
                <a:t>Illustration for mech forecasting </a:t>
              </a:r>
            </a:p>
            <a:p>
              <a:pPr algn="r">
                <a:spcAft>
                  <a:spcPts val="2400"/>
                </a:spcAft>
                <a:buClr>
                  <a:schemeClr val="accent1"/>
                </a:buClr>
              </a:pPr>
              <a:r>
                <a:rPr lang="en-GB" sz="1800" dirty="0">
                  <a:latin typeface="RM First Class Inline"/>
                </a:rPr>
                <a:t>Use OCR for LL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2584800-B944-014D-7566-C95CEAE89F7E}"/>
                </a:ext>
              </a:extLst>
            </p:cNvPr>
            <p:cNvGrpSpPr/>
            <p:nvPr/>
          </p:nvGrpSpPr>
          <p:grpSpPr>
            <a:xfrm>
              <a:off x="7757939" y="3054131"/>
              <a:ext cx="2819400" cy="2036406"/>
              <a:chOff x="7757939" y="3054131"/>
              <a:chExt cx="2819400" cy="203640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C438C8B-098E-5137-093B-70F6700FC8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57939" y="3111281"/>
                <a:ext cx="754278" cy="173751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17EF9E7-84CB-BC03-BDFF-5A4CF5200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27205" y="3054131"/>
                <a:ext cx="703252" cy="1364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8A9A250-0C3F-D8DF-51C8-DA9F491DBD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58490" y="3778207"/>
                <a:ext cx="311915" cy="13123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ACAAC1E-16C2-ABAA-98A8-6413BA6CD8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00347" y="3744688"/>
                <a:ext cx="376992" cy="7374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261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3C434-D2DF-4546-AFCF-073B158B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9" y="273378"/>
            <a:ext cx="7283316" cy="475686"/>
          </a:xfrm>
        </p:spPr>
        <p:txBody>
          <a:bodyPr/>
          <a:lstStyle/>
          <a:p>
            <a:r>
              <a:rPr lang="en-GB" dirty="0"/>
              <a:t>Mailmark catalogue pricing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6B54-24A0-4821-B16C-3463AE0D2F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88FC80-C157-9A89-D3B4-CBB3312B1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25992"/>
              </p:ext>
            </p:extLst>
          </p:nvPr>
        </p:nvGraphicFramePr>
        <p:xfrm>
          <a:off x="5853082" y="3132387"/>
          <a:ext cx="4386098" cy="277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669">
                  <a:extLst>
                    <a:ext uri="{9D8B030D-6E8A-4147-A177-3AD203B41FA5}">
                      <a16:colId xmlns:a16="http://schemas.microsoft.com/office/drawing/2014/main" val="43721287"/>
                    </a:ext>
                  </a:extLst>
                </a:gridCol>
                <a:gridCol w="3761429">
                  <a:extLst>
                    <a:ext uri="{9D8B030D-6E8A-4147-A177-3AD203B41FA5}">
                      <a16:colId xmlns:a16="http://schemas.microsoft.com/office/drawing/2014/main" val="2354432491"/>
                    </a:ext>
                  </a:extLst>
                </a:gridCol>
              </a:tblGrid>
              <a:tr h="294939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DAJ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LETTERS CATALOG MAN BAGS 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72030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DAK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LETTERS CATALOG MAN TRAY 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63810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DAP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LRG LTR CATALOG MAN BAGS 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81477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DAQ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LRG LTR CATALOG MAN TRAY 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8215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ZBI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LETTERS CATALOG MAN BAGS Z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85839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ZBJ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LETTERS CATALOG MAN TRAY Z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57845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ZBO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LRG LTR CATALOG MAN BAGS Z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39415"/>
                  </a:ext>
                </a:extLst>
              </a:tr>
              <a:tr h="35375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ZBP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70__ LRG LTR CATALOG MAN TRAY Z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316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8F3BD89-8631-64AB-77DE-28B4FD62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48" y="1284629"/>
            <a:ext cx="4239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New Catalogue service codes: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C434B2-56B2-7AC2-23D4-58CE7DC3C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47992"/>
              </p:ext>
            </p:extLst>
          </p:nvPr>
        </p:nvGraphicFramePr>
        <p:xfrm>
          <a:off x="479559" y="1795954"/>
          <a:ext cx="4386098" cy="4107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114">
                  <a:extLst>
                    <a:ext uri="{9D8B030D-6E8A-4147-A177-3AD203B41FA5}">
                      <a16:colId xmlns:a16="http://schemas.microsoft.com/office/drawing/2014/main" val="43721287"/>
                    </a:ext>
                  </a:extLst>
                </a:gridCol>
                <a:gridCol w="3747984">
                  <a:extLst>
                    <a:ext uri="{9D8B030D-6E8A-4147-A177-3AD203B41FA5}">
                      <a16:colId xmlns:a16="http://schemas.microsoft.com/office/drawing/2014/main" val="2354432491"/>
                    </a:ext>
                  </a:extLst>
                </a:gridCol>
              </a:tblGrid>
              <a:tr h="34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DMA</a:t>
                      </a:r>
                      <a:endParaRPr kumimoji="0" lang="en-GB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4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70__LETTER CATALOG EIB TRAY N</a:t>
                      </a:r>
                      <a:endParaRPr kumimoji="0" lang="en-GB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7203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ZNN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EIB TRAY Z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6381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DMC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EIB BAG N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81477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EIB BAG Z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8215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DME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ECON EIB TRAY N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85839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ZNP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ECON EIB TRAY Z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57845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DMG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ECON EIB BAG N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39415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ZNQ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70__LETTER CATALOG ECON EIB BAG Z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31687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DMI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 LRG LTR CATALOG EIB TRAY N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30753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ZNR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 LRG LTR CATALOG EIB TRAY Z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2006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DMK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 LRG LTR CATALOG EIB BAG N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55493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70__ LRG LTR CATALOG EIB BAG Z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9557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02BFECE-D8F7-6DDC-C4D9-6C9CBBD0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665" y="2621062"/>
            <a:ext cx="50050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Existing codes now become VAT rated: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8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3C434-D2DF-4546-AFCF-073B158B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9" y="273378"/>
            <a:ext cx="8216766" cy="475686"/>
          </a:xfrm>
        </p:spPr>
        <p:txBody>
          <a:bodyPr/>
          <a:lstStyle/>
          <a:p>
            <a:r>
              <a:rPr lang="en-GB" dirty="0" err="1"/>
              <a:t>Emanifest</a:t>
            </a:r>
            <a:r>
              <a:rPr lang="en-GB" dirty="0"/>
              <a:t> and barcode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6B54-24A0-4821-B16C-3463AE0D2F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5E8CE9-B8A7-BD9A-5696-84BA59B54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82919"/>
              </p:ext>
            </p:extLst>
          </p:nvPr>
        </p:nvGraphicFramePr>
        <p:xfrm>
          <a:off x="212859" y="1202849"/>
          <a:ext cx="11569566" cy="4841716"/>
        </p:xfrm>
        <a:graphic>
          <a:graphicData uri="http://schemas.openxmlformats.org/drawingml/2006/table">
            <a:tbl>
              <a:tblPr firstRow="1" firstCol="1" bandRow="1"/>
              <a:tblGrid>
                <a:gridCol w="3518408">
                  <a:extLst>
                    <a:ext uri="{9D8B030D-6E8A-4147-A177-3AD203B41FA5}">
                      <a16:colId xmlns:a16="http://schemas.microsoft.com/office/drawing/2014/main" val="1187580384"/>
                    </a:ext>
                  </a:extLst>
                </a:gridCol>
                <a:gridCol w="1688458">
                  <a:extLst>
                    <a:ext uri="{9D8B030D-6E8A-4147-A177-3AD203B41FA5}">
                      <a16:colId xmlns:a16="http://schemas.microsoft.com/office/drawing/2014/main" val="344053521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2803569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48974456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842785231"/>
                    </a:ext>
                  </a:extLst>
                </a:gridCol>
              </a:tblGrid>
              <a:tr h="635476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Class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 (</a:t>
                      </a:r>
                      <a:r>
                        <a:rPr lang="en-GB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eMHS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&amp; 4STATE Barcode)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ResponseMailType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GB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eMHS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Service Type (2D Barcode)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Mail Type </a:t>
                      </a:r>
                    </a:p>
                    <a:p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GB" sz="1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eHMS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only)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00118"/>
                  </a:ext>
                </a:extLst>
              </a:tr>
              <a:tr h="525889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Economy Mailmark Catalogue Letter (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eMHS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  <a:p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 – Economy 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– Letter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0 - Mailmark Letter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1 - Advertising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63984"/>
                  </a:ext>
                </a:extLst>
              </a:tr>
              <a:tr h="60513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Economy Mailmark Catalogue Letter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(2D and 4-state)</a:t>
                      </a:r>
                    </a:p>
                    <a:p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67652"/>
                  </a:ext>
                </a:extLst>
              </a:tr>
              <a:tr h="525889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Standard Mailmark Catalogue Letter (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eHMS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  <a:p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 – Standard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1 - Advertising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57352"/>
                  </a:ext>
                </a:extLst>
              </a:tr>
              <a:tr h="60513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Standard Mailmark Catalogue Letter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(2D and 4-state) </a:t>
                      </a:r>
                    </a:p>
                    <a:p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66283"/>
                  </a:ext>
                </a:extLst>
              </a:tr>
              <a:tr h="525889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Standard Mailmark Catalogue Large Letter (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eHMS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 </a:t>
                      </a:r>
                      <a:endParaRPr lang="en-GB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– Large Letter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1- Mailmark Large Letter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1 - Advertising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28108"/>
                  </a:ext>
                </a:extLst>
              </a:tr>
              <a:tr h="60513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Standard Mailmark Catalogue Large Letter (2D and  4-state) </a:t>
                      </a:r>
                    </a:p>
                    <a:p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3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4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Catalogue content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69506" y="6413500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EF049-629E-471B-9832-E417C2DF11F3}"/>
              </a:ext>
            </a:extLst>
          </p:cNvPr>
          <p:cNvSpPr/>
          <p:nvPr/>
        </p:nvSpPr>
        <p:spPr>
          <a:xfrm>
            <a:off x="552521" y="2368945"/>
            <a:ext cx="4705433" cy="66529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500" b="0" dirty="0">
                <a:solidFill>
                  <a:schemeClr val="tx2"/>
                </a:solidFill>
                <a:effectLst/>
              </a:rPr>
              <a:t>A 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ail</a:t>
            </a:r>
            <a:r>
              <a:rPr lang="en-GB" sz="1500" b="0" spc="-2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or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p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y</a:t>
            </a:r>
            <a:r>
              <a:rPr lang="en-GB" sz="1500" b="0" spc="-5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15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g</a:t>
            </a:r>
            <a:r>
              <a:rPr lang="en-GB" sz="1500" b="0" spc="-2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w</a:t>
            </a:r>
            <a:r>
              <a:rPr lang="en-GB" sz="1500" b="0" spc="-3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or 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aso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al</a:t>
            </a:r>
            <a:r>
              <a:rPr lang="en-GB" sz="1500" b="0" spc="-8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alo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gu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3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-2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2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p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ros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p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ct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v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6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u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b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ase</a:t>
            </a:r>
            <a:endParaRPr lang="en-GB" sz="15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9FD801-511B-424E-A566-306D261E6245}"/>
              </a:ext>
            </a:extLst>
          </p:cNvPr>
          <p:cNvSpPr/>
          <p:nvPr/>
        </p:nvSpPr>
        <p:spPr>
          <a:xfrm>
            <a:off x="6520191" y="2378546"/>
            <a:ext cx="5392784" cy="66529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600" b="0" dirty="0">
                <a:solidFill>
                  <a:schemeClr val="tx2"/>
                </a:solidFill>
                <a:effectLst/>
              </a:rPr>
              <a:t>List of goods or services and direct sell from the page.  </a:t>
            </a:r>
            <a:endParaRPr lang="en-GB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552521" y="3155987"/>
            <a:ext cx="4705433" cy="6652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500" b="0" dirty="0">
                <a:solidFill>
                  <a:schemeClr val="tx2"/>
                </a:solidFill>
                <a:effectLst/>
              </a:rPr>
              <a:t>A mail order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spc="-25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p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y</a:t>
            </a:r>
            <a:r>
              <a:rPr lang="en-GB" sz="1500" b="0" spc="-3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en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g</a:t>
            </a:r>
            <a:r>
              <a:rPr lang="en-GB" sz="1500" b="0" spc="-3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 postcard with a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u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t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1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-3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cu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</a:t>
            </a:r>
            <a:r>
              <a:rPr lang="en-GB" sz="1500" b="0" spc="-3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w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ho has already received a catalogue</a:t>
            </a:r>
            <a:r>
              <a:rPr lang="en-GB" sz="1500" b="0" spc="-35" dirty="0">
                <a:solidFill>
                  <a:schemeClr val="tx2"/>
                </a:solidFill>
                <a:effectLst/>
              </a:rPr>
              <a:t>. </a:t>
            </a:r>
            <a:endParaRPr lang="en-GB" sz="15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6520191" y="3165588"/>
            <a:ext cx="5392784" cy="6652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600" b="0" dirty="0">
                <a:solidFill>
                  <a:schemeClr val="tx2"/>
                </a:solidFill>
                <a:effectLst/>
              </a:rPr>
              <a:t>Not a list of goods or services.</a:t>
            </a:r>
            <a:endParaRPr lang="en-GB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552521" y="3943029"/>
            <a:ext cx="4705433" cy="6652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4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ra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v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l</a:t>
            </a:r>
            <a:r>
              <a:rPr lang="en-GB" sz="1500" b="0" spc="2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spc="-25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p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y</a:t>
            </a:r>
            <a:r>
              <a:rPr lang="en-GB" sz="1500" b="0" spc="2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en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g i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3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w</a:t>
            </a:r>
            <a:r>
              <a:rPr lang="en-GB" sz="1500" b="0" spc="1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or</a:t>
            </a:r>
            <a:r>
              <a:rPr lang="en-GB" sz="1500" b="0" spc="4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asonal holiday brochure to an existing or prospective</a:t>
            </a:r>
            <a:r>
              <a:rPr lang="en-GB" sz="1500" b="0" spc="-6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cu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</a:t>
            </a:r>
            <a:r>
              <a:rPr lang="en-GB" sz="1500" b="0" spc="-6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b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e.</a:t>
            </a:r>
            <a:endParaRPr lang="en-GB" sz="15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6520191" y="3952630"/>
            <a:ext cx="5392784" cy="6652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600" b="0" dirty="0">
                <a:solidFill>
                  <a:schemeClr val="tx2"/>
                </a:solidFill>
                <a:effectLst/>
              </a:rPr>
              <a:t>Provided the brochure is primarily a list of holidays and options with prices clearly displayed.  </a:t>
            </a:r>
            <a:endParaRPr lang="en-GB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D94F3-6534-4842-94B9-C7DE1D7D3A90}"/>
              </a:ext>
            </a:extLst>
          </p:cNvPr>
          <p:cNvSpPr/>
          <p:nvPr/>
        </p:nvSpPr>
        <p:spPr>
          <a:xfrm>
            <a:off x="552521" y="4733902"/>
            <a:ext cx="4705433" cy="6652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500" b="0" dirty="0">
                <a:solidFill>
                  <a:schemeClr val="tx2"/>
                </a:solidFill>
                <a:effectLst/>
              </a:rPr>
              <a:t>A tourist office promoting a holiday destination by mailing a brochure to an existing or prospective customer base.</a:t>
            </a:r>
            <a:endParaRPr lang="en-GB" sz="15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4816F-905E-4870-9451-FC0CB5A3123A}"/>
              </a:ext>
            </a:extLst>
          </p:cNvPr>
          <p:cNvSpPr/>
          <p:nvPr/>
        </p:nvSpPr>
        <p:spPr>
          <a:xfrm>
            <a:off x="6520191" y="4743503"/>
            <a:ext cx="5392784" cy="6652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600" b="0" dirty="0">
                <a:solidFill>
                  <a:schemeClr val="tx2"/>
                </a:solidFill>
                <a:effectLst/>
              </a:rPr>
              <a:t>The brochure is promoting a country or a region. It is not primarily a list of good and services.  </a:t>
            </a:r>
            <a:endParaRPr lang="en-GB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2BD8C1-78B9-4A4F-B666-416050CC0D6C}"/>
              </a:ext>
            </a:extLst>
          </p:cNvPr>
          <p:cNvSpPr/>
          <p:nvPr/>
        </p:nvSpPr>
        <p:spPr>
          <a:xfrm>
            <a:off x="552521" y="1570558"/>
            <a:ext cx="4705433" cy="6652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500" b="0" dirty="0">
                <a:solidFill>
                  <a:schemeClr val="tx2"/>
                </a:solidFill>
                <a:effectLst/>
              </a:rPr>
              <a:t>A 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ail</a:t>
            </a:r>
            <a:r>
              <a:rPr lang="en-GB" sz="1500" b="0" spc="-2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or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p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y</a:t>
            </a:r>
            <a:r>
              <a:rPr lang="en-GB" sz="1500" b="0" spc="-5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15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d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g</a:t>
            </a:r>
            <a:r>
              <a:rPr lang="en-GB" sz="1500" b="0" spc="-2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w</a:t>
            </a:r>
            <a:r>
              <a:rPr lang="en-GB" sz="1500" b="0" spc="-3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or 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aso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al</a:t>
            </a:r>
            <a:r>
              <a:rPr lang="en-GB" sz="1500" b="0" spc="-8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alo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gu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2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-3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an</a:t>
            </a:r>
            <a:r>
              <a:rPr lang="en-GB" sz="1500" b="0" spc="-25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x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i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n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g</a:t>
            </a:r>
            <a:r>
              <a:rPr lang="en-GB" sz="1500" b="0" spc="-30" dirty="0">
                <a:solidFill>
                  <a:schemeClr val="tx2"/>
                </a:solidFill>
                <a:effectLst/>
              </a:rPr>
              <a:t> 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c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u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s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t</a:t>
            </a:r>
            <a:r>
              <a:rPr lang="en-GB" sz="1500" b="0" spc="-10" dirty="0">
                <a:solidFill>
                  <a:schemeClr val="tx2"/>
                </a:solidFill>
                <a:effectLst/>
              </a:rPr>
              <a:t>o</a:t>
            </a:r>
            <a:r>
              <a:rPr lang="en-GB" sz="1500" b="0" spc="10" dirty="0">
                <a:solidFill>
                  <a:schemeClr val="tx2"/>
                </a:solidFill>
                <a:effectLst/>
              </a:rPr>
              <a:t>m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r </a:t>
            </a:r>
            <a:r>
              <a:rPr lang="en-GB" sz="1500" b="0" spc="5" dirty="0">
                <a:solidFill>
                  <a:schemeClr val="tx2"/>
                </a:solidFill>
                <a:effectLst/>
              </a:rPr>
              <a:t>b</a:t>
            </a:r>
            <a:r>
              <a:rPr lang="en-GB" sz="1500" b="0" dirty="0">
                <a:solidFill>
                  <a:schemeClr val="tx2"/>
                </a:solidFill>
                <a:effectLst/>
              </a:rPr>
              <a:t>as</a:t>
            </a:r>
            <a:r>
              <a:rPr lang="en-GB" sz="1500" b="0" spc="-5" dirty="0">
                <a:solidFill>
                  <a:schemeClr val="tx2"/>
                </a:solidFill>
                <a:effectLst/>
              </a:rPr>
              <a:t>e.</a:t>
            </a:r>
            <a:endParaRPr lang="en-GB" sz="15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1489A6-6F16-4163-A302-58BD04DA761E}"/>
              </a:ext>
            </a:extLst>
          </p:cNvPr>
          <p:cNvSpPr/>
          <p:nvPr/>
        </p:nvSpPr>
        <p:spPr>
          <a:xfrm>
            <a:off x="6515427" y="1580159"/>
            <a:ext cx="5370150" cy="6652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600" b="0" dirty="0">
                <a:solidFill>
                  <a:schemeClr val="tx2"/>
                </a:solidFill>
                <a:effectLst/>
              </a:rPr>
              <a:t>List of goods or services and direct sell from the page.  </a:t>
            </a:r>
            <a:endParaRPr lang="en-GB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B8A19-A007-7903-7372-1D89CCB6A386}"/>
              </a:ext>
            </a:extLst>
          </p:cNvPr>
          <p:cNvSpPr/>
          <p:nvPr/>
        </p:nvSpPr>
        <p:spPr>
          <a:xfrm>
            <a:off x="552521" y="5549920"/>
            <a:ext cx="4705433" cy="66529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500" b="0" dirty="0">
                <a:solidFill>
                  <a:schemeClr val="tx2"/>
                </a:solidFill>
                <a:effectLst/>
              </a:rPr>
              <a:t>A brochure in support of a new car launch</a:t>
            </a:r>
            <a:endParaRPr lang="en-GB" sz="15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527CE2-2F6E-C61A-8B4E-9989000A7F8C}"/>
              </a:ext>
            </a:extLst>
          </p:cNvPr>
          <p:cNvSpPr/>
          <p:nvPr/>
        </p:nvSpPr>
        <p:spPr>
          <a:xfrm>
            <a:off x="6520191" y="5578501"/>
            <a:ext cx="5392784" cy="66529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ct val="100000"/>
              </a:lnSpc>
              <a:spcAft>
                <a:spcPts val="600"/>
              </a:spcAft>
            </a:pPr>
            <a:r>
              <a:rPr lang="en-GB" sz="1600" b="0" dirty="0">
                <a:solidFill>
                  <a:schemeClr val="tx2"/>
                </a:solidFill>
                <a:effectLst/>
              </a:rPr>
              <a:t>Not a list of goods or services; the prices are illustrative ranges. Does not sell directly from the page but pushes to dealerships.</a:t>
            </a:r>
            <a:endParaRPr lang="en-GB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F116B-BA49-2650-86E8-A03AD8D95B16}"/>
              </a:ext>
            </a:extLst>
          </p:cNvPr>
          <p:cNvSpPr txBox="1"/>
          <p:nvPr/>
        </p:nvSpPr>
        <p:spPr>
          <a:xfrm>
            <a:off x="5273829" y="957341"/>
            <a:ext cx="1266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</a:pPr>
            <a:r>
              <a:rPr lang="en-GB" sz="1200" b="1" dirty="0">
                <a:solidFill>
                  <a:schemeClr val="accent6"/>
                </a:solidFill>
                <a:effectLst/>
                <a:latin typeface="+mj-lt"/>
              </a:rPr>
              <a:t>Eligible for Catalogue Mail?</a:t>
            </a:r>
            <a:endParaRPr lang="en-GB" sz="1200" b="1" dirty="0">
              <a:solidFill>
                <a:schemeClr val="accent6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raphic 62" descr="Checkmark with solid fill">
            <a:extLst>
              <a:ext uri="{FF2B5EF4-FFF2-40B4-BE49-F238E27FC236}">
                <a16:creationId xmlns:a16="http://schemas.microsoft.com/office/drawing/2014/main" id="{75F1D384-A3AD-3813-92D8-41BCA6D43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3134" y="1649530"/>
            <a:ext cx="662894" cy="662894"/>
          </a:xfrm>
          <a:prstGeom prst="rect">
            <a:avLst/>
          </a:prstGeom>
        </p:spPr>
      </p:pic>
      <p:pic>
        <p:nvPicPr>
          <p:cNvPr id="64" name="Graphic 63" descr="Checkmark with solid fill">
            <a:extLst>
              <a:ext uri="{FF2B5EF4-FFF2-40B4-BE49-F238E27FC236}">
                <a16:creationId xmlns:a16="http://schemas.microsoft.com/office/drawing/2014/main" id="{77D3EB4B-B4D1-FB5D-1CA7-F33BE515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383" y="2348620"/>
            <a:ext cx="662894" cy="662894"/>
          </a:xfrm>
          <a:prstGeom prst="rect">
            <a:avLst/>
          </a:prstGeom>
        </p:spPr>
      </p:pic>
      <p:pic>
        <p:nvPicPr>
          <p:cNvPr id="65" name="Graphic 64" descr="Checkmark with solid fill">
            <a:extLst>
              <a:ext uri="{FF2B5EF4-FFF2-40B4-BE49-F238E27FC236}">
                <a16:creationId xmlns:a16="http://schemas.microsoft.com/office/drawing/2014/main" id="{B981A887-9853-B2DE-C6E8-0B140FA6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383" y="3952630"/>
            <a:ext cx="662894" cy="662894"/>
          </a:xfrm>
          <a:prstGeom prst="rect">
            <a:avLst/>
          </a:prstGeom>
        </p:spPr>
      </p:pic>
      <p:pic>
        <p:nvPicPr>
          <p:cNvPr id="67" name="Graphic 66" descr="Close with solid fill">
            <a:extLst>
              <a:ext uri="{FF2B5EF4-FFF2-40B4-BE49-F238E27FC236}">
                <a16:creationId xmlns:a16="http://schemas.microsoft.com/office/drawing/2014/main" id="{F60A460D-33D3-77B9-572C-A4F647B3A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4967" y="3083906"/>
            <a:ext cx="783310" cy="78331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5AE747E-4CB3-9923-CE0F-F319E1529206}"/>
              </a:ext>
            </a:extLst>
          </p:cNvPr>
          <p:cNvSpPr txBox="1"/>
          <p:nvPr/>
        </p:nvSpPr>
        <p:spPr>
          <a:xfrm>
            <a:off x="6433153" y="1128956"/>
            <a:ext cx="2622755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</a:pPr>
            <a:r>
              <a:rPr lang="en-GB" sz="1800" b="1" dirty="0">
                <a:solidFill>
                  <a:schemeClr val="accent6"/>
                </a:solidFill>
                <a:effectLst/>
                <a:latin typeface="+mj-lt"/>
              </a:rPr>
              <a:t>Explanation</a:t>
            </a:r>
            <a:endParaRPr lang="en-GB" sz="1800" b="1" dirty="0">
              <a:solidFill>
                <a:schemeClr val="accent6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7F8F01-9210-3BB6-1931-4645D3CFF61B}"/>
              </a:ext>
            </a:extLst>
          </p:cNvPr>
          <p:cNvSpPr txBox="1"/>
          <p:nvPr/>
        </p:nvSpPr>
        <p:spPr>
          <a:xfrm>
            <a:off x="479916" y="1147658"/>
            <a:ext cx="2462333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</a:pPr>
            <a:r>
              <a:rPr lang="en-GB" sz="1800" b="1" dirty="0">
                <a:solidFill>
                  <a:schemeClr val="accent6"/>
                </a:solidFill>
                <a:effectLst/>
                <a:latin typeface="+mj-lt"/>
              </a:rPr>
              <a:t>Example of Mailing</a:t>
            </a:r>
            <a:endParaRPr lang="en-GB" sz="1800" b="1" dirty="0">
              <a:solidFill>
                <a:schemeClr val="accent6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Graphic 73" descr="Close with solid fill">
            <a:extLst>
              <a:ext uri="{FF2B5EF4-FFF2-40B4-BE49-F238E27FC236}">
                <a16:creationId xmlns:a16="http://schemas.microsoft.com/office/drawing/2014/main" id="{B429AB1A-CB28-25A1-2538-94831A369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177" y="4674895"/>
            <a:ext cx="783310" cy="783310"/>
          </a:xfrm>
          <a:prstGeom prst="rect">
            <a:avLst/>
          </a:prstGeom>
        </p:spPr>
      </p:pic>
      <p:pic>
        <p:nvPicPr>
          <p:cNvPr id="75" name="Graphic 74" descr="Close with solid fill">
            <a:extLst>
              <a:ext uri="{FF2B5EF4-FFF2-40B4-BE49-F238E27FC236}">
                <a16:creationId xmlns:a16="http://schemas.microsoft.com/office/drawing/2014/main" id="{2FB05483-0FC2-49A2-D8B8-A644952D6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177" y="5549920"/>
            <a:ext cx="783310" cy="7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C01A1B6CE214D9E5DE4A74D787689" ma:contentTypeVersion="13" ma:contentTypeDescription="Create a new document." ma:contentTypeScope="" ma:versionID="74b65fa6ad5f30b7832c82fededd3798">
  <xsd:schema xmlns:xsd="http://www.w3.org/2001/XMLSchema" xmlns:xs="http://www.w3.org/2001/XMLSchema" xmlns:p="http://schemas.microsoft.com/office/2006/metadata/properties" xmlns:ns2="63258bcd-d210-4d12-ae87-b1df44544b09" xmlns:ns3="64db751e-9233-4742-988a-d8dba3ab9ba7" targetNamespace="http://schemas.microsoft.com/office/2006/metadata/properties" ma:root="true" ma:fieldsID="4e2f3caf674cbf0c6a7bd2076be7abc6" ns2:_="" ns3:_="">
    <xsd:import namespace="63258bcd-d210-4d12-ae87-b1df44544b09"/>
    <xsd:import namespace="64db751e-9233-4742-988a-d8dba3ab9b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58bcd-d210-4d12-ae87-b1df44544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b751e-9233-4742-988a-d8dba3ab9b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db751e-9233-4742-988a-d8dba3ab9ba7">
      <UserInfo>
        <DisplayName>James Middlehurst</DisplayName>
        <AccountId>41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8458D-2AC3-472C-8A10-5742E36C4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58bcd-d210-4d12-ae87-b1df44544b09"/>
    <ds:schemaRef ds:uri="64db751e-9233-4742-988a-d8dba3ab9b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05D857-8CB0-4FC3-869D-E17B14A541D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3258bcd-d210-4d12-ae87-b1df44544b09"/>
    <ds:schemaRef ds:uri="http://purl.org/dc/elements/1.1/"/>
    <ds:schemaRef ds:uri="http://schemas.microsoft.com/office/2006/metadata/properties"/>
    <ds:schemaRef ds:uri="64db751e-9233-4742-988a-d8dba3ab9ba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6B542C-F749-4F67-869C-B376789CE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Widescreen</PresentationFormat>
  <Paragraphs>204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Impact</vt:lpstr>
      <vt:lpstr>RM First Class Inline</vt:lpstr>
      <vt:lpstr>Times New Roman</vt:lpstr>
      <vt:lpstr>Wingdings</vt:lpstr>
      <vt:lpstr>Office Theme</vt:lpstr>
      <vt:lpstr>MAILMARK CATALOGUE SERVICE</vt:lpstr>
      <vt:lpstr>Mailmark catalogue product specification</vt:lpstr>
      <vt:lpstr>mailmark catalogue service benefits</vt:lpstr>
      <vt:lpstr>Mailmark Catalogue service eligibility</vt:lpstr>
      <vt:lpstr>catalogue pricing</vt:lpstr>
      <vt:lpstr>Dockethub traffic forecast</vt:lpstr>
      <vt:lpstr>Mailmark catalogue pricing</vt:lpstr>
      <vt:lpstr>Emanifest and barcode selection</vt:lpstr>
      <vt:lpstr>Catalogue content guidelines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CUSTOMER MAIL IN DELIVERING A REMARKABLE CUSTOMER EXPERIENCE (CX)</dc:title>
  <dc:creator/>
  <cp:lastModifiedBy/>
  <cp:revision>76</cp:revision>
  <dcterms:created xsi:type="dcterms:W3CDTF">2022-03-31T15:35:07Z</dcterms:created>
  <dcterms:modified xsi:type="dcterms:W3CDTF">2024-05-03T11:28:54Z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0x01010073BC01A1B6CE214D9E5DE4A74D787689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2022-05-11T08:07:57Z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>f68d0851-aff5-429b-8f25-ced6ebef5fb2</vt:lpwstr>
  </property>
  <property fmtid="{D5CDD505-2E9C-101B-9397-08002B2CF9AE}" pid="9" name="MSIP_Label_980f36f3-41a5-4f45-a6a2-e224f336accd_ContentBits">
    <vt:lpwstr>2</vt:lpwstr>
  </property>
</Properties>
</file>