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745" r:id="rId5"/>
    <p:sldId id="2746" r:id="rId6"/>
    <p:sldId id="1677" r:id="rId7"/>
    <p:sldId id="2747" r:id="rId8"/>
    <p:sldId id="2737" r:id="rId9"/>
    <p:sldId id="2753" r:id="rId10"/>
    <p:sldId id="572" r:id="rId11"/>
    <p:sldId id="3626" r:id="rId12"/>
    <p:sldId id="2744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000000"/>
    <a:srgbClr val="FDC304"/>
    <a:srgbClr val="82CBD4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EF4AC-F0BA-43B7-BC51-7FED34718B4C}" v="2" dt="2023-12-14T11:17:24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52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4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3.png"/><Relationship Id="rId5" Type="http://schemas.openxmlformats.org/officeDocument/2006/relationships/tags" Target="../tags/tag21.xml"/><Relationship Id="rId15" Type="http://schemas.openxmlformats.org/officeDocument/2006/relationships/hyperlink" Target="https://www.royalmailwholesale.com/testing-and-innovation" TargetMode="External"/><Relationship Id="rId10" Type="http://schemas.openxmlformats.org/officeDocument/2006/relationships/image" Target="../media/image22.svg"/><Relationship Id="rId4" Type="http://schemas.openxmlformats.org/officeDocument/2006/relationships/tags" Target="../tags/tag20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4660-F6EB-4B88-86D7-4710916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SECTOR</a:t>
            </a:r>
            <a:br>
              <a:rPr lang="en-GB" dirty="0"/>
            </a:br>
            <a:r>
              <a:rPr lang="en-GB" dirty="0"/>
              <a:t>ADVERTISING MAIL - </a:t>
            </a:r>
            <a:br>
              <a:rPr lang="en-GB" dirty="0"/>
            </a:br>
            <a:r>
              <a:rPr lang="en-GB" dirty="0"/>
              <a:t>USE ECONOMY</a:t>
            </a:r>
            <a:br>
              <a:rPr lang="en-GB" dirty="0"/>
            </a:br>
            <a:r>
              <a:rPr lang="en-GB" dirty="0"/>
              <a:t>FOR THE FIRST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945A-8D2E-49E2-ACC4-F7F6CEDA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3" y="4581746"/>
            <a:ext cx="11140874" cy="241784"/>
          </a:xfrm>
        </p:spPr>
        <p:txBody>
          <a:bodyPr/>
          <a:lstStyle/>
          <a:p>
            <a:r>
              <a:rPr lang="en-GB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414553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A3C434-D2DF-4546-AFCF-073B158B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economy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DEFCB9-378F-48F7-8D6A-9F04BFCFD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you want to test using Economy for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C6B54-24A0-4821-B16C-3463AE0D2F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1A6413-03F3-4AA1-AF3A-ED5B0CD3F3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9991665" cy="4476750"/>
          </a:xfrm>
        </p:spPr>
        <p:txBody>
          <a:bodyPr/>
          <a:lstStyle/>
          <a:p>
            <a:r>
              <a:rPr lang="en-GB" dirty="0"/>
              <a:t>We have introduced a new product that provides the cheapest mail tariff ever by introducing a delivery window of between 1 and 4 working days after handover to Royal Mail</a:t>
            </a:r>
          </a:p>
          <a:p>
            <a:r>
              <a:rPr lang="en-GB" dirty="0"/>
              <a:t>We do this by utilising Mailmark technology which means we can take an economy letter at the same time we’re delivering another item to the same address</a:t>
            </a:r>
          </a:p>
          <a:p>
            <a:r>
              <a:rPr lang="en-GB" dirty="0"/>
              <a:t>This is how we can provide it at this cheaper price point as it might take a bit longer to reach a household</a:t>
            </a:r>
          </a:p>
          <a:p>
            <a:r>
              <a:rPr lang="en-GB" dirty="0"/>
              <a:t>This new cost effective service caters for high volume mailings as well as smaller volumes</a:t>
            </a:r>
          </a:p>
          <a:p>
            <a:r>
              <a:rPr lang="en-GB" dirty="0"/>
              <a:t>It provides customers with a competitively priced product option for mail which is less time sensitive</a:t>
            </a:r>
          </a:p>
          <a:p>
            <a:r>
              <a:rPr lang="en-GB" dirty="0"/>
              <a:t>You can now test the economy tariff for the first time using our Test and Innovate Scheme, which allows you to trial the fall to earth of using this product</a:t>
            </a:r>
          </a:p>
          <a:p>
            <a:r>
              <a:rPr lang="en-GB" dirty="0"/>
              <a:t>When you use the Economy product and get this discount – you will effectively be paying c.16% less than the standard Advertising Mail tariff</a:t>
            </a:r>
          </a:p>
          <a:p>
            <a:r>
              <a:rPr lang="en-GB" dirty="0"/>
              <a:t>The volume cap (500k) can be split between Advertising Mail and Business Mail but each product requires a </a:t>
            </a:r>
            <a:r>
              <a:rPr lang="en-GB"/>
              <a:t>separate application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337898" y="5130331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Economy mail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</a:t>
            </a:r>
            <a:r>
              <a:rPr lang="en-GB" dirty="0">
                <a:solidFill>
                  <a:prstClr val="black"/>
                </a:solidFill>
              </a:rPr>
              <a:t>using the Economy tariff to test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 Advertising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4,000 items. You have not used the Economy product previously. Maximum items 500k.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498570" y="2871091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5</a:t>
            </a:r>
            <a:r>
              <a:rPr lang="en-GB" sz="3200" b="1" baseline="30000" dirty="0">
                <a:solidFill>
                  <a:schemeClr val="bg1"/>
                </a:solidFill>
              </a:rPr>
              <a:t>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6D7EFB-C1C9-40FF-BF72-2A53BA1DF974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F266-3070-4B83-9733-B15DC3AD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A4DBE-7196-4E62-9D74-788C1BA7D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Available for the first 50 test applications</a:t>
            </a:r>
          </a:p>
        </p:txBody>
      </p:sp>
      <p:sp>
        <p:nvSpPr>
          <p:cNvPr id="4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90B58B-6CF1-4955-8D52-7FBE295B9BD2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763D653-18EE-4628-8A73-0A473F0C4375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50EC5FC-1270-41FF-A626-74A5248546C4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86B2D5A-22BF-4879-9614-32F41509D7EE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52DC4-6365-41DC-B358-A3F94817D177}"/>
              </a:ext>
            </a:extLst>
          </p:cNvPr>
          <p:cNvSpPr txBox="1"/>
          <p:nvPr/>
        </p:nvSpPr>
        <p:spPr>
          <a:xfrm>
            <a:off x="807776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Test addressed Letter  format items sent using Advertising Mail on up to 500k items.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2E1EA-EFA6-4CAF-A9D7-1F201D8F5B01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27763-2715-4333-A30D-4A43099E7A7E}"/>
              </a:ext>
            </a:extLst>
          </p:cNvPr>
          <p:cNvSpPr txBox="1"/>
          <p:nvPr/>
        </p:nvSpPr>
        <p:spPr>
          <a:xfrm>
            <a:off x="6082742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To qualify, test mailings must include a minimum of 4,000 economy advertising mail items be posted before XX May 2024.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E4D2A-B711-4648-84B3-069249F9177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at least two weeks before the start date of your test.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8AC1-E82A-475B-8546-A9ABAFA0EE9D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B92FC-59CB-4A91-AE6E-2C5B755F4174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3AFB8-AB54-4CE1-8221-FD65726C0178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D023D-E873-4B8F-9552-B6FD46601525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E62A4-6192-46EC-847E-7819FFDED140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85577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9863D971-3700-467D-86D3-7A7856BF2E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3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809573" y="2580570"/>
            <a:ext cx="387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Earn postage credits if you test Economy for the first time or test against a new stream of mail the first time</a:t>
            </a:r>
          </a:p>
        </p:txBody>
      </p:sp>
      <p:grpSp>
        <p:nvGrpSpPr>
          <p:cNvPr id="11" name="Piggy_bank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AAEB928-D1CA-450F-9276-02D429F99A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96039" y="2333917"/>
            <a:ext cx="1043012" cy="1163810"/>
            <a:chOff x="7448550" y="1244600"/>
            <a:chExt cx="712788" cy="795338"/>
          </a:xfrm>
          <a:solidFill>
            <a:schemeClr val="accent1"/>
          </a:solidFill>
        </p:grpSpPr>
        <p:sp>
          <p:nvSpPr>
            <p:cNvPr id="12" name="Rectangle 226">
              <a:extLst>
                <a:ext uri="{FF2B5EF4-FFF2-40B4-BE49-F238E27FC236}">
                  <a16:creationId xmlns:a16="http://schemas.microsoft.com/office/drawing/2014/main" id="{C1BC02D5-BC3D-4929-A745-B95F6464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2012950"/>
              <a:ext cx="6731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227">
              <a:extLst>
                <a:ext uri="{FF2B5EF4-FFF2-40B4-BE49-F238E27FC236}">
                  <a16:creationId xmlns:a16="http://schemas.microsoft.com/office/drawing/2014/main" id="{648F129B-B76F-43DD-B8AD-DB011DD7D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6013" y="1471613"/>
              <a:ext cx="695325" cy="554038"/>
            </a:xfrm>
            <a:custGeom>
              <a:avLst/>
              <a:gdLst>
                <a:gd name="T0" fmla="*/ 804 w 911"/>
                <a:gd name="T1" fmla="*/ 311 h 727"/>
                <a:gd name="T2" fmla="*/ 796 w 911"/>
                <a:gd name="T3" fmla="*/ 338 h 727"/>
                <a:gd name="T4" fmla="*/ 781 w 911"/>
                <a:gd name="T5" fmla="*/ 326 h 727"/>
                <a:gd name="T6" fmla="*/ 775 w 911"/>
                <a:gd name="T7" fmla="*/ 297 h 727"/>
                <a:gd name="T8" fmla="*/ 790 w 911"/>
                <a:gd name="T9" fmla="*/ 290 h 727"/>
                <a:gd name="T10" fmla="*/ 793 w 911"/>
                <a:gd name="T11" fmla="*/ 290 h 727"/>
                <a:gd name="T12" fmla="*/ 804 w 911"/>
                <a:gd name="T13" fmla="*/ 311 h 727"/>
                <a:gd name="T14" fmla="*/ 424 w 911"/>
                <a:gd name="T15" fmla="*/ 41 h 727"/>
                <a:gd name="T16" fmla="*/ 542 w 911"/>
                <a:gd name="T17" fmla="*/ 160 h 727"/>
                <a:gd name="T18" fmla="*/ 518 w 911"/>
                <a:gd name="T19" fmla="*/ 232 h 727"/>
                <a:gd name="T20" fmla="*/ 417 w 911"/>
                <a:gd name="T21" fmla="*/ 212 h 727"/>
                <a:gd name="T22" fmla="*/ 327 w 911"/>
                <a:gd name="T23" fmla="*/ 228 h 727"/>
                <a:gd name="T24" fmla="*/ 306 w 911"/>
                <a:gd name="T25" fmla="*/ 160 h 727"/>
                <a:gd name="T26" fmla="*/ 424 w 911"/>
                <a:gd name="T27" fmla="*/ 41 h 727"/>
                <a:gd name="T28" fmla="*/ 194 w 911"/>
                <a:gd name="T29" fmla="*/ 369 h 727"/>
                <a:gd name="T30" fmla="*/ 163 w 911"/>
                <a:gd name="T31" fmla="*/ 338 h 727"/>
                <a:gd name="T32" fmla="*/ 194 w 911"/>
                <a:gd name="T33" fmla="*/ 307 h 727"/>
                <a:gd name="T34" fmla="*/ 225 w 911"/>
                <a:gd name="T35" fmla="*/ 338 h 727"/>
                <a:gd name="T36" fmla="*/ 194 w 911"/>
                <a:gd name="T37" fmla="*/ 369 h 727"/>
                <a:gd name="T38" fmla="*/ 900 w 911"/>
                <a:gd name="T39" fmla="*/ 333 h 727"/>
                <a:gd name="T40" fmla="*/ 831 w 911"/>
                <a:gd name="T41" fmla="*/ 346 h 727"/>
                <a:gd name="T42" fmla="*/ 839 w 911"/>
                <a:gd name="T43" fmla="*/ 312 h 727"/>
                <a:gd name="T44" fmla="*/ 797 w 911"/>
                <a:gd name="T45" fmla="*/ 256 h 727"/>
                <a:gd name="T46" fmla="*/ 744 w 911"/>
                <a:gd name="T47" fmla="*/ 281 h 727"/>
                <a:gd name="T48" fmla="*/ 755 w 911"/>
                <a:gd name="T49" fmla="*/ 349 h 727"/>
                <a:gd name="T50" fmla="*/ 772 w 911"/>
                <a:gd name="T51" fmla="*/ 364 h 727"/>
                <a:gd name="T52" fmla="*/ 724 w 911"/>
                <a:gd name="T53" fmla="*/ 383 h 727"/>
                <a:gd name="T54" fmla="*/ 583 w 911"/>
                <a:gd name="T55" fmla="*/ 188 h 727"/>
                <a:gd name="T56" fmla="*/ 585 w 911"/>
                <a:gd name="T57" fmla="*/ 163 h 727"/>
                <a:gd name="T58" fmla="*/ 424 w 911"/>
                <a:gd name="T59" fmla="*/ 0 h 727"/>
                <a:gd name="T60" fmla="*/ 263 w 911"/>
                <a:gd name="T61" fmla="*/ 163 h 727"/>
                <a:gd name="T62" fmla="*/ 263 w 911"/>
                <a:gd name="T63" fmla="*/ 171 h 727"/>
                <a:gd name="T64" fmla="*/ 261 w 911"/>
                <a:gd name="T65" fmla="*/ 171 h 727"/>
                <a:gd name="T66" fmla="*/ 162 w 911"/>
                <a:gd name="T67" fmla="*/ 116 h 727"/>
                <a:gd name="T68" fmla="*/ 162 w 911"/>
                <a:gd name="T69" fmla="*/ 231 h 727"/>
                <a:gd name="T70" fmla="*/ 88 w 911"/>
                <a:gd name="T71" fmla="*/ 345 h 727"/>
                <a:gd name="T72" fmla="*/ 28 w 911"/>
                <a:gd name="T73" fmla="*/ 345 h 727"/>
                <a:gd name="T74" fmla="*/ 0 w 911"/>
                <a:gd name="T75" fmla="*/ 373 h 727"/>
                <a:gd name="T76" fmla="*/ 0 w 911"/>
                <a:gd name="T77" fmla="*/ 449 h 727"/>
                <a:gd name="T78" fmla="*/ 28 w 911"/>
                <a:gd name="T79" fmla="*/ 477 h 727"/>
                <a:gd name="T80" fmla="*/ 94 w 911"/>
                <a:gd name="T81" fmla="*/ 477 h 727"/>
                <a:gd name="T82" fmla="*/ 192 w 911"/>
                <a:gd name="T83" fmla="*/ 596 h 727"/>
                <a:gd name="T84" fmla="*/ 192 w 911"/>
                <a:gd name="T85" fmla="*/ 727 h 727"/>
                <a:gd name="T86" fmla="*/ 301 w 911"/>
                <a:gd name="T87" fmla="*/ 727 h 727"/>
                <a:gd name="T88" fmla="*/ 301 w 911"/>
                <a:gd name="T89" fmla="*/ 645 h 727"/>
                <a:gd name="T90" fmla="*/ 402 w 911"/>
                <a:gd name="T91" fmla="*/ 658 h 727"/>
                <a:gd name="T92" fmla="*/ 504 w 911"/>
                <a:gd name="T93" fmla="*/ 645 h 727"/>
                <a:gd name="T94" fmla="*/ 504 w 911"/>
                <a:gd name="T95" fmla="*/ 727 h 727"/>
                <a:gd name="T96" fmla="*/ 612 w 911"/>
                <a:gd name="T97" fmla="*/ 727 h 727"/>
                <a:gd name="T98" fmla="*/ 612 w 911"/>
                <a:gd name="T99" fmla="*/ 596 h 727"/>
                <a:gd name="T100" fmla="*/ 724 w 911"/>
                <a:gd name="T101" fmla="*/ 417 h 727"/>
                <a:gd name="T102" fmla="*/ 809 w 911"/>
                <a:gd name="T103" fmla="*/ 378 h 727"/>
                <a:gd name="T104" fmla="*/ 911 w 911"/>
                <a:gd name="T105" fmla="*/ 366 h 727"/>
                <a:gd name="T106" fmla="*/ 900 w 911"/>
                <a:gd name="T107" fmla="*/ 3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1" h="727">
                  <a:moveTo>
                    <a:pt x="804" y="311"/>
                  </a:moveTo>
                  <a:cubicBezTo>
                    <a:pt x="804" y="319"/>
                    <a:pt x="801" y="328"/>
                    <a:pt x="796" y="338"/>
                  </a:cubicBezTo>
                  <a:cubicBezTo>
                    <a:pt x="788" y="334"/>
                    <a:pt x="783" y="329"/>
                    <a:pt x="781" y="326"/>
                  </a:cubicBezTo>
                  <a:cubicBezTo>
                    <a:pt x="772" y="316"/>
                    <a:pt x="771" y="304"/>
                    <a:pt x="775" y="297"/>
                  </a:cubicBezTo>
                  <a:cubicBezTo>
                    <a:pt x="778" y="291"/>
                    <a:pt x="784" y="290"/>
                    <a:pt x="790" y="290"/>
                  </a:cubicBezTo>
                  <a:cubicBezTo>
                    <a:pt x="791" y="290"/>
                    <a:pt x="792" y="290"/>
                    <a:pt x="793" y="290"/>
                  </a:cubicBezTo>
                  <a:cubicBezTo>
                    <a:pt x="804" y="291"/>
                    <a:pt x="805" y="305"/>
                    <a:pt x="804" y="311"/>
                  </a:cubicBezTo>
                  <a:close/>
                  <a:moveTo>
                    <a:pt x="424" y="41"/>
                  </a:moveTo>
                  <a:cubicBezTo>
                    <a:pt x="489" y="41"/>
                    <a:pt x="542" y="94"/>
                    <a:pt x="542" y="160"/>
                  </a:cubicBezTo>
                  <a:cubicBezTo>
                    <a:pt x="542" y="187"/>
                    <a:pt x="533" y="212"/>
                    <a:pt x="518" y="232"/>
                  </a:cubicBezTo>
                  <a:cubicBezTo>
                    <a:pt x="489" y="220"/>
                    <a:pt x="454" y="212"/>
                    <a:pt x="417" y="212"/>
                  </a:cubicBezTo>
                  <a:cubicBezTo>
                    <a:pt x="384" y="212"/>
                    <a:pt x="353" y="218"/>
                    <a:pt x="327" y="228"/>
                  </a:cubicBezTo>
                  <a:cubicBezTo>
                    <a:pt x="314" y="209"/>
                    <a:pt x="306" y="185"/>
                    <a:pt x="306" y="160"/>
                  </a:cubicBezTo>
                  <a:cubicBezTo>
                    <a:pt x="306" y="94"/>
                    <a:pt x="359" y="41"/>
                    <a:pt x="424" y="41"/>
                  </a:cubicBezTo>
                  <a:close/>
                  <a:moveTo>
                    <a:pt x="194" y="369"/>
                  </a:moveTo>
                  <a:cubicBezTo>
                    <a:pt x="177" y="369"/>
                    <a:pt x="163" y="355"/>
                    <a:pt x="163" y="338"/>
                  </a:cubicBezTo>
                  <a:cubicBezTo>
                    <a:pt x="163" y="321"/>
                    <a:pt x="177" y="307"/>
                    <a:pt x="194" y="307"/>
                  </a:cubicBezTo>
                  <a:cubicBezTo>
                    <a:pt x="211" y="307"/>
                    <a:pt x="225" y="321"/>
                    <a:pt x="225" y="338"/>
                  </a:cubicBezTo>
                  <a:cubicBezTo>
                    <a:pt x="225" y="355"/>
                    <a:pt x="211" y="369"/>
                    <a:pt x="194" y="369"/>
                  </a:cubicBezTo>
                  <a:close/>
                  <a:moveTo>
                    <a:pt x="900" y="333"/>
                  </a:moveTo>
                  <a:cubicBezTo>
                    <a:pt x="871" y="343"/>
                    <a:pt x="848" y="346"/>
                    <a:pt x="831" y="346"/>
                  </a:cubicBezTo>
                  <a:cubicBezTo>
                    <a:pt x="835" y="335"/>
                    <a:pt x="838" y="324"/>
                    <a:pt x="839" y="312"/>
                  </a:cubicBezTo>
                  <a:cubicBezTo>
                    <a:pt x="840" y="281"/>
                    <a:pt x="824" y="259"/>
                    <a:pt x="797" y="256"/>
                  </a:cubicBezTo>
                  <a:cubicBezTo>
                    <a:pt x="774" y="253"/>
                    <a:pt x="754" y="263"/>
                    <a:pt x="744" y="281"/>
                  </a:cubicBezTo>
                  <a:cubicBezTo>
                    <a:pt x="734" y="302"/>
                    <a:pt x="738" y="329"/>
                    <a:pt x="755" y="349"/>
                  </a:cubicBezTo>
                  <a:cubicBezTo>
                    <a:pt x="758" y="353"/>
                    <a:pt x="764" y="359"/>
                    <a:pt x="772" y="364"/>
                  </a:cubicBezTo>
                  <a:cubicBezTo>
                    <a:pt x="760" y="373"/>
                    <a:pt x="744" y="380"/>
                    <a:pt x="724" y="383"/>
                  </a:cubicBezTo>
                  <a:cubicBezTo>
                    <a:pt x="716" y="305"/>
                    <a:pt x="662" y="230"/>
                    <a:pt x="583" y="188"/>
                  </a:cubicBezTo>
                  <a:cubicBezTo>
                    <a:pt x="584" y="180"/>
                    <a:pt x="585" y="171"/>
                    <a:pt x="585" y="163"/>
                  </a:cubicBezTo>
                  <a:cubicBezTo>
                    <a:pt x="585" y="73"/>
                    <a:pt x="513" y="0"/>
                    <a:pt x="424" y="0"/>
                  </a:cubicBezTo>
                  <a:cubicBezTo>
                    <a:pt x="335" y="0"/>
                    <a:pt x="263" y="73"/>
                    <a:pt x="263" y="163"/>
                  </a:cubicBezTo>
                  <a:cubicBezTo>
                    <a:pt x="263" y="166"/>
                    <a:pt x="263" y="168"/>
                    <a:pt x="263" y="171"/>
                  </a:cubicBezTo>
                  <a:cubicBezTo>
                    <a:pt x="262" y="171"/>
                    <a:pt x="261" y="171"/>
                    <a:pt x="261" y="171"/>
                  </a:cubicBezTo>
                  <a:lnTo>
                    <a:pt x="162" y="116"/>
                  </a:lnTo>
                  <a:lnTo>
                    <a:pt x="162" y="231"/>
                  </a:lnTo>
                  <a:cubicBezTo>
                    <a:pt x="126" y="263"/>
                    <a:pt x="100" y="302"/>
                    <a:pt x="88" y="345"/>
                  </a:cubicBezTo>
                  <a:lnTo>
                    <a:pt x="28" y="345"/>
                  </a:lnTo>
                  <a:cubicBezTo>
                    <a:pt x="12" y="345"/>
                    <a:pt x="0" y="358"/>
                    <a:pt x="0" y="373"/>
                  </a:cubicBezTo>
                  <a:lnTo>
                    <a:pt x="0" y="449"/>
                  </a:lnTo>
                  <a:cubicBezTo>
                    <a:pt x="0" y="464"/>
                    <a:pt x="12" y="477"/>
                    <a:pt x="28" y="477"/>
                  </a:cubicBezTo>
                  <a:lnTo>
                    <a:pt x="94" y="477"/>
                  </a:lnTo>
                  <a:cubicBezTo>
                    <a:pt x="112" y="524"/>
                    <a:pt x="147" y="564"/>
                    <a:pt x="192" y="596"/>
                  </a:cubicBezTo>
                  <a:lnTo>
                    <a:pt x="192" y="727"/>
                  </a:lnTo>
                  <a:lnTo>
                    <a:pt x="301" y="727"/>
                  </a:lnTo>
                  <a:lnTo>
                    <a:pt x="301" y="645"/>
                  </a:lnTo>
                  <a:cubicBezTo>
                    <a:pt x="333" y="653"/>
                    <a:pt x="367" y="658"/>
                    <a:pt x="402" y="658"/>
                  </a:cubicBezTo>
                  <a:cubicBezTo>
                    <a:pt x="438" y="658"/>
                    <a:pt x="472" y="653"/>
                    <a:pt x="504" y="645"/>
                  </a:cubicBezTo>
                  <a:lnTo>
                    <a:pt x="504" y="727"/>
                  </a:lnTo>
                  <a:lnTo>
                    <a:pt x="612" y="727"/>
                  </a:lnTo>
                  <a:lnTo>
                    <a:pt x="612" y="596"/>
                  </a:lnTo>
                  <a:cubicBezTo>
                    <a:pt x="676" y="552"/>
                    <a:pt x="718" y="488"/>
                    <a:pt x="724" y="417"/>
                  </a:cubicBezTo>
                  <a:cubicBezTo>
                    <a:pt x="761" y="413"/>
                    <a:pt x="789" y="398"/>
                    <a:pt x="809" y="378"/>
                  </a:cubicBezTo>
                  <a:cubicBezTo>
                    <a:pt x="833" y="382"/>
                    <a:pt x="866" y="381"/>
                    <a:pt x="911" y="366"/>
                  </a:cubicBezTo>
                  <a:lnTo>
                    <a:pt x="900" y="3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228">
              <a:extLst>
                <a:ext uri="{FF2B5EF4-FFF2-40B4-BE49-F238E27FC236}">
                  <a16:creationId xmlns:a16="http://schemas.microsoft.com/office/drawing/2014/main" id="{54BD857D-3529-41B0-AF50-159B0EB18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1244600"/>
              <a:ext cx="254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229">
              <a:extLst>
                <a:ext uri="{FF2B5EF4-FFF2-40B4-BE49-F238E27FC236}">
                  <a16:creationId xmlns:a16="http://schemas.microsoft.com/office/drawing/2014/main" id="{43F3F609-3236-46E2-9946-50B156E7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1301750"/>
              <a:ext cx="114300" cy="128588"/>
            </a:xfrm>
            <a:custGeom>
              <a:avLst/>
              <a:gdLst>
                <a:gd name="T0" fmla="*/ 72 w 72"/>
                <a:gd name="T1" fmla="*/ 45 h 81"/>
                <a:gd name="T2" fmla="*/ 60 w 72"/>
                <a:gd name="T3" fmla="*/ 34 h 81"/>
                <a:gd name="T4" fmla="*/ 44 w 72"/>
                <a:gd name="T5" fmla="*/ 50 h 81"/>
                <a:gd name="T6" fmla="*/ 44 w 72"/>
                <a:gd name="T7" fmla="*/ 0 h 81"/>
                <a:gd name="T8" fmla="*/ 28 w 72"/>
                <a:gd name="T9" fmla="*/ 0 h 81"/>
                <a:gd name="T10" fmla="*/ 28 w 72"/>
                <a:gd name="T11" fmla="*/ 50 h 81"/>
                <a:gd name="T12" fmla="*/ 11 w 72"/>
                <a:gd name="T13" fmla="*/ 34 h 81"/>
                <a:gd name="T14" fmla="*/ 0 w 72"/>
                <a:gd name="T15" fmla="*/ 45 h 81"/>
                <a:gd name="T16" fmla="*/ 36 w 72"/>
                <a:gd name="T17" fmla="*/ 81 h 81"/>
                <a:gd name="T18" fmla="*/ 72 w 72"/>
                <a:gd name="T19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1">
                  <a:moveTo>
                    <a:pt x="72" y="45"/>
                  </a:moveTo>
                  <a:lnTo>
                    <a:pt x="60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1" y="34"/>
                  </a:lnTo>
                  <a:lnTo>
                    <a:pt x="0" y="45"/>
                  </a:lnTo>
                  <a:lnTo>
                    <a:pt x="36" y="81"/>
                  </a:lnTo>
                  <a:lnTo>
                    <a:pt x="72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30">
              <a:extLst>
                <a:ext uri="{FF2B5EF4-FFF2-40B4-BE49-F238E27FC236}">
                  <a16:creationId xmlns:a16="http://schemas.microsoft.com/office/drawing/2014/main" id="{06072F53-6310-4CF3-81A3-586F3A81E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875" y="1311275"/>
              <a:ext cx="25400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31">
              <a:extLst>
                <a:ext uri="{FF2B5EF4-FFF2-40B4-BE49-F238E27FC236}">
                  <a16:creationId xmlns:a16="http://schemas.microsoft.com/office/drawing/2014/main" id="{A3626C92-D69E-4907-8017-6DD5E94A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1368425"/>
              <a:ext cx="114300" cy="130175"/>
            </a:xfrm>
            <a:custGeom>
              <a:avLst/>
              <a:gdLst>
                <a:gd name="T0" fmla="*/ 72 w 72"/>
                <a:gd name="T1" fmla="*/ 46 h 82"/>
                <a:gd name="T2" fmla="*/ 61 w 72"/>
                <a:gd name="T3" fmla="*/ 34 h 82"/>
                <a:gd name="T4" fmla="*/ 44 w 72"/>
                <a:gd name="T5" fmla="*/ 50 h 82"/>
                <a:gd name="T6" fmla="*/ 44 w 72"/>
                <a:gd name="T7" fmla="*/ 0 h 82"/>
                <a:gd name="T8" fmla="*/ 28 w 72"/>
                <a:gd name="T9" fmla="*/ 0 h 82"/>
                <a:gd name="T10" fmla="*/ 28 w 72"/>
                <a:gd name="T11" fmla="*/ 50 h 82"/>
                <a:gd name="T12" fmla="*/ 12 w 72"/>
                <a:gd name="T13" fmla="*/ 34 h 82"/>
                <a:gd name="T14" fmla="*/ 0 w 72"/>
                <a:gd name="T15" fmla="*/ 46 h 82"/>
                <a:gd name="T16" fmla="*/ 36 w 72"/>
                <a:gd name="T17" fmla="*/ 82 h 82"/>
                <a:gd name="T18" fmla="*/ 72 w 72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2">
                  <a:moveTo>
                    <a:pt x="72" y="46"/>
                  </a:moveTo>
                  <a:lnTo>
                    <a:pt x="61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32">
              <a:extLst>
                <a:ext uri="{FF2B5EF4-FFF2-40B4-BE49-F238E27FC236}">
                  <a16:creationId xmlns:a16="http://schemas.microsoft.com/office/drawing/2014/main" id="{962A0283-24B1-4539-AA80-D95E0E47B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863" y="1311275"/>
              <a:ext cx="26988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3">
              <a:extLst>
                <a:ext uri="{FF2B5EF4-FFF2-40B4-BE49-F238E27FC236}">
                  <a16:creationId xmlns:a16="http://schemas.microsoft.com/office/drawing/2014/main" id="{B4E7ACA8-12E5-4AEB-87AF-03EFDED9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1368425"/>
              <a:ext cx="115888" cy="130175"/>
            </a:xfrm>
            <a:custGeom>
              <a:avLst/>
              <a:gdLst>
                <a:gd name="T0" fmla="*/ 73 w 73"/>
                <a:gd name="T1" fmla="*/ 46 h 82"/>
                <a:gd name="T2" fmla="*/ 61 w 73"/>
                <a:gd name="T3" fmla="*/ 34 h 82"/>
                <a:gd name="T4" fmla="*/ 45 w 73"/>
                <a:gd name="T5" fmla="*/ 50 h 82"/>
                <a:gd name="T6" fmla="*/ 45 w 73"/>
                <a:gd name="T7" fmla="*/ 0 h 82"/>
                <a:gd name="T8" fmla="*/ 28 w 73"/>
                <a:gd name="T9" fmla="*/ 0 h 82"/>
                <a:gd name="T10" fmla="*/ 28 w 73"/>
                <a:gd name="T11" fmla="*/ 50 h 82"/>
                <a:gd name="T12" fmla="*/ 12 w 73"/>
                <a:gd name="T13" fmla="*/ 34 h 82"/>
                <a:gd name="T14" fmla="*/ 0 w 73"/>
                <a:gd name="T15" fmla="*/ 46 h 82"/>
                <a:gd name="T16" fmla="*/ 36 w 73"/>
                <a:gd name="T17" fmla="*/ 82 h 82"/>
                <a:gd name="T18" fmla="*/ 73 w 73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2">
                  <a:moveTo>
                    <a:pt x="73" y="46"/>
                  </a:moveTo>
                  <a:lnTo>
                    <a:pt x="61" y="34"/>
                  </a:lnTo>
                  <a:lnTo>
                    <a:pt x="45" y="50"/>
                  </a:lnTo>
                  <a:lnTo>
                    <a:pt x="45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3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C780AC-1ED1-478D-B939-C65573ADAEC3}"/>
              </a:ext>
            </a:extLst>
          </p:cNvPr>
          <p:cNvSpPr txBox="1"/>
          <p:nvPr/>
        </p:nvSpPr>
        <p:spPr>
          <a:xfrm>
            <a:off x="6091644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3260C-DAD6-4BA6-9F8F-3CDAE67DF965}"/>
              </a:ext>
            </a:extLst>
          </p:cNvPr>
          <p:cNvSpPr/>
          <p:nvPr/>
        </p:nvSpPr>
        <p:spPr>
          <a:xfrm>
            <a:off x="7809573" y="4167264"/>
            <a:ext cx="387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will offer postage credits at the rate of 5%.</a:t>
            </a:r>
          </a:p>
        </p:txBody>
      </p:sp>
      <p:grpSp>
        <p:nvGrpSpPr>
          <p:cNvPr id="22" name="Diamond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BDFE56-2249-4AB8-ADAF-F2AD9D6E555B}"/>
              </a:ext>
            </a:extLst>
          </p:cNvPr>
          <p:cNvGrpSpPr>
            <a:grpSpLocks noChangeAspect="1"/>
          </p:cNvGrpSpPr>
          <p:nvPr/>
        </p:nvGrpSpPr>
        <p:grpSpPr>
          <a:xfrm>
            <a:off x="6667540" y="4006953"/>
            <a:ext cx="882147" cy="961826"/>
            <a:chOff x="7230867" y="876809"/>
            <a:chExt cx="3240000" cy="3532645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551821-0C5D-4178-8D84-EC5CF290F601}"/>
                </a:ext>
              </a:extLst>
            </p:cNvPr>
            <p:cNvGrpSpPr/>
            <p:nvPr/>
          </p:nvGrpSpPr>
          <p:grpSpPr>
            <a:xfrm>
              <a:off x="7230867" y="1678014"/>
              <a:ext cx="3240000" cy="2731440"/>
              <a:chOff x="7485387" y="1678014"/>
              <a:chExt cx="3240000" cy="2731440"/>
            </a:xfrm>
            <a:grpFill/>
          </p:grpSpPr>
          <p:sp>
            <p:nvSpPr>
              <p:cNvPr id="29" name="Freeform: Shape 2173">
                <a:extLst>
                  <a:ext uri="{FF2B5EF4-FFF2-40B4-BE49-F238E27FC236}">
                    <a16:creationId xmlns:a16="http://schemas.microsoft.com/office/drawing/2014/main" id="{E1690B9A-D3C8-43C0-BC69-B1903CF2F0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76791" flipV="1">
                <a:off x="8789271" y="1813327"/>
                <a:ext cx="1302126" cy="2596127"/>
              </a:xfrm>
              <a:custGeom>
                <a:avLst/>
                <a:gdLst>
                  <a:gd name="connsiteX0" fmla="*/ 69412 w 1302126"/>
                  <a:gd name="connsiteY0" fmla="*/ 2559963 h 2596127"/>
                  <a:gd name="connsiteX1" fmla="*/ 1253162 w 1302126"/>
                  <a:gd name="connsiteY1" fmla="*/ 199847 h 2596127"/>
                  <a:gd name="connsiteX2" fmla="*/ 1253163 w 1302126"/>
                  <a:gd name="connsiteY2" fmla="*/ 2559963 h 2596127"/>
                  <a:gd name="connsiteX3" fmla="*/ 0 w 1302126"/>
                  <a:gd name="connsiteY3" fmla="*/ 2596127 h 2596127"/>
                  <a:gd name="connsiteX4" fmla="*/ 1302126 w 1302126"/>
                  <a:gd name="connsiteY4" fmla="*/ 2596127 h 2596127"/>
                  <a:gd name="connsiteX5" fmla="*/ 1302126 w 1302126"/>
                  <a:gd name="connsiteY5" fmla="*/ 0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69412" y="2559963"/>
                    </a:moveTo>
                    <a:lnTo>
                      <a:pt x="1253162" y="199847"/>
                    </a:lnTo>
                    <a:lnTo>
                      <a:pt x="1253163" y="2559963"/>
                    </a:lnTo>
                    <a:close/>
                    <a:moveTo>
                      <a:pt x="0" y="2596127"/>
                    </a:moveTo>
                    <a:lnTo>
                      <a:pt x="1302126" y="2596127"/>
                    </a:lnTo>
                    <a:lnTo>
                      <a:pt x="1302126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174">
                <a:extLst>
                  <a:ext uri="{FF2B5EF4-FFF2-40B4-BE49-F238E27FC236}">
                    <a16:creationId xmlns:a16="http://schemas.microsoft.com/office/drawing/2014/main" id="{0C153C9E-2A32-403F-A565-DA6C4FB9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223209" flipH="1" flipV="1">
                <a:off x="8126953" y="1813327"/>
                <a:ext cx="1302126" cy="2596127"/>
              </a:xfrm>
              <a:custGeom>
                <a:avLst/>
                <a:gdLst>
                  <a:gd name="connsiteX0" fmla="*/ 72302 w 1302126"/>
                  <a:gd name="connsiteY0" fmla="*/ 2548323 h 2596127"/>
                  <a:gd name="connsiteX1" fmla="*/ 1256052 w 1302126"/>
                  <a:gd name="connsiteY1" fmla="*/ 2548323 h 2596127"/>
                  <a:gd name="connsiteX2" fmla="*/ 1256052 w 1302126"/>
                  <a:gd name="connsiteY2" fmla="*/ 188208 h 2596127"/>
                  <a:gd name="connsiteX3" fmla="*/ 0 w 1302126"/>
                  <a:gd name="connsiteY3" fmla="*/ 2596127 h 2596127"/>
                  <a:gd name="connsiteX4" fmla="*/ 1302126 w 1302126"/>
                  <a:gd name="connsiteY4" fmla="*/ 0 h 2596127"/>
                  <a:gd name="connsiteX5" fmla="*/ 1302126 w 1302126"/>
                  <a:gd name="connsiteY5" fmla="*/ 2596127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72302" y="2548323"/>
                    </a:moveTo>
                    <a:lnTo>
                      <a:pt x="1256052" y="2548323"/>
                    </a:lnTo>
                    <a:lnTo>
                      <a:pt x="1256052" y="188208"/>
                    </a:lnTo>
                    <a:close/>
                    <a:moveTo>
                      <a:pt x="0" y="2596127"/>
                    </a:moveTo>
                    <a:lnTo>
                      <a:pt x="1302126" y="0"/>
                    </a:lnTo>
                    <a:lnTo>
                      <a:pt x="1302126" y="2596127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D371DD3-F9CA-44DC-81B1-8C9B1AE4362C}"/>
                  </a:ext>
                </a:extLst>
              </p:cNvPr>
              <p:cNvSpPr/>
              <p:nvPr/>
            </p:nvSpPr>
            <p:spPr>
              <a:xfrm>
                <a:off x="7485387" y="2505432"/>
                <a:ext cx="3240000" cy="418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8458E3-914B-46A6-9483-0E3B7AAA59DD}"/>
                  </a:ext>
                </a:extLst>
              </p:cNvPr>
              <p:cNvSpPr/>
              <p:nvPr/>
            </p:nvSpPr>
            <p:spPr>
              <a:xfrm rot="3662523">
                <a:off x="8900359" y="2099973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AAB507-8601-4FF6-8016-EBB2DDC728B3}"/>
                  </a:ext>
                </a:extLst>
              </p:cNvPr>
              <p:cNvSpPr/>
              <p:nvPr/>
            </p:nvSpPr>
            <p:spPr>
              <a:xfrm rot="17937477" flipH="1">
                <a:off x="8422536" y="2098232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3C8F91-61A5-43DE-A17D-E3F55444E8C3}"/>
                  </a:ext>
                </a:extLst>
              </p:cNvPr>
              <p:cNvSpPr/>
              <p:nvPr/>
            </p:nvSpPr>
            <p:spPr>
              <a:xfrm>
                <a:off x="8457887" y="1691018"/>
                <a:ext cx="1296000" cy="46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97FA4F-5DE6-4FDD-81CB-59A12AB9D6AD}"/>
                </a:ext>
              </a:extLst>
            </p:cNvPr>
            <p:cNvSpPr/>
            <p:nvPr/>
          </p:nvSpPr>
          <p:spPr>
            <a:xfrm rot="2834201" flipH="1">
              <a:off x="7305160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7C40D1-EB4F-4198-A3C0-9F252A019C58}"/>
                </a:ext>
              </a:extLst>
            </p:cNvPr>
            <p:cNvSpPr/>
            <p:nvPr/>
          </p:nvSpPr>
          <p:spPr>
            <a:xfrm rot="18765799">
              <a:off x="9984352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AD7454-7223-49EE-8901-6C1883727680}"/>
                </a:ext>
              </a:extLst>
            </p:cNvPr>
            <p:cNvSpPr/>
            <p:nvPr/>
          </p:nvSpPr>
          <p:spPr>
            <a:xfrm rot="4528917" flipH="1">
              <a:off x="7909149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AC6879-13D2-4A2E-8908-285ACB450073}"/>
                </a:ext>
              </a:extLst>
            </p:cNvPr>
            <p:cNvSpPr/>
            <p:nvPr/>
          </p:nvSpPr>
          <p:spPr>
            <a:xfrm rot="17071083">
              <a:off x="9414861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E572E3-6C73-48C1-A86A-DCBCF4B8A7A2}"/>
                </a:ext>
              </a:extLst>
            </p:cNvPr>
            <p:cNvSpPr/>
            <p:nvPr/>
          </p:nvSpPr>
          <p:spPr>
            <a:xfrm rot="16200000">
              <a:off x="8669567" y="1063284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82B8609-1127-45E4-A6DC-4B98EE76F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1373C-7E53-4A07-8245-EA1D8D1B0B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542D-5C6B-4EB3-96EB-9B37C3D5D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0EF57A-7569-465C-BD2F-2CD19EB4A9B4}"/>
              </a:ext>
            </a:extLst>
          </p:cNvPr>
          <p:cNvSpPr txBox="1">
            <a:spLocks/>
          </p:cNvSpPr>
          <p:nvPr/>
        </p:nvSpPr>
        <p:spPr>
          <a:xfrm>
            <a:off x="6459402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all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Key dates for economy FIRST Time USER TIS incentive</a:t>
            </a:r>
          </a:p>
        </p:txBody>
      </p:sp>
      <p:sp>
        <p:nvSpPr>
          <p:cNvPr id="7" name="Calenda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4DD553A-8F69-4A2A-8685-D3779EA245F4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91830" y="2790985"/>
            <a:ext cx="1540135" cy="1881464"/>
          </a:xfrm>
          <a:custGeom>
            <a:avLst/>
            <a:gdLst>
              <a:gd name="T0" fmla="*/ 430 w 488"/>
              <a:gd name="T1" fmla="*/ 57 h 545"/>
              <a:gd name="T2" fmla="*/ 404 w 488"/>
              <a:gd name="T3" fmla="*/ 57 h 545"/>
              <a:gd name="T4" fmla="*/ 404 w 488"/>
              <a:gd name="T5" fmla="*/ 0 h 545"/>
              <a:gd name="T6" fmla="*/ 352 w 488"/>
              <a:gd name="T7" fmla="*/ 0 h 545"/>
              <a:gd name="T8" fmla="*/ 352 w 488"/>
              <a:gd name="T9" fmla="*/ 57 h 545"/>
              <a:gd name="T10" fmla="*/ 135 w 488"/>
              <a:gd name="T11" fmla="*/ 57 h 545"/>
              <a:gd name="T12" fmla="*/ 135 w 488"/>
              <a:gd name="T13" fmla="*/ 0 h 545"/>
              <a:gd name="T14" fmla="*/ 78 w 488"/>
              <a:gd name="T15" fmla="*/ 0 h 545"/>
              <a:gd name="T16" fmla="*/ 78 w 488"/>
              <a:gd name="T17" fmla="*/ 57 h 545"/>
              <a:gd name="T18" fmla="*/ 52 w 488"/>
              <a:gd name="T19" fmla="*/ 57 h 545"/>
              <a:gd name="T20" fmla="*/ 0 w 488"/>
              <a:gd name="T21" fmla="*/ 108 h 545"/>
              <a:gd name="T22" fmla="*/ 0 w 488"/>
              <a:gd name="T23" fmla="*/ 487 h 545"/>
              <a:gd name="T24" fmla="*/ 52 w 488"/>
              <a:gd name="T25" fmla="*/ 544 h 545"/>
              <a:gd name="T26" fmla="*/ 430 w 488"/>
              <a:gd name="T27" fmla="*/ 544 h 545"/>
              <a:gd name="T28" fmla="*/ 487 w 488"/>
              <a:gd name="T29" fmla="*/ 487 h 545"/>
              <a:gd name="T30" fmla="*/ 487 w 488"/>
              <a:gd name="T31" fmla="*/ 108 h 545"/>
              <a:gd name="T32" fmla="*/ 430 w 488"/>
              <a:gd name="T33" fmla="*/ 57 h 545"/>
              <a:gd name="T34" fmla="*/ 430 w 488"/>
              <a:gd name="T35" fmla="*/ 487 h 545"/>
              <a:gd name="T36" fmla="*/ 52 w 488"/>
              <a:gd name="T37" fmla="*/ 487 h 545"/>
              <a:gd name="T38" fmla="*/ 52 w 488"/>
              <a:gd name="T39" fmla="*/ 191 h 545"/>
              <a:gd name="T40" fmla="*/ 430 w 488"/>
              <a:gd name="T41" fmla="*/ 191 h 545"/>
              <a:gd name="T42" fmla="*/ 430 w 488"/>
              <a:gd name="T43" fmla="*/ 4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545">
                <a:moveTo>
                  <a:pt x="430" y="57"/>
                </a:moveTo>
                <a:lnTo>
                  <a:pt x="404" y="57"/>
                </a:lnTo>
                <a:lnTo>
                  <a:pt x="404" y="0"/>
                </a:lnTo>
                <a:lnTo>
                  <a:pt x="352" y="0"/>
                </a:lnTo>
                <a:lnTo>
                  <a:pt x="352" y="57"/>
                </a:lnTo>
                <a:lnTo>
                  <a:pt x="135" y="57"/>
                </a:lnTo>
                <a:lnTo>
                  <a:pt x="135" y="0"/>
                </a:lnTo>
                <a:lnTo>
                  <a:pt x="78" y="0"/>
                </a:lnTo>
                <a:lnTo>
                  <a:pt x="78" y="57"/>
                </a:lnTo>
                <a:lnTo>
                  <a:pt x="52" y="57"/>
                </a:lnTo>
                <a:cubicBezTo>
                  <a:pt x="20" y="57"/>
                  <a:pt x="0" y="77"/>
                  <a:pt x="0" y="108"/>
                </a:cubicBezTo>
                <a:lnTo>
                  <a:pt x="0" y="487"/>
                </a:lnTo>
                <a:cubicBezTo>
                  <a:pt x="0" y="518"/>
                  <a:pt x="20" y="544"/>
                  <a:pt x="52" y="544"/>
                </a:cubicBezTo>
                <a:lnTo>
                  <a:pt x="430" y="544"/>
                </a:lnTo>
                <a:cubicBezTo>
                  <a:pt x="461" y="544"/>
                  <a:pt x="487" y="518"/>
                  <a:pt x="487" y="487"/>
                </a:cubicBezTo>
                <a:lnTo>
                  <a:pt x="487" y="108"/>
                </a:lnTo>
                <a:cubicBezTo>
                  <a:pt x="487" y="77"/>
                  <a:pt x="461" y="57"/>
                  <a:pt x="430" y="57"/>
                </a:cubicBezTo>
                <a:close/>
                <a:moveTo>
                  <a:pt x="430" y="487"/>
                </a:moveTo>
                <a:lnTo>
                  <a:pt x="52" y="487"/>
                </a:lnTo>
                <a:lnTo>
                  <a:pt x="52" y="191"/>
                </a:lnTo>
                <a:lnTo>
                  <a:pt x="430" y="191"/>
                </a:lnTo>
                <a:lnTo>
                  <a:pt x="430" y="4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C4FE-512E-4396-9068-4E9C4844D2B3}"/>
              </a:ext>
            </a:extLst>
          </p:cNvPr>
          <p:cNvSpPr txBox="1"/>
          <p:nvPr/>
        </p:nvSpPr>
        <p:spPr>
          <a:xfrm>
            <a:off x="6572445" y="2969317"/>
            <a:ext cx="1378904" cy="505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</a:t>
            </a:r>
          </a:p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0DA73-91AC-461E-8EAE-E972890C23CB}"/>
              </a:ext>
            </a:extLst>
          </p:cNvPr>
          <p:cNvSpPr txBox="1"/>
          <p:nvPr/>
        </p:nvSpPr>
        <p:spPr>
          <a:xfrm>
            <a:off x="6804259" y="3554127"/>
            <a:ext cx="90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sp>
        <p:nvSpPr>
          <p:cNvPr id="10" name="Calenda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B7CD8F-11D3-429E-A77A-A22C471788FF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8236671" y="2787271"/>
            <a:ext cx="1540136" cy="1881464"/>
          </a:xfrm>
          <a:custGeom>
            <a:avLst/>
            <a:gdLst>
              <a:gd name="T0" fmla="*/ 430 w 488"/>
              <a:gd name="T1" fmla="*/ 57 h 545"/>
              <a:gd name="T2" fmla="*/ 404 w 488"/>
              <a:gd name="T3" fmla="*/ 57 h 545"/>
              <a:gd name="T4" fmla="*/ 404 w 488"/>
              <a:gd name="T5" fmla="*/ 0 h 545"/>
              <a:gd name="T6" fmla="*/ 352 w 488"/>
              <a:gd name="T7" fmla="*/ 0 h 545"/>
              <a:gd name="T8" fmla="*/ 352 w 488"/>
              <a:gd name="T9" fmla="*/ 57 h 545"/>
              <a:gd name="T10" fmla="*/ 135 w 488"/>
              <a:gd name="T11" fmla="*/ 57 h 545"/>
              <a:gd name="T12" fmla="*/ 135 w 488"/>
              <a:gd name="T13" fmla="*/ 0 h 545"/>
              <a:gd name="T14" fmla="*/ 78 w 488"/>
              <a:gd name="T15" fmla="*/ 0 h 545"/>
              <a:gd name="T16" fmla="*/ 78 w 488"/>
              <a:gd name="T17" fmla="*/ 57 h 545"/>
              <a:gd name="T18" fmla="*/ 52 w 488"/>
              <a:gd name="T19" fmla="*/ 57 h 545"/>
              <a:gd name="T20" fmla="*/ 0 w 488"/>
              <a:gd name="T21" fmla="*/ 108 h 545"/>
              <a:gd name="T22" fmla="*/ 0 w 488"/>
              <a:gd name="T23" fmla="*/ 487 h 545"/>
              <a:gd name="T24" fmla="*/ 52 w 488"/>
              <a:gd name="T25" fmla="*/ 544 h 545"/>
              <a:gd name="T26" fmla="*/ 430 w 488"/>
              <a:gd name="T27" fmla="*/ 544 h 545"/>
              <a:gd name="T28" fmla="*/ 487 w 488"/>
              <a:gd name="T29" fmla="*/ 487 h 545"/>
              <a:gd name="T30" fmla="*/ 487 w 488"/>
              <a:gd name="T31" fmla="*/ 108 h 545"/>
              <a:gd name="T32" fmla="*/ 430 w 488"/>
              <a:gd name="T33" fmla="*/ 57 h 545"/>
              <a:gd name="T34" fmla="*/ 430 w 488"/>
              <a:gd name="T35" fmla="*/ 487 h 545"/>
              <a:gd name="T36" fmla="*/ 52 w 488"/>
              <a:gd name="T37" fmla="*/ 487 h 545"/>
              <a:gd name="T38" fmla="*/ 52 w 488"/>
              <a:gd name="T39" fmla="*/ 191 h 545"/>
              <a:gd name="T40" fmla="*/ 430 w 488"/>
              <a:gd name="T41" fmla="*/ 191 h 545"/>
              <a:gd name="T42" fmla="*/ 430 w 488"/>
              <a:gd name="T43" fmla="*/ 4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545">
                <a:moveTo>
                  <a:pt x="430" y="57"/>
                </a:moveTo>
                <a:lnTo>
                  <a:pt x="404" y="57"/>
                </a:lnTo>
                <a:lnTo>
                  <a:pt x="404" y="0"/>
                </a:lnTo>
                <a:lnTo>
                  <a:pt x="352" y="0"/>
                </a:lnTo>
                <a:lnTo>
                  <a:pt x="352" y="57"/>
                </a:lnTo>
                <a:lnTo>
                  <a:pt x="135" y="57"/>
                </a:lnTo>
                <a:lnTo>
                  <a:pt x="135" y="0"/>
                </a:lnTo>
                <a:lnTo>
                  <a:pt x="78" y="0"/>
                </a:lnTo>
                <a:lnTo>
                  <a:pt x="78" y="57"/>
                </a:lnTo>
                <a:lnTo>
                  <a:pt x="52" y="57"/>
                </a:lnTo>
                <a:cubicBezTo>
                  <a:pt x="20" y="57"/>
                  <a:pt x="0" y="77"/>
                  <a:pt x="0" y="108"/>
                </a:cubicBezTo>
                <a:lnTo>
                  <a:pt x="0" y="487"/>
                </a:lnTo>
                <a:cubicBezTo>
                  <a:pt x="0" y="518"/>
                  <a:pt x="20" y="544"/>
                  <a:pt x="52" y="544"/>
                </a:cubicBezTo>
                <a:lnTo>
                  <a:pt x="430" y="544"/>
                </a:lnTo>
                <a:cubicBezTo>
                  <a:pt x="461" y="544"/>
                  <a:pt x="487" y="518"/>
                  <a:pt x="487" y="487"/>
                </a:cubicBezTo>
                <a:lnTo>
                  <a:pt x="487" y="108"/>
                </a:lnTo>
                <a:cubicBezTo>
                  <a:pt x="487" y="77"/>
                  <a:pt x="461" y="57"/>
                  <a:pt x="430" y="57"/>
                </a:cubicBezTo>
                <a:close/>
                <a:moveTo>
                  <a:pt x="430" y="487"/>
                </a:moveTo>
                <a:lnTo>
                  <a:pt x="52" y="487"/>
                </a:lnTo>
                <a:lnTo>
                  <a:pt x="52" y="191"/>
                </a:lnTo>
                <a:lnTo>
                  <a:pt x="430" y="191"/>
                </a:lnTo>
                <a:lnTo>
                  <a:pt x="430" y="4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86FE3-3142-469F-9FFC-97001316A0E5}"/>
              </a:ext>
            </a:extLst>
          </p:cNvPr>
          <p:cNvSpPr txBox="1"/>
          <p:nvPr/>
        </p:nvSpPr>
        <p:spPr>
          <a:xfrm>
            <a:off x="8226276" y="3071765"/>
            <a:ext cx="1706815" cy="376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9A1BD-22BE-45D1-9F7F-ACD39BF3C62F}"/>
              </a:ext>
            </a:extLst>
          </p:cNvPr>
          <p:cNvSpPr txBox="1"/>
          <p:nvPr/>
        </p:nvSpPr>
        <p:spPr>
          <a:xfrm>
            <a:off x="8677118" y="3554127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sp>
        <p:nvSpPr>
          <p:cNvPr id="13" name="Calenda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33052D7-9ACF-4FB1-86DE-9FDD578B8568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0024984" y="2787269"/>
            <a:ext cx="1540135" cy="1881464"/>
          </a:xfrm>
          <a:custGeom>
            <a:avLst/>
            <a:gdLst>
              <a:gd name="T0" fmla="*/ 430 w 488"/>
              <a:gd name="T1" fmla="*/ 57 h 545"/>
              <a:gd name="T2" fmla="*/ 404 w 488"/>
              <a:gd name="T3" fmla="*/ 57 h 545"/>
              <a:gd name="T4" fmla="*/ 404 w 488"/>
              <a:gd name="T5" fmla="*/ 0 h 545"/>
              <a:gd name="T6" fmla="*/ 352 w 488"/>
              <a:gd name="T7" fmla="*/ 0 h 545"/>
              <a:gd name="T8" fmla="*/ 352 w 488"/>
              <a:gd name="T9" fmla="*/ 57 h 545"/>
              <a:gd name="T10" fmla="*/ 135 w 488"/>
              <a:gd name="T11" fmla="*/ 57 h 545"/>
              <a:gd name="T12" fmla="*/ 135 w 488"/>
              <a:gd name="T13" fmla="*/ 0 h 545"/>
              <a:gd name="T14" fmla="*/ 78 w 488"/>
              <a:gd name="T15" fmla="*/ 0 h 545"/>
              <a:gd name="T16" fmla="*/ 78 w 488"/>
              <a:gd name="T17" fmla="*/ 57 h 545"/>
              <a:gd name="T18" fmla="*/ 52 w 488"/>
              <a:gd name="T19" fmla="*/ 57 h 545"/>
              <a:gd name="T20" fmla="*/ 0 w 488"/>
              <a:gd name="T21" fmla="*/ 108 h 545"/>
              <a:gd name="T22" fmla="*/ 0 w 488"/>
              <a:gd name="T23" fmla="*/ 487 h 545"/>
              <a:gd name="T24" fmla="*/ 52 w 488"/>
              <a:gd name="T25" fmla="*/ 544 h 545"/>
              <a:gd name="T26" fmla="*/ 430 w 488"/>
              <a:gd name="T27" fmla="*/ 544 h 545"/>
              <a:gd name="T28" fmla="*/ 487 w 488"/>
              <a:gd name="T29" fmla="*/ 487 h 545"/>
              <a:gd name="T30" fmla="*/ 487 w 488"/>
              <a:gd name="T31" fmla="*/ 108 h 545"/>
              <a:gd name="T32" fmla="*/ 430 w 488"/>
              <a:gd name="T33" fmla="*/ 57 h 545"/>
              <a:gd name="T34" fmla="*/ 430 w 488"/>
              <a:gd name="T35" fmla="*/ 487 h 545"/>
              <a:gd name="T36" fmla="*/ 52 w 488"/>
              <a:gd name="T37" fmla="*/ 487 h 545"/>
              <a:gd name="T38" fmla="*/ 52 w 488"/>
              <a:gd name="T39" fmla="*/ 191 h 545"/>
              <a:gd name="T40" fmla="*/ 430 w 488"/>
              <a:gd name="T41" fmla="*/ 191 h 545"/>
              <a:gd name="T42" fmla="*/ 430 w 488"/>
              <a:gd name="T43" fmla="*/ 4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8" h="545">
                <a:moveTo>
                  <a:pt x="430" y="57"/>
                </a:moveTo>
                <a:lnTo>
                  <a:pt x="404" y="57"/>
                </a:lnTo>
                <a:lnTo>
                  <a:pt x="404" y="0"/>
                </a:lnTo>
                <a:lnTo>
                  <a:pt x="352" y="0"/>
                </a:lnTo>
                <a:lnTo>
                  <a:pt x="352" y="57"/>
                </a:lnTo>
                <a:lnTo>
                  <a:pt x="135" y="57"/>
                </a:lnTo>
                <a:lnTo>
                  <a:pt x="135" y="0"/>
                </a:lnTo>
                <a:lnTo>
                  <a:pt x="78" y="0"/>
                </a:lnTo>
                <a:lnTo>
                  <a:pt x="78" y="57"/>
                </a:lnTo>
                <a:lnTo>
                  <a:pt x="52" y="57"/>
                </a:lnTo>
                <a:cubicBezTo>
                  <a:pt x="20" y="57"/>
                  <a:pt x="0" y="77"/>
                  <a:pt x="0" y="108"/>
                </a:cubicBezTo>
                <a:lnTo>
                  <a:pt x="0" y="487"/>
                </a:lnTo>
                <a:cubicBezTo>
                  <a:pt x="0" y="518"/>
                  <a:pt x="20" y="544"/>
                  <a:pt x="52" y="544"/>
                </a:cubicBezTo>
                <a:lnTo>
                  <a:pt x="430" y="544"/>
                </a:lnTo>
                <a:cubicBezTo>
                  <a:pt x="461" y="544"/>
                  <a:pt x="487" y="518"/>
                  <a:pt x="487" y="487"/>
                </a:cubicBezTo>
                <a:lnTo>
                  <a:pt x="487" y="108"/>
                </a:lnTo>
                <a:cubicBezTo>
                  <a:pt x="487" y="77"/>
                  <a:pt x="461" y="57"/>
                  <a:pt x="430" y="57"/>
                </a:cubicBezTo>
                <a:close/>
                <a:moveTo>
                  <a:pt x="430" y="487"/>
                </a:moveTo>
                <a:lnTo>
                  <a:pt x="52" y="487"/>
                </a:lnTo>
                <a:lnTo>
                  <a:pt x="52" y="191"/>
                </a:lnTo>
                <a:lnTo>
                  <a:pt x="430" y="191"/>
                </a:lnTo>
                <a:lnTo>
                  <a:pt x="430" y="4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C29A5F-6534-40AD-9F95-7E010BF58453}"/>
              </a:ext>
            </a:extLst>
          </p:cNvPr>
          <p:cNvSpPr txBox="1"/>
          <p:nvPr/>
        </p:nvSpPr>
        <p:spPr>
          <a:xfrm>
            <a:off x="10118925" y="2969317"/>
            <a:ext cx="1374286" cy="505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GB" dirty="0"/>
              <a:t>LAST MAILING</a:t>
            </a:r>
          </a:p>
          <a:p>
            <a:r>
              <a:rPr lang="en-GB" dirty="0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3AEF3-92F2-4628-862C-6E89937C7382}"/>
              </a:ext>
            </a:extLst>
          </p:cNvPr>
          <p:cNvSpPr txBox="1"/>
          <p:nvPr/>
        </p:nvSpPr>
        <p:spPr>
          <a:xfrm>
            <a:off x="10116496" y="3554127"/>
            <a:ext cx="131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</p:txBody>
      </p:sp>
      <p:pic>
        <p:nvPicPr>
          <p:cNvPr id="19" name="Picture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DEB92EF1-7985-412A-A072-75F699227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88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items posted up to May 25</a:t>
            </a:r>
            <a:r>
              <a:rPr lang="en-GB" baseline="30000" dirty="0"/>
              <a:t>th</a:t>
            </a:r>
            <a:r>
              <a:rPr lang="en-GB" dirty="0"/>
              <a:t> 2024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VOLUME NOTIFICATION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74B3505-8000-4585-9FF1-A22BE7968B40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5EAFB-8E30-43F8-BE0C-B6010FC0E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8861199" cy="2829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EF049-629E-471B-9832-E417C2DF11F3}"/>
              </a:ext>
            </a:extLst>
          </p:cNvPr>
          <p:cNvSpPr/>
          <p:nvPr/>
        </p:nvSpPr>
        <p:spPr>
          <a:xfrm>
            <a:off x="1155835" y="2754117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manual mail items and qualify for postage credits?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9FD801-511B-424E-A566-306D261E6245}"/>
              </a:ext>
            </a:extLst>
          </p:cNvPr>
          <p:cNvSpPr/>
          <p:nvPr/>
        </p:nvSpPr>
        <p:spPr>
          <a:xfrm>
            <a:off x="4961036" y="2754117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00"/>
                </a:solidFill>
              </a:rPr>
              <a:t>No, you must use Mailmark Letters to use the Economy service.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155835" y="3541159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961036" y="3541159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155835" y="4328201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4,000  items?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961036" y="4328201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receive any postage credit if your actual TIS volume is less than 4,000 mailing items.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D94F3-6534-4842-94B9-C7DE1D7D3A90}"/>
              </a:ext>
            </a:extLst>
          </p:cNvPr>
          <p:cNvSpPr/>
          <p:nvPr/>
        </p:nvSpPr>
        <p:spPr>
          <a:xfrm>
            <a:off x="1155835" y="5119074"/>
            <a:ext cx="3805200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4816F-905E-4870-9451-FC0CB5A3123A}"/>
              </a:ext>
            </a:extLst>
          </p:cNvPr>
          <p:cNvSpPr/>
          <p:nvPr/>
        </p:nvSpPr>
        <p:spPr>
          <a:xfrm>
            <a:off x="4961036" y="5119074"/>
            <a:ext cx="6527748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1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2A54B81-E98E-4AEA-96F7-4775BB5FDC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5999" y="2873949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2" name="Help">
              <a:extLst>
                <a:ext uri="{FF2B5EF4-FFF2-40B4-BE49-F238E27FC236}">
                  <a16:creationId xmlns:a16="http://schemas.microsoft.com/office/drawing/2014/main" id="{1ECE1F5E-A06A-4176-84EE-4554C0AF12BA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elp">
              <a:extLst>
                <a:ext uri="{FF2B5EF4-FFF2-40B4-BE49-F238E27FC236}">
                  <a16:creationId xmlns:a16="http://schemas.microsoft.com/office/drawing/2014/main" id="{C2FE2E69-E1CF-4E59-A1C3-90AF3CEF11F7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elp">
              <a:extLst>
                <a:ext uri="{FF2B5EF4-FFF2-40B4-BE49-F238E27FC236}">
                  <a16:creationId xmlns:a16="http://schemas.microsoft.com/office/drawing/2014/main" id="{645477EF-37A1-4270-A1EB-E46E5686778D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85999" y="3688500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85999" y="4471519"/>
            <a:ext cx="541434" cy="542925"/>
            <a:chOff x="44" y="44"/>
            <a:chExt cx="363" cy="364"/>
          </a:xfrm>
          <a:solidFill>
            <a:schemeClr val="accent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C7563F6-4606-46B2-A014-50EFA0EB44C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85999" y="5264856"/>
            <a:ext cx="541434" cy="542925"/>
            <a:chOff x="44" y="44"/>
            <a:chExt cx="363" cy="364"/>
          </a:xfrm>
          <a:solidFill>
            <a:schemeClr val="accent4"/>
          </a:solidFill>
        </p:grpSpPr>
        <p:sp>
          <p:nvSpPr>
            <p:cNvPr id="38" name="Help">
              <a:extLst>
                <a:ext uri="{FF2B5EF4-FFF2-40B4-BE49-F238E27FC236}">
                  <a16:creationId xmlns:a16="http://schemas.microsoft.com/office/drawing/2014/main" id="{CD217CEB-7152-454C-A659-4073BD5CBF52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Help">
              <a:extLst>
                <a:ext uri="{FF2B5EF4-FFF2-40B4-BE49-F238E27FC236}">
                  <a16:creationId xmlns:a16="http://schemas.microsoft.com/office/drawing/2014/main" id="{9E3D8B15-43EA-4490-BF71-FAE05149BE6C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74B908AB-C786-4973-B550-9F6FCF44657E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AA59DA-C79B-485A-B7CE-9653A81EBC1B}"/>
              </a:ext>
            </a:extLst>
          </p:cNvPr>
          <p:cNvSpPr txBox="1"/>
          <p:nvPr/>
        </p:nvSpPr>
        <p:spPr>
          <a:xfrm>
            <a:off x="5103166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2BD8C1-78B9-4A4F-B666-416050CC0D6C}"/>
              </a:ext>
            </a:extLst>
          </p:cNvPr>
          <p:cNvSpPr/>
          <p:nvPr/>
        </p:nvSpPr>
        <p:spPr>
          <a:xfrm>
            <a:off x="1155835" y="1955730"/>
            <a:ext cx="3805200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Business Mail to test Economy?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1489A6-6F16-4163-A302-58BD04DA761E}"/>
              </a:ext>
            </a:extLst>
          </p:cNvPr>
          <p:cNvSpPr/>
          <p:nvPr/>
        </p:nvSpPr>
        <p:spPr>
          <a:xfrm>
            <a:off x="4961036" y="1955730"/>
            <a:ext cx="6527748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Yes, the total volume cap is 500,000 items and can be split between Advertising Mail and Business Mail.  You will need to submit separate applications for </a:t>
            </a:r>
            <a:r>
              <a:rPr lang="en-US" sz="1600">
                <a:solidFill>
                  <a:schemeClr val="tx1"/>
                </a:solidFill>
              </a:rPr>
              <a:t>both products. 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9733802-21C0-4FC5-8E30-2032FC2E3E9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85999" y="2027040"/>
            <a:ext cx="541434" cy="542925"/>
            <a:chOff x="44" y="44"/>
            <a:chExt cx="363" cy="364"/>
          </a:xfrm>
          <a:solidFill>
            <a:schemeClr val="accent4"/>
          </a:solidFill>
        </p:grpSpPr>
        <p:sp>
          <p:nvSpPr>
            <p:cNvPr id="36" name="Help">
              <a:extLst>
                <a:ext uri="{FF2B5EF4-FFF2-40B4-BE49-F238E27FC236}">
                  <a16:creationId xmlns:a16="http://schemas.microsoft.com/office/drawing/2014/main" id="{8141962A-A842-499D-8362-9E7BE8716A5F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elp">
              <a:extLst>
                <a:ext uri="{FF2B5EF4-FFF2-40B4-BE49-F238E27FC236}">
                  <a16:creationId xmlns:a16="http://schemas.microsoft.com/office/drawing/2014/main" id="{6BB75B9B-7D68-4EB7-A410-C272B94B05B8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Help">
              <a:extLst>
                <a:ext uri="{FF2B5EF4-FFF2-40B4-BE49-F238E27FC236}">
                  <a16:creationId xmlns:a16="http://schemas.microsoft.com/office/drawing/2014/main" id="{3EF9587C-36A8-4E7A-9023-98A7980C1F96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1B6-28EA-4B36-9809-D1965908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189E-2BBB-410D-9AD5-0D8B0304F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24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A0B5A-0F16-41B3-8A2F-1F42330CA88E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4be9f171-eef0-4f28-8842-fd062038bb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907</Words>
  <Application>Microsoft Office PowerPoint</Application>
  <PresentationFormat>Widescreen</PresentationFormat>
  <Paragraphs>99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Impact</vt:lpstr>
      <vt:lpstr>Wingdings</vt:lpstr>
      <vt:lpstr>Office Theme</vt:lpstr>
      <vt:lpstr>GOVERNMENT SECTOR ADVERTISING MAIL -  USE ECONOMY FOR THE FIRST TIME</vt:lpstr>
      <vt:lpstr>Introducing economy</vt:lpstr>
      <vt:lpstr>Advertising mail</vt:lpstr>
      <vt:lpstr>ENTRY REQUIREMENTS</vt:lpstr>
      <vt:lpstr>PowerPoint Presentation</vt:lpstr>
      <vt:lpstr>PowerPoint Presentation</vt:lpstr>
      <vt:lpstr>The APPLICATION AND CREDIT process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2023-12-14T14:11:25Z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2022-04-04T09:24:33Z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