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9"/>
  </p:notesMasterIdLst>
  <p:handoutMasterIdLst>
    <p:handoutMasterId r:id="rId2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44D47"/>
    <a:srgbClr val="666666"/>
    <a:srgbClr val="E32119"/>
    <a:srgbClr val="000000"/>
    <a:srgbClr val="FDC304"/>
    <a:srgbClr val="82CBD4"/>
    <a:srgbClr val="95C121"/>
    <a:srgbClr val="EF7E05"/>
    <a:srgbClr val="1BACE4"/>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3792" autoAdjust="0"/>
  </p:normalViewPr>
  <p:slideViewPr>
    <p:cSldViewPr snapToGrid="0">
      <p:cViewPr varScale="1">
        <p:scale>
          <a:sx n="107" d="100"/>
          <a:sy n="107" d="100"/>
        </p:scale>
        <p:origin x="810" y="10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67" d="100"/>
          <a:sy n="67" d="100"/>
        </p:scale>
        <p:origin x="18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1F51-4FF4-B8DD-0042DE42FAE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1F51-4FF4-B8DD-0042DE42FAE5}"/>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1F51-4FF4-B8DD-0042DE42FAE5}"/>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8A26-4231-AA9C-F9DB4A86574A}"/>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A26-4231-AA9C-F9DB4A86574A}"/>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8A26-4231-AA9C-F9DB4A86574A}"/>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E45-4122-B66C-B068E9D5810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E45-4122-B66C-B068E9D5810E}"/>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AE45-4122-B66C-B068E9D5810E}"/>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12 months</c:v>
                </c:pt>
                <c:pt idx="1">
                  <c:v>Baseline</c:v>
                </c:pt>
              </c:strCache>
            </c:strRef>
          </c:cat>
          <c:val>
            <c:numRef>
              <c:f>Sheet1!$B$2:$B$3</c:f>
              <c:numCache>
                <c:formatCode>#,##0</c:formatCode>
                <c:ptCount val="2"/>
                <c:pt idx="0">
                  <c:v>3000000</c:v>
                </c:pt>
                <c:pt idx="1">
                  <c:v>3000000</c:v>
                </c:pt>
              </c:numCache>
            </c:numRef>
          </c:val>
          <c:extLst>
            <c:ext xmlns:c16="http://schemas.microsoft.com/office/drawing/2014/chart" uri="{C3380CC4-5D6E-409C-BE32-E72D297353CC}">
              <c16:uniqueId val="{00000000-4510-4BDE-B6E0-5359385FC3BB}"/>
            </c:ext>
          </c:extLst>
        </c:ser>
        <c:dLbls>
          <c:showLegendKey val="0"/>
          <c:showVal val="0"/>
          <c:showCatName val="0"/>
          <c:showSerName val="0"/>
          <c:showPercent val="0"/>
          <c:showBubbleSize val="0"/>
        </c:dLbls>
        <c:gapWidth val="219"/>
        <c:overlap val="-27"/>
        <c:axId val="918543720"/>
        <c:axId val="918546344"/>
      </c:barChart>
      <c:catAx>
        <c:axId val="91854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8546344"/>
        <c:crosses val="autoZero"/>
        <c:auto val="1"/>
        <c:lblAlgn val="ctr"/>
        <c:lblOffset val="100"/>
        <c:noMultiLvlLbl val="0"/>
      </c:catAx>
      <c:valAx>
        <c:axId val="918546344"/>
        <c:scaling>
          <c:orientation val="minMax"/>
        </c:scaling>
        <c:delete val="1"/>
        <c:axPos val="l"/>
        <c:numFmt formatCode="#,##0" sourceLinked="1"/>
        <c:majorTickMark val="none"/>
        <c:minorTickMark val="none"/>
        <c:tickLblPos val="nextTo"/>
        <c:crossAx val="91854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2D10-4646-99FA-B762BAD5B141}"/>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2D10-4646-99FA-B762BAD5B141}"/>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2D10-4646-99FA-B762BAD5B141}"/>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3C3F-435D-8DE9-059EF4E57E0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3C3F-435D-8DE9-059EF4E57E00}"/>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3C3F-435D-8DE9-059EF4E57E00}"/>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3F51-4C3A-A6EB-418EAFDDA792}"/>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3F51-4C3A-A6EB-418EAFDDA792}"/>
              </c:ext>
            </c:extLst>
          </c:dPt>
          <c:cat>
            <c:strRef>
              <c:f>Sheet1!$A$2:$A$3</c:f>
              <c:strCache>
                <c:ptCount val="2"/>
                <c:pt idx="0">
                  <c:v>1st Qtr</c:v>
                </c:pt>
                <c:pt idx="1">
                  <c:v>2nd Qtr</c:v>
                </c:pt>
              </c:strCache>
            </c:strRef>
          </c:cat>
          <c:val>
            <c:numRef>
              <c:f>Sheet1!$B$2:$B$3</c:f>
              <c:numCache>
                <c:formatCode>0%</c:formatCode>
                <c:ptCount val="2"/>
                <c:pt idx="0">
                  <c:v>0.28000000000000003</c:v>
                </c:pt>
                <c:pt idx="1">
                  <c:v>0.73</c:v>
                </c:pt>
              </c:numCache>
            </c:numRef>
          </c:val>
          <c:extLst>
            <c:ext xmlns:c16="http://schemas.microsoft.com/office/drawing/2014/chart" uri="{C3380CC4-5D6E-409C-BE32-E72D297353CC}">
              <c16:uniqueId val="{00000004-3F51-4C3A-A6EB-418EAFDDA792}"/>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C3E6-4613-943B-620DE29E247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C3E6-4613-943B-620DE29E247D}"/>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C3E6-4613-943B-620DE29E247D}"/>
            </c:ext>
          </c:extLst>
        </c:ser>
        <c:dLbls>
          <c:showLegendKey val="0"/>
          <c:showVal val="0"/>
          <c:showCatName val="0"/>
          <c:showSerName val="0"/>
          <c:showPercent val="0"/>
          <c:showBubbleSize val="0"/>
          <c:showLeaderLines val="1"/>
        </c:dLbls>
        <c:firstSliceAng val="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F792-4BDA-8206-214D99DC6D6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792-4BDA-8206-214D99DC6D6B}"/>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F792-4BDA-8206-214D99DC6D6B}"/>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9A1-4A35-B3AC-DE58CADA41BA}"/>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9A1-4A35-B3AC-DE58CADA41BA}"/>
              </c:ext>
            </c:extLst>
          </c:dPt>
          <c:cat>
            <c:strRef>
              <c:f>Sheet1!$A$2:$A$3</c:f>
              <c:strCache>
                <c:ptCount val="2"/>
                <c:pt idx="0">
                  <c:v>1st Qtr</c:v>
                </c:pt>
                <c:pt idx="1">
                  <c:v>2nd Qtr</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A9A1-4A35-B3AC-DE58CADA41BA}"/>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26/02/2025</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26/02/2025</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1217079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nd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sitting at a table&#10;&#10;Description automatically generated">
            <a:extLst>
              <a:ext uri="{FF2B5EF4-FFF2-40B4-BE49-F238E27FC236}">
                <a16:creationId xmlns:a16="http://schemas.microsoft.com/office/drawing/2014/main" id="{3747B2C2-D7DB-F96A-CA19-BCB21C005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35"/>
          <a:stretch/>
        </p:blipFill>
        <p:spPr>
          <a:xfrm>
            <a:off x="0" y="0"/>
            <a:ext cx="12209138" cy="6857999"/>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6" name="Title 3">
            <a:extLst>
              <a:ext uri="{FF2B5EF4-FFF2-40B4-BE49-F238E27FC236}">
                <a16:creationId xmlns:a16="http://schemas.microsoft.com/office/drawing/2014/main" id="{B673D9D7-75A6-4AE4-226E-79C397A2871D}"/>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6CB0B91-34B3-9F5A-BAC8-A94E7886C5DC}"/>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CBE09BC7-40D7-5252-6C1C-F503A117A81B}"/>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0165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D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red dart hitting the center of a dartboard&#10;&#10;Description automatically generated">
            <a:extLst>
              <a:ext uri="{FF2B5EF4-FFF2-40B4-BE49-F238E27FC236}">
                <a16:creationId xmlns:a16="http://schemas.microsoft.com/office/drawing/2014/main" id="{06ECAB87-E9E8-9269-808A-AE4DA532E9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7989" cy="6857999"/>
          </a:xfrm>
          <a:prstGeom prst="rect">
            <a:avLst/>
          </a:prstGeom>
        </p:spPr>
      </p:pic>
      <p:pic>
        <p:nvPicPr>
          <p:cNvPr id="9" name="Picture 8">
            <a:extLst>
              <a:ext uri="{FF2B5EF4-FFF2-40B4-BE49-F238E27FC236}">
                <a16:creationId xmlns:a16="http://schemas.microsoft.com/office/drawing/2014/main" id="{36C2E891-B959-F4FF-6A83-B747674531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5">
            <a:extLst>
              <a:ext uri="{FF2B5EF4-FFF2-40B4-BE49-F238E27FC236}">
                <a16:creationId xmlns:a16="http://schemas.microsoft.com/office/drawing/2014/main" id="{52AD34DE-EF1F-16E6-F0D2-10F19E7576A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13" name="Picture 12">
            <a:extLst>
              <a:ext uri="{FF2B5EF4-FFF2-40B4-BE49-F238E27FC236}">
                <a16:creationId xmlns:a16="http://schemas.microsoft.com/office/drawing/2014/main" id="{E7F44D47-D220-6FFA-2D73-0A6D2C428F9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14" name="Content Placeholder 2">
            <a:extLst>
              <a:ext uri="{FF2B5EF4-FFF2-40B4-BE49-F238E27FC236}">
                <a16:creationId xmlns:a16="http://schemas.microsoft.com/office/drawing/2014/main" id="{2FC88151-035A-659B-D320-5D73A11CB74B}"/>
              </a:ext>
            </a:extLst>
          </p:cNvPr>
          <p:cNvSpPr>
            <a:spLocks noGrp="1"/>
          </p:cNvSpPr>
          <p:nvPr>
            <p:ph sz="quarter" idx="13" hasCustomPrompt="1"/>
          </p:nvPr>
        </p:nvSpPr>
        <p:spPr>
          <a:xfrm>
            <a:off x="424544" y="1781175"/>
            <a:ext cx="9857140" cy="4360769"/>
          </a:xfrm>
          <a:prstGeom prst="rect">
            <a:avLst/>
          </a:prstGeom>
        </p:spPr>
        <p:txBody>
          <a:bodyPr/>
          <a:lstStyle>
            <a:lvl1pPr marL="457200" indent="-457200">
              <a:buClr>
                <a:schemeClr val="accent1"/>
              </a:buClr>
              <a:buSzPct val="100000"/>
              <a:buFont typeface="+mj-lt"/>
              <a:buAutoNum type="arabicPeriod"/>
              <a:defRPr sz="2400" b="1">
                <a:solidFill>
                  <a:schemeClr val="bg1"/>
                </a:solidFill>
              </a:defRPr>
            </a:lvl1pPr>
            <a:lvl2pPr marL="914400" indent="-457200">
              <a:buClr>
                <a:schemeClr val="accent1"/>
              </a:buClr>
              <a:buSzPct val="100000"/>
              <a:buFont typeface="+mj-lt"/>
              <a:buAutoNum type="arabicPeriod"/>
              <a:defRPr sz="2400">
                <a:solidFill>
                  <a:schemeClr val="bg1"/>
                </a:solidFill>
              </a:defRPr>
            </a:lvl2pPr>
            <a:lvl3pPr marL="1371600" indent="-457200">
              <a:buClr>
                <a:schemeClr val="accent1"/>
              </a:buClr>
              <a:buSzPct val="100000"/>
              <a:buFont typeface="+mj-lt"/>
              <a:buAutoNum type="arabicPeriod"/>
              <a:defRPr sz="2400">
                <a:solidFill>
                  <a:schemeClr val="bg1"/>
                </a:solidFill>
              </a:defRPr>
            </a:lvl3pPr>
            <a:lvl4pPr marL="1600200" indent="-228600">
              <a:buClr>
                <a:schemeClr val="accent1"/>
              </a:buClr>
              <a:buSzPct val="100000"/>
              <a:buFont typeface="Wingdings" panose="05000000000000000000" pitchFamily="2" charset="2"/>
              <a:buChar char="§"/>
              <a:defRPr sz="1800">
                <a:solidFill>
                  <a:schemeClr val="bg1"/>
                </a:solidFill>
              </a:defRPr>
            </a:lvl4pPr>
            <a:lvl5pPr marL="2057400" indent="-228600">
              <a:buClr>
                <a:schemeClr val="accent1"/>
              </a:buClr>
              <a:buSzPct val="100000"/>
              <a:buFont typeface="Wingdings" panose="05000000000000000000" pitchFamily="2" charset="2"/>
              <a:buChar char="§"/>
              <a:defRPr sz="1800">
                <a:solidFill>
                  <a:schemeClr val="bg1"/>
                </a:solidFill>
              </a:defRPr>
            </a:lvl5pPr>
          </a:lstStyle>
          <a:p>
            <a:pPr lvl="0"/>
            <a:r>
              <a:rPr lang="en-US" dirty="0"/>
              <a:t>Click to edit agenda</a:t>
            </a:r>
          </a:p>
        </p:txBody>
      </p:sp>
      <p:sp>
        <p:nvSpPr>
          <p:cNvPr id="15" name="Title 1">
            <a:extLst>
              <a:ext uri="{FF2B5EF4-FFF2-40B4-BE49-F238E27FC236}">
                <a16:creationId xmlns:a16="http://schemas.microsoft.com/office/drawing/2014/main" id="{CDBCA269-E9DF-2374-02B1-C006B631402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solidFill>
                  <a:schemeClr val="bg1"/>
                </a:solidFill>
                <a:latin typeface="+mj-lt"/>
              </a:defRPr>
            </a:lvl1pPr>
          </a:lstStyle>
          <a:p>
            <a:r>
              <a:rPr lang="en-US" dirty="0"/>
              <a:t>CLICK TO EDIT, E.G. AGENDA</a:t>
            </a:r>
            <a:endParaRPr lang="en-GB" dirty="0"/>
          </a:p>
        </p:txBody>
      </p:sp>
    </p:spTree>
    <p:extLst>
      <p:ext uri="{BB962C8B-B14F-4D97-AF65-F5344CB8AC3E}">
        <p14:creationId xmlns:p14="http://schemas.microsoft.com/office/powerpoint/2010/main" val="19780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group of kids pulling a rope&#10;&#10;Description automatically generated">
            <a:extLst>
              <a:ext uri="{FF2B5EF4-FFF2-40B4-BE49-F238E27FC236}">
                <a16:creationId xmlns:a16="http://schemas.microsoft.com/office/drawing/2014/main" id="{56250658-E613-41DD-E1F3-EBA5C69167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85" y="0"/>
            <a:ext cx="12192000" cy="6857999"/>
          </a:xfrm>
          <a:prstGeom prst="rect">
            <a:avLst/>
          </a:prstGeom>
        </p:spPr>
      </p:pic>
      <p:pic>
        <p:nvPicPr>
          <p:cNvPr id="9" name="Picture 8">
            <a:extLst>
              <a:ext uri="{FF2B5EF4-FFF2-40B4-BE49-F238E27FC236}">
                <a16:creationId xmlns:a16="http://schemas.microsoft.com/office/drawing/2014/main" id="{36C2E891-B959-F4FF-6A83-B747674531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5">
            <a:extLst>
              <a:ext uri="{FF2B5EF4-FFF2-40B4-BE49-F238E27FC236}">
                <a16:creationId xmlns:a16="http://schemas.microsoft.com/office/drawing/2014/main" id="{52AD34DE-EF1F-16E6-F0D2-10F19E7576A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10" name="Content Placeholder 2">
            <a:extLst>
              <a:ext uri="{FF2B5EF4-FFF2-40B4-BE49-F238E27FC236}">
                <a16:creationId xmlns:a16="http://schemas.microsoft.com/office/drawing/2014/main" id="{832146C0-C60E-7AAF-EBD4-64C0DB26B870}"/>
              </a:ext>
            </a:extLst>
          </p:cNvPr>
          <p:cNvSpPr>
            <a:spLocks noGrp="1"/>
          </p:cNvSpPr>
          <p:nvPr>
            <p:ph sz="quarter" idx="13" hasCustomPrompt="1"/>
          </p:nvPr>
        </p:nvSpPr>
        <p:spPr>
          <a:xfrm>
            <a:off x="424544" y="1781175"/>
            <a:ext cx="9857140" cy="4360769"/>
          </a:xfrm>
          <a:prstGeom prst="rect">
            <a:avLst/>
          </a:prstGeom>
        </p:spPr>
        <p:txBody>
          <a:bodyPr/>
          <a:lstStyle>
            <a:lvl1pPr marL="457200" indent="-457200">
              <a:buClr>
                <a:schemeClr val="accent1"/>
              </a:buClr>
              <a:buSzPct val="100000"/>
              <a:buFont typeface="+mj-lt"/>
              <a:buAutoNum type="arabicPeriod"/>
              <a:defRPr sz="2400" b="1">
                <a:solidFill>
                  <a:schemeClr val="bg1"/>
                </a:solidFill>
              </a:defRPr>
            </a:lvl1pPr>
            <a:lvl2pPr marL="914400" indent="-457200">
              <a:buClr>
                <a:schemeClr val="accent1"/>
              </a:buClr>
              <a:buSzPct val="100000"/>
              <a:buFont typeface="+mj-lt"/>
              <a:buAutoNum type="arabicPeriod"/>
              <a:defRPr sz="2400">
                <a:solidFill>
                  <a:schemeClr val="bg1"/>
                </a:solidFill>
              </a:defRPr>
            </a:lvl2pPr>
            <a:lvl3pPr marL="1371600" indent="-457200">
              <a:buClr>
                <a:schemeClr val="accent1"/>
              </a:buClr>
              <a:buSzPct val="100000"/>
              <a:buFont typeface="+mj-lt"/>
              <a:buAutoNum type="arabicPeriod"/>
              <a:defRPr sz="2400">
                <a:solidFill>
                  <a:schemeClr val="bg1"/>
                </a:solidFill>
              </a:defRPr>
            </a:lvl3pPr>
            <a:lvl4pPr marL="1600200" indent="-228600">
              <a:buClr>
                <a:schemeClr val="accent1"/>
              </a:buClr>
              <a:buSzPct val="100000"/>
              <a:buFont typeface="Wingdings" panose="05000000000000000000" pitchFamily="2" charset="2"/>
              <a:buChar char="§"/>
              <a:defRPr sz="1800">
                <a:solidFill>
                  <a:schemeClr val="bg1"/>
                </a:solidFill>
              </a:defRPr>
            </a:lvl4pPr>
            <a:lvl5pPr marL="2057400" indent="-228600">
              <a:buClr>
                <a:schemeClr val="accent1"/>
              </a:buClr>
              <a:buSzPct val="100000"/>
              <a:buFont typeface="Wingdings" panose="05000000000000000000" pitchFamily="2" charset="2"/>
              <a:buChar char="§"/>
              <a:defRPr sz="1800">
                <a:solidFill>
                  <a:schemeClr val="bg1"/>
                </a:solidFill>
              </a:defRPr>
            </a:lvl5pPr>
          </a:lstStyle>
          <a:p>
            <a:pPr lvl="0"/>
            <a:r>
              <a:rPr lang="en-US" dirty="0"/>
              <a:t>Click to edit agenda</a:t>
            </a:r>
          </a:p>
        </p:txBody>
      </p:sp>
      <p:pic>
        <p:nvPicPr>
          <p:cNvPr id="5" name="Picture 4">
            <a:extLst>
              <a:ext uri="{FF2B5EF4-FFF2-40B4-BE49-F238E27FC236}">
                <a16:creationId xmlns:a16="http://schemas.microsoft.com/office/drawing/2014/main" id="{2F8D150C-BED2-6991-33E2-B68B31852D19}"/>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8" name="Title 1">
            <a:extLst>
              <a:ext uri="{FF2B5EF4-FFF2-40B4-BE49-F238E27FC236}">
                <a16:creationId xmlns:a16="http://schemas.microsoft.com/office/drawing/2014/main" id="{2ACC9F6F-C062-025D-B837-A281429D7AA4}"/>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solidFill>
                  <a:schemeClr val="bg1"/>
                </a:solidFill>
                <a:latin typeface="+mj-lt"/>
              </a:defRPr>
            </a:lvl1pPr>
          </a:lstStyle>
          <a:p>
            <a:r>
              <a:rPr lang="en-US" dirty="0"/>
              <a:t>CLICK TO EDIT, E.G. AGENDA</a:t>
            </a:r>
            <a:endParaRPr lang="en-GB" dirty="0"/>
          </a:p>
        </p:txBody>
      </p:sp>
    </p:spTree>
    <p:extLst>
      <p:ext uri="{BB962C8B-B14F-4D97-AF65-F5344CB8AC3E}">
        <p14:creationId xmlns:p14="http://schemas.microsoft.com/office/powerpoint/2010/main" val="66474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Titl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10067701" cy="475686"/>
          </a:xfrm>
          <a:prstGeom prst="rect">
            <a:avLst/>
          </a:prstGeom>
        </p:spPr>
        <p:txBody>
          <a:bodyPr lIns="0" tIns="0" rIns="0" bIns="0"/>
          <a:lstStyle>
            <a:lvl1pPr>
              <a:lnSpc>
                <a:spcPts val="4400"/>
              </a:lnSpc>
              <a:defRPr sz="3600" b="1" cap="all" spc="-100" baseline="0">
                <a:latin typeface="+mj-lt"/>
              </a:defRPr>
            </a:lvl1pPr>
          </a:lstStyle>
          <a:p>
            <a:r>
              <a:rPr lang="en-US" dirty="0"/>
              <a:t>single title, upper case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514576" y="977452"/>
            <a:ext cx="10039124"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12ADCCE5-13D3-CE70-0806-5B9AFDFE49F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Slide Number Placeholder 1">
            <a:extLst>
              <a:ext uri="{FF2B5EF4-FFF2-40B4-BE49-F238E27FC236}">
                <a16:creationId xmlns:a16="http://schemas.microsoft.com/office/drawing/2014/main" id="{31BA0255-B68A-F247-A437-8EA9512663F1}"/>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8" name="Content Placeholder 2">
            <a:extLst>
              <a:ext uri="{FF2B5EF4-FFF2-40B4-BE49-F238E27FC236}">
                <a16:creationId xmlns:a16="http://schemas.microsoft.com/office/drawing/2014/main" id="{F475563C-D454-5866-91F5-422E7E96B7D0}"/>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3">
            <a:extLst>
              <a:ext uri="{FF2B5EF4-FFF2-40B4-BE49-F238E27FC236}">
                <a16:creationId xmlns:a16="http://schemas.microsoft.com/office/drawing/2014/main" id="{2567530D-C0DE-CB06-FBF9-CAD198CA903F}"/>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2" name="Picture 1" descr="Marketreach Logo">
            <a:extLst>
              <a:ext uri="{FF2B5EF4-FFF2-40B4-BE49-F238E27FC236}">
                <a16:creationId xmlns:a16="http://schemas.microsoft.com/office/drawing/2014/main" id="{33A244C7-8D54-ABB4-6BD3-94A6070E2A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312919029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itl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10096275" cy="1050665"/>
          </a:xfrm>
          <a:prstGeom prst="rect">
            <a:avLst/>
          </a:prstGeom>
        </p:spPr>
        <p:txBody>
          <a:bodyPr lIns="0" tIns="0" rIns="0" bIns="0"/>
          <a:lstStyle>
            <a:lvl1pPr>
              <a:lnSpc>
                <a:spcPct val="100000"/>
              </a:lnSpc>
              <a:defRPr sz="3600" b="1" cap="all" spc="-100" baseline="0">
                <a:latin typeface="+mj-lt"/>
              </a:defRPr>
            </a:lvl1pPr>
          </a:lstStyle>
          <a:p>
            <a:r>
              <a:rPr lang="en-US" dirty="0"/>
              <a:t>double title,</a:t>
            </a:r>
            <a:br>
              <a:rPr lang="en-US" dirty="0"/>
            </a:br>
            <a:r>
              <a:rPr lang="en-US" dirty="0"/>
              <a:t>upper case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514575" y="1468614"/>
            <a:ext cx="10067699" cy="275916"/>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EAE697FE-9F90-4E61-A5A4-654ACBE73B30}"/>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Slide Number Placeholder 1">
            <a:extLst>
              <a:ext uri="{FF2B5EF4-FFF2-40B4-BE49-F238E27FC236}">
                <a16:creationId xmlns:a16="http://schemas.microsoft.com/office/drawing/2014/main" id="{3A0B263F-3014-55F6-0546-D7E9A23B80C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5" name="Content Placeholder 2">
            <a:extLst>
              <a:ext uri="{FF2B5EF4-FFF2-40B4-BE49-F238E27FC236}">
                <a16:creationId xmlns:a16="http://schemas.microsoft.com/office/drawing/2014/main" id="{5157C870-9501-4331-FCE1-7C5D289D151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Marketreach Logo">
            <a:extLst>
              <a:ext uri="{FF2B5EF4-FFF2-40B4-BE49-F238E27FC236}">
                <a16:creationId xmlns:a16="http://schemas.microsoft.com/office/drawing/2014/main" id="{CE69A10F-CEFA-57E0-B395-AB5769B8DD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3" name="Text Placeholder 3">
            <a:extLst>
              <a:ext uri="{FF2B5EF4-FFF2-40B4-BE49-F238E27FC236}">
                <a16:creationId xmlns:a16="http://schemas.microsoft.com/office/drawing/2014/main" id="{DEEC3C1A-4249-C6CD-BEE3-3632FD25D9CD}"/>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i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lose-up of a windmill&#10;&#10;Description automatically generated">
            <a:extLst>
              <a:ext uri="{FF2B5EF4-FFF2-40B4-BE49-F238E27FC236}">
                <a16:creationId xmlns:a16="http://schemas.microsoft.com/office/drawing/2014/main" id="{615FB81F-FAC9-B398-6A98-C241E9E2D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79721"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600F66D9-CD2E-B4EF-3856-45381210F97F}"/>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72411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Rea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erson reading a paper&#10;&#10;Description automatically generated">
            <a:extLst>
              <a:ext uri="{FF2B5EF4-FFF2-40B4-BE49-F238E27FC236}">
                <a16:creationId xmlns:a16="http://schemas.microsoft.com/office/drawing/2014/main" id="{3747269B-3FFA-D268-DCDB-A7CC7BCCAC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999"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2" y="-1"/>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14B8FB92-66BA-B898-5637-878EF6BC97A3}"/>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510011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ha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hild sitting in a chair with his feet on the radiator&#10;&#10;Description automatically generated">
            <a:extLst>
              <a:ext uri="{FF2B5EF4-FFF2-40B4-BE49-F238E27FC236}">
                <a16:creationId xmlns:a16="http://schemas.microsoft.com/office/drawing/2014/main" id="{CEAC376B-CCB0-2363-6C56-83FCF3F8C8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C70DE8BC-FDB4-6154-C871-0783F60E234E}"/>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18536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Lea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Sun shining through the leaves of a plant&#10;&#10;Description automatically generated">
            <a:extLst>
              <a:ext uri="{FF2B5EF4-FFF2-40B4-BE49-F238E27FC236}">
                <a16:creationId xmlns:a16="http://schemas.microsoft.com/office/drawing/2014/main" id="{F18017F1-DFA3-5309-EB08-6A9E10AE34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0161" cy="6862177"/>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4177"/>
            <a:ext cx="12203553" cy="6862177"/>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8" name="Picture 7">
            <a:extLst>
              <a:ext uri="{FF2B5EF4-FFF2-40B4-BE49-F238E27FC236}">
                <a16:creationId xmlns:a16="http://schemas.microsoft.com/office/drawing/2014/main" id="{F2E0E154-6A25-2A4A-3E15-9C6348423C99}"/>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82970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Let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opening a letter&#10;&#10;Description automatically generated">
            <a:extLst>
              <a:ext uri="{FF2B5EF4-FFF2-40B4-BE49-F238E27FC236}">
                <a16:creationId xmlns:a16="http://schemas.microsoft.com/office/drawing/2014/main" id="{FD803DEC-AE53-3DD8-25E4-14BC033CC1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9" name="Picture 8">
            <a:extLst>
              <a:ext uri="{FF2B5EF4-FFF2-40B4-BE49-F238E27FC236}">
                <a16:creationId xmlns:a16="http://schemas.microsoft.com/office/drawing/2014/main" id="{A6404FCE-67E0-37DA-59FC-590BE9BFFF54}"/>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2233006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C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erson holding a trophy&#10;&#10;Description automatically generated">
            <a:extLst>
              <a:ext uri="{FF2B5EF4-FFF2-40B4-BE49-F238E27FC236}">
                <a16:creationId xmlns:a16="http://schemas.microsoft.com/office/drawing/2014/main" id="{98EA204B-B88F-774C-B8FC-1737FCFE63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198803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reng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hild in a garment holding a barbell&#10;&#10;Description automatically generated">
            <a:extLst>
              <a:ext uri="{FF2B5EF4-FFF2-40B4-BE49-F238E27FC236}">
                <a16:creationId xmlns:a16="http://schemas.microsoft.com/office/drawing/2014/main" id="{8B2B9B5B-81FB-F17D-3E14-3636164713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86660"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74"/>
          <a:stretch/>
        </p:blipFill>
        <p:spPr>
          <a:xfrm>
            <a:off x="0" y="0"/>
            <a:ext cx="12192000"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DBB20C6A-C347-EBF1-B98B-A8DF1551CFD4}"/>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3" name="Subtitle 2">
            <a:extLst>
              <a:ext uri="{FF2B5EF4-FFF2-40B4-BE49-F238E27FC236}">
                <a16:creationId xmlns:a16="http://schemas.microsoft.com/office/drawing/2014/main" id="{BFF5E309-D550-02BD-695F-41FC14113291}"/>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5" name="Text Placeholder 37">
            <a:extLst>
              <a:ext uri="{FF2B5EF4-FFF2-40B4-BE49-F238E27FC236}">
                <a16:creationId xmlns:a16="http://schemas.microsoft.com/office/drawing/2014/main" id="{37474BBE-261E-CE92-2409-6CC0FC03F04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25936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Lea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erson jumping in the air&#10;&#10;Description automatically generated">
            <a:extLst>
              <a:ext uri="{FF2B5EF4-FFF2-40B4-BE49-F238E27FC236}">
                <a16:creationId xmlns:a16="http://schemas.microsoft.com/office/drawing/2014/main" id="{C7A8A9E9-53E7-CAF4-4CAC-31F63B2E93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018" y="0"/>
            <a:ext cx="12196017" cy="6858001"/>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4018" y="0"/>
            <a:ext cx="12196017"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405683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Welco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B055BB-1529-C50D-CBCF-F628B50B4C3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group of women hugging in a doorway&#10;&#10;Description automatically generated">
            <a:extLst>
              <a:ext uri="{FF2B5EF4-FFF2-40B4-BE49-F238E27FC236}">
                <a16:creationId xmlns:a16="http://schemas.microsoft.com/office/drawing/2014/main" id="{44F0A615-6D8F-D83D-B4CF-11D559B3F9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1" cy="6858000"/>
          </a:xfrm>
          <a:prstGeom prst="rect">
            <a:avLst/>
          </a:prstGeom>
        </p:spPr>
      </p:pic>
      <p:pic>
        <p:nvPicPr>
          <p:cNvPr id="11" name="Picture 10">
            <a:extLst>
              <a:ext uri="{FF2B5EF4-FFF2-40B4-BE49-F238E27FC236}">
                <a16:creationId xmlns:a16="http://schemas.microsoft.com/office/drawing/2014/main" id="{329404A4-47A7-E7C4-0A56-CA60C4C34A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191999" cy="6858000"/>
          </a:xfrm>
          <a:prstGeom prst="rect">
            <a:avLst/>
          </a:prstGeom>
        </p:spPr>
      </p:pic>
      <p:sp>
        <p:nvSpPr>
          <p:cNvPr id="12" name="Text Placeholder 2">
            <a:extLst>
              <a:ext uri="{FF2B5EF4-FFF2-40B4-BE49-F238E27FC236}">
                <a16:creationId xmlns:a16="http://schemas.microsoft.com/office/drawing/2014/main" id="{3E1E86E8-D6DF-AA20-3BF4-097B26D38D2C}"/>
              </a:ext>
            </a:extLst>
          </p:cNvPr>
          <p:cNvSpPr>
            <a:spLocks noGrp="1"/>
          </p:cNvSpPr>
          <p:nvPr>
            <p:ph type="body" sz="quarter" idx="10"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3" name="Picture 12">
            <a:extLst>
              <a:ext uri="{FF2B5EF4-FFF2-40B4-BE49-F238E27FC236}">
                <a16:creationId xmlns:a16="http://schemas.microsoft.com/office/drawing/2014/main" id="{35E09024-86C2-D8D2-05E9-BB4065BCA7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5" name="Picture 4">
            <a:extLst>
              <a:ext uri="{FF2B5EF4-FFF2-40B4-BE49-F238E27FC236}">
                <a16:creationId xmlns:a16="http://schemas.microsoft.com/office/drawing/2014/main" id="{9B62D625-6327-C60A-C457-754D161ACDDC}"/>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414087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No Image, Black">
    <p:bg>
      <p:bgPr>
        <a:solidFill>
          <a:schemeClr val="tx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1BAD6FF-2C18-B6DE-7C43-6A3405FAC0CA}"/>
              </a:ext>
            </a:extLst>
          </p:cNvPr>
          <p:cNvSpPr>
            <a:spLocks noGrp="1"/>
          </p:cNvSpPr>
          <p:nvPr>
            <p:ph type="body" sz="quarter" idx="11"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3" name="Picture 2">
            <a:extLst>
              <a:ext uri="{FF2B5EF4-FFF2-40B4-BE49-F238E27FC236}">
                <a16:creationId xmlns:a16="http://schemas.microsoft.com/office/drawing/2014/main" id="{211E7AB0-5A82-805E-31C3-ACFDAB4A47B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4" name="Picture 3">
            <a:extLst>
              <a:ext uri="{FF2B5EF4-FFF2-40B4-BE49-F238E27FC236}">
                <a16:creationId xmlns:a16="http://schemas.microsoft.com/office/drawing/2014/main" id="{1F0B18E9-00FF-1497-33D7-6BAFFE7A1409}"/>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76784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No Image,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BDDC6-21E8-07E3-5F83-CCE0FC6C6FE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2">
            <a:extLst>
              <a:ext uri="{FF2B5EF4-FFF2-40B4-BE49-F238E27FC236}">
                <a16:creationId xmlns:a16="http://schemas.microsoft.com/office/drawing/2014/main" id="{E1BAD6FF-2C18-B6DE-7C43-6A3405FAC0CA}"/>
              </a:ext>
            </a:extLst>
          </p:cNvPr>
          <p:cNvSpPr>
            <a:spLocks noGrp="1"/>
          </p:cNvSpPr>
          <p:nvPr>
            <p:ph type="body" sz="quarter" idx="11" hasCustomPrompt="1"/>
          </p:nvPr>
        </p:nvSpPr>
        <p:spPr>
          <a:xfrm>
            <a:off x="1613767" y="2396025"/>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3" name="Picture 2">
            <a:extLst>
              <a:ext uri="{FF2B5EF4-FFF2-40B4-BE49-F238E27FC236}">
                <a16:creationId xmlns:a16="http://schemas.microsoft.com/office/drawing/2014/main" id="{56C03CEC-3C11-D151-C389-E5C20874E43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pic>
        <p:nvPicPr>
          <p:cNvPr id="2" name="Picture 1" descr="Marketreach Logo">
            <a:extLst>
              <a:ext uri="{FF2B5EF4-FFF2-40B4-BE49-F238E27FC236}">
                <a16:creationId xmlns:a16="http://schemas.microsoft.com/office/drawing/2014/main" id="{20725AC2-C666-6A35-B249-2BA790DEA2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4070191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kateboar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person sitting on a skateboard with her arms outstretched&#10;&#10;Description automatically generated">
            <a:extLst>
              <a:ext uri="{FF2B5EF4-FFF2-40B4-BE49-F238E27FC236}">
                <a16:creationId xmlns:a16="http://schemas.microsoft.com/office/drawing/2014/main" id="{D39316BD-BF8E-85A5-A660-201262248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207678" cy="6858000"/>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1784298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close-up of a graph&#10;&#10;Description automatically generated">
            <a:extLst>
              <a:ext uri="{FF2B5EF4-FFF2-40B4-BE49-F238E27FC236}">
                <a16:creationId xmlns:a16="http://schemas.microsoft.com/office/drawing/2014/main" id="{B2C8C370-F749-841F-1670-8CF0F3341B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7678" cy="6857999"/>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5940"/>
            <a:ext cx="12207678" cy="6863939"/>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16681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Grou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A group of people laughing while looking at a phone&#10;&#10;Description automatically generated">
            <a:extLst>
              <a:ext uri="{FF2B5EF4-FFF2-40B4-BE49-F238E27FC236}">
                <a16:creationId xmlns:a16="http://schemas.microsoft.com/office/drawing/2014/main" id="{5C084F28-5243-2540-6012-D6687E66AD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520"/>
            <a:ext cx="12192000" cy="6869519"/>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1"/>
            <a:ext cx="12200682" cy="6869518"/>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855812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Keyboar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close-up of a keyboard&#10;&#10;Description automatically generated">
            <a:extLst>
              <a:ext uri="{FF2B5EF4-FFF2-40B4-BE49-F238E27FC236}">
                <a16:creationId xmlns:a16="http://schemas.microsoft.com/office/drawing/2014/main" id="{B16AC698-A3D4-7B74-453B-78192D0B61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7677" cy="6858000"/>
          </a:xfrm>
          <a:prstGeom prst="rect">
            <a:avLst/>
          </a:prstGeom>
        </p:spPr>
      </p:pic>
      <p:pic>
        <p:nvPicPr>
          <p:cNvPr id="3" name="Picture 2">
            <a:extLst>
              <a:ext uri="{FF2B5EF4-FFF2-40B4-BE49-F238E27FC236}">
                <a16:creationId xmlns:a16="http://schemas.microsoft.com/office/drawing/2014/main" id="{E7917D75-75C1-F88B-C3F0-40617987ED0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1" y="0"/>
            <a:ext cx="12207677" cy="6858000"/>
          </a:xfrm>
          <a:prstGeom prst="rect">
            <a:avLst/>
          </a:prstGeom>
        </p:spPr>
      </p:pic>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204863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C8891A-1B49-7E81-A9D1-1CF8C21C7891}"/>
              </a:ext>
            </a:extLst>
          </p:cNvPr>
          <p:cNvSpPr/>
          <p:nvPr userDrawn="1"/>
        </p:nvSpPr>
        <p:spPr>
          <a:xfrm>
            <a:off x="97654" y="6658252"/>
            <a:ext cx="2041864" cy="1331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7CBDDB04-6D01-FF80-1980-FDD54FE0052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25" name="TextBox 24">
            <a:extLst>
              <a:ext uri="{FF2B5EF4-FFF2-40B4-BE49-F238E27FC236}">
                <a16:creationId xmlns:a16="http://schemas.microsoft.com/office/drawing/2014/main" id="{679F4426-A095-BFAB-0470-E4BBEB7BAE40}"/>
              </a:ext>
            </a:extLst>
          </p:cNvPr>
          <p:cNvSpPr txBox="1"/>
          <p:nvPr userDrawn="1"/>
        </p:nvSpPr>
        <p:spPr>
          <a:xfrm flipH="1" flipV="1">
            <a:off x="5724393" y="3626208"/>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1E6BB35E-3D3B-E87B-066F-3B97A26F8F78}"/>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6" name="Straight Connector 5">
            <a:extLst>
              <a:ext uri="{FF2B5EF4-FFF2-40B4-BE49-F238E27FC236}">
                <a16:creationId xmlns:a16="http://schemas.microsoft.com/office/drawing/2014/main" id="{0EE6FB35-132C-405E-3A0C-C9A9249C786E}"/>
              </a:ext>
            </a:extLst>
          </p:cNvPr>
          <p:cNvCxnSpPr>
            <a:cxnSpLocks/>
          </p:cNvCxnSpPr>
          <p:nvPr userDrawn="1"/>
        </p:nvCxnSpPr>
        <p:spPr>
          <a:xfrm>
            <a:off x="1848187" y="1936205"/>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674EA6-27FD-7C7D-1475-E8244190EBC4}"/>
              </a:ext>
            </a:extLst>
          </p:cNvPr>
          <p:cNvCxnSpPr>
            <a:cxnSpLocks/>
          </p:cNvCxnSpPr>
          <p:nvPr userDrawn="1"/>
        </p:nvCxnSpPr>
        <p:spPr>
          <a:xfrm flipV="1">
            <a:off x="1848187" y="1920303"/>
            <a:ext cx="0" cy="322921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3E2AA7-BAC6-23DA-8D55-0F03CADEF284}"/>
              </a:ext>
            </a:extLst>
          </p:cNvPr>
          <p:cNvCxnSpPr>
            <a:cxnSpLocks/>
          </p:cNvCxnSpPr>
          <p:nvPr userDrawn="1"/>
        </p:nvCxnSpPr>
        <p:spPr>
          <a:xfrm>
            <a:off x="1840236" y="5138228"/>
            <a:ext cx="38066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5AB754-A131-147D-A9AE-576DDEC47CA3}"/>
              </a:ext>
            </a:extLst>
          </p:cNvPr>
          <p:cNvCxnSpPr>
            <a:cxnSpLocks/>
          </p:cNvCxnSpPr>
          <p:nvPr userDrawn="1"/>
        </p:nvCxnSpPr>
        <p:spPr>
          <a:xfrm>
            <a:off x="6518279" y="1936205"/>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126DB2-3B30-46C2-416B-10616938F124}"/>
              </a:ext>
            </a:extLst>
          </p:cNvPr>
          <p:cNvCxnSpPr>
            <a:cxnSpLocks/>
          </p:cNvCxnSpPr>
          <p:nvPr userDrawn="1"/>
        </p:nvCxnSpPr>
        <p:spPr>
          <a:xfrm>
            <a:off x="6526230" y="5130683"/>
            <a:ext cx="3775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1CBE39-184A-A0B7-DA27-EF514D9D4FD1}"/>
              </a:ext>
            </a:extLst>
          </p:cNvPr>
          <p:cNvSpPr txBox="1"/>
          <p:nvPr userDrawn="1"/>
        </p:nvSpPr>
        <p:spPr>
          <a:xfrm>
            <a:off x="5724393" y="1201490"/>
            <a:ext cx="774571" cy="221599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cxnSp>
        <p:nvCxnSpPr>
          <p:cNvPr id="26" name="Straight Connector 25">
            <a:extLst>
              <a:ext uri="{FF2B5EF4-FFF2-40B4-BE49-F238E27FC236}">
                <a16:creationId xmlns:a16="http://schemas.microsoft.com/office/drawing/2014/main" id="{4C596B23-43CF-DCD2-5325-27718AEB2FFE}"/>
              </a:ext>
            </a:extLst>
          </p:cNvPr>
          <p:cNvCxnSpPr>
            <a:cxnSpLocks/>
          </p:cNvCxnSpPr>
          <p:nvPr userDrawn="1"/>
        </p:nvCxnSpPr>
        <p:spPr>
          <a:xfrm flipV="1">
            <a:off x="10293709" y="1920303"/>
            <a:ext cx="0" cy="32179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14D53B08-74AE-EB4C-6E5B-BBFFA0A06EFB}"/>
              </a:ext>
            </a:extLst>
          </p:cNvPr>
          <p:cNvSpPr>
            <a:spLocks noGrp="1"/>
          </p:cNvSpPr>
          <p:nvPr>
            <p:ph type="body" sz="quarter" idx="11" hasCustomPrompt="1"/>
          </p:nvPr>
        </p:nvSpPr>
        <p:spPr>
          <a:xfrm>
            <a:off x="1979876" y="2298702"/>
            <a:ext cx="8173940" cy="2454252"/>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29" name="Text Placeholder 3">
            <a:extLst>
              <a:ext uri="{FF2B5EF4-FFF2-40B4-BE49-F238E27FC236}">
                <a16:creationId xmlns:a16="http://schemas.microsoft.com/office/drawing/2014/main" id="{A6201096-4877-2A97-D8CA-CB0620EBC7CD}"/>
              </a:ext>
            </a:extLst>
          </p:cNvPr>
          <p:cNvSpPr>
            <a:spLocks noGrp="1"/>
          </p:cNvSpPr>
          <p:nvPr>
            <p:ph type="body" sz="quarter" idx="12" hasCustomPrompt="1"/>
          </p:nvPr>
        </p:nvSpPr>
        <p:spPr>
          <a:xfrm>
            <a:off x="6518279" y="5257800"/>
            <a:ext cx="3775429" cy="329395"/>
          </a:xfrm>
          <a:prstGeom prst="rect">
            <a:avLst/>
          </a:prstGeom>
        </p:spPr>
        <p:txBody>
          <a:bodyPr anchor="ctr" anchorCtr="0"/>
          <a:lstStyle>
            <a:lvl1pPr marL="0" indent="0" algn="r">
              <a:buNone/>
              <a:defRPr sz="1800" b="0">
                <a:solidFill>
                  <a:schemeClr val="bg1"/>
                </a:solidFill>
                <a:latin typeface="+mn-lt"/>
              </a:defRPr>
            </a:lvl1pPr>
          </a:lstStyle>
          <a:p>
            <a:pPr lvl="0"/>
            <a:r>
              <a:rPr lang="en-US" dirty="0"/>
              <a:t>Quote source or person’s name here</a:t>
            </a:r>
          </a:p>
        </p:txBody>
      </p:sp>
      <p:pic>
        <p:nvPicPr>
          <p:cNvPr id="10" name="Picture 9">
            <a:extLst>
              <a:ext uri="{FF2B5EF4-FFF2-40B4-BE49-F238E27FC236}">
                <a16:creationId xmlns:a16="http://schemas.microsoft.com/office/drawing/2014/main" id="{0A65EEDA-90AC-B4A3-3819-1586981160DB}"/>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3745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No Image, Whit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E58F1E-BE42-005F-61DA-303AF0C9384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
        <p:nvSpPr>
          <p:cNvPr id="21" name="Rectangle 20">
            <a:extLst>
              <a:ext uri="{FF2B5EF4-FFF2-40B4-BE49-F238E27FC236}">
                <a16:creationId xmlns:a16="http://schemas.microsoft.com/office/drawing/2014/main" id="{D9567541-6B89-459A-8389-EA678A028EED}"/>
              </a:ext>
            </a:extLst>
          </p:cNvPr>
          <p:cNvSpPr/>
          <p:nvPr userDrawn="1"/>
        </p:nvSpPr>
        <p:spPr>
          <a:xfrm>
            <a:off x="106326" y="6609810"/>
            <a:ext cx="1493186" cy="163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2B8EA749-2134-FC2B-483D-5BE450CD3A22}"/>
              </a:ext>
            </a:extLst>
          </p:cNvPr>
          <p:cNvSpPr txBox="1"/>
          <p:nvPr userDrawn="1"/>
        </p:nvSpPr>
        <p:spPr>
          <a:xfrm flipH="1" flipV="1">
            <a:off x="5724393" y="3626208"/>
            <a:ext cx="774571" cy="2215991"/>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15C53A91-1C2E-7549-551D-F64DA266ECFB}"/>
              </a:ext>
            </a:extLst>
          </p:cNvPr>
          <p:cNvSpPr txBox="1"/>
          <p:nvPr userDrawn="1"/>
        </p:nvSpPr>
        <p:spPr>
          <a:xfrm>
            <a:off x="5724393" y="1201490"/>
            <a:ext cx="774571" cy="2215991"/>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cxnSp>
        <p:nvCxnSpPr>
          <p:cNvPr id="24" name="Straight Connector 23">
            <a:extLst>
              <a:ext uri="{FF2B5EF4-FFF2-40B4-BE49-F238E27FC236}">
                <a16:creationId xmlns:a16="http://schemas.microsoft.com/office/drawing/2014/main" id="{B91F77CA-8475-8A83-5294-69CCAF54FD54}"/>
              </a:ext>
            </a:extLst>
          </p:cNvPr>
          <p:cNvCxnSpPr>
            <a:cxnSpLocks/>
          </p:cNvCxnSpPr>
          <p:nvPr userDrawn="1"/>
        </p:nvCxnSpPr>
        <p:spPr>
          <a:xfrm>
            <a:off x="1848187" y="1936205"/>
            <a:ext cx="3806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C1E353-1A4A-567E-772B-1C8F3775DB4F}"/>
              </a:ext>
            </a:extLst>
          </p:cNvPr>
          <p:cNvCxnSpPr>
            <a:cxnSpLocks/>
          </p:cNvCxnSpPr>
          <p:nvPr userDrawn="1"/>
        </p:nvCxnSpPr>
        <p:spPr>
          <a:xfrm flipV="1">
            <a:off x="1848187" y="1920303"/>
            <a:ext cx="0" cy="32292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D84219-E493-B6AB-9472-604A6059B963}"/>
              </a:ext>
            </a:extLst>
          </p:cNvPr>
          <p:cNvCxnSpPr>
            <a:cxnSpLocks/>
          </p:cNvCxnSpPr>
          <p:nvPr userDrawn="1"/>
        </p:nvCxnSpPr>
        <p:spPr>
          <a:xfrm>
            <a:off x="1840236" y="5138228"/>
            <a:ext cx="3806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37C3FA-4087-AD74-949D-725DD73C51FD}"/>
              </a:ext>
            </a:extLst>
          </p:cNvPr>
          <p:cNvCxnSpPr>
            <a:cxnSpLocks/>
          </p:cNvCxnSpPr>
          <p:nvPr userDrawn="1"/>
        </p:nvCxnSpPr>
        <p:spPr>
          <a:xfrm>
            <a:off x="6518279" y="1936205"/>
            <a:ext cx="3775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F4872E-9A1A-0972-CF8B-3C85AD9E64C0}"/>
              </a:ext>
            </a:extLst>
          </p:cNvPr>
          <p:cNvCxnSpPr>
            <a:cxnSpLocks/>
          </p:cNvCxnSpPr>
          <p:nvPr userDrawn="1"/>
        </p:nvCxnSpPr>
        <p:spPr>
          <a:xfrm>
            <a:off x="6526230" y="5130683"/>
            <a:ext cx="3775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DEB20A-F436-3145-CDBC-7DAD4055765D}"/>
              </a:ext>
            </a:extLst>
          </p:cNvPr>
          <p:cNvSpPr txBox="1"/>
          <p:nvPr userDrawn="1"/>
        </p:nvSpPr>
        <p:spPr>
          <a:xfrm>
            <a:off x="5724393" y="1201490"/>
            <a:ext cx="774571" cy="2215991"/>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cxnSp>
        <p:nvCxnSpPr>
          <p:cNvPr id="30" name="Straight Connector 29">
            <a:extLst>
              <a:ext uri="{FF2B5EF4-FFF2-40B4-BE49-F238E27FC236}">
                <a16:creationId xmlns:a16="http://schemas.microsoft.com/office/drawing/2014/main" id="{DFC9E597-0002-1174-B578-B963D49FD974}"/>
              </a:ext>
            </a:extLst>
          </p:cNvPr>
          <p:cNvCxnSpPr>
            <a:cxnSpLocks/>
          </p:cNvCxnSpPr>
          <p:nvPr userDrawn="1"/>
        </p:nvCxnSpPr>
        <p:spPr>
          <a:xfrm flipV="1">
            <a:off x="10293709" y="1920303"/>
            <a:ext cx="0" cy="3217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3">
            <a:extLst>
              <a:ext uri="{FF2B5EF4-FFF2-40B4-BE49-F238E27FC236}">
                <a16:creationId xmlns:a16="http://schemas.microsoft.com/office/drawing/2014/main" id="{628D924D-92B0-ED7F-50C5-E896DD6A8176}"/>
              </a:ext>
            </a:extLst>
          </p:cNvPr>
          <p:cNvSpPr>
            <a:spLocks noGrp="1"/>
          </p:cNvSpPr>
          <p:nvPr>
            <p:ph type="body" sz="quarter" idx="11" hasCustomPrompt="1"/>
          </p:nvPr>
        </p:nvSpPr>
        <p:spPr>
          <a:xfrm>
            <a:off x="1979876" y="2298702"/>
            <a:ext cx="8173940" cy="2454252"/>
          </a:xfrm>
          <a:prstGeom prst="rect">
            <a:avLst/>
          </a:prstGeom>
          <a:solidFill>
            <a:schemeClr val="bg1"/>
          </a:solidFill>
          <a:ln>
            <a:noFill/>
          </a:ln>
        </p:spPr>
        <p:txBody>
          <a:bodyPr anchor="ctr" anchorCtr="0">
            <a:normAutofit/>
          </a:bodyPr>
          <a:lstStyle>
            <a:lvl1pPr marL="0" indent="0" algn="ctr">
              <a:buNone/>
              <a:defRPr sz="3200" b="0">
                <a:solidFill>
                  <a:schemeClr val="tx1"/>
                </a:solidFill>
                <a:latin typeface="+mn-lt"/>
              </a:defRPr>
            </a:lvl1pPr>
          </a:lstStyle>
          <a:p>
            <a:pPr lvl="0"/>
            <a:r>
              <a:rPr lang="en-US" dirty="0"/>
              <a:t>Quote here, in sentence case, without quotation marks. Quote here, in sentence case, without quotation marks. Quote here, in sentence case, without quotation marks.</a:t>
            </a:r>
          </a:p>
          <a:p>
            <a:pPr lvl="0"/>
            <a:endParaRPr lang="en-US" dirty="0"/>
          </a:p>
        </p:txBody>
      </p:sp>
      <p:sp>
        <p:nvSpPr>
          <p:cNvPr id="32" name="Text Placeholder 3">
            <a:extLst>
              <a:ext uri="{FF2B5EF4-FFF2-40B4-BE49-F238E27FC236}">
                <a16:creationId xmlns:a16="http://schemas.microsoft.com/office/drawing/2014/main" id="{C23DE9BE-169D-B8FD-00E2-97B306563260}"/>
              </a:ext>
            </a:extLst>
          </p:cNvPr>
          <p:cNvSpPr>
            <a:spLocks noGrp="1"/>
          </p:cNvSpPr>
          <p:nvPr>
            <p:ph type="body" sz="quarter" idx="12" hasCustomPrompt="1"/>
          </p:nvPr>
        </p:nvSpPr>
        <p:spPr>
          <a:xfrm>
            <a:off x="6518279" y="5257800"/>
            <a:ext cx="3775429" cy="329395"/>
          </a:xfrm>
          <a:prstGeom prst="rect">
            <a:avLst/>
          </a:prstGeom>
          <a:ln>
            <a:solidFill>
              <a:schemeClr val="bg1"/>
            </a:solidFill>
          </a:ln>
        </p:spPr>
        <p:txBody>
          <a:bodyPr anchor="ctr" anchorCtr="0"/>
          <a:lstStyle>
            <a:lvl1pPr marL="0" indent="0" algn="r">
              <a:buNone/>
              <a:defRPr sz="1800" b="0">
                <a:solidFill>
                  <a:schemeClr val="tx1"/>
                </a:solidFill>
                <a:latin typeface="+mn-lt"/>
              </a:defRPr>
            </a:lvl1pPr>
          </a:lstStyle>
          <a:p>
            <a:pPr lvl="0"/>
            <a:r>
              <a:rPr lang="en-US" dirty="0"/>
              <a:t>Quote source or person’s name here</a:t>
            </a:r>
          </a:p>
        </p:txBody>
      </p:sp>
      <p:pic>
        <p:nvPicPr>
          <p:cNvPr id="2" name="Picture 1" descr="Marketreach Logo">
            <a:extLst>
              <a:ext uri="{FF2B5EF4-FFF2-40B4-BE49-F238E27FC236}">
                <a16:creationId xmlns:a16="http://schemas.microsoft.com/office/drawing/2014/main" id="{0F0FB253-7CB9-CC74-6108-34DD2E0380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406672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Rock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carrying a child on his shoulders&#10;&#10;Description automatically generated">
            <a:extLst>
              <a:ext uri="{FF2B5EF4-FFF2-40B4-BE49-F238E27FC236}">
                <a16:creationId xmlns:a16="http://schemas.microsoft.com/office/drawing/2014/main" id="{E11396B2-978D-E846-6727-E0680EDA7C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793"/>
            <a:ext cx="12201228" cy="6857999"/>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85"/>
          <a:stretch/>
        </p:blipFill>
        <p:spPr>
          <a:xfrm>
            <a:off x="0" y="-3792"/>
            <a:ext cx="12215242" cy="6865586"/>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2D5759CB-E0F3-21AE-5869-DD3E0AC3006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E6AA415C-1070-2553-E822-9B87D335123A}"/>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91108AA1-0A1F-B944-AA04-34C1C2806A75}"/>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224334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Joy">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erson lying on the floor with her hand over her mouth&#10;&#10;Description automatically generated">
            <a:extLst>
              <a:ext uri="{FF2B5EF4-FFF2-40B4-BE49-F238E27FC236}">
                <a16:creationId xmlns:a16="http://schemas.microsoft.com/office/drawing/2014/main" id="{62B3D5CD-537F-93EF-2D7A-F5FE184E26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8683"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64683" y="110507"/>
            <a:ext cx="1836000" cy="2431842"/>
          </a:xfrm>
          <a:prstGeom prst="rect">
            <a:avLst/>
          </a:prstGeom>
        </p:spPr>
      </p:pic>
    </p:spTree>
    <p:extLst>
      <p:ext uri="{BB962C8B-B14F-4D97-AF65-F5344CB8AC3E}">
        <p14:creationId xmlns:p14="http://schemas.microsoft.com/office/powerpoint/2010/main" val="22998998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Selfi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couple of people taking a selfie&#10;&#10;Description automatically generated">
            <a:extLst>
              <a:ext uri="{FF2B5EF4-FFF2-40B4-BE49-F238E27FC236}">
                <a16:creationId xmlns:a16="http://schemas.microsoft.com/office/drawing/2014/main" id="{5F687EFD-9136-A143-2913-E317FDABBD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732"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6732" y="110507"/>
            <a:ext cx="1836000" cy="2431842"/>
          </a:xfrm>
          <a:prstGeom prst="rect">
            <a:avLst/>
          </a:prstGeom>
        </p:spPr>
      </p:pic>
    </p:spTree>
    <p:extLst>
      <p:ext uri="{BB962C8B-B14F-4D97-AF65-F5344CB8AC3E}">
        <p14:creationId xmlns:p14="http://schemas.microsoft.com/office/powerpoint/2010/main" val="2294497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Tre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hild reaching out to touch a tree&#10;&#10;Description automatically generated">
            <a:extLst>
              <a:ext uri="{FF2B5EF4-FFF2-40B4-BE49-F238E27FC236}">
                <a16:creationId xmlns:a16="http://schemas.microsoft.com/office/drawing/2014/main" id="{74744EF0-BCC8-B882-9BA2-17FB6F1BA2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6732" y="110507"/>
            <a:ext cx="1836000" cy="2431842"/>
          </a:xfrm>
          <a:prstGeom prst="rect">
            <a:avLst/>
          </a:prstGeom>
        </p:spPr>
      </p:pic>
    </p:spTree>
    <p:extLst>
      <p:ext uri="{BB962C8B-B14F-4D97-AF65-F5344CB8AC3E}">
        <p14:creationId xmlns:p14="http://schemas.microsoft.com/office/powerpoint/2010/main" val="372515321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Typing">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erson typing on a computer&#10;&#10;Description automatically generated">
            <a:extLst>
              <a:ext uri="{FF2B5EF4-FFF2-40B4-BE49-F238E27FC236}">
                <a16:creationId xmlns:a16="http://schemas.microsoft.com/office/drawing/2014/main" id="{7F0C4A4A-49DC-834D-AC3F-A56C4F6DFC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17" y="0"/>
            <a:ext cx="12200766" cy="6873257"/>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61" r="961"/>
          <a:stretch/>
        </p:blipFill>
        <p:spPr>
          <a:xfrm>
            <a:off x="-4018" y="1"/>
            <a:ext cx="12200766" cy="6873256"/>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pic>
        <p:nvPicPr>
          <p:cNvPr id="11" name="Picture 10">
            <a:extLst>
              <a:ext uri="{FF2B5EF4-FFF2-40B4-BE49-F238E27FC236}">
                <a16:creationId xmlns:a16="http://schemas.microsoft.com/office/drawing/2014/main" id="{3CAA1E91-7A8F-AB9D-C4FF-87EFCF5EEBA0}"/>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Tree>
    <p:extLst>
      <p:ext uri="{BB962C8B-B14F-4D97-AF65-F5344CB8AC3E}">
        <p14:creationId xmlns:p14="http://schemas.microsoft.com/office/powerpoint/2010/main" val="212101953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6F284D-C198-8A4A-6135-E882F78B6B8B}"/>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13C3B88-18EA-77F2-68A1-373076526B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8526"/>
            <a:ext cx="583849" cy="362932"/>
          </a:xfrm>
          <a:prstGeom prst="rect">
            <a:avLst/>
          </a:prstGeom>
        </p:spPr>
      </p:pic>
      <p:pic>
        <p:nvPicPr>
          <p:cNvPr id="3" name="Picture 2">
            <a:extLst>
              <a:ext uri="{FF2B5EF4-FFF2-40B4-BE49-F238E27FC236}">
                <a16:creationId xmlns:a16="http://schemas.microsoft.com/office/drawing/2014/main" id="{AD3BB1AE-05EB-FFE4-B958-9E536EE9EFBF}"/>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
        <p:nvSpPr>
          <p:cNvPr id="7" name="Text Placeholder 3">
            <a:extLst>
              <a:ext uri="{FF2B5EF4-FFF2-40B4-BE49-F238E27FC236}">
                <a16:creationId xmlns:a16="http://schemas.microsoft.com/office/drawing/2014/main" id="{F385E8B7-6F34-8B37-FBC0-FA5FA2BBE9B2}"/>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bg1"/>
                </a:solidFill>
                <a:latin typeface="+mn-lt"/>
              </a:defRPr>
            </a:lvl1pPr>
          </a:lstStyle>
          <a:p>
            <a:pPr lvl="0"/>
            <a:r>
              <a:rPr lang="en-US" dirty="0"/>
              <a:t>“Statement here, sentence case, with or without quotation marks.”</a:t>
            </a:r>
          </a:p>
        </p:txBody>
      </p:sp>
    </p:spTree>
    <p:extLst>
      <p:ext uri="{BB962C8B-B14F-4D97-AF65-F5344CB8AC3E}">
        <p14:creationId xmlns:p14="http://schemas.microsoft.com/office/powerpoint/2010/main" val="1823509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 No Inag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680EE-E3CF-C6C2-CB48-58D3A2AED3E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82C136E-16D2-0EF9-3E60-896BD8308D5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sp>
        <p:nvSpPr>
          <p:cNvPr id="9" name="Text Placeholder 3">
            <a:extLst>
              <a:ext uri="{FF2B5EF4-FFF2-40B4-BE49-F238E27FC236}">
                <a16:creationId xmlns:a16="http://schemas.microsoft.com/office/drawing/2014/main" id="{DF2FF778-7697-6DD7-DD59-A5CDAA0E192D}"/>
              </a:ext>
            </a:extLst>
          </p:cNvPr>
          <p:cNvSpPr>
            <a:spLocks noGrp="1"/>
          </p:cNvSpPr>
          <p:nvPr>
            <p:ph type="body" sz="quarter" idx="10" hasCustomPrompt="1"/>
          </p:nvPr>
        </p:nvSpPr>
        <p:spPr>
          <a:xfrm>
            <a:off x="1593057" y="1733550"/>
            <a:ext cx="9005887" cy="3390900"/>
          </a:xfrm>
          <a:prstGeom prst="rect">
            <a:avLst/>
          </a:prstGeom>
        </p:spPr>
        <p:txBody>
          <a:bodyPr anchor="ctr" anchorCtr="0">
            <a:normAutofit/>
          </a:bodyPr>
          <a:lstStyle>
            <a:lvl1pPr marL="0" indent="0" algn="ctr">
              <a:buNone/>
              <a:defRPr sz="3200" b="0">
                <a:solidFill>
                  <a:schemeClr val="tx1"/>
                </a:solidFill>
                <a:latin typeface="+mn-lt"/>
              </a:defRPr>
            </a:lvl1pPr>
          </a:lstStyle>
          <a:p>
            <a:pPr lvl="0"/>
            <a:r>
              <a:rPr lang="en-US" dirty="0"/>
              <a:t>“Statement here, sentence case, with or without quotation marks.”</a:t>
            </a:r>
          </a:p>
        </p:txBody>
      </p:sp>
      <p:pic>
        <p:nvPicPr>
          <p:cNvPr id="2" name="Picture 1" descr="Marketreach Logo">
            <a:extLst>
              <a:ext uri="{FF2B5EF4-FFF2-40B4-BE49-F238E27FC236}">
                <a16:creationId xmlns:a16="http://schemas.microsoft.com/office/drawing/2014/main" id="{AFABC617-4291-C37A-B122-59D4A219872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Tree>
    <p:extLst>
      <p:ext uri="{BB962C8B-B14F-4D97-AF65-F5344CB8AC3E}">
        <p14:creationId xmlns:p14="http://schemas.microsoft.com/office/powerpoint/2010/main" val="163452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3132"/>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3132"/>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4C3C18F-C2F7-F6FB-2CA1-32B696DEE30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6" name="Slide Number Placeholder 1">
            <a:extLst>
              <a:ext uri="{FF2B5EF4-FFF2-40B4-BE49-F238E27FC236}">
                <a16:creationId xmlns:a16="http://schemas.microsoft.com/office/drawing/2014/main" id="{E34D61CE-B03E-894A-D61E-D31C888307D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4" name="Text Placeholder 6">
            <a:extLst>
              <a:ext uri="{FF2B5EF4-FFF2-40B4-BE49-F238E27FC236}">
                <a16:creationId xmlns:a16="http://schemas.microsoft.com/office/drawing/2014/main" id="{19CB51C3-B144-48BC-390F-EC5617C2D7FD}"/>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2" name="Picture 1" descr="Marketreach Logo">
            <a:extLst>
              <a:ext uri="{FF2B5EF4-FFF2-40B4-BE49-F238E27FC236}">
                <a16:creationId xmlns:a16="http://schemas.microsoft.com/office/drawing/2014/main" id="{B011B905-DED4-9890-3913-569F0D294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8" name="Text Placeholder 3">
            <a:extLst>
              <a:ext uri="{FF2B5EF4-FFF2-40B4-BE49-F238E27FC236}">
                <a16:creationId xmlns:a16="http://schemas.microsoft.com/office/drawing/2014/main" id="{AFF65AB8-AD4B-F6C6-3699-181B7020A03A}"/>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6000" y="0"/>
            <a:ext cx="6105655"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Marketreach Logo">
            <a:extLst>
              <a:ext uri="{FF2B5EF4-FFF2-40B4-BE49-F238E27FC236}">
                <a16:creationId xmlns:a16="http://schemas.microsoft.com/office/drawing/2014/main" id="{8CB4004A-0774-9F68-17C4-398589D6E6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3" name="Text Placeholder 3">
            <a:extLst>
              <a:ext uri="{FF2B5EF4-FFF2-40B4-BE49-F238E27FC236}">
                <a16:creationId xmlns:a16="http://schemas.microsoft.com/office/drawing/2014/main" id="{888BEAD9-9CB8-754F-DD5A-9E4036001B6C}"/>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Right, Leaves">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A close-up of a tree&#10;&#10;Description automatically generated">
            <a:extLst>
              <a:ext uri="{FF2B5EF4-FFF2-40B4-BE49-F238E27FC236}">
                <a16:creationId xmlns:a16="http://schemas.microsoft.com/office/drawing/2014/main" id="{EDD2A056-5B1B-049B-DA50-3D7FB69ED7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pic>
        <p:nvPicPr>
          <p:cNvPr id="6" name="Picture 5">
            <a:extLst>
              <a:ext uri="{FF2B5EF4-FFF2-40B4-BE49-F238E27FC236}">
                <a16:creationId xmlns:a16="http://schemas.microsoft.com/office/drawing/2014/main" id="{70C6CDD1-A880-79CA-B91B-6B58E13BE00D}"/>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51983" y="110507"/>
            <a:ext cx="1836000" cy="2431842"/>
          </a:xfrm>
          <a:prstGeom prst="rect">
            <a:avLst/>
          </a:prstGeom>
        </p:spPr>
      </p:pic>
      <p:pic>
        <p:nvPicPr>
          <p:cNvPr id="2" name="Picture 1" descr="Marketreach Logo">
            <a:extLst>
              <a:ext uri="{FF2B5EF4-FFF2-40B4-BE49-F238E27FC236}">
                <a16:creationId xmlns:a16="http://schemas.microsoft.com/office/drawing/2014/main" id="{5B804615-3677-3B68-B831-34621A05F19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5" name="Text Placeholder 3">
            <a:extLst>
              <a:ext uri="{FF2B5EF4-FFF2-40B4-BE49-F238E27FC236}">
                <a16:creationId xmlns:a16="http://schemas.microsoft.com/office/drawing/2014/main" id="{18F97505-45A9-0A8C-5236-18B49815FD4E}"/>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08351424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Right, Reading">
    <p:bg>
      <p:bgRef idx="1001">
        <a:schemeClr val="bg1"/>
      </p:bgRef>
    </p:bg>
    <p:spTree>
      <p:nvGrpSpPr>
        <p:cNvPr id="1" name=""/>
        <p:cNvGrpSpPr/>
        <p:nvPr/>
      </p:nvGrpSpPr>
      <p:grpSpPr>
        <a:xfrm>
          <a:off x="0" y="0"/>
          <a:ext cx="0" cy="0"/>
          <a:chOff x="0" y="0"/>
          <a:chExt cx="0" cy="0"/>
        </a:xfrm>
      </p:grpSpPr>
      <p:pic>
        <p:nvPicPr>
          <p:cNvPr id="11" name="Picture 10" descr="A person holding a stack of papers&#10;&#10;Description automatically generated">
            <a:extLst>
              <a:ext uri="{FF2B5EF4-FFF2-40B4-BE49-F238E27FC236}">
                <a16:creationId xmlns:a16="http://schemas.microsoft.com/office/drawing/2014/main" id="{55FCA34E-D4EB-0ACE-A525-765EC644E5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0"/>
            <a:ext cx="6096000" cy="6857999"/>
          </a:xfrm>
          <a:prstGeom prst="rect">
            <a:avLst/>
          </a:prstGeom>
        </p:spPr>
      </p:pic>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70C6CDD1-A880-79CA-B91B-6B58E13BE00D}"/>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10362616" y="110507"/>
            <a:ext cx="1836000" cy="2431842"/>
          </a:xfrm>
          <a:prstGeom prst="rect">
            <a:avLst/>
          </a:prstGeom>
        </p:spPr>
      </p:pic>
      <p:pic>
        <p:nvPicPr>
          <p:cNvPr id="2" name="Picture 1" descr="Marketreach Logo">
            <a:extLst>
              <a:ext uri="{FF2B5EF4-FFF2-40B4-BE49-F238E27FC236}">
                <a16:creationId xmlns:a16="http://schemas.microsoft.com/office/drawing/2014/main" id="{22E8753F-B9AA-B56B-5C17-46F5CEBE9DF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4" name="Text Placeholder 3">
            <a:extLst>
              <a:ext uri="{FF2B5EF4-FFF2-40B4-BE49-F238E27FC236}">
                <a16:creationId xmlns:a16="http://schemas.microsoft.com/office/drawing/2014/main" id="{86039CC3-B85A-CD5D-2940-0D9115B17767}"/>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6856489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Hous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row of colorful houses&#10;&#10;Description automatically generated">
            <a:extLst>
              <a:ext uri="{FF2B5EF4-FFF2-40B4-BE49-F238E27FC236}">
                <a16:creationId xmlns:a16="http://schemas.microsoft.com/office/drawing/2014/main" id="{8EC0BCA7-E2C9-A700-89E2-A057F988D9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374"/>
            <a:ext cx="12192000" cy="6857705"/>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13"/>
          <a:stretch/>
        </p:blipFill>
        <p:spPr>
          <a:xfrm>
            <a:off x="0" y="0"/>
            <a:ext cx="12211770"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BFD3053F-5558-BD67-AA8E-D2AF137FD64D}"/>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82E6DDC2-744E-08E6-97D5-2B83035F8E94}"/>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B97EBEBA-92EF-4B0E-BEFA-41E77572C7A2}"/>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19106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Reading">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5" name="Picture 4">
            <a:extLst>
              <a:ext uri="{FF2B5EF4-FFF2-40B4-BE49-F238E27FC236}">
                <a16:creationId xmlns:a16="http://schemas.microsoft.com/office/drawing/2014/main" id="{F0F10CF9-87BA-BE1D-2919-600FB43B63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84" y="1"/>
            <a:ext cx="6096003" cy="6859340"/>
          </a:xfrm>
          <a:prstGeom prst="rect">
            <a:avLst/>
          </a:prstGeom>
        </p:spPr>
      </p:pic>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pic>
        <p:nvPicPr>
          <p:cNvPr id="6" name="Picture 5">
            <a:extLst>
              <a:ext uri="{FF2B5EF4-FFF2-40B4-BE49-F238E27FC236}">
                <a16:creationId xmlns:a16="http://schemas.microsoft.com/office/drawing/2014/main" id="{187CC389-977C-B54D-2B2B-16085ACEDA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0095" r="1"/>
          <a:stretch/>
        </p:blipFill>
        <p:spPr>
          <a:xfrm>
            <a:off x="7094" y="109908"/>
            <a:ext cx="1838585" cy="2432441"/>
          </a:xfrm>
          <a:prstGeom prst="rect">
            <a:avLst/>
          </a:prstGeom>
        </p:spPr>
      </p:pic>
    </p:spTree>
    <p:extLst>
      <p:ext uri="{BB962C8B-B14F-4D97-AF65-F5344CB8AC3E}">
        <p14:creationId xmlns:p14="http://schemas.microsoft.com/office/powerpoint/2010/main" val="5109590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Target">
    <p:bg>
      <p:bgRef idx="1001">
        <a:schemeClr val="bg1"/>
      </p:bgRef>
    </p:bg>
    <p:spTree>
      <p:nvGrpSpPr>
        <p:cNvPr id="1" name=""/>
        <p:cNvGrpSpPr/>
        <p:nvPr/>
      </p:nvGrpSpPr>
      <p:grpSpPr>
        <a:xfrm>
          <a:off x="0" y="0"/>
          <a:ext cx="0" cy="0"/>
          <a:chOff x="0" y="0"/>
          <a:chExt cx="0" cy="0"/>
        </a:xfrm>
      </p:grpSpPr>
      <p:pic>
        <p:nvPicPr>
          <p:cNvPr id="16" name="Picture 15" descr="A target on a stand in a field&#10;&#10;Description automatically generated">
            <a:extLst>
              <a:ext uri="{FF2B5EF4-FFF2-40B4-BE49-F238E27FC236}">
                <a16:creationId xmlns:a16="http://schemas.microsoft.com/office/drawing/2014/main" id="{E09E114B-6E22-6D01-0E76-FBAAB2B725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3020" cy="6858000"/>
          </a:xfrm>
          <a:prstGeom prst="rect">
            <a:avLst/>
          </a:prstGeom>
        </p:spPr>
      </p:pic>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Calibri" panose="020F0502020204030204" pitchFamily="34" charset="0"/>
              <a:buChar char="‐"/>
              <a:defRPr sz="1800"/>
            </a:lvl2pPr>
            <a:lvl3pPr marL="1143000" indent="-228600">
              <a:buClr>
                <a:schemeClr val="accent1"/>
              </a:buClr>
              <a:buSzPct val="100000"/>
              <a:buFont typeface="Calibri" panose="020F0502020204030204" pitchFamily="34" charset="0"/>
              <a:buChar char="‐"/>
              <a:defRPr sz="1800"/>
            </a:lvl3pPr>
            <a:lvl4pPr marL="1600200" indent="-228600">
              <a:buClr>
                <a:schemeClr val="accent1"/>
              </a:buClr>
              <a:buSzPct val="100000"/>
              <a:buFont typeface="Calibri" panose="020F0502020204030204" pitchFamily="34" charset="0"/>
              <a:buChar char="‐"/>
              <a:defRPr sz="1800"/>
            </a:lvl4pPr>
            <a:lvl5pPr marL="2057400" indent="-228600">
              <a:buClr>
                <a:schemeClr val="accent1"/>
              </a:buClr>
              <a:buSzPct val="100000"/>
              <a:buFont typeface="Calibri" panose="020F0502020204030204" pitchFamily="34" charset="0"/>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a:extLst>
              <a:ext uri="{FF2B5EF4-FFF2-40B4-BE49-F238E27FC236}">
                <a16:creationId xmlns:a16="http://schemas.microsoft.com/office/drawing/2014/main" id="{D74DB94D-4B52-907D-BB5E-4BC6326060D7}"/>
              </a:ext>
            </a:extLst>
          </p:cNvPr>
          <p:cNvSpPr>
            <a:spLocks noGrp="1"/>
          </p:cNvSpPr>
          <p:nvPr>
            <p:ph type="title" hasCustomPrompt="1"/>
          </p:nvPr>
        </p:nvSpPr>
        <p:spPr>
          <a:xfrm>
            <a:off x="6533277"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3" name="Text Placeholder 3">
            <a:extLst>
              <a:ext uri="{FF2B5EF4-FFF2-40B4-BE49-F238E27FC236}">
                <a16:creationId xmlns:a16="http://schemas.microsoft.com/office/drawing/2014/main" id="{2D6EEFA5-F76B-91AF-8EEB-9041F1C6CFED}"/>
              </a:ext>
            </a:extLst>
          </p:cNvPr>
          <p:cNvSpPr>
            <a:spLocks noGrp="1"/>
          </p:cNvSpPr>
          <p:nvPr>
            <p:ph type="body" sz="quarter" idx="12" hasCustomPrompt="1"/>
          </p:nvPr>
        </p:nvSpPr>
        <p:spPr>
          <a:xfrm>
            <a:off x="6483097" y="6363979"/>
            <a:ext cx="4680000"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0800" y="6200213"/>
            <a:ext cx="583849" cy="362932"/>
          </a:xfrm>
          <a:prstGeom prst="rect">
            <a:avLst/>
          </a:prstGeom>
        </p:spPr>
      </p:pic>
      <p:pic>
        <p:nvPicPr>
          <p:cNvPr id="6" name="Picture 5">
            <a:extLst>
              <a:ext uri="{FF2B5EF4-FFF2-40B4-BE49-F238E27FC236}">
                <a16:creationId xmlns:a16="http://schemas.microsoft.com/office/drawing/2014/main" id="{187CC389-977C-B54D-2B2B-16085ACEDA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0095" r="1"/>
          <a:stretch/>
        </p:blipFill>
        <p:spPr>
          <a:xfrm>
            <a:off x="7094" y="109908"/>
            <a:ext cx="1838585" cy="2432441"/>
          </a:xfrm>
          <a:prstGeom prst="rect">
            <a:avLst/>
          </a:prstGeom>
        </p:spPr>
      </p:pic>
    </p:spTree>
    <p:extLst>
      <p:ext uri="{BB962C8B-B14F-4D97-AF65-F5344CB8AC3E}">
        <p14:creationId xmlns:p14="http://schemas.microsoft.com/office/powerpoint/2010/main" val="386597364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149785"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49785"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35">
            <a:extLst>
              <a:ext uri="{FF2B5EF4-FFF2-40B4-BE49-F238E27FC236}">
                <a16:creationId xmlns:a16="http://schemas.microsoft.com/office/drawing/2014/main" id="{F763D85A-53EF-21E0-AE8D-8387C9A8676B}"/>
              </a:ext>
            </a:extLst>
          </p:cNvPr>
          <p:cNvSpPr>
            <a:spLocks noGrp="1"/>
          </p:cNvSpPr>
          <p:nvPr>
            <p:ph type="body" sz="quarter" idx="22" hasCustomPrompt="1"/>
          </p:nvPr>
        </p:nvSpPr>
        <p:spPr>
          <a:xfrm>
            <a:off x="8021169"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5" name="Text Placeholder 35">
            <a:extLst>
              <a:ext uri="{FF2B5EF4-FFF2-40B4-BE49-F238E27FC236}">
                <a16:creationId xmlns:a16="http://schemas.microsoft.com/office/drawing/2014/main" id="{B4BE02F9-0984-31D3-FB53-BAE64616F9F7}"/>
              </a:ext>
            </a:extLst>
          </p:cNvPr>
          <p:cNvSpPr>
            <a:spLocks noGrp="1"/>
          </p:cNvSpPr>
          <p:nvPr>
            <p:ph type="body" sz="quarter" idx="23" hasCustomPrompt="1"/>
          </p:nvPr>
        </p:nvSpPr>
        <p:spPr>
          <a:xfrm>
            <a:off x="4585477" y="2016564"/>
            <a:ext cx="3009014" cy="1031875"/>
          </a:xfrm>
          <a:prstGeom prst="rect">
            <a:avLst/>
          </a:prstGeom>
          <a:solidFill>
            <a:schemeClr val="bg1"/>
          </a:solidFill>
        </p:spPr>
        <p:txBody>
          <a:bodyPr wrap="square" lIns="90000" anchor="ctr"/>
          <a:lstStyle>
            <a:lvl1pPr marL="0" indent="0" algn="ctr">
              <a:buNone/>
              <a:defRPr sz="2800" b="1">
                <a:solidFill>
                  <a:schemeClr val="accent1"/>
                </a:solidFill>
              </a:defRPr>
            </a:lvl1pPr>
          </a:lstStyle>
          <a:p>
            <a:pPr lvl="0"/>
            <a:r>
              <a:rPr lang="en-US" b="1" dirty="0"/>
              <a:t>EDIT</a:t>
            </a:r>
            <a:endParaRPr lang="en-US" dirty="0"/>
          </a:p>
        </p:txBody>
      </p:sp>
      <p:sp>
        <p:nvSpPr>
          <p:cNvPr id="6" name="Text Placeholder 40">
            <a:extLst>
              <a:ext uri="{FF2B5EF4-FFF2-40B4-BE49-F238E27FC236}">
                <a16:creationId xmlns:a16="http://schemas.microsoft.com/office/drawing/2014/main" id="{7205860A-8A37-A13F-D556-FEF702702A36}"/>
              </a:ext>
            </a:extLst>
          </p:cNvPr>
          <p:cNvSpPr>
            <a:spLocks noGrp="1"/>
          </p:cNvSpPr>
          <p:nvPr>
            <p:ph type="body" sz="quarter" idx="24"/>
          </p:nvPr>
        </p:nvSpPr>
        <p:spPr>
          <a:xfrm>
            <a:off x="4585477"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7" name="Text Placeholder 40">
            <a:extLst>
              <a:ext uri="{FF2B5EF4-FFF2-40B4-BE49-F238E27FC236}">
                <a16:creationId xmlns:a16="http://schemas.microsoft.com/office/drawing/2014/main" id="{08E500C8-CDAC-8D97-2991-BE727CA62AF7}"/>
              </a:ext>
            </a:extLst>
          </p:cNvPr>
          <p:cNvSpPr>
            <a:spLocks noGrp="1"/>
          </p:cNvSpPr>
          <p:nvPr>
            <p:ph type="body" sz="quarter" idx="25"/>
          </p:nvPr>
        </p:nvSpPr>
        <p:spPr>
          <a:xfrm>
            <a:off x="8021169" y="3191398"/>
            <a:ext cx="3009014" cy="2911690"/>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9" name="Slide Number Placeholder 1">
            <a:extLst>
              <a:ext uri="{FF2B5EF4-FFF2-40B4-BE49-F238E27FC236}">
                <a16:creationId xmlns:a16="http://schemas.microsoft.com/office/drawing/2014/main" id="{7A7D0FF3-0A47-41C5-12E1-5A525BD2722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564E14BF-8B23-28F5-583B-ECDEF02940EB}"/>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32CCA124-1025-BAA2-C889-03963E028AD5}"/>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0" name="Picture 9" descr="Marketreach Logo">
            <a:extLst>
              <a:ext uri="{FF2B5EF4-FFF2-40B4-BE49-F238E27FC236}">
                <a16:creationId xmlns:a16="http://schemas.microsoft.com/office/drawing/2014/main" id="{7636FC22-BE0F-8D27-97BB-85FC1C76CB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2" name="Text Placeholder 3">
            <a:extLst>
              <a:ext uri="{FF2B5EF4-FFF2-40B4-BE49-F238E27FC236}">
                <a16:creationId xmlns:a16="http://schemas.microsoft.com/office/drawing/2014/main" id="{8266B453-DF27-16A7-09CE-C1004E22ECB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687565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5413A5D-B0DB-4840-A6F5-293DCA8C23D9}"/>
              </a:ext>
            </a:extLst>
          </p:cNvPr>
          <p:cNvSpPr/>
          <p:nvPr userDrawn="1"/>
        </p:nvSpPr>
        <p:spPr>
          <a:xfrm>
            <a:off x="4792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02478"/>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ext Placeholder 35">
            <a:extLst>
              <a:ext uri="{FF2B5EF4-FFF2-40B4-BE49-F238E27FC236}">
                <a16:creationId xmlns:a16="http://schemas.microsoft.com/office/drawing/2014/main" id="{E3A1F728-6770-25C5-FFE3-6210F850318B}"/>
              </a:ext>
            </a:extLst>
          </p:cNvPr>
          <p:cNvSpPr>
            <a:spLocks noGrp="1"/>
          </p:cNvSpPr>
          <p:nvPr>
            <p:ph type="body" sz="quarter" idx="17" hasCustomPrompt="1"/>
          </p:nvPr>
        </p:nvSpPr>
        <p:spPr>
          <a:xfrm>
            <a:off x="5263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5" name="Text Placeholder 40">
            <a:extLst>
              <a:ext uri="{FF2B5EF4-FFF2-40B4-BE49-F238E27FC236}">
                <a16:creationId xmlns:a16="http://schemas.microsoft.com/office/drawing/2014/main" id="{17A79DCA-9E7C-15E0-0180-D999B7F86F03}"/>
              </a:ext>
            </a:extLst>
          </p:cNvPr>
          <p:cNvSpPr>
            <a:spLocks noGrp="1"/>
          </p:cNvSpPr>
          <p:nvPr>
            <p:ph type="body" sz="quarter" idx="21"/>
          </p:nvPr>
        </p:nvSpPr>
        <p:spPr>
          <a:xfrm>
            <a:off x="5263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 name="Text Placeholder 35">
            <a:extLst>
              <a:ext uri="{FF2B5EF4-FFF2-40B4-BE49-F238E27FC236}">
                <a16:creationId xmlns:a16="http://schemas.microsoft.com/office/drawing/2014/main" id="{703FF1C4-9C5B-35BA-15F7-F494998BFECD}"/>
              </a:ext>
            </a:extLst>
          </p:cNvPr>
          <p:cNvSpPr>
            <a:spLocks noGrp="1"/>
          </p:cNvSpPr>
          <p:nvPr>
            <p:ph type="body" sz="quarter" idx="22" hasCustomPrompt="1"/>
          </p:nvPr>
        </p:nvSpPr>
        <p:spPr>
          <a:xfrm>
            <a:off x="34087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7" name="Text Placeholder 40">
            <a:extLst>
              <a:ext uri="{FF2B5EF4-FFF2-40B4-BE49-F238E27FC236}">
                <a16:creationId xmlns:a16="http://schemas.microsoft.com/office/drawing/2014/main" id="{189ED043-4BA4-C358-3565-37D485B1DA17}"/>
              </a:ext>
            </a:extLst>
          </p:cNvPr>
          <p:cNvSpPr>
            <a:spLocks noGrp="1"/>
          </p:cNvSpPr>
          <p:nvPr>
            <p:ph type="body" sz="quarter" idx="23"/>
          </p:nvPr>
        </p:nvSpPr>
        <p:spPr>
          <a:xfrm>
            <a:off x="34087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 name="Text Placeholder 35">
            <a:extLst>
              <a:ext uri="{FF2B5EF4-FFF2-40B4-BE49-F238E27FC236}">
                <a16:creationId xmlns:a16="http://schemas.microsoft.com/office/drawing/2014/main" id="{4E3D54FB-EB18-FB2D-F9F6-5D64A2A4FBDD}"/>
              </a:ext>
            </a:extLst>
          </p:cNvPr>
          <p:cNvSpPr>
            <a:spLocks noGrp="1"/>
          </p:cNvSpPr>
          <p:nvPr>
            <p:ph type="body" sz="quarter" idx="24" hasCustomPrompt="1"/>
          </p:nvPr>
        </p:nvSpPr>
        <p:spPr>
          <a:xfrm>
            <a:off x="629110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9" name="Text Placeholder 40">
            <a:extLst>
              <a:ext uri="{FF2B5EF4-FFF2-40B4-BE49-F238E27FC236}">
                <a16:creationId xmlns:a16="http://schemas.microsoft.com/office/drawing/2014/main" id="{6836EF55-6585-788F-B51D-48201A4CDFDB}"/>
              </a:ext>
            </a:extLst>
          </p:cNvPr>
          <p:cNvSpPr>
            <a:spLocks noGrp="1"/>
          </p:cNvSpPr>
          <p:nvPr>
            <p:ph type="body" sz="quarter" idx="25"/>
          </p:nvPr>
        </p:nvSpPr>
        <p:spPr>
          <a:xfrm>
            <a:off x="629110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0" name="Text Placeholder 35">
            <a:extLst>
              <a:ext uri="{FF2B5EF4-FFF2-40B4-BE49-F238E27FC236}">
                <a16:creationId xmlns:a16="http://schemas.microsoft.com/office/drawing/2014/main" id="{2968FC7C-6951-F5D0-B657-188AACFBB253}"/>
              </a:ext>
            </a:extLst>
          </p:cNvPr>
          <p:cNvSpPr>
            <a:spLocks noGrp="1"/>
          </p:cNvSpPr>
          <p:nvPr>
            <p:ph type="body" sz="quarter" idx="26" hasCustomPrompt="1"/>
          </p:nvPr>
        </p:nvSpPr>
        <p:spPr>
          <a:xfrm>
            <a:off x="9180241" y="2089041"/>
            <a:ext cx="2478714" cy="1031875"/>
          </a:xfrm>
          <a:prstGeom prst="rect">
            <a:avLst/>
          </a:prstGeom>
          <a:solidFill>
            <a:schemeClr val="bg1"/>
          </a:solidFill>
        </p:spPr>
        <p:txBody>
          <a:bodyPr wrap="square" lIns="90000" anchor="ctr"/>
          <a:lstStyle>
            <a:lvl1pPr marL="0" indent="0" algn="ctr">
              <a:buNone/>
              <a:defRPr sz="2600" b="1">
                <a:solidFill>
                  <a:schemeClr val="accent1"/>
                </a:solidFill>
              </a:defRPr>
            </a:lvl1pPr>
          </a:lstStyle>
          <a:p>
            <a:pPr lvl="0"/>
            <a:r>
              <a:rPr lang="en-US" b="1" dirty="0"/>
              <a:t>EDIT</a:t>
            </a:r>
            <a:endParaRPr lang="en-US" dirty="0"/>
          </a:p>
        </p:txBody>
      </p:sp>
      <p:sp>
        <p:nvSpPr>
          <p:cNvPr id="11" name="Text Placeholder 40">
            <a:extLst>
              <a:ext uri="{FF2B5EF4-FFF2-40B4-BE49-F238E27FC236}">
                <a16:creationId xmlns:a16="http://schemas.microsoft.com/office/drawing/2014/main" id="{01D857A3-4772-5303-7576-9C5BB1E17CB4}"/>
              </a:ext>
            </a:extLst>
          </p:cNvPr>
          <p:cNvSpPr>
            <a:spLocks noGrp="1"/>
          </p:cNvSpPr>
          <p:nvPr>
            <p:ph type="body" sz="quarter" idx="27"/>
          </p:nvPr>
        </p:nvSpPr>
        <p:spPr>
          <a:xfrm>
            <a:off x="9180241" y="3208683"/>
            <a:ext cx="2478714" cy="2703764"/>
          </a:xfrm>
          <a:prstGeom prst="rect">
            <a:avLst/>
          </a:prstGeom>
        </p:spPr>
        <p:txBody>
          <a:bodyPr/>
          <a:lstStyle>
            <a:lvl1pPr marL="285750" indent="-285750">
              <a:buClr>
                <a:srgbClr val="FF0000"/>
              </a:buClr>
              <a:buFont typeface="Wingdings" panose="05000000000000000000" pitchFamily="2" charset="2"/>
              <a:buChar char="§"/>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2" name="Slide Number Placeholder 1">
            <a:extLst>
              <a:ext uri="{FF2B5EF4-FFF2-40B4-BE49-F238E27FC236}">
                <a16:creationId xmlns:a16="http://schemas.microsoft.com/office/drawing/2014/main" id="{E7CF7048-8534-8655-8968-7260CFD020A6}"/>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14" name="Picture 13">
            <a:extLst>
              <a:ext uri="{FF2B5EF4-FFF2-40B4-BE49-F238E27FC236}">
                <a16:creationId xmlns:a16="http://schemas.microsoft.com/office/drawing/2014/main" id="{299368AE-7CC1-7071-A02A-9D2A09DA428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3" name="Text Placeholder 6">
            <a:extLst>
              <a:ext uri="{FF2B5EF4-FFF2-40B4-BE49-F238E27FC236}">
                <a16:creationId xmlns:a16="http://schemas.microsoft.com/office/drawing/2014/main" id="{EF565088-9722-7082-D34D-6CCC96186517}"/>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3" name="Picture 12" descr="Marketreach Logo">
            <a:extLst>
              <a:ext uri="{FF2B5EF4-FFF2-40B4-BE49-F238E27FC236}">
                <a16:creationId xmlns:a16="http://schemas.microsoft.com/office/drawing/2014/main" id="{61FCDB74-1F0F-E14C-1182-7EC092E121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5" name="Text Placeholder 3">
            <a:extLst>
              <a:ext uri="{FF2B5EF4-FFF2-40B4-BE49-F238E27FC236}">
                <a16:creationId xmlns:a16="http://schemas.microsoft.com/office/drawing/2014/main" id="{9592A58E-3435-1CD1-C0DF-3188DB1370B1}"/>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16615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5AE843-60FB-62F0-9970-1DD05B32C229}"/>
              </a:ext>
            </a:extLst>
          </p:cNvPr>
          <p:cNvSpPr/>
          <p:nvPr userDrawn="1"/>
        </p:nvSpPr>
        <p:spPr>
          <a:xfrm>
            <a:off x="7384123"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FCBF6E-B065-D460-5D1A-A063B633337B}"/>
              </a:ext>
            </a:extLst>
          </p:cNvPr>
          <p:cNvSpPr/>
          <p:nvPr userDrawn="1"/>
        </p:nvSpPr>
        <p:spPr>
          <a:xfrm>
            <a:off x="5082502"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6AF5689-365A-DB95-7C49-CB936A2FB276}"/>
              </a:ext>
            </a:extLst>
          </p:cNvPr>
          <p:cNvSpPr/>
          <p:nvPr userDrawn="1"/>
        </p:nvSpPr>
        <p:spPr>
          <a:xfrm>
            <a:off x="2780881"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4" name="Text Placeholder 35">
            <a:extLst>
              <a:ext uri="{FF2B5EF4-FFF2-40B4-BE49-F238E27FC236}">
                <a16:creationId xmlns:a16="http://schemas.microsoft.com/office/drawing/2014/main" id="{E4C20D9F-9E8A-CE52-DAA1-C21A86946B87}"/>
              </a:ext>
            </a:extLst>
          </p:cNvPr>
          <p:cNvSpPr>
            <a:spLocks noGrp="1"/>
          </p:cNvSpPr>
          <p:nvPr>
            <p:ph type="body" sz="quarter" idx="17" hasCustomPrompt="1"/>
          </p:nvPr>
        </p:nvSpPr>
        <p:spPr>
          <a:xfrm>
            <a:off x="573687"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10" name="Text Placeholder 40">
            <a:extLst>
              <a:ext uri="{FF2B5EF4-FFF2-40B4-BE49-F238E27FC236}">
                <a16:creationId xmlns:a16="http://schemas.microsoft.com/office/drawing/2014/main" id="{10C923C8-4C98-99B6-2BD5-1AA1D9213C03}"/>
              </a:ext>
            </a:extLst>
          </p:cNvPr>
          <p:cNvSpPr>
            <a:spLocks noGrp="1"/>
          </p:cNvSpPr>
          <p:nvPr>
            <p:ph type="body" sz="quarter" idx="21"/>
          </p:nvPr>
        </p:nvSpPr>
        <p:spPr>
          <a:xfrm>
            <a:off x="573275"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 name="Slide Number Placeholder 1">
            <a:extLst>
              <a:ext uri="{FF2B5EF4-FFF2-40B4-BE49-F238E27FC236}">
                <a16:creationId xmlns:a16="http://schemas.microsoft.com/office/drawing/2014/main" id="{DB4929AC-1069-9091-0A28-CEA3495032D4}"/>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sp>
        <p:nvSpPr>
          <p:cNvPr id="26" name="Text Placeholder 35">
            <a:extLst>
              <a:ext uri="{FF2B5EF4-FFF2-40B4-BE49-F238E27FC236}">
                <a16:creationId xmlns:a16="http://schemas.microsoft.com/office/drawing/2014/main" id="{7319F27D-77A3-E732-0F54-9F323C994214}"/>
              </a:ext>
            </a:extLst>
          </p:cNvPr>
          <p:cNvSpPr>
            <a:spLocks noGrp="1"/>
          </p:cNvSpPr>
          <p:nvPr>
            <p:ph type="body" sz="quarter" idx="22" hasCustomPrompt="1"/>
          </p:nvPr>
        </p:nvSpPr>
        <p:spPr>
          <a:xfrm>
            <a:off x="2875308"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2D70C74C-30AC-ACA6-FF27-115C3B74C6B8}"/>
              </a:ext>
            </a:extLst>
          </p:cNvPr>
          <p:cNvSpPr>
            <a:spLocks noGrp="1"/>
          </p:cNvSpPr>
          <p:nvPr>
            <p:ph type="body" sz="quarter" idx="23"/>
          </p:nvPr>
        </p:nvSpPr>
        <p:spPr>
          <a:xfrm>
            <a:off x="2874896"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9" name="Text Placeholder 35">
            <a:extLst>
              <a:ext uri="{FF2B5EF4-FFF2-40B4-BE49-F238E27FC236}">
                <a16:creationId xmlns:a16="http://schemas.microsoft.com/office/drawing/2014/main" id="{9A3B4B7F-D035-24D0-CC35-7A92E69CCC0E}"/>
              </a:ext>
            </a:extLst>
          </p:cNvPr>
          <p:cNvSpPr>
            <a:spLocks noGrp="1"/>
          </p:cNvSpPr>
          <p:nvPr>
            <p:ph type="body" sz="quarter" idx="24" hasCustomPrompt="1"/>
          </p:nvPr>
        </p:nvSpPr>
        <p:spPr>
          <a:xfrm>
            <a:off x="5176929"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1" name="Text Placeholder 40">
            <a:extLst>
              <a:ext uri="{FF2B5EF4-FFF2-40B4-BE49-F238E27FC236}">
                <a16:creationId xmlns:a16="http://schemas.microsoft.com/office/drawing/2014/main" id="{170D1F95-8CB0-AF85-DBCB-572162A2FF55}"/>
              </a:ext>
            </a:extLst>
          </p:cNvPr>
          <p:cNvSpPr>
            <a:spLocks noGrp="1"/>
          </p:cNvSpPr>
          <p:nvPr>
            <p:ph type="body" sz="quarter" idx="25"/>
          </p:nvPr>
        </p:nvSpPr>
        <p:spPr>
          <a:xfrm>
            <a:off x="5176517"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3" name="Text Placeholder 35">
            <a:extLst>
              <a:ext uri="{FF2B5EF4-FFF2-40B4-BE49-F238E27FC236}">
                <a16:creationId xmlns:a16="http://schemas.microsoft.com/office/drawing/2014/main" id="{3D550665-44CF-0CD7-8B93-8E205489E540}"/>
              </a:ext>
            </a:extLst>
          </p:cNvPr>
          <p:cNvSpPr>
            <a:spLocks noGrp="1"/>
          </p:cNvSpPr>
          <p:nvPr>
            <p:ph type="body" sz="quarter" idx="26" hasCustomPrompt="1"/>
          </p:nvPr>
        </p:nvSpPr>
        <p:spPr>
          <a:xfrm>
            <a:off x="7478550"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4" name="Text Placeholder 40">
            <a:extLst>
              <a:ext uri="{FF2B5EF4-FFF2-40B4-BE49-F238E27FC236}">
                <a16:creationId xmlns:a16="http://schemas.microsoft.com/office/drawing/2014/main" id="{5B024C84-674A-9337-18A2-A2CCB47285C4}"/>
              </a:ext>
            </a:extLst>
          </p:cNvPr>
          <p:cNvSpPr>
            <a:spLocks noGrp="1"/>
          </p:cNvSpPr>
          <p:nvPr>
            <p:ph type="body" sz="quarter" idx="27"/>
          </p:nvPr>
        </p:nvSpPr>
        <p:spPr>
          <a:xfrm>
            <a:off x="7478138"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5" name="Rectangle 34">
            <a:extLst>
              <a:ext uri="{FF2B5EF4-FFF2-40B4-BE49-F238E27FC236}">
                <a16:creationId xmlns:a16="http://schemas.microsoft.com/office/drawing/2014/main" id="{3495561E-FBD4-B309-8EAA-E1AFFAB8BF13}"/>
              </a:ext>
            </a:extLst>
          </p:cNvPr>
          <p:cNvSpPr/>
          <p:nvPr userDrawn="1"/>
        </p:nvSpPr>
        <p:spPr>
          <a:xfrm>
            <a:off x="9685744" y="2016563"/>
            <a:ext cx="2052000" cy="398019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Text Placeholder 35">
            <a:extLst>
              <a:ext uri="{FF2B5EF4-FFF2-40B4-BE49-F238E27FC236}">
                <a16:creationId xmlns:a16="http://schemas.microsoft.com/office/drawing/2014/main" id="{0CD0E33C-E08A-51C3-6217-FDD13D921146}"/>
              </a:ext>
            </a:extLst>
          </p:cNvPr>
          <p:cNvSpPr>
            <a:spLocks noGrp="1"/>
          </p:cNvSpPr>
          <p:nvPr>
            <p:ph type="body" sz="quarter" idx="28" hasCustomPrompt="1"/>
          </p:nvPr>
        </p:nvSpPr>
        <p:spPr>
          <a:xfrm>
            <a:off x="9780171" y="2064045"/>
            <a:ext cx="1863147" cy="1031875"/>
          </a:xfrm>
          <a:prstGeom prst="rect">
            <a:avLst/>
          </a:prstGeom>
          <a:solidFill>
            <a:schemeClr val="bg1"/>
          </a:solidFill>
        </p:spPr>
        <p:txBody>
          <a:bodyPr wrap="square" lIns="90000" anchor="ctr"/>
          <a:lstStyle>
            <a:lvl1pPr marL="0" indent="0" algn="ctr">
              <a:buNone/>
              <a:defRPr sz="2400" b="1">
                <a:solidFill>
                  <a:schemeClr val="accent1"/>
                </a:solidFill>
              </a:defRPr>
            </a:lvl1pPr>
          </a:lstStyle>
          <a:p>
            <a:pPr lvl="0"/>
            <a:r>
              <a:rPr lang="en-US" b="1" dirty="0"/>
              <a:t>EDIT</a:t>
            </a:r>
            <a:endParaRPr lang="en-US" dirty="0"/>
          </a:p>
        </p:txBody>
      </p:sp>
      <p:sp>
        <p:nvSpPr>
          <p:cNvPr id="38" name="Text Placeholder 40">
            <a:extLst>
              <a:ext uri="{FF2B5EF4-FFF2-40B4-BE49-F238E27FC236}">
                <a16:creationId xmlns:a16="http://schemas.microsoft.com/office/drawing/2014/main" id="{AAE66CD9-AEA5-0BBB-ADA5-D572D4CFE435}"/>
              </a:ext>
            </a:extLst>
          </p:cNvPr>
          <p:cNvSpPr>
            <a:spLocks noGrp="1"/>
          </p:cNvSpPr>
          <p:nvPr>
            <p:ph type="body" sz="quarter" idx="29"/>
          </p:nvPr>
        </p:nvSpPr>
        <p:spPr>
          <a:xfrm>
            <a:off x="9779759" y="3176784"/>
            <a:ext cx="1863971" cy="2703764"/>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3" name="Picture 2">
            <a:extLst>
              <a:ext uri="{FF2B5EF4-FFF2-40B4-BE49-F238E27FC236}">
                <a16:creationId xmlns:a16="http://schemas.microsoft.com/office/drawing/2014/main" id="{285AA43C-B712-5DE7-9F4D-A102BC4F758C}"/>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DB6229A1-DBE2-8415-655E-D443242C8462}"/>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7" name="Picture 6" descr="Marketreach Logo">
            <a:extLst>
              <a:ext uri="{FF2B5EF4-FFF2-40B4-BE49-F238E27FC236}">
                <a16:creationId xmlns:a16="http://schemas.microsoft.com/office/drawing/2014/main" id="{60BBA52C-81E9-F167-6EA3-74D1FE6468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8" name="Text Placeholder 3">
            <a:extLst>
              <a:ext uri="{FF2B5EF4-FFF2-40B4-BE49-F238E27FC236}">
                <a16:creationId xmlns:a16="http://schemas.microsoft.com/office/drawing/2014/main" id="{D6546586-C17A-39B1-7B24-A86C4020318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44213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451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9537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219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32366"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Text Placeholder 35">
            <a:extLst>
              <a:ext uri="{FF2B5EF4-FFF2-40B4-BE49-F238E27FC236}">
                <a16:creationId xmlns:a16="http://schemas.microsoft.com/office/drawing/2014/main" id="{5BE3D4E0-F635-C149-A17F-2304E79EE25A}"/>
              </a:ext>
            </a:extLst>
          </p:cNvPr>
          <p:cNvSpPr>
            <a:spLocks noGrp="1"/>
          </p:cNvSpPr>
          <p:nvPr>
            <p:ph type="body" sz="quarter" idx="17" hasCustomPrompt="1"/>
          </p:nvPr>
        </p:nvSpPr>
        <p:spPr>
          <a:xfrm>
            <a:off x="279704"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5" name="Text Placeholder 35">
            <a:extLst>
              <a:ext uri="{FF2B5EF4-FFF2-40B4-BE49-F238E27FC236}">
                <a16:creationId xmlns:a16="http://schemas.microsoft.com/office/drawing/2014/main" id="{12E7AB89-E050-AB45-70A4-7350079DEB9C}"/>
              </a:ext>
            </a:extLst>
          </p:cNvPr>
          <p:cNvSpPr>
            <a:spLocks noGrp="1"/>
          </p:cNvSpPr>
          <p:nvPr>
            <p:ph type="body" sz="quarter" idx="18" hasCustomPrompt="1"/>
          </p:nvPr>
        </p:nvSpPr>
        <p:spPr>
          <a:xfrm>
            <a:off x="2242405"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6" name="Text Placeholder 35">
            <a:extLst>
              <a:ext uri="{FF2B5EF4-FFF2-40B4-BE49-F238E27FC236}">
                <a16:creationId xmlns:a16="http://schemas.microsoft.com/office/drawing/2014/main" id="{BDE9D3C7-DA6C-CB2B-A31E-1162875CF38C}"/>
              </a:ext>
            </a:extLst>
          </p:cNvPr>
          <p:cNvSpPr>
            <a:spLocks noGrp="1"/>
          </p:cNvSpPr>
          <p:nvPr>
            <p:ph type="body" sz="quarter" idx="19" hasCustomPrompt="1"/>
          </p:nvPr>
        </p:nvSpPr>
        <p:spPr>
          <a:xfrm>
            <a:off x="422326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7" name="Text Placeholder 35">
            <a:extLst>
              <a:ext uri="{FF2B5EF4-FFF2-40B4-BE49-F238E27FC236}">
                <a16:creationId xmlns:a16="http://schemas.microsoft.com/office/drawing/2014/main" id="{4DD1A8DD-C95D-C873-10E6-8BACB1DE2452}"/>
              </a:ext>
            </a:extLst>
          </p:cNvPr>
          <p:cNvSpPr>
            <a:spLocks noGrp="1"/>
          </p:cNvSpPr>
          <p:nvPr>
            <p:ph type="body" sz="quarter" idx="20" hasCustomPrompt="1"/>
          </p:nvPr>
        </p:nvSpPr>
        <p:spPr>
          <a:xfrm>
            <a:off x="617008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8" name="Text Placeholder 35">
            <a:extLst>
              <a:ext uri="{FF2B5EF4-FFF2-40B4-BE49-F238E27FC236}">
                <a16:creationId xmlns:a16="http://schemas.microsoft.com/office/drawing/2014/main" id="{9D287025-6C27-2A5A-886B-67F944FE6C82}"/>
              </a:ext>
            </a:extLst>
          </p:cNvPr>
          <p:cNvSpPr>
            <a:spLocks noGrp="1"/>
          </p:cNvSpPr>
          <p:nvPr>
            <p:ph type="body" sz="quarter" idx="21" hasCustomPrompt="1"/>
          </p:nvPr>
        </p:nvSpPr>
        <p:spPr>
          <a:xfrm>
            <a:off x="8160257"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9" name="Text Placeholder 35">
            <a:extLst>
              <a:ext uri="{FF2B5EF4-FFF2-40B4-BE49-F238E27FC236}">
                <a16:creationId xmlns:a16="http://schemas.microsoft.com/office/drawing/2014/main" id="{EFF10739-506D-A6CF-7243-3072D4494554}"/>
              </a:ext>
            </a:extLst>
          </p:cNvPr>
          <p:cNvSpPr>
            <a:spLocks noGrp="1"/>
          </p:cNvSpPr>
          <p:nvPr>
            <p:ph type="body" sz="quarter" idx="22" hasCustomPrompt="1"/>
          </p:nvPr>
        </p:nvSpPr>
        <p:spPr>
          <a:xfrm>
            <a:off x="10111948" y="2089041"/>
            <a:ext cx="1755725" cy="1031875"/>
          </a:xfrm>
          <a:prstGeom prst="rect">
            <a:avLst/>
          </a:prstGeom>
          <a:solidFill>
            <a:schemeClr val="bg1"/>
          </a:solidFill>
        </p:spPr>
        <p:txBody>
          <a:bodyPr wrap="square" lIns="90000" anchor="ctr"/>
          <a:lstStyle>
            <a:lvl1pPr marL="0" indent="0" algn="ctr">
              <a:buNone/>
              <a:defRPr sz="2200" b="1">
                <a:solidFill>
                  <a:schemeClr val="accent1"/>
                </a:solidFill>
              </a:defRPr>
            </a:lvl1pPr>
          </a:lstStyle>
          <a:p>
            <a:pPr lvl="0"/>
            <a:r>
              <a:rPr lang="en-US" b="1" dirty="0"/>
              <a:t>EDIT</a:t>
            </a:r>
            <a:endParaRPr lang="en-US" dirty="0"/>
          </a:p>
        </p:txBody>
      </p:sp>
      <p:sp>
        <p:nvSpPr>
          <p:cNvPr id="10" name="Text Placeholder 40">
            <a:extLst>
              <a:ext uri="{FF2B5EF4-FFF2-40B4-BE49-F238E27FC236}">
                <a16:creationId xmlns:a16="http://schemas.microsoft.com/office/drawing/2014/main" id="{FEAD0CE5-4212-D3C7-4EEA-8076F3576F6C}"/>
              </a:ext>
            </a:extLst>
          </p:cNvPr>
          <p:cNvSpPr>
            <a:spLocks noGrp="1"/>
          </p:cNvSpPr>
          <p:nvPr>
            <p:ph type="body" sz="quarter" idx="23"/>
          </p:nvPr>
        </p:nvSpPr>
        <p:spPr>
          <a:xfrm>
            <a:off x="279704"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1" name="Text Placeholder 40">
            <a:extLst>
              <a:ext uri="{FF2B5EF4-FFF2-40B4-BE49-F238E27FC236}">
                <a16:creationId xmlns:a16="http://schemas.microsoft.com/office/drawing/2014/main" id="{79896CF6-C3E9-4965-A941-FA50028A4229}"/>
              </a:ext>
            </a:extLst>
          </p:cNvPr>
          <p:cNvSpPr>
            <a:spLocks noGrp="1"/>
          </p:cNvSpPr>
          <p:nvPr>
            <p:ph type="body" sz="quarter" idx="24"/>
          </p:nvPr>
        </p:nvSpPr>
        <p:spPr>
          <a:xfrm>
            <a:off x="2242405"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2" name="Text Placeholder 40">
            <a:extLst>
              <a:ext uri="{FF2B5EF4-FFF2-40B4-BE49-F238E27FC236}">
                <a16:creationId xmlns:a16="http://schemas.microsoft.com/office/drawing/2014/main" id="{A034F26E-AE99-3D13-FCC7-95C1C08333F1}"/>
              </a:ext>
            </a:extLst>
          </p:cNvPr>
          <p:cNvSpPr>
            <a:spLocks noGrp="1"/>
          </p:cNvSpPr>
          <p:nvPr>
            <p:ph type="body" sz="quarter" idx="25"/>
          </p:nvPr>
        </p:nvSpPr>
        <p:spPr>
          <a:xfrm>
            <a:off x="422326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3" name="Text Placeholder 40">
            <a:extLst>
              <a:ext uri="{FF2B5EF4-FFF2-40B4-BE49-F238E27FC236}">
                <a16:creationId xmlns:a16="http://schemas.microsoft.com/office/drawing/2014/main" id="{92FE2AE8-747D-A937-B37D-9F2A24A2003D}"/>
              </a:ext>
            </a:extLst>
          </p:cNvPr>
          <p:cNvSpPr>
            <a:spLocks noGrp="1"/>
          </p:cNvSpPr>
          <p:nvPr>
            <p:ph type="body" sz="quarter" idx="26"/>
          </p:nvPr>
        </p:nvSpPr>
        <p:spPr>
          <a:xfrm>
            <a:off x="1011194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4" name="Text Placeholder 40">
            <a:extLst>
              <a:ext uri="{FF2B5EF4-FFF2-40B4-BE49-F238E27FC236}">
                <a16:creationId xmlns:a16="http://schemas.microsoft.com/office/drawing/2014/main" id="{51D497F9-F447-E929-216D-16AE3C705527}"/>
              </a:ext>
            </a:extLst>
          </p:cNvPr>
          <p:cNvSpPr>
            <a:spLocks noGrp="1"/>
          </p:cNvSpPr>
          <p:nvPr>
            <p:ph type="body" sz="quarter" idx="27"/>
          </p:nvPr>
        </p:nvSpPr>
        <p:spPr>
          <a:xfrm>
            <a:off x="6170088"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5" name="Text Placeholder 40">
            <a:extLst>
              <a:ext uri="{FF2B5EF4-FFF2-40B4-BE49-F238E27FC236}">
                <a16:creationId xmlns:a16="http://schemas.microsoft.com/office/drawing/2014/main" id="{6F1E1C5D-AC2B-BD6F-3F65-9F2C5CA37BE3}"/>
              </a:ext>
            </a:extLst>
          </p:cNvPr>
          <p:cNvSpPr>
            <a:spLocks noGrp="1"/>
          </p:cNvSpPr>
          <p:nvPr>
            <p:ph type="body" sz="quarter" idx="28"/>
          </p:nvPr>
        </p:nvSpPr>
        <p:spPr>
          <a:xfrm>
            <a:off x="8160257" y="3193394"/>
            <a:ext cx="1755724" cy="2683560"/>
          </a:xfrm>
          <a:prstGeom prst="rect">
            <a:avLst/>
          </a:prstGeom>
        </p:spPr>
        <p:txBody>
          <a:bodyPr/>
          <a:lstStyle>
            <a:lvl1pPr marL="0" indent="0">
              <a:buClr>
                <a:srgbClr val="FF0000"/>
              </a:buClr>
              <a:buFont typeface="Wingdings" panose="05000000000000000000" pitchFamily="2" charset="2"/>
              <a:buNone/>
              <a:defRPr lang="en-US" sz="1800" kern="1200" dirty="0">
                <a:solidFill>
                  <a:schemeClr val="tx1"/>
                </a:solidFill>
                <a:latin typeface="+mn-lt"/>
                <a:ea typeface="+mn-ea"/>
                <a:cs typeface="+mn-cs"/>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16" name="Slide Number Placeholder 1">
            <a:extLst>
              <a:ext uri="{FF2B5EF4-FFF2-40B4-BE49-F238E27FC236}">
                <a16:creationId xmlns:a16="http://schemas.microsoft.com/office/drawing/2014/main" id="{F5DA396A-9BDF-D439-1B7B-16BF8C13F3D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11E8A76E-948C-6C1E-2189-551666265C34}"/>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2" name="Text Placeholder 6">
            <a:extLst>
              <a:ext uri="{FF2B5EF4-FFF2-40B4-BE49-F238E27FC236}">
                <a16:creationId xmlns:a16="http://schemas.microsoft.com/office/drawing/2014/main" id="{B9AC8F34-9119-3E31-091A-6D155A8DE829}"/>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17" name="Picture 16" descr="Marketreach Logo">
            <a:extLst>
              <a:ext uri="{FF2B5EF4-FFF2-40B4-BE49-F238E27FC236}">
                <a16:creationId xmlns:a16="http://schemas.microsoft.com/office/drawing/2014/main" id="{B353D1E5-8306-54FD-D5C5-B8FD004359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9" name="Text Placeholder 3">
            <a:extLst>
              <a:ext uri="{FF2B5EF4-FFF2-40B4-BE49-F238E27FC236}">
                <a16:creationId xmlns:a16="http://schemas.microsoft.com/office/drawing/2014/main" id="{55A623B2-7182-664F-1BC6-23498A4516C4}"/>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07328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Calibri" panose="020F0502020204030204" pitchFamily="34" charset="0"/>
              <a:buChar char="‐"/>
              <a:defRPr sz="1800"/>
            </a:lvl2pPr>
            <a:lvl3pPr marL="1143000" indent="-228600">
              <a:buClr>
                <a:schemeClr val="accent1"/>
              </a:buClr>
              <a:buFont typeface="Calibri" panose="020F0502020204030204" pitchFamily="34" charset="0"/>
              <a:buChar char="‐"/>
              <a:defRPr sz="1800"/>
            </a:lvl3pPr>
            <a:lvl4pPr marL="1600200" indent="-228600">
              <a:buClr>
                <a:schemeClr val="accent1"/>
              </a:buClr>
              <a:buFont typeface="Calibri" panose="020F0502020204030204" pitchFamily="34" charset="0"/>
              <a:buChar char="‐"/>
              <a:defRPr sz="1800"/>
            </a:lvl4pPr>
            <a:lvl5pPr marL="2057400" indent="-228600">
              <a:buClr>
                <a:schemeClr val="accent1"/>
              </a:buClr>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2" name="Slide Number Placeholder 1">
            <a:extLst>
              <a:ext uri="{FF2B5EF4-FFF2-40B4-BE49-F238E27FC236}">
                <a16:creationId xmlns:a16="http://schemas.microsoft.com/office/drawing/2014/main" id="{6253BFF7-466C-9386-C699-CC461BB8DA7C}"/>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6764629B-C2EB-6F28-33C7-67A1C9A53E0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4" name="Text Placeholder 6">
            <a:extLst>
              <a:ext uri="{FF2B5EF4-FFF2-40B4-BE49-F238E27FC236}">
                <a16:creationId xmlns:a16="http://schemas.microsoft.com/office/drawing/2014/main" id="{65253A54-D5B4-0C48-72BA-FA4D70929BDF}"/>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6" name="Picture 5" descr="Marketreach Logo">
            <a:extLst>
              <a:ext uri="{FF2B5EF4-FFF2-40B4-BE49-F238E27FC236}">
                <a16:creationId xmlns:a16="http://schemas.microsoft.com/office/drawing/2014/main" id="{862F90D6-F28B-BE2B-0B3F-EBD3CAB491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9" name="Text Placeholder 3">
            <a:extLst>
              <a:ext uri="{FF2B5EF4-FFF2-40B4-BE49-F238E27FC236}">
                <a16:creationId xmlns:a16="http://schemas.microsoft.com/office/drawing/2014/main" id="{0585C5F5-F936-A1F4-2FF5-4CF3BBB7C5E0}"/>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64396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2" name="Slide Number Placeholder 1">
            <a:extLst>
              <a:ext uri="{FF2B5EF4-FFF2-40B4-BE49-F238E27FC236}">
                <a16:creationId xmlns:a16="http://schemas.microsoft.com/office/drawing/2014/main" id="{67B059D6-441D-2DF1-1CD3-1E98463FC9C5}"/>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D2B5006B-188C-E170-3CF7-64B5609B441A}"/>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6" name="Text Placeholder 6">
            <a:extLst>
              <a:ext uri="{FF2B5EF4-FFF2-40B4-BE49-F238E27FC236}">
                <a16:creationId xmlns:a16="http://schemas.microsoft.com/office/drawing/2014/main" id="{2ECFECB7-01E5-F3A6-E473-6A4FF18BE778}"/>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78FD8D7C-A9C9-E743-3BD3-11BE8BD05A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1" name="Text Placeholder 3">
            <a:extLst>
              <a:ext uri="{FF2B5EF4-FFF2-40B4-BE49-F238E27FC236}">
                <a16:creationId xmlns:a16="http://schemas.microsoft.com/office/drawing/2014/main" id="{B0831567-6A8B-343E-C4E4-A6958308FA52}"/>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552292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Calibri" panose="020F0502020204030204" pitchFamily="34" charset="0"/>
              <a:buChar char="‐"/>
              <a:defRPr sz="1800"/>
            </a:lvl2pPr>
            <a:lvl3pPr marL="1143000" indent="-228600">
              <a:buClr>
                <a:schemeClr val="accent1"/>
              </a:buClr>
              <a:buFont typeface="Calibri" panose="020F0502020204030204" pitchFamily="34" charset="0"/>
              <a:buChar char="‐"/>
              <a:defRPr sz="1800"/>
            </a:lvl3pPr>
            <a:lvl4pPr marL="1600200" indent="-228600">
              <a:buClr>
                <a:schemeClr val="accent1"/>
              </a:buClr>
              <a:buFont typeface="Calibri" panose="020F0502020204030204" pitchFamily="34" charset="0"/>
              <a:buChar char="‐"/>
              <a:defRPr sz="1800"/>
            </a:lvl4pPr>
            <a:lvl5pPr marL="2057400" indent="-228600">
              <a:buClr>
                <a:schemeClr val="accent1"/>
              </a:buClr>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A4FE4D3D-A80C-0258-0753-C6B657623598}"/>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C4715714-1369-0F44-AFAB-E36A12B4EFD8}"/>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5" name="Text Placeholder 6">
            <a:extLst>
              <a:ext uri="{FF2B5EF4-FFF2-40B4-BE49-F238E27FC236}">
                <a16:creationId xmlns:a16="http://schemas.microsoft.com/office/drawing/2014/main" id="{FE586F96-B037-E747-9D35-E14B2BA6BC0A}"/>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0BB0918F-C70C-88F9-2D8A-304F442F27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9" name="Text Placeholder 3">
            <a:extLst>
              <a:ext uri="{FF2B5EF4-FFF2-40B4-BE49-F238E27FC236}">
                <a16:creationId xmlns:a16="http://schemas.microsoft.com/office/drawing/2014/main" id="{C73918C7-3020-EFB5-D1A7-AFAAA992A266}"/>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26497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arg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target on a stand in a field&#10;&#10;Description automatically generated">
            <a:extLst>
              <a:ext uri="{FF2B5EF4-FFF2-40B4-BE49-F238E27FC236}">
                <a16:creationId xmlns:a16="http://schemas.microsoft.com/office/drawing/2014/main" id="{AFB72DF0-8C1C-6D12-97CE-D1C44B62B9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69"/>
          <a:stretch/>
        </p:blipFill>
        <p:spPr>
          <a:xfrm>
            <a:off x="0" y="1"/>
            <a:ext cx="12204905"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FFBEC9BF-CAAE-523C-D5A1-74747D99DA00}"/>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D45DC04-C55B-F160-9DD9-83196D6C168E}"/>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43185B68-EE35-EA87-659D-2F4B3AC69D43}"/>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617142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2" name="Slide Number Placeholder 1">
            <a:extLst>
              <a:ext uri="{FF2B5EF4-FFF2-40B4-BE49-F238E27FC236}">
                <a16:creationId xmlns:a16="http://schemas.microsoft.com/office/drawing/2014/main" id="{9BD051FE-B4A8-FE2E-4445-D20EBE6A1B9D}"/>
              </a:ext>
            </a:extLst>
          </p:cNvPr>
          <p:cNvSpPr>
            <a:spLocks noGrp="1"/>
          </p:cNvSpPr>
          <p:nvPr>
            <p:ph type="sldNum" sz="quarter" idx="15"/>
          </p:nvPr>
        </p:nvSpPr>
        <p:spPr>
          <a:xfrm>
            <a:off x="11550190" y="6263125"/>
            <a:ext cx="375109" cy="363100"/>
          </a:xfrm>
        </p:spPr>
        <p:txBody>
          <a:bodyPr/>
          <a:lstStyle/>
          <a:p>
            <a:fld id="{3787542D-5C6B-4EB3-96EB-9B37C3D5D2F8}" type="slidenum">
              <a:rPr lang="en-GB" smtClean="0"/>
              <a:t>‹#›</a:t>
            </a:fld>
            <a:endParaRPr lang="en-GB" dirty="0"/>
          </a:p>
        </p:txBody>
      </p:sp>
      <p:pic>
        <p:nvPicPr>
          <p:cNvPr id="3" name="Picture 2">
            <a:extLst>
              <a:ext uri="{FF2B5EF4-FFF2-40B4-BE49-F238E27FC236}">
                <a16:creationId xmlns:a16="http://schemas.microsoft.com/office/drawing/2014/main" id="{AD4F8266-C10C-12A4-F700-B908003D513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10968927" y="58978"/>
            <a:ext cx="1223073" cy="1620000"/>
          </a:xfrm>
          <a:prstGeom prst="rect">
            <a:avLst/>
          </a:prstGeom>
        </p:spPr>
      </p:pic>
      <p:sp>
        <p:nvSpPr>
          <p:cNvPr id="5" name="Text Placeholder 6">
            <a:extLst>
              <a:ext uri="{FF2B5EF4-FFF2-40B4-BE49-F238E27FC236}">
                <a16:creationId xmlns:a16="http://schemas.microsoft.com/office/drawing/2014/main" id="{E086DD35-104F-D150-9FCC-4CCA92764CD5}"/>
              </a:ext>
            </a:extLst>
          </p:cNvPr>
          <p:cNvSpPr>
            <a:spLocks noGrp="1"/>
          </p:cNvSpPr>
          <p:nvPr>
            <p:ph type="body" sz="quarter" idx="11" hasCustomPrompt="1"/>
          </p:nvPr>
        </p:nvSpPr>
        <p:spPr>
          <a:xfrm>
            <a:off x="514576"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 sentence case</a:t>
            </a:r>
            <a:endParaRPr lang="en-GB" dirty="0"/>
          </a:p>
        </p:txBody>
      </p:sp>
      <p:pic>
        <p:nvPicPr>
          <p:cNvPr id="4" name="Picture 3" descr="Marketreach Logo">
            <a:extLst>
              <a:ext uri="{FF2B5EF4-FFF2-40B4-BE49-F238E27FC236}">
                <a16:creationId xmlns:a16="http://schemas.microsoft.com/office/drawing/2014/main" id="{3C3B98D2-3CEA-20DA-6BD6-6CE76BE28C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837" t="18326" r="82040" b="49094"/>
          <a:stretch/>
        </p:blipFill>
        <p:spPr>
          <a:xfrm>
            <a:off x="166311" y="6196999"/>
            <a:ext cx="613406" cy="398125"/>
          </a:xfrm>
          <a:prstGeom prst="rect">
            <a:avLst/>
          </a:prstGeom>
        </p:spPr>
      </p:pic>
      <p:sp>
        <p:nvSpPr>
          <p:cNvPr id="10" name="Text Placeholder 3">
            <a:extLst>
              <a:ext uri="{FF2B5EF4-FFF2-40B4-BE49-F238E27FC236}">
                <a16:creationId xmlns:a16="http://schemas.microsoft.com/office/drawing/2014/main" id="{3B379E67-0DBB-409F-F029-067B73879D0F}"/>
              </a:ext>
            </a:extLst>
          </p:cNvPr>
          <p:cNvSpPr>
            <a:spLocks noGrp="1"/>
          </p:cNvSpPr>
          <p:nvPr>
            <p:ph type="body" sz="quarter" idx="12" hasCustomPrompt="1"/>
          </p:nvPr>
        </p:nvSpPr>
        <p:spPr>
          <a:xfrm>
            <a:off x="800948" y="6371793"/>
            <a:ext cx="5209032" cy="133165"/>
          </a:xfrm>
          <a:prstGeom prst="rect">
            <a:avLst/>
          </a:prstGeom>
          <a:ln>
            <a:noFill/>
          </a:ln>
        </p:spPr>
        <p:txBody>
          <a:bodyPr wrap="none" tIns="0" bIns="0" anchor="t" anchorCtr="0">
            <a:noAutofit/>
          </a:bodyPr>
          <a:lstStyle>
            <a:lvl1pPr marL="0" indent="0" algn="l">
              <a:lnSpc>
                <a:spcPct val="90000"/>
              </a:lnSpc>
              <a:spcBef>
                <a:spcPts val="0"/>
              </a:spcBef>
              <a:buNone/>
              <a:defRPr sz="1100" b="0">
                <a:solidFill>
                  <a:schemeClr val="tx1"/>
                </a:solidFill>
                <a:latin typeface="+mn-lt"/>
              </a:defRPr>
            </a:lvl1pPr>
          </a:lstStyle>
          <a:p>
            <a:pPr lvl="0"/>
            <a:r>
              <a:rPr lang="en-US" dirty="0"/>
              <a:t>Click here to add source if required</a:t>
            </a:r>
          </a:p>
        </p:txBody>
      </p:sp>
    </p:spTree>
    <p:extLst>
      <p:ext uri="{BB962C8B-B14F-4D97-AF65-F5344CB8AC3E}">
        <p14:creationId xmlns:p14="http://schemas.microsoft.com/office/powerpoint/2010/main" val="4208516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Wind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sitting at a table&#10;&#10;Description automatically generated">
            <a:extLst>
              <a:ext uri="{FF2B5EF4-FFF2-40B4-BE49-F238E27FC236}">
                <a16:creationId xmlns:a16="http://schemas.microsoft.com/office/drawing/2014/main" id="{52133B59-F0C9-630F-F6F2-032A4E96CC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58000"/>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467570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Streng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child in a garment holding a barbell&#10;&#10;Description automatically generated">
            <a:extLst>
              <a:ext uri="{FF2B5EF4-FFF2-40B4-BE49-F238E27FC236}">
                <a16:creationId xmlns:a16="http://schemas.microsoft.com/office/drawing/2014/main" id="{7B5A3DFB-7BC2-427B-DC10-B418279416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0232"/>
            <a:ext cx="12192000"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0231"/>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360485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Rock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carrying a child on his shoulders&#10;&#10;Description automatically generated">
            <a:extLst>
              <a:ext uri="{FF2B5EF4-FFF2-40B4-BE49-F238E27FC236}">
                <a16:creationId xmlns:a16="http://schemas.microsoft.com/office/drawing/2014/main" id="{4C7CA651-0BFF-1A25-3470-A7C4EF9757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201228" cy="6857999"/>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399482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Hous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row of colorful houses&#10;&#10;Description automatically generated">
            <a:extLst>
              <a:ext uri="{FF2B5EF4-FFF2-40B4-BE49-F238E27FC236}">
                <a16:creationId xmlns:a16="http://schemas.microsoft.com/office/drawing/2014/main" id="{ECAB741E-1AA0-248F-7BDE-2EEAEE0A35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2079"/>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72373"/>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410432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Targ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target on a stand in a field&#10;&#10;Description automatically generated">
            <a:extLst>
              <a:ext uri="{FF2B5EF4-FFF2-40B4-BE49-F238E27FC236}">
                <a16:creationId xmlns:a16="http://schemas.microsoft.com/office/drawing/2014/main" id="{AC6732C3-A85A-F055-253F-1689333EA0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3238057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Tru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holding a person on a dock&#10;&#10;Description automatically generated">
            <a:extLst>
              <a:ext uri="{FF2B5EF4-FFF2-40B4-BE49-F238E27FC236}">
                <a16:creationId xmlns:a16="http://schemas.microsoft.com/office/drawing/2014/main" id="{DB419527-F9A8-FE7B-1DC6-06DE617447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2366443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Jo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lying on the floor with her hand over her mouth&#10;&#10;Description automatically generated">
            <a:extLst>
              <a:ext uri="{FF2B5EF4-FFF2-40B4-BE49-F238E27FC236}">
                <a16:creationId xmlns:a16="http://schemas.microsoft.com/office/drawing/2014/main" id="{C1CF239E-047D-0A5B-2F78-C444F6BC07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229" cy="6858000"/>
          </a:xfrm>
          <a:prstGeom prst="rect">
            <a:avLst/>
          </a:prstGeom>
        </p:spPr>
      </p:pic>
      <p:pic>
        <p:nvPicPr>
          <p:cNvPr id="13" name="Picture 12">
            <a:extLst>
              <a:ext uri="{FF2B5EF4-FFF2-40B4-BE49-F238E27FC236}">
                <a16:creationId xmlns:a16="http://schemas.microsoft.com/office/drawing/2014/main" id="{82509C3B-2FD4-F170-2377-F441D2166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201229" cy="6857999"/>
          </a:xfrm>
          <a:prstGeom prst="rect">
            <a:avLst/>
          </a:prstGeom>
        </p:spPr>
      </p:pic>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2995234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EA160BA-8AD3-6DA3-1C07-85A69D5DBA3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sp>
        <p:nvSpPr>
          <p:cNvPr id="2" name="Title 3">
            <a:extLst>
              <a:ext uri="{FF2B5EF4-FFF2-40B4-BE49-F238E27FC236}">
                <a16:creationId xmlns:a16="http://schemas.microsoft.com/office/drawing/2014/main" id="{713EB68A-E0B6-E417-3619-6071DFF38599}"/>
              </a:ext>
            </a:extLst>
          </p:cNvPr>
          <p:cNvSpPr>
            <a:spLocks noGrp="1"/>
          </p:cNvSpPr>
          <p:nvPr>
            <p:ph type="title" hasCustomPrompt="1"/>
          </p:nvPr>
        </p:nvSpPr>
        <p:spPr>
          <a:xfrm>
            <a:off x="453615" y="2966455"/>
            <a:ext cx="9301468"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3" name="Subtitle 2">
            <a:extLst>
              <a:ext uri="{FF2B5EF4-FFF2-40B4-BE49-F238E27FC236}">
                <a16:creationId xmlns:a16="http://schemas.microsoft.com/office/drawing/2014/main" id="{2D9ACE5D-508D-A2ED-CA06-9D2101F9ED33}"/>
              </a:ext>
            </a:extLst>
          </p:cNvPr>
          <p:cNvSpPr>
            <a:spLocks noGrp="1"/>
          </p:cNvSpPr>
          <p:nvPr>
            <p:ph type="subTitle" idx="1" hasCustomPrompt="1"/>
          </p:nvPr>
        </p:nvSpPr>
        <p:spPr>
          <a:xfrm>
            <a:off x="552675" y="3912781"/>
            <a:ext cx="9202408" cy="243720"/>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pic>
        <p:nvPicPr>
          <p:cNvPr id="5" name="Picture 4" descr="Marketreach Logo">
            <a:extLst>
              <a:ext uri="{FF2B5EF4-FFF2-40B4-BE49-F238E27FC236}">
                <a16:creationId xmlns:a16="http://schemas.microsoft.com/office/drawing/2014/main" id="{DF7C87BB-B63E-3705-9E7C-78DF52AC66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Tree>
    <p:extLst>
      <p:ext uri="{BB962C8B-B14F-4D97-AF65-F5344CB8AC3E}">
        <p14:creationId xmlns:p14="http://schemas.microsoft.com/office/powerpoint/2010/main" val="702878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No Image, Whit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BA498EF-EBA8-1E15-FE29-BFDEB44F9DE8}"/>
              </a:ext>
            </a:extLst>
          </p:cNvPr>
          <p:cNvSpPr>
            <a:spLocks noGrp="1"/>
          </p:cNvSpPr>
          <p:nvPr>
            <p:ph type="subTitle" idx="1" hasCustomPrompt="1"/>
          </p:nvPr>
        </p:nvSpPr>
        <p:spPr>
          <a:xfrm>
            <a:off x="552675" y="3891545"/>
            <a:ext cx="9112533" cy="271918"/>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7" name="Rectangle 6">
            <a:extLst>
              <a:ext uri="{FF2B5EF4-FFF2-40B4-BE49-F238E27FC236}">
                <a16:creationId xmlns:a16="http://schemas.microsoft.com/office/drawing/2014/main" id="{FD5D3934-1028-727A-7755-61AA75BDCCD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3">
            <a:extLst>
              <a:ext uri="{FF2B5EF4-FFF2-40B4-BE49-F238E27FC236}">
                <a16:creationId xmlns:a16="http://schemas.microsoft.com/office/drawing/2014/main" id="{674A66A5-D4C7-23C6-249F-ADEB0116042D}"/>
              </a:ext>
            </a:extLst>
          </p:cNvPr>
          <p:cNvSpPr>
            <a:spLocks noGrp="1"/>
          </p:cNvSpPr>
          <p:nvPr>
            <p:ph type="title" hasCustomPrompt="1"/>
          </p:nvPr>
        </p:nvSpPr>
        <p:spPr>
          <a:xfrm>
            <a:off x="453615" y="2966455"/>
            <a:ext cx="9211593"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pic>
        <p:nvPicPr>
          <p:cNvPr id="2" name="Picture 1">
            <a:extLst>
              <a:ext uri="{FF2B5EF4-FFF2-40B4-BE49-F238E27FC236}">
                <a16:creationId xmlns:a16="http://schemas.microsoft.com/office/drawing/2014/main" id="{B85896FC-F708-B183-B0BE-143B655730D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7860" y="110507"/>
            <a:ext cx="2446146" cy="3240000"/>
          </a:xfrm>
          <a:prstGeom prst="rect">
            <a:avLst/>
          </a:prstGeom>
        </p:spPr>
      </p:pic>
      <p:pic>
        <p:nvPicPr>
          <p:cNvPr id="4" name="Picture 3" descr="Marketreach Logo">
            <a:extLst>
              <a:ext uri="{FF2B5EF4-FFF2-40B4-BE49-F238E27FC236}">
                <a16:creationId xmlns:a16="http://schemas.microsoft.com/office/drawing/2014/main" id="{2C12ED2E-728A-3074-EA4F-1FAF01D7C99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1555"/>
            <a:ext cx="4547626" cy="1098240"/>
          </a:xfrm>
          <a:prstGeom prst="rect">
            <a:avLst/>
          </a:prstGeom>
        </p:spPr>
      </p:pic>
    </p:spTree>
    <p:extLst>
      <p:ext uri="{BB962C8B-B14F-4D97-AF65-F5344CB8AC3E}">
        <p14:creationId xmlns:p14="http://schemas.microsoft.com/office/powerpoint/2010/main" val="76280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holding a person on a dock&#10;&#10;Description automatically generated">
            <a:extLst>
              <a:ext uri="{FF2B5EF4-FFF2-40B4-BE49-F238E27FC236}">
                <a16:creationId xmlns:a16="http://schemas.microsoft.com/office/drawing/2014/main" id="{6920D2D2-FAB5-C0B8-F289-837744713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66"/>
          <a:stretch/>
        </p:blipFill>
        <p:spPr>
          <a:xfrm>
            <a:off x="0" y="1"/>
            <a:ext cx="12193142"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6" name="Title 3">
            <a:extLst>
              <a:ext uri="{FF2B5EF4-FFF2-40B4-BE49-F238E27FC236}">
                <a16:creationId xmlns:a16="http://schemas.microsoft.com/office/drawing/2014/main" id="{F2DD7CE5-128B-B518-260A-50696ADDECB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8" name="Subtitle 2">
            <a:extLst>
              <a:ext uri="{FF2B5EF4-FFF2-40B4-BE49-F238E27FC236}">
                <a16:creationId xmlns:a16="http://schemas.microsoft.com/office/drawing/2014/main" id="{FFBE2290-B74C-734A-8F78-BF2465726DBA}"/>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0" name="Text Placeholder 37">
            <a:extLst>
              <a:ext uri="{FF2B5EF4-FFF2-40B4-BE49-F238E27FC236}">
                <a16:creationId xmlns:a16="http://schemas.microsoft.com/office/drawing/2014/main" id="{8515B60C-6B11-30CB-CD25-B8F654B8DBF4}"/>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3516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Jo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erson lying on the floor with her hand over her mouth&#10;&#10;Description automatically generated">
            <a:extLst>
              <a:ext uri="{FF2B5EF4-FFF2-40B4-BE49-F238E27FC236}">
                <a16:creationId xmlns:a16="http://schemas.microsoft.com/office/drawing/2014/main" id="{6E5657EB-1E1E-B9F8-DBD8-573BA0DC0E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01229" cy="6858000"/>
          </a:xfrm>
          <a:prstGeom prst="rect">
            <a:avLst/>
          </a:prstGeom>
        </p:spPr>
      </p:pic>
      <p:pic>
        <p:nvPicPr>
          <p:cNvPr id="11" name="Picture 10">
            <a:extLst>
              <a:ext uri="{FF2B5EF4-FFF2-40B4-BE49-F238E27FC236}">
                <a16:creationId xmlns:a16="http://schemas.microsoft.com/office/drawing/2014/main" id="{FB53D7E9-E6A4-2A07-329F-6B4F90A81EE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66"/>
          <a:stretch/>
        </p:blipFill>
        <p:spPr>
          <a:xfrm>
            <a:off x="0" y="0"/>
            <a:ext cx="12201229" cy="6857999"/>
          </a:xfrm>
          <a:prstGeom prst="rect">
            <a:avLst/>
          </a:prstGeom>
        </p:spPr>
      </p:pic>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4"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10" name="Title 3">
            <a:extLst>
              <a:ext uri="{FF2B5EF4-FFF2-40B4-BE49-F238E27FC236}">
                <a16:creationId xmlns:a16="http://schemas.microsoft.com/office/drawing/2014/main" id="{C1A735EC-4AA8-D7C8-8E53-86C406F3467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12" name="Subtitle 2">
            <a:extLst>
              <a:ext uri="{FF2B5EF4-FFF2-40B4-BE49-F238E27FC236}">
                <a16:creationId xmlns:a16="http://schemas.microsoft.com/office/drawing/2014/main" id="{2E205410-D11B-699E-4870-54E2F4F2EF80}"/>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3" name="Text Placeholder 37">
            <a:extLst>
              <a:ext uri="{FF2B5EF4-FFF2-40B4-BE49-F238E27FC236}">
                <a16:creationId xmlns:a16="http://schemas.microsoft.com/office/drawing/2014/main" id="{58A447DB-D74B-0D2D-4DC2-BCA5C0048F1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5216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No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3F0D63-7E74-AD6C-1F0A-5EF2C89C3C51}"/>
              </a:ext>
            </a:extLst>
          </p:cNvPr>
          <p:cNvSpPr/>
          <p:nvPr userDrawn="1"/>
        </p:nvSpPr>
        <p:spPr>
          <a:xfrm>
            <a:off x="97654" y="6658252"/>
            <a:ext cx="2041864" cy="133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49D21407-9DE8-879F-B4E6-3ACBC100B5F3}"/>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r="10200"/>
          <a:stretch/>
        </p:blipFill>
        <p:spPr>
          <a:xfrm>
            <a:off x="9755083" y="110507"/>
            <a:ext cx="2446146" cy="3240000"/>
          </a:xfrm>
          <a:prstGeom prst="rect">
            <a:avLst/>
          </a:prstGeom>
        </p:spPr>
      </p:pic>
      <p:pic>
        <p:nvPicPr>
          <p:cNvPr id="9" name="Picture 8" descr="Marketreach Logo">
            <a:extLst>
              <a:ext uri="{FF2B5EF4-FFF2-40B4-BE49-F238E27FC236}">
                <a16:creationId xmlns:a16="http://schemas.microsoft.com/office/drawing/2014/main" id="{465AEAE4-055E-5438-6914-E0F5EA63BC6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654" y="290120"/>
            <a:ext cx="4537846" cy="1099674"/>
          </a:xfrm>
          <a:prstGeom prst="rect">
            <a:avLst/>
          </a:prstGeom>
        </p:spPr>
      </p:pic>
      <p:sp>
        <p:nvSpPr>
          <p:cNvPr id="10" name="Title 3">
            <a:extLst>
              <a:ext uri="{FF2B5EF4-FFF2-40B4-BE49-F238E27FC236}">
                <a16:creationId xmlns:a16="http://schemas.microsoft.com/office/drawing/2014/main" id="{C1A735EC-4AA8-D7C8-8E53-86C406F3467E}"/>
              </a:ext>
            </a:extLst>
          </p:cNvPr>
          <p:cNvSpPr>
            <a:spLocks noGrp="1"/>
          </p:cNvSpPr>
          <p:nvPr>
            <p:ph type="title" hasCustomPrompt="1"/>
          </p:nvPr>
        </p:nvSpPr>
        <p:spPr>
          <a:xfrm>
            <a:off x="443943" y="2315120"/>
            <a:ext cx="9309828" cy="1325563"/>
          </a:xfrm>
          <a:prstGeom prst="rect">
            <a:avLst/>
          </a:prstGeom>
        </p:spPr>
        <p:txBody>
          <a:bodyPr/>
          <a:lstStyle>
            <a:lvl1pPr>
              <a:defRPr sz="3600" b="1">
                <a:solidFill>
                  <a:schemeClr val="bg1"/>
                </a:solidFill>
              </a:defRPr>
            </a:lvl1pPr>
          </a:lstStyle>
          <a:p>
            <a:r>
              <a:rPr lang="en-GB" dirty="0"/>
              <a:t>CLICK TO EDIT TITLE, UPPER CASE</a:t>
            </a:r>
            <a:endParaRPr lang="en-US" dirty="0"/>
          </a:p>
        </p:txBody>
      </p:sp>
      <p:sp>
        <p:nvSpPr>
          <p:cNvPr id="12" name="Subtitle 2">
            <a:extLst>
              <a:ext uri="{FF2B5EF4-FFF2-40B4-BE49-F238E27FC236}">
                <a16:creationId xmlns:a16="http://schemas.microsoft.com/office/drawing/2014/main" id="{2E205410-D11B-699E-4870-54E2F4F2EF80}"/>
              </a:ext>
            </a:extLst>
          </p:cNvPr>
          <p:cNvSpPr>
            <a:spLocks noGrp="1"/>
          </p:cNvSpPr>
          <p:nvPr>
            <p:ph type="subTitle" idx="1" hasCustomPrompt="1"/>
          </p:nvPr>
        </p:nvSpPr>
        <p:spPr>
          <a:xfrm>
            <a:off x="538876" y="3922637"/>
            <a:ext cx="9214895" cy="233864"/>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13" name="Text Placeholder 37">
            <a:extLst>
              <a:ext uri="{FF2B5EF4-FFF2-40B4-BE49-F238E27FC236}">
                <a16:creationId xmlns:a16="http://schemas.microsoft.com/office/drawing/2014/main" id="{58A447DB-D74B-0D2D-4DC2-BCA5C0048F1F}"/>
              </a:ext>
            </a:extLst>
          </p:cNvPr>
          <p:cNvSpPr>
            <a:spLocks noGrp="1"/>
          </p:cNvSpPr>
          <p:nvPr>
            <p:ph type="body" sz="quarter" idx="10" hasCustomPrompt="1"/>
          </p:nvPr>
        </p:nvSpPr>
        <p:spPr>
          <a:xfrm>
            <a:off x="539996" y="4314843"/>
            <a:ext cx="9214895" cy="213411"/>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99884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No Image, White">
    <p:spTree>
      <p:nvGrpSpPr>
        <p:cNvPr id="1" name=""/>
        <p:cNvGrpSpPr/>
        <p:nvPr/>
      </p:nvGrpSpPr>
      <p:grpSpPr>
        <a:xfrm>
          <a:off x="0" y="0"/>
          <a:ext cx="0" cy="0"/>
          <a:chOff x="0" y="0"/>
          <a:chExt cx="0" cy="0"/>
        </a:xfrm>
      </p:grpSpPr>
      <p:pic>
        <p:nvPicPr>
          <p:cNvPr id="10" name="Picture 9" descr="Marketreach Logo">
            <a:extLst>
              <a:ext uri="{FF2B5EF4-FFF2-40B4-BE49-F238E27FC236}">
                <a16:creationId xmlns:a16="http://schemas.microsoft.com/office/drawing/2014/main" id="{EA5B83EF-A0A6-0C35-7B7D-C835B5FE2C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654" y="291555"/>
            <a:ext cx="4547626" cy="1098240"/>
          </a:xfrm>
          <a:prstGeom prst="rect">
            <a:avLst/>
          </a:prstGeom>
        </p:spPr>
      </p:pic>
      <p:sp>
        <p:nvSpPr>
          <p:cNvPr id="7" name="Subtitle 2">
            <a:extLst>
              <a:ext uri="{FF2B5EF4-FFF2-40B4-BE49-F238E27FC236}">
                <a16:creationId xmlns:a16="http://schemas.microsoft.com/office/drawing/2014/main" id="{73B47A39-15AA-D99A-E34C-6912C929EF9E}"/>
              </a:ext>
            </a:extLst>
          </p:cNvPr>
          <p:cNvSpPr>
            <a:spLocks noGrp="1"/>
          </p:cNvSpPr>
          <p:nvPr>
            <p:ph type="subTitle" idx="1" hasCustomPrompt="1"/>
          </p:nvPr>
        </p:nvSpPr>
        <p:spPr>
          <a:xfrm>
            <a:off x="538876" y="3891545"/>
            <a:ext cx="9108000"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 sentence case</a:t>
            </a:r>
          </a:p>
        </p:txBody>
      </p:sp>
      <p:sp>
        <p:nvSpPr>
          <p:cNvPr id="8" name="Text Placeholder 37">
            <a:extLst>
              <a:ext uri="{FF2B5EF4-FFF2-40B4-BE49-F238E27FC236}">
                <a16:creationId xmlns:a16="http://schemas.microsoft.com/office/drawing/2014/main" id="{B8CEF0BD-B261-0D68-C825-949D99821F42}"/>
              </a:ext>
            </a:extLst>
          </p:cNvPr>
          <p:cNvSpPr>
            <a:spLocks noGrp="1"/>
          </p:cNvSpPr>
          <p:nvPr>
            <p:ph type="body" sz="quarter" idx="11" hasCustomPrompt="1"/>
          </p:nvPr>
        </p:nvSpPr>
        <p:spPr>
          <a:xfrm>
            <a:off x="539996" y="4286471"/>
            <a:ext cx="9108000"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9" name="Rectangle 8">
            <a:extLst>
              <a:ext uri="{FF2B5EF4-FFF2-40B4-BE49-F238E27FC236}">
                <a16:creationId xmlns:a16="http://schemas.microsoft.com/office/drawing/2014/main" id="{68C56868-4061-1519-6397-F3385E1626B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3">
            <a:extLst>
              <a:ext uri="{FF2B5EF4-FFF2-40B4-BE49-F238E27FC236}">
                <a16:creationId xmlns:a16="http://schemas.microsoft.com/office/drawing/2014/main" id="{7031D8BB-28A5-A497-85EC-760AC34C424A}"/>
              </a:ext>
            </a:extLst>
          </p:cNvPr>
          <p:cNvSpPr>
            <a:spLocks noGrp="1"/>
          </p:cNvSpPr>
          <p:nvPr>
            <p:ph type="title" hasCustomPrompt="1"/>
          </p:nvPr>
        </p:nvSpPr>
        <p:spPr>
          <a:xfrm>
            <a:off x="443942" y="2315120"/>
            <a:ext cx="9180000" cy="1325563"/>
          </a:xfrm>
          <a:prstGeom prst="rect">
            <a:avLst/>
          </a:prstGeom>
        </p:spPr>
        <p:txBody>
          <a:bodyPr/>
          <a:lstStyle>
            <a:lvl1pPr>
              <a:defRPr sz="3600" b="1">
                <a:solidFill>
                  <a:schemeClr val="tx1"/>
                </a:solidFill>
              </a:defRPr>
            </a:lvl1pPr>
          </a:lstStyle>
          <a:p>
            <a:r>
              <a:rPr lang="en-GB" dirty="0"/>
              <a:t>CLICK TO EDIT TITLE, UPPER CASE</a:t>
            </a:r>
            <a:endParaRPr lang="en-US" dirty="0"/>
          </a:p>
        </p:txBody>
      </p:sp>
      <p:pic>
        <p:nvPicPr>
          <p:cNvPr id="3" name="Picture 2">
            <a:extLst>
              <a:ext uri="{FF2B5EF4-FFF2-40B4-BE49-F238E27FC236}">
                <a16:creationId xmlns:a16="http://schemas.microsoft.com/office/drawing/2014/main" id="{A4632532-35CB-6571-9B56-4EC598B03657}"/>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10200"/>
          <a:stretch/>
        </p:blipFill>
        <p:spPr>
          <a:xfrm>
            <a:off x="9757860" y="110507"/>
            <a:ext cx="2446146" cy="3240000"/>
          </a:xfrm>
          <a:prstGeom prst="rect">
            <a:avLst/>
          </a:prstGeom>
        </p:spPr>
      </p:pic>
    </p:spTree>
    <p:extLst>
      <p:ext uri="{BB962C8B-B14F-4D97-AF65-F5344CB8AC3E}">
        <p14:creationId xmlns:p14="http://schemas.microsoft.com/office/powerpoint/2010/main" val="2825761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833" r:id="rId1"/>
    <p:sldLayoutId id="2147483774" r:id="rId2"/>
    <p:sldLayoutId id="2147483834" r:id="rId3"/>
    <p:sldLayoutId id="2147483835" r:id="rId4"/>
    <p:sldLayoutId id="2147483836" r:id="rId5"/>
    <p:sldLayoutId id="2147483837" r:id="rId6"/>
    <p:sldLayoutId id="2147483839" r:id="rId7"/>
    <p:sldLayoutId id="2147483858" r:id="rId8"/>
    <p:sldLayoutId id="2147483771" r:id="rId9"/>
    <p:sldLayoutId id="2147483824" r:id="rId10"/>
    <p:sldLayoutId id="2147483840" r:id="rId11"/>
    <p:sldLayoutId id="2147483809" r:id="rId12"/>
    <p:sldLayoutId id="2147483742" r:id="rId13"/>
    <p:sldLayoutId id="2147483798" r:id="rId14"/>
    <p:sldLayoutId id="2147483845" r:id="rId15"/>
    <p:sldLayoutId id="2147483846" r:id="rId16"/>
    <p:sldLayoutId id="2147483847" r:id="rId17"/>
    <p:sldLayoutId id="2147483848" r:id="rId18"/>
    <p:sldLayoutId id="2147483849" r:id="rId19"/>
    <p:sldLayoutId id="2147483865" r:id="rId20"/>
    <p:sldLayoutId id="2147483866" r:id="rId21"/>
    <p:sldLayoutId id="2147483821" r:id="rId22"/>
    <p:sldLayoutId id="2147483770" r:id="rId23"/>
    <p:sldLayoutId id="2147483860" r:id="rId24"/>
    <p:sldLayoutId id="2147483861" r:id="rId25"/>
    <p:sldLayoutId id="2147483862" r:id="rId26"/>
    <p:sldLayoutId id="2147483823" r:id="rId27"/>
    <p:sldLayoutId id="2147483863" r:id="rId28"/>
    <p:sldLayoutId id="2147483820" r:id="rId29"/>
    <p:sldLayoutId id="2147483842" r:id="rId30"/>
    <p:sldLayoutId id="2147483867" r:id="rId31"/>
    <p:sldLayoutId id="2147483843" r:id="rId32"/>
    <p:sldLayoutId id="2147483844" r:id="rId33"/>
    <p:sldLayoutId id="2147483817" r:id="rId34"/>
    <p:sldLayoutId id="2147483769" r:id="rId35"/>
    <p:sldLayoutId id="2147483724" r:id="rId36"/>
    <p:sldLayoutId id="2147483725" r:id="rId37"/>
    <p:sldLayoutId id="2147483825" r:id="rId38"/>
    <p:sldLayoutId id="2147483850" r:id="rId39"/>
    <p:sldLayoutId id="2147483726" r:id="rId40"/>
    <p:sldLayoutId id="2147483826" r:id="rId41"/>
    <p:sldLayoutId id="2147483851" r:id="rId42"/>
    <p:sldLayoutId id="2147483744" r:id="rId43"/>
    <p:sldLayoutId id="2147483745" r:id="rId44"/>
    <p:sldLayoutId id="2147483746" r:id="rId45"/>
    <p:sldLayoutId id="2147483768" r:id="rId46"/>
    <p:sldLayoutId id="2147483711" r:id="rId47"/>
    <p:sldLayoutId id="2147483712" r:id="rId48"/>
    <p:sldLayoutId id="2147483713" r:id="rId49"/>
    <p:sldLayoutId id="2147483714" r:id="rId50"/>
    <p:sldLayoutId id="2147483785" r:id="rId51"/>
    <p:sldLayoutId id="2147483852" r:id="rId52"/>
    <p:sldLayoutId id="2147483853" r:id="rId53"/>
    <p:sldLayoutId id="2147483854" r:id="rId54"/>
    <p:sldLayoutId id="2147483855" r:id="rId55"/>
    <p:sldLayoutId id="2147483856" r:id="rId56"/>
    <p:sldLayoutId id="2147483857" r:id="rId57"/>
    <p:sldLayoutId id="2147483864" r:id="rId58"/>
    <p:sldLayoutId id="2147483773" r:id="rId5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tags" Target="../tags/tag28.xml"/><Relationship Id="rId7" Type="http://schemas.openxmlformats.org/officeDocument/2006/relationships/slideLayout" Target="../slideLayouts/slideLayout12.xml"/><Relationship Id="rId12" Type="http://schemas.openxmlformats.org/officeDocument/2006/relationships/image" Target="../media/image4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44.svg"/><Relationship Id="rId5" Type="http://schemas.openxmlformats.org/officeDocument/2006/relationships/tags" Target="../tags/tag30.xml"/><Relationship Id="rId10" Type="http://schemas.openxmlformats.org/officeDocument/2006/relationships/image" Target="../media/image43.png"/><Relationship Id="rId4" Type="http://schemas.openxmlformats.org/officeDocument/2006/relationships/tags" Target="../tags/tag29.xml"/><Relationship Id="rId9" Type="http://schemas.openxmlformats.org/officeDocument/2006/relationships/image" Target="../media/image42.svg"/><Relationship Id="rId14" Type="http://schemas.openxmlformats.org/officeDocument/2006/relationships/hyperlink" Target="https://www.royalmail.com/business/marketing/mail/generic-incentive/aci-growth-2023"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3" Type="http://schemas.openxmlformats.org/officeDocument/2006/relationships/tags" Target="../tags/tag34.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slideLayout" Target="../slideLayouts/slideLayout12.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8.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1.xml"/><Relationship Id="rId1" Type="http://schemas.openxmlformats.org/officeDocument/2006/relationships/tags" Target="../tags/tag13.xml"/><Relationship Id="rId5" Type="http://schemas.openxmlformats.org/officeDocument/2006/relationships/chart" Target="../charts/chart1.xml"/><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12.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12.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hyperlink" Target="http://www.royalmailwholesale.com/" TargetMode="Externa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38.sv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197B9-F46A-2EEC-06C7-2FA6A44B2237}"/>
              </a:ext>
            </a:extLst>
          </p:cNvPr>
          <p:cNvSpPr>
            <a:spLocks noGrp="1"/>
          </p:cNvSpPr>
          <p:nvPr>
            <p:ph type="title"/>
          </p:nvPr>
        </p:nvSpPr>
        <p:spPr/>
        <p:txBody>
          <a:bodyPr/>
          <a:lstStyle/>
          <a:p>
            <a:r>
              <a:rPr lang="en-GB" dirty="0"/>
              <a:t>ADVERTISING MAIL INCENTIVE FOR GROWTH</a:t>
            </a:r>
          </a:p>
        </p:txBody>
      </p:sp>
      <p:sp>
        <p:nvSpPr>
          <p:cNvPr id="6" name="Subtitle 5">
            <a:extLst>
              <a:ext uri="{FF2B5EF4-FFF2-40B4-BE49-F238E27FC236}">
                <a16:creationId xmlns:a16="http://schemas.microsoft.com/office/drawing/2014/main" id="{D0D0A92E-C761-4630-2C12-B427E99B1114}"/>
              </a:ext>
            </a:extLst>
          </p:cNvPr>
          <p:cNvSpPr>
            <a:spLocks noGrp="1"/>
          </p:cNvSpPr>
          <p:nvPr>
            <p:ph type="subTitle" idx="1"/>
          </p:nvPr>
        </p:nvSpPr>
        <p:spPr/>
        <p:txBody>
          <a:bodyPr/>
          <a:lstStyle/>
          <a:p>
            <a:r>
              <a:rPr lang="en-GB" dirty="0"/>
              <a:t>Wholesale</a:t>
            </a:r>
          </a:p>
        </p:txBody>
      </p:sp>
      <p:sp>
        <p:nvSpPr>
          <p:cNvPr id="7" name="Text Placeholder 6">
            <a:extLst>
              <a:ext uri="{FF2B5EF4-FFF2-40B4-BE49-F238E27FC236}">
                <a16:creationId xmlns:a16="http://schemas.microsoft.com/office/drawing/2014/main" id="{D54EEA9A-0436-5F65-003A-F923366275D1}"/>
              </a:ext>
            </a:extLst>
          </p:cNvPr>
          <p:cNvSpPr>
            <a:spLocks noGrp="1"/>
          </p:cNvSpPr>
          <p:nvPr>
            <p:ph type="body" sz="quarter" idx="10"/>
          </p:nvPr>
        </p:nvSpPr>
        <p:spPr/>
        <p:txBody>
          <a:bodyPr/>
          <a:lstStyle/>
          <a:p>
            <a:r>
              <a:rPr lang="en-GB" dirty="0"/>
              <a:t>February 2025</a:t>
            </a:r>
          </a:p>
        </p:txBody>
      </p:sp>
    </p:spTree>
    <p:extLst>
      <p:ext uri="{BB962C8B-B14F-4D97-AF65-F5344CB8AC3E}">
        <p14:creationId xmlns:p14="http://schemas.microsoft.com/office/powerpoint/2010/main" val="392327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9C5-BA3D-6F12-1777-44B076627891}"/>
              </a:ext>
            </a:extLst>
          </p:cNvPr>
          <p:cNvSpPr>
            <a:spLocks noGrp="1"/>
          </p:cNvSpPr>
          <p:nvPr>
            <p:ph type="title"/>
          </p:nvPr>
        </p:nvSpPr>
        <p:spPr/>
        <p:txBody>
          <a:bodyPr/>
          <a:lstStyle/>
          <a:p>
            <a:r>
              <a:rPr lang="en-GB" dirty="0"/>
              <a:t>Postage credits</a:t>
            </a:r>
          </a:p>
        </p:txBody>
      </p:sp>
      <p:sp>
        <p:nvSpPr>
          <p:cNvPr id="3" name="Text Placeholder 2">
            <a:extLst>
              <a:ext uri="{FF2B5EF4-FFF2-40B4-BE49-F238E27FC236}">
                <a16:creationId xmlns:a16="http://schemas.microsoft.com/office/drawing/2014/main" id="{377E6024-751D-8367-EA18-4B2CE625797A}"/>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4C44D4C-8574-BEC6-041F-FA83828D9950}"/>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5" name="Content Placeholder 4">
            <a:extLst>
              <a:ext uri="{FF2B5EF4-FFF2-40B4-BE49-F238E27FC236}">
                <a16:creationId xmlns:a16="http://schemas.microsoft.com/office/drawing/2014/main" id="{06642E0A-59BF-A0A1-3570-AA420BE3224C}"/>
              </a:ext>
            </a:extLst>
          </p:cNvPr>
          <p:cNvSpPr>
            <a:spLocks noGrp="1"/>
          </p:cNvSpPr>
          <p:nvPr>
            <p:ph sz="quarter" idx="13"/>
          </p:nvPr>
        </p:nvSpPr>
        <p:spPr>
          <a:xfrm>
            <a:off x="424544" y="1781175"/>
            <a:ext cx="11332027" cy="695296"/>
          </a:xfrm>
        </p:spPr>
        <p:txBody>
          <a:bodyPr/>
          <a:lstStyle/>
          <a:p>
            <a:pPr marL="0" indent="0">
              <a:buNone/>
            </a:pPr>
            <a:r>
              <a:rPr lang="en-GB" altLang="en-US" dirty="0"/>
              <a:t>We will calculate the amount of Postage Credits to be awarded to you by applying the relevant Postage Credit Rate to the volume of incremental items and committed volume items posted during your 12-month incentive period</a:t>
            </a:r>
          </a:p>
          <a:p>
            <a:endParaRPr lang="en-GB" dirty="0"/>
          </a:p>
        </p:txBody>
      </p:sp>
      <p:sp>
        <p:nvSpPr>
          <p:cNvPr id="6" name="Text Placeholder 5">
            <a:extLst>
              <a:ext uri="{FF2B5EF4-FFF2-40B4-BE49-F238E27FC236}">
                <a16:creationId xmlns:a16="http://schemas.microsoft.com/office/drawing/2014/main" id="{A097CEE6-0515-8EB2-D27B-4A44911B02B1}"/>
              </a:ext>
            </a:extLst>
          </p:cNvPr>
          <p:cNvSpPr>
            <a:spLocks noGrp="1"/>
          </p:cNvSpPr>
          <p:nvPr>
            <p:ph type="body" sz="quarter" idx="12"/>
          </p:nvPr>
        </p:nvSpPr>
        <p:spPr/>
        <p:txBody>
          <a:bodyPr/>
          <a:lstStyle/>
          <a:p>
            <a:r>
              <a:rPr lang="en-GB" dirty="0"/>
              <a:t>Full terms and conditions apply</a:t>
            </a:r>
          </a:p>
        </p:txBody>
      </p:sp>
      <p:graphicFrame>
        <p:nvGraphicFramePr>
          <p:cNvPr id="7" name="Table 6">
            <a:extLst>
              <a:ext uri="{FF2B5EF4-FFF2-40B4-BE49-F238E27FC236}">
                <a16:creationId xmlns:a16="http://schemas.microsoft.com/office/drawing/2014/main" id="{E2F6318B-550F-A655-DBCE-4BFE6E7346CC}"/>
              </a:ext>
            </a:extLst>
          </p:cNvPr>
          <p:cNvGraphicFramePr>
            <a:graphicFrameLocks noGrp="1"/>
          </p:cNvGraphicFramePr>
          <p:nvPr>
            <p:extLst>
              <p:ext uri="{D42A27DB-BD31-4B8C-83A1-F6EECF244321}">
                <p14:modId xmlns:p14="http://schemas.microsoft.com/office/powerpoint/2010/main" val="2273993959"/>
              </p:ext>
            </p:extLst>
          </p:nvPr>
        </p:nvGraphicFramePr>
        <p:xfrm>
          <a:off x="588894" y="2611672"/>
          <a:ext cx="10494126" cy="2392680"/>
        </p:xfrm>
        <a:graphic>
          <a:graphicData uri="http://schemas.openxmlformats.org/drawingml/2006/table">
            <a:tbl>
              <a:tblPr firstRow="1" bandRow="1">
                <a:tableStyleId>{21E4AEA4-8DFA-4A89-87EB-49C32662AFE0}</a:tableStyleId>
              </a:tblPr>
              <a:tblGrid>
                <a:gridCol w="4507274">
                  <a:extLst>
                    <a:ext uri="{9D8B030D-6E8A-4147-A177-3AD203B41FA5}">
                      <a16:colId xmlns:a16="http://schemas.microsoft.com/office/drawing/2014/main" val="1590879728"/>
                    </a:ext>
                  </a:extLst>
                </a:gridCol>
                <a:gridCol w="2650602">
                  <a:extLst>
                    <a:ext uri="{9D8B030D-6E8A-4147-A177-3AD203B41FA5}">
                      <a16:colId xmlns:a16="http://schemas.microsoft.com/office/drawing/2014/main" val="1520953693"/>
                    </a:ext>
                  </a:extLst>
                </a:gridCol>
                <a:gridCol w="1678329">
                  <a:extLst>
                    <a:ext uri="{9D8B030D-6E8A-4147-A177-3AD203B41FA5}">
                      <a16:colId xmlns:a16="http://schemas.microsoft.com/office/drawing/2014/main" val="40814314"/>
                    </a:ext>
                  </a:extLst>
                </a:gridCol>
                <a:gridCol w="1657921">
                  <a:extLst>
                    <a:ext uri="{9D8B030D-6E8A-4147-A177-3AD203B41FA5}">
                      <a16:colId xmlns:a16="http://schemas.microsoft.com/office/drawing/2014/main" val="3930347899"/>
                    </a:ext>
                  </a:extLst>
                </a:gridCol>
              </a:tblGrid>
              <a:tr h="370840">
                <a:tc gridSpan="2">
                  <a:txBody>
                    <a:bodyPr/>
                    <a:lstStyle/>
                    <a:p>
                      <a:endParaRPr lang="en-GB" dirty="0"/>
                    </a:p>
                  </a:txBody>
                  <a:tcPr>
                    <a:solidFill>
                      <a:schemeClr val="accent5"/>
                    </a:solidFill>
                  </a:tcPr>
                </a:tc>
                <a:tc hMerge="1">
                  <a:txBody>
                    <a:bodyPr/>
                    <a:lstStyle/>
                    <a:p>
                      <a:endParaRPr lang="en-GB" dirty="0"/>
                    </a:p>
                  </a:txBody>
                  <a:tcPr/>
                </a:tc>
                <a:tc gridSpan="2">
                  <a:txBody>
                    <a:bodyPr/>
                    <a:lstStyle/>
                    <a:p>
                      <a:pPr algn="ctr"/>
                      <a:r>
                        <a:rPr lang="en-GB" dirty="0"/>
                        <a:t>INCREMENTAL VOLUME CREDIT RATE</a:t>
                      </a:r>
                    </a:p>
                  </a:txBody>
                  <a:tcPr>
                    <a:solidFill>
                      <a:schemeClr val="accent5"/>
                    </a:solidFill>
                  </a:tcPr>
                </a:tc>
                <a:tc hMerge="1">
                  <a:txBody>
                    <a:bodyPr/>
                    <a:lstStyle/>
                    <a:p>
                      <a:endParaRPr lang="en-GB" dirty="0"/>
                    </a:p>
                  </a:txBody>
                  <a:tcPr/>
                </a:tc>
                <a:extLst>
                  <a:ext uri="{0D108BD9-81ED-4DB2-BD59-A6C34878D82A}">
                    <a16:rowId xmlns:a16="http://schemas.microsoft.com/office/drawing/2014/main" val="2196841693"/>
                  </a:ext>
                </a:extLst>
              </a:tr>
              <a:tr h="370840">
                <a:tc>
                  <a:txBody>
                    <a:bodyPr/>
                    <a:lstStyle/>
                    <a:p>
                      <a:r>
                        <a:rPr lang="en-GB" sz="1800" b="1" kern="1200" dirty="0">
                          <a:solidFill>
                            <a:schemeClr val="lt1"/>
                          </a:solidFill>
                          <a:latin typeface="+mn-lt"/>
                          <a:ea typeface="+mn-ea"/>
                          <a:cs typeface="+mn-cs"/>
                        </a:rPr>
                        <a:t>INCENTIVE</a:t>
                      </a:r>
                    </a:p>
                  </a:txBody>
                  <a:tcPr>
                    <a:solidFill>
                      <a:schemeClr val="accent5"/>
                    </a:solidFill>
                  </a:tcPr>
                </a:tc>
                <a:tc>
                  <a:txBody>
                    <a:bodyPr/>
                    <a:lstStyle/>
                    <a:p>
                      <a:pPr algn="ctr"/>
                      <a:r>
                        <a:rPr lang="en-GB" b="1" dirty="0">
                          <a:solidFill>
                            <a:schemeClr val="bg1"/>
                          </a:solidFill>
                        </a:rPr>
                        <a:t>COMMITMENT VOLUME CREDIT RATE</a:t>
                      </a:r>
                    </a:p>
                  </a:txBody>
                  <a:tcPr>
                    <a:solidFill>
                      <a:schemeClr val="accent5"/>
                    </a:solidFill>
                  </a:tcPr>
                </a:tc>
                <a:tc>
                  <a:txBody>
                    <a:bodyPr/>
                    <a:lstStyle/>
                    <a:p>
                      <a:pPr algn="ctr"/>
                      <a:r>
                        <a:rPr lang="en-GB" b="1" dirty="0">
                          <a:solidFill>
                            <a:schemeClr val="bg1"/>
                          </a:solidFill>
                        </a:rPr>
                        <a:t>&lt;3m</a:t>
                      </a:r>
                    </a:p>
                  </a:txBody>
                  <a:tcPr>
                    <a:solidFill>
                      <a:schemeClr val="accent5"/>
                    </a:solidFill>
                  </a:tcPr>
                </a:tc>
                <a:tc>
                  <a:txBody>
                    <a:bodyPr/>
                    <a:lstStyle/>
                    <a:p>
                      <a:pPr algn="ctr"/>
                      <a:r>
                        <a:rPr lang="en-GB" b="1" dirty="0">
                          <a:solidFill>
                            <a:schemeClr val="bg1"/>
                          </a:solidFill>
                        </a:rPr>
                        <a:t>&gt;3m</a:t>
                      </a:r>
                    </a:p>
                  </a:txBody>
                  <a:tcPr>
                    <a:solidFill>
                      <a:schemeClr val="accent5"/>
                    </a:solidFill>
                  </a:tcPr>
                </a:tc>
                <a:extLst>
                  <a:ext uri="{0D108BD9-81ED-4DB2-BD59-A6C34878D82A}">
                    <a16:rowId xmlns:a16="http://schemas.microsoft.com/office/drawing/2014/main" val="768340835"/>
                  </a:ext>
                </a:extLst>
              </a:tr>
              <a:tr h="370840">
                <a:tc>
                  <a:txBody>
                    <a:bodyPr/>
                    <a:lstStyle/>
                    <a:p>
                      <a:r>
                        <a:rPr lang="en-GB" dirty="0"/>
                        <a:t>Growth Incentive</a:t>
                      </a:r>
                    </a:p>
                  </a:txBody>
                  <a:tcPr/>
                </a:tc>
                <a:tc>
                  <a:txBody>
                    <a:bodyPr/>
                    <a:lstStyle/>
                    <a:p>
                      <a:pPr algn="ctr"/>
                      <a:r>
                        <a:rPr lang="en-GB" dirty="0"/>
                        <a:t>NA</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2631569403"/>
                  </a:ext>
                </a:extLst>
              </a:tr>
              <a:tr h="370840">
                <a:tc>
                  <a:txBody>
                    <a:bodyPr/>
                    <a:lstStyle/>
                    <a:p>
                      <a:r>
                        <a:rPr lang="en-GB" dirty="0"/>
                        <a:t>Volume Commitment Year 1</a:t>
                      </a:r>
                    </a:p>
                  </a:txBody>
                  <a:tcPr/>
                </a:tc>
                <a:tc>
                  <a:txBody>
                    <a:bodyPr/>
                    <a:lstStyle/>
                    <a:p>
                      <a:pPr algn="ctr"/>
                      <a:r>
                        <a:rPr lang="en-GB" dirty="0"/>
                        <a:t>8%</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1708418914"/>
                  </a:ext>
                </a:extLst>
              </a:tr>
              <a:tr h="370840">
                <a:tc>
                  <a:txBody>
                    <a:bodyPr/>
                    <a:lstStyle/>
                    <a:p>
                      <a:r>
                        <a:rPr lang="en-GB" dirty="0"/>
                        <a:t>Volume Commitment Further Years Incentive</a:t>
                      </a:r>
                    </a:p>
                  </a:txBody>
                  <a:tcPr/>
                </a:tc>
                <a:tc>
                  <a:txBody>
                    <a:bodyPr/>
                    <a:lstStyle/>
                    <a:p>
                      <a:pPr algn="ctr"/>
                      <a:r>
                        <a:rPr lang="en-GB" dirty="0"/>
                        <a:t>8%</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3191468779"/>
                  </a:ext>
                </a:extLst>
              </a:tr>
            </a:tbl>
          </a:graphicData>
        </a:graphic>
      </p:graphicFrame>
    </p:spTree>
    <p:extLst>
      <p:ext uri="{BB962C8B-B14F-4D97-AF65-F5344CB8AC3E}">
        <p14:creationId xmlns:p14="http://schemas.microsoft.com/office/powerpoint/2010/main" val="114526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CCD141-BE8F-173C-7B54-7AFC1959D058}"/>
              </a:ext>
            </a:extLst>
          </p:cNvPr>
          <p:cNvSpPr>
            <a:spLocks noGrp="1"/>
          </p:cNvSpPr>
          <p:nvPr>
            <p:ph type="sldNum" sz="quarter" idx="15"/>
          </p:nvPr>
        </p:nvSpPr>
        <p:spPr/>
        <p:txBody>
          <a:bodyPr/>
          <a:lstStyle/>
          <a:p>
            <a:fld id="{3787542D-5C6B-4EB3-96EB-9B37C3D5D2F8}" type="slidenum">
              <a:rPr lang="en-GB" smtClean="0"/>
              <a:t>11</a:t>
            </a:fld>
            <a:endParaRPr lang="en-GB" dirty="0"/>
          </a:p>
        </p:txBody>
      </p:sp>
      <p:sp>
        <p:nvSpPr>
          <p:cNvPr id="3" name="Content Placeholder 2">
            <a:extLst>
              <a:ext uri="{FF2B5EF4-FFF2-40B4-BE49-F238E27FC236}">
                <a16:creationId xmlns:a16="http://schemas.microsoft.com/office/drawing/2014/main" id="{30FCD6CA-34E1-F23E-834A-24D374B4BD57}"/>
              </a:ext>
            </a:extLst>
          </p:cNvPr>
          <p:cNvSpPr>
            <a:spLocks noGrp="1"/>
          </p:cNvSpPr>
          <p:nvPr>
            <p:ph sz="quarter" idx="17"/>
          </p:nvPr>
        </p:nvSpPr>
        <p:spPr/>
        <p:txBody>
          <a:bodyPr/>
          <a:lstStyle/>
          <a:p>
            <a:r>
              <a:rPr lang="en-GB" dirty="0"/>
              <a:t>As part of the application, we ask for your a forecast of your intended number of items for the next year including format and weight</a:t>
            </a:r>
          </a:p>
          <a:p>
            <a:r>
              <a:rPr lang="en-GB" dirty="0"/>
              <a:t>We understand that things can change, so you can increase the level of incremental volume, formats and weights that you declare on your original accepted application</a:t>
            </a:r>
          </a:p>
          <a:p>
            <a:r>
              <a:rPr lang="en-GB" dirty="0"/>
              <a:t>If you do want to include any additional, eligible volume you must to let us know by email.  If you don’t let us know in advance we won’t be able to apply the discount - groupincentive@royalmail.com</a:t>
            </a:r>
          </a:p>
          <a:p>
            <a:endParaRPr lang="en-GB" dirty="0"/>
          </a:p>
        </p:txBody>
      </p:sp>
      <p:sp>
        <p:nvSpPr>
          <p:cNvPr id="4" name="Title 3">
            <a:extLst>
              <a:ext uri="{FF2B5EF4-FFF2-40B4-BE49-F238E27FC236}">
                <a16:creationId xmlns:a16="http://schemas.microsoft.com/office/drawing/2014/main" id="{9F683A25-DF57-6F6F-AC7C-9D17640A4095}"/>
              </a:ext>
            </a:extLst>
          </p:cNvPr>
          <p:cNvSpPr>
            <a:spLocks noGrp="1"/>
          </p:cNvSpPr>
          <p:nvPr>
            <p:ph type="title"/>
          </p:nvPr>
        </p:nvSpPr>
        <p:spPr/>
        <p:txBody>
          <a:bodyPr/>
          <a:lstStyle/>
          <a:p>
            <a:r>
              <a:rPr lang="en-GB" dirty="0"/>
              <a:t>Forecasting changes</a:t>
            </a:r>
          </a:p>
        </p:txBody>
      </p:sp>
      <p:sp>
        <p:nvSpPr>
          <p:cNvPr id="5" name="Text Placeholder 4">
            <a:extLst>
              <a:ext uri="{FF2B5EF4-FFF2-40B4-BE49-F238E27FC236}">
                <a16:creationId xmlns:a16="http://schemas.microsoft.com/office/drawing/2014/main" id="{19155ACF-5226-396E-DD92-9878E1D35981}"/>
              </a:ext>
            </a:extLst>
          </p:cNvPr>
          <p:cNvSpPr>
            <a:spLocks noGrp="1"/>
          </p:cNvSpPr>
          <p:nvPr>
            <p:ph type="body" sz="quarter" idx="12"/>
          </p:nvPr>
        </p:nvSpPr>
        <p:spPr/>
        <p:txBody>
          <a:bodyPr/>
          <a:lstStyle/>
          <a:p>
            <a:r>
              <a:rPr lang="en-GB" dirty="0"/>
              <a:t>Full terms and conditions apply</a:t>
            </a:r>
          </a:p>
        </p:txBody>
      </p:sp>
    </p:spTree>
    <p:extLst>
      <p:ext uri="{BB962C8B-B14F-4D97-AF65-F5344CB8AC3E}">
        <p14:creationId xmlns:p14="http://schemas.microsoft.com/office/powerpoint/2010/main" val="67165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E533-C6D0-2144-642A-B24317DEF4FB}"/>
              </a:ext>
            </a:extLst>
          </p:cNvPr>
          <p:cNvSpPr>
            <a:spLocks noGrp="1"/>
          </p:cNvSpPr>
          <p:nvPr>
            <p:ph type="title"/>
          </p:nvPr>
        </p:nvSpPr>
        <p:spPr/>
        <p:txBody>
          <a:bodyPr/>
          <a:lstStyle/>
          <a:p>
            <a:r>
              <a:rPr lang="en-GB" dirty="0"/>
              <a:t>The APPLICATION AND CREDIT process</a:t>
            </a:r>
          </a:p>
        </p:txBody>
      </p:sp>
      <p:sp>
        <p:nvSpPr>
          <p:cNvPr id="3" name="Text Placeholder 2">
            <a:extLst>
              <a:ext uri="{FF2B5EF4-FFF2-40B4-BE49-F238E27FC236}">
                <a16:creationId xmlns:a16="http://schemas.microsoft.com/office/drawing/2014/main" id="{3D9194F0-D214-A107-3254-EA9DEEA9C8BA}"/>
              </a:ext>
            </a:extLst>
          </p:cNvPr>
          <p:cNvSpPr>
            <a:spLocks noGrp="1"/>
          </p:cNvSpPr>
          <p:nvPr>
            <p:ph type="body" sz="quarter" idx="11"/>
          </p:nvPr>
        </p:nvSpPr>
        <p:spPr/>
        <p:txBody>
          <a:bodyPr/>
          <a:lstStyle/>
          <a:p>
            <a:r>
              <a:rPr lang="en-GB" dirty="0"/>
              <a:t>Offer open until 27</a:t>
            </a:r>
            <a:r>
              <a:rPr lang="en-GB" baseline="30000" dirty="0"/>
              <a:t>th</a:t>
            </a:r>
            <a:r>
              <a:rPr lang="en-GB" dirty="0"/>
              <a:t> March 2026</a:t>
            </a:r>
          </a:p>
        </p:txBody>
      </p:sp>
      <p:sp>
        <p:nvSpPr>
          <p:cNvPr id="4" name="Slide Number Placeholder 3">
            <a:extLst>
              <a:ext uri="{FF2B5EF4-FFF2-40B4-BE49-F238E27FC236}">
                <a16:creationId xmlns:a16="http://schemas.microsoft.com/office/drawing/2014/main" id="{06BB7A02-797D-2C7E-DE6D-879F1112FDAB}"/>
              </a:ext>
            </a:extLst>
          </p:cNvPr>
          <p:cNvSpPr>
            <a:spLocks noGrp="1"/>
          </p:cNvSpPr>
          <p:nvPr>
            <p:ph type="sldNum" sz="quarter" idx="15"/>
          </p:nvPr>
        </p:nvSpPr>
        <p:spPr/>
        <p:txBody>
          <a:bodyPr/>
          <a:lstStyle/>
          <a:p>
            <a:fld id="{3787542D-5C6B-4EB3-96EB-9B37C3D5D2F8}" type="slidenum">
              <a:rPr lang="en-GB" smtClean="0"/>
              <a:t>12</a:t>
            </a:fld>
            <a:endParaRPr lang="en-GB" dirty="0"/>
          </a:p>
        </p:txBody>
      </p:sp>
      <p:sp>
        <p:nvSpPr>
          <p:cNvPr id="6" name="Text Placeholder 5">
            <a:extLst>
              <a:ext uri="{FF2B5EF4-FFF2-40B4-BE49-F238E27FC236}">
                <a16:creationId xmlns:a16="http://schemas.microsoft.com/office/drawing/2014/main" id="{04E15390-9662-D761-A663-9E2C014101C6}"/>
              </a:ext>
            </a:extLst>
          </p:cNvPr>
          <p:cNvSpPr>
            <a:spLocks noGrp="1"/>
          </p:cNvSpPr>
          <p:nvPr>
            <p:ph type="body" sz="quarter" idx="12"/>
          </p:nvPr>
        </p:nvSpPr>
        <p:spPr/>
        <p:txBody>
          <a:bodyPr/>
          <a:lstStyle/>
          <a:p>
            <a:r>
              <a:rPr lang="en-GB" dirty="0"/>
              <a:t>Full terms and conditions apply</a:t>
            </a:r>
          </a:p>
        </p:txBody>
      </p:sp>
      <p:sp>
        <p:nvSpPr>
          <p:cNvPr id="7" name="Oval 6">
            <a:extLst>
              <a:ext uri="{FF2B5EF4-FFF2-40B4-BE49-F238E27FC236}">
                <a16:creationId xmlns:a16="http://schemas.microsoft.com/office/drawing/2014/main" id="{C72E83E8-C585-78A7-3ECF-4BA228CA9D11}"/>
              </a:ext>
            </a:extLst>
          </p:cNvPr>
          <p:cNvSpPr>
            <a:spLocks noChangeAspect="1"/>
          </p:cNvSpPr>
          <p:nvPr/>
        </p:nvSpPr>
        <p:spPr>
          <a:xfrm>
            <a:off x="8617167" y="2197134"/>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A0701FEE-F347-033D-D9D8-85642B0A64BC}"/>
              </a:ext>
            </a:extLst>
          </p:cNvPr>
          <p:cNvSpPr>
            <a:spLocks noChangeAspect="1"/>
          </p:cNvSpPr>
          <p:nvPr/>
        </p:nvSpPr>
        <p:spPr>
          <a:xfrm>
            <a:off x="1216085" y="2122302"/>
            <a:ext cx="624548" cy="62454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Block Arc 8">
            <a:extLst>
              <a:ext uri="{FF2B5EF4-FFF2-40B4-BE49-F238E27FC236}">
                <a16:creationId xmlns:a16="http://schemas.microsoft.com/office/drawing/2014/main" id="{AF476C3B-BA85-2E46-4DAA-DBF9D01E965C}"/>
              </a:ext>
            </a:extLst>
          </p:cNvPr>
          <p:cNvSpPr>
            <a:spLocks noChangeAspect="1"/>
          </p:cNvSpPr>
          <p:nvPr/>
        </p:nvSpPr>
        <p:spPr>
          <a:xfrm>
            <a:off x="414224" y="2445202"/>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Block Arc 9">
            <a:extLst>
              <a:ext uri="{FF2B5EF4-FFF2-40B4-BE49-F238E27FC236}">
                <a16:creationId xmlns:a16="http://schemas.microsoft.com/office/drawing/2014/main" id="{9FC6C53B-99AA-CC2D-B0AA-2F371DAE66A7}"/>
              </a:ext>
            </a:extLst>
          </p:cNvPr>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Block Arc 10">
            <a:extLst>
              <a:ext uri="{FF2B5EF4-FFF2-40B4-BE49-F238E27FC236}">
                <a16:creationId xmlns:a16="http://schemas.microsoft.com/office/drawing/2014/main" id="{C8535CEC-829D-6017-2012-199D63AB8068}"/>
              </a:ext>
            </a:extLst>
          </p:cNvPr>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Block Arc 11">
            <a:extLst>
              <a:ext uri="{FF2B5EF4-FFF2-40B4-BE49-F238E27FC236}">
                <a16:creationId xmlns:a16="http://schemas.microsoft.com/office/drawing/2014/main" id="{BF855E55-6718-E4D2-BFBB-4A22DA582A67}"/>
              </a:ext>
            </a:extLst>
          </p:cNvPr>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Block Arc 12">
            <a:extLst>
              <a:ext uri="{FF2B5EF4-FFF2-40B4-BE49-F238E27FC236}">
                <a16:creationId xmlns:a16="http://schemas.microsoft.com/office/drawing/2014/main" id="{1B6B4EB3-DBFA-D529-D0AF-483BB01A70D9}"/>
              </a:ext>
            </a:extLst>
          </p:cNvPr>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val 13">
            <a:extLst>
              <a:ext uri="{FF2B5EF4-FFF2-40B4-BE49-F238E27FC236}">
                <a16:creationId xmlns:a16="http://schemas.microsoft.com/office/drawing/2014/main" id="{3183C761-9608-A85C-0FE7-99E45E32297C}"/>
              </a:ext>
            </a:extLst>
          </p:cNvPr>
          <p:cNvSpPr>
            <a:spLocks noChangeAspect="1"/>
          </p:cNvSpPr>
          <p:nvPr/>
        </p:nvSpPr>
        <p:spPr>
          <a:xfrm>
            <a:off x="3016429" y="5366323"/>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FE3DE6B-25D3-3914-C98F-791D6518B91A}"/>
              </a:ext>
            </a:extLst>
          </p:cNvPr>
          <p:cNvSpPr>
            <a:spLocks noChangeAspect="1"/>
          </p:cNvSpPr>
          <p:nvPr/>
        </p:nvSpPr>
        <p:spPr>
          <a:xfrm>
            <a:off x="4890351" y="2164342"/>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8687D350-FAB9-85F0-AF7E-C52533BB25E6}"/>
              </a:ext>
            </a:extLst>
          </p:cNvPr>
          <p:cNvSpPr>
            <a:spLocks noChangeAspect="1"/>
          </p:cNvSpPr>
          <p:nvPr/>
        </p:nvSpPr>
        <p:spPr>
          <a:xfrm>
            <a:off x="6816324" y="5326321"/>
            <a:ext cx="624548" cy="624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Paper_plane" descr="{&quot;Key&quot;:&quot;POWER_USER_SHAPE_ICON&quot;,&quot;Value&quot;:&quot;POWER_USER_SHAPE_ICON_STYLE_1&quot;}">
            <a:extLst>
              <a:ext uri="{FF2B5EF4-FFF2-40B4-BE49-F238E27FC236}">
                <a16:creationId xmlns:a16="http://schemas.microsoft.com/office/drawing/2014/main" id="{04818C4C-475A-F2E0-61E0-1BD6E182F733}"/>
              </a:ext>
            </a:extLst>
          </p:cNvPr>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8" name="Plane" descr="{&quot;Key&quot;:&quot;POWER_USER_SHAPE_ICON&quot;,&quot;Value&quot;:&quot;POWER_USER_SHAPE_ICON_STYLE_1&quot;}">
            <a:extLst>
              <a:ext uri="{FF2B5EF4-FFF2-40B4-BE49-F238E27FC236}">
                <a16:creationId xmlns:a16="http://schemas.microsoft.com/office/drawing/2014/main" id="{C00CECBC-9128-5B1B-7206-6CABD87A6EB2}"/>
              </a:ext>
            </a:extLst>
          </p:cNvPr>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19" name="Freeform 487">
              <a:extLst>
                <a:ext uri="{FF2B5EF4-FFF2-40B4-BE49-F238E27FC236}">
                  <a16:creationId xmlns:a16="http://schemas.microsoft.com/office/drawing/2014/main" id="{FBF58017-9E83-DBF3-3600-B7E73CC26F82}"/>
                </a:ext>
              </a:extLst>
            </p:cNvPr>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490">
              <a:extLst>
                <a:ext uri="{FF2B5EF4-FFF2-40B4-BE49-F238E27FC236}">
                  <a16:creationId xmlns:a16="http://schemas.microsoft.com/office/drawing/2014/main" id="{76B86C2F-F825-5808-5A98-36FF43DEB129}"/>
                </a:ext>
              </a:extLst>
            </p:cNvPr>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491">
              <a:extLst>
                <a:ext uri="{FF2B5EF4-FFF2-40B4-BE49-F238E27FC236}">
                  <a16:creationId xmlns:a16="http://schemas.microsoft.com/office/drawing/2014/main" id="{56F3825E-53FA-EA84-F328-92D24A042D60}"/>
                </a:ext>
              </a:extLst>
            </p:cNvPr>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2" name="Graphic 21" descr="Chat RTL">
            <a:extLst>
              <a:ext uri="{FF2B5EF4-FFF2-40B4-BE49-F238E27FC236}">
                <a16:creationId xmlns:a16="http://schemas.microsoft.com/office/drawing/2014/main" id="{3C1680F3-E9DB-3F6F-B532-5FAD02BC0D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0281" y="2186624"/>
            <a:ext cx="516155" cy="516155"/>
          </a:xfrm>
          <a:prstGeom prst="rect">
            <a:avLst/>
          </a:prstGeom>
        </p:spPr>
      </p:pic>
      <p:sp>
        <p:nvSpPr>
          <p:cNvPr id="23" name="Rectangle 22">
            <a:extLst>
              <a:ext uri="{FF2B5EF4-FFF2-40B4-BE49-F238E27FC236}">
                <a16:creationId xmlns:a16="http://schemas.microsoft.com/office/drawing/2014/main" id="{DBE06B32-B796-1E93-D307-17CE7516B5B0}"/>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24" name="TextBox 23">
            <a:extLst>
              <a:ext uri="{FF2B5EF4-FFF2-40B4-BE49-F238E27FC236}">
                <a16:creationId xmlns:a16="http://schemas.microsoft.com/office/drawing/2014/main" id="{90E5D557-92C3-CBFC-9C3D-08CA62909C08}"/>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25" name="Graphic 24" descr="Internet">
            <a:extLst>
              <a:ext uri="{FF2B5EF4-FFF2-40B4-BE49-F238E27FC236}">
                <a16:creationId xmlns:a16="http://schemas.microsoft.com/office/drawing/2014/main" id="{6C0F58C7-D775-2E5E-F884-BB43CEB462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75097" y="5413812"/>
            <a:ext cx="516155" cy="516155"/>
          </a:xfrm>
          <a:prstGeom prst="rect">
            <a:avLst/>
          </a:prstGeom>
        </p:spPr>
      </p:pic>
      <p:sp>
        <p:nvSpPr>
          <p:cNvPr id="26" name="TextBox 25">
            <a:extLst>
              <a:ext uri="{FF2B5EF4-FFF2-40B4-BE49-F238E27FC236}">
                <a16:creationId xmlns:a16="http://schemas.microsoft.com/office/drawing/2014/main" id="{96338173-82F8-28FE-0377-0DB889CB1F25}"/>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27" name="TextBox 26">
            <a:extLst>
              <a:ext uri="{FF2B5EF4-FFF2-40B4-BE49-F238E27FC236}">
                <a16:creationId xmlns:a16="http://schemas.microsoft.com/office/drawing/2014/main" id="{4F9D23F6-69E3-6525-2CAC-1CAA3D48A421}"/>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28" name="TextBox 27">
            <a:extLst>
              <a:ext uri="{FF2B5EF4-FFF2-40B4-BE49-F238E27FC236}">
                <a16:creationId xmlns:a16="http://schemas.microsoft.com/office/drawing/2014/main" id="{A3CFB247-4C9E-270E-460D-4C6AB76043CC}"/>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29" name="TextBox 28">
            <a:extLst>
              <a:ext uri="{FF2B5EF4-FFF2-40B4-BE49-F238E27FC236}">
                <a16:creationId xmlns:a16="http://schemas.microsoft.com/office/drawing/2014/main" id="{9A680B4F-0876-5BB2-0E75-1740882CA60F}"/>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your final volumes at the end of the incentive period and you will need to apply for your credit.</a:t>
            </a:r>
          </a:p>
        </p:txBody>
      </p:sp>
      <p:sp>
        <p:nvSpPr>
          <p:cNvPr id="30" name="Block Arc 29">
            <a:extLst>
              <a:ext uri="{FF2B5EF4-FFF2-40B4-BE49-F238E27FC236}">
                <a16:creationId xmlns:a16="http://schemas.microsoft.com/office/drawing/2014/main" id="{B9C30D94-7DF4-7BCD-B085-93CE4EE91DC2}"/>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1" name="Graphic 30" descr="Envelope">
            <a:extLst>
              <a:ext uri="{FF2B5EF4-FFF2-40B4-BE49-F238E27FC236}">
                <a16:creationId xmlns:a16="http://schemas.microsoft.com/office/drawing/2014/main" id="{0635DAB1-7155-D036-201A-D5277D7A78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1475" y="5412396"/>
            <a:ext cx="469232" cy="469232"/>
          </a:xfrm>
          <a:prstGeom prst="rect">
            <a:avLst/>
          </a:prstGeom>
        </p:spPr>
      </p:pic>
      <p:sp>
        <p:nvSpPr>
          <p:cNvPr id="32" name="Oval 31">
            <a:extLst>
              <a:ext uri="{FF2B5EF4-FFF2-40B4-BE49-F238E27FC236}">
                <a16:creationId xmlns:a16="http://schemas.microsoft.com/office/drawing/2014/main" id="{E99EE0F9-BF17-09AE-8752-3ECF5F1AF45F}"/>
              </a:ext>
            </a:extLst>
          </p:cNvPr>
          <p:cNvSpPr>
            <a:spLocks noChangeAspect="1"/>
          </p:cNvSpPr>
          <p:nvPr/>
        </p:nvSpPr>
        <p:spPr>
          <a:xfrm>
            <a:off x="10543140" y="5362902"/>
            <a:ext cx="624548" cy="624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3" name="Plus" descr="{&quot;Key&quot;:&quot;POWER_USER_SHAPE_ICON&quot;,&quot;Value&quot;:&quot;POWER_USER_SHAPE_ICON_STYLE_1&quot;}">
            <a:extLst>
              <a:ext uri="{FF2B5EF4-FFF2-40B4-BE49-F238E27FC236}">
                <a16:creationId xmlns:a16="http://schemas.microsoft.com/office/drawing/2014/main" id="{D04CE8DA-54F8-7C40-FD52-0C10D63E4E1E}"/>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34" name="Plus">
              <a:extLst>
                <a:ext uri="{FF2B5EF4-FFF2-40B4-BE49-F238E27FC236}">
                  <a16:creationId xmlns:a16="http://schemas.microsoft.com/office/drawing/2014/main" id="{12FECBEB-8CC4-8843-ED7B-8571F8E1FEF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Plus">
              <a:extLst>
                <a:ext uri="{FF2B5EF4-FFF2-40B4-BE49-F238E27FC236}">
                  <a16:creationId xmlns:a16="http://schemas.microsoft.com/office/drawing/2014/main" id="{B8EF2A58-0B35-EB32-F0A0-5EB125B43283}"/>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6" name="Accounting" descr="{&quot;Key&quot;:&quot;POWER_USER_SHAPE_ICON&quot;,&quot;Value&quot;:&quot;POWER_USER_SHAPE_ICON_STYLE_1&quot;}">
            <a:extLst>
              <a:ext uri="{FF2B5EF4-FFF2-40B4-BE49-F238E27FC236}">
                <a16:creationId xmlns:a16="http://schemas.microsoft.com/office/drawing/2014/main" id="{9F4732AE-2354-B5A3-56B7-FAAAE7E762E4}"/>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37" name="Freeform 105">
              <a:extLst>
                <a:ext uri="{FF2B5EF4-FFF2-40B4-BE49-F238E27FC236}">
                  <a16:creationId xmlns:a16="http://schemas.microsoft.com/office/drawing/2014/main" id="{C91579DD-737B-0393-13EE-41CEBD90CA17}"/>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06">
              <a:extLst>
                <a:ext uri="{FF2B5EF4-FFF2-40B4-BE49-F238E27FC236}">
                  <a16:creationId xmlns:a16="http://schemas.microsoft.com/office/drawing/2014/main" id="{3E7C1225-26AF-250F-DBBC-43762B149717}"/>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07">
              <a:extLst>
                <a:ext uri="{FF2B5EF4-FFF2-40B4-BE49-F238E27FC236}">
                  <a16:creationId xmlns:a16="http://schemas.microsoft.com/office/drawing/2014/main" id="{44D5B280-CBDD-7781-DC16-752959E86774}"/>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108">
              <a:extLst>
                <a:ext uri="{FF2B5EF4-FFF2-40B4-BE49-F238E27FC236}">
                  <a16:creationId xmlns:a16="http://schemas.microsoft.com/office/drawing/2014/main" id="{935DA21D-A581-5CC7-1582-67877E61237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09">
              <a:extLst>
                <a:ext uri="{FF2B5EF4-FFF2-40B4-BE49-F238E27FC236}">
                  <a16:creationId xmlns:a16="http://schemas.microsoft.com/office/drawing/2014/main" id="{79AE3098-6168-874C-0CB8-D559EC745531}"/>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10">
              <a:extLst>
                <a:ext uri="{FF2B5EF4-FFF2-40B4-BE49-F238E27FC236}">
                  <a16:creationId xmlns:a16="http://schemas.microsoft.com/office/drawing/2014/main" id="{D7C715C0-8884-899F-D0E8-634A0830A161}"/>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11">
              <a:extLst>
                <a:ext uri="{FF2B5EF4-FFF2-40B4-BE49-F238E27FC236}">
                  <a16:creationId xmlns:a16="http://schemas.microsoft.com/office/drawing/2014/main" id="{E808E174-AE60-D8C0-F89A-075F9E0A99CB}"/>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12">
              <a:extLst>
                <a:ext uri="{FF2B5EF4-FFF2-40B4-BE49-F238E27FC236}">
                  <a16:creationId xmlns:a16="http://schemas.microsoft.com/office/drawing/2014/main" id="{8CB438A2-7EC3-DCB9-325D-9D1346D49173}"/>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13">
              <a:extLst>
                <a:ext uri="{FF2B5EF4-FFF2-40B4-BE49-F238E27FC236}">
                  <a16:creationId xmlns:a16="http://schemas.microsoft.com/office/drawing/2014/main" id="{84C86FE4-BF8D-F758-0EA4-AAA4DDF5BC72}"/>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14">
              <a:extLst>
                <a:ext uri="{FF2B5EF4-FFF2-40B4-BE49-F238E27FC236}">
                  <a16:creationId xmlns:a16="http://schemas.microsoft.com/office/drawing/2014/main" id="{BACE178E-6E65-1F45-E536-656AADF794D0}"/>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7" name="Action Button: Go to End 46">
            <a:hlinkClick r:id="rId14" highlightClick="1"/>
            <a:extLst>
              <a:ext uri="{FF2B5EF4-FFF2-40B4-BE49-F238E27FC236}">
                <a16:creationId xmlns:a16="http://schemas.microsoft.com/office/drawing/2014/main" id="{021F0AD5-B91C-0C98-F769-B4A0EEE1E27E}"/>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5BEB48F1-BA48-94D5-91B5-F2E8F162557E}"/>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Tree>
    <p:extLst>
      <p:ext uri="{BB962C8B-B14F-4D97-AF65-F5344CB8AC3E}">
        <p14:creationId xmlns:p14="http://schemas.microsoft.com/office/powerpoint/2010/main" val="345189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472D-02D3-08CB-6B88-820FF7825CA3}"/>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7AB5A536-3B73-9868-C07A-84627C83ED89}"/>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7F1DC86-CE2E-6B4B-9A47-82F23FA0B439}"/>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6" name="Text Placeholder 5">
            <a:extLst>
              <a:ext uri="{FF2B5EF4-FFF2-40B4-BE49-F238E27FC236}">
                <a16:creationId xmlns:a16="http://schemas.microsoft.com/office/drawing/2014/main" id="{4DA45DAC-75DF-28BC-A5D7-DF1E1F04F19F}"/>
              </a:ext>
            </a:extLst>
          </p:cNvPr>
          <p:cNvSpPr>
            <a:spLocks noGrp="1"/>
          </p:cNvSpPr>
          <p:nvPr>
            <p:ph type="body" sz="quarter" idx="12"/>
          </p:nvPr>
        </p:nvSpPr>
        <p:spPr/>
        <p:txBody>
          <a:bodyPr/>
          <a:lstStyle/>
          <a:p>
            <a:r>
              <a:rPr lang="en-GB" dirty="0"/>
              <a:t>Full terms and conditions apply</a:t>
            </a:r>
          </a:p>
        </p:txBody>
      </p:sp>
      <p:sp>
        <p:nvSpPr>
          <p:cNvPr id="7" name="Rectangle 6">
            <a:extLst>
              <a:ext uri="{FF2B5EF4-FFF2-40B4-BE49-F238E27FC236}">
                <a16:creationId xmlns:a16="http://schemas.microsoft.com/office/drawing/2014/main" id="{2C19CB76-F640-31CE-2AD2-0D4F5CD22EF7}"/>
              </a:ext>
            </a:extLst>
          </p:cNvPr>
          <p:cNvSpPr/>
          <p:nvPr/>
        </p:nvSpPr>
        <p:spPr>
          <a:xfrm>
            <a:off x="1213094" y="1779297"/>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What happens if I do not send enough incremental items during the growth incentive?</a:t>
            </a:r>
          </a:p>
        </p:txBody>
      </p:sp>
      <p:sp>
        <p:nvSpPr>
          <p:cNvPr id="8" name="Rectangle 7">
            <a:extLst>
              <a:ext uri="{FF2B5EF4-FFF2-40B4-BE49-F238E27FC236}">
                <a16:creationId xmlns:a16="http://schemas.microsoft.com/office/drawing/2014/main" id="{BD137854-023D-DAC9-A86C-669EFA988E2E}"/>
              </a:ext>
            </a:extLst>
          </p:cNvPr>
          <p:cNvSpPr/>
          <p:nvPr/>
        </p:nvSpPr>
        <p:spPr>
          <a:xfrm>
            <a:off x="5018295" y="1779297"/>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will only receive postage credits if you send a at least 150,000 incremental Letter items or 75,000 Large Letter format items.</a:t>
            </a:r>
          </a:p>
        </p:txBody>
      </p:sp>
      <p:sp>
        <p:nvSpPr>
          <p:cNvPr id="9" name="Rectangle 8">
            <a:extLst>
              <a:ext uri="{FF2B5EF4-FFF2-40B4-BE49-F238E27FC236}">
                <a16:creationId xmlns:a16="http://schemas.microsoft.com/office/drawing/2014/main" id="{AFD0ECCD-3FEF-C6A8-5824-0BA07C0A74FF}"/>
              </a:ext>
            </a:extLst>
          </p:cNvPr>
          <p:cNvSpPr/>
          <p:nvPr/>
        </p:nvSpPr>
        <p:spPr>
          <a:xfrm>
            <a:off x="1213094" y="2566339"/>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happens if I do not send enough advertising mail items to match the volume, I sent during my commitment incentive?</a:t>
            </a:r>
          </a:p>
        </p:txBody>
      </p:sp>
      <p:sp>
        <p:nvSpPr>
          <p:cNvPr id="10" name="Rectangle 9">
            <a:extLst>
              <a:ext uri="{FF2B5EF4-FFF2-40B4-BE49-F238E27FC236}">
                <a16:creationId xmlns:a16="http://schemas.microsoft.com/office/drawing/2014/main" id="{ECF5DD03-95B8-C071-372E-38A2872464B4}"/>
              </a:ext>
            </a:extLst>
          </p:cNvPr>
          <p:cNvSpPr/>
          <p:nvPr/>
        </p:nvSpPr>
        <p:spPr>
          <a:xfrm>
            <a:off x="5018295" y="2566339"/>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will receive postage credits if you send a at least 95% of your matched volume commitment. </a:t>
            </a:r>
          </a:p>
        </p:txBody>
      </p:sp>
      <p:sp>
        <p:nvSpPr>
          <p:cNvPr id="11" name="Rectangle 10">
            <a:extLst>
              <a:ext uri="{FF2B5EF4-FFF2-40B4-BE49-F238E27FC236}">
                <a16:creationId xmlns:a16="http://schemas.microsoft.com/office/drawing/2014/main" id="{8913561E-11B0-3FE4-E26F-4FF6690FF29A}"/>
              </a:ext>
            </a:extLst>
          </p:cNvPr>
          <p:cNvSpPr/>
          <p:nvPr/>
        </p:nvSpPr>
        <p:spPr>
          <a:xfrm>
            <a:off x="1213094" y="3354587"/>
            <a:ext cx="3805200" cy="54292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long will my postage credit vouchers be valid for?</a:t>
            </a:r>
          </a:p>
        </p:txBody>
      </p:sp>
      <p:sp>
        <p:nvSpPr>
          <p:cNvPr id="12" name="Rectangle 11">
            <a:extLst>
              <a:ext uri="{FF2B5EF4-FFF2-40B4-BE49-F238E27FC236}">
                <a16:creationId xmlns:a16="http://schemas.microsoft.com/office/drawing/2014/main" id="{9C14343A-1E11-BA64-5CEE-11E870F44F6F}"/>
              </a:ext>
            </a:extLst>
          </p:cNvPr>
          <p:cNvSpPr/>
          <p:nvPr/>
        </p:nvSpPr>
        <p:spPr>
          <a:xfrm>
            <a:off x="5018295" y="3353381"/>
            <a:ext cx="6527748" cy="54292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Postage credit vouchers are valid for 12 months from date of issue.</a:t>
            </a:r>
          </a:p>
        </p:txBody>
      </p:sp>
      <p:sp>
        <p:nvSpPr>
          <p:cNvPr id="13" name="Rectangle 12">
            <a:extLst>
              <a:ext uri="{FF2B5EF4-FFF2-40B4-BE49-F238E27FC236}">
                <a16:creationId xmlns:a16="http://schemas.microsoft.com/office/drawing/2014/main" id="{06A7D452-5B4A-E8EC-09C1-651EEF3D7EF8}"/>
              </a:ext>
            </a:extLst>
          </p:cNvPr>
          <p:cNvSpPr/>
          <p:nvPr/>
        </p:nvSpPr>
        <p:spPr>
          <a:xfrm>
            <a:off x="1213094" y="3894795"/>
            <a:ext cx="3805200" cy="7226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still apply if I am planning to send less volume than I did in the last 12 months? </a:t>
            </a:r>
          </a:p>
        </p:txBody>
      </p:sp>
      <p:sp>
        <p:nvSpPr>
          <p:cNvPr id="14" name="Rectangle 13">
            <a:extLst>
              <a:ext uri="{FF2B5EF4-FFF2-40B4-BE49-F238E27FC236}">
                <a16:creationId xmlns:a16="http://schemas.microsoft.com/office/drawing/2014/main" id="{E6B87BD5-1169-5D62-0E85-2CAD6F95418C}"/>
              </a:ext>
            </a:extLst>
          </p:cNvPr>
          <p:cNvSpPr/>
          <p:nvPr/>
        </p:nvSpPr>
        <p:spPr>
          <a:xfrm>
            <a:off x="5018295" y="3894795"/>
            <a:ext cx="6527748" cy="7226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Yes, subject to the provision of unequivocal evidence and Royal Mail approval we can apply up to a 10% tolerance on your last 12 months volume.  </a:t>
            </a:r>
            <a:endParaRPr lang="en-US" sz="1600" dirty="0">
              <a:solidFill>
                <a:schemeClr val="tx1"/>
              </a:solidFill>
            </a:endParaRPr>
          </a:p>
        </p:txBody>
      </p:sp>
      <p:sp>
        <p:nvSpPr>
          <p:cNvPr id="15" name="Rectangle 14">
            <a:extLst>
              <a:ext uri="{FF2B5EF4-FFF2-40B4-BE49-F238E27FC236}">
                <a16:creationId xmlns:a16="http://schemas.microsoft.com/office/drawing/2014/main" id="{AF1A638E-D11C-8A9D-D90F-17BF865987D8}"/>
              </a:ext>
            </a:extLst>
          </p:cNvPr>
          <p:cNvSpPr/>
          <p:nvPr/>
        </p:nvSpPr>
        <p:spPr>
          <a:xfrm>
            <a:off x="1213094" y="4616248"/>
            <a:ext cx="3805200" cy="79092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am looking to change mail provider in the next 12 months, will I be able to continue earning credits with my new provider?</a:t>
            </a:r>
          </a:p>
        </p:txBody>
      </p:sp>
      <p:sp>
        <p:nvSpPr>
          <p:cNvPr id="16" name="Rectangle 15">
            <a:extLst>
              <a:ext uri="{FF2B5EF4-FFF2-40B4-BE49-F238E27FC236}">
                <a16:creationId xmlns:a16="http://schemas.microsoft.com/office/drawing/2014/main" id="{1796864D-AB21-1150-572C-9F2BC69BDC9C}"/>
              </a:ext>
            </a:extLst>
          </p:cNvPr>
          <p:cNvSpPr/>
          <p:nvPr/>
        </p:nvSpPr>
        <p:spPr>
          <a:xfrm>
            <a:off x="5018295" y="4616248"/>
            <a:ext cx="6527748" cy="79092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Yes, eligible items can be sent using any participating mail provider.  If you do update your mailing details you need to let us know by email to:  groupincentive@royalmail.com</a:t>
            </a:r>
          </a:p>
        </p:txBody>
      </p:sp>
      <p:grpSp>
        <p:nvGrpSpPr>
          <p:cNvPr id="17" name="Help" descr="{&quot;Key&quot;:&quot;POWER_USER_SHAPE_ICON&quot;,&quot;Value&quot;:&quot;POWER_USER_SHAPE_ICON_STYLE_1&quot;}">
            <a:extLst>
              <a:ext uri="{FF2B5EF4-FFF2-40B4-BE49-F238E27FC236}">
                <a16:creationId xmlns:a16="http://schemas.microsoft.com/office/drawing/2014/main" id="{F98FCFE0-3469-A869-EB26-D9E543E585C6}"/>
              </a:ext>
            </a:extLst>
          </p:cNvPr>
          <p:cNvGrpSpPr>
            <a:grpSpLocks noChangeAspect="1"/>
          </p:cNvGrpSpPr>
          <p:nvPr>
            <p:custDataLst>
              <p:tags r:id="rId1"/>
            </p:custDataLst>
          </p:nvPr>
        </p:nvGrpSpPr>
        <p:grpSpPr bwMode="auto">
          <a:xfrm>
            <a:off x="603609" y="1903299"/>
            <a:ext cx="541434" cy="542925"/>
            <a:chOff x="44" y="44"/>
            <a:chExt cx="363" cy="364"/>
          </a:xfrm>
          <a:solidFill>
            <a:schemeClr val="accent1"/>
          </a:solidFill>
        </p:grpSpPr>
        <p:sp>
          <p:nvSpPr>
            <p:cNvPr id="18" name="Help">
              <a:extLst>
                <a:ext uri="{FF2B5EF4-FFF2-40B4-BE49-F238E27FC236}">
                  <a16:creationId xmlns:a16="http://schemas.microsoft.com/office/drawing/2014/main" id="{EC68B21E-CB0D-9176-E91F-EEE91746AF6D}"/>
                </a:ext>
              </a:extLst>
            </p:cNvPr>
            <p:cNvSpPr>
              <a:spLocks noChangeArrowheads="1"/>
            </p:cNvSpPr>
            <p:nvPr>
              <p:custDataLst>
                <p:tags r:id="rId2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Help">
              <a:extLst>
                <a:ext uri="{FF2B5EF4-FFF2-40B4-BE49-F238E27FC236}">
                  <a16:creationId xmlns:a16="http://schemas.microsoft.com/office/drawing/2014/main" id="{5490301E-91A8-A6D7-D063-4AB5465A55BA}"/>
                </a:ext>
              </a:extLst>
            </p:cNvPr>
            <p:cNvSpPr>
              <a:spLocks noEditPoints="1"/>
            </p:cNvSpPr>
            <p:nvPr>
              <p:custDataLst>
                <p:tags r:id="rId2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Help">
              <a:extLst>
                <a:ext uri="{FF2B5EF4-FFF2-40B4-BE49-F238E27FC236}">
                  <a16:creationId xmlns:a16="http://schemas.microsoft.com/office/drawing/2014/main" id="{B924A0A0-8FCD-C7D2-ACE8-EB18206BA741}"/>
                </a:ext>
              </a:extLst>
            </p:cNvPr>
            <p:cNvSpPr>
              <a:spLocks/>
            </p:cNvSpPr>
            <p:nvPr>
              <p:custDataLst>
                <p:tags r:id="rId2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1" name="Help" descr="{&quot;Key&quot;:&quot;POWER_USER_SHAPE_ICON&quot;,&quot;Value&quot;:&quot;POWER_USER_SHAPE_ICON_STYLE_1&quot;}">
            <a:extLst>
              <a:ext uri="{FF2B5EF4-FFF2-40B4-BE49-F238E27FC236}">
                <a16:creationId xmlns:a16="http://schemas.microsoft.com/office/drawing/2014/main" id="{DF387BC4-2BE5-3B64-9F3D-8ED2E60CAAB3}"/>
              </a:ext>
            </a:extLst>
          </p:cNvPr>
          <p:cNvGrpSpPr>
            <a:grpSpLocks noChangeAspect="1"/>
          </p:cNvGrpSpPr>
          <p:nvPr>
            <p:custDataLst>
              <p:tags r:id="rId2"/>
            </p:custDataLst>
          </p:nvPr>
        </p:nvGrpSpPr>
        <p:grpSpPr bwMode="auto">
          <a:xfrm>
            <a:off x="603609" y="2690341"/>
            <a:ext cx="541434" cy="542925"/>
            <a:chOff x="44" y="44"/>
            <a:chExt cx="363" cy="364"/>
          </a:xfrm>
          <a:solidFill>
            <a:schemeClr val="accent2"/>
          </a:solidFill>
        </p:grpSpPr>
        <p:sp>
          <p:nvSpPr>
            <p:cNvPr id="22" name="Help">
              <a:extLst>
                <a:ext uri="{FF2B5EF4-FFF2-40B4-BE49-F238E27FC236}">
                  <a16:creationId xmlns:a16="http://schemas.microsoft.com/office/drawing/2014/main" id="{752E0AB2-4845-8975-7461-CA19C2CAD618}"/>
                </a:ext>
              </a:extLst>
            </p:cNvPr>
            <p:cNvSpPr>
              <a:spLocks noChangeArrowheads="1"/>
            </p:cNvSpPr>
            <p:nvPr>
              <p:custDataLst>
                <p:tags r:id="rId1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6B80E977-20ED-C1D5-63C2-BED47D091346}"/>
                </a:ext>
              </a:extLst>
            </p:cNvPr>
            <p:cNvSpPr>
              <a:spLocks noEditPoints="1"/>
            </p:cNvSpPr>
            <p:nvPr>
              <p:custDataLst>
                <p:tags r:id="rId2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4B027BD5-A7B0-1D4B-D763-9374C5F13DC8}"/>
                </a:ext>
              </a:extLst>
            </p:cNvPr>
            <p:cNvSpPr>
              <a:spLocks/>
            </p:cNvSpPr>
            <p:nvPr>
              <p:custDataLst>
                <p:tags r:id="rId2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C18718FC-193E-E1DC-8F2F-77771A1836EC}"/>
              </a:ext>
            </a:extLst>
          </p:cNvPr>
          <p:cNvGrpSpPr>
            <a:grpSpLocks noChangeAspect="1"/>
          </p:cNvGrpSpPr>
          <p:nvPr>
            <p:custDataLst>
              <p:tags r:id="rId3"/>
            </p:custDataLst>
          </p:nvPr>
        </p:nvGrpSpPr>
        <p:grpSpPr bwMode="auto">
          <a:xfrm>
            <a:off x="603609" y="3345318"/>
            <a:ext cx="541434" cy="542925"/>
            <a:chOff x="44" y="44"/>
            <a:chExt cx="363" cy="364"/>
          </a:xfrm>
          <a:solidFill>
            <a:schemeClr val="accent3"/>
          </a:solidFill>
        </p:grpSpPr>
        <p:sp>
          <p:nvSpPr>
            <p:cNvPr id="26" name="Help">
              <a:extLst>
                <a:ext uri="{FF2B5EF4-FFF2-40B4-BE49-F238E27FC236}">
                  <a16:creationId xmlns:a16="http://schemas.microsoft.com/office/drawing/2014/main" id="{A4495DC1-6071-0797-0579-02A06E1A6129}"/>
                </a:ext>
              </a:extLst>
            </p:cNvPr>
            <p:cNvSpPr>
              <a:spLocks noChangeArrowheads="1"/>
            </p:cNvSpPr>
            <p:nvPr>
              <p:custDataLst>
                <p:tags r:id="rId1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C406DAAF-B39D-CB37-951A-2FDE31F41D5C}"/>
                </a:ext>
              </a:extLst>
            </p:cNvPr>
            <p:cNvSpPr>
              <a:spLocks noEditPoints="1"/>
            </p:cNvSpPr>
            <p:nvPr>
              <p:custDataLst>
                <p:tags r:id="rId1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56538FF6-54D1-7E3A-3F6F-FF003A7CD6F8}"/>
                </a:ext>
              </a:extLst>
            </p:cNvPr>
            <p:cNvSpPr>
              <a:spLocks/>
            </p:cNvSpPr>
            <p:nvPr>
              <p:custDataLst>
                <p:tags r:id="rId1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4BF1B7AF-9267-D31C-23E6-27D91BF17D48}"/>
              </a:ext>
            </a:extLst>
          </p:cNvPr>
          <p:cNvGrpSpPr>
            <a:grpSpLocks noChangeAspect="1"/>
          </p:cNvGrpSpPr>
          <p:nvPr>
            <p:custDataLst>
              <p:tags r:id="rId4"/>
            </p:custDataLst>
          </p:nvPr>
        </p:nvGrpSpPr>
        <p:grpSpPr bwMode="auto">
          <a:xfrm>
            <a:off x="603609" y="3971857"/>
            <a:ext cx="541434" cy="542925"/>
            <a:chOff x="44" y="44"/>
            <a:chExt cx="363" cy="364"/>
          </a:xfrm>
          <a:solidFill>
            <a:schemeClr val="accent6"/>
          </a:solidFill>
        </p:grpSpPr>
        <p:sp>
          <p:nvSpPr>
            <p:cNvPr id="30" name="Help">
              <a:extLst>
                <a:ext uri="{FF2B5EF4-FFF2-40B4-BE49-F238E27FC236}">
                  <a16:creationId xmlns:a16="http://schemas.microsoft.com/office/drawing/2014/main" id="{D2B4A37D-7AFA-883C-0E38-ABF12EE331F0}"/>
                </a:ext>
              </a:extLst>
            </p:cNvPr>
            <p:cNvSpPr>
              <a:spLocks noChangeArrowheads="1"/>
            </p:cNvSpPr>
            <p:nvPr>
              <p:custDataLst>
                <p:tags r:id="rId13"/>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9C608ADE-5D9E-2944-93B9-B925F1350932}"/>
                </a:ext>
              </a:extLst>
            </p:cNvPr>
            <p:cNvSpPr>
              <a:spLocks noEditPoints="1"/>
            </p:cNvSpPr>
            <p:nvPr>
              <p:custDataLst>
                <p:tags r:id="rId14"/>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1A8CB1B3-043F-55BE-6E8B-2EA6C6F97BC2}"/>
                </a:ext>
              </a:extLst>
            </p:cNvPr>
            <p:cNvSpPr>
              <a:spLocks/>
            </p:cNvSpPr>
            <p:nvPr>
              <p:custDataLst>
                <p:tags r:id="rId15"/>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0B455756-2EBC-697F-1B37-E43868374D35}"/>
              </a:ext>
            </a:extLst>
          </p:cNvPr>
          <p:cNvGrpSpPr>
            <a:grpSpLocks noChangeAspect="1"/>
          </p:cNvGrpSpPr>
          <p:nvPr>
            <p:custDataLst>
              <p:tags r:id="rId5"/>
            </p:custDataLst>
          </p:nvPr>
        </p:nvGrpSpPr>
        <p:grpSpPr bwMode="auto">
          <a:xfrm>
            <a:off x="603609" y="4729976"/>
            <a:ext cx="541434" cy="542925"/>
            <a:chOff x="44" y="44"/>
            <a:chExt cx="363" cy="364"/>
          </a:xfrm>
          <a:solidFill>
            <a:schemeClr val="accent5"/>
          </a:solidFill>
        </p:grpSpPr>
        <p:sp>
          <p:nvSpPr>
            <p:cNvPr id="34" name="Help">
              <a:extLst>
                <a:ext uri="{FF2B5EF4-FFF2-40B4-BE49-F238E27FC236}">
                  <a16:creationId xmlns:a16="http://schemas.microsoft.com/office/drawing/2014/main" id="{920155CD-8F63-048A-EEC0-16B13E32C05F}"/>
                </a:ext>
              </a:extLst>
            </p:cNvPr>
            <p:cNvSpPr>
              <a:spLocks noChangeArrowheads="1"/>
            </p:cNvSpPr>
            <p:nvPr>
              <p:custDataLst>
                <p:tags r:id="rId10"/>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8E97F719-2696-FDBE-74F9-88FC1739BC71}"/>
                </a:ext>
              </a:extLst>
            </p:cNvPr>
            <p:cNvSpPr>
              <a:spLocks noEditPoints="1"/>
            </p:cNvSpPr>
            <p:nvPr>
              <p:custDataLst>
                <p:tags r:id="rId11"/>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BCF6CB61-FC33-C159-CB09-5E7425D1343C}"/>
                </a:ext>
              </a:extLst>
            </p:cNvPr>
            <p:cNvSpPr>
              <a:spLocks/>
            </p:cNvSpPr>
            <p:nvPr>
              <p:custDataLst>
                <p:tags r:id="rId12"/>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45F11019-35F2-99FE-C212-525B491E8F56}"/>
              </a:ext>
            </a:extLst>
          </p:cNvPr>
          <p:cNvSpPr/>
          <p:nvPr/>
        </p:nvSpPr>
        <p:spPr>
          <a:xfrm>
            <a:off x="1213094" y="5404750"/>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38" name="Rectangle 37">
            <a:extLst>
              <a:ext uri="{FF2B5EF4-FFF2-40B4-BE49-F238E27FC236}">
                <a16:creationId xmlns:a16="http://schemas.microsoft.com/office/drawing/2014/main" id="{1BA485C7-E556-C1DB-7A23-10B427F86356}"/>
              </a:ext>
            </a:extLst>
          </p:cNvPr>
          <p:cNvSpPr/>
          <p:nvPr/>
        </p:nvSpPr>
        <p:spPr>
          <a:xfrm>
            <a:off x="5018295" y="5404750"/>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grpSp>
        <p:nvGrpSpPr>
          <p:cNvPr id="39" name="Help" descr="{&quot;Key&quot;:&quot;POWER_USER_SHAPE_ICON&quot;,&quot;Value&quot;:&quot;POWER_USER_SHAPE_ICON_STYLE_1&quot;}">
            <a:extLst>
              <a:ext uri="{FF2B5EF4-FFF2-40B4-BE49-F238E27FC236}">
                <a16:creationId xmlns:a16="http://schemas.microsoft.com/office/drawing/2014/main" id="{2C970603-E966-F71F-F903-56E19BE0DE3C}"/>
              </a:ext>
            </a:extLst>
          </p:cNvPr>
          <p:cNvGrpSpPr>
            <a:grpSpLocks noChangeAspect="1"/>
          </p:cNvGrpSpPr>
          <p:nvPr>
            <p:custDataLst>
              <p:tags r:id="rId6"/>
            </p:custDataLst>
          </p:nvPr>
        </p:nvGrpSpPr>
        <p:grpSpPr bwMode="auto">
          <a:xfrm>
            <a:off x="603609" y="5508204"/>
            <a:ext cx="541434" cy="542925"/>
            <a:chOff x="44" y="44"/>
            <a:chExt cx="363" cy="364"/>
          </a:xfrm>
          <a:solidFill>
            <a:schemeClr val="accent4"/>
          </a:solidFill>
        </p:grpSpPr>
        <p:sp>
          <p:nvSpPr>
            <p:cNvPr id="40" name="Help">
              <a:extLst>
                <a:ext uri="{FF2B5EF4-FFF2-40B4-BE49-F238E27FC236}">
                  <a16:creationId xmlns:a16="http://schemas.microsoft.com/office/drawing/2014/main" id="{EEBA4418-D4C2-367F-C64B-041295B01BA4}"/>
                </a:ext>
              </a:extLst>
            </p:cNvPr>
            <p:cNvSpPr>
              <a:spLocks noChangeArrowheads="1"/>
            </p:cNvSpPr>
            <p:nvPr>
              <p:custDataLst>
                <p:tags r:id="rId7"/>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Help">
              <a:extLst>
                <a:ext uri="{FF2B5EF4-FFF2-40B4-BE49-F238E27FC236}">
                  <a16:creationId xmlns:a16="http://schemas.microsoft.com/office/drawing/2014/main" id="{3934C3CF-5579-2BE9-CB7F-FCC9B5A5F07D}"/>
                </a:ext>
              </a:extLst>
            </p:cNvPr>
            <p:cNvSpPr>
              <a:spLocks noEditPoints="1"/>
            </p:cNvSpPr>
            <p:nvPr>
              <p:custDataLst>
                <p:tags r:id="rId8"/>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Help">
              <a:extLst>
                <a:ext uri="{FF2B5EF4-FFF2-40B4-BE49-F238E27FC236}">
                  <a16:creationId xmlns:a16="http://schemas.microsoft.com/office/drawing/2014/main" id="{5A29F9BB-7E7D-E537-5B68-940F5D49051C}"/>
                </a:ext>
              </a:extLst>
            </p:cNvPr>
            <p:cNvSpPr>
              <a:spLocks/>
            </p:cNvSpPr>
            <p:nvPr>
              <p:custDataLst>
                <p:tags r:id="rId9"/>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5730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EF1A-BCBF-BB27-E66F-04D6A8E0607C}"/>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92D706D8-EB34-851E-F737-47CB40A11ED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8015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EF63-E624-8F22-A182-A5195FA24260}"/>
              </a:ext>
            </a:extLst>
          </p:cNvPr>
          <p:cNvSpPr>
            <a:spLocks noGrp="1"/>
          </p:cNvSpPr>
          <p:nvPr>
            <p:ph type="title"/>
          </p:nvPr>
        </p:nvSpPr>
        <p:spPr/>
        <p:txBody>
          <a:bodyPr/>
          <a:lstStyle/>
          <a:p>
            <a:r>
              <a:rPr lang="en-GB" dirty="0"/>
              <a:t>Advertising mail</a:t>
            </a:r>
          </a:p>
        </p:txBody>
      </p:sp>
      <p:sp>
        <p:nvSpPr>
          <p:cNvPr id="3" name="Text Placeholder 2">
            <a:extLst>
              <a:ext uri="{FF2B5EF4-FFF2-40B4-BE49-F238E27FC236}">
                <a16:creationId xmlns:a16="http://schemas.microsoft.com/office/drawing/2014/main" id="{13FC9AFA-72B9-4B3A-44E4-89935FBB21BC}"/>
              </a:ext>
            </a:extLst>
          </p:cNvPr>
          <p:cNvSpPr>
            <a:spLocks noGrp="1"/>
          </p:cNvSpPr>
          <p:nvPr>
            <p:ph type="body" sz="quarter" idx="11"/>
          </p:nvPr>
        </p:nvSpPr>
        <p:spPr/>
        <p:txBody>
          <a:bodyPr/>
          <a:lstStyle/>
          <a:p>
            <a:r>
              <a:rPr lang="en-GB" dirty="0"/>
              <a:t>Incentive for Growth</a:t>
            </a:r>
          </a:p>
        </p:txBody>
      </p:sp>
      <p:sp>
        <p:nvSpPr>
          <p:cNvPr id="4" name="Slide Number Placeholder 3">
            <a:extLst>
              <a:ext uri="{FF2B5EF4-FFF2-40B4-BE49-F238E27FC236}">
                <a16:creationId xmlns:a16="http://schemas.microsoft.com/office/drawing/2014/main" id="{9E87FD07-0D54-D488-8ACE-A143B7B944A4}"/>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ext Placeholder 5">
            <a:extLst>
              <a:ext uri="{FF2B5EF4-FFF2-40B4-BE49-F238E27FC236}">
                <a16:creationId xmlns:a16="http://schemas.microsoft.com/office/drawing/2014/main" id="{86327E4B-21CF-254D-0E95-04471F968A38}"/>
              </a:ext>
            </a:extLst>
          </p:cNvPr>
          <p:cNvSpPr>
            <a:spLocks noGrp="1"/>
          </p:cNvSpPr>
          <p:nvPr>
            <p:ph type="body" sz="quarter" idx="12"/>
          </p:nvPr>
        </p:nvSpPr>
        <p:spPr/>
        <p:txBody>
          <a:bodyPr/>
          <a:lstStyle/>
          <a:p>
            <a:r>
              <a:rPr lang="en-GB" sz="1100" dirty="0"/>
              <a:t>Full terms and conditions apply</a:t>
            </a:r>
          </a:p>
        </p:txBody>
      </p:sp>
      <p:sp>
        <p:nvSpPr>
          <p:cNvPr id="7" name="Circle: Hollow 6">
            <a:extLst>
              <a:ext uri="{FF2B5EF4-FFF2-40B4-BE49-F238E27FC236}">
                <a16:creationId xmlns:a16="http://schemas.microsoft.com/office/drawing/2014/main" id="{F50CE7B6-469C-0EDF-2E93-889B44A583E5}"/>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ircle: Hollow 7">
            <a:extLst>
              <a:ext uri="{FF2B5EF4-FFF2-40B4-BE49-F238E27FC236}">
                <a16:creationId xmlns:a16="http://schemas.microsoft.com/office/drawing/2014/main" id="{B6D5FB2A-8926-3930-DF6A-75F72C2B65EF}"/>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Circle: Hollow 8">
            <a:extLst>
              <a:ext uri="{FF2B5EF4-FFF2-40B4-BE49-F238E27FC236}">
                <a16:creationId xmlns:a16="http://schemas.microsoft.com/office/drawing/2014/main" id="{EC3EA5C2-972C-5EC0-1032-E3C4E8B34969}"/>
              </a:ext>
            </a:extLst>
          </p:cNvPr>
          <p:cNvSpPr/>
          <p:nvPr/>
        </p:nvSpPr>
        <p:spPr>
          <a:xfrm>
            <a:off x="6474460" y="2079037"/>
            <a:ext cx="2098040" cy="2098040"/>
          </a:xfrm>
          <a:prstGeom prst="donut">
            <a:avLst>
              <a:gd name="adj" fmla="val 88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ircle: Hollow 9">
            <a:extLst>
              <a:ext uri="{FF2B5EF4-FFF2-40B4-BE49-F238E27FC236}">
                <a16:creationId xmlns:a16="http://schemas.microsoft.com/office/drawing/2014/main" id="{F482E62A-B4D2-6A2A-7026-5BBEA0B4C0B4}"/>
              </a:ext>
            </a:extLst>
          </p:cNvPr>
          <p:cNvSpPr/>
          <p:nvPr/>
        </p:nvSpPr>
        <p:spPr>
          <a:xfrm>
            <a:off x="8990722" y="2079037"/>
            <a:ext cx="2098040" cy="2098040"/>
          </a:xfrm>
          <a:prstGeom prst="donut">
            <a:avLst>
              <a:gd name="adj" fmla="val 93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D7EFB59-0B8F-9A4E-ACFB-A34D4557BFD9}"/>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9BE899F-5FB7-FD59-356B-3F1055344D10}"/>
              </a:ext>
            </a:extLst>
          </p:cNvPr>
          <p:cNvSpPr/>
          <p:nvPr/>
        </p:nvSpPr>
        <p:spPr>
          <a:xfrm>
            <a:off x="8784166" y="4020072"/>
            <a:ext cx="3399367" cy="1503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2CE9059-5501-5B8A-A573-B87F678DF111}"/>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6D23EE9-F713-3491-5813-D3C7D8D1C964}"/>
              </a:ext>
            </a:extLst>
          </p:cNvPr>
          <p:cNvSpPr/>
          <p:nvPr/>
        </p:nvSpPr>
        <p:spPr>
          <a:xfrm>
            <a:off x="6096000" y="4020072"/>
            <a:ext cx="2696634" cy="150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Graphic 14" descr="Unlock">
            <a:extLst>
              <a:ext uri="{FF2B5EF4-FFF2-40B4-BE49-F238E27FC236}">
                <a16:creationId xmlns:a16="http://schemas.microsoft.com/office/drawing/2014/main" id="{884C104D-EFF8-92AA-B840-E226DF815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16" name="TextBox 15">
            <a:extLst>
              <a:ext uri="{FF2B5EF4-FFF2-40B4-BE49-F238E27FC236}">
                <a16:creationId xmlns:a16="http://schemas.microsoft.com/office/drawing/2014/main" id="{58E61336-1704-FB58-AAB6-1B7EDBEC77B7}"/>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when you mail more volume than the same period last year.</a:t>
            </a:r>
            <a:endParaRPr lang="en-GB" dirty="0">
              <a:solidFill>
                <a:prstClr val="black"/>
              </a:solidFill>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60D1B15E-4EA3-9B69-5A0B-49E589BD45B0}"/>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18" name="TextBox 17">
            <a:extLst>
              <a:ext uri="{FF2B5EF4-FFF2-40B4-BE49-F238E27FC236}">
                <a16:creationId xmlns:a16="http://schemas.microsoft.com/office/drawing/2014/main" id="{6841E3AC-2806-2D08-941B-B4BDC75C877F}"/>
              </a:ext>
            </a:extLst>
          </p:cNvPr>
          <p:cNvSpPr txBox="1"/>
          <p:nvPr/>
        </p:nvSpPr>
        <p:spPr>
          <a:xfrm>
            <a:off x="3698519" y="4527638"/>
            <a:ext cx="2268000" cy="1754326"/>
          </a:xfrm>
          <a:prstGeom prst="rect">
            <a:avLst/>
          </a:prstGeom>
          <a:noFill/>
        </p:spPr>
        <p:txBody>
          <a:bodyPr wrap="square" rtlCol="0">
            <a:spAutoFit/>
          </a:bodyPr>
          <a:lstStyle/>
          <a:p>
            <a:pPr lvl="0" algn="ctr">
              <a:defRPr/>
            </a:pPr>
            <a:r>
              <a:rPr lang="en-GB" dirty="0"/>
              <a:t>A postage credit of up to 20% is available depending on incremental volume on eligible advertising mail.</a:t>
            </a:r>
            <a:endParaRPr lang="en-GB" sz="1600" dirty="0">
              <a:solidFill>
                <a:prstClr val="black"/>
              </a:solidFill>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1AD9F9D7-0D64-D800-EBA0-C9E1A8A19651}"/>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F11EEAFD-F1B4-D580-41E0-CF69DE98E91E}"/>
              </a:ext>
            </a:extLst>
          </p:cNvPr>
          <p:cNvSpPr txBox="1"/>
          <p:nvPr/>
        </p:nvSpPr>
        <p:spPr>
          <a:xfrm>
            <a:off x="6413814" y="4516926"/>
            <a:ext cx="2268000" cy="1200329"/>
          </a:xfrm>
          <a:prstGeom prst="rect">
            <a:avLst/>
          </a:prstGeom>
          <a:noFill/>
        </p:spPr>
        <p:txBody>
          <a:bodyPr wrap="square" rtlCol="0">
            <a:spAutoFit/>
          </a:bodyPr>
          <a:lstStyle/>
          <a:p>
            <a:pPr lvl="0" algn="ctr">
              <a:defRPr/>
            </a:pPr>
            <a:r>
              <a:rPr lang="en-US" dirty="0">
                <a:solidFill>
                  <a:prstClr val="black"/>
                </a:solidFill>
              </a:rPr>
              <a:t>The minimum incremental volume is 150k Letter or 75k Large Letter items</a:t>
            </a:r>
            <a:r>
              <a:rPr lang="en-US" dirty="0">
                <a:solidFill>
                  <a:prstClr val="black"/>
                </a:solidFill>
                <a:ea typeface="Noto Sans" panose="020B0502040504020204" pitchFamily="34"/>
                <a:cs typeface="Noto Sans" panose="020B0502040504020204" pitchFamily="34"/>
              </a:rPr>
              <a:t>.</a:t>
            </a:r>
            <a:endParaRPr lang="en-GB" dirty="0">
              <a:solidFill>
                <a:prstClr val="black"/>
              </a:solidFill>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07F750DD-7131-683B-B8F5-225C6EBE48DB}"/>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4D81405F-EC0F-F920-300D-E3615B70FA52}"/>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3" name="TextBox 22">
            <a:extLst>
              <a:ext uri="{FF2B5EF4-FFF2-40B4-BE49-F238E27FC236}">
                <a16:creationId xmlns:a16="http://schemas.microsoft.com/office/drawing/2014/main" id="{CAD34FB4-3539-57F0-30E8-9348B1FFD340}"/>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24" name="Target" descr="{&quot;Key&quot;:&quot;POWER_USER_SHAPE_ICON&quot;,&quot;Value&quot;:&quot;POWER_USER_SHAPE_ICON_STYLE_1&quot;}">
            <a:extLst>
              <a:ext uri="{FF2B5EF4-FFF2-40B4-BE49-F238E27FC236}">
                <a16:creationId xmlns:a16="http://schemas.microsoft.com/office/drawing/2014/main" id="{FA277BB6-442F-7FCB-38A0-63E554334DE4}"/>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25" name="Target">
              <a:extLst>
                <a:ext uri="{FF2B5EF4-FFF2-40B4-BE49-F238E27FC236}">
                  <a16:creationId xmlns:a16="http://schemas.microsoft.com/office/drawing/2014/main" id="{A42AB3F8-0B1A-4EBF-D25F-A208602C83BC}"/>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arget">
              <a:extLst>
                <a:ext uri="{FF2B5EF4-FFF2-40B4-BE49-F238E27FC236}">
                  <a16:creationId xmlns:a16="http://schemas.microsoft.com/office/drawing/2014/main" id="{69B26D0F-F861-6E05-C6CC-79A4B1B85615}"/>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arget">
              <a:extLst>
                <a:ext uri="{FF2B5EF4-FFF2-40B4-BE49-F238E27FC236}">
                  <a16:creationId xmlns:a16="http://schemas.microsoft.com/office/drawing/2014/main" id="{D781A24D-FC01-7A4C-3341-CD21FA6CD52F}"/>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 name="Tag2" descr="{&quot;Key&quot;:&quot;POWER_USER_SHAPE_ICON&quot;,&quot;Value&quot;:&quot;POWER_USER_SHAPE_ICON_STYLE_1&quot;}">
            <a:extLst>
              <a:ext uri="{FF2B5EF4-FFF2-40B4-BE49-F238E27FC236}">
                <a16:creationId xmlns:a16="http://schemas.microsoft.com/office/drawing/2014/main" id="{801C4B82-5B2A-E683-76FC-9016EEC780E9}"/>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26A1C15-79F6-9E67-96C1-A1967B84845A}"/>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20%</a:t>
            </a:r>
          </a:p>
        </p:txBody>
      </p:sp>
      <p:grpSp>
        <p:nvGrpSpPr>
          <p:cNvPr id="30" name="Application" descr="{&quot;Key&quot;:&quot;POWER_USER_SHAPE_ICON&quot;,&quot;Value&quot;:&quot;POWER_USER_SHAPE_ICON_STYLE_1&quot;}">
            <a:extLst>
              <a:ext uri="{FF2B5EF4-FFF2-40B4-BE49-F238E27FC236}">
                <a16:creationId xmlns:a16="http://schemas.microsoft.com/office/drawing/2014/main" id="{6CA6E348-169F-6F76-1701-488570F517E1}"/>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31" name="Application">
              <a:extLst>
                <a:ext uri="{FF2B5EF4-FFF2-40B4-BE49-F238E27FC236}">
                  <a16:creationId xmlns:a16="http://schemas.microsoft.com/office/drawing/2014/main" id="{9F8746D1-012D-6606-D41F-F108C0FB08EF}"/>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pplication">
              <a:extLst>
                <a:ext uri="{FF2B5EF4-FFF2-40B4-BE49-F238E27FC236}">
                  <a16:creationId xmlns:a16="http://schemas.microsoft.com/office/drawing/2014/main" id="{F25FD3D9-F2CF-005C-67E9-CE4D9CF2B267}"/>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Application">
              <a:extLst>
                <a:ext uri="{FF2B5EF4-FFF2-40B4-BE49-F238E27FC236}">
                  <a16:creationId xmlns:a16="http://schemas.microsoft.com/office/drawing/2014/main" id="{B90AE08D-75A1-6F6C-DF4E-FFD67DC2F89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pplication">
              <a:extLst>
                <a:ext uri="{FF2B5EF4-FFF2-40B4-BE49-F238E27FC236}">
                  <a16:creationId xmlns:a16="http://schemas.microsoft.com/office/drawing/2014/main" id="{7EF2497B-FC40-AF85-3776-886F9855BD01}"/>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Application">
              <a:extLst>
                <a:ext uri="{FF2B5EF4-FFF2-40B4-BE49-F238E27FC236}">
                  <a16:creationId xmlns:a16="http://schemas.microsoft.com/office/drawing/2014/main" id="{79FB64B3-9241-710F-A80E-C8558D6D20C8}"/>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Application">
              <a:extLst>
                <a:ext uri="{FF2B5EF4-FFF2-40B4-BE49-F238E27FC236}">
                  <a16:creationId xmlns:a16="http://schemas.microsoft.com/office/drawing/2014/main" id="{7E5A4C8F-2FE0-D7C4-ACB4-B7CE923058DC}"/>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1285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C7327-39B0-B84F-130B-6103DF226FA5}"/>
              </a:ext>
            </a:extLst>
          </p:cNvPr>
          <p:cNvSpPr>
            <a:spLocks noGrp="1"/>
          </p:cNvSpPr>
          <p:nvPr>
            <p:ph type="sldNum" sz="quarter" idx="15"/>
          </p:nvPr>
        </p:nvSpPr>
        <p:spPr/>
        <p:txBody>
          <a:bodyPr/>
          <a:lstStyle/>
          <a:p>
            <a:fld id="{3787542D-5C6B-4EB3-96EB-9B37C3D5D2F8}" type="slidenum">
              <a:rPr lang="en-GB" smtClean="0"/>
              <a:t>3</a:t>
            </a:fld>
            <a:endParaRPr lang="en-GB" dirty="0"/>
          </a:p>
        </p:txBody>
      </p:sp>
      <p:sp>
        <p:nvSpPr>
          <p:cNvPr id="4" name="Title 3">
            <a:extLst>
              <a:ext uri="{FF2B5EF4-FFF2-40B4-BE49-F238E27FC236}">
                <a16:creationId xmlns:a16="http://schemas.microsoft.com/office/drawing/2014/main" id="{E7415B37-3785-E0AD-BE85-658BD46B2DAB}"/>
              </a:ext>
            </a:extLst>
          </p:cNvPr>
          <p:cNvSpPr>
            <a:spLocks noGrp="1"/>
          </p:cNvSpPr>
          <p:nvPr>
            <p:ph type="title"/>
          </p:nvPr>
        </p:nvSpPr>
        <p:spPr/>
        <p:txBody>
          <a:bodyPr/>
          <a:lstStyle/>
          <a:p>
            <a:r>
              <a:rPr lang="en-GB" dirty="0"/>
              <a:t>Mail gets you noticed</a:t>
            </a:r>
          </a:p>
        </p:txBody>
      </p:sp>
      <p:sp>
        <p:nvSpPr>
          <p:cNvPr id="5" name="Text Placeholder 4">
            <a:extLst>
              <a:ext uri="{FF2B5EF4-FFF2-40B4-BE49-F238E27FC236}">
                <a16:creationId xmlns:a16="http://schemas.microsoft.com/office/drawing/2014/main" id="{D2640802-C0BD-1C1B-E29B-F4373E24F290}"/>
              </a:ext>
            </a:extLst>
          </p:cNvPr>
          <p:cNvSpPr>
            <a:spLocks noGrp="1"/>
          </p:cNvSpPr>
          <p:nvPr>
            <p:ph type="body" sz="quarter" idx="12"/>
          </p:nvPr>
        </p:nvSpPr>
        <p:spPr/>
        <p:txBody>
          <a:bodyPr/>
          <a:lstStyle/>
          <a:p>
            <a:r>
              <a:rPr lang="en-GB" sz="1100" dirty="0"/>
              <a:t>Source:  JICMAIL, Addressed Mail, 2024, n=1,161 </a:t>
            </a:r>
          </a:p>
        </p:txBody>
      </p:sp>
      <p:pic>
        <p:nvPicPr>
          <p:cNvPr id="6" name="Graphic 5" descr="Arrow circle">
            <a:extLst>
              <a:ext uri="{FF2B5EF4-FFF2-40B4-BE49-F238E27FC236}">
                <a16:creationId xmlns:a16="http://schemas.microsoft.com/office/drawing/2014/main" id="{D47E2ED9-870E-892A-7F0D-70E2385978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7811" y="4189323"/>
            <a:ext cx="1781907" cy="1781907"/>
          </a:xfrm>
          <a:prstGeom prst="rect">
            <a:avLst/>
          </a:prstGeom>
        </p:spPr>
      </p:pic>
      <p:sp>
        <p:nvSpPr>
          <p:cNvPr id="7" name="TextBox 6">
            <a:extLst>
              <a:ext uri="{FF2B5EF4-FFF2-40B4-BE49-F238E27FC236}">
                <a16:creationId xmlns:a16="http://schemas.microsoft.com/office/drawing/2014/main" id="{244B28BC-798B-7AE1-672E-F9F3D6EB48F2}"/>
              </a:ext>
            </a:extLst>
          </p:cNvPr>
          <p:cNvSpPr txBox="1"/>
          <p:nvPr/>
        </p:nvSpPr>
        <p:spPr>
          <a:xfrm>
            <a:off x="6699494" y="4787888"/>
            <a:ext cx="758541" cy="584775"/>
          </a:xfrm>
          <a:prstGeom prst="rect">
            <a:avLst/>
          </a:prstGeom>
          <a:noFill/>
        </p:spPr>
        <p:txBody>
          <a:bodyPr wrap="none" rtlCol="0">
            <a:spAutoFit/>
          </a:bodyPr>
          <a:lstStyle/>
          <a:p>
            <a:r>
              <a:rPr lang="en-GB" sz="3200" b="1" dirty="0">
                <a:solidFill>
                  <a:schemeClr val="accent1"/>
                </a:solidFill>
                <a:latin typeface="+mj-lt"/>
              </a:rPr>
              <a:t>4.4</a:t>
            </a:r>
            <a:endParaRPr lang="en-GB" sz="3200" b="1" baseline="30000" dirty="0">
              <a:solidFill>
                <a:schemeClr val="accent1"/>
              </a:solidFill>
              <a:latin typeface="+mj-lt"/>
            </a:endParaRPr>
          </a:p>
        </p:txBody>
      </p:sp>
      <p:graphicFrame>
        <p:nvGraphicFramePr>
          <p:cNvPr id="8" name="Chart 7">
            <a:extLst>
              <a:ext uri="{FF2B5EF4-FFF2-40B4-BE49-F238E27FC236}">
                <a16:creationId xmlns:a16="http://schemas.microsoft.com/office/drawing/2014/main" id="{E10EF0DA-F69A-E884-4CD4-E110463F24C8}"/>
              </a:ext>
            </a:extLst>
          </p:cNvPr>
          <p:cNvGraphicFramePr/>
          <p:nvPr>
            <p:extLst>
              <p:ext uri="{D42A27DB-BD31-4B8C-83A1-F6EECF244321}">
                <p14:modId xmlns:p14="http://schemas.microsoft.com/office/powerpoint/2010/main" val="183625405"/>
              </p:ext>
            </p:extLst>
          </p:nvPr>
        </p:nvGraphicFramePr>
        <p:xfrm>
          <a:off x="6198086" y="1519642"/>
          <a:ext cx="1781907" cy="141055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52C04677-4669-D018-35CB-F1F216920810}"/>
              </a:ext>
            </a:extLst>
          </p:cNvPr>
          <p:cNvSpPr txBox="1"/>
          <p:nvPr/>
        </p:nvSpPr>
        <p:spPr>
          <a:xfrm>
            <a:off x="6649656" y="1932530"/>
            <a:ext cx="878767" cy="584775"/>
          </a:xfrm>
          <a:prstGeom prst="rect">
            <a:avLst/>
          </a:prstGeom>
          <a:noFill/>
        </p:spPr>
        <p:txBody>
          <a:bodyPr wrap="none" rtlCol="0">
            <a:spAutoFit/>
          </a:bodyPr>
          <a:lstStyle/>
          <a:p>
            <a:r>
              <a:rPr lang="en-GB" sz="3200" b="1" dirty="0">
                <a:solidFill>
                  <a:schemeClr val="accent1"/>
                </a:solidFill>
                <a:latin typeface="+mj-lt"/>
              </a:rPr>
              <a:t>97</a:t>
            </a:r>
            <a:r>
              <a:rPr lang="en-GB" sz="3200" b="1" baseline="30000" dirty="0">
                <a:solidFill>
                  <a:schemeClr val="accent1"/>
                </a:solidFill>
                <a:latin typeface="+mj-lt"/>
              </a:rPr>
              <a:t>%</a:t>
            </a:r>
          </a:p>
        </p:txBody>
      </p:sp>
      <p:grpSp>
        <p:nvGrpSpPr>
          <p:cNvPr id="10" name="Trends" descr="{&quot;Key&quot;:&quot;POWER_USER_SHAPE_ICON&quot;,&quot;Value&quot;:&quot;POWER_USER_SHAPE_ICON_STYLE_1&quot;}">
            <a:extLst>
              <a:ext uri="{FF2B5EF4-FFF2-40B4-BE49-F238E27FC236}">
                <a16:creationId xmlns:a16="http://schemas.microsoft.com/office/drawing/2014/main" id="{328B574A-1B6F-8777-CB03-35576A67439D}"/>
              </a:ext>
            </a:extLst>
          </p:cNvPr>
          <p:cNvGrpSpPr>
            <a:grpSpLocks noChangeAspect="1"/>
          </p:cNvGrpSpPr>
          <p:nvPr>
            <p:custDataLst>
              <p:tags r:id="rId1"/>
            </p:custDataLst>
          </p:nvPr>
        </p:nvGrpSpPr>
        <p:grpSpPr bwMode="auto">
          <a:xfrm>
            <a:off x="6557840" y="3492935"/>
            <a:ext cx="1058075" cy="542925"/>
            <a:chOff x="2168" y="1309"/>
            <a:chExt cx="3200" cy="1642"/>
          </a:xfrm>
          <a:solidFill>
            <a:schemeClr val="tx1"/>
          </a:solidFill>
        </p:grpSpPr>
        <p:sp>
          <p:nvSpPr>
            <p:cNvPr id="11" name="Freeform 186">
              <a:extLst>
                <a:ext uri="{FF2B5EF4-FFF2-40B4-BE49-F238E27FC236}">
                  <a16:creationId xmlns:a16="http://schemas.microsoft.com/office/drawing/2014/main" id="{C1E46F84-ACB3-CCBA-73B3-23944C801A6E}"/>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87">
              <a:extLst>
                <a:ext uri="{FF2B5EF4-FFF2-40B4-BE49-F238E27FC236}">
                  <a16:creationId xmlns:a16="http://schemas.microsoft.com/office/drawing/2014/main" id="{E36CE254-49D8-49D3-F49F-494EDC8EBDCB}"/>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88">
              <a:extLst>
                <a:ext uri="{FF2B5EF4-FFF2-40B4-BE49-F238E27FC236}">
                  <a16:creationId xmlns:a16="http://schemas.microsoft.com/office/drawing/2014/main" id="{0202EF42-87D4-00E7-8A3F-9309C3CF388C}"/>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4521FFF0-9283-BE23-35CF-5054905B8B3C}"/>
              </a:ext>
            </a:extLst>
          </p:cNvPr>
          <p:cNvSpPr txBox="1"/>
          <p:nvPr/>
        </p:nvSpPr>
        <p:spPr>
          <a:xfrm>
            <a:off x="6778139" y="2984051"/>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1.16</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67E4F1B0-AFB2-FA86-1B23-3D1330C3B950}"/>
              </a:ext>
            </a:extLst>
          </p:cNvPr>
          <p:cNvSpPr txBox="1"/>
          <p:nvPr/>
        </p:nvSpPr>
        <p:spPr>
          <a:xfrm>
            <a:off x="7766899" y="1759465"/>
            <a:ext cx="3759241" cy="914400"/>
          </a:xfrm>
          <a:prstGeom prst="rect">
            <a:avLst/>
          </a:prstGeom>
        </p:spPr>
        <p:txBody>
          <a:bodyPr vert="horz" wrap="square" lIns="0" tIns="0" rIns="0" bIns="0" rtlCol="0" anchor="t" anchorCtr="0">
            <a:noAutofit/>
          </a:bodyPr>
          <a:lstStyle/>
          <a:p>
            <a:r>
              <a:rPr lang="en-GB" sz="2000" dirty="0"/>
              <a:t>Of mail is engaged with:  opened, read, sorted, put aside, put on display or in the usual place.</a:t>
            </a:r>
          </a:p>
        </p:txBody>
      </p:sp>
      <p:sp>
        <p:nvSpPr>
          <p:cNvPr id="16" name="TextBox 15">
            <a:extLst>
              <a:ext uri="{FF2B5EF4-FFF2-40B4-BE49-F238E27FC236}">
                <a16:creationId xmlns:a16="http://schemas.microsoft.com/office/drawing/2014/main" id="{79FBEC22-5462-1914-BCC9-538FDCD0F3AD}"/>
              </a:ext>
            </a:extLst>
          </p:cNvPr>
          <p:cNvSpPr txBox="1"/>
          <p:nvPr/>
        </p:nvSpPr>
        <p:spPr>
          <a:xfrm>
            <a:off x="7811902" y="4714783"/>
            <a:ext cx="3759241" cy="914400"/>
          </a:xfrm>
          <a:prstGeom prst="rect">
            <a:avLst/>
          </a:prstGeom>
        </p:spPr>
        <p:txBody>
          <a:bodyPr vert="horz" wrap="square" lIns="0" tIns="0" rIns="0" bIns="0" rtlCol="0" anchor="t" anchorCtr="0">
            <a:noAutofit/>
          </a:bodyPr>
          <a:lstStyle/>
          <a:p>
            <a:r>
              <a:rPr lang="en-GB" sz="2000" dirty="0"/>
              <a:t>Each piece of mail is revisited over 4.4 times by individuals.</a:t>
            </a:r>
          </a:p>
        </p:txBody>
      </p:sp>
      <p:sp>
        <p:nvSpPr>
          <p:cNvPr id="17" name="TextBox 16">
            <a:extLst>
              <a:ext uri="{FF2B5EF4-FFF2-40B4-BE49-F238E27FC236}">
                <a16:creationId xmlns:a16="http://schemas.microsoft.com/office/drawing/2014/main" id="{177640D6-DDE2-3065-7001-B1DDB0DB8E7A}"/>
              </a:ext>
            </a:extLst>
          </p:cNvPr>
          <p:cNvSpPr txBox="1"/>
          <p:nvPr/>
        </p:nvSpPr>
        <p:spPr>
          <a:xfrm>
            <a:off x="7811902" y="3327363"/>
            <a:ext cx="3759241" cy="831448"/>
          </a:xfrm>
          <a:prstGeom prst="rect">
            <a:avLst/>
          </a:prstGeom>
        </p:spPr>
        <p:txBody>
          <a:bodyPr vert="horz" wrap="square" lIns="0" tIns="0" rIns="0" bIns="0" rtlCol="0" anchor="t" anchorCtr="0">
            <a:noAutofit/>
          </a:bodyPr>
          <a:lstStyle/>
          <a:p>
            <a:r>
              <a:rPr lang="en-GB" sz="2000" dirty="0"/>
              <a:t>Every 100 mail packs sent reach another 16 people.</a:t>
            </a:r>
          </a:p>
        </p:txBody>
      </p:sp>
    </p:spTree>
    <p:extLst>
      <p:ext uri="{BB962C8B-B14F-4D97-AF65-F5344CB8AC3E}">
        <p14:creationId xmlns:p14="http://schemas.microsoft.com/office/powerpoint/2010/main" val="299977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F66F251A-A21F-B3B2-3297-859E08A2C688}"/>
              </a:ext>
            </a:extLst>
          </p:cNvPr>
          <p:cNvGraphicFramePr/>
          <p:nvPr>
            <p:extLst>
              <p:ext uri="{D42A27DB-BD31-4B8C-83A1-F6EECF244321}">
                <p14:modId xmlns:p14="http://schemas.microsoft.com/office/powerpoint/2010/main" val="339619292"/>
              </p:ext>
            </p:extLst>
          </p:nvPr>
        </p:nvGraphicFramePr>
        <p:xfrm>
          <a:off x="8052187" y="3807416"/>
          <a:ext cx="1781907" cy="1410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66735199-2703-3144-6873-6A46777A7F5B}"/>
              </a:ext>
            </a:extLst>
          </p:cNvPr>
          <p:cNvGraphicFramePr/>
          <p:nvPr>
            <p:extLst>
              <p:ext uri="{D42A27DB-BD31-4B8C-83A1-F6EECF244321}">
                <p14:modId xmlns:p14="http://schemas.microsoft.com/office/powerpoint/2010/main" val="2509512309"/>
              </p:ext>
            </p:extLst>
          </p:nvPr>
        </p:nvGraphicFramePr>
        <p:xfrm>
          <a:off x="4580903" y="3807416"/>
          <a:ext cx="1781907" cy="14105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89D05F2-E005-8EFF-21C0-C97B090C8D50}"/>
              </a:ext>
            </a:extLst>
          </p:cNvPr>
          <p:cNvSpPr>
            <a:spLocks noGrp="1"/>
          </p:cNvSpPr>
          <p:nvPr>
            <p:ph type="title"/>
          </p:nvPr>
        </p:nvSpPr>
        <p:spPr/>
        <p:txBody>
          <a:bodyPr/>
          <a:lstStyle/>
          <a:p>
            <a:r>
              <a:rPr lang="en-GB" dirty="0"/>
              <a:t>Mail drives high engagement</a:t>
            </a:r>
          </a:p>
        </p:txBody>
      </p:sp>
      <p:sp>
        <p:nvSpPr>
          <p:cNvPr id="3" name="Text Placeholder 2">
            <a:extLst>
              <a:ext uri="{FF2B5EF4-FFF2-40B4-BE49-F238E27FC236}">
                <a16:creationId xmlns:a16="http://schemas.microsoft.com/office/drawing/2014/main" id="{5889244A-54CE-02EE-C618-B5A262DF8F4F}"/>
              </a:ext>
            </a:extLst>
          </p:cNvPr>
          <p:cNvSpPr>
            <a:spLocks noGrp="1"/>
          </p:cNvSpPr>
          <p:nvPr>
            <p:ph type="body" sz="quarter" idx="11"/>
          </p:nvPr>
        </p:nvSpPr>
        <p:spPr/>
        <p:txBody>
          <a:bodyPr/>
          <a:lstStyle/>
          <a:p>
            <a:r>
              <a:rPr lang="en-GB" dirty="0"/>
              <a:t>Across all sectors:  driving buying behaviour, discussion and online activity</a:t>
            </a:r>
          </a:p>
        </p:txBody>
      </p:sp>
      <p:sp>
        <p:nvSpPr>
          <p:cNvPr id="4" name="Slide Number Placeholder 3">
            <a:extLst>
              <a:ext uri="{FF2B5EF4-FFF2-40B4-BE49-F238E27FC236}">
                <a16:creationId xmlns:a16="http://schemas.microsoft.com/office/drawing/2014/main" id="{4B04F5F7-423A-6589-E00E-4AAE2BEA9922}"/>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6" name="Text Placeholder 5">
            <a:extLst>
              <a:ext uri="{FF2B5EF4-FFF2-40B4-BE49-F238E27FC236}">
                <a16:creationId xmlns:a16="http://schemas.microsoft.com/office/drawing/2014/main" id="{7258A027-46B4-87CE-43F7-6CFC8986CEE5}"/>
              </a:ext>
            </a:extLst>
          </p:cNvPr>
          <p:cNvSpPr>
            <a:spLocks noGrp="1"/>
          </p:cNvSpPr>
          <p:nvPr>
            <p:ph type="body" sz="quarter" idx="12"/>
          </p:nvPr>
        </p:nvSpPr>
        <p:spPr/>
        <p:txBody>
          <a:bodyPr/>
          <a:lstStyle/>
          <a:p>
            <a:r>
              <a:rPr lang="en-GB" sz="1100" dirty="0"/>
              <a:t>Source:  JICMAIL, Addressed Mail, 2024, n= 1,058</a:t>
            </a:r>
          </a:p>
          <a:p>
            <a:endParaRPr lang="en-GB" dirty="0"/>
          </a:p>
        </p:txBody>
      </p:sp>
      <p:graphicFrame>
        <p:nvGraphicFramePr>
          <p:cNvPr id="7" name="Chart 6">
            <a:extLst>
              <a:ext uri="{FF2B5EF4-FFF2-40B4-BE49-F238E27FC236}">
                <a16:creationId xmlns:a16="http://schemas.microsoft.com/office/drawing/2014/main" id="{4076D059-39B5-8A41-4CA2-B67BDA80AFF9}"/>
              </a:ext>
            </a:extLst>
          </p:cNvPr>
          <p:cNvGraphicFramePr/>
          <p:nvPr>
            <p:extLst>
              <p:ext uri="{D42A27DB-BD31-4B8C-83A1-F6EECF244321}">
                <p14:modId xmlns:p14="http://schemas.microsoft.com/office/powerpoint/2010/main" val="843037420"/>
              </p:ext>
            </p:extLst>
          </p:nvPr>
        </p:nvGraphicFramePr>
        <p:xfrm>
          <a:off x="4580903" y="1898144"/>
          <a:ext cx="1781907" cy="141055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8845866-C908-886C-F01B-28C7B7B4876B}"/>
              </a:ext>
            </a:extLst>
          </p:cNvPr>
          <p:cNvSpPr txBox="1"/>
          <p:nvPr/>
        </p:nvSpPr>
        <p:spPr>
          <a:xfrm>
            <a:off x="5032473" y="2311032"/>
            <a:ext cx="878767" cy="584775"/>
          </a:xfrm>
          <a:prstGeom prst="rect">
            <a:avLst/>
          </a:prstGeom>
          <a:noFill/>
        </p:spPr>
        <p:txBody>
          <a:bodyPr wrap="none" rtlCol="0">
            <a:spAutoFit/>
          </a:bodyPr>
          <a:lstStyle/>
          <a:p>
            <a:r>
              <a:rPr lang="en-GB" sz="3200" b="1" dirty="0">
                <a:solidFill>
                  <a:schemeClr val="accent1"/>
                </a:solidFill>
                <a:latin typeface="+mj-lt"/>
              </a:rPr>
              <a:t>28</a:t>
            </a:r>
            <a:r>
              <a:rPr lang="en-GB" sz="3200" b="1" baseline="30000" dirty="0">
                <a:solidFill>
                  <a:schemeClr val="accent1"/>
                </a:solidFill>
                <a:latin typeface="+mj-lt"/>
              </a:rPr>
              <a:t>%</a:t>
            </a:r>
          </a:p>
        </p:txBody>
      </p:sp>
      <p:sp>
        <p:nvSpPr>
          <p:cNvPr id="9" name="TextBox 8">
            <a:extLst>
              <a:ext uri="{FF2B5EF4-FFF2-40B4-BE49-F238E27FC236}">
                <a16:creationId xmlns:a16="http://schemas.microsoft.com/office/drawing/2014/main" id="{8FAD4B20-6D70-1BDA-1285-B478B845DED9}"/>
              </a:ext>
            </a:extLst>
          </p:cNvPr>
          <p:cNvSpPr txBox="1"/>
          <p:nvPr/>
        </p:nvSpPr>
        <p:spPr>
          <a:xfrm>
            <a:off x="5032473" y="4179208"/>
            <a:ext cx="878767" cy="584775"/>
          </a:xfrm>
          <a:prstGeom prst="rect">
            <a:avLst/>
          </a:prstGeom>
          <a:noFill/>
        </p:spPr>
        <p:txBody>
          <a:bodyPr wrap="none" rtlCol="0">
            <a:spAutoFit/>
          </a:bodyPr>
          <a:lstStyle/>
          <a:p>
            <a:r>
              <a:rPr lang="en-GB" sz="3200" b="1" dirty="0">
                <a:solidFill>
                  <a:schemeClr val="accent1"/>
                </a:solidFill>
                <a:latin typeface="+mj-lt"/>
              </a:rPr>
              <a:t>35</a:t>
            </a:r>
            <a:r>
              <a:rPr lang="en-GB" sz="3200" b="1" baseline="30000" dirty="0">
                <a:solidFill>
                  <a:schemeClr val="accent1"/>
                </a:solidFill>
                <a:latin typeface="+mj-lt"/>
              </a:rPr>
              <a:t>%</a:t>
            </a:r>
          </a:p>
        </p:txBody>
      </p:sp>
      <p:sp>
        <p:nvSpPr>
          <p:cNvPr id="10" name="TextBox 9">
            <a:extLst>
              <a:ext uri="{FF2B5EF4-FFF2-40B4-BE49-F238E27FC236}">
                <a16:creationId xmlns:a16="http://schemas.microsoft.com/office/drawing/2014/main" id="{1E295665-1B49-7477-D863-3521D0B81FBD}"/>
              </a:ext>
            </a:extLst>
          </p:cNvPr>
          <p:cNvSpPr txBox="1"/>
          <p:nvPr/>
        </p:nvSpPr>
        <p:spPr>
          <a:xfrm>
            <a:off x="6359804" y="3179312"/>
            <a:ext cx="1696263" cy="830997"/>
          </a:xfrm>
          <a:prstGeom prst="rect">
            <a:avLst/>
          </a:prstGeom>
          <a:noFill/>
        </p:spPr>
        <p:txBody>
          <a:bodyPr wrap="square" rtlCol="0">
            <a:spAutoFit/>
          </a:bodyPr>
          <a:lstStyle/>
          <a:p>
            <a:pPr algn="ctr"/>
            <a:r>
              <a:rPr lang="en-GB" sz="1600" dirty="0"/>
              <a:t>Local and Central Government</a:t>
            </a:r>
          </a:p>
        </p:txBody>
      </p:sp>
      <p:sp>
        <p:nvSpPr>
          <p:cNvPr id="11" name="TextBox 10">
            <a:extLst>
              <a:ext uri="{FF2B5EF4-FFF2-40B4-BE49-F238E27FC236}">
                <a16:creationId xmlns:a16="http://schemas.microsoft.com/office/drawing/2014/main" id="{1F0B75CF-A7DF-DC29-F574-7C5648F40A66}"/>
              </a:ext>
            </a:extLst>
          </p:cNvPr>
          <p:cNvSpPr txBox="1"/>
          <p:nvPr/>
        </p:nvSpPr>
        <p:spPr>
          <a:xfrm>
            <a:off x="4456689" y="3179312"/>
            <a:ext cx="2030334" cy="338554"/>
          </a:xfrm>
          <a:prstGeom prst="rect">
            <a:avLst/>
          </a:prstGeom>
          <a:noFill/>
        </p:spPr>
        <p:txBody>
          <a:bodyPr wrap="square" rtlCol="0">
            <a:spAutoFit/>
          </a:bodyPr>
          <a:lstStyle/>
          <a:p>
            <a:pPr algn="ctr"/>
            <a:r>
              <a:rPr lang="en-GB" sz="1600" dirty="0"/>
              <a:t>Charity</a:t>
            </a:r>
          </a:p>
        </p:txBody>
      </p:sp>
      <p:sp>
        <p:nvSpPr>
          <p:cNvPr id="12" name="TextBox 11">
            <a:extLst>
              <a:ext uri="{FF2B5EF4-FFF2-40B4-BE49-F238E27FC236}">
                <a16:creationId xmlns:a16="http://schemas.microsoft.com/office/drawing/2014/main" id="{4B8A818E-A379-241F-7131-1C6F7A799E6A}"/>
              </a:ext>
            </a:extLst>
          </p:cNvPr>
          <p:cNvSpPr txBox="1"/>
          <p:nvPr/>
        </p:nvSpPr>
        <p:spPr>
          <a:xfrm>
            <a:off x="4456689" y="5085866"/>
            <a:ext cx="2030334" cy="830997"/>
          </a:xfrm>
          <a:prstGeom prst="rect">
            <a:avLst/>
          </a:prstGeom>
          <a:noFill/>
        </p:spPr>
        <p:txBody>
          <a:bodyPr wrap="square" rtlCol="0">
            <a:spAutoFit/>
          </a:bodyPr>
          <a:lstStyle/>
          <a:p>
            <a:pPr algn="ctr"/>
            <a:r>
              <a:rPr lang="en-GB" sz="1600" dirty="0"/>
              <a:t>Financial and Insurance </a:t>
            </a:r>
          </a:p>
          <a:p>
            <a:pPr algn="ctr"/>
            <a:r>
              <a:rPr lang="en-GB" sz="1600" dirty="0"/>
              <a:t>Services</a:t>
            </a:r>
          </a:p>
        </p:txBody>
      </p:sp>
      <p:sp>
        <p:nvSpPr>
          <p:cNvPr id="13" name="TextBox 12">
            <a:extLst>
              <a:ext uri="{FF2B5EF4-FFF2-40B4-BE49-F238E27FC236}">
                <a16:creationId xmlns:a16="http://schemas.microsoft.com/office/drawing/2014/main" id="{5A891887-E861-C336-D31F-B2649ABBFA6D}"/>
              </a:ext>
            </a:extLst>
          </p:cNvPr>
          <p:cNvSpPr txBox="1"/>
          <p:nvPr/>
        </p:nvSpPr>
        <p:spPr>
          <a:xfrm>
            <a:off x="6192768" y="5085866"/>
            <a:ext cx="2030334" cy="584775"/>
          </a:xfrm>
          <a:prstGeom prst="rect">
            <a:avLst/>
          </a:prstGeom>
          <a:noFill/>
        </p:spPr>
        <p:txBody>
          <a:bodyPr wrap="square" rtlCol="0">
            <a:spAutoFit/>
          </a:bodyPr>
          <a:lstStyle/>
          <a:p>
            <a:pPr algn="ctr"/>
            <a:r>
              <a:rPr lang="en-GB" sz="1600" dirty="0"/>
              <a:t>Mail Order/Online Retailer</a:t>
            </a:r>
          </a:p>
        </p:txBody>
      </p:sp>
      <p:sp>
        <p:nvSpPr>
          <p:cNvPr id="14" name="TextBox 13">
            <a:extLst>
              <a:ext uri="{FF2B5EF4-FFF2-40B4-BE49-F238E27FC236}">
                <a16:creationId xmlns:a16="http://schemas.microsoft.com/office/drawing/2014/main" id="{6C708F3A-D936-24E7-AE4E-924706B813AF}"/>
              </a:ext>
            </a:extLst>
          </p:cNvPr>
          <p:cNvSpPr txBox="1"/>
          <p:nvPr/>
        </p:nvSpPr>
        <p:spPr>
          <a:xfrm>
            <a:off x="7969464" y="5085866"/>
            <a:ext cx="2030335" cy="584775"/>
          </a:xfrm>
          <a:prstGeom prst="rect">
            <a:avLst/>
          </a:prstGeom>
          <a:noFill/>
        </p:spPr>
        <p:txBody>
          <a:bodyPr wrap="square" rtlCol="0">
            <a:spAutoFit/>
          </a:bodyPr>
          <a:lstStyle/>
          <a:p>
            <a:pPr algn="ctr"/>
            <a:r>
              <a:rPr lang="en-GB" sz="1600" dirty="0"/>
              <a:t>Supermarket </a:t>
            </a:r>
          </a:p>
          <a:p>
            <a:pPr algn="ctr"/>
            <a:r>
              <a:rPr lang="en-GB" sz="1600" dirty="0"/>
              <a:t>Retailer</a:t>
            </a:r>
          </a:p>
        </p:txBody>
      </p:sp>
      <p:sp>
        <p:nvSpPr>
          <p:cNvPr id="15" name="TextBox 14">
            <a:extLst>
              <a:ext uri="{FF2B5EF4-FFF2-40B4-BE49-F238E27FC236}">
                <a16:creationId xmlns:a16="http://schemas.microsoft.com/office/drawing/2014/main" id="{5D38BEBB-32AE-1F81-93C9-81F1B9EBD85B}"/>
              </a:ext>
            </a:extLst>
          </p:cNvPr>
          <p:cNvSpPr txBox="1"/>
          <p:nvPr/>
        </p:nvSpPr>
        <p:spPr>
          <a:xfrm>
            <a:off x="8376859" y="3179312"/>
            <a:ext cx="1115434" cy="584775"/>
          </a:xfrm>
          <a:prstGeom prst="rect">
            <a:avLst/>
          </a:prstGeom>
          <a:noFill/>
        </p:spPr>
        <p:txBody>
          <a:bodyPr wrap="none" rtlCol="0">
            <a:spAutoFit/>
          </a:bodyPr>
          <a:lstStyle/>
          <a:p>
            <a:pPr algn="ctr"/>
            <a:r>
              <a:rPr lang="en-GB" sz="1600" dirty="0"/>
              <a:t>High Street</a:t>
            </a:r>
          </a:p>
          <a:p>
            <a:pPr algn="ctr"/>
            <a:r>
              <a:rPr lang="en-GB" sz="1600" dirty="0"/>
              <a:t>Retailer</a:t>
            </a:r>
          </a:p>
        </p:txBody>
      </p:sp>
      <p:sp>
        <p:nvSpPr>
          <p:cNvPr id="16" name="TextBox 15">
            <a:extLst>
              <a:ext uri="{FF2B5EF4-FFF2-40B4-BE49-F238E27FC236}">
                <a16:creationId xmlns:a16="http://schemas.microsoft.com/office/drawing/2014/main" id="{103220C6-9242-AF3F-FBA3-05A76770D0B2}"/>
              </a:ext>
            </a:extLst>
          </p:cNvPr>
          <p:cNvSpPr txBox="1"/>
          <p:nvPr/>
        </p:nvSpPr>
        <p:spPr>
          <a:xfrm>
            <a:off x="9890952" y="3179312"/>
            <a:ext cx="1552027" cy="584775"/>
          </a:xfrm>
          <a:prstGeom prst="rect">
            <a:avLst/>
          </a:prstGeom>
          <a:noFill/>
        </p:spPr>
        <p:txBody>
          <a:bodyPr wrap="none" rtlCol="0">
            <a:spAutoFit/>
          </a:bodyPr>
          <a:lstStyle/>
          <a:p>
            <a:pPr algn="ctr"/>
            <a:r>
              <a:rPr lang="en-GB" sz="1600" dirty="0"/>
              <a:t>TV/Broadband/</a:t>
            </a:r>
          </a:p>
          <a:p>
            <a:pPr algn="ctr"/>
            <a:r>
              <a:rPr lang="en-GB" sz="1600" dirty="0"/>
              <a:t>Landline/Mobile</a:t>
            </a:r>
          </a:p>
        </p:txBody>
      </p:sp>
      <p:sp>
        <p:nvSpPr>
          <p:cNvPr id="17" name="TextBox 16">
            <a:extLst>
              <a:ext uri="{FF2B5EF4-FFF2-40B4-BE49-F238E27FC236}">
                <a16:creationId xmlns:a16="http://schemas.microsoft.com/office/drawing/2014/main" id="{B84F036E-9816-C882-D7E7-B8135486548E}"/>
              </a:ext>
            </a:extLst>
          </p:cNvPr>
          <p:cNvSpPr txBox="1"/>
          <p:nvPr/>
        </p:nvSpPr>
        <p:spPr>
          <a:xfrm>
            <a:off x="9686727" y="5085866"/>
            <a:ext cx="2030335" cy="338554"/>
          </a:xfrm>
          <a:prstGeom prst="rect">
            <a:avLst/>
          </a:prstGeom>
          <a:noFill/>
        </p:spPr>
        <p:txBody>
          <a:bodyPr wrap="square" rtlCol="0">
            <a:spAutoFit/>
          </a:bodyPr>
          <a:lstStyle/>
          <a:p>
            <a:pPr algn="ctr"/>
            <a:r>
              <a:rPr lang="en-GB" sz="1600" dirty="0"/>
              <a:t>Utilities Provider</a:t>
            </a:r>
          </a:p>
        </p:txBody>
      </p:sp>
      <p:graphicFrame>
        <p:nvGraphicFramePr>
          <p:cNvPr id="18" name="Chart 17">
            <a:extLst>
              <a:ext uri="{FF2B5EF4-FFF2-40B4-BE49-F238E27FC236}">
                <a16:creationId xmlns:a16="http://schemas.microsoft.com/office/drawing/2014/main" id="{CA11EA59-CF39-B700-E655-FA75D19185B0}"/>
              </a:ext>
            </a:extLst>
          </p:cNvPr>
          <p:cNvGraphicFramePr/>
          <p:nvPr>
            <p:extLst>
              <p:ext uri="{D42A27DB-BD31-4B8C-83A1-F6EECF244321}">
                <p14:modId xmlns:p14="http://schemas.microsoft.com/office/powerpoint/2010/main" val="2589660787"/>
              </p:ext>
            </p:extLst>
          </p:nvPr>
        </p:nvGraphicFramePr>
        <p:xfrm>
          <a:off x="6316982" y="1898144"/>
          <a:ext cx="1781907" cy="141055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C03A1A8F-CBD0-B7CF-97EB-0BF058FCBAC9}"/>
              </a:ext>
            </a:extLst>
          </p:cNvPr>
          <p:cNvSpPr txBox="1"/>
          <p:nvPr/>
        </p:nvSpPr>
        <p:spPr>
          <a:xfrm>
            <a:off x="6768552" y="2319596"/>
            <a:ext cx="878767" cy="584775"/>
          </a:xfrm>
          <a:prstGeom prst="rect">
            <a:avLst/>
          </a:prstGeom>
          <a:noFill/>
        </p:spPr>
        <p:txBody>
          <a:bodyPr wrap="none" rtlCol="0">
            <a:spAutoFit/>
          </a:bodyPr>
          <a:lstStyle/>
          <a:p>
            <a:r>
              <a:rPr lang="en-GB" sz="3200" b="1" dirty="0">
                <a:solidFill>
                  <a:schemeClr val="accent1"/>
                </a:solidFill>
                <a:latin typeface="+mj-lt"/>
              </a:rPr>
              <a:t>47</a:t>
            </a:r>
            <a:r>
              <a:rPr lang="en-GB" sz="3200" b="1" baseline="30000" dirty="0">
                <a:solidFill>
                  <a:schemeClr val="accent1"/>
                </a:solidFill>
                <a:latin typeface="+mj-lt"/>
              </a:rPr>
              <a:t>%</a:t>
            </a:r>
          </a:p>
        </p:txBody>
      </p:sp>
      <p:graphicFrame>
        <p:nvGraphicFramePr>
          <p:cNvPr id="20" name="Chart 19">
            <a:extLst>
              <a:ext uri="{FF2B5EF4-FFF2-40B4-BE49-F238E27FC236}">
                <a16:creationId xmlns:a16="http://schemas.microsoft.com/office/drawing/2014/main" id="{D398AD60-E106-B685-DA21-5A1B116A5C5F}"/>
              </a:ext>
            </a:extLst>
          </p:cNvPr>
          <p:cNvGraphicFramePr/>
          <p:nvPr>
            <p:extLst>
              <p:ext uri="{D42A27DB-BD31-4B8C-83A1-F6EECF244321}">
                <p14:modId xmlns:p14="http://schemas.microsoft.com/office/powerpoint/2010/main" val="3176923209"/>
              </p:ext>
            </p:extLst>
          </p:nvPr>
        </p:nvGraphicFramePr>
        <p:xfrm>
          <a:off x="6316982" y="3774884"/>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F87E61AD-D2F7-E924-AA91-75410A66C372}"/>
              </a:ext>
            </a:extLst>
          </p:cNvPr>
          <p:cNvSpPr txBox="1"/>
          <p:nvPr/>
        </p:nvSpPr>
        <p:spPr>
          <a:xfrm>
            <a:off x="6768552" y="4187772"/>
            <a:ext cx="878767" cy="584775"/>
          </a:xfrm>
          <a:prstGeom prst="rect">
            <a:avLst/>
          </a:prstGeom>
          <a:noFill/>
        </p:spPr>
        <p:txBody>
          <a:bodyPr wrap="none" rtlCol="0">
            <a:spAutoFit/>
          </a:bodyPr>
          <a:lstStyle/>
          <a:p>
            <a:r>
              <a:rPr lang="en-GB" sz="3200" b="1" dirty="0">
                <a:solidFill>
                  <a:schemeClr val="accent1"/>
                </a:solidFill>
                <a:latin typeface="+mj-lt"/>
              </a:rPr>
              <a:t>26</a:t>
            </a:r>
            <a:r>
              <a:rPr lang="en-GB" sz="3200" b="1" baseline="30000" dirty="0">
                <a:solidFill>
                  <a:schemeClr val="accent1"/>
                </a:solidFill>
                <a:latin typeface="+mj-lt"/>
              </a:rPr>
              <a:t>%</a:t>
            </a:r>
          </a:p>
        </p:txBody>
      </p:sp>
      <p:graphicFrame>
        <p:nvGraphicFramePr>
          <p:cNvPr id="22" name="Chart 21">
            <a:extLst>
              <a:ext uri="{FF2B5EF4-FFF2-40B4-BE49-F238E27FC236}">
                <a16:creationId xmlns:a16="http://schemas.microsoft.com/office/drawing/2014/main" id="{8C10B73F-4544-2B25-9C13-A3A888A3EB1F}"/>
              </a:ext>
            </a:extLst>
          </p:cNvPr>
          <p:cNvGraphicFramePr/>
          <p:nvPr>
            <p:extLst>
              <p:ext uri="{D42A27DB-BD31-4B8C-83A1-F6EECF244321}">
                <p14:modId xmlns:p14="http://schemas.microsoft.com/office/powerpoint/2010/main" val="3038705582"/>
              </p:ext>
            </p:extLst>
          </p:nvPr>
        </p:nvGraphicFramePr>
        <p:xfrm>
          <a:off x="8043623" y="1898144"/>
          <a:ext cx="1781907" cy="1410551"/>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4492E2ED-6082-5ACB-E218-3B04CED22F90}"/>
              </a:ext>
            </a:extLst>
          </p:cNvPr>
          <p:cNvSpPr txBox="1"/>
          <p:nvPr/>
        </p:nvSpPr>
        <p:spPr>
          <a:xfrm>
            <a:off x="8495193" y="2328160"/>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24" name="Chart 23">
            <a:extLst>
              <a:ext uri="{FF2B5EF4-FFF2-40B4-BE49-F238E27FC236}">
                <a16:creationId xmlns:a16="http://schemas.microsoft.com/office/drawing/2014/main" id="{1106DE92-4540-15C8-D619-B650F83B16F7}"/>
              </a:ext>
            </a:extLst>
          </p:cNvPr>
          <p:cNvGraphicFramePr/>
          <p:nvPr>
            <p:extLst>
              <p:ext uri="{D42A27DB-BD31-4B8C-83A1-F6EECF244321}">
                <p14:modId xmlns:p14="http://schemas.microsoft.com/office/powerpoint/2010/main" val="2816697917"/>
              </p:ext>
            </p:extLst>
          </p:nvPr>
        </p:nvGraphicFramePr>
        <p:xfrm>
          <a:off x="8093678" y="3783448"/>
          <a:ext cx="1781907" cy="1410551"/>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a:extLst>
              <a:ext uri="{FF2B5EF4-FFF2-40B4-BE49-F238E27FC236}">
                <a16:creationId xmlns:a16="http://schemas.microsoft.com/office/drawing/2014/main" id="{43C24726-6E46-96FA-2279-21FACDE172F8}"/>
              </a:ext>
            </a:extLst>
          </p:cNvPr>
          <p:cNvSpPr txBox="1"/>
          <p:nvPr/>
        </p:nvSpPr>
        <p:spPr>
          <a:xfrm>
            <a:off x="8545248" y="4196336"/>
            <a:ext cx="878767" cy="584775"/>
          </a:xfrm>
          <a:prstGeom prst="rect">
            <a:avLst/>
          </a:prstGeom>
          <a:noFill/>
        </p:spPr>
        <p:txBody>
          <a:bodyPr wrap="none" rtlCol="0">
            <a:spAutoFit/>
          </a:bodyPr>
          <a:lstStyle/>
          <a:p>
            <a:r>
              <a:rPr lang="en-GB" sz="3200" b="1" dirty="0">
                <a:solidFill>
                  <a:schemeClr val="accent1"/>
                </a:solidFill>
                <a:latin typeface="+mj-lt"/>
              </a:rPr>
              <a:t>51</a:t>
            </a:r>
            <a:r>
              <a:rPr lang="en-GB" sz="3200" b="1" baseline="30000" dirty="0">
                <a:solidFill>
                  <a:schemeClr val="accent1"/>
                </a:solidFill>
                <a:latin typeface="+mj-lt"/>
              </a:rPr>
              <a:t>%</a:t>
            </a:r>
          </a:p>
        </p:txBody>
      </p:sp>
      <p:graphicFrame>
        <p:nvGraphicFramePr>
          <p:cNvPr id="26" name="Chart 25">
            <a:extLst>
              <a:ext uri="{FF2B5EF4-FFF2-40B4-BE49-F238E27FC236}">
                <a16:creationId xmlns:a16="http://schemas.microsoft.com/office/drawing/2014/main" id="{643B08FE-331E-DF5E-2119-E32B1E29AB13}"/>
              </a:ext>
            </a:extLst>
          </p:cNvPr>
          <p:cNvGraphicFramePr/>
          <p:nvPr>
            <p:extLst>
              <p:ext uri="{D42A27DB-BD31-4B8C-83A1-F6EECF244321}">
                <p14:modId xmlns:p14="http://schemas.microsoft.com/office/powerpoint/2010/main" val="2103964285"/>
              </p:ext>
            </p:extLst>
          </p:nvPr>
        </p:nvGraphicFramePr>
        <p:xfrm>
          <a:off x="9776012" y="1898144"/>
          <a:ext cx="1781907" cy="1410551"/>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a:extLst>
              <a:ext uri="{FF2B5EF4-FFF2-40B4-BE49-F238E27FC236}">
                <a16:creationId xmlns:a16="http://schemas.microsoft.com/office/drawing/2014/main" id="{8D9EF66A-BD00-D16F-155B-AC5B1711F317}"/>
              </a:ext>
            </a:extLst>
          </p:cNvPr>
          <p:cNvSpPr txBox="1"/>
          <p:nvPr/>
        </p:nvSpPr>
        <p:spPr>
          <a:xfrm>
            <a:off x="10227582" y="2326450"/>
            <a:ext cx="878767" cy="584775"/>
          </a:xfrm>
          <a:prstGeom prst="rect">
            <a:avLst/>
          </a:prstGeom>
          <a:noFill/>
        </p:spPr>
        <p:txBody>
          <a:bodyPr wrap="none" rtlCol="0">
            <a:spAutoFit/>
          </a:bodyPr>
          <a:lstStyle/>
          <a:p>
            <a:r>
              <a:rPr lang="en-GB" sz="3200" b="1" dirty="0">
                <a:solidFill>
                  <a:schemeClr val="accent1"/>
                </a:solidFill>
                <a:latin typeface="+mj-lt"/>
              </a:rPr>
              <a:t>24</a:t>
            </a:r>
            <a:r>
              <a:rPr lang="en-GB" sz="3200" b="1" baseline="30000" dirty="0">
                <a:solidFill>
                  <a:schemeClr val="accent1"/>
                </a:solidFill>
                <a:latin typeface="+mj-lt"/>
              </a:rPr>
              <a:t>%</a:t>
            </a:r>
          </a:p>
        </p:txBody>
      </p:sp>
      <p:sp>
        <p:nvSpPr>
          <p:cNvPr id="28" name="TextBox 27">
            <a:extLst>
              <a:ext uri="{FF2B5EF4-FFF2-40B4-BE49-F238E27FC236}">
                <a16:creationId xmlns:a16="http://schemas.microsoft.com/office/drawing/2014/main" id="{6B5F34F8-D043-1BA9-50C4-7E90E92ABACD}"/>
              </a:ext>
            </a:extLst>
          </p:cNvPr>
          <p:cNvSpPr txBox="1"/>
          <p:nvPr/>
        </p:nvSpPr>
        <p:spPr>
          <a:xfrm>
            <a:off x="10227582" y="4194626"/>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29" name="Table 28">
            <a:extLst>
              <a:ext uri="{FF2B5EF4-FFF2-40B4-BE49-F238E27FC236}">
                <a16:creationId xmlns:a16="http://schemas.microsoft.com/office/drawing/2014/main" id="{04351322-C19E-EE31-0DFC-E75B38C9F086}"/>
              </a:ext>
            </a:extLst>
          </p:cNvPr>
          <p:cNvGraphicFramePr>
            <a:graphicFrameLocks noGrp="1"/>
          </p:cNvGraphicFramePr>
          <p:nvPr/>
        </p:nvGraphicFramePr>
        <p:xfrm>
          <a:off x="527502" y="1677944"/>
          <a:ext cx="4071908" cy="4384040"/>
        </p:xfrm>
        <a:graphic>
          <a:graphicData uri="http://schemas.openxmlformats.org/drawingml/2006/table">
            <a:tbl>
              <a:tblPr firstRow="1" bandRow="1">
                <a:tableStyleId>{21E4AEA4-8DFA-4A89-87EB-49C32662AFE0}</a:tableStyleId>
              </a:tblPr>
              <a:tblGrid>
                <a:gridCol w="4071908">
                  <a:extLst>
                    <a:ext uri="{9D8B030D-6E8A-4147-A177-3AD203B41FA5}">
                      <a16:colId xmlns:a16="http://schemas.microsoft.com/office/drawing/2014/main" val="1488041337"/>
                    </a:ext>
                  </a:extLst>
                </a:gridCol>
              </a:tblGrid>
              <a:tr h="0">
                <a:tc>
                  <a:txBody>
                    <a:bodyPr/>
                    <a:lstStyle/>
                    <a:p>
                      <a:r>
                        <a:rPr lang="en-GB" sz="1400" dirty="0"/>
                        <a:t>COMMERCIAL ACTIONS</a:t>
                      </a:r>
                    </a:p>
                  </a:txBody>
                  <a:tcPr/>
                </a:tc>
                <a:extLst>
                  <a:ext uri="{0D108BD9-81ED-4DB2-BD59-A6C34878D82A}">
                    <a16:rowId xmlns:a16="http://schemas.microsoft.com/office/drawing/2014/main" val="1214807488"/>
                  </a:ext>
                </a:extLst>
              </a:tr>
              <a:tr h="370840">
                <a:tc>
                  <a:txBody>
                    <a:bodyPr/>
                    <a:lstStyle/>
                    <a:p>
                      <a:r>
                        <a:rPr lang="en-GB" sz="1400" dirty="0"/>
                        <a:t>Bought something, made a payment or donation</a:t>
                      </a:r>
                    </a:p>
                  </a:txBody>
                  <a:tcPr/>
                </a:tc>
                <a:extLst>
                  <a:ext uri="{0D108BD9-81ED-4DB2-BD59-A6C34878D82A}">
                    <a16:rowId xmlns:a16="http://schemas.microsoft.com/office/drawing/2014/main" val="668264071"/>
                  </a:ext>
                </a:extLst>
              </a:tr>
              <a:tr h="370840">
                <a:tc>
                  <a:txBody>
                    <a:bodyPr/>
                    <a:lstStyle/>
                    <a:p>
                      <a:r>
                        <a:rPr lang="en-GB" sz="1400" dirty="0"/>
                        <a:t>Used a voucher or discount code</a:t>
                      </a:r>
                    </a:p>
                  </a:txBody>
                  <a:tcPr/>
                </a:tc>
                <a:extLst>
                  <a:ext uri="{0D108BD9-81ED-4DB2-BD59-A6C34878D82A}">
                    <a16:rowId xmlns:a16="http://schemas.microsoft.com/office/drawing/2014/main" val="1898613279"/>
                  </a:ext>
                </a:extLst>
              </a:tr>
              <a:tr h="370840">
                <a:tc>
                  <a:txBody>
                    <a:bodyPr/>
                    <a:lstStyle/>
                    <a:p>
                      <a:r>
                        <a:rPr lang="en-GB" sz="1400" dirty="0"/>
                        <a:t>Planned a large purchase</a:t>
                      </a:r>
                    </a:p>
                  </a:txBody>
                  <a:tcPr/>
                </a:tc>
                <a:extLst>
                  <a:ext uri="{0D108BD9-81ED-4DB2-BD59-A6C34878D82A}">
                    <a16:rowId xmlns:a16="http://schemas.microsoft.com/office/drawing/2014/main" val="1791731386"/>
                  </a:ext>
                </a:extLst>
              </a:tr>
              <a:tr h="370840">
                <a:tc>
                  <a:txBody>
                    <a:bodyPr/>
                    <a:lstStyle/>
                    <a:p>
                      <a:r>
                        <a:rPr lang="en-GB" sz="1400" dirty="0"/>
                        <a:t>Discussed with someone</a:t>
                      </a:r>
                    </a:p>
                  </a:txBody>
                  <a:tcPr/>
                </a:tc>
                <a:extLst>
                  <a:ext uri="{0D108BD9-81ED-4DB2-BD59-A6C34878D82A}">
                    <a16:rowId xmlns:a16="http://schemas.microsoft.com/office/drawing/2014/main" val="1302984086"/>
                  </a:ext>
                </a:extLst>
              </a:tr>
              <a:tr h="370840">
                <a:tc>
                  <a:txBody>
                    <a:bodyPr/>
                    <a:lstStyle/>
                    <a:p>
                      <a:r>
                        <a:rPr lang="en-GB" sz="1400" dirty="0"/>
                        <a:t>Ordered a catalogue</a:t>
                      </a:r>
                    </a:p>
                  </a:txBody>
                  <a:tcPr/>
                </a:tc>
                <a:extLst>
                  <a:ext uri="{0D108BD9-81ED-4DB2-BD59-A6C34878D82A}">
                    <a16:rowId xmlns:a16="http://schemas.microsoft.com/office/drawing/2014/main" val="1137408445"/>
                  </a:ext>
                </a:extLst>
              </a:tr>
              <a:tr h="370840">
                <a:tc>
                  <a:txBody>
                    <a:bodyPr/>
                    <a:lstStyle/>
                    <a:p>
                      <a:r>
                        <a:rPr lang="en-GB" sz="1400" dirty="0"/>
                        <a:t>Visited sender’s shop/office</a:t>
                      </a:r>
                    </a:p>
                  </a:txBody>
                  <a:tcPr/>
                </a:tc>
                <a:extLst>
                  <a:ext uri="{0D108BD9-81ED-4DB2-BD59-A6C34878D82A}">
                    <a16:rowId xmlns:a16="http://schemas.microsoft.com/office/drawing/2014/main" val="1818730671"/>
                  </a:ext>
                </a:extLst>
              </a:tr>
              <a:tr h="370840">
                <a:tc>
                  <a:txBody>
                    <a:bodyPr/>
                    <a:lstStyle/>
                    <a:p>
                      <a:r>
                        <a:rPr lang="en-GB" sz="1400" dirty="0"/>
                        <a:t>Visited sender’s web site</a:t>
                      </a:r>
                    </a:p>
                  </a:txBody>
                  <a:tcPr/>
                </a:tc>
                <a:extLst>
                  <a:ext uri="{0D108BD9-81ED-4DB2-BD59-A6C34878D82A}">
                    <a16:rowId xmlns:a16="http://schemas.microsoft.com/office/drawing/2014/main" val="327347998"/>
                  </a:ext>
                </a:extLst>
              </a:tr>
              <a:tr h="370840">
                <a:tc>
                  <a:txBody>
                    <a:bodyPr/>
                    <a:lstStyle/>
                    <a:p>
                      <a:r>
                        <a:rPr lang="en-GB" sz="1400" dirty="0"/>
                        <a:t>Went online for more information</a:t>
                      </a:r>
                    </a:p>
                  </a:txBody>
                  <a:tcPr/>
                </a:tc>
                <a:extLst>
                  <a:ext uri="{0D108BD9-81ED-4DB2-BD59-A6C34878D82A}">
                    <a16:rowId xmlns:a16="http://schemas.microsoft.com/office/drawing/2014/main" val="2441945964"/>
                  </a:ext>
                </a:extLst>
              </a:tr>
              <a:tr h="370840">
                <a:tc>
                  <a:txBody>
                    <a:bodyPr/>
                    <a:lstStyle/>
                    <a:p>
                      <a:r>
                        <a:rPr lang="en-GB" sz="1400" dirty="0"/>
                        <a:t>Looked up my account details</a:t>
                      </a:r>
                    </a:p>
                  </a:txBody>
                  <a:tcPr/>
                </a:tc>
                <a:extLst>
                  <a:ext uri="{0D108BD9-81ED-4DB2-BD59-A6C34878D82A}">
                    <a16:rowId xmlns:a16="http://schemas.microsoft.com/office/drawing/2014/main" val="2072138377"/>
                  </a:ext>
                </a:extLst>
              </a:tr>
              <a:tr h="370840">
                <a:tc>
                  <a:txBody>
                    <a:bodyPr/>
                    <a:lstStyle/>
                    <a:p>
                      <a:r>
                        <a:rPr lang="en-GB" sz="1400" dirty="0"/>
                        <a:t>Used a tablet or smartphone</a:t>
                      </a:r>
                    </a:p>
                  </a:txBody>
                  <a:tcPr/>
                </a:tc>
                <a:extLst>
                  <a:ext uri="{0D108BD9-81ED-4DB2-BD59-A6C34878D82A}">
                    <a16:rowId xmlns:a16="http://schemas.microsoft.com/office/drawing/2014/main" val="161353811"/>
                  </a:ext>
                </a:extLst>
              </a:tr>
              <a:tr h="370840">
                <a:tc>
                  <a:txBody>
                    <a:bodyPr/>
                    <a:lstStyle/>
                    <a:p>
                      <a:r>
                        <a:rPr lang="en-GB" sz="1400" dirty="0"/>
                        <a:t>Called the sender</a:t>
                      </a:r>
                    </a:p>
                  </a:txBody>
                  <a:tcPr/>
                </a:tc>
                <a:extLst>
                  <a:ext uri="{0D108BD9-81ED-4DB2-BD59-A6C34878D82A}">
                    <a16:rowId xmlns:a16="http://schemas.microsoft.com/office/drawing/2014/main" val="1068214285"/>
                  </a:ext>
                </a:extLst>
              </a:tr>
            </a:tbl>
          </a:graphicData>
        </a:graphic>
      </p:graphicFrame>
      <p:graphicFrame>
        <p:nvGraphicFramePr>
          <p:cNvPr id="31" name="Chart 30">
            <a:extLst>
              <a:ext uri="{FF2B5EF4-FFF2-40B4-BE49-F238E27FC236}">
                <a16:creationId xmlns:a16="http://schemas.microsoft.com/office/drawing/2014/main" id="{338E4FF0-F69B-51DD-D9C4-0433DCB80C0E}"/>
              </a:ext>
            </a:extLst>
          </p:cNvPr>
          <p:cNvGraphicFramePr/>
          <p:nvPr>
            <p:extLst>
              <p:ext uri="{D42A27DB-BD31-4B8C-83A1-F6EECF244321}">
                <p14:modId xmlns:p14="http://schemas.microsoft.com/office/powerpoint/2010/main" val="1179285708"/>
              </p:ext>
            </p:extLst>
          </p:nvPr>
        </p:nvGraphicFramePr>
        <p:xfrm>
          <a:off x="6316982" y="3807416"/>
          <a:ext cx="1781907" cy="141055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Chart 32">
            <a:extLst>
              <a:ext uri="{FF2B5EF4-FFF2-40B4-BE49-F238E27FC236}">
                <a16:creationId xmlns:a16="http://schemas.microsoft.com/office/drawing/2014/main" id="{CB12BD96-D12C-F851-A76F-876A79EDD4D9}"/>
              </a:ext>
            </a:extLst>
          </p:cNvPr>
          <p:cNvGraphicFramePr/>
          <p:nvPr/>
        </p:nvGraphicFramePr>
        <p:xfrm>
          <a:off x="9784576" y="3807416"/>
          <a:ext cx="1781907" cy="1410551"/>
        </p:xfrm>
        <a:graphic>
          <a:graphicData uri="http://schemas.openxmlformats.org/drawingml/2006/chart">
            <c:chart xmlns:c="http://schemas.openxmlformats.org/drawingml/2006/chart" xmlns:r="http://schemas.openxmlformats.org/officeDocument/2006/relationships" r:id="rId11"/>
          </a:graphicData>
        </a:graphic>
      </p:graphicFrame>
      <p:sp>
        <p:nvSpPr>
          <p:cNvPr id="34" name="TextBox 33">
            <a:extLst>
              <a:ext uri="{FF2B5EF4-FFF2-40B4-BE49-F238E27FC236}">
                <a16:creationId xmlns:a16="http://schemas.microsoft.com/office/drawing/2014/main" id="{5B3DF526-E2CD-F5CD-40EC-8F3F26F2B455}"/>
              </a:ext>
            </a:extLst>
          </p:cNvPr>
          <p:cNvSpPr txBox="1"/>
          <p:nvPr/>
        </p:nvSpPr>
        <p:spPr>
          <a:xfrm>
            <a:off x="5215215" y="2805016"/>
            <a:ext cx="513282" cy="246221"/>
          </a:xfrm>
          <a:prstGeom prst="rect">
            <a:avLst/>
          </a:prstGeom>
          <a:noFill/>
        </p:spPr>
        <p:txBody>
          <a:bodyPr wrap="none" rtlCol="0">
            <a:spAutoFit/>
          </a:bodyPr>
          <a:lstStyle/>
          <a:p>
            <a:r>
              <a:rPr lang="en-GB" sz="1000" dirty="0"/>
              <a:t>n=400</a:t>
            </a:r>
          </a:p>
        </p:txBody>
      </p:sp>
      <p:sp>
        <p:nvSpPr>
          <p:cNvPr id="35" name="TextBox 34">
            <a:extLst>
              <a:ext uri="{FF2B5EF4-FFF2-40B4-BE49-F238E27FC236}">
                <a16:creationId xmlns:a16="http://schemas.microsoft.com/office/drawing/2014/main" id="{A0F0B23A-F79E-1ABA-7D1D-0255EAA836DB}"/>
              </a:ext>
            </a:extLst>
          </p:cNvPr>
          <p:cNvSpPr txBox="1"/>
          <p:nvPr/>
        </p:nvSpPr>
        <p:spPr>
          <a:xfrm>
            <a:off x="6951294" y="2805016"/>
            <a:ext cx="513282" cy="246221"/>
          </a:xfrm>
          <a:prstGeom prst="rect">
            <a:avLst/>
          </a:prstGeom>
          <a:noFill/>
        </p:spPr>
        <p:txBody>
          <a:bodyPr wrap="none" rtlCol="0">
            <a:spAutoFit/>
          </a:bodyPr>
          <a:lstStyle/>
          <a:p>
            <a:r>
              <a:rPr lang="en-GB" sz="1000" dirty="0"/>
              <a:t>n=725</a:t>
            </a:r>
          </a:p>
        </p:txBody>
      </p:sp>
      <p:sp>
        <p:nvSpPr>
          <p:cNvPr id="36" name="TextBox 35">
            <a:extLst>
              <a:ext uri="{FF2B5EF4-FFF2-40B4-BE49-F238E27FC236}">
                <a16:creationId xmlns:a16="http://schemas.microsoft.com/office/drawing/2014/main" id="{A9E5BCD4-DFDC-770C-0019-32CE40240FF9}"/>
              </a:ext>
            </a:extLst>
          </p:cNvPr>
          <p:cNvSpPr txBox="1"/>
          <p:nvPr/>
        </p:nvSpPr>
        <p:spPr>
          <a:xfrm>
            <a:off x="8677935" y="2805016"/>
            <a:ext cx="513282" cy="246221"/>
          </a:xfrm>
          <a:prstGeom prst="rect">
            <a:avLst/>
          </a:prstGeom>
          <a:noFill/>
        </p:spPr>
        <p:txBody>
          <a:bodyPr wrap="none" rtlCol="0">
            <a:spAutoFit/>
          </a:bodyPr>
          <a:lstStyle/>
          <a:p>
            <a:r>
              <a:rPr lang="en-GB" sz="1000" dirty="0"/>
              <a:t>n=801</a:t>
            </a:r>
          </a:p>
        </p:txBody>
      </p:sp>
      <p:sp>
        <p:nvSpPr>
          <p:cNvPr id="37" name="TextBox 36">
            <a:extLst>
              <a:ext uri="{FF2B5EF4-FFF2-40B4-BE49-F238E27FC236}">
                <a16:creationId xmlns:a16="http://schemas.microsoft.com/office/drawing/2014/main" id="{C17586D1-BC25-5065-B900-7191CA586EAE}"/>
              </a:ext>
            </a:extLst>
          </p:cNvPr>
          <p:cNvSpPr txBox="1"/>
          <p:nvPr/>
        </p:nvSpPr>
        <p:spPr>
          <a:xfrm>
            <a:off x="10410324" y="2805016"/>
            <a:ext cx="513282" cy="246221"/>
          </a:xfrm>
          <a:prstGeom prst="rect">
            <a:avLst/>
          </a:prstGeom>
          <a:noFill/>
        </p:spPr>
        <p:txBody>
          <a:bodyPr wrap="none" rtlCol="0">
            <a:spAutoFit/>
          </a:bodyPr>
          <a:lstStyle/>
          <a:p>
            <a:r>
              <a:rPr lang="en-GB" sz="1000" dirty="0"/>
              <a:t>n=115</a:t>
            </a:r>
          </a:p>
        </p:txBody>
      </p:sp>
      <p:sp>
        <p:nvSpPr>
          <p:cNvPr id="38" name="TextBox 37">
            <a:extLst>
              <a:ext uri="{FF2B5EF4-FFF2-40B4-BE49-F238E27FC236}">
                <a16:creationId xmlns:a16="http://schemas.microsoft.com/office/drawing/2014/main" id="{14E6F513-5FC7-84EF-29CB-D93A0607F27A}"/>
              </a:ext>
            </a:extLst>
          </p:cNvPr>
          <p:cNvSpPr txBox="1"/>
          <p:nvPr/>
        </p:nvSpPr>
        <p:spPr>
          <a:xfrm>
            <a:off x="5166324" y="4734844"/>
            <a:ext cx="611065" cy="246221"/>
          </a:xfrm>
          <a:prstGeom prst="rect">
            <a:avLst/>
          </a:prstGeom>
          <a:noFill/>
        </p:spPr>
        <p:txBody>
          <a:bodyPr wrap="none" rtlCol="0">
            <a:spAutoFit/>
          </a:bodyPr>
          <a:lstStyle/>
          <a:p>
            <a:r>
              <a:rPr lang="en-GB" sz="1000" dirty="0"/>
              <a:t>n=1,058</a:t>
            </a:r>
          </a:p>
        </p:txBody>
      </p:sp>
      <p:sp>
        <p:nvSpPr>
          <p:cNvPr id="39" name="TextBox 38">
            <a:extLst>
              <a:ext uri="{FF2B5EF4-FFF2-40B4-BE49-F238E27FC236}">
                <a16:creationId xmlns:a16="http://schemas.microsoft.com/office/drawing/2014/main" id="{32D5F8E9-AFDE-7130-EB97-CFE37E3C7C0B}"/>
              </a:ext>
            </a:extLst>
          </p:cNvPr>
          <p:cNvSpPr txBox="1"/>
          <p:nvPr/>
        </p:nvSpPr>
        <p:spPr>
          <a:xfrm>
            <a:off x="6951294" y="4734844"/>
            <a:ext cx="513282" cy="246221"/>
          </a:xfrm>
          <a:prstGeom prst="rect">
            <a:avLst/>
          </a:prstGeom>
          <a:noFill/>
        </p:spPr>
        <p:txBody>
          <a:bodyPr wrap="none" rtlCol="0">
            <a:spAutoFit/>
          </a:bodyPr>
          <a:lstStyle/>
          <a:p>
            <a:r>
              <a:rPr lang="en-GB" sz="1000" dirty="0"/>
              <a:t>n=372</a:t>
            </a:r>
          </a:p>
        </p:txBody>
      </p:sp>
      <p:sp>
        <p:nvSpPr>
          <p:cNvPr id="40" name="TextBox 39">
            <a:extLst>
              <a:ext uri="{FF2B5EF4-FFF2-40B4-BE49-F238E27FC236}">
                <a16:creationId xmlns:a16="http://schemas.microsoft.com/office/drawing/2014/main" id="{751A1D5F-4CA7-619C-5385-839AE39B77C5}"/>
              </a:ext>
            </a:extLst>
          </p:cNvPr>
          <p:cNvSpPr txBox="1"/>
          <p:nvPr/>
        </p:nvSpPr>
        <p:spPr>
          <a:xfrm>
            <a:off x="8727990" y="4734844"/>
            <a:ext cx="513282" cy="246221"/>
          </a:xfrm>
          <a:prstGeom prst="rect">
            <a:avLst/>
          </a:prstGeom>
          <a:noFill/>
        </p:spPr>
        <p:txBody>
          <a:bodyPr wrap="none" rtlCol="0">
            <a:spAutoFit/>
          </a:bodyPr>
          <a:lstStyle/>
          <a:p>
            <a:r>
              <a:rPr lang="en-GB" sz="1000" dirty="0"/>
              <a:t>n=274</a:t>
            </a:r>
          </a:p>
        </p:txBody>
      </p:sp>
      <p:sp>
        <p:nvSpPr>
          <p:cNvPr id="41" name="TextBox 40">
            <a:extLst>
              <a:ext uri="{FF2B5EF4-FFF2-40B4-BE49-F238E27FC236}">
                <a16:creationId xmlns:a16="http://schemas.microsoft.com/office/drawing/2014/main" id="{964B4617-F34D-F683-CA1B-46D752772BAD}"/>
              </a:ext>
            </a:extLst>
          </p:cNvPr>
          <p:cNvSpPr txBox="1"/>
          <p:nvPr/>
        </p:nvSpPr>
        <p:spPr>
          <a:xfrm>
            <a:off x="10382376" y="4734844"/>
            <a:ext cx="513282" cy="246221"/>
          </a:xfrm>
          <a:prstGeom prst="rect">
            <a:avLst/>
          </a:prstGeom>
          <a:noFill/>
        </p:spPr>
        <p:txBody>
          <a:bodyPr wrap="none" rtlCol="0">
            <a:spAutoFit/>
          </a:bodyPr>
          <a:lstStyle/>
          <a:p>
            <a:r>
              <a:rPr lang="en-GB" sz="1000" dirty="0"/>
              <a:t>n=173</a:t>
            </a:r>
          </a:p>
        </p:txBody>
      </p:sp>
    </p:spTree>
    <p:extLst>
      <p:ext uri="{BB962C8B-B14F-4D97-AF65-F5344CB8AC3E}">
        <p14:creationId xmlns:p14="http://schemas.microsoft.com/office/powerpoint/2010/main" val="313147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59742C7-C6EB-D9E2-E9C2-02008DBE10CF}"/>
              </a:ext>
            </a:extLst>
          </p:cNvPr>
          <p:cNvGrpSpPr/>
          <p:nvPr/>
        </p:nvGrpSpPr>
        <p:grpSpPr>
          <a:xfrm>
            <a:off x="503451" y="2333917"/>
            <a:ext cx="1043012" cy="1163810"/>
            <a:chOff x="503451" y="2333917"/>
            <a:chExt cx="1043012" cy="1163810"/>
          </a:xfrm>
        </p:grpSpPr>
        <p:sp>
          <p:nvSpPr>
            <p:cNvPr id="7" name="Rectangle 226">
              <a:extLst>
                <a:ext uri="{FF2B5EF4-FFF2-40B4-BE49-F238E27FC236}">
                  <a16:creationId xmlns:a16="http://schemas.microsoft.com/office/drawing/2014/main" id="{36F3CE9D-E948-156E-5C50-C512951C4A9C}"/>
                </a:ext>
              </a:extLst>
            </p:cNvPr>
            <p:cNvSpPr>
              <a:spLocks noChangeArrowheads="1"/>
            </p:cNvSpPr>
            <p:nvPr/>
          </p:nvSpPr>
          <p:spPr bwMode="auto">
            <a:xfrm>
              <a:off x="503451" y="3458236"/>
              <a:ext cx="984937" cy="3949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227">
              <a:extLst>
                <a:ext uri="{FF2B5EF4-FFF2-40B4-BE49-F238E27FC236}">
                  <a16:creationId xmlns:a16="http://schemas.microsoft.com/office/drawing/2014/main" id="{A02BD3E5-4443-738E-D8A3-2865483A43D3}"/>
                </a:ext>
              </a:extLst>
            </p:cNvPr>
            <p:cNvSpPr>
              <a:spLocks noEditPoints="1"/>
            </p:cNvSpPr>
            <p:nvPr/>
          </p:nvSpPr>
          <p:spPr bwMode="auto">
            <a:xfrm>
              <a:off x="529004" y="2666103"/>
              <a:ext cx="1017459" cy="810718"/>
            </a:xfrm>
            <a:custGeom>
              <a:avLst/>
              <a:gdLst>
                <a:gd name="T0" fmla="*/ 804 w 911"/>
                <a:gd name="T1" fmla="*/ 311 h 727"/>
                <a:gd name="T2" fmla="*/ 796 w 911"/>
                <a:gd name="T3" fmla="*/ 338 h 727"/>
                <a:gd name="T4" fmla="*/ 781 w 911"/>
                <a:gd name="T5" fmla="*/ 326 h 727"/>
                <a:gd name="T6" fmla="*/ 775 w 911"/>
                <a:gd name="T7" fmla="*/ 297 h 727"/>
                <a:gd name="T8" fmla="*/ 790 w 911"/>
                <a:gd name="T9" fmla="*/ 290 h 727"/>
                <a:gd name="T10" fmla="*/ 793 w 911"/>
                <a:gd name="T11" fmla="*/ 290 h 727"/>
                <a:gd name="T12" fmla="*/ 804 w 911"/>
                <a:gd name="T13" fmla="*/ 311 h 727"/>
                <a:gd name="T14" fmla="*/ 424 w 911"/>
                <a:gd name="T15" fmla="*/ 41 h 727"/>
                <a:gd name="T16" fmla="*/ 542 w 911"/>
                <a:gd name="T17" fmla="*/ 160 h 727"/>
                <a:gd name="T18" fmla="*/ 518 w 911"/>
                <a:gd name="T19" fmla="*/ 232 h 727"/>
                <a:gd name="T20" fmla="*/ 417 w 911"/>
                <a:gd name="T21" fmla="*/ 212 h 727"/>
                <a:gd name="T22" fmla="*/ 327 w 911"/>
                <a:gd name="T23" fmla="*/ 228 h 727"/>
                <a:gd name="T24" fmla="*/ 306 w 911"/>
                <a:gd name="T25" fmla="*/ 160 h 727"/>
                <a:gd name="T26" fmla="*/ 424 w 911"/>
                <a:gd name="T27" fmla="*/ 41 h 727"/>
                <a:gd name="T28" fmla="*/ 194 w 911"/>
                <a:gd name="T29" fmla="*/ 369 h 727"/>
                <a:gd name="T30" fmla="*/ 163 w 911"/>
                <a:gd name="T31" fmla="*/ 338 h 727"/>
                <a:gd name="T32" fmla="*/ 194 w 911"/>
                <a:gd name="T33" fmla="*/ 307 h 727"/>
                <a:gd name="T34" fmla="*/ 225 w 911"/>
                <a:gd name="T35" fmla="*/ 338 h 727"/>
                <a:gd name="T36" fmla="*/ 194 w 911"/>
                <a:gd name="T37" fmla="*/ 369 h 727"/>
                <a:gd name="T38" fmla="*/ 900 w 911"/>
                <a:gd name="T39" fmla="*/ 333 h 727"/>
                <a:gd name="T40" fmla="*/ 831 w 911"/>
                <a:gd name="T41" fmla="*/ 346 h 727"/>
                <a:gd name="T42" fmla="*/ 839 w 911"/>
                <a:gd name="T43" fmla="*/ 312 h 727"/>
                <a:gd name="T44" fmla="*/ 797 w 911"/>
                <a:gd name="T45" fmla="*/ 256 h 727"/>
                <a:gd name="T46" fmla="*/ 744 w 911"/>
                <a:gd name="T47" fmla="*/ 281 h 727"/>
                <a:gd name="T48" fmla="*/ 755 w 911"/>
                <a:gd name="T49" fmla="*/ 349 h 727"/>
                <a:gd name="T50" fmla="*/ 772 w 911"/>
                <a:gd name="T51" fmla="*/ 364 h 727"/>
                <a:gd name="T52" fmla="*/ 724 w 911"/>
                <a:gd name="T53" fmla="*/ 383 h 727"/>
                <a:gd name="T54" fmla="*/ 583 w 911"/>
                <a:gd name="T55" fmla="*/ 188 h 727"/>
                <a:gd name="T56" fmla="*/ 585 w 911"/>
                <a:gd name="T57" fmla="*/ 163 h 727"/>
                <a:gd name="T58" fmla="*/ 424 w 911"/>
                <a:gd name="T59" fmla="*/ 0 h 727"/>
                <a:gd name="T60" fmla="*/ 263 w 911"/>
                <a:gd name="T61" fmla="*/ 163 h 727"/>
                <a:gd name="T62" fmla="*/ 263 w 911"/>
                <a:gd name="T63" fmla="*/ 171 h 727"/>
                <a:gd name="T64" fmla="*/ 261 w 911"/>
                <a:gd name="T65" fmla="*/ 171 h 727"/>
                <a:gd name="T66" fmla="*/ 162 w 911"/>
                <a:gd name="T67" fmla="*/ 116 h 727"/>
                <a:gd name="T68" fmla="*/ 162 w 911"/>
                <a:gd name="T69" fmla="*/ 231 h 727"/>
                <a:gd name="T70" fmla="*/ 88 w 911"/>
                <a:gd name="T71" fmla="*/ 345 h 727"/>
                <a:gd name="T72" fmla="*/ 28 w 911"/>
                <a:gd name="T73" fmla="*/ 345 h 727"/>
                <a:gd name="T74" fmla="*/ 0 w 911"/>
                <a:gd name="T75" fmla="*/ 373 h 727"/>
                <a:gd name="T76" fmla="*/ 0 w 911"/>
                <a:gd name="T77" fmla="*/ 449 h 727"/>
                <a:gd name="T78" fmla="*/ 28 w 911"/>
                <a:gd name="T79" fmla="*/ 477 h 727"/>
                <a:gd name="T80" fmla="*/ 94 w 911"/>
                <a:gd name="T81" fmla="*/ 477 h 727"/>
                <a:gd name="T82" fmla="*/ 192 w 911"/>
                <a:gd name="T83" fmla="*/ 596 h 727"/>
                <a:gd name="T84" fmla="*/ 192 w 911"/>
                <a:gd name="T85" fmla="*/ 727 h 727"/>
                <a:gd name="T86" fmla="*/ 301 w 911"/>
                <a:gd name="T87" fmla="*/ 727 h 727"/>
                <a:gd name="T88" fmla="*/ 301 w 911"/>
                <a:gd name="T89" fmla="*/ 645 h 727"/>
                <a:gd name="T90" fmla="*/ 402 w 911"/>
                <a:gd name="T91" fmla="*/ 658 h 727"/>
                <a:gd name="T92" fmla="*/ 504 w 911"/>
                <a:gd name="T93" fmla="*/ 645 h 727"/>
                <a:gd name="T94" fmla="*/ 504 w 911"/>
                <a:gd name="T95" fmla="*/ 727 h 727"/>
                <a:gd name="T96" fmla="*/ 612 w 911"/>
                <a:gd name="T97" fmla="*/ 727 h 727"/>
                <a:gd name="T98" fmla="*/ 612 w 911"/>
                <a:gd name="T99" fmla="*/ 596 h 727"/>
                <a:gd name="T100" fmla="*/ 724 w 911"/>
                <a:gd name="T101" fmla="*/ 417 h 727"/>
                <a:gd name="T102" fmla="*/ 809 w 911"/>
                <a:gd name="T103" fmla="*/ 378 h 727"/>
                <a:gd name="T104" fmla="*/ 911 w 911"/>
                <a:gd name="T105" fmla="*/ 366 h 727"/>
                <a:gd name="T106" fmla="*/ 900 w 911"/>
                <a:gd name="T107" fmla="*/ 3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1" h="727">
                  <a:moveTo>
                    <a:pt x="804" y="311"/>
                  </a:moveTo>
                  <a:cubicBezTo>
                    <a:pt x="804" y="319"/>
                    <a:pt x="801" y="328"/>
                    <a:pt x="796" y="338"/>
                  </a:cubicBezTo>
                  <a:cubicBezTo>
                    <a:pt x="788" y="334"/>
                    <a:pt x="783" y="329"/>
                    <a:pt x="781" y="326"/>
                  </a:cubicBezTo>
                  <a:cubicBezTo>
                    <a:pt x="772" y="316"/>
                    <a:pt x="771" y="304"/>
                    <a:pt x="775" y="297"/>
                  </a:cubicBezTo>
                  <a:cubicBezTo>
                    <a:pt x="778" y="291"/>
                    <a:pt x="784" y="290"/>
                    <a:pt x="790" y="290"/>
                  </a:cubicBezTo>
                  <a:cubicBezTo>
                    <a:pt x="791" y="290"/>
                    <a:pt x="792" y="290"/>
                    <a:pt x="793" y="290"/>
                  </a:cubicBezTo>
                  <a:cubicBezTo>
                    <a:pt x="804" y="291"/>
                    <a:pt x="805" y="305"/>
                    <a:pt x="804" y="311"/>
                  </a:cubicBezTo>
                  <a:close/>
                  <a:moveTo>
                    <a:pt x="424" y="41"/>
                  </a:moveTo>
                  <a:cubicBezTo>
                    <a:pt x="489" y="41"/>
                    <a:pt x="542" y="94"/>
                    <a:pt x="542" y="160"/>
                  </a:cubicBezTo>
                  <a:cubicBezTo>
                    <a:pt x="542" y="187"/>
                    <a:pt x="533" y="212"/>
                    <a:pt x="518" y="232"/>
                  </a:cubicBezTo>
                  <a:cubicBezTo>
                    <a:pt x="489" y="220"/>
                    <a:pt x="454" y="212"/>
                    <a:pt x="417" y="212"/>
                  </a:cubicBezTo>
                  <a:cubicBezTo>
                    <a:pt x="384" y="212"/>
                    <a:pt x="353" y="218"/>
                    <a:pt x="327" y="228"/>
                  </a:cubicBezTo>
                  <a:cubicBezTo>
                    <a:pt x="314" y="209"/>
                    <a:pt x="306" y="185"/>
                    <a:pt x="306" y="160"/>
                  </a:cubicBezTo>
                  <a:cubicBezTo>
                    <a:pt x="306" y="94"/>
                    <a:pt x="359" y="41"/>
                    <a:pt x="424" y="41"/>
                  </a:cubicBezTo>
                  <a:close/>
                  <a:moveTo>
                    <a:pt x="194" y="369"/>
                  </a:moveTo>
                  <a:cubicBezTo>
                    <a:pt x="177" y="369"/>
                    <a:pt x="163" y="355"/>
                    <a:pt x="163" y="338"/>
                  </a:cubicBezTo>
                  <a:cubicBezTo>
                    <a:pt x="163" y="321"/>
                    <a:pt x="177" y="307"/>
                    <a:pt x="194" y="307"/>
                  </a:cubicBezTo>
                  <a:cubicBezTo>
                    <a:pt x="211" y="307"/>
                    <a:pt x="225" y="321"/>
                    <a:pt x="225" y="338"/>
                  </a:cubicBezTo>
                  <a:cubicBezTo>
                    <a:pt x="225" y="355"/>
                    <a:pt x="211" y="369"/>
                    <a:pt x="194" y="369"/>
                  </a:cubicBezTo>
                  <a:close/>
                  <a:moveTo>
                    <a:pt x="900" y="333"/>
                  </a:moveTo>
                  <a:cubicBezTo>
                    <a:pt x="871" y="343"/>
                    <a:pt x="848" y="346"/>
                    <a:pt x="831" y="346"/>
                  </a:cubicBezTo>
                  <a:cubicBezTo>
                    <a:pt x="835" y="335"/>
                    <a:pt x="838" y="324"/>
                    <a:pt x="839" y="312"/>
                  </a:cubicBezTo>
                  <a:cubicBezTo>
                    <a:pt x="840" y="281"/>
                    <a:pt x="824" y="259"/>
                    <a:pt x="797" y="256"/>
                  </a:cubicBezTo>
                  <a:cubicBezTo>
                    <a:pt x="774" y="253"/>
                    <a:pt x="754" y="263"/>
                    <a:pt x="744" y="281"/>
                  </a:cubicBezTo>
                  <a:cubicBezTo>
                    <a:pt x="734" y="302"/>
                    <a:pt x="738" y="329"/>
                    <a:pt x="755" y="349"/>
                  </a:cubicBezTo>
                  <a:cubicBezTo>
                    <a:pt x="758" y="353"/>
                    <a:pt x="764" y="359"/>
                    <a:pt x="772" y="364"/>
                  </a:cubicBezTo>
                  <a:cubicBezTo>
                    <a:pt x="760" y="373"/>
                    <a:pt x="744" y="380"/>
                    <a:pt x="724" y="383"/>
                  </a:cubicBezTo>
                  <a:cubicBezTo>
                    <a:pt x="716" y="305"/>
                    <a:pt x="662" y="230"/>
                    <a:pt x="583" y="188"/>
                  </a:cubicBezTo>
                  <a:cubicBezTo>
                    <a:pt x="584" y="180"/>
                    <a:pt x="585" y="171"/>
                    <a:pt x="585" y="163"/>
                  </a:cubicBezTo>
                  <a:cubicBezTo>
                    <a:pt x="585" y="73"/>
                    <a:pt x="513" y="0"/>
                    <a:pt x="424" y="0"/>
                  </a:cubicBezTo>
                  <a:cubicBezTo>
                    <a:pt x="335" y="0"/>
                    <a:pt x="263" y="73"/>
                    <a:pt x="263" y="163"/>
                  </a:cubicBezTo>
                  <a:cubicBezTo>
                    <a:pt x="263" y="166"/>
                    <a:pt x="263" y="168"/>
                    <a:pt x="263" y="171"/>
                  </a:cubicBezTo>
                  <a:cubicBezTo>
                    <a:pt x="262" y="171"/>
                    <a:pt x="261" y="171"/>
                    <a:pt x="261" y="171"/>
                  </a:cubicBezTo>
                  <a:lnTo>
                    <a:pt x="162" y="116"/>
                  </a:lnTo>
                  <a:lnTo>
                    <a:pt x="162" y="231"/>
                  </a:lnTo>
                  <a:cubicBezTo>
                    <a:pt x="126" y="263"/>
                    <a:pt x="100" y="302"/>
                    <a:pt x="88" y="345"/>
                  </a:cubicBezTo>
                  <a:lnTo>
                    <a:pt x="28" y="345"/>
                  </a:lnTo>
                  <a:cubicBezTo>
                    <a:pt x="12" y="345"/>
                    <a:pt x="0" y="358"/>
                    <a:pt x="0" y="373"/>
                  </a:cubicBezTo>
                  <a:lnTo>
                    <a:pt x="0" y="449"/>
                  </a:lnTo>
                  <a:cubicBezTo>
                    <a:pt x="0" y="464"/>
                    <a:pt x="12" y="477"/>
                    <a:pt x="28" y="477"/>
                  </a:cubicBezTo>
                  <a:lnTo>
                    <a:pt x="94" y="477"/>
                  </a:lnTo>
                  <a:cubicBezTo>
                    <a:pt x="112" y="524"/>
                    <a:pt x="147" y="564"/>
                    <a:pt x="192" y="596"/>
                  </a:cubicBezTo>
                  <a:lnTo>
                    <a:pt x="192" y="727"/>
                  </a:lnTo>
                  <a:lnTo>
                    <a:pt x="301" y="727"/>
                  </a:lnTo>
                  <a:lnTo>
                    <a:pt x="301" y="645"/>
                  </a:lnTo>
                  <a:cubicBezTo>
                    <a:pt x="333" y="653"/>
                    <a:pt x="367" y="658"/>
                    <a:pt x="402" y="658"/>
                  </a:cubicBezTo>
                  <a:cubicBezTo>
                    <a:pt x="438" y="658"/>
                    <a:pt x="472" y="653"/>
                    <a:pt x="504" y="645"/>
                  </a:cubicBezTo>
                  <a:lnTo>
                    <a:pt x="504" y="727"/>
                  </a:lnTo>
                  <a:lnTo>
                    <a:pt x="612" y="727"/>
                  </a:lnTo>
                  <a:lnTo>
                    <a:pt x="612" y="596"/>
                  </a:lnTo>
                  <a:cubicBezTo>
                    <a:pt x="676" y="552"/>
                    <a:pt x="718" y="488"/>
                    <a:pt x="724" y="417"/>
                  </a:cubicBezTo>
                  <a:cubicBezTo>
                    <a:pt x="761" y="413"/>
                    <a:pt x="789" y="398"/>
                    <a:pt x="809" y="378"/>
                  </a:cubicBezTo>
                  <a:cubicBezTo>
                    <a:pt x="833" y="382"/>
                    <a:pt x="866" y="381"/>
                    <a:pt x="911" y="366"/>
                  </a:cubicBezTo>
                  <a:lnTo>
                    <a:pt x="900" y="33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228">
              <a:extLst>
                <a:ext uri="{FF2B5EF4-FFF2-40B4-BE49-F238E27FC236}">
                  <a16:creationId xmlns:a16="http://schemas.microsoft.com/office/drawing/2014/main" id="{C51D023A-36E3-5258-3DC9-4F6702E9B55B}"/>
                </a:ext>
              </a:extLst>
            </p:cNvPr>
            <p:cNvSpPr>
              <a:spLocks noChangeArrowheads="1"/>
            </p:cNvSpPr>
            <p:nvPr/>
          </p:nvSpPr>
          <p:spPr bwMode="auto">
            <a:xfrm>
              <a:off x="984305" y="2333917"/>
              <a:ext cx="37167" cy="39491"/>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229">
              <a:extLst>
                <a:ext uri="{FF2B5EF4-FFF2-40B4-BE49-F238E27FC236}">
                  <a16:creationId xmlns:a16="http://schemas.microsoft.com/office/drawing/2014/main" id="{4E82C1FE-BF83-DE10-ED57-62C68205F2B4}"/>
                </a:ext>
              </a:extLst>
            </p:cNvPr>
            <p:cNvSpPr>
              <a:spLocks/>
            </p:cNvSpPr>
            <p:nvPr/>
          </p:nvSpPr>
          <p:spPr bwMode="auto">
            <a:xfrm>
              <a:off x="919262" y="2417544"/>
              <a:ext cx="167253" cy="188162"/>
            </a:xfrm>
            <a:custGeom>
              <a:avLst/>
              <a:gdLst>
                <a:gd name="T0" fmla="*/ 72 w 72"/>
                <a:gd name="T1" fmla="*/ 45 h 81"/>
                <a:gd name="T2" fmla="*/ 60 w 72"/>
                <a:gd name="T3" fmla="*/ 34 h 81"/>
                <a:gd name="T4" fmla="*/ 44 w 72"/>
                <a:gd name="T5" fmla="*/ 50 h 81"/>
                <a:gd name="T6" fmla="*/ 44 w 72"/>
                <a:gd name="T7" fmla="*/ 0 h 81"/>
                <a:gd name="T8" fmla="*/ 28 w 72"/>
                <a:gd name="T9" fmla="*/ 0 h 81"/>
                <a:gd name="T10" fmla="*/ 28 w 72"/>
                <a:gd name="T11" fmla="*/ 50 h 81"/>
                <a:gd name="T12" fmla="*/ 11 w 72"/>
                <a:gd name="T13" fmla="*/ 34 h 81"/>
                <a:gd name="T14" fmla="*/ 0 w 72"/>
                <a:gd name="T15" fmla="*/ 45 h 81"/>
                <a:gd name="T16" fmla="*/ 36 w 72"/>
                <a:gd name="T17" fmla="*/ 81 h 81"/>
                <a:gd name="T18" fmla="*/ 72 w 72"/>
                <a:gd name="T19"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1">
                  <a:moveTo>
                    <a:pt x="72" y="45"/>
                  </a:moveTo>
                  <a:lnTo>
                    <a:pt x="60" y="34"/>
                  </a:lnTo>
                  <a:lnTo>
                    <a:pt x="44" y="50"/>
                  </a:lnTo>
                  <a:lnTo>
                    <a:pt x="44" y="0"/>
                  </a:lnTo>
                  <a:lnTo>
                    <a:pt x="28" y="0"/>
                  </a:lnTo>
                  <a:lnTo>
                    <a:pt x="28" y="50"/>
                  </a:lnTo>
                  <a:lnTo>
                    <a:pt x="11" y="34"/>
                  </a:lnTo>
                  <a:lnTo>
                    <a:pt x="0" y="45"/>
                  </a:lnTo>
                  <a:lnTo>
                    <a:pt x="36" y="81"/>
                  </a:lnTo>
                  <a:lnTo>
                    <a:pt x="72" y="4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230">
              <a:extLst>
                <a:ext uri="{FF2B5EF4-FFF2-40B4-BE49-F238E27FC236}">
                  <a16:creationId xmlns:a16="http://schemas.microsoft.com/office/drawing/2014/main" id="{D85DA7B4-DCEF-40A3-E9E0-2B59B9B153E3}"/>
                </a:ext>
              </a:extLst>
            </p:cNvPr>
            <p:cNvSpPr>
              <a:spLocks noChangeArrowheads="1"/>
            </p:cNvSpPr>
            <p:nvPr/>
          </p:nvSpPr>
          <p:spPr bwMode="auto">
            <a:xfrm>
              <a:off x="777561" y="2431482"/>
              <a:ext cx="37167" cy="41814"/>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231">
              <a:extLst>
                <a:ext uri="{FF2B5EF4-FFF2-40B4-BE49-F238E27FC236}">
                  <a16:creationId xmlns:a16="http://schemas.microsoft.com/office/drawing/2014/main" id="{0D2E29DC-1A67-F0A0-5519-45F8679D6D91}"/>
                </a:ext>
              </a:extLst>
            </p:cNvPr>
            <p:cNvSpPr>
              <a:spLocks/>
            </p:cNvSpPr>
            <p:nvPr/>
          </p:nvSpPr>
          <p:spPr bwMode="auto">
            <a:xfrm>
              <a:off x="712518" y="2515109"/>
              <a:ext cx="167253" cy="190484"/>
            </a:xfrm>
            <a:custGeom>
              <a:avLst/>
              <a:gdLst>
                <a:gd name="T0" fmla="*/ 72 w 72"/>
                <a:gd name="T1" fmla="*/ 46 h 82"/>
                <a:gd name="T2" fmla="*/ 61 w 72"/>
                <a:gd name="T3" fmla="*/ 34 h 82"/>
                <a:gd name="T4" fmla="*/ 44 w 72"/>
                <a:gd name="T5" fmla="*/ 50 h 82"/>
                <a:gd name="T6" fmla="*/ 44 w 72"/>
                <a:gd name="T7" fmla="*/ 0 h 82"/>
                <a:gd name="T8" fmla="*/ 28 w 72"/>
                <a:gd name="T9" fmla="*/ 0 h 82"/>
                <a:gd name="T10" fmla="*/ 28 w 72"/>
                <a:gd name="T11" fmla="*/ 50 h 82"/>
                <a:gd name="T12" fmla="*/ 12 w 72"/>
                <a:gd name="T13" fmla="*/ 34 h 82"/>
                <a:gd name="T14" fmla="*/ 0 w 72"/>
                <a:gd name="T15" fmla="*/ 46 h 82"/>
                <a:gd name="T16" fmla="*/ 36 w 72"/>
                <a:gd name="T17" fmla="*/ 82 h 82"/>
                <a:gd name="T18" fmla="*/ 72 w 72"/>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46"/>
                  </a:moveTo>
                  <a:lnTo>
                    <a:pt x="61" y="34"/>
                  </a:lnTo>
                  <a:lnTo>
                    <a:pt x="44" y="50"/>
                  </a:lnTo>
                  <a:lnTo>
                    <a:pt x="44" y="0"/>
                  </a:lnTo>
                  <a:lnTo>
                    <a:pt x="28" y="0"/>
                  </a:lnTo>
                  <a:lnTo>
                    <a:pt x="28" y="50"/>
                  </a:lnTo>
                  <a:lnTo>
                    <a:pt x="12" y="34"/>
                  </a:lnTo>
                  <a:lnTo>
                    <a:pt x="0" y="46"/>
                  </a:lnTo>
                  <a:lnTo>
                    <a:pt x="36" y="82"/>
                  </a:lnTo>
                  <a:lnTo>
                    <a:pt x="72"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232">
              <a:extLst>
                <a:ext uri="{FF2B5EF4-FFF2-40B4-BE49-F238E27FC236}">
                  <a16:creationId xmlns:a16="http://schemas.microsoft.com/office/drawing/2014/main" id="{CCA71ED1-521C-BC9A-09A9-A35B16B906ED}"/>
                </a:ext>
              </a:extLst>
            </p:cNvPr>
            <p:cNvSpPr>
              <a:spLocks noChangeArrowheads="1"/>
            </p:cNvSpPr>
            <p:nvPr/>
          </p:nvSpPr>
          <p:spPr bwMode="auto">
            <a:xfrm>
              <a:off x="1188726" y="2431482"/>
              <a:ext cx="39491" cy="41814"/>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233">
              <a:extLst>
                <a:ext uri="{FF2B5EF4-FFF2-40B4-BE49-F238E27FC236}">
                  <a16:creationId xmlns:a16="http://schemas.microsoft.com/office/drawing/2014/main" id="{55E454B0-E598-9C7C-76EF-C94A79984EB6}"/>
                </a:ext>
              </a:extLst>
            </p:cNvPr>
            <p:cNvSpPr>
              <a:spLocks/>
            </p:cNvSpPr>
            <p:nvPr/>
          </p:nvSpPr>
          <p:spPr bwMode="auto">
            <a:xfrm>
              <a:off x="1123683" y="2515109"/>
              <a:ext cx="169577" cy="190484"/>
            </a:xfrm>
            <a:custGeom>
              <a:avLst/>
              <a:gdLst>
                <a:gd name="T0" fmla="*/ 73 w 73"/>
                <a:gd name="T1" fmla="*/ 46 h 82"/>
                <a:gd name="T2" fmla="*/ 61 w 73"/>
                <a:gd name="T3" fmla="*/ 34 h 82"/>
                <a:gd name="T4" fmla="*/ 45 w 73"/>
                <a:gd name="T5" fmla="*/ 50 h 82"/>
                <a:gd name="T6" fmla="*/ 45 w 73"/>
                <a:gd name="T7" fmla="*/ 0 h 82"/>
                <a:gd name="T8" fmla="*/ 28 w 73"/>
                <a:gd name="T9" fmla="*/ 0 h 82"/>
                <a:gd name="T10" fmla="*/ 28 w 73"/>
                <a:gd name="T11" fmla="*/ 50 h 82"/>
                <a:gd name="T12" fmla="*/ 12 w 73"/>
                <a:gd name="T13" fmla="*/ 34 h 82"/>
                <a:gd name="T14" fmla="*/ 0 w 73"/>
                <a:gd name="T15" fmla="*/ 46 h 82"/>
                <a:gd name="T16" fmla="*/ 36 w 73"/>
                <a:gd name="T17" fmla="*/ 82 h 82"/>
                <a:gd name="T18" fmla="*/ 73 w 73"/>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2">
                  <a:moveTo>
                    <a:pt x="73" y="46"/>
                  </a:moveTo>
                  <a:lnTo>
                    <a:pt x="61" y="34"/>
                  </a:lnTo>
                  <a:lnTo>
                    <a:pt x="45" y="50"/>
                  </a:lnTo>
                  <a:lnTo>
                    <a:pt x="45" y="0"/>
                  </a:lnTo>
                  <a:lnTo>
                    <a:pt x="28" y="0"/>
                  </a:lnTo>
                  <a:lnTo>
                    <a:pt x="28" y="50"/>
                  </a:lnTo>
                  <a:lnTo>
                    <a:pt x="12" y="34"/>
                  </a:lnTo>
                  <a:lnTo>
                    <a:pt x="0" y="46"/>
                  </a:lnTo>
                  <a:lnTo>
                    <a:pt x="36" y="82"/>
                  </a:lnTo>
                  <a:lnTo>
                    <a:pt x="73"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7B2232D-1D74-D170-BBB8-622EFD4F3355}"/>
              </a:ext>
            </a:extLst>
          </p:cNvPr>
          <p:cNvSpPr>
            <a:spLocks noGrp="1"/>
          </p:cNvSpPr>
          <p:nvPr>
            <p:ph type="title"/>
          </p:nvPr>
        </p:nvSpPr>
        <p:spPr/>
        <p:txBody>
          <a:bodyPr/>
          <a:lstStyle/>
          <a:p>
            <a:r>
              <a:rPr lang="en-GB" dirty="0"/>
              <a:t>Get rewarded for growing mail volume</a:t>
            </a:r>
          </a:p>
        </p:txBody>
      </p:sp>
      <p:sp>
        <p:nvSpPr>
          <p:cNvPr id="4" name="Text Placeholder 3">
            <a:extLst>
              <a:ext uri="{FF2B5EF4-FFF2-40B4-BE49-F238E27FC236}">
                <a16:creationId xmlns:a16="http://schemas.microsoft.com/office/drawing/2014/main" id="{70EBFB24-694D-4F92-1179-23F78318489B}"/>
              </a:ext>
            </a:extLst>
          </p:cNvPr>
          <p:cNvSpPr>
            <a:spLocks noGrp="1"/>
          </p:cNvSpPr>
          <p:nvPr>
            <p:ph type="body" sz="quarter" idx="12"/>
          </p:nvPr>
        </p:nvSpPr>
        <p:spPr/>
        <p:txBody>
          <a:bodyPr/>
          <a:lstStyle/>
          <a:p>
            <a:r>
              <a:rPr lang="en-GB" dirty="0"/>
              <a:t>Full terms and conditions apply</a:t>
            </a:r>
          </a:p>
        </p:txBody>
      </p:sp>
      <p:sp>
        <p:nvSpPr>
          <p:cNvPr id="5" name="TextBox 4">
            <a:extLst>
              <a:ext uri="{FF2B5EF4-FFF2-40B4-BE49-F238E27FC236}">
                <a16:creationId xmlns:a16="http://schemas.microsoft.com/office/drawing/2014/main" id="{13B736F4-2748-7A62-F28B-E1F16C88F594}"/>
              </a:ext>
            </a:extLst>
          </p:cNvPr>
          <p:cNvSpPr txBox="1"/>
          <p:nvPr/>
        </p:nvSpPr>
        <p:spPr>
          <a:xfrm>
            <a:off x="1716985" y="2580570"/>
            <a:ext cx="3878841" cy="923330"/>
          </a:xfrm>
          <a:prstGeom prst="rect">
            <a:avLst/>
          </a:prstGeom>
          <a:noFill/>
        </p:spPr>
        <p:txBody>
          <a:bodyPr wrap="square" rtlCol="0">
            <a:spAutoFit/>
          </a:bodyPr>
          <a:lstStyle/>
          <a:p>
            <a:r>
              <a:rPr lang="en-GB" dirty="0"/>
              <a:t>Get postage credits if you send incremental advertising volume over a 12-month period.</a:t>
            </a:r>
          </a:p>
        </p:txBody>
      </p:sp>
      <p:sp>
        <p:nvSpPr>
          <p:cNvPr id="15" name="Rectangle 14">
            <a:extLst>
              <a:ext uri="{FF2B5EF4-FFF2-40B4-BE49-F238E27FC236}">
                <a16:creationId xmlns:a16="http://schemas.microsoft.com/office/drawing/2014/main" id="{764B1356-3211-BB90-ECA6-52E02291029C}"/>
              </a:ext>
            </a:extLst>
          </p:cNvPr>
          <p:cNvSpPr/>
          <p:nvPr/>
        </p:nvSpPr>
        <p:spPr>
          <a:xfrm>
            <a:off x="1716985" y="3803707"/>
            <a:ext cx="3878841" cy="1754326"/>
          </a:xfrm>
          <a:prstGeom prst="rect">
            <a:avLst/>
          </a:prstGeom>
        </p:spPr>
        <p:txBody>
          <a:bodyPr wrap="square">
            <a:spAutoFit/>
          </a:bodyPr>
          <a:lstStyle/>
          <a:p>
            <a:r>
              <a:rPr lang="en-GB" dirty="0"/>
              <a:t>After a year of growth you are eligible to use the Advertising Volume Commitment Incentive – simply post the same or higher volume of advertising mail that you sent during the previous year.</a:t>
            </a:r>
          </a:p>
        </p:txBody>
      </p:sp>
      <p:grpSp>
        <p:nvGrpSpPr>
          <p:cNvPr id="28" name="Group 27">
            <a:extLst>
              <a:ext uri="{FF2B5EF4-FFF2-40B4-BE49-F238E27FC236}">
                <a16:creationId xmlns:a16="http://schemas.microsoft.com/office/drawing/2014/main" id="{C31AC989-5317-1250-0472-39691971D223}"/>
              </a:ext>
            </a:extLst>
          </p:cNvPr>
          <p:cNvGrpSpPr/>
          <p:nvPr/>
        </p:nvGrpSpPr>
        <p:grpSpPr>
          <a:xfrm>
            <a:off x="499599" y="4054423"/>
            <a:ext cx="987137" cy="961826"/>
            <a:chOff x="499599" y="4054423"/>
            <a:chExt cx="987137" cy="961826"/>
          </a:xfrm>
        </p:grpSpPr>
        <p:sp>
          <p:nvSpPr>
            <p:cNvPr id="17" name="Freeform 15">
              <a:extLst>
                <a:ext uri="{FF2B5EF4-FFF2-40B4-BE49-F238E27FC236}">
                  <a16:creationId xmlns:a16="http://schemas.microsoft.com/office/drawing/2014/main" id="{68E8172C-7EDB-FFE4-82B8-55F66A742FF0}"/>
                </a:ext>
              </a:extLst>
            </p:cNvPr>
            <p:cNvSpPr>
              <a:spLocks/>
            </p:cNvSpPr>
            <p:nvPr/>
          </p:nvSpPr>
          <p:spPr bwMode="auto">
            <a:xfrm>
              <a:off x="1213375" y="4054423"/>
              <a:ext cx="187303" cy="194897"/>
            </a:xfrm>
            <a:custGeom>
              <a:avLst/>
              <a:gdLst>
                <a:gd name="T0" fmla="*/ 144 w 154"/>
                <a:gd name="T1" fmla="*/ 161 h 161"/>
                <a:gd name="T2" fmla="*/ 0 w 154"/>
                <a:gd name="T3" fmla="*/ 51 h 161"/>
                <a:gd name="T4" fmla="*/ 154 w 154"/>
                <a:gd name="T5" fmla="*/ 0 h 161"/>
                <a:gd name="T6" fmla="*/ 144 w 154"/>
                <a:gd name="T7" fmla="*/ 161 h 161"/>
              </a:gdLst>
              <a:ahLst/>
              <a:cxnLst>
                <a:cxn ang="0">
                  <a:pos x="T0" y="T1"/>
                </a:cxn>
                <a:cxn ang="0">
                  <a:pos x="T2" y="T3"/>
                </a:cxn>
                <a:cxn ang="0">
                  <a:pos x="T4" y="T5"/>
                </a:cxn>
                <a:cxn ang="0">
                  <a:pos x="T6" y="T7"/>
                </a:cxn>
              </a:cxnLst>
              <a:rect l="0" t="0" r="r" b="b"/>
              <a:pathLst>
                <a:path w="154" h="161">
                  <a:moveTo>
                    <a:pt x="144" y="161"/>
                  </a:moveTo>
                  <a:lnTo>
                    <a:pt x="0" y="51"/>
                  </a:lnTo>
                  <a:lnTo>
                    <a:pt x="154" y="0"/>
                  </a:lnTo>
                  <a:lnTo>
                    <a:pt x="144" y="16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07">
              <a:extLst>
                <a:ext uri="{FF2B5EF4-FFF2-40B4-BE49-F238E27FC236}">
                  <a16:creationId xmlns:a16="http://schemas.microsoft.com/office/drawing/2014/main" id="{B3A4E418-502C-2BA3-6615-07371E9FA159}"/>
                </a:ext>
              </a:extLst>
            </p:cNvPr>
            <p:cNvSpPr>
              <a:spLocks noChangeArrowheads="1"/>
            </p:cNvSpPr>
            <p:nvPr/>
          </p:nvSpPr>
          <p:spPr bwMode="auto">
            <a:xfrm>
              <a:off x="1193126" y="4755543"/>
              <a:ext cx="293610"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08">
              <a:extLst>
                <a:ext uri="{FF2B5EF4-FFF2-40B4-BE49-F238E27FC236}">
                  <a16:creationId xmlns:a16="http://schemas.microsoft.com/office/drawing/2014/main" id="{AF97DCD9-5DDA-0E92-0CC0-121F22BAAFB2}"/>
                </a:ext>
              </a:extLst>
            </p:cNvPr>
            <p:cNvSpPr>
              <a:spLocks noChangeArrowheads="1"/>
            </p:cNvSpPr>
            <p:nvPr/>
          </p:nvSpPr>
          <p:spPr bwMode="auto">
            <a:xfrm>
              <a:off x="1193126" y="4608738"/>
              <a:ext cx="293610"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09">
              <a:extLst>
                <a:ext uri="{FF2B5EF4-FFF2-40B4-BE49-F238E27FC236}">
                  <a16:creationId xmlns:a16="http://schemas.microsoft.com/office/drawing/2014/main" id="{49308A69-DBA0-889D-797D-2FDCC3CA0858}"/>
                </a:ext>
              </a:extLst>
            </p:cNvPr>
            <p:cNvSpPr>
              <a:spLocks noChangeArrowheads="1"/>
            </p:cNvSpPr>
            <p:nvPr/>
          </p:nvSpPr>
          <p:spPr bwMode="auto">
            <a:xfrm>
              <a:off x="1193126" y="4466995"/>
              <a:ext cx="293610"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110">
              <a:extLst>
                <a:ext uri="{FF2B5EF4-FFF2-40B4-BE49-F238E27FC236}">
                  <a16:creationId xmlns:a16="http://schemas.microsoft.com/office/drawing/2014/main" id="{41C944C2-A9E3-3413-E522-84108A9EDF93}"/>
                </a:ext>
              </a:extLst>
            </p:cNvPr>
            <p:cNvSpPr>
              <a:spLocks noChangeArrowheads="1"/>
            </p:cNvSpPr>
            <p:nvPr/>
          </p:nvSpPr>
          <p:spPr bwMode="auto">
            <a:xfrm>
              <a:off x="1193126" y="4899817"/>
              <a:ext cx="293610"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11">
              <a:extLst>
                <a:ext uri="{FF2B5EF4-FFF2-40B4-BE49-F238E27FC236}">
                  <a16:creationId xmlns:a16="http://schemas.microsoft.com/office/drawing/2014/main" id="{78CAE215-F09A-BB10-2530-DDF98FE12558}"/>
                </a:ext>
              </a:extLst>
            </p:cNvPr>
            <p:cNvSpPr>
              <a:spLocks/>
            </p:cNvSpPr>
            <p:nvPr/>
          </p:nvSpPr>
          <p:spPr bwMode="auto">
            <a:xfrm>
              <a:off x="540097" y="4145543"/>
              <a:ext cx="792242" cy="640374"/>
            </a:xfrm>
            <a:custGeom>
              <a:avLst/>
              <a:gdLst>
                <a:gd name="T0" fmla="*/ 22 w 313"/>
                <a:gd name="T1" fmla="*/ 253 h 253"/>
                <a:gd name="T2" fmla="*/ 0 w 313"/>
                <a:gd name="T3" fmla="*/ 233 h 253"/>
                <a:gd name="T4" fmla="*/ 114 w 313"/>
                <a:gd name="T5" fmla="*/ 106 h 253"/>
                <a:gd name="T6" fmla="*/ 160 w 313"/>
                <a:gd name="T7" fmla="*/ 145 h 253"/>
                <a:gd name="T8" fmla="*/ 291 w 313"/>
                <a:gd name="T9" fmla="*/ 0 h 253"/>
                <a:gd name="T10" fmla="*/ 313 w 313"/>
                <a:gd name="T11" fmla="*/ 20 h 253"/>
                <a:gd name="T12" fmla="*/ 163 w 313"/>
                <a:gd name="T13" fmla="*/ 187 h 253"/>
                <a:gd name="T14" fmla="*/ 116 w 313"/>
                <a:gd name="T15" fmla="*/ 148 h 253"/>
                <a:gd name="T16" fmla="*/ 22 w 313"/>
                <a:gd name="T1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53">
                  <a:moveTo>
                    <a:pt x="22" y="253"/>
                  </a:moveTo>
                  <a:lnTo>
                    <a:pt x="0" y="233"/>
                  </a:lnTo>
                  <a:lnTo>
                    <a:pt x="114" y="106"/>
                  </a:lnTo>
                  <a:lnTo>
                    <a:pt x="160" y="145"/>
                  </a:lnTo>
                  <a:lnTo>
                    <a:pt x="291" y="0"/>
                  </a:lnTo>
                  <a:lnTo>
                    <a:pt x="313" y="20"/>
                  </a:lnTo>
                  <a:lnTo>
                    <a:pt x="163" y="187"/>
                  </a:lnTo>
                  <a:lnTo>
                    <a:pt x="116" y="148"/>
                  </a:lnTo>
                  <a:lnTo>
                    <a:pt x="22" y="25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112">
              <a:extLst>
                <a:ext uri="{FF2B5EF4-FFF2-40B4-BE49-F238E27FC236}">
                  <a16:creationId xmlns:a16="http://schemas.microsoft.com/office/drawing/2014/main" id="{1CD54707-6C0C-28D4-B926-A3EDCFBE2280}"/>
                </a:ext>
              </a:extLst>
            </p:cNvPr>
            <p:cNvSpPr>
              <a:spLocks noChangeArrowheads="1"/>
            </p:cNvSpPr>
            <p:nvPr/>
          </p:nvSpPr>
          <p:spPr bwMode="auto">
            <a:xfrm>
              <a:off x="843831" y="4755543"/>
              <a:ext cx="296142"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113">
              <a:extLst>
                <a:ext uri="{FF2B5EF4-FFF2-40B4-BE49-F238E27FC236}">
                  <a16:creationId xmlns:a16="http://schemas.microsoft.com/office/drawing/2014/main" id="{9E3F9573-15E8-657B-3DD6-DF7084151F53}"/>
                </a:ext>
              </a:extLst>
            </p:cNvPr>
            <p:cNvSpPr>
              <a:spLocks noChangeArrowheads="1"/>
            </p:cNvSpPr>
            <p:nvPr/>
          </p:nvSpPr>
          <p:spPr bwMode="auto">
            <a:xfrm>
              <a:off x="843831" y="4608738"/>
              <a:ext cx="296142"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114">
              <a:extLst>
                <a:ext uri="{FF2B5EF4-FFF2-40B4-BE49-F238E27FC236}">
                  <a16:creationId xmlns:a16="http://schemas.microsoft.com/office/drawing/2014/main" id="{410E33DF-3F0D-6FA5-C77D-E7593EB1B92C}"/>
                </a:ext>
              </a:extLst>
            </p:cNvPr>
            <p:cNvSpPr>
              <a:spLocks noChangeArrowheads="1"/>
            </p:cNvSpPr>
            <p:nvPr/>
          </p:nvSpPr>
          <p:spPr bwMode="auto">
            <a:xfrm>
              <a:off x="843831" y="4899817"/>
              <a:ext cx="296142"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115">
              <a:extLst>
                <a:ext uri="{FF2B5EF4-FFF2-40B4-BE49-F238E27FC236}">
                  <a16:creationId xmlns:a16="http://schemas.microsoft.com/office/drawing/2014/main" id="{25089ADB-7414-9812-50D6-BC027CEB567E}"/>
                </a:ext>
              </a:extLst>
            </p:cNvPr>
            <p:cNvSpPr>
              <a:spLocks noChangeArrowheads="1"/>
            </p:cNvSpPr>
            <p:nvPr/>
          </p:nvSpPr>
          <p:spPr bwMode="auto">
            <a:xfrm>
              <a:off x="499599" y="4899817"/>
              <a:ext cx="293610" cy="116432"/>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394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637D-940C-1EAC-2A0C-AF69FE13FAA0}"/>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F53A9A6C-6985-7D25-A21F-FEA75D211AF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B691F3E-23A0-FAA4-9821-526A12A08E87}"/>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6" name="Text Placeholder 5">
            <a:extLst>
              <a:ext uri="{FF2B5EF4-FFF2-40B4-BE49-F238E27FC236}">
                <a16:creationId xmlns:a16="http://schemas.microsoft.com/office/drawing/2014/main" id="{CB6AEB1A-A958-E0DC-8A04-457750B00BC5}"/>
              </a:ext>
            </a:extLst>
          </p:cNvPr>
          <p:cNvSpPr>
            <a:spLocks noGrp="1"/>
          </p:cNvSpPr>
          <p:nvPr>
            <p:ph type="body" sz="quarter" idx="12"/>
          </p:nvPr>
        </p:nvSpPr>
        <p:spPr/>
        <p:txBody>
          <a:bodyPr/>
          <a:lstStyle/>
          <a:p>
            <a:r>
              <a:rPr lang="en-GB" dirty="0"/>
              <a:t>Full terms and conditions apply</a:t>
            </a:r>
          </a:p>
        </p:txBody>
      </p:sp>
      <p:sp>
        <p:nvSpPr>
          <p:cNvPr id="7" name="Arrow14" descr="{&quot;Key&quot;:&quot;POWER_USER_SHAPE_ICON&quot;,&quot;Value&quot;:&quot;POWER_USER_SHAPE_ICON_STYLE_1&quot;}">
            <a:extLst>
              <a:ext uri="{FF2B5EF4-FFF2-40B4-BE49-F238E27FC236}">
                <a16:creationId xmlns:a16="http://schemas.microsoft.com/office/drawing/2014/main" id="{60B25387-7650-67B3-4C00-5D66BFA6071E}"/>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row14 - 1" descr="{&quot;Key&quot;:&quot;POWER_USER_SHAPE_ICON&quot;,&quot;Value&quot;:&quot;POWER_USER_SHAPE_ICON_STYLE_1&quot;}">
            <a:extLst>
              <a:ext uri="{FF2B5EF4-FFF2-40B4-BE49-F238E27FC236}">
                <a16:creationId xmlns:a16="http://schemas.microsoft.com/office/drawing/2014/main" id="{2EE54D5F-9B44-EFDE-24C6-503BC4DB775D}"/>
              </a:ext>
            </a:extLst>
          </p:cNvPr>
          <p:cNvSpPr>
            <a:spLocks noChangeAspect="1"/>
          </p:cNvSpPr>
          <p:nvPr/>
        </p:nvSpPr>
        <p:spPr>
          <a:xfrm>
            <a:off x="4497557"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14 - 2" descr="{&quot;Key&quot;:&quot;POWER_USER_SHAPE_ICON&quot;,&quot;Value&quot;:&quot;POWER_USER_SHAPE_ICON_STYLE_1&quot;}">
            <a:extLst>
              <a:ext uri="{FF2B5EF4-FFF2-40B4-BE49-F238E27FC236}">
                <a16:creationId xmlns:a16="http://schemas.microsoft.com/office/drawing/2014/main" id="{A684D53C-5182-6101-1B7A-83A68A8FE96A}"/>
              </a:ext>
            </a:extLst>
          </p:cNvPr>
          <p:cNvSpPr>
            <a:spLocks noChangeAspect="1"/>
          </p:cNvSpPr>
          <p:nvPr/>
        </p:nvSpPr>
        <p:spPr>
          <a:xfrm>
            <a:off x="784203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045D40C-2DB8-6D2B-C1DD-E3D77388ACCE}"/>
              </a:ext>
            </a:extLst>
          </p:cNvPr>
          <p:cNvSpPr txBox="1"/>
          <p:nvPr/>
        </p:nvSpPr>
        <p:spPr>
          <a:xfrm>
            <a:off x="807775" y="4691882"/>
            <a:ext cx="3196665" cy="1323439"/>
          </a:xfrm>
          <a:prstGeom prst="rect">
            <a:avLst/>
          </a:prstGeom>
          <a:noFill/>
        </p:spPr>
        <p:txBody>
          <a:bodyPr wrap="square" rtlCol="0">
            <a:spAutoFit/>
          </a:bodyPr>
          <a:lstStyle/>
          <a:p>
            <a:r>
              <a:rPr lang="en-GB" sz="1600" dirty="0"/>
              <a:t>Earn up to 20% postage credits on incremental volume that you send in addition to your volume baseline, which is calculated based on your previous 12 months volume.</a:t>
            </a:r>
          </a:p>
        </p:txBody>
      </p:sp>
      <p:sp>
        <p:nvSpPr>
          <p:cNvPr id="11" name="TextBox 10">
            <a:extLst>
              <a:ext uri="{FF2B5EF4-FFF2-40B4-BE49-F238E27FC236}">
                <a16:creationId xmlns:a16="http://schemas.microsoft.com/office/drawing/2014/main" id="{F564D3A0-AEAC-2407-105D-05D311B50CC4}"/>
              </a:ext>
            </a:extLst>
          </p:cNvPr>
          <p:cNvSpPr txBox="1"/>
          <p:nvPr/>
        </p:nvSpPr>
        <p:spPr>
          <a:xfrm>
            <a:off x="4359657" y="4691882"/>
            <a:ext cx="2976563" cy="1108252"/>
          </a:xfrm>
          <a:prstGeom prst="rect">
            <a:avLst/>
          </a:prstGeom>
          <a:noFill/>
        </p:spPr>
        <p:txBody>
          <a:bodyPr wrap="square" rtlCol="0">
            <a:spAutoFit/>
          </a:bodyPr>
          <a:lstStyle/>
          <a:p>
            <a:pPr marL="173038">
              <a:lnSpc>
                <a:spcPts val="2000"/>
              </a:lnSpc>
            </a:pPr>
            <a:r>
              <a:rPr lang="en-GB" sz="1600" dirty="0"/>
              <a:t>Available for letter and large letter items sent using Advertising Mail &amp; Catalogue Mail.</a:t>
            </a:r>
          </a:p>
        </p:txBody>
      </p:sp>
      <p:sp>
        <p:nvSpPr>
          <p:cNvPr id="12" name="TextBox 11">
            <a:extLst>
              <a:ext uri="{FF2B5EF4-FFF2-40B4-BE49-F238E27FC236}">
                <a16:creationId xmlns:a16="http://schemas.microsoft.com/office/drawing/2014/main" id="{91FB2FD0-CA39-7EB6-B8A9-E41252C1299F}"/>
              </a:ext>
            </a:extLst>
          </p:cNvPr>
          <p:cNvSpPr txBox="1"/>
          <p:nvPr/>
        </p:nvSpPr>
        <p:spPr>
          <a:xfrm>
            <a:off x="7701332" y="4691882"/>
            <a:ext cx="3196664" cy="1108252"/>
          </a:xfrm>
          <a:prstGeom prst="rect">
            <a:avLst/>
          </a:prstGeom>
          <a:noFill/>
        </p:spPr>
        <p:txBody>
          <a:bodyPr wrap="square" rtlCol="0">
            <a:spAutoFit/>
          </a:bodyPr>
          <a:lstStyle/>
          <a:p>
            <a:pPr marL="173038">
              <a:lnSpc>
                <a:spcPts val="2000"/>
              </a:lnSpc>
            </a:pPr>
            <a:r>
              <a:rPr lang="en-US" altLang="en-US" sz="1600" dirty="0"/>
              <a:t>Send a minimum of 150,000 incremental letter items, or 75,000 incremental large letter items.</a:t>
            </a:r>
            <a:endParaRPr lang="en-GB" altLang="en-US" sz="2400" baseline="30000" dirty="0"/>
          </a:p>
        </p:txBody>
      </p:sp>
      <p:sp>
        <p:nvSpPr>
          <p:cNvPr id="13" name="TextBox 12">
            <a:extLst>
              <a:ext uri="{FF2B5EF4-FFF2-40B4-BE49-F238E27FC236}">
                <a16:creationId xmlns:a16="http://schemas.microsoft.com/office/drawing/2014/main" id="{9243B011-4588-4B40-C478-340C473717AF}"/>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4" name="TextBox 13">
            <a:extLst>
              <a:ext uri="{FF2B5EF4-FFF2-40B4-BE49-F238E27FC236}">
                <a16:creationId xmlns:a16="http://schemas.microsoft.com/office/drawing/2014/main" id="{1D712CDC-A2C3-D8ED-DCB6-3EE52330E7E2}"/>
              </a:ext>
            </a:extLst>
          </p:cNvPr>
          <p:cNvSpPr txBox="1"/>
          <p:nvPr/>
        </p:nvSpPr>
        <p:spPr>
          <a:xfrm>
            <a:off x="5949645"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5" name="TextBox 14">
            <a:extLst>
              <a:ext uri="{FF2B5EF4-FFF2-40B4-BE49-F238E27FC236}">
                <a16:creationId xmlns:a16="http://schemas.microsoft.com/office/drawing/2014/main" id="{E35BA659-3C9D-BF61-CC1B-EF0A916619BB}"/>
              </a:ext>
            </a:extLst>
          </p:cNvPr>
          <p:cNvSpPr txBox="1"/>
          <p:nvPr/>
        </p:nvSpPr>
        <p:spPr>
          <a:xfrm>
            <a:off x="928880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Tree>
    <p:extLst>
      <p:ext uri="{BB962C8B-B14F-4D97-AF65-F5344CB8AC3E}">
        <p14:creationId xmlns:p14="http://schemas.microsoft.com/office/powerpoint/2010/main" val="240404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DA20-0F73-1391-5679-7FE374C471A0}"/>
              </a:ext>
            </a:extLst>
          </p:cNvPr>
          <p:cNvSpPr>
            <a:spLocks noGrp="1"/>
          </p:cNvSpPr>
          <p:nvPr>
            <p:ph type="title"/>
          </p:nvPr>
        </p:nvSpPr>
        <p:spPr/>
        <p:txBody>
          <a:bodyPr/>
          <a:lstStyle/>
          <a:p>
            <a:r>
              <a:rPr lang="en-GB" dirty="0"/>
              <a:t>Calculating your baseline for the growth incentive</a:t>
            </a:r>
          </a:p>
        </p:txBody>
      </p:sp>
      <p:sp>
        <p:nvSpPr>
          <p:cNvPr id="4" name="Slide Number Placeholder 3">
            <a:extLst>
              <a:ext uri="{FF2B5EF4-FFF2-40B4-BE49-F238E27FC236}">
                <a16:creationId xmlns:a16="http://schemas.microsoft.com/office/drawing/2014/main" id="{EE62AA98-E128-FA2D-EE5D-2259962B4DE3}"/>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5" name="Content Placeholder 4">
            <a:extLst>
              <a:ext uri="{FF2B5EF4-FFF2-40B4-BE49-F238E27FC236}">
                <a16:creationId xmlns:a16="http://schemas.microsoft.com/office/drawing/2014/main" id="{ACA3E9FE-B604-A2D9-CDEE-255D4891F6A7}"/>
              </a:ext>
            </a:extLst>
          </p:cNvPr>
          <p:cNvSpPr>
            <a:spLocks noGrp="1"/>
          </p:cNvSpPr>
          <p:nvPr>
            <p:ph sz="quarter" idx="13"/>
          </p:nvPr>
        </p:nvSpPr>
        <p:spPr>
          <a:xfrm>
            <a:off x="424545" y="1781175"/>
            <a:ext cx="5671456" cy="4476750"/>
          </a:xfrm>
        </p:spPr>
        <p:txBody>
          <a:bodyPr/>
          <a:lstStyle/>
          <a:p>
            <a:pPr marL="0" indent="0">
              <a:buNone/>
            </a:pPr>
            <a:r>
              <a:rPr lang="en-US" sz="3600" dirty="0"/>
              <a:t>Your baseline is the volume of advertising mail you posted in the year before the application start date</a:t>
            </a:r>
            <a:endParaRPr lang="en-GB" sz="3600" dirty="0"/>
          </a:p>
        </p:txBody>
      </p:sp>
      <p:sp>
        <p:nvSpPr>
          <p:cNvPr id="6" name="Text Placeholder 5">
            <a:extLst>
              <a:ext uri="{FF2B5EF4-FFF2-40B4-BE49-F238E27FC236}">
                <a16:creationId xmlns:a16="http://schemas.microsoft.com/office/drawing/2014/main" id="{97F440F6-B732-147C-8EB7-DC02F47D88BD}"/>
              </a:ext>
            </a:extLst>
          </p:cNvPr>
          <p:cNvSpPr>
            <a:spLocks noGrp="1"/>
          </p:cNvSpPr>
          <p:nvPr>
            <p:ph type="body" sz="quarter" idx="12"/>
          </p:nvPr>
        </p:nvSpPr>
        <p:spPr/>
        <p:txBody>
          <a:bodyPr/>
          <a:lstStyle/>
          <a:p>
            <a:r>
              <a:rPr lang="en-GB" dirty="0"/>
              <a:t>Full terms and conditions apply</a:t>
            </a:r>
          </a:p>
        </p:txBody>
      </p:sp>
      <p:graphicFrame>
        <p:nvGraphicFramePr>
          <p:cNvPr id="7" name="Chart 6">
            <a:extLst>
              <a:ext uri="{FF2B5EF4-FFF2-40B4-BE49-F238E27FC236}">
                <a16:creationId xmlns:a16="http://schemas.microsoft.com/office/drawing/2014/main" id="{3D92526E-D93B-1237-8C67-3387FB08C773}"/>
              </a:ext>
            </a:extLst>
          </p:cNvPr>
          <p:cNvGraphicFramePr/>
          <p:nvPr>
            <p:extLst>
              <p:ext uri="{D42A27DB-BD31-4B8C-83A1-F6EECF244321}">
                <p14:modId xmlns:p14="http://schemas.microsoft.com/office/powerpoint/2010/main" val="2426092380"/>
              </p:ext>
            </p:extLst>
          </p:nvPr>
        </p:nvGraphicFramePr>
        <p:xfrm>
          <a:off x="6212372" y="2103350"/>
          <a:ext cx="6081160" cy="3896358"/>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76CF6876-480A-C7B5-44A7-73C5946A4228}"/>
              </a:ext>
            </a:extLst>
          </p:cNvPr>
          <p:cNvCxnSpPr/>
          <p:nvPr/>
        </p:nvCxnSpPr>
        <p:spPr>
          <a:xfrm>
            <a:off x="9252952" y="5285266"/>
            <a:ext cx="0" cy="640019"/>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62A040E-BBDB-9B76-0F10-1A9A0793ED4E}"/>
              </a:ext>
            </a:extLst>
          </p:cNvPr>
          <p:cNvSpPr txBox="1"/>
          <p:nvPr/>
        </p:nvSpPr>
        <p:spPr>
          <a:xfrm>
            <a:off x="8272075" y="5999708"/>
            <a:ext cx="1961755" cy="369332"/>
          </a:xfrm>
          <a:prstGeom prst="rect">
            <a:avLst/>
          </a:prstGeom>
          <a:noFill/>
        </p:spPr>
        <p:txBody>
          <a:bodyPr wrap="none" rtlCol="0">
            <a:spAutoFit/>
          </a:bodyPr>
          <a:lstStyle/>
          <a:p>
            <a:r>
              <a:rPr lang="en-GB" dirty="0">
                <a:solidFill>
                  <a:schemeClr val="tx2"/>
                </a:solidFill>
              </a:rPr>
              <a:t>Date of application</a:t>
            </a:r>
          </a:p>
        </p:txBody>
      </p:sp>
    </p:spTree>
    <p:extLst>
      <p:ext uri="{BB962C8B-B14F-4D97-AF65-F5344CB8AC3E}">
        <p14:creationId xmlns:p14="http://schemas.microsoft.com/office/powerpoint/2010/main" val="233163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528C-9DD4-2C0B-8943-CD99CA257F2A}"/>
              </a:ext>
            </a:extLst>
          </p:cNvPr>
          <p:cNvSpPr>
            <a:spLocks noGrp="1"/>
          </p:cNvSpPr>
          <p:nvPr>
            <p:ph type="title"/>
          </p:nvPr>
        </p:nvSpPr>
        <p:spPr/>
        <p:txBody>
          <a:bodyPr/>
          <a:lstStyle/>
          <a:p>
            <a:r>
              <a:rPr lang="en-GB" dirty="0"/>
              <a:t>ADVERTISING MAIL</a:t>
            </a:r>
          </a:p>
        </p:txBody>
      </p:sp>
      <p:sp>
        <p:nvSpPr>
          <p:cNvPr id="3" name="Text Placeholder 2">
            <a:extLst>
              <a:ext uri="{FF2B5EF4-FFF2-40B4-BE49-F238E27FC236}">
                <a16:creationId xmlns:a16="http://schemas.microsoft.com/office/drawing/2014/main" id="{C5D53D50-7E26-D9FC-9724-C866530AA221}"/>
              </a:ext>
            </a:extLst>
          </p:cNvPr>
          <p:cNvSpPr>
            <a:spLocks noGrp="1"/>
          </p:cNvSpPr>
          <p:nvPr>
            <p:ph type="body" sz="quarter" idx="11"/>
          </p:nvPr>
        </p:nvSpPr>
        <p:spPr/>
        <p:txBody>
          <a:bodyPr/>
          <a:lstStyle/>
          <a:p>
            <a:r>
              <a:rPr lang="en-GB" dirty="0"/>
              <a:t>Volume Commitment Follow On</a:t>
            </a:r>
          </a:p>
        </p:txBody>
      </p:sp>
      <p:sp>
        <p:nvSpPr>
          <p:cNvPr id="4" name="Slide Number Placeholder 3">
            <a:extLst>
              <a:ext uri="{FF2B5EF4-FFF2-40B4-BE49-F238E27FC236}">
                <a16:creationId xmlns:a16="http://schemas.microsoft.com/office/drawing/2014/main" id="{51E25BE3-5D13-DB07-FAA4-DC24F389558D}"/>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6" name="Text Placeholder 5">
            <a:extLst>
              <a:ext uri="{FF2B5EF4-FFF2-40B4-BE49-F238E27FC236}">
                <a16:creationId xmlns:a16="http://schemas.microsoft.com/office/drawing/2014/main" id="{37BB4DF1-1395-67DA-A94E-D2F0E05C6B8B}"/>
              </a:ext>
            </a:extLst>
          </p:cNvPr>
          <p:cNvSpPr>
            <a:spLocks noGrp="1"/>
          </p:cNvSpPr>
          <p:nvPr>
            <p:ph type="body" sz="quarter" idx="12"/>
          </p:nvPr>
        </p:nvSpPr>
        <p:spPr/>
        <p:txBody>
          <a:bodyPr/>
          <a:lstStyle/>
          <a:p>
            <a:r>
              <a:rPr lang="en-GB" dirty="0"/>
              <a:t>Full terms and conditions apply</a:t>
            </a:r>
          </a:p>
        </p:txBody>
      </p:sp>
      <p:sp>
        <p:nvSpPr>
          <p:cNvPr id="7" name="Circle: Hollow 6">
            <a:extLst>
              <a:ext uri="{FF2B5EF4-FFF2-40B4-BE49-F238E27FC236}">
                <a16:creationId xmlns:a16="http://schemas.microsoft.com/office/drawing/2014/main" id="{82D9092C-A775-AC3F-EFD6-F233923BA8D0}"/>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Circle: Hollow 7">
            <a:extLst>
              <a:ext uri="{FF2B5EF4-FFF2-40B4-BE49-F238E27FC236}">
                <a16:creationId xmlns:a16="http://schemas.microsoft.com/office/drawing/2014/main" id="{B3692314-B672-E370-1723-ADFCAABDB94C}"/>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Circle: Hollow 8">
            <a:extLst>
              <a:ext uri="{FF2B5EF4-FFF2-40B4-BE49-F238E27FC236}">
                <a16:creationId xmlns:a16="http://schemas.microsoft.com/office/drawing/2014/main" id="{076709D6-4B8E-10AD-5E0A-87B75CAB806F}"/>
              </a:ext>
            </a:extLst>
          </p:cNvPr>
          <p:cNvSpPr/>
          <p:nvPr/>
        </p:nvSpPr>
        <p:spPr>
          <a:xfrm>
            <a:off x="6474460" y="2079037"/>
            <a:ext cx="2098040" cy="2098040"/>
          </a:xfrm>
          <a:prstGeom prst="donut">
            <a:avLst>
              <a:gd name="adj" fmla="val 88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Circle: Hollow 9">
            <a:extLst>
              <a:ext uri="{FF2B5EF4-FFF2-40B4-BE49-F238E27FC236}">
                <a16:creationId xmlns:a16="http://schemas.microsoft.com/office/drawing/2014/main" id="{6A926C87-A369-02F1-E416-13C045426E64}"/>
              </a:ext>
            </a:extLst>
          </p:cNvPr>
          <p:cNvSpPr/>
          <p:nvPr/>
        </p:nvSpPr>
        <p:spPr>
          <a:xfrm>
            <a:off x="8990722" y="2079037"/>
            <a:ext cx="2098040" cy="2098040"/>
          </a:xfrm>
          <a:prstGeom prst="donut">
            <a:avLst>
              <a:gd name="adj" fmla="val 93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B95735E-87E5-008A-4307-4C942EC21074}"/>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5D731D3-EC46-736E-0E7D-9CDC68C77482}"/>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87DF698A-0FDA-B77A-18AA-169C69BA6EC8}"/>
              </a:ext>
            </a:extLst>
          </p:cNvPr>
          <p:cNvSpPr/>
          <p:nvPr/>
        </p:nvSpPr>
        <p:spPr>
          <a:xfrm>
            <a:off x="6096000" y="4020072"/>
            <a:ext cx="2696634" cy="150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4" name="Graphic 13" descr="Unlock">
            <a:extLst>
              <a:ext uri="{FF2B5EF4-FFF2-40B4-BE49-F238E27FC236}">
                <a16:creationId xmlns:a16="http://schemas.microsoft.com/office/drawing/2014/main" id="{CD7F739F-A994-2897-2089-35FA76B053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15" name="TextBox 14">
            <a:extLst>
              <a:ext uri="{FF2B5EF4-FFF2-40B4-BE49-F238E27FC236}">
                <a16:creationId xmlns:a16="http://schemas.microsoft.com/office/drawing/2014/main" id="{D4C6424A-D96E-E697-C809-60EBC8A142DF}"/>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when you retain mail volumes or mail more.</a:t>
            </a:r>
            <a:endParaRPr lang="en-GB" dirty="0">
              <a:solidFill>
                <a:prstClr val="black"/>
              </a:solidFill>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2804D0B6-F24A-FDC8-A0CB-897D6B9BCF30}"/>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17" name="TextBox 16">
            <a:extLst>
              <a:ext uri="{FF2B5EF4-FFF2-40B4-BE49-F238E27FC236}">
                <a16:creationId xmlns:a16="http://schemas.microsoft.com/office/drawing/2014/main" id="{743DDE80-D8F5-2A98-AC37-47B009E0EBA4}"/>
              </a:ext>
            </a:extLst>
          </p:cNvPr>
          <p:cNvSpPr txBox="1"/>
          <p:nvPr/>
        </p:nvSpPr>
        <p:spPr>
          <a:xfrm>
            <a:off x="3698519" y="4527638"/>
            <a:ext cx="2268000" cy="1754326"/>
          </a:xfrm>
          <a:prstGeom prst="rect">
            <a:avLst/>
          </a:prstGeom>
          <a:noFill/>
        </p:spPr>
        <p:txBody>
          <a:bodyPr wrap="square" rtlCol="0">
            <a:spAutoFit/>
          </a:bodyPr>
          <a:lstStyle/>
          <a:p>
            <a:pPr lvl="0" algn="ctr">
              <a:defRPr/>
            </a:pPr>
            <a:r>
              <a:rPr lang="en-US" dirty="0">
                <a:solidFill>
                  <a:prstClr val="black"/>
                </a:solidFill>
              </a:rPr>
              <a:t>Up to 8% postage credit is available on the matched volume and up to 20% for incremental volume when you mail more.</a:t>
            </a:r>
            <a:endParaRPr lang="en-GB" dirty="0">
              <a:solidFill>
                <a:prstClr val="black"/>
              </a:solidFill>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F272A4E4-513C-D9EF-3681-2B9EFB9FDE31}"/>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VOLUME COMMITMENT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A47D7027-DCA1-7832-8EA2-8EF439D7D4EA}"/>
              </a:ext>
            </a:extLst>
          </p:cNvPr>
          <p:cNvSpPr txBox="1"/>
          <p:nvPr/>
        </p:nvSpPr>
        <p:spPr>
          <a:xfrm>
            <a:off x="6300414" y="4516926"/>
            <a:ext cx="2494800" cy="2031325"/>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You must complete and earn credits with the advertising growth incentive period and year 1 of the additional commitment.</a:t>
            </a:r>
            <a:endParaRPr lang="en-GB" dirty="0">
              <a:solidFill>
                <a:prstClr val="black"/>
              </a:solidFill>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0652C333-C96D-2C98-106C-EDEA1DDDB3DC}"/>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81BA69E7-1CB0-22EA-F8C2-A375F3AB8612}"/>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C54FD418-CE27-5F91-2DE6-877C2BAB8209}"/>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23" name="Target" descr="{&quot;Key&quot;:&quot;POWER_USER_SHAPE_ICON&quot;,&quot;Value&quot;:&quot;POWER_USER_SHAPE_ICON_STYLE_1&quot;}">
            <a:extLst>
              <a:ext uri="{FF2B5EF4-FFF2-40B4-BE49-F238E27FC236}">
                <a16:creationId xmlns:a16="http://schemas.microsoft.com/office/drawing/2014/main" id="{FA963ADB-D7C9-7031-F6CB-A029E779700B}"/>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24" name="Target">
              <a:extLst>
                <a:ext uri="{FF2B5EF4-FFF2-40B4-BE49-F238E27FC236}">
                  <a16:creationId xmlns:a16="http://schemas.microsoft.com/office/drawing/2014/main" id="{B058AFD3-511F-93CA-F7D1-955A875FA390}"/>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arget">
              <a:extLst>
                <a:ext uri="{FF2B5EF4-FFF2-40B4-BE49-F238E27FC236}">
                  <a16:creationId xmlns:a16="http://schemas.microsoft.com/office/drawing/2014/main" id="{A14A835A-DAFC-BE72-57FD-0D781AF074FE}"/>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arget">
              <a:extLst>
                <a:ext uri="{FF2B5EF4-FFF2-40B4-BE49-F238E27FC236}">
                  <a16:creationId xmlns:a16="http://schemas.microsoft.com/office/drawing/2014/main" id="{74C15B8A-6F49-5FB3-CE0C-CA7EFDA166DF}"/>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7" name="Tag2" descr="{&quot;Key&quot;:&quot;POWER_USER_SHAPE_ICON&quot;,&quot;Value&quot;:&quot;POWER_USER_SHAPE_ICON_STYLE_1&quot;}">
            <a:extLst>
              <a:ext uri="{FF2B5EF4-FFF2-40B4-BE49-F238E27FC236}">
                <a16:creationId xmlns:a16="http://schemas.microsoft.com/office/drawing/2014/main" id="{ABC856CB-FD2B-BB53-D73B-DD2D9AE6DF8B}"/>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47D788A-B40D-0FAE-C734-CC5C055BD8BF}"/>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20%</a:t>
            </a:r>
          </a:p>
        </p:txBody>
      </p:sp>
      <p:grpSp>
        <p:nvGrpSpPr>
          <p:cNvPr id="29" name="Application" descr="{&quot;Key&quot;:&quot;POWER_USER_SHAPE_ICON&quot;,&quot;Value&quot;:&quot;POWER_USER_SHAPE_ICON_STYLE_1&quot;}">
            <a:extLst>
              <a:ext uri="{FF2B5EF4-FFF2-40B4-BE49-F238E27FC236}">
                <a16:creationId xmlns:a16="http://schemas.microsoft.com/office/drawing/2014/main" id="{75F6EB71-1153-E901-3F10-58B4A0EAA339}"/>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30" name="Application">
              <a:extLst>
                <a:ext uri="{FF2B5EF4-FFF2-40B4-BE49-F238E27FC236}">
                  <a16:creationId xmlns:a16="http://schemas.microsoft.com/office/drawing/2014/main" id="{95D544F1-C580-5645-511B-EF24196612E9}"/>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pplication">
              <a:extLst>
                <a:ext uri="{FF2B5EF4-FFF2-40B4-BE49-F238E27FC236}">
                  <a16:creationId xmlns:a16="http://schemas.microsoft.com/office/drawing/2014/main" id="{8E404C43-6049-2092-FAA0-CD726558916C}"/>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pplication">
              <a:extLst>
                <a:ext uri="{FF2B5EF4-FFF2-40B4-BE49-F238E27FC236}">
                  <a16:creationId xmlns:a16="http://schemas.microsoft.com/office/drawing/2014/main" id="{843D86F2-D9BF-E325-4C7E-23D8AD910335}"/>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Application">
              <a:extLst>
                <a:ext uri="{FF2B5EF4-FFF2-40B4-BE49-F238E27FC236}">
                  <a16:creationId xmlns:a16="http://schemas.microsoft.com/office/drawing/2014/main" id="{C1623AF4-450B-E7A8-1F4E-084DFAC29E67}"/>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pplication">
              <a:extLst>
                <a:ext uri="{FF2B5EF4-FFF2-40B4-BE49-F238E27FC236}">
                  <a16:creationId xmlns:a16="http://schemas.microsoft.com/office/drawing/2014/main" id="{E1BAEFA4-6168-0B0B-5727-BAF17C25CD91}"/>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Application">
              <a:extLst>
                <a:ext uri="{FF2B5EF4-FFF2-40B4-BE49-F238E27FC236}">
                  <a16:creationId xmlns:a16="http://schemas.microsoft.com/office/drawing/2014/main" id="{867D1A1B-A5D1-71B1-6F6C-186C4F54E163}"/>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05DEA93F-29DC-2324-5A1C-130130B2407D}"/>
              </a:ext>
            </a:extLst>
          </p:cNvPr>
          <p:cNvSpPr/>
          <p:nvPr/>
        </p:nvSpPr>
        <p:spPr>
          <a:xfrm>
            <a:off x="8784166" y="4020072"/>
            <a:ext cx="3399367" cy="1503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0012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5CA2-F73A-CB73-DC2E-524D5B84D348}"/>
              </a:ext>
            </a:extLst>
          </p:cNvPr>
          <p:cNvSpPr>
            <a:spLocks noGrp="1"/>
          </p:cNvSpPr>
          <p:nvPr>
            <p:ph type="title"/>
          </p:nvPr>
        </p:nvSpPr>
        <p:spPr/>
        <p:txBody>
          <a:bodyPr/>
          <a:lstStyle/>
          <a:p>
            <a:r>
              <a:rPr lang="en-GB" dirty="0"/>
              <a:t>Calculating targets</a:t>
            </a:r>
          </a:p>
        </p:txBody>
      </p:sp>
      <p:sp>
        <p:nvSpPr>
          <p:cNvPr id="3" name="Text Placeholder 2">
            <a:extLst>
              <a:ext uri="{FF2B5EF4-FFF2-40B4-BE49-F238E27FC236}">
                <a16:creationId xmlns:a16="http://schemas.microsoft.com/office/drawing/2014/main" id="{8D1AD2FB-3537-FED3-C6AD-1287B059E4C5}"/>
              </a:ext>
            </a:extLst>
          </p:cNvPr>
          <p:cNvSpPr>
            <a:spLocks noGrp="1"/>
          </p:cNvSpPr>
          <p:nvPr>
            <p:ph type="body" sz="quarter" idx="11"/>
          </p:nvPr>
        </p:nvSpPr>
        <p:spPr/>
        <p:txBody>
          <a:bodyPr/>
          <a:lstStyle/>
          <a:p>
            <a:r>
              <a:rPr lang="en-GB" dirty="0"/>
              <a:t>For Volume Commitment Follow On</a:t>
            </a:r>
          </a:p>
        </p:txBody>
      </p:sp>
      <p:sp>
        <p:nvSpPr>
          <p:cNvPr id="4" name="Slide Number Placeholder 3">
            <a:extLst>
              <a:ext uri="{FF2B5EF4-FFF2-40B4-BE49-F238E27FC236}">
                <a16:creationId xmlns:a16="http://schemas.microsoft.com/office/drawing/2014/main" id="{5090539A-BD31-A28C-09A3-3A89C6F420D8}"/>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Text Placeholder 5">
            <a:extLst>
              <a:ext uri="{FF2B5EF4-FFF2-40B4-BE49-F238E27FC236}">
                <a16:creationId xmlns:a16="http://schemas.microsoft.com/office/drawing/2014/main" id="{9EF7D156-6D4E-98E1-5F65-8EA79A9BE2E4}"/>
              </a:ext>
            </a:extLst>
          </p:cNvPr>
          <p:cNvSpPr>
            <a:spLocks noGrp="1"/>
          </p:cNvSpPr>
          <p:nvPr>
            <p:ph type="body" sz="quarter" idx="12"/>
          </p:nvPr>
        </p:nvSpPr>
        <p:spPr/>
        <p:txBody>
          <a:bodyPr/>
          <a:lstStyle/>
          <a:p>
            <a:r>
              <a:rPr lang="en-US" altLang="en-US" sz="1100" dirty="0">
                <a:solidFill>
                  <a:schemeClr val="tx1">
                    <a:lumMod val="85000"/>
                    <a:lumOff val="15000"/>
                  </a:schemeClr>
                </a:solidFill>
              </a:rPr>
              <a:t>Qualifying customers will be required to submit an application each year confirming that they want to continue to participate in the incentive.</a:t>
            </a:r>
            <a:endParaRPr lang="en-GB" dirty="0"/>
          </a:p>
        </p:txBody>
      </p:sp>
      <p:sp>
        <p:nvSpPr>
          <p:cNvPr id="7" name="Rectangle 6">
            <a:extLst>
              <a:ext uri="{FF2B5EF4-FFF2-40B4-BE49-F238E27FC236}">
                <a16:creationId xmlns:a16="http://schemas.microsoft.com/office/drawing/2014/main" id="{9A0A822B-030A-1D39-568B-796F7648B0E2}"/>
              </a:ext>
            </a:extLst>
          </p:cNvPr>
          <p:cNvSpPr/>
          <p:nvPr/>
        </p:nvSpPr>
        <p:spPr>
          <a:xfrm>
            <a:off x="563458" y="4212721"/>
            <a:ext cx="2103873" cy="124552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2m items</a:t>
            </a:r>
          </a:p>
        </p:txBody>
      </p:sp>
      <p:sp>
        <p:nvSpPr>
          <p:cNvPr id="8" name="Rectangle 7">
            <a:extLst>
              <a:ext uri="{FF2B5EF4-FFF2-40B4-BE49-F238E27FC236}">
                <a16:creationId xmlns:a16="http://schemas.microsoft.com/office/drawing/2014/main" id="{69D1378A-26EF-2BDE-C312-76E6FDB74A3F}"/>
              </a:ext>
            </a:extLst>
          </p:cNvPr>
          <p:cNvSpPr/>
          <p:nvPr/>
        </p:nvSpPr>
        <p:spPr>
          <a:xfrm>
            <a:off x="563458" y="3430670"/>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0.5m items</a:t>
            </a:r>
          </a:p>
        </p:txBody>
      </p:sp>
      <p:sp>
        <p:nvSpPr>
          <p:cNvPr id="9" name="TextBox 8">
            <a:extLst>
              <a:ext uri="{FF2B5EF4-FFF2-40B4-BE49-F238E27FC236}">
                <a16:creationId xmlns:a16="http://schemas.microsoft.com/office/drawing/2014/main" id="{0A5AE248-BAD5-AF26-19F8-568EB4885BC4}"/>
              </a:ext>
            </a:extLst>
          </p:cNvPr>
          <p:cNvSpPr txBox="1"/>
          <p:nvPr/>
        </p:nvSpPr>
        <p:spPr>
          <a:xfrm>
            <a:off x="458263" y="2908217"/>
            <a:ext cx="2306833" cy="528350"/>
          </a:xfrm>
          <a:prstGeom prst="rect">
            <a:avLst/>
          </a:prstGeom>
          <a:noFill/>
        </p:spPr>
        <p:txBody>
          <a:bodyPr wrap="square" rtlCol="0">
            <a:spAutoFit/>
          </a:bodyPr>
          <a:lstStyle/>
          <a:p>
            <a:pPr algn="ctr">
              <a:lnSpc>
                <a:spcPts val="1700"/>
              </a:lnSpc>
            </a:pPr>
            <a:r>
              <a:rPr lang="en-GB" sz="1600" b="1" dirty="0"/>
              <a:t>ADVERTISING GROWTH </a:t>
            </a:r>
          </a:p>
          <a:p>
            <a:pPr algn="ctr">
              <a:lnSpc>
                <a:spcPts val="1700"/>
              </a:lnSpc>
            </a:pPr>
            <a:r>
              <a:rPr lang="en-GB" sz="1600" b="1" dirty="0"/>
              <a:t>INCENTIVE</a:t>
            </a:r>
          </a:p>
        </p:txBody>
      </p:sp>
      <p:sp>
        <p:nvSpPr>
          <p:cNvPr id="10" name="Rectangle 9">
            <a:extLst>
              <a:ext uri="{FF2B5EF4-FFF2-40B4-BE49-F238E27FC236}">
                <a16:creationId xmlns:a16="http://schemas.microsoft.com/office/drawing/2014/main" id="{1023F09A-B39A-677B-FF5A-896DCBA4674A}"/>
              </a:ext>
            </a:extLst>
          </p:cNvPr>
          <p:cNvSpPr/>
          <p:nvPr/>
        </p:nvSpPr>
        <p:spPr>
          <a:xfrm>
            <a:off x="4370882" y="4220742"/>
            <a:ext cx="2103873" cy="124552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2m items</a:t>
            </a:r>
          </a:p>
        </p:txBody>
      </p:sp>
      <p:sp>
        <p:nvSpPr>
          <p:cNvPr id="11" name="Rectangle 10">
            <a:extLst>
              <a:ext uri="{FF2B5EF4-FFF2-40B4-BE49-F238E27FC236}">
                <a16:creationId xmlns:a16="http://schemas.microsoft.com/office/drawing/2014/main" id="{BE77603A-86C6-A988-33AD-D82920834CD1}"/>
              </a:ext>
            </a:extLst>
          </p:cNvPr>
          <p:cNvSpPr/>
          <p:nvPr/>
        </p:nvSpPr>
        <p:spPr>
          <a:xfrm>
            <a:off x="4370882" y="3438691"/>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Matched Volume</a:t>
            </a:r>
          </a:p>
          <a:p>
            <a:pPr algn="ctr"/>
            <a:r>
              <a:rPr lang="en-US" altLang="en-US" sz="1600" dirty="0"/>
              <a:t>0.5m items</a:t>
            </a:r>
          </a:p>
        </p:txBody>
      </p:sp>
      <p:sp>
        <p:nvSpPr>
          <p:cNvPr id="12" name="TextBox 11">
            <a:extLst>
              <a:ext uri="{FF2B5EF4-FFF2-40B4-BE49-F238E27FC236}">
                <a16:creationId xmlns:a16="http://schemas.microsoft.com/office/drawing/2014/main" id="{CB211B5A-38F5-2113-420F-4A3556D8B87A}"/>
              </a:ext>
            </a:extLst>
          </p:cNvPr>
          <p:cNvSpPr txBox="1"/>
          <p:nvPr/>
        </p:nvSpPr>
        <p:spPr>
          <a:xfrm>
            <a:off x="4265687" y="2133277"/>
            <a:ext cx="2259691" cy="528350"/>
          </a:xfrm>
          <a:prstGeom prst="rect">
            <a:avLst/>
          </a:prstGeom>
          <a:noFill/>
        </p:spPr>
        <p:txBody>
          <a:bodyPr wrap="square" rtlCol="0">
            <a:spAutoFit/>
          </a:bodyPr>
          <a:lstStyle/>
          <a:p>
            <a:pPr algn="ctr">
              <a:lnSpc>
                <a:spcPts val="1700"/>
              </a:lnSpc>
            </a:pPr>
            <a:r>
              <a:rPr lang="en-GB" sz="1600" b="1" dirty="0"/>
              <a:t>ADVERTISING VOLUME </a:t>
            </a:r>
          </a:p>
          <a:p>
            <a:pPr algn="ctr">
              <a:lnSpc>
                <a:spcPts val="1700"/>
              </a:lnSpc>
            </a:pPr>
            <a:r>
              <a:rPr lang="en-GB" sz="1600" b="1" dirty="0"/>
              <a:t>COMMITMENT YEAR 1</a:t>
            </a:r>
          </a:p>
        </p:txBody>
      </p:sp>
      <p:sp>
        <p:nvSpPr>
          <p:cNvPr id="13" name="Rectangle 12">
            <a:extLst>
              <a:ext uri="{FF2B5EF4-FFF2-40B4-BE49-F238E27FC236}">
                <a16:creationId xmlns:a16="http://schemas.microsoft.com/office/drawing/2014/main" id="{6E120D95-F2E5-B661-CC7F-62C901445505}"/>
              </a:ext>
            </a:extLst>
          </p:cNvPr>
          <p:cNvSpPr/>
          <p:nvPr/>
        </p:nvSpPr>
        <p:spPr>
          <a:xfrm>
            <a:off x="4370882" y="2652628"/>
            <a:ext cx="2103873" cy="7241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0.3m items</a:t>
            </a:r>
          </a:p>
        </p:txBody>
      </p:sp>
      <p:sp>
        <p:nvSpPr>
          <p:cNvPr id="14" name="Arrow: Up 13">
            <a:extLst>
              <a:ext uri="{FF2B5EF4-FFF2-40B4-BE49-F238E27FC236}">
                <a16:creationId xmlns:a16="http://schemas.microsoft.com/office/drawing/2014/main" id="{D06D032D-1805-91FD-39E1-C73700297718}"/>
              </a:ext>
            </a:extLst>
          </p:cNvPr>
          <p:cNvSpPr/>
          <p:nvPr/>
        </p:nvSpPr>
        <p:spPr>
          <a:xfrm>
            <a:off x="2799542" y="3376779"/>
            <a:ext cx="1495526" cy="2100531"/>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2.5m items</a:t>
            </a:r>
          </a:p>
        </p:txBody>
      </p:sp>
      <p:sp>
        <p:nvSpPr>
          <p:cNvPr id="15" name="TextBox 14">
            <a:extLst>
              <a:ext uri="{FF2B5EF4-FFF2-40B4-BE49-F238E27FC236}">
                <a16:creationId xmlns:a16="http://schemas.microsoft.com/office/drawing/2014/main" id="{8877B574-747B-8355-41A1-BA68C390CC2E}"/>
              </a:ext>
            </a:extLst>
          </p:cNvPr>
          <p:cNvSpPr txBox="1"/>
          <p:nvPr/>
        </p:nvSpPr>
        <p:spPr>
          <a:xfrm>
            <a:off x="2991996" y="5442906"/>
            <a:ext cx="1157088" cy="338554"/>
          </a:xfrm>
          <a:prstGeom prst="rect">
            <a:avLst/>
          </a:prstGeom>
          <a:noFill/>
        </p:spPr>
        <p:txBody>
          <a:bodyPr wrap="square" rtlCol="0">
            <a:spAutoFit/>
          </a:bodyPr>
          <a:lstStyle/>
          <a:p>
            <a:r>
              <a:rPr lang="en-US" altLang="en-US" sz="1600" dirty="0"/>
              <a:t>Cumulative </a:t>
            </a:r>
          </a:p>
        </p:txBody>
      </p:sp>
      <p:sp>
        <p:nvSpPr>
          <p:cNvPr id="16" name="Rectangle 15">
            <a:extLst>
              <a:ext uri="{FF2B5EF4-FFF2-40B4-BE49-F238E27FC236}">
                <a16:creationId xmlns:a16="http://schemas.microsoft.com/office/drawing/2014/main" id="{709D040B-7179-225A-B407-E867A71E7D3D}"/>
              </a:ext>
            </a:extLst>
          </p:cNvPr>
          <p:cNvSpPr/>
          <p:nvPr/>
        </p:nvSpPr>
        <p:spPr>
          <a:xfrm>
            <a:off x="8069255" y="3438691"/>
            <a:ext cx="2103873" cy="2047621"/>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2.5m items</a:t>
            </a:r>
          </a:p>
        </p:txBody>
      </p:sp>
      <p:sp>
        <p:nvSpPr>
          <p:cNvPr id="17" name="Rectangle 16">
            <a:extLst>
              <a:ext uri="{FF2B5EF4-FFF2-40B4-BE49-F238E27FC236}">
                <a16:creationId xmlns:a16="http://schemas.microsoft.com/office/drawing/2014/main" id="{9CFA07E5-3A85-769C-ACC4-250C35A92F72}"/>
              </a:ext>
            </a:extLst>
          </p:cNvPr>
          <p:cNvSpPr/>
          <p:nvPr/>
        </p:nvSpPr>
        <p:spPr>
          <a:xfrm>
            <a:off x="8069254" y="2652622"/>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Matched Volume</a:t>
            </a:r>
          </a:p>
          <a:p>
            <a:pPr algn="ctr"/>
            <a:r>
              <a:rPr lang="en-US" altLang="en-US" sz="1600" dirty="0"/>
              <a:t>0.3m items</a:t>
            </a:r>
          </a:p>
        </p:txBody>
      </p:sp>
      <p:sp>
        <p:nvSpPr>
          <p:cNvPr id="18" name="Rectangle 17">
            <a:extLst>
              <a:ext uri="{FF2B5EF4-FFF2-40B4-BE49-F238E27FC236}">
                <a16:creationId xmlns:a16="http://schemas.microsoft.com/office/drawing/2014/main" id="{485F52DD-6ABF-6CB2-0B90-298BFACC5C64}"/>
              </a:ext>
            </a:extLst>
          </p:cNvPr>
          <p:cNvSpPr/>
          <p:nvPr/>
        </p:nvSpPr>
        <p:spPr>
          <a:xfrm>
            <a:off x="8069254" y="1866559"/>
            <a:ext cx="2103873" cy="7241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0.2m items</a:t>
            </a:r>
          </a:p>
        </p:txBody>
      </p:sp>
      <p:sp>
        <p:nvSpPr>
          <p:cNvPr id="19" name="Arrow: Up 18">
            <a:extLst>
              <a:ext uri="{FF2B5EF4-FFF2-40B4-BE49-F238E27FC236}">
                <a16:creationId xmlns:a16="http://schemas.microsoft.com/office/drawing/2014/main" id="{8A46B02E-64A3-875F-73BA-3C90B078D34D}"/>
              </a:ext>
            </a:extLst>
          </p:cNvPr>
          <p:cNvSpPr/>
          <p:nvPr/>
        </p:nvSpPr>
        <p:spPr>
          <a:xfrm>
            <a:off x="6551669" y="3378706"/>
            <a:ext cx="1495526" cy="2100531"/>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2.5m items</a:t>
            </a:r>
          </a:p>
        </p:txBody>
      </p:sp>
      <p:sp>
        <p:nvSpPr>
          <p:cNvPr id="20" name="TextBox 19">
            <a:extLst>
              <a:ext uri="{FF2B5EF4-FFF2-40B4-BE49-F238E27FC236}">
                <a16:creationId xmlns:a16="http://schemas.microsoft.com/office/drawing/2014/main" id="{3332AC6F-B2BA-31E6-CCAB-60C66DCA9834}"/>
              </a:ext>
            </a:extLst>
          </p:cNvPr>
          <p:cNvSpPr txBox="1"/>
          <p:nvPr/>
        </p:nvSpPr>
        <p:spPr>
          <a:xfrm>
            <a:off x="6715942" y="5442906"/>
            <a:ext cx="1157088" cy="830997"/>
          </a:xfrm>
          <a:prstGeom prst="rect">
            <a:avLst/>
          </a:prstGeom>
          <a:noFill/>
        </p:spPr>
        <p:txBody>
          <a:bodyPr wrap="square" rtlCol="0">
            <a:spAutoFit/>
          </a:bodyPr>
          <a:lstStyle/>
          <a:p>
            <a:pPr algn="ctr"/>
            <a:r>
              <a:rPr lang="en-US" altLang="en-US" sz="1600" dirty="0"/>
              <a:t>Baseline &amp; Matched</a:t>
            </a:r>
          </a:p>
          <a:p>
            <a:pPr algn="ctr"/>
            <a:r>
              <a:rPr lang="en-US" altLang="en-US" sz="1600" dirty="0"/>
              <a:t>Volume </a:t>
            </a:r>
          </a:p>
        </p:txBody>
      </p:sp>
      <p:sp>
        <p:nvSpPr>
          <p:cNvPr id="21" name="Arrow: Up 20">
            <a:extLst>
              <a:ext uri="{FF2B5EF4-FFF2-40B4-BE49-F238E27FC236}">
                <a16:creationId xmlns:a16="http://schemas.microsoft.com/office/drawing/2014/main" id="{B4EA193C-F0D7-931F-BE8B-45426400FDA6}"/>
              </a:ext>
            </a:extLst>
          </p:cNvPr>
          <p:cNvSpPr/>
          <p:nvPr/>
        </p:nvSpPr>
        <p:spPr>
          <a:xfrm>
            <a:off x="10245924" y="2652623"/>
            <a:ext cx="1495526" cy="2840118"/>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2.8m items</a:t>
            </a:r>
          </a:p>
        </p:txBody>
      </p:sp>
      <p:sp>
        <p:nvSpPr>
          <p:cNvPr id="22" name="TextBox 21">
            <a:extLst>
              <a:ext uri="{FF2B5EF4-FFF2-40B4-BE49-F238E27FC236}">
                <a16:creationId xmlns:a16="http://schemas.microsoft.com/office/drawing/2014/main" id="{E5509FC1-B46D-EB6C-4453-7BEA293D52A0}"/>
              </a:ext>
            </a:extLst>
          </p:cNvPr>
          <p:cNvSpPr txBox="1"/>
          <p:nvPr/>
        </p:nvSpPr>
        <p:spPr>
          <a:xfrm>
            <a:off x="10410197" y="5442906"/>
            <a:ext cx="1157088" cy="830997"/>
          </a:xfrm>
          <a:prstGeom prst="rect">
            <a:avLst/>
          </a:prstGeom>
          <a:noFill/>
        </p:spPr>
        <p:txBody>
          <a:bodyPr wrap="square" rtlCol="0">
            <a:spAutoFit/>
          </a:bodyPr>
          <a:lstStyle/>
          <a:p>
            <a:pPr algn="ctr"/>
            <a:r>
              <a:rPr lang="en-US" altLang="en-US" sz="1600" dirty="0"/>
              <a:t>Baseline &amp; Matched</a:t>
            </a:r>
          </a:p>
          <a:p>
            <a:pPr algn="ctr"/>
            <a:r>
              <a:rPr lang="en-US" altLang="en-US" sz="1600" dirty="0"/>
              <a:t>Volume </a:t>
            </a:r>
          </a:p>
        </p:txBody>
      </p:sp>
    </p:spTree>
    <p:extLst>
      <p:ext uri="{BB962C8B-B14F-4D97-AF65-F5344CB8AC3E}">
        <p14:creationId xmlns:p14="http://schemas.microsoft.com/office/powerpoint/2010/main" val="703049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Custom Marketreach">
      <a:dk1>
        <a:srgbClr val="000000"/>
      </a:dk1>
      <a:lt1>
        <a:srgbClr val="FFFFFF"/>
      </a:lt1>
      <a:dk2>
        <a:srgbClr val="666666"/>
      </a:dk2>
      <a:lt2>
        <a:srgbClr val="FFFFFF"/>
      </a:lt2>
      <a:accent1>
        <a:srgbClr val="E32019"/>
      </a:accent1>
      <a:accent2>
        <a:srgbClr val="EE7975"/>
      </a:accent2>
      <a:accent3>
        <a:srgbClr val="F9D3D1"/>
      </a:accent3>
      <a:accent4>
        <a:srgbClr val="000000"/>
      </a:accent4>
      <a:accent5>
        <a:srgbClr val="666666"/>
      </a:accent5>
      <a:accent6>
        <a:srgbClr val="C1C1C1"/>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7d9dac-b3e0-4010-a31f-c9f487ae09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D8A59B4AA4848ADA4BE9476DACB43" ma:contentTypeVersion="14" ma:contentTypeDescription="Create a new document." ma:contentTypeScope="" ma:versionID="70c108b2fcbff4ff9bbeb89ecf086dda">
  <xsd:schema xmlns:xsd="http://www.w3.org/2001/XMLSchema" xmlns:xs="http://www.w3.org/2001/XMLSchema" xmlns:p="http://schemas.microsoft.com/office/2006/metadata/properties" xmlns:ns3="707d9dac-b3e0-4010-a31f-c9f487ae09b7" targetNamespace="http://schemas.microsoft.com/office/2006/metadata/properties" ma:root="true" ma:fieldsID="196871291bfcfa2beb5b3dd12e95e968" ns3:_="">
    <xsd:import namespace="707d9dac-b3e0-4010-a31f-c9f487ae09b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9dac-b3e0-4010-a31f-c9f487ae0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937AC5-93BF-49A6-B607-CC4F4B0ECEB8}">
  <ds:schemaRefs>
    <ds:schemaRef ds:uri="http://schemas.microsoft.com/office/2006/documentManagement/types"/>
    <ds:schemaRef ds:uri="http://schemas.microsoft.com/office/infopath/2007/PartnerControls"/>
    <ds:schemaRef ds:uri="707d9dac-b3e0-4010-a31f-c9f487ae09b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E1B26B6-C6C1-4C29-AF4B-6725E0327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9dac-b3e0-4010-a31f-c9f487ae0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9B7A39-CCC6-4ED8-B3FC-BD560E9CD4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1261</Words>
  <Application>Microsoft Office PowerPoint</Application>
  <PresentationFormat>Widescreen</PresentationFormat>
  <Paragraphs>194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Impact</vt:lpstr>
      <vt:lpstr>Wingdings</vt:lpstr>
      <vt:lpstr>Office Theme</vt:lpstr>
      <vt:lpstr>ADVERTISING MAIL INCENTIVE FOR GROWTH</vt:lpstr>
      <vt:lpstr>Advertising mail</vt:lpstr>
      <vt:lpstr>Mail gets you noticed</vt:lpstr>
      <vt:lpstr>Mail drives high engagement</vt:lpstr>
      <vt:lpstr>Get rewarded for growing mail volume</vt:lpstr>
      <vt:lpstr>Entry requirements</vt:lpstr>
      <vt:lpstr>Calculating your baseline for the growth incentive</vt:lpstr>
      <vt:lpstr>ADVERTISING MAIL</vt:lpstr>
      <vt:lpstr>Calculating targets</vt:lpstr>
      <vt:lpstr>Postage credits</vt:lpstr>
      <vt:lpstr>Forecasting changes</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2025-02-26T12:09:34Z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2021-08-02T15:26:48Z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y fmtid="{D5CDD505-2E9C-101B-9397-08002B2CF9AE}" pid="9" name="ContentTypeId">
    <vt:lpwstr>0x010100FC8D8A59B4AA4848ADA4BE9476DACB43</vt:lpwstr>
  </property>
</Properties>
</file>