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5"/>
  </p:notesMasterIdLst>
  <p:handoutMasterIdLst>
    <p:handoutMasterId r:id="rId16"/>
  </p:handoutMasterIdLst>
  <p:sldIdLst>
    <p:sldId id="256" r:id="rId5"/>
    <p:sldId id="257" r:id="rId6"/>
    <p:sldId id="3415" r:id="rId7"/>
    <p:sldId id="259" r:id="rId8"/>
    <p:sldId id="1693" r:id="rId9"/>
    <p:sldId id="2736" r:id="rId10"/>
    <p:sldId id="3417" r:id="rId11"/>
    <p:sldId id="572" r:id="rId12"/>
    <p:sldId id="2738" r:id="rId13"/>
    <p:sldId id="2739"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000000"/>
    <a:srgbClr val="FDC304"/>
    <a:srgbClr val="82CBD4"/>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63" d="100"/>
          <a:sy n="63" d="100"/>
        </p:scale>
        <p:origin x="764" y="64"/>
      </p:cViewPr>
      <p:guideLst>
        <p:guide orient="horz" pos="1253"/>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0.99</c:v>
                </c:pt>
                <c:pt idx="1">
                  <c:v>0.01</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11/12/2023</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11/12/2023</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1927954"/>
            <a:ext cx="3178125" cy="4239035"/>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303005"/>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637313"/>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1927954"/>
            <a:ext cx="3178125" cy="4239035"/>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303005"/>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641670"/>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1927954"/>
            <a:ext cx="3178125" cy="4239035"/>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303005"/>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637313"/>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0.png"/><Relationship Id="rId3" Type="http://schemas.openxmlformats.org/officeDocument/2006/relationships/tags" Target="../tags/tag18.xml"/><Relationship Id="rId7" Type="http://schemas.openxmlformats.org/officeDocument/2006/relationships/slideLayout" Target="../slideLayouts/slideLayout9.xml"/><Relationship Id="rId12" Type="http://schemas.openxmlformats.org/officeDocument/2006/relationships/image" Target="../media/image29.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8.png"/><Relationship Id="rId5" Type="http://schemas.openxmlformats.org/officeDocument/2006/relationships/tags" Target="../tags/tag20.xml"/><Relationship Id="rId15" Type="http://schemas.openxmlformats.org/officeDocument/2006/relationships/hyperlink" Target="https://www.royalmailwholesale.com/publishing-volume-commitment" TargetMode="External"/><Relationship Id="rId10" Type="http://schemas.openxmlformats.org/officeDocument/2006/relationships/image" Target="../media/image27.svg"/><Relationship Id="rId4" Type="http://schemas.openxmlformats.org/officeDocument/2006/relationships/tags" Target="../tags/tag19.xml"/><Relationship Id="rId9" Type="http://schemas.openxmlformats.org/officeDocument/2006/relationships/image" Target="../media/image26.png"/><Relationship Id="rId14"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Layout" Target="../slideLayouts/slideLayout7.xml"/><Relationship Id="rId2" Type="http://schemas.openxmlformats.org/officeDocument/2006/relationships/tags" Target="../tags/tag23.xml"/><Relationship Id="rId16" Type="http://schemas.openxmlformats.org/officeDocument/2006/relationships/tags" Target="../tags/tag37.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8C49-0DAD-4BBE-826D-05A86D12414E}"/>
              </a:ext>
            </a:extLst>
          </p:cNvPr>
          <p:cNvSpPr>
            <a:spLocks noGrp="1"/>
          </p:cNvSpPr>
          <p:nvPr>
            <p:ph type="title"/>
          </p:nvPr>
        </p:nvSpPr>
        <p:spPr/>
        <p:txBody>
          <a:bodyPr lIns="91440" tIns="45720" rIns="91440" bIns="45720" anchor="t"/>
          <a:lstStyle/>
          <a:p>
            <a:r>
              <a:rPr lang="en-GB" cap="all" dirty="0"/>
              <a:t>Publishing mail </a:t>
            </a:r>
            <a:br>
              <a:rPr lang="en-GB" cap="all" dirty="0"/>
            </a:br>
            <a:r>
              <a:rPr lang="en-GB" cap="all" dirty="0"/>
              <a:t>Volume commitment</a:t>
            </a:r>
            <a:endParaRPr lang="en-US" cap="all" dirty="0"/>
          </a:p>
        </p:txBody>
      </p:sp>
      <p:sp>
        <p:nvSpPr>
          <p:cNvPr id="3" name="Subtitle 2">
            <a:extLst>
              <a:ext uri="{FF2B5EF4-FFF2-40B4-BE49-F238E27FC236}">
                <a16:creationId xmlns:a16="http://schemas.microsoft.com/office/drawing/2014/main" id="{4EE9565C-F586-4D9D-AFE0-0534F97A23DF}"/>
              </a:ext>
            </a:extLst>
          </p:cNvPr>
          <p:cNvSpPr>
            <a:spLocks noGrp="1"/>
          </p:cNvSpPr>
          <p:nvPr>
            <p:ph type="subTitle" idx="1"/>
          </p:nvPr>
        </p:nvSpPr>
        <p:spPr/>
        <p:txBody>
          <a:bodyPr lIns="0" tIns="0" rIns="0" bIns="0" anchor="t">
            <a:noAutofit/>
          </a:bodyPr>
          <a:lstStyle/>
          <a:p>
            <a:r>
              <a:rPr lang="en-US" dirty="0"/>
              <a:t>Wholesale</a:t>
            </a:r>
          </a:p>
        </p:txBody>
      </p:sp>
      <p:sp>
        <p:nvSpPr>
          <p:cNvPr id="4" name="Text Placeholder 3">
            <a:extLst>
              <a:ext uri="{FF2B5EF4-FFF2-40B4-BE49-F238E27FC236}">
                <a16:creationId xmlns:a16="http://schemas.microsoft.com/office/drawing/2014/main" id="{08E9F119-D3A0-4762-9612-883063643930}"/>
              </a:ext>
            </a:extLst>
          </p:cNvPr>
          <p:cNvSpPr>
            <a:spLocks noGrp="1"/>
          </p:cNvSpPr>
          <p:nvPr>
            <p:ph type="body" sz="quarter" idx="10"/>
          </p:nvPr>
        </p:nvSpPr>
        <p:spPr/>
        <p:txBody>
          <a:bodyPr lIns="0" tIns="0" rIns="0" bIns="0" anchor="t">
            <a:noAutofit/>
          </a:bodyPr>
          <a:lstStyle/>
          <a:p>
            <a:r>
              <a:rPr lang="en-US" dirty="0">
                <a:latin typeface="Calibri"/>
                <a:cs typeface="Calibri"/>
              </a:rPr>
              <a:t>January 2024</a:t>
            </a:r>
          </a:p>
        </p:txBody>
      </p:sp>
    </p:spTree>
    <p:extLst>
      <p:ext uri="{BB962C8B-B14F-4D97-AF65-F5344CB8AC3E}">
        <p14:creationId xmlns:p14="http://schemas.microsoft.com/office/powerpoint/2010/main" val="98000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PUBLISHING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Volume Commitment</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retaining publishing mail volumes.</a:t>
            </a: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mail.</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CREDIT</a:t>
            </a: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2031325"/>
          </a:xfrm>
          <a:prstGeom prst="rect">
            <a:avLst/>
          </a:prstGeom>
          <a:noFill/>
        </p:spPr>
        <p:txBody>
          <a:bodyPr wrap="square" rtlCol="0">
            <a:spAutoFit/>
          </a:bodyPr>
          <a:lstStyle/>
          <a:p>
            <a:pPr algn="ctr">
              <a:defRPr/>
            </a:pPr>
            <a:r>
              <a:rPr lang="en-US" dirty="0">
                <a:solidFill>
                  <a:prstClr val="black"/>
                </a:solidFill>
                <a:ea typeface="Noto Sans" panose="020B0502040504020204" pitchFamily="34"/>
                <a:cs typeface="Noto Sans" panose="020B0502040504020204" pitchFamily="34"/>
              </a:rPr>
              <a:t>You must mail at least 95% of the volume mailed the year before and mail at least 250k items during a 12 month period.</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502061" cy="400110"/>
          </a:xfrm>
          <a:prstGeom prst="rect">
            <a:avLst/>
          </a:prstGeom>
          <a:noFill/>
        </p:spPr>
        <p:txBody>
          <a:bodyPr wrap="none" rtlCol="0">
            <a:spAutoFit/>
          </a:bodyPr>
          <a:lstStyle/>
          <a:p>
            <a:r>
              <a:rPr lang="en-GB" sz="2000" b="1" dirty="0">
                <a:solidFill>
                  <a:schemeClr val="bg1"/>
                </a:solidFill>
              </a:rPr>
              <a:t>2%</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84797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18A95-7A36-44A6-8A0A-5A485AA1C153}"/>
              </a:ext>
            </a:extLst>
          </p:cNvPr>
          <p:cNvSpPr>
            <a:spLocks noGrp="1"/>
          </p:cNvSpPr>
          <p:nvPr>
            <p:ph type="sldNum" sz="quarter" idx="10"/>
          </p:nvPr>
        </p:nvSpPr>
        <p:spPr/>
        <p:txBody>
          <a:bodyPr/>
          <a:lstStyle/>
          <a:p>
            <a:fld id="{3787542D-5C6B-4EB3-96EB-9B37C3D5D2F8}" type="slidenum">
              <a:rPr lang="en-GB" smtClean="0"/>
              <a:t>3</a:t>
            </a:fld>
            <a:endParaRPr lang="en-GB" dirty="0"/>
          </a:p>
        </p:txBody>
      </p:sp>
      <p:sp>
        <p:nvSpPr>
          <p:cNvPr id="9" name="Text Placeholder 8">
            <a:extLst>
              <a:ext uri="{FF2B5EF4-FFF2-40B4-BE49-F238E27FC236}">
                <a16:creationId xmlns:a16="http://schemas.microsoft.com/office/drawing/2014/main" id="{158B8067-C1E0-4D9D-882C-D0E64D18B1CE}"/>
              </a:ext>
            </a:extLst>
          </p:cNvPr>
          <p:cNvSpPr>
            <a:spLocks noGrp="1"/>
          </p:cNvSpPr>
          <p:nvPr>
            <p:ph type="body" sz="quarter" idx="17"/>
          </p:nvPr>
        </p:nvSpPr>
        <p:spPr/>
        <p:txBody>
          <a:bodyPr/>
          <a:lstStyle/>
          <a:p>
            <a:r>
              <a:rPr lang="en-GB" dirty="0"/>
              <a:t>72</a:t>
            </a:r>
            <a:r>
              <a:rPr lang="en-GB" baseline="30000" dirty="0"/>
              <a:t>%</a:t>
            </a:r>
          </a:p>
        </p:txBody>
      </p:sp>
      <p:sp>
        <p:nvSpPr>
          <p:cNvPr id="10" name="Text Placeholder 9">
            <a:extLst>
              <a:ext uri="{FF2B5EF4-FFF2-40B4-BE49-F238E27FC236}">
                <a16:creationId xmlns:a16="http://schemas.microsoft.com/office/drawing/2014/main" id="{BDD0F73D-4DF7-4F6C-AB64-71C25549D944}"/>
              </a:ext>
            </a:extLst>
          </p:cNvPr>
          <p:cNvSpPr>
            <a:spLocks noGrp="1"/>
          </p:cNvSpPr>
          <p:nvPr>
            <p:ph type="body" sz="quarter" idx="21"/>
          </p:nvPr>
        </p:nvSpPr>
        <p:spPr/>
        <p:txBody>
          <a:bodyPr/>
          <a:lstStyle/>
          <a:p>
            <a:r>
              <a:rPr lang="en-GB" dirty="0"/>
              <a:t>Magazine media reaches 72% of adults in the UK.</a:t>
            </a:r>
          </a:p>
          <a:p>
            <a:r>
              <a:rPr lang="en-GB" dirty="0"/>
              <a:t>11% are reading more since the first lock down to relieve boredom.</a:t>
            </a:r>
          </a:p>
        </p:txBody>
      </p:sp>
      <p:sp>
        <p:nvSpPr>
          <p:cNvPr id="7" name="Title 6">
            <a:extLst>
              <a:ext uri="{FF2B5EF4-FFF2-40B4-BE49-F238E27FC236}">
                <a16:creationId xmlns:a16="http://schemas.microsoft.com/office/drawing/2014/main" id="{6CC4BBD5-465C-4DDD-AA2A-9AEE87504496}"/>
              </a:ext>
            </a:extLst>
          </p:cNvPr>
          <p:cNvSpPr>
            <a:spLocks noGrp="1"/>
          </p:cNvSpPr>
          <p:nvPr>
            <p:ph type="title"/>
          </p:nvPr>
        </p:nvSpPr>
        <p:spPr/>
        <p:txBody>
          <a:bodyPr/>
          <a:lstStyle/>
          <a:p>
            <a:r>
              <a:rPr lang="en-GB" dirty="0"/>
              <a:t>Magazines are alive and well in the </a:t>
            </a:r>
            <a:r>
              <a:rPr lang="en-GB" dirty="0" err="1"/>
              <a:t>uk</a:t>
            </a:r>
            <a:endParaRPr lang="en-GB" dirty="0"/>
          </a:p>
        </p:txBody>
      </p:sp>
      <p:sp>
        <p:nvSpPr>
          <p:cNvPr id="11" name="Text Placeholder 10">
            <a:extLst>
              <a:ext uri="{FF2B5EF4-FFF2-40B4-BE49-F238E27FC236}">
                <a16:creationId xmlns:a16="http://schemas.microsoft.com/office/drawing/2014/main" id="{C1943322-A08E-4485-B9DA-27366D30127F}"/>
              </a:ext>
            </a:extLst>
          </p:cNvPr>
          <p:cNvSpPr>
            <a:spLocks noGrp="1"/>
          </p:cNvSpPr>
          <p:nvPr>
            <p:ph type="body" sz="quarter" idx="22"/>
          </p:nvPr>
        </p:nvSpPr>
        <p:spPr/>
        <p:txBody>
          <a:bodyPr/>
          <a:lstStyle/>
          <a:p>
            <a:r>
              <a:rPr lang="en-GB" dirty="0"/>
              <a:t>73</a:t>
            </a:r>
            <a:r>
              <a:rPr lang="en-GB" baseline="30000" dirty="0"/>
              <a:t>%</a:t>
            </a:r>
          </a:p>
        </p:txBody>
      </p:sp>
      <p:sp>
        <p:nvSpPr>
          <p:cNvPr id="12" name="Text Placeholder 11">
            <a:extLst>
              <a:ext uri="{FF2B5EF4-FFF2-40B4-BE49-F238E27FC236}">
                <a16:creationId xmlns:a16="http://schemas.microsoft.com/office/drawing/2014/main" id="{1776C1FC-BCF1-48CE-B8D7-CE41E5599C07}"/>
              </a:ext>
            </a:extLst>
          </p:cNvPr>
          <p:cNvSpPr>
            <a:spLocks noGrp="1"/>
          </p:cNvSpPr>
          <p:nvPr>
            <p:ph type="body" sz="quarter" idx="23"/>
          </p:nvPr>
        </p:nvSpPr>
        <p:spPr/>
        <p:txBody>
          <a:bodyPr/>
          <a:lstStyle/>
          <a:p>
            <a:r>
              <a:rPr lang="en-GB" dirty="0"/>
              <a:t>According to </a:t>
            </a:r>
            <a:r>
              <a:rPr lang="en-GB" dirty="0" err="1"/>
              <a:t>PAMCo</a:t>
            </a:r>
            <a:r>
              <a:rPr lang="en-GB" dirty="0"/>
              <a:t> 73% of readers think that reading magazines is time well spent and 2 in 3 trust what they read.</a:t>
            </a:r>
          </a:p>
          <a:p>
            <a:r>
              <a:rPr lang="en-GB" dirty="0"/>
              <a:t>31% have a closer relationship with magazine brands since lock down.</a:t>
            </a:r>
          </a:p>
        </p:txBody>
      </p:sp>
      <p:sp>
        <p:nvSpPr>
          <p:cNvPr id="13" name="Text Placeholder 12">
            <a:extLst>
              <a:ext uri="{FF2B5EF4-FFF2-40B4-BE49-F238E27FC236}">
                <a16:creationId xmlns:a16="http://schemas.microsoft.com/office/drawing/2014/main" id="{B1DB183D-5227-47D2-9675-B98EC7600785}"/>
              </a:ext>
            </a:extLst>
          </p:cNvPr>
          <p:cNvSpPr>
            <a:spLocks noGrp="1"/>
          </p:cNvSpPr>
          <p:nvPr>
            <p:ph type="body" sz="quarter" idx="24"/>
          </p:nvPr>
        </p:nvSpPr>
        <p:spPr/>
        <p:txBody>
          <a:bodyPr/>
          <a:lstStyle/>
          <a:p>
            <a:r>
              <a:rPr lang="en-GB" dirty="0"/>
              <a:t>75</a:t>
            </a:r>
            <a:r>
              <a:rPr lang="en-GB" baseline="30000" dirty="0"/>
              <a:t>%</a:t>
            </a:r>
          </a:p>
        </p:txBody>
      </p:sp>
      <p:sp>
        <p:nvSpPr>
          <p:cNvPr id="14" name="Text Placeholder 13">
            <a:extLst>
              <a:ext uri="{FF2B5EF4-FFF2-40B4-BE49-F238E27FC236}">
                <a16:creationId xmlns:a16="http://schemas.microsoft.com/office/drawing/2014/main" id="{DB4D87F1-A551-4F83-97E2-3FC8435A310D}"/>
              </a:ext>
            </a:extLst>
          </p:cNvPr>
          <p:cNvSpPr>
            <a:spLocks noGrp="1"/>
          </p:cNvSpPr>
          <p:nvPr>
            <p:ph type="body" sz="quarter" idx="25"/>
          </p:nvPr>
        </p:nvSpPr>
        <p:spPr/>
        <p:txBody>
          <a:bodyPr/>
          <a:lstStyle/>
          <a:p>
            <a:r>
              <a:rPr lang="en-GB" dirty="0"/>
              <a:t>Latest research from Bauer shows that magazine reading is on the rise.  In a backlash to the increase in screen usage over the pandemic.</a:t>
            </a:r>
          </a:p>
          <a:p>
            <a:r>
              <a:rPr lang="en-GB" dirty="0"/>
              <a:t>75% of people find reading magazines relaxing.</a:t>
            </a:r>
          </a:p>
        </p:txBody>
      </p:sp>
      <p:sp>
        <p:nvSpPr>
          <p:cNvPr id="15" name="Common_ground" descr="{&quot;Key&quot;:&quot;POWER_USER_SHAPE_ICON&quot;,&quot;Value&quot;:&quot;POWER_USER_SHAPE_ICON_STYLE_1&quot;}">
            <a:extLst>
              <a:ext uri="{FF2B5EF4-FFF2-40B4-BE49-F238E27FC236}">
                <a16:creationId xmlns:a16="http://schemas.microsoft.com/office/drawing/2014/main" id="{2C8F3E15-4023-4E0A-9FCB-680770342A05}"/>
              </a:ext>
            </a:extLst>
          </p:cNvPr>
          <p:cNvSpPr>
            <a:spLocks noChangeAspect="1" noEditPoints="1"/>
          </p:cNvSpPr>
          <p:nvPr>
            <p:custDataLst>
              <p:tags r:id="rId1"/>
            </p:custDataLst>
          </p:nvPr>
        </p:nvSpPr>
        <p:spPr bwMode="auto">
          <a:xfrm>
            <a:off x="2756194" y="2198704"/>
            <a:ext cx="1121429" cy="961826"/>
          </a:xfrm>
          <a:custGeom>
            <a:avLst/>
            <a:gdLst>
              <a:gd name="T0" fmla="*/ 617 w 1112"/>
              <a:gd name="T1" fmla="*/ 412 h 954"/>
              <a:gd name="T2" fmla="*/ 625 w 1112"/>
              <a:gd name="T3" fmla="*/ 482 h 954"/>
              <a:gd name="T4" fmla="*/ 561 w 1112"/>
              <a:gd name="T5" fmla="*/ 453 h 954"/>
              <a:gd name="T6" fmla="*/ 501 w 1112"/>
              <a:gd name="T7" fmla="*/ 484 h 954"/>
              <a:gd name="T8" fmla="*/ 494 w 1112"/>
              <a:gd name="T9" fmla="*/ 475 h 954"/>
              <a:gd name="T10" fmla="*/ 459 w 1112"/>
              <a:gd name="T11" fmla="*/ 368 h 954"/>
              <a:gd name="T12" fmla="*/ 463 w 1112"/>
              <a:gd name="T13" fmla="*/ 355 h 954"/>
              <a:gd name="T14" fmla="*/ 554 w 1112"/>
              <a:gd name="T15" fmla="*/ 289 h 954"/>
              <a:gd name="T16" fmla="*/ 595 w 1112"/>
              <a:gd name="T17" fmla="*/ 346 h 954"/>
              <a:gd name="T18" fmla="*/ 665 w 1112"/>
              <a:gd name="T19" fmla="*/ 360 h 954"/>
              <a:gd name="T20" fmla="*/ 1049 w 1112"/>
              <a:gd name="T21" fmla="*/ 459 h 954"/>
              <a:gd name="T22" fmla="*/ 713 w 1112"/>
              <a:gd name="T23" fmla="*/ 103 h 954"/>
              <a:gd name="T24" fmla="*/ 415 w 1112"/>
              <a:gd name="T25" fmla="*/ 586 h 954"/>
              <a:gd name="T26" fmla="*/ 346 w 1112"/>
              <a:gd name="T27" fmla="*/ 794 h 954"/>
              <a:gd name="T28" fmla="*/ 300 w 1112"/>
              <a:gd name="T29" fmla="*/ 709 h 954"/>
              <a:gd name="T30" fmla="*/ 183 w 1112"/>
              <a:gd name="T31" fmla="*/ 697 h 954"/>
              <a:gd name="T32" fmla="*/ 123 w 1112"/>
              <a:gd name="T33" fmla="*/ 614 h 954"/>
              <a:gd name="T34" fmla="*/ 119 w 1112"/>
              <a:gd name="T35" fmla="*/ 584 h 954"/>
              <a:gd name="T36" fmla="*/ 108 w 1112"/>
              <a:gd name="T37" fmla="*/ 526 h 954"/>
              <a:gd name="T38" fmla="*/ 86 w 1112"/>
              <a:gd name="T39" fmla="*/ 489 h 954"/>
              <a:gd name="T40" fmla="*/ 64 w 1112"/>
              <a:gd name="T41" fmla="*/ 448 h 954"/>
              <a:gd name="T42" fmla="*/ 117 w 1112"/>
              <a:gd name="T43" fmla="*/ 360 h 954"/>
              <a:gd name="T44" fmla="*/ 399 w 1112"/>
              <a:gd name="T45" fmla="*/ 54 h 954"/>
              <a:gd name="T46" fmla="*/ 615 w 1112"/>
              <a:gd name="T47" fmla="*/ 72 h 954"/>
              <a:gd name="T48" fmla="*/ 141 w 1112"/>
              <a:gd name="T49" fmla="*/ 110 h 954"/>
              <a:gd name="T50" fmla="*/ 21 w 1112"/>
              <a:gd name="T51" fmla="*/ 418 h 954"/>
              <a:gd name="T52" fmla="*/ 51 w 1112"/>
              <a:gd name="T53" fmla="*/ 535 h 954"/>
              <a:gd name="T54" fmla="*/ 89 w 1112"/>
              <a:gd name="T55" fmla="*/ 656 h 954"/>
              <a:gd name="T56" fmla="*/ 252 w 1112"/>
              <a:gd name="T57" fmla="*/ 743 h 954"/>
              <a:gd name="T58" fmla="*/ 357 w 1112"/>
              <a:gd name="T59" fmla="*/ 846 h 954"/>
              <a:gd name="T60" fmla="*/ 667 w 1112"/>
              <a:gd name="T61" fmla="*/ 684 h 954"/>
              <a:gd name="T62" fmla="*/ 737 w 1112"/>
              <a:gd name="T63" fmla="*/ 323 h 954"/>
              <a:gd name="T64" fmla="*/ 932 w 1112"/>
              <a:gd name="T65" fmla="*/ 248 h 954"/>
              <a:gd name="T66" fmla="*/ 1000 w 1112"/>
              <a:gd name="T67" fmla="*/ 481 h 954"/>
              <a:gd name="T68" fmla="*/ 1051 w 1112"/>
              <a:gd name="T69" fmla="*/ 579 h 954"/>
              <a:gd name="T70" fmla="*/ 1005 w 1112"/>
              <a:gd name="T71" fmla="*/ 605 h 954"/>
              <a:gd name="T72" fmla="*/ 1001 w 1112"/>
              <a:gd name="T73" fmla="*/ 657 h 954"/>
              <a:gd name="T74" fmla="*/ 998 w 1112"/>
              <a:gd name="T75" fmla="*/ 702 h 954"/>
              <a:gd name="T76" fmla="*/ 970 w 1112"/>
              <a:gd name="T77" fmla="*/ 758 h 954"/>
              <a:gd name="T78" fmla="*/ 841 w 1112"/>
              <a:gd name="T79" fmla="*/ 791 h 954"/>
              <a:gd name="T80" fmla="*/ 802 w 1112"/>
              <a:gd name="T81" fmla="*/ 867 h 954"/>
              <a:gd name="T82" fmla="*/ 546 w 1112"/>
              <a:gd name="T83" fmla="*/ 848 h 954"/>
              <a:gd name="T84" fmla="*/ 518 w 1112"/>
              <a:gd name="T85" fmla="*/ 896 h 954"/>
              <a:gd name="T86" fmla="*/ 854 w 1112"/>
              <a:gd name="T87" fmla="*/ 875 h 954"/>
              <a:gd name="T88" fmla="*/ 928 w 1112"/>
              <a:gd name="T89" fmla="*/ 853 h 954"/>
              <a:gd name="T90" fmla="*/ 1048 w 1112"/>
              <a:gd name="T91" fmla="*/ 683 h 954"/>
              <a:gd name="T92" fmla="*/ 1099 w 1112"/>
              <a:gd name="T93" fmla="*/ 604 h 954"/>
              <a:gd name="T94" fmla="*/ 1049 w 1112"/>
              <a:gd name="T95" fmla="*/ 45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2" h="954">
                <a:moveTo>
                  <a:pt x="663" y="368"/>
                </a:moveTo>
                <a:lnTo>
                  <a:pt x="617" y="412"/>
                </a:lnTo>
                <a:lnTo>
                  <a:pt x="628" y="475"/>
                </a:lnTo>
                <a:cubicBezTo>
                  <a:pt x="629" y="478"/>
                  <a:pt x="628" y="481"/>
                  <a:pt x="625" y="482"/>
                </a:cubicBezTo>
                <a:cubicBezTo>
                  <a:pt x="623" y="484"/>
                  <a:pt x="620" y="484"/>
                  <a:pt x="618" y="483"/>
                </a:cubicBezTo>
                <a:lnTo>
                  <a:pt x="561" y="453"/>
                </a:lnTo>
                <a:lnTo>
                  <a:pt x="504" y="483"/>
                </a:lnTo>
                <a:cubicBezTo>
                  <a:pt x="503" y="484"/>
                  <a:pt x="502" y="484"/>
                  <a:pt x="501" y="484"/>
                </a:cubicBezTo>
                <a:cubicBezTo>
                  <a:pt x="499" y="484"/>
                  <a:pt x="498" y="483"/>
                  <a:pt x="497" y="482"/>
                </a:cubicBezTo>
                <a:cubicBezTo>
                  <a:pt x="494" y="481"/>
                  <a:pt x="493" y="478"/>
                  <a:pt x="494" y="475"/>
                </a:cubicBezTo>
                <a:lnTo>
                  <a:pt x="505" y="412"/>
                </a:lnTo>
                <a:lnTo>
                  <a:pt x="459" y="368"/>
                </a:lnTo>
                <a:cubicBezTo>
                  <a:pt x="457" y="366"/>
                  <a:pt x="456" y="363"/>
                  <a:pt x="457" y="360"/>
                </a:cubicBezTo>
                <a:cubicBezTo>
                  <a:pt x="458" y="357"/>
                  <a:pt x="460" y="356"/>
                  <a:pt x="463" y="355"/>
                </a:cubicBezTo>
                <a:lnTo>
                  <a:pt x="527" y="346"/>
                </a:lnTo>
                <a:lnTo>
                  <a:pt x="554" y="289"/>
                </a:lnTo>
                <a:cubicBezTo>
                  <a:pt x="557" y="284"/>
                  <a:pt x="565" y="283"/>
                  <a:pt x="568" y="289"/>
                </a:cubicBezTo>
                <a:lnTo>
                  <a:pt x="595" y="346"/>
                </a:lnTo>
                <a:lnTo>
                  <a:pt x="659" y="355"/>
                </a:lnTo>
                <a:cubicBezTo>
                  <a:pt x="662" y="356"/>
                  <a:pt x="664" y="357"/>
                  <a:pt x="665" y="360"/>
                </a:cubicBezTo>
                <a:cubicBezTo>
                  <a:pt x="666" y="363"/>
                  <a:pt x="665" y="366"/>
                  <a:pt x="663" y="368"/>
                </a:cubicBezTo>
                <a:close/>
                <a:moveTo>
                  <a:pt x="1049" y="459"/>
                </a:moveTo>
                <a:cubicBezTo>
                  <a:pt x="1057" y="363"/>
                  <a:pt x="1030" y="278"/>
                  <a:pt x="971" y="213"/>
                </a:cubicBezTo>
                <a:cubicBezTo>
                  <a:pt x="909" y="143"/>
                  <a:pt x="815" y="104"/>
                  <a:pt x="713" y="103"/>
                </a:cubicBezTo>
                <a:cubicBezTo>
                  <a:pt x="557" y="103"/>
                  <a:pt x="379" y="205"/>
                  <a:pt x="375" y="426"/>
                </a:cubicBezTo>
                <a:cubicBezTo>
                  <a:pt x="374" y="482"/>
                  <a:pt x="387" y="538"/>
                  <a:pt x="415" y="586"/>
                </a:cubicBezTo>
                <a:cubicBezTo>
                  <a:pt x="444" y="634"/>
                  <a:pt x="455" y="684"/>
                  <a:pt x="447" y="771"/>
                </a:cubicBezTo>
                <a:lnTo>
                  <a:pt x="346" y="794"/>
                </a:lnTo>
                <a:cubicBezTo>
                  <a:pt x="326" y="796"/>
                  <a:pt x="313" y="786"/>
                  <a:pt x="310" y="762"/>
                </a:cubicBezTo>
                <a:lnTo>
                  <a:pt x="300" y="709"/>
                </a:lnTo>
                <a:cubicBezTo>
                  <a:pt x="297" y="697"/>
                  <a:pt x="286" y="688"/>
                  <a:pt x="273" y="688"/>
                </a:cubicBezTo>
                <a:lnTo>
                  <a:pt x="183" y="697"/>
                </a:lnTo>
                <a:cubicBezTo>
                  <a:pt x="153" y="697"/>
                  <a:pt x="142" y="685"/>
                  <a:pt x="142" y="655"/>
                </a:cubicBezTo>
                <a:cubicBezTo>
                  <a:pt x="142" y="634"/>
                  <a:pt x="131" y="623"/>
                  <a:pt x="123" y="614"/>
                </a:cubicBezTo>
                <a:cubicBezTo>
                  <a:pt x="114" y="606"/>
                  <a:pt x="113" y="603"/>
                  <a:pt x="114" y="599"/>
                </a:cubicBezTo>
                <a:cubicBezTo>
                  <a:pt x="115" y="594"/>
                  <a:pt x="117" y="588"/>
                  <a:pt x="119" y="584"/>
                </a:cubicBezTo>
                <a:cubicBezTo>
                  <a:pt x="123" y="573"/>
                  <a:pt x="120" y="561"/>
                  <a:pt x="111" y="553"/>
                </a:cubicBezTo>
                <a:cubicBezTo>
                  <a:pt x="104" y="547"/>
                  <a:pt x="101" y="541"/>
                  <a:pt x="108" y="526"/>
                </a:cubicBezTo>
                <a:cubicBezTo>
                  <a:pt x="112" y="519"/>
                  <a:pt x="111" y="510"/>
                  <a:pt x="107" y="502"/>
                </a:cubicBezTo>
                <a:cubicBezTo>
                  <a:pt x="103" y="495"/>
                  <a:pt x="95" y="490"/>
                  <a:pt x="86" y="489"/>
                </a:cubicBezTo>
                <a:cubicBezTo>
                  <a:pt x="70" y="487"/>
                  <a:pt x="63" y="481"/>
                  <a:pt x="61" y="476"/>
                </a:cubicBezTo>
                <a:cubicBezTo>
                  <a:pt x="57" y="468"/>
                  <a:pt x="58" y="457"/>
                  <a:pt x="64" y="448"/>
                </a:cubicBezTo>
                <a:cubicBezTo>
                  <a:pt x="74" y="434"/>
                  <a:pt x="95" y="403"/>
                  <a:pt x="112" y="378"/>
                </a:cubicBezTo>
                <a:cubicBezTo>
                  <a:pt x="116" y="373"/>
                  <a:pt x="117" y="366"/>
                  <a:pt x="117" y="360"/>
                </a:cubicBezTo>
                <a:cubicBezTo>
                  <a:pt x="108" y="276"/>
                  <a:pt x="130" y="201"/>
                  <a:pt x="180" y="145"/>
                </a:cubicBezTo>
                <a:cubicBezTo>
                  <a:pt x="233" y="87"/>
                  <a:pt x="313" y="54"/>
                  <a:pt x="399" y="54"/>
                </a:cubicBezTo>
                <a:cubicBezTo>
                  <a:pt x="454" y="54"/>
                  <a:pt x="505" y="67"/>
                  <a:pt x="549" y="91"/>
                </a:cubicBezTo>
                <a:cubicBezTo>
                  <a:pt x="567" y="84"/>
                  <a:pt x="589" y="78"/>
                  <a:pt x="615" y="72"/>
                </a:cubicBezTo>
                <a:cubicBezTo>
                  <a:pt x="556" y="26"/>
                  <a:pt x="480" y="0"/>
                  <a:pt x="399" y="0"/>
                </a:cubicBezTo>
                <a:cubicBezTo>
                  <a:pt x="297" y="0"/>
                  <a:pt x="203" y="40"/>
                  <a:pt x="141" y="110"/>
                </a:cubicBezTo>
                <a:cubicBezTo>
                  <a:pt x="82" y="175"/>
                  <a:pt x="55" y="260"/>
                  <a:pt x="63" y="356"/>
                </a:cubicBezTo>
                <a:cubicBezTo>
                  <a:pt x="47" y="379"/>
                  <a:pt x="30" y="405"/>
                  <a:pt x="21" y="418"/>
                </a:cubicBezTo>
                <a:cubicBezTo>
                  <a:pt x="3" y="443"/>
                  <a:pt x="0" y="475"/>
                  <a:pt x="14" y="500"/>
                </a:cubicBezTo>
                <a:cubicBezTo>
                  <a:pt x="19" y="510"/>
                  <a:pt x="30" y="525"/>
                  <a:pt x="51" y="535"/>
                </a:cubicBezTo>
                <a:cubicBezTo>
                  <a:pt x="49" y="554"/>
                  <a:pt x="56" y="569"/>
                  <a:pt x="64" y="580"/>
                </a:cubicBezTo>
                <a:cubicBezTo>
                  <a:pt x="52" y="621"/>
                  <a:pt x="75" y="643"/>
                  <a:pt x="89" y="656"/>
                </a:cubicBezTo>
                <a:cubicBezTo>
                  <a:pt x="89" y="716"/>
                  <a:pt x="125" y="752"/>
                  <a:pt x="187" y="750"/>
                </a:cubicBezTo>
                <a:lnTo>
                  <a:pt x="252" y="743"/>
                </a:lnTo>
                <a:lnTo>
                  <a:pt x="257" y="771"/>
                </a:lnTo>
                <a:cubicBezTo>
                  <a:pt x="267" y="822"/>
                  <a:pt x="299" y="856"/>
                  <a:pt x="357" y="846"/>
                </a:cubicBezTo>
                <a:lnTo>
                  <a:pt x="594" y="793"/>
                </a:lnTo>
                <a:cubicBezTo>
                  <a:pt x="665" y="775"/>
                  <a:pt x="670" y="726"/>
                  <a:pt x="667" y="684"/>
                </a:cubicBezTo>
                <a:cubicBezTo>
                  <a:pt x="656" y="587"/>
                  <a:pt x="666" y="534"/>
                  <a:pt x="697" y="483"/>
                </a:cubicBezTo>
                <a:cubicBezTo>
                  <a:pt x="725" y="435"/>
                  <a:pt x="737" y="378"/>
                  <a:pt x="737" y="323"/>
                </a:cubicBezTo>
                <a:cubicBezTo>
                  <a:pt x="737" y="263"/>
                  <a:pt x="722" y="206"/>
                  <a:pt x="692" y="157"/>
                </a:cubicBezTo>
                <a:cubicBezTo>
                  <a:pt x="786" y="151"/>
                  <a:pt x="875" y="185"/>
                  <a:pt x="932" y="248"/>
                </a:cubicBezTo>
                <a:cubicBezTo>
                  <a:pt x="982" y="304"/>
                  <a:pt x="1004" y="379"/>
                  <a:pt x="995" y="463"/>
                </a:cubicBezTo>
                <a:cubicBezTo>
                  <a:pt x="995" y="469"/>
                  <a:pt x="996" y="476"/>
                  <a:pt x="1000" y="481"/>
                </a:cubicBezTo>
                <a:cubicBezTo>
                  <a:pt x="1017" y="506"/>
                  <a:pt x="1038" y="537"/>
                  <a:pt x="1048" y="551"/>
                </a:cubicBezTo>
                <a:cubicBezTo>
                  <a:pt x="1054" y="560"/>
                  <a:pt x="1055" y="571"/>
                  <a:pt x="1051" y="579"/>
                </a:cubicBezTo>
                <a:cubicBezTo>
                  <a:pt x="1049" y="584"/>
                  <a:pt x="1042" y="590"/>
                  <a:pt x="1026" y="592"/>
                </a:cubicBezTo>
                <a:cubicBezTo>
                  <a:pt x="1017" y="593"/>
                  <a:pt x="1009" y="598"/>
                  <a:pt x="1005" y="605"/>
                </a:cubicBezTo>
                <a:cubicBezTo>
                  <a:pt x="1001" y="613"/>
                  <a:pt x="1000" y="622"/>
                  <a:pt x="1004" y="630"/>
                </a:cubicBezTo>
                <a:cubicBezTo>
                  <a:pt x="1011" y="645"/>
                  <a:pt x="1008" y="650"/>
                  <a:pt x="1001" y="657"/>
                </a:cubicBezTo>
                <a:cubicBezTo>
                  <a:pt x="992" y="664"/>
                  <a:pt x="989" y="677"/>
                  <a:pt x="993" y="687"/>
                </a:cubicBezTo>
                <a:cubicBezTo>
                  <a:pt x="995" y="691"/>
                  <a:pt x="997" y="697"/>
                  <a:pt x="998" y="702"/>
                </a:cubicBezTo>
                <a:cubicBezTo>
                  <a:pt x="999" y="706"/>
                  <a:pt x="998" y="709"/>
                  <a:pt x="990" y="717"/>
                </a:cubicBezTo>
                <a:cubicBezTo>
                  <a:pt x="981" y="726"/>
                  <a:pt x="970" y="737"/>
                  <a:pt x="970" y="758"/>
                </a:cubicBezTo>
                <a:cubicBezTo>
                  <a:pt x="970" y="789"/>
                  <a:pt x="959" y="800"/>
                  <a:pt x="930" y="800"/>
                </a:cubicBezTo>
                <a:lnTo>
                  <a:pt x="841" y="791"/>
                </a:lnTo>
                <a:cubicBezTo>
                  <a:pt x="828" y="790"/>
                  <a:pt x="815" y="799"/>
                  <a:pt x="813" y="812"/>
                </a:cubicBezTo>
                <a:lnTo>
                  <a:pt x="802" y="867"/>
                </a:lnTo>
                <a:cubicBezTo>
                  <a:pt x="799" y="889"/>
                  <a:pt x="786" y="899"/>
                  <a:pt x="766" y="897"/>
                </a:cubicBezTo>
                <a:lnTo>
                  <a:pt x="546" y="848"/>
                </a:lnTo>
                <a:lnTo>
                  <a:pt x="464" y="866"/>
                </a:lnTo>
                <a:cubicBezTo>
                  <a:pt x="475" y="879"/>
                  <a:pt x="492" y="889"/>
                  <a:pt x="518" y="896"/>
                </a:cubicBezTo>
                <a:lnTo>
                  <a:pt x="756" y="949"/>
                </a:lnTo>
                <a:cubicBezTo>
                  <a:pt x="780" y="954"/>
                  <a:pt x="843" y="947"/>
                  <a:pt x="854" y="875"/>
                </a:cubicBezTo>
                <a:lnTo>
                  <a:pt x="860" y="846"/>
                </a:lnTo>
                <a:lnTo>
                  <a:pt x="928" y="853"/>
                </a:lnTo>
                <a:cubicBezTo>
                  <a:pt x="988" y="853"/>
                  <a:pt x="1023" y="819"/>
                  <a:pt x="1023" y="759"/>
                </a:cubicBezTo>
                <a:cubicBezTo>
                  <a:pt x="1045" y="740"/>
                  <a:pt x="1059" y="714"/>
                  <a:pt x="1048" y="683"/>
                </a:cubicBezTo>
                <a:cubicBezTo>
                  <a:pt x="1056" y="672"/>
                  <a:pt x="1063" y="657"/>
                  <a:pt x="1061" y="638"/>
                </a:cubicBezTo>
                <a:cubicBezTo>
                  <a:pt x="1082" y="629"/>
                  <a:pt x="1093" y="613"/>
                  <a:pt x="1099" y="604"/>
                </a:cubicBezTo>
                <a:cubicBezTo>
                  <a:pt x="1112" y="578"/>
                  <a:pt x="1109" y="546"/>
                  <a:pt x="1091" y="521"/>
                </a:cubicBezTo>
                <a:cubicBezTo>
                  <a:pt x="1083" y="508"/>
                  <a:pt x="1065" y="482"/>
                  <a:pt x="1049" y="459"/>
                </a:cubicBez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effectLst/>
              <a:uLnTx/>
              <a:uFillTx/>
              <a:latin typeface="Calibri" panose="020F0502020204030204"/>
              <a:ea typeface="+mn-ea"/>
              <a:cs typeface="+mn-cs"/>
            </a:endParaRPr>
          </a:p>
        </p:txBody>
      </p:sp>
      <p:sp>
        <p:nvSpPr>
          <p:cNvPr id="17" name="Countdown" descr="{&quot;Key&quot;:&quot;POWER_USER_SHAPE_ICON&quot;,&quot;Value&quot;:&quot;POWER_USER_SHAPE_ICON_STYLE_1&quot;}">
            <a:extLst>
              <a:ext uri="{FF2B5EF4-FFF2-40B4-BE49-F238E27FC236}">
                <a16:creationId xmlns:a16="http://schemas.microsoft.com/office/drawing/2014/main" id="{825F9C81-FD30-40E3-875C-33D06B4F34EE}"/>
              </a:ext>
            </a:extLst>
          </p:cNvPr>
          <p:cNvSpPr>
            <a:spLocks noChangeAspect="1" noEditPoints="1"/>
          </p:cNvSpPr>
          <p:nvPr>
            <p:custDataLst>
              <p:tags r:id="rId2"/>
            </p:custDataLst>
          </p:nvPr>
        </p:nvSpPr>
        <p:spPr bwMode="auto">
          <a:xfrm>
            <a:off x="6629148" y="2144100"/>
            <a:ext cx="872702" cy="874387"/>
          </a:xfrm>
          <a:custGeom>
            <a:avLst/>
            <a:gdLst>
              <a:gd name="T0" fmla="*/ 698 w 783"/>
              <a:gd name="T1" fmla="*/ 366 h 783"/>
              <a:gd name="T2" fmla="*/ 416 w 783"/>
              <a:gd name="T3" fmla="*/ 84 h 783"/>
              <a:gd name="T4" fmla="*/ 416 w 783"/>
              <a:gd name="T5" fmla="*/ 51 h 783"/>
              <a:gd name="T6" fmla="*/ 732 w 783"/>
              <a:gd name="T7" fmla="*/ 366 h 783"/>
              <a:gd name="T8" fmla="*/ 698 w 783"/>
              <a:gd name="T9" fmla="*/ 366 h 783"/>
              <a:gd name="T10" fmla="*/ 416 w 783"/>
              <a:gd name="T11" fmla="*/ 732 h 783"/>
              <a:gd name="T12" fmla="*/ 416 w 783"/>
              <a:gd name="T13" fmla="*/ 698 h 783"/>
              <a:gd name="T14" fmla="*/ 698 w 783"/>
              <a:gd name="T15" fmla="*/ 416 h 783"/>
              <a:gd name="T16" fmla="*/ 732 w 783"/>
              <a:gd name="T17" fmla="*/ 416 h 783"/>
              <a:gd name="T18" fmla="*/ 416 w 783"/>
              <a:gd name="T19" fmla="*/ 732 h 783"/>
              <a:gd name="T20" fmla="*/ 416 w 783"/>
              <a:gd name="T21" fmla="*/ 418 h 783"/>
              <a:gd name="T22" fmla="*/ 567 w 783"/>
              <a:gd name="T23" fmla="*/ 580 h 783"/>
              <a:gd name="T24" fmla="*/ 416 w 783"/>
              <a:gd name="T25" fmla="*/ 648 h 783"/>
              <a:gd name="T26" fmla="*/ 416 w 783"/>
              <a:gd name="T27" fmla="*/ 418 h 783"/>
              <a:gd name="T28" fmla="*/ 366 w 783"/>
              <a:gd name="T29" fmla="*/ 84 h 783"/>
              <a:gd name="T30" fmla="*/ 84 w 783"/>
              <a:gd name="T31" fmla="*/ 366 h 783"/>
              <a:gd name="T32" fmla="*/ 51 w 783"/>
              <a:gd name="T33" fmla="*/ 366 h 783"/>
              <a:gd name="T34" fmla="*/ 366 w 783"/>
              <a:gd name="T35" fmla="*/ 51 h 783"/>
              <a:gd name="T36" fmla="*/ 366 w 783"/>
              <a:gd name="T37" fmla="*/ 84 h 783"/>
              <a:gd name="T38" fmla="*/ 366 w 783"/>
              <a:gd name="T39" fmla="*/ 366 h 783"/>
              <a:gd name="T40" fmla="*/ 134 w 783"/>
              <a:gd name="T41" fmla="*/ 366 h 783"/>
              <a:gd name="T42" fmla="*/ 366 w 783"/>
              <a:gd name="T43" fmla="*/ 134 h 783"/>
              <a:gd name="T44" fmla="*/ 366 w 783"/>
              <a:gd name="T45" fmla="*/ 366 h 783"/>
              <a:gd name="T46" fmla="*/ 366 w 783"/>
              <a:gd name="T47" fmla="*/ 648 h 783"/>
              <a:gd name="T48" fmla="*/ 134 w 783"/>
              <a:gd name="T49" fmla="*/ 416 h 783"/>
              <a:gd name="T50" fmla="*/ 366 w 783"/>
              <a:gd name="T51" fmla="*/ 416 h 783"/>
              <a:gd name="T52" fmla="*/ 366 w 783"/>
              <a:gd name="T53" fmla="*/ 648 h 783"/>
              <a:gd name="T54" fmla="*/ 366 w 783"/>
              <a:gd name="T55" fmla="*/ 732 h 783"/>
              <a:gd name="T56" fmla="*/ 51 w 783"/>
              <a:gd name="T57" fmla="*/ 416 h 783"/>
              <a:gd name="T58" fmla="*/ 84 w 783"/>
              <a:gd name="T59" fmla="*/ 416 h 783"/>
              <a:gd name="T60" fmla="*/ 366 w 783"/>
              <a:gd name="T61" fmla="*/ 698 h 783"/>
              <a:gd name="T62" fmla="*/ 366 w 783"/>
              <a:gd name="T63" fmla="*/ 732 h 783"/>
              <a:gd name="T64" fmla="*/ 391 w 783"/>
              <a:gd name="T65" fmla="*/ 0 h 783"/>
              <a:gd name="T66" fmla="*/ 0 w 783"/>
              <a:gd name="T67" fmla="*/ 391 h 783"/>
              <a:gd name="T68" fmla="*/ 391 w 783"/>
              <a:gd name="T69" fmla="*/ 783 h 783"/>
              <a:gd name="T70" fmla="*/ 783 w 783"/>
              <a:gd name="T71" fmla="*/ 391 h 783"/>
              <a:gd name="T72" fmla="*/ 391 w 783"/>
              <a:gd name="T73"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3" h="783">
                <a:moveTo>
                  <a:pt x="698" y="366"/>
                </a:moveTo>
                <a:cubicBezTo>
                  <a:pt x="686" y="216"/>
                  <a:pt x="566" y="96"/>
                  <a:pt x="416" y="84"/>
                </a:cubicBezTo>
                <a:lnTo>
                  <a:pt x="416" y="51"/>
                </a:lnTo>
                <a:cubicBezTo>
                  <a:pt x="585" y="63"/>
                  <a:pt x="719" y="198"/>
                  <a:pt x="732" y="366"/>
                </a:cubicBezTo>
                <a:lnTo>
                  <a:pt x="698" y="366"/>
                </a:lnTo>
                <a:close/>
                <a:moveTo>
                  <a:pt x="416" y="732"/>
                </a:moveTo>
                <a:lnTo>
                  <a:pt x="416" y="698"/>
                </a:lnTo>
                <a:cubicBezTo>
                  <a:pt x="566" y="686"/>
                  <a:pt x="686" y="566"/>
                  <a:pt x="698" y="416"/>
                </a:cubicBezTo>
                <a:lnTo>
                  <a:pt x="732" y="416"/>
                </a:lnTo>
                <a:cubicBezTo>
                  <a:pt x="719" y="585"/>
                  <a:pt x="585" y="719"/>
                  <a:pt x="416" y="732"/>
                </a:cubicBezTo>
                <a:close/>
                <a:moveTo>
                  <a:pt x="416" y="418"/>
                </a:moveTo>
                <a:lnTo>
                  <a:pt x="567" y="580"/>
                </a:lnTo>
                <a:cubicBezTo>
                  <a:pt x="527" y="618"/>
                  <a:pt x="474" y="643"/>
                  <a:pt x="416" y="648"/>
                </a:cubicBezTo>
                <a:lnTo>
                  <a:pt x="416" y="418"/>
                </a:lnTo>
                <a:close/>
                <a:moveTo>
                  <a:pt x="366" y="84"/>
                </a:moveTo>
                <a:cubicBezTo>
                  <a:pt x="216" y="96"/>
                  <a:pt x="96" y="216"/>
                  <a:pt x="84" y="366"/>
                </a:cubicBezTo>
                <a:lnTo>
                  <a:pt x="51" y="366"/>
                </a:lnTo>
                <a:cubicBezTo>
                  <a:pt x="63" y="198"/>
                  <a:pt x="198" y="63"/>
                  <a:pt x="366" y="51"/>
                </a:cubicBezTo>
                <a:lnTo>
                  <a:pt x="366" y="84"/>
                </a:lnTo>
                <a:close/>
                <a:moveTo>
                  <a:pt x="366" y="366"/>
                </a:moveTo>
                <a:lnTo>
                  <a:pt x="134" y="366"/>
                </a:lnTo>
                <a:cubicBezTo>
                  <a:pt x="146" y="244"/>
                  <a:pt x="244" y="146"/>
                  <a:pt x="366" y="134"/>
                </a:cubicBezTo>
                <a:lnTo>
                  <a:pt x="366" y="366"/>
                </a:lnTo>
                <a:close/>
                <a:moveTo>
                  <a:pt x="366" y="648"/>
                </a:moveTo>
                <a:cubicBezTo>
                  <a:pt x="244" y="637"/>
                  <a:pt x="146" y="539"/>
                  <a:pt x="134" y="416"/>
                </a:cubicBezTo>
                <a:lnTo>
                  <a:pt x="366" y="416"/>
                </a:lnTo>
                <a:lnTo>
                  <a:pt x="366" y="648"/>
                </a:lnTo>
                <a:close/>
                <a:moveTo>
                  <a:pt x="366" y="732"/>
                </a:moveTo>
                <a:cubicBezTo>
                  <a:pt x="198" y="719"/>
                  <a:pt x="63" y="585"/>
                  <a:pt x="51" y="416"/>
                </a:cubicBezTo>
                <a:lnTo>
                  <a:pt x="84" y="416"/>
                </a:lnTo>
                <a:cubicBezTo>
                  <a:pt x="96" y="566"/>
                  <a:pt x="216" y="686"/>
                  <a:pt x="366" y="698"/>
                </a:cubicBezTo>
                <a:lnTo>
                  <a:pt x="366" y="732"/>
                </a:lnTo>
                <a:close/>
                <a:moveTo>
                  <a:pt x="391" y="0"/>
                </a:moveTo>
                <a:cubicBezTo>
                  <a:pt x="175" y="0"/>
                  <a:pt x="0" y="175"/>
                  <a:pt x="0" y="391"/>
                </a:cubicBezTo>
                <a:cubicBezTo>
                  <a:pt x="0" y="607"/>
                  <a:pt x="175" y="783"/>
                  <a:pt x="391" y="783"/>
                </a:cubicBezTo>
                <a:cubicBezTo>
                  <a:pt x="607" y="783"/>
                  <a:pt x="783" y="607"/>
                  <a:pt x="783" y="391"/>
                </a:cubicBezTo>
                <a:cubicBezTo>
                  <a:pt x="783" y="175"/>
                  <a:pt x="607" y="0"/>
                  <a:pt x="39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20" name="Graphic 19" descr="Tropical scene">
            <a:extLst>
              <a:ext uri="{FF2B5EF4-FFF2-40B4-BE49-F238E27FC236}">
                <a16:creationId xmlns:a16="http://schemas.microsoft.com/office/drawing/2014/main" id="{CAC69B30-ECF9-4721-8336-BC75AB74F6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3610" y="2113061"/>
            <a:ext cx="914400" cy="914400"/>
          </a:xfrm>
          <a:prstGeom prst="rect">
            <a:avLst/>
          </a:prstGeom>
        </p:spPr>
      </p:pic>
      <p:sp>
        <p:nvSpPr>
          <p:cNvPr id="21" name="TextBox 20">
            <a:extLst>
              <a:ext uri="{FF2B5EF4-FFF2-40B4-BE49-F238E27FC236}">
                <a16:creationId xmlns:a16="http://schemas.microsoft.com/office/drawing/2014/main" id="{437A93AE-83A4-48D5-AD29-E813C35D1D6E}"/>
              </a:ext>
            </a:extLst>
          </p:cNvPr>
          <p:cNvSpPr txBox="1"/>
          <p:nvPr/>
        </p:nvSpPr>
        <p:spPr>
          <a:xfrm>
            <a:off x="8661857" y="6318674"/>
            <a:ext cx="2816797" cy="253916"/>
          </a:xfrm>
          <a:prstGeom prst="rect">
            <a:avLst/>
          </a:prstGeom>
          <a:noFill/>
        </p:spPr>
        <p:txBody>
          <a:bodyPr wrap="none" rtlCol="0">
            <a:spAutoFit/>
          </a:bodyPr>
          <a:lstStyle/>
          <a:p>
            <a:r>
              <a:rPr lang="en-GB" sz="1050" dirty="0"/>
              <a:t>Source:  Magnetic Media and Bauer Group 2021</a:t>
            </a:r>
          </a:p>
        </p:txBody>
      </p:sp>
    </p:spTree>
    <p:extLst>
      <p:ext uri="{BB962C8B-B14F-4D97-AF65-F5344CB8AC3E}">
        <p14:creationId xmlns:p14="http://schemas.microsoft.com/office/powerpoint/2010/main" val="66019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4</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5.7</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extLst>
              <p:ext uri="{D42A27DB-BD31-4B8C-83A1-F6EECF244321}">
                <p14:modId xmlns:p14="http://schemas.microsoft.com/office/powerpoint/2010/main" val="667236055"/>
              </p:ext>
            </p:extLst>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99</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77813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1.28</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051317"/>
            <a:ext cx="3759241" cy="914400"/>
          </a:xfrm>
          <a:prstGeom prst="rect">
            <a:avLst/>
          </a:prstGeom>
        </p:spPr>
        <p:txBody>
          <a:bodyPr vert="horz" wrap="square" lIns="0" tIns="0" rIns="0" bIns="0" rtlCol="0" anchor="t" anchorCtr="0">
            <a:noAutofit/>
          </a:bodyPr>
          <a:lstStyle/>
          <a:p>
            <a:r>
              <a:rPr lang="en-GB" sz="2000" dirty="0"/>
              <a:t>Of mail from publishers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mail from a publisher is revisited 5.7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reach another 28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6927649" y="6318674"/>
            <a:ext cx="4474302" cy="253916"/>
          </a:xfrm>
          <a:prstGeom prst="rect">
            <a:avLst/>
          </a:prstGeom>
          <a:noFill/>
        </p:spPr>
        <p:txBody>
          <a:bodyPr wrap="none" rtlCol="0">
            <a:spAutoFit/>
          </a:bodyPr>
          <a:lstStyle/>
          <a:p>
            <a:r>
              <a:rPr lang="en-GB" sz="1050" dirty="0"/>
              <a:t>Source:  JICMAIL, Magazine/Newspaper Publisher, Q2 2017-Q3 2022, n=9,427 </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Publishing mail is engaging</a:t>
            </a:r>
            <a:endParaRPr lang="en-GB" dirty="0"/>
          </a:p>
        </p:txBody>
      </p:sp>
    </p:spTree>
    <p:extLst>
      <p:ext uri="{BB962C8B-B14F-4D97-AF65-F5344CB8AC3E}">
        <p14:creationId xmlns:p14="http://schemas.microsoft.com/office/powerpoint/2010/main" val="124145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EEFE8B2-226B-4167-BB12-C99DB94271A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A2671E49-0587-4CD9-9F2F-C8901DE58652}"/>
              </a:ext>
            </a:extLst>
          </p:cNvPr>
          <p:cNvSpPr>
            <a:spLocks noGrp="1"/>
          </p:cNvSpPr>
          <p:nvPr>
            <p:ph type="sldNum" sz="quarter" idx="16"/>
          </p:nvPr>
        </p:nvSpPr>
        <p:spPr/>
        <p:txBody>
          <a:bodyPr/>
          <a:lstStyle/>
          <a:p>
            <a:fld id="{3787542D-5C6B-4EB3-96EB-9B37C3D5D2F8}" type="slidenum">
              <a:rPr lang="en-GB" smtClean="0"/>
              <a:t>5</a:t>
            </a:fld>
            <a:endParaRPr lang="en-GB" dirty="0"/>
          </a:p>
        </p:txBody>
      </p:sp>
      <p:sp>
        <p:nvSpPr>
          <p:cNvPr id="4" name="Title 3">
            <a:extLst>
              <a:ext uri="{FF2B5EF4-FFF2-40B4-BE49-F238E27FC236}">
                <a16:creationId xmlns:a16="http://schemas.microsoft.com/office/drawing/2014/main" id="{4D74C87D-3FC5-4173-AF4F-44A4693E8247}"/>
              </a:ext>
            </a:extLst>
          </p:cNvPr>
          <p:cNvSpPr>
            <a:spLocks noGrp="1"/>
          </p:cNvSpPr>
          <p:nvPr>
            <p:ph type="title"/>
          </p:nvPr>
        </p:nvSpPr>
        <p:spPr/>
        <p:txBody>
          <a:bodyPr/>
          <a:lstStyle/>
          <a:p>
            <a:r>
              <a:rPr lang="en-GB" dirty="0"/>
              <a:t>Postage credits 2024</a:t>
            </a:r>
          </a:p>
        </p:txBody>
      </p:sp>
      <p:sp>
        <p:nvSpPr>
          <p:cNvPr id="5" name="Content Placeholder 4">
            <a:extLst>
              <a:ext uri="{FF2B5EF4-FFF2-40B4-BE49-F238E27FC236}">
                <a16:creationId xmlns:a16="http://schemas.microsoft.com/office/drawing/2014/main" id="{729522BD-9792-4D89-879B-230072AF12F0}"/>
              </a:ext>
            </a:extLst>
          </p:cNvPr>
          <p:cNvSpPr>
            <a:spLocks noGrp="1"/>
          </p:cNvSpPr>
          <p:nvPr>
            <p:ph sz="quarter" idx="17"/>
          </p:nvPr>
        </p:nvSpPr>
        <p:spPr/>
        <p:txBody>
          <a:bodyPr/>
          <a:lstStyle/>
          <a:p>
            <a:pPr marL="0" indent="0">
              <a:buNone/>
            </a:pPr>
            <a:r>
              <a:rPr lang="en-GB" sz="3200" dirty="0"/>
              <a:t>Publishing volume commitment when you mail 95% or more of the volume you mailed the year before during a 12 month period.</a:t>
            </a:r>
          </a:p>
          <a:p>
            <a:pPr marL="0" indent="0">
              <a:buNone/>
            </a:pPr>
            <a:endParaRPr lang="en-GB" sz="3200" dirty="0"/>
          </a:p>
        </p:txBody>
      </p:sp>
      <p:sp>
        <p:nvSpPr>
          <p:cNvPr id="6" name="TextBox 5">
            <a:extLst>
              <a:ext uri="{FF2B5EF4-FFF2-40B4-BE49-F238E27FC236}">
                <a16:creationId xmlns:a16="http://schemas.microsoft.com/office/drawing/2014/main" id="{163A3EFC-B77C-40B4-9536-9A1FFC716C06}"/>
              </a:ext>
            </a:extLst>
          </p:cNvPr>
          <p:cNvSpPr txBox="1"/>
          <p:nvPr/>
        </p:nvSpPr>
        <p:spPr>
          <a:xfrm>
            <a:off x="1261762" y="4976813"/>
            <a:ext cx="3117777" cy="523220"/>
          </a:xfrm>
          <a:prstGeom prst="rect">
            <a:avLst/>
          </a:prstGeom>
          <a:solidFill>
            <a:schemeClr val="accent1"/>
          </a:solidFill>
        </p:spPr>
        <p:txBody>
          <a:bodyPr wrap="none" rtlCol="0">
            <a:spAutoFit/>
          </a:bodyPr>
          <a:lstStyle/>
          <a:p>
            <a:r>
              <a:rPr lang="en-GB" sz="2800" b="1" dirty="0">
                <a:solidFill>
                  <a:schemeClr val="bg1"/>
                </a:solidFill>
              </a:rPr>
              <a:t>Postage Credit = 2%</a:t>
            </a:r>
          </a:p>
        </p:txBody>
      </p:sp>
    </p:spTree>
    <p:extLst>
      <p:ext uri="{BB962C8B-B14F-4D97-AF65-F5344CB8AC3E}">
        <p14:creationId xmlns:p14="http://schemas.microsoft.com/office/powerpoint/2010/main" val="324761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1708169"/>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196123"/>
            <a:ext cx="2664000" cy="1077218"/>
          </a:xfrm>
          <a:prstGeom prst="rect">
            <a:avLst/>
          </a:prstGeom>
          <a:noFill/>
        </p:spPr>
        <p:txBody>
          <a:bodyPr wrap="square" rtlCol="0">
            <a:spAutoFit/>
          </a:bodyPr>
          <a:lstStyle/>
          <a:p>
            <a:pPr>
              <a:spcAft>
                <a:spcPts val="1200"/>
              </a:spcAft>
            </a:pPr>
            <a:r>
              <a:rPr lang="en-US" sz="1600" dirty="0"/>
              <a:t>Post a minimum of 250,000 items during the 12 month volume commitment period with no maximum volume</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196123"/>
            <a:ext cx="2664000" cy="830997"/>
          </a:xfrm>
          <a:prstGeom prst="rect">
            <a:avLst/>
          </a:prstGeom>
          <a:noFill/>
        </p:spPr>
        <p:txBody>
          <a:bodyPr wrap="square" rtlCol="0">
            <a:spAutoFit/>
          </a:bodyPr>
          <a:lstStyle/>
          <a:p>
            <a:pPr>
              <a:spcAft>
                <a:spcPts val="1200"/>
              </a:spcAft>
            </a:pPr>
            <a:r>
              <a:rPr lang="en-GB" sz="1600" dirty="0"/>
              <a:t>Available for Large Letter format items using Magazine Subscription mail.</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196123"/>
            <a:ext cx="2664000" cy="1323439"/>
          </a:xfrm>
          <a:prstGeom prst="rect">
            <a:avLst/>
          </a:prstGeom>
          <a:noFill/>
        </p:spPr>
        <p:txBody>
          <a:bodyPr wrap="square" rtlCol="0">
            <a:spAutoFit/>
          </a:bodyPr>
          <a:lstStyle/>
          <a:p>
            <a:pPr lvl="0"/>
            <a:r>
              <a:rPr lang="en-GB" sz="1600" dirty="0"/>
              <a:t>The front cover of each publication must clearly show its’ title and one of the following:  date of issue; month; season/issue number.</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196123"/>
            <a:ext cx="2814436" cy="1077218"/>
          </a:xfrm>
          <a:prstGeom prst="rect">
            <a:avLst/>
          </a:prstGeom>
          <a:noFill/>
        </p:spPr>
        <p:txBody>
          <a:bodyPr wrap="square" rtlCol="0">
            <a:spAutoFit/>
          </a:bodyPr>
          <a:lstStyle/>
          <a:p>
            <a:pPr>
              <a:spcAft>
                <a:spcPts val="1200"/>
              </a:spcAft>
            </a:pPr>
            <a:r>
              <a:rPr lang="en-GB" sz="1600" dirty="0"/>
              <a:t>At least 16% of the publication must contain editorial content – 30% editorial if you use the Subscription Magazine service.</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1770363"/>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6" name="TextBox 15">
            <a:extLst>
              <a:ext uri="{FF2B5EF4-FFF2-40B4-BE49-F238E27FC236}">
                <a16:creationId xmlns:a16="http://schemas.microsoft.com/office/drawing/2014/main" id="{B64531E4-4D38-4684-AC16-0B42E6FF8C1A}"/>
              </a:ext>
            </a:extLst>
          </p:cNvPr>
          <p:cNvSpPr txBox="1"/>
          <p:nvPr/>
        </p:nvSpPr>
        <p:spPr>
          <a:xfrm>
            <a:off x="1243973" y="5631550"/>
            <a:ext cx="9958945" cy="584775"/>
          </a:xfrm>
          <a:prstGeom prst="rect">
            <a:avLst/>
          </a:prstGeom>
          <a:noFill/>
        </p:spPr>
        <p:txBody>
          <a:bodyPr wrap="none" rtlCol="0">
            <a:spAutoFit/>
          </a:bodyPr>
          <a:lstStyle/>
          <a:p>
            <a:pPr algn="ctr"/>
            <a:r>
              <a:rPr lang="en-GB" sz="1600" dirty="0">
                <a:solidFill>
                  <a:schemeClr val="accent1"/>
                </a:solidFill>
              </a:rPr>
              <a:t>The front and back covers are not included in calculating editorial content.</a:t>
            </a:r>
          </a:p>
          <a:p>
            <a:pPr algn="ctr"/>
            <a:r>
              <a:rPr lang="en-GB" sz="1600" dirty="0">
                <a:solidFill>
                  <a:schemeClr val="accent1"/>
                </a:solidFill>
              </a:rPr>
              <a:t>Catalogues, brochures, directories and exhibition guides, newsletters or journals are not eligible as Publishing Mail.</a:t>
            </a:r>
          </a:p>
        </p:txBody>
      </p:sp>
    </p:spTree>
    <p:extLst>
      <p:ext uri="{BB962C8B-B14F-4D97-AF65-F5344CB8AC3E}">
        <p14:creationId xmlns:p14="http://schemas.microsoft.com/office/powerpoint/2010/main" val="328121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FA8CCA-C2E7-40F2-ACEA-E026AFBCDDD6}"/>
              </a:ext>
            </a:extLst>
          </p:cNvPr>
          <p:cNvSpPr>
            <a:spLocks noGrp="1"/>
          </p:cNvSpPr>
          <p:nvPr>
            <p:ph type="sldNum" sz="quarter" idx="10"/>
          </p:nvPr>
        </p:nvSpPr>
        <p:spPr/>
        <p:txBody>
          <a:bodyPr/>
          <a:lstStyle/>
          <a:p>
            <a:fld id="{3787542D-5C6B-4EB3-96EB-9B37C3D5D2F8}" type="slidenum">
              <a:rPr lang="en-GB" smtClean="0"/>
              <a:t>7</a:t>
            </a:fld>
            <a:endParaRPr lang="en-GB" dirty="0"/>
          </a:p>
        </p:txBody>
      </p:sp>
      <p:sp>
        <p:nvSpPr>
          <p:cNvPr id="8" name="Text Placeholder 7">
            <a:extLst>
              <a:ext uri="{FF2B5EF4-FFF2-40B4-BE49-F238E27FC236}">
                <a16:creationId xmlns:a16="http://schemas.microsoft.com/office/drawing/2014/main" id="{B2BBD7CB-6860-41AF-93CC-AAE89C8BA5B0}"/>
              </a:ext>
            </a:extLst>
          </p:cNvPr>
          <p:cNvSpPr>
            <a:spLocks noGrp="1"/>
          </p:cNvSpPr>
          <p:nvPr>
            <p:ph type="body" sz="quarter" idx="17"/>
          </p:nvPr>
        </p:nvSpPr>
        <p:spPr>
          <a:xfrm>
            <a:off x="1068064" y="1961479"/>
            <a:ext cx="2962041" cy="1031875"/>
          </a:xfrm>
        </p:spPr>
        <p:txBody>
          <a:bodyPr/>
          <a:lstStyle/>
          <a:p>
            <a:r>
              <a:rPr lang="en-GB" sz="2400" dirty="0"/>
              <a:t>Your volume</a:t>
            </a:r>
          </a:p>
        </p:txBody>
      </p:sp>
      <p:sp>
        <p:nvSpPr>
          <p:cNvPr id="9" name="Text Placeholder 8">
            <a:extLst>
              <a:ext uri="{FF2B5EF4-FFF2-40B4-BE49-F238E27FC236}">
                <a16:creationId xmlns:a16="http://schemas.microsoft.com/office/drawing/2014/main" id="{4698ECA7-FE8F-44B5-AC20-7917ED973634}"/>
              </a:ext>
            </a:extLst>
          </p:cNvPr>
          <p:cNvSpPr>
            <a:spLocks noGrp="1"/>
          </p:cNvSpPr>
          <p:nvPr>
            <p:ph type="body" sz="quarter" idx="21"/>
          </p:nvPr>
        </p:nvSpPr>
        <p:spPr>
          <a:xfrm>
            <a:off x="1207210" y="2811811"/>
            <a:ext cx="3009666" cy="2698946"/>
          </a:xfrm>
        </p:spPr>
        <p:txBody>
          <a:bodyPr/>
          <a:lstStyle/>
          <a:p>
            <a:r>
              <a:rPr lang="en-GB" altLang="en-US" sz="1750" dirty="0"/>
              <a:t>A publishing house can combine all the titles in your portfolio to achieve a bigger target.  All you need to do is ensure we have a list of all the titles and the mailing volume.</a:t>
            </a:r>
          </a:p>
          <a:p>
            <a:r>
              <a:rPr lang="en-GB" altLang="en-US" sz="1750" dirty="0"/>
              <a:t>This total volume then becomes the Matched Volume Target.</a:t>
            </a:r>
          </a:p>
          <a:p>
            <a:r>
              <a:rPr lang="en-GB" altLang="en-US" sz="1750" dirty="0"/>
              <a:t>As long as you achieve 95% of that target you will qualify for the credit.</a:t>
            </a:r>
          </a:p>
        </p:txBody>
      </p:sp>
      <p:sp>
        <p:nvSpPr>
          <p:cNvPr id="6" name="Title 5">
            <a:extLst>
              <a:ext uri="{FF2B5EF4-FFF2-40B4-BE49-F238E27FC236}">
                <a16:creationId xmlns:a16="http://schemas.microsoft.com/office/drawing/2014/main" id="{C4A8E12F-8F4E-4988-96C5-25D51131A5E9}"/>
              </a:ext>
            </a:extLst>
          </p:cNvPr>
          <p:cNvSpPr>
            <a:spLocks noGrp="1"/>
          </p:cNvSpPr>
          <p:nvPr>
            <p:ph type="title"/>
          </p:nvPr>
        </p:nvSpPr>
        <p:spPr/>
        <p:txBody>
          <a:bodyPr/>
          <a:lstStyle/>
          <a:p>
            <a:r>
              <a:rPr lang="en-GB" dirty="0"/>
              <a:t>What you need to know</a:t>
            </a:r>
          </a:p>
        </p:txBody>
      </p:sp>
      <p:sp>
        <p:nvSpPr>
          <p:cNvPr id="7" name="Text Placeholder 6">
            <a:extLst>
              <a:ext uri="{FF2B5EF4-FFF2-40B4-BE49-F238E27FC236}">
                <a16:creationId xmlns:a16="http://schemas.microsoft.com/office/drawing/2014/main" id="{F92AF1C6-CFFC-4493-BA50-1283BF10C0DF}"/>
              </a:ext>
            </a:extLst>
          </p:cNvPr>
          <p:cNvSpPr>
            <a:spLocks noGrp="1"/>
          </p:cNvSpPr>
          <p:nvPr>
            <p:ph type="body" sz="quarter" idx="11"/>
          </p:nvPr>
        </p:nvSpPr>
        <p:spPr/>
        <p:txBody>
          <a:bodyPr/>
          <a:lstStyle/>
          <a:p>
            <a:endParaRPr lang="en-GB"/>
          </a:p>
        </p:txBody>
      </p:sp>
      <p:sp>
        <p:nvSpPr>
          <p:cNvPr id="10" name="Text Placeholder 9">
            <a:extLst>
              <a:ext uri="{FF2B5EF4-FFF2-40B4-BE49-F238E27FC236}">
                <a16:creationId xmlns:a16="http://schemas.microsoft.com/office/drawing/2014/main" id="{09E2C256-0E0A-48A2-B225-EF40F34C14B2}"/>
              </a:ext>
            </a:extLst>
          </p:cNvPr>
          <p:cNvSpPr>
            <a:spLocks noGrp="1"/>
          </p:cNvSpPr>
          <p:nvPr>
            <p:ph type="body" sz="quarter" idx="22"/>
          </p:nvPr>
        </p:nvSpPr>
        <p:spPr>
          <a:xfrm>
            <a:off x="4513281" y="1961479"/>
            <a:ext cx="2962041" cy="1031875"/>
          </a:xfrm>
        </p:spPr>
        <p:txBody>
          <a:bodyPr/>
          <a:lstStyle/>
          <a:p>
            <a:r>
              <a:rPr lang="en-GB" sz="2400" dirty="0"/>
              <a:t>New titles</a:t>
            </a:r>
          </a:p>
        </p:txBody>
      </p:sp>
      <p:sp>
        <p:nvSpPr>
          <p:cNvPr id="11" name="Text Placeholder 10">
            <a:extLst>
              <a:ext uri="{FF2B5EF4-FFF2-40B4-BE49-F238E27FC236}">
                <a16:creationId xmlns:a16="http://schemas.microsoft.com/office/drawing/2014/main" id="{DABCE329-1135-4272-B081-06500D4517F9}"/>
              </a:ext>
            </a:extLst>
          </p:cNvPr>
          <p:cNvSpPr>
            <a:spLocks noGrp="1"/>
          </p:cNvSpPr>
          <p:nvPr>
            <p:ph type="body" sz="quarter" idx="23"/>
          </p:nvPr>
        </p:nvSpPr>
        <p:spPr>
          <a:xfrm>
            <a:off x="4637988" y="2811811"/>
            <a:ext cx="2962041" cy="2698946"/>
          </a:xfrm>
        </p:spPr>
        <p:txBody>
          <a:bodyPr/>
          <a:lstStyle/>
          <a:p>
            <a:r>
              <a:rPr lang="en-GB" altLang="en-US" dirty="0"/>
              <a:t>If you launch a new title whilst the incentive is running you can add this at any time. </a:t>
            </a:r>
          </a:p>
          <a:p>
            <a:r>
              <a:rPr lang="en-GB" altLang="en-US" dirty="0"/>
              <a:t>This will increase your Matched Volume Target and potentially mean you can earn more credits on the greater volume.</a:t>
            </a:r>
          </a:p>
          <a:p>
            <a:r>
              <a:rPr lang="en-GB" altLang="en-US" dirty="0"/>
              <a:t> </a:t>
            </a:r>
            <a:endParaRPr lang="en-GB" dirty="0"/>
          </a:p>
        </p:txBody>
      </p:sp>
      <p:sp>
        <p:nvSpPr>
          <p:cNvPr id="12" name="Text Placeholder 11">
            <a:extLst>
              <a:ext uri="{FF2B5EF4-FFF2-40B4-BE49-F238E27FC236}">
                <a16:creationId xmlns:a16="http://schemas.microsoft.com/office/drawing/2014/main" id="{E0762FB3-3561-48C7-8A68-86520A437B99}"/>
              </a:ext>
            </a:extLst>
          </p:cNvPr>
          <p:cNvSpPr>
            <a:spLocks noGrp="1"/>
          </p:cNvSpPr>
          <p:nvPr>
            <p:ph type="body" sz="quarter" idx="24"/>
          </p:nvPr>
        </p:nvSpPr>
        <p:spPr>
          <a:xfrm>
            <a:off x="7939448" y="1961479"/>
            <a:ext cx="3129645" cy="1031875"/>
          </a:xfrm>
        </p:spPr>
        <p:txBody>
          <a:bodyPr/>
          <a:lstStyle/>
          <a:p>
            <a:r>
              <a:rPr lang="en-GB" sz="2400" dirty="0"/>
              <a:t>How credits awarded</a:t>
            </a:r>
          </a:p>
        </p:txBody>
      </p:sp>
      <p:sp>
        <p:nvSpPr>
          <p:cNvPr id="13" name="Text Placeholder 12">
            <a:extLst>
              <a:ext uri="{FF2B5EF4-FFF2-40B4-BE49-F238E27FC236}">
                <a16:creationId xmlns:a16="http://schemas.microsoft.com/office/drawing/2014/main" id="{7A8B70E2-8DF3-4250-B0A7-4BA261446149}"/>
              </a:ext>
            </a:extLst>
          </p:cNvPr>
          <p:cNvSpPr>
            <a:spLocks noGrp="1"/>
          </p:cNvSpPr>
          <p:nvPr>
            <p:ph type="body" sz="quarter" idx="25"/>
          </p:nvPr>
        </p:nvSpPr>
        <p:spPr>
          <a:xfrm>
            <a:off x="8107052" y="2811811"/>
            <a:ext cx="2962041" cy="2698946"/>
          </a:xfrm>
        </p:spPr>
        <p:txBody>
          <a:bodyPr/>
          <a:lstStyle/>
          <a:p>
            <a:r>
              <a:rPr lang="en-GB" altLang="en-US" dirty="0"/>
              <a:t>You can still continue to use Business Mail or Publishing Mail to mail customers.</a:t>
            </a:r>
          </a:p>
          <a:p>
            <a:r>
              <a:rPr lang="en-GB" altLang="en-US" dirty="0"/>
              <a:t>However the only product that will be subject to credits is Subscription mail.</a:t>
            </a:r>
          </a:p>
          <a:p>
            <a:endParaRPr lang="en-GB" altLang="en-US" dirty="0"/>
          </a:p>
          <a:p>
            <a:endParaRPr lang="en-GB" dirty="0"/>
          </a:p>
        </p:txBody>
      </p:sp>
      <p:sp>
        <p:nvSpPr>
          <p:cNvPr id="14" name="TextBox 13">
            <a:extLst>
              <a:ext uri="{FF2B5EF4-FFF2-40B4-BE49-F238E27FC236}">
                <a16:creationId xmlns:a16="http://schemas.microsoft.com/office/drawing/2014/main" id="{1AABE69D-AF6F-4E08-ADC9-AF6057735321}"/>
              </a:ext>
            </a:extLst>
          </p:cNvPr>
          <p:cNvSpPr txBox="1"/>
          <p:nvPr/>
        </p:nvSpPr>
        <p:spPr>
          <a:xfrm>
            <a:off x="1079081" y="6365069"/>
            <a:ext cx="10047955" cy="430887"/>
          </a:xfrm>
          <a:prstGeom prst="rect">
            <a:avLst/>
          </a:prstGeom>
          <a:noFill/>
        </p:spPr>
        <p:txBody>
          <a:bodyPr wrap="square" rtlCol="0">
            <a:spAutoFit/>
          </a:bodyPr>
          <a:lstStyle/>
          <a:p>
            <a:r>
              <a:rPr lang="en-GB" altLang="en-US" sz="1100" dirty="0"/>
              <a:t>*If any of your publishing mail volume is receiving postage credits from other Royal Mail incentives then the volume may be counted towards the total Matched Volume Target but will not be eligible for postage credits. </a:t>
            </a:r>
          </a:p>
        </p:txBody>
      </p:sp>
      <p:sp>
        <p:nvSpPr>
          <p:cNvPr id="15" name="TextBox 14">
            <a:extLst>
              <a:ext uri="{FF2B5EF4-FFF2-40B4-BE49-F238E27FC236}">
                <a16:creationId xmlns:a16="http://schemas.microsoft.com/office/drawing/2014/main" id="{7649F900-9390-45C5-B84E-8FD0CCC00286}"/>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29409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until March 28</a:t>
            </a:r>
            <a:r>
              <a:rPr lang="en-GB" baseline="30000" dirty="0"/>
              <a:t>th</a:t>
            </a:r>
            <a:r>
              <a:rPr lang="en-GB" dirty="0"/>
              <a:t> 2025</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384995"/>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will review your credit at the end of the 12 month incentive period</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370539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213094" y="1995051"/>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long is this incentive open for?</a:t>
            </a:r>
          </a:p>
        </p:txBody>
      </p:sp>
      <p:sp>
        <p:nvSpPr>
          <p:cNvPr id="8" name="Rectangle 7">
            <a:extLst>
              <a:ext uri="{FF2B5EF4-FFF2-40B4-BE49-F238E27FC236}">
                <a16:creationId xmlns:a16="http://schemas.microsoft.com/office/drawing/2014/main" id="{479FD801-511B-424E-A566-306D261E6245}"/>
              </a:ext>
            </a:extLst>
          </p:cNvPr>
          <p:cNvSpPr/>
          <p:nvPr/>
        </p:nvSpPr>
        <p:spPr>
          <a:xfrm>
            <a:off x="5018295" y="1995051"/>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Royal Mail is accepting applications for publishing volume commitment incentives until 28 March 2025.</a:t>
            </a:r>
          </a:p>
        </p:txBody>
      </p:sp>
      <p:sp>
        <p:nvSpPr>
          <p:cNvPr id="9" name="Rectangle 8">
            <a:extLst>
              <a:ext uri="{FF2B5EF4-FFF2-40B4-BE49-F238E27FC236}">
                <a16:creationId xmlns:a16="http://schemas.microsoft.com/office/drawing/2014/main" id="{A96CEC97-FE44-4C01-8C32-F652BDB85593}"/>
              </a:ext>
            </a:extLst>
          </p:cNvPr>
          <p:cNvSpPr/>
          <p:nvPr/>
        </p:nvSpPr>
        <p:spPr>
          <a:xfrm>
            <a:off x="1213094" y="2782093"/>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type of items do I need to send to be eligible for this incentive?</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2782093"/>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need to send Subscription Mail. Royal Mail defines “publishing” as a publishing mail title or periodical that meets the criteria as detailed in the Subscription Mail terms and conditions. </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3579295"/>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Do I need to include all of my publishing titles on the application form?</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3579295"/>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Yes, it is a requirement of the incentive that you declare all of your publishing titles and total publishing volume on your application form</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4376847"/>
            <a:ext cx="3805200" cy="145161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will you decide what my target volume amount should be when I apply for the incentive?</a:t>
            </a:r>
          </a:p>
        </p:txBody>
      </p:sp>
      <p:sp>
        <p:nvSpPr>
          <p:cNvPr id="14" name="Rectangle 13">
            <a:extLst>
              <a:ext uri="{FF2B5EF4-FFF2-40B4-BE49-F238E27FC236}">
                <a16:creationId xmlns:a16="http://schemas.microsoft.com/office/drawing/2014/main" id="{1DBE3ED3-AAE0-4D15-A8F9-BD6074CBF47B}"/>
              </a:ext>
            </a:extLst>
          </p:cNvPr>
          <p:cNvSpPr/>
          <p:nvPr/>
        </p:nvSpPr>
        <p:spPr>
          <a:xfrm>
            <a:off x="5018295" y="4376847"/>
            <a:ext cx="6527748" cy="145161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We will use the information you provide in the application to establish your target volume. We will validate this volume using both Royal Mail billing and supply chain data and audited external data sources such as ABC reports. The Matched Volume Target will be set against all publishing titles and you will earn a credit against the volume sent using Magazine Subscription. </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562196" y="2123061"/>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562196" y="2937612"/>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562196" y="3720631"/>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562196" y="450365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514571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star*brain*brainiac*genius *common ground*people*face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2.xml><?xml version="1.0" encoding="utf-8"?>
<ds:datastoreItem xmlns:ds="http://schemas.openxmlformats.org/officeDocument/2006/customXml" ds:itemID="{D11A0B5A-0F16-41B3-8A2F-1F42330CA88E}">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4be9f171-eef0-4f28-8842-fd062038bb6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1094</Words>
  <Application>Microsoft Office PowerPoint</Application>
  <PresentationFormat>Widescreen</PresentationFormat>
  <Paragraphs>107</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Impact</vt:lpstr>
      <vt:lpstr>Wingdings</vt:lpstr>
      <vt:lpstr>Office Theme</vt:lpstr>
      <vt:lpstr>Publishing mail  Volume commitment</vt:lpstr>
      <vt:lpstr>PUBLISHING mail</vt:lpstr>
      <vt:lpstr>Magazines are alive and well in the uk</vt:lpstr>
      <vt:lpstr>PowerPoint Presentation</vt:lpstr>
      <vt:lpstr>Postage credits 2024</vt:lpstr>
      <vt:lpstr>ENTRY REQUIREMENTS</vt:lpstr>
      <vt:lpstr>What you need to know</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2023-12-11T13:30:29Z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2023-12-11T13:30:15Z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