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4" r:id="rId4"/>
  </p:sldMasterIdLst>
  <p:notesMasterIdLst>
    <p:notesMasterId r:id="rId23"/>
  </p:notesMasterIdLst>
  <p:handoutMasterIdLst>
    <p:handoutMasterId r:id="rId24"/>
  </p:handoutMasterIdLst>
  <p:sldIdLst>
    <p:sldId id="256" r:id="rId5"/>
    <p:sldId id="257" r:id="rId6"/>
    <p:sldId id="3767" r:id="rId7"/>
    <p:sldId id="3774" r:id="rId8"/>
    <p:sldId id="3775" r:id="rId9"/>
    <p:sldId id="3776" r:id="rId10"/>
    <p:sldId id="3777" r:id="rId11"/>
    <p:sldId id="3778" r:id="rId12"/>
    <p:sldId id="3779" r:id="rId13"/>
    <p:sldId id="3781" r:id="rId14"/>
    <p:sldId id="3782" r:id="rId15"/>
    <p:sldId id="3783" r:id="rId16"/>
    <p:sldId id="3784" r:id="rId17"/>
    <p:sldId id="3785" r:id="rId18"/>
    <p:sldId id="3786" r:id="rId19"/>
    <p:sldId id="3790" r:id="rId20"/>
    <p:sldId id="3788" r:id="rId21"/>
    <p:sldId id="3789" r:id="rId22"/>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0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DC304"/>
    <a:srgbClr val="82CBD4"/>
    <a:srgbClr val="95C121"/>
    <a:srgbClr val="EF7E05"/>
    <a:srgbClr val="1BACE4"/>
    <a:srgbClr val="E6E6E6"/>
    <a:srgbClr val="1D1E1C"/>
    <a:srgbClr val="E20C18"/>
    <a:srgbClr val="FAA8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59" autoAdjust="0"/>
    <p:restoredTop sz="96357" autoAdjust="0"/>
  </p:normalViewPr>
  <p:slideViewPr>
    <p:cSldViewPr snapToGrid="0">
      <p:cViewPr varScale="1">
        <p:scale>
          <a:sx n="60" d="100"/>
          <a:sy n="60" d="100"/>
        </p:scale>
        <p:origin x="872" y="40"/>
      </p:cViewPr>
      <p:guideLst>
        <p:guide orient="horz" pos="2160"/>
        <p:guide pos="302"/>
      </p:guideLst>
    </p:cSldViewPr>
  </p:slid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83" d="100"/>
          <a:sy n="83" d="100"/>
        </p:scale>
        <p:origin x="2107"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D+2</c:v>
                </c:pt>
                <c:pt idx="1">
                  <c:v>D+3</c:v>
                </c:pt>
                <c:pt idx="2">
                  <c:v>D+4</c:v>
                </c:pt>
                <c:pt idx="3">
                  <c:v>D+5</c:v>
                </c:pt>
              </c:strCache>
            </c:strRef>
          </c:cat>
          <c:val>
            <c:numRef>
              <c:f>Sheet1!$B$2:$B$5</c:f>
              <c:numCache>
                <c:formatCode>0%</c:formatCode>
                <c:ptCount val="4"/>
                <c:pt idx="0">
                  <c:v>0.4</c:v>
                </c:pt>
                <c:pt idx="1">
                  <c:v>0.25</c:v>
                </c:pt>
                <c:pt idx="2">
                  <c:v>0.15</c:v>
                </c:pt>
                <c:pt idx="3">
                  <c:v>0.2</c:v>
                </c:pt>
              </c:numCache>
            </c:numRef>
          </c:val>
          <c:extLst>
            <c:ext xmlns:c16="http://schemas.microsoft.com/office/drawing/2014/chart" uri="{C3380CC4-5D6E-409C-BE32-E72D297353CC}">
              <c16:uniqueId val="{00000000-9BB2-4C61-943C-69ED805DEE0F}"/>
            </c:ext>
          </c:extLst>
        </c:ser>
        <c:dLbls>
          <c:showLegendKey val="0"/>
          <c:showVal val="0"/>
          <c:showCatName val="0"/>
          <c:showSerName val="0"/>
          <c:showPercent val="0"/>
          <c:showBubbleSize val="0"/>
        </c:dLbls>
        <c:gapWidth val="131"/>
        <c:overlap val="-27"/>
        <c:axId val="1074250128"/>
        <c:axId val="1074258328"/>
      </c:barChart>
      <c:catAx>
        <c:axId val="1074250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74258328"/>
        <c:crosses val="autoZero"/>
        <c:auto val="1"/>
        <c:lblAlgn val="ctr"/>
        <c:lblOffset val="100"/>
        <c:noMultiLvlLbl val="0"/>
      </c:catAx>
      <c:valAx>
        <c:axId val="1074258328"/>
        <c:scaling>
          <c:orientation val="minMax"/>
          <c:max val="0.4"/>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74250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768DAB-FE87-4CAB-AEAC-2A9EBE55511B}"/>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A9FC4E2-F6F1-419C-9F44-302787CC4AC4}"/>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50D87A0D-4AE4-469D-8C0F-1E3E19CC0F04}" type="datetimeFigureOut">
              <a:rPr lang="en-GB" smtClean="0"/>
              <a:t>23/08/2021</a:t>
            </a:fld>
            <a:endParaRPr lang="en-GB" dirty="0"/>
          </a:p>
        </p:txBody>
      </p:sp>
      <p:sp>
        <p:nvSpPr>
          <p:cNvPr id="4" name="Footer Placeholder 3">
            <a:extLst>
              <a:ext uri="{FF2B5EF4-FFF2-40B4-BE49-F238E27FC236}">
                <a16:creationId xmlns:a16="http://schemas.microsoft.com/office/drawing/2014/main" id="{6134850C-42C4-41F0-AA1F-2F442460B52A}"/>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503B8400-D95F-432A-B8B1-FBF545FE0748}"/>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02F9E6EB-C898-47AB-9193-70CED8AB477C}" type="slidenum">
              <a:rPr lang="en-GB" smtClean="0"/>
              <a:t>‹#›</a:t>
            </a:fld>
            <a:endParaRPr lang="en-GB" dirty="0"/>
          </a:p>
        </p:txBody>
      </p:sp>
    </p:spTree>
    <p:extLst>
      <p:ext uri="{BB962C8B-B14F-4D97-AF65-F5344CB8AC3E}">
        <p14:creationId xmlns:p14="http://schemas.microsoft.com/office/powerpoint/2010/main" val="212040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8E864C0-77EE-456B-9747-0A15F816AD6A}" type="datetimeFigureOut">
              <a:rPr lang="en-GB" smtClean="0"/>
              <a:t>23/08/2021</a:t>
            </a:fld>
            <a:endParaRPr lang="en-GB"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CC1A71F-ED3E-4A54-969C-A8BBEECB2EB9}" type="slidenum">
              <a:rPr lang="en-GB" smtClean="0"/>
              <a:t>‹#›</a:t>
            </a:fld>
            <a:endParaRPr lang="en-GB" dirty="0"/>
          </a:p>
        </p:txBody>
      </p:sp>
    </p:spTree>
    <p:extLst>
      <p:ext uri="{BB962C8B-B14F-4D97-AF65-F5344CB8AC3E}">
        <p14:creationId xmlns:p14="http://schemas.microsoft.com/office/powerpoint/2010/main" val="306984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Confetti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8F23D-1574-4D78-85FB-259C0CE92F7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C813651F-C7B8-4520-9C8D-0F96392DAC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489"/>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BD3C3B0-5AE2-4A39-AF48-77A587923036}"/>
              </a:ext>
            </a:extLst>
          </p:cNvPr>
          <p:cNvPicPr>
            <a:picLocks noChangeAspect="1"/>
          </p:cNvPicPr>
          <p:nvPr userDrawn="1"/>
        </p:nvPicPr>
        <p:blipFill>
          <a:blip r:embed="rId3"/>
          <a:stretch>
            <a:fillRect/>
          </a:stretch>
        </p:blipFill>
        <p:spPr>
          <a:xfrm>
            <a:off x="0" y="0"/>
            <a:ext cx="12192000" cy="6857999"/>
          </a:xfrm>
          <a:prstGeom prst="rect">
            <a:avLst/>
          </a:prstGeom>
        </p:spPr>
      </p:pic>
      <p:pic>
        <p:nvPicPr>
          <p:cNvPr id="22" name="Picture 21">
            <a:extLst>
              <a:ext uri="{FF2B5EF4-FFF2-40B4-BE49-F238E27FC236}">
                <a16:creationId xmlns:a16="http://schemas.microsoft.com/office/drawing/2014/main" id="{11A3C808-5FE7-C64E-9387-4B8959F50A0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14" name="Title 3">
            <a:extLst>
              <a:ext uri="{FF2B5EF4-FFF2-40B4-BE49-F238E27FC236}">
                <a16:creationId xmlns:a16="http://schemas.microsoft.com/office/drawing/2014/main" id="{25185792-0492-4F2B-987A-01151770AB33}"/>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bg1"/>
                </a:solidFill>
              </a:defRPr>
            </a:lvl1pPr>
          </a:lstStyle>
          <a:p>
            <a:r>
              <a:rPr lang="en-GB" dirty="0"/>
              <a:t>CLICK TO EDIT TITLE SLIDE COPY</a:t>
            </a:r>
            <a:endParaRPr lang="en-US" dirty="0"/>
          </a:p>
        </p:txBody>
      </p:sp>
      <p:sp>
        <p:nvSpPr>
          <p:cNvPr id="15" name="Subtitle 2">
            <a:extLst>
              <a:ext uri="{FF2B5EF4-FFF2-40B4-BE49-F238E27FC236}">
                <a16:creationId xmlns:a16="http://schemas.microsoft.com/office/drawing/2014/main" id="{FF35248C-EEC5-4433-AFE5-F92FD4F3AD93}"/>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6" name="Text Placeholder 37">
            <a:extLst>
              <a:ext uri="{FF2B5EF4-FFF2-40B4-BE49-F238E27FC236}">
                <a16:creationId xmlns:a16="http://schemas.microsoft.com/office/drawing/2014/main" id="{92665F91-D2D8-4CEF-B526-8C7CBAC20871}"/>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3766830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ouble Header, Circle">
    <p:bg>
      <p:bgRef idx="1001">
        <a:schemeClr val="bg1"/>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6FFE816-F799-46CC-8EFA-5FE4A123E23D}"/>
              </a:ext>
            </a:extLst>
          </p:cNvPr>
          <p:cNvSpPr>
            <a:spLocks noGrp="1"/>
          </p:cNvSpPr>
          <p:nvPr>
            <p:ph type="sldNum" sz="quarter" idx="15"/>
          </p:nvPr>
        </p:nvSpPr>
        <p:spPr/>
        <p:txBody>
          <a:bodyPr/>
          <a:lstStyle/>
          <a:p>
            <a:fld id="{3787542D-5C6B-4EB3-96EB-9B37C3D5D2F8}" type="slidenum">
              <a:rPr lang="en-GB" smtClean="0"/>
              <a:t>‹#›</a:t>
            </a:fld>
            <a:endParaRPr lang="en-GB" dirty="0"/>
          </a:p>
        </p:txBody>
      </p:sp>
      <p:pic>
        <p:nvPicPr>
          <p:cNvPr id="8" name="Picture 7">
            <a:extLst>
              <a:ext uri="{FF2B5EF4-FFF2-40B4-BE49-F238E27FC236}">
                <a16:creationId xmlns:a16="http://schemas.microsoft.com/office/drawing/2014/main" id="{68C40377-6254-43F2-8398-4A4F34B1E4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1" name="Rectangle 10">
            <a:extLst>
              <a:ext uri="{FF2B5EF4-FFF2-40B4-BE49-F238E27FC236}">
                <a16:creationId xmlns:a16="http://schemas.microsoft.com/office/drawing/2014/main" id="{B7EBC413-65A5-4E69-8650-5FCA573E2401}"/>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14">
            <a:extLst>
              <a:ext uri="{FF2B5EF4-FFF2-40B4-BE49-F238E27FC236}">
                <a16:creationId xmlns:a16="http://schemas.microsoft.com/office/drawing/2014/main" id="{F55BA0EE-27F6-4A66-97D6-E258D7098151}"/>
              </a:ext>
            </a:extLst>
          </p:cNvPr>
          <p:cNvPicPr>
            <a:picLocks noChangeAspect="1"/>
          </p:cNvPicPr>
          <p:nvPr userDrawn="1"/>
        </p:nvPicPr>
        <p:blipFill rotWithShape="1">
          <a:blip r:embed="rId3"/>
          <a:srcRect t="26635"/>
          <a:stretch/>
        </p:blipFill>
        <p:spPr>
          <a:xfrm>
            <a:off x="9704211" y="0"/>
            <a:ext cx="2001788" cy="1468614"/>
          </a:xfrm>
          <a:prstGeom prst="rect">
            <a:avLst/>
          </a:prstGeom>
        </p:spPr>
      </p:pic>
      <p:sp>
        <p:nvSpPr>
          <p:cNvPr id="9" name="Title 1">
            <a:extLst>
              <a:ext uri="{FF2B5EF4-FFF2-40B4-BE49-F238E27FC236}">
                <a16:creationId xmlns:a16="http://schemas.microsoft.com/office/drawing/2014/main" id="{8D4E0485-540D-4E30-879D-601083F3883D}"/>
              </a:ext>
            </a:extLst>
          </p:cNvPr>
          <p:cNvSpPr>
            <a:spLocks noGrp="1"/>
          </p:cNvSpPr>
          <p:nvPr>
            <p:ph type="title" hasCustomPrompt="1"/>
          </p:nvPr>
        </p:nvSpPr>
        <p:spPr>
          <a:xfrm>
            <a:off x="486000" y="377055"/>
            <a:ext cx="8861199" cy="1050665"/>
          </a:xfrm>
          <a:prstGeom prst="rect">
            <a:avLst/>
          </a:prstGeom>
        </p:spPr>
        <p:txBody>
          <a:bodyPr lIns="0" tIns="0" rIns="0" bIns="0"/>
          <a:lstStyle>
            <a:lvl1pPr>
              <a:lnSpc>
                <a:spcPct val="100000"/>
              </a:lnSpc>
              <a:defRPr sz="3600" b="1" cap="all" spc="-100" baseline="0">
                <a:latin typeface="+mj-lt"/>
              </a:defRPr>
            </a:lvl1pPr>
          </a:lstStyle>
          <a:p>
            <a:r>
              <a:rPr lang="en-US" dirty="0"/>
              <a:t>TEXT-ONLY, </a:t>
            </a:r>
            <a:br>
              <a:rPr lang="en-US" dirty="0"/>
            </a:br>
            <a:r>
              <a:rPr lang="en-US" dirty="0"/>
              <a:t>double title, circle</a:t>
            </a:r>
            <a:endParaRPr lang="en-GB" dirty="0"/>
          </a:p>
        </p:txBody>
      </p:sp>
      <p:sp>
        <p:nvSpPr>
          <p:cNvPr id="10" name="Text Placeholder 6">
            <a:extLst>
              <a:ext uri="{FF2B5EF4-FFF2-40B4-BE49-F238E27FC236}">
                <a16:creationId xmlns:a16="http://schemas.microsoft.com/office/drawing/2014/main" id="{36E295BD-73FC-4681-840C-AE6DB884664C}"/>
              </a:ext>
            </a:extLst>
          </p:cNvPr>
          <p:cNvSpPr>
            <a:spLocks noGrp="1"/>
          </p:cNvSpPr>
          <p:nvPr>
            <p:ph type="body" sz="quarter" idx="11" hasCustomPrompt="1"/>
          </p:nvPr>
        </p:nvSpPr>
        <p:spPr>
          <a:xfrm>
            <a:off x="486001" y="1478542"/>
            <a:ext cx="8861198" cy="265988"/>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17" name="Content Placeholder 2">
            <a:extLst>
              <a:ext uri="{FF2B5EF4-FFF2-40B4-BE49-F238E27FC236}">
                <a16:creationId xmlns:a16="http://schemas.microsoft.com/office/drawing/2014/main" id="{8B686332-D030-4EC8-875A-966381865AE8}"/>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1847518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ingle Header, Wave">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F829B6-8F65-9C49-8B56-C81689650C91}"/>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TEXT-ONLY, single title, no icon</a:t>
            </a:r>
            <a:endParaRPr lang="en-GB" dirty="0"/>
          </a:p>
        </p:txBody>
      </p:sp>
      <p:sp>
        <p:nvSpPr>
          <p:cNvPr id="7" name="Text Placeholder 6">
            <a:extLst>
              <a:ext uri="{FF2B5EF4-FFF2-40B4-BE49-F238E27FC236}">
                <a16:creationId xmlns:a16="http://schemas.microsoft.com/office/drawing/2014/main" id="{A6526A71-AA71-0340-ADDE-15A0DA0261A2}"/>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3" name="Slide Number Placeholder 2">
            <a:extLst>
              <a:ext uri="{FF2B5EF4-FFF2-40B4-BE49-F238E27FC236}">
                <a16:creationId xmlns:a16="http://schemas.microsoft.com/office/drawing/2014/main" id="{92369665-BC8A-471B-B121-B84A3BF08535}"/>
              </a:ext>
            </a:extLst>
          </p:cNvPr>
          <p:cNvSpPr>
            <a:spLocks noGrp="1"/>
          </p:cNvSpPr>
          <p:nvPr>
            <p:ph type="sldNum" sz="quarter" idx="15"/>
          </p:nvPr>
        </p:nvSpPr>
        <p:spPr/>
        <p:txBody>
          <a:bodyPr/>
          <a:lstStyle/>
          <a:p>
            <a:fld id="{3787542D-5C6B-4EB3-96EB-9B37C3D5D2F8}" type="slidenum">
              <a:rPr lang="en-GB" smtClean="0"/>
              <a:t>‹#›</a:t>
            </a:fld>
            <a:endParaRPr lang="en-GB" dirty="0"/>
          </a:p>
        </p:txBody>
      </p:sp>
      <p:pic>
        <p:nvPicPr>
          <p:cNvPr id="12" name="Picture 11">
            <a:extLst>
              <a:ext uri="{FF2B5EF4-FFF2-40B4-BE49-F238E27FC236}">
                <a16:creationId xmlns:a16="http://schemas.microsoft.com/office/drawing/2014/main" id="{F3460EA9-D4DD-4016-B2DB-8443B4C3EB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9" name="Rectangle 8">
            <a:extLst>
              <a:ext uri="{FF2B5EF4-FFF2-40B4-BE49-F238E27FC236}">
                <a16:creationId xmlns:a16="http://schemas.microsoft.com/office/drawing/2014/main" id="{4E8C924B-FE6C-4195-94BA-9C7F88E46206}"/>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Content Placeholder 2">
            <a:extLst>
              <a:ext uri="{FF2B5EF4-FFF2-40B4-BE49-F238E27FC236}">
                <a16:creationId xmlns:a16="http://schemas.microsoft.com/office/drawing/2014/main" id="{0B7C0097-4CB1-4893-9CED-D822C48935FF}"/>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4466189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Girl Imag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35B4B3-547C-4CA0-9C86-6C8E2CDAE568}"/>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012EA357-3E31-4AC8-A81F-19BA3DEF251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98" b="2298"/>
          <a:stretch/>
        </p:blipFill>
        <p:spPr>
          <a:xfrm>
            <a:off x="0" y="1"/>
            <a:ext cx="12192000" cy="6858000"/>
          </a:xfrm>
          <a:prstGeom prst="rect">
            <a:avLst/>
          </a:prstGeom>
        </p:spPr>
      </p:pic>
      <p:pic>
        <p:nvPicPr>
          <p:cNvPr id="7" name="Picture 6">
            <a:extLst>
              <a:ext uri="{FF2B5EF4-FFF2-40B4-BE49-F238E27FC236}">
                <a16:creationId xmlns:a16="http://schemas.microsoft.com/office/drawing/2014/main" id="{A5660D80-D41D-4B6B-944D-D6E223EEE236}"/>
              </a:ext>
            </a:extLst>
          </p:cNvPr>
          <p:cNvPicPr>
            <a:picLocks noChangeAspect="1"/>
          </p:cNvPicPr>
          <p:nvPr userDrawn="1"/>
        </p:nvPicPr>
        <p:blipFill rotWithShape="1">
          <a:blip r:embed="rId3"/>
          <a:srcRect t="961" r="961"/>
          <a:stretch/>
        </p:blipFill>
        <p:spPr>
          <a:xfrm>
            <a:off x="0" y="0"/>
            <a:ext cx="12192000" cy="6858000"/>
          </a:xfrm>
          <a:prstGeom prst="rect">
            <a:avLst/>
          </a:prstGeom>
        </p:spPr>
      </p:pic>
      <p:pic>
        <p:nvPicPr>
          <p:cNvPr id="8" name="Picture 7">
            <a:extLst>
              <a:ext uri="{FF2B5EF4-FFF2-40B4-BE49-F238E27FC236}">
                <a16:creationId xmlns:a16="http://schemas.microsoft.com/office/drawing/2014/main" id="{8511B51B-64B7-1544-A700-5EABFE3561A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
        <p:nvSpPr>
          <p:cNvPr id="4" name="Text Placeholder 3">
            <a:extLst>
              <a:ext uri="{FF2B5EF4-FFF2-40B4-BE49-F238E27FC236}">
                <a16:creationId xmlns:a16="http://schemas.microsoft.com/office/drawing/2014/main" id="{9105E8E4-7741-47D8-84CE-F7C4DCDE00DB}"/>
              </a:ext>
            </a:extLst>
          </p:cNvPr>
          <p:cNvSpPr>
            <a:spLocks noGrp="1"/>
          </p:cNvSpPr>
          <p:nvPr>
            <p:ph type="body" sz="quarter" idx="10" hasCustomPrompt="1"/>
          </p:nvPr>
        </p:nvSpPr>
        <p:spPr>
          <a:xfrm>
            <a:off x="1599512" y="2536964"/>
            <a:ext cx="9005887" cy="1584325"/>
          </a:xfrm>
          <a:prstGeom prst="rect">
            <a:avLst/>
          </a:prstGeom>
        </p:spPr>
        <p:txBody>
          <a:bodyPr/>
          <a:lstStyle>
            <a:lvl1pPr marL="0" indent="0" algn="ctr">
              <a:buNone/>
              <a:defRPr sz="3600" b="1">
                <a:solidFill>
                  <a:schemeClr val="bg1"/>
                </a:solidFill>
                <a:latin typeface="+mj-lt"/>
              </a:defRPr>
            </a:lvl1pPr>
          </a:lstStyle>
          <a:p>
            <a:pPr lvl="0"/>
            <a:r>
              <a:rPr lang="en-US" dirty="0"/>
              <a:t>“STATEMENT HERE, WITH OR WITHOUT QUOTE MARKS. STATEMENT HERE WITH OR WITHOUT QUOTE MARKS.”</a:t>
            </a:r>
          </a:p>
        </p:txBody>
      </p:sp>
    </p:spTree>
    <p:extLst>
      <p:ext uri="{BB962C8B-B14F-4D97-AF65-F5344CB8AC3E}">
        <p14:creationId xmlns:p14="http://schemas.microsoft.com/office/powerpoint/2010/main" val="195633339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Blog Imag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35B4B3-547C-4CA0-9C86-6C8E2CDAE568}"/>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E8283299-30A7-4D60-A36B-6EC59CBA35A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186" b="10899"/>
          <a:stretch/>
        </p:blipFill>
        <p:spPr>
          <a:xfrm>
            <a:off x="6455" y="1"/>
            <a:ext cx="12192000" cy="6858000"/>
          </a:xfrm>
          <a:prstGeom prst="rect">
            <a:avLst/>
          </a:prstGeom>
        </p:spPr>
      </p:pic>
      <p:pic>
        <p:nvPicPr>
          <p:cNvPr id="7" name="Picture 6">
            <a:extLst>
              <a:ext uri="{FF2B5EF4-FFF2-40B4-BE49-F238E27FC236}">
                <a16:creationId xmlns:a16="http://schemas.microsoft.com/office/drawing/2014/main" id="{A5660D80-D41D-4B6B-944D-D6E223EEE236}"/>
              </a:ext>
            </a:extLst>
          </p:cNvPr>
          <p:cNvPicPr>
            <a:picLocks noChangeAspect="1"/>
          </p:cNvPicPr>
          <p:nvPr userDrawn="1"/>
        </p:nvPicPr>
        <p:blipFill rotWithShape="1">
          <a:blip r:embed="rId3"/>
          <a:srcRect t="961" r="961"/>
          <a:stretch/>
        </p:blipFill>
        <p:spPr>
          <a:xfrm>
            <a:off x="-6455" y="0"/>
            <a:ext cx="12192000" cy="6858000"/>
          </a:xfrm>
          <a:prstGeom prst="rect">
            <a:avLst/>
          </a:prstGeom>
        </p:spPr>
      </p:pic>
      <p:pic>
        <p:nvPicPr>
          <p:cNvPr id="8" name="Picture 7">
            <a:extLst>
              <a:ext uri="{FF2B5EF4-FFF2-40B4-BE49-F238E27FC236}">
                <a16:creationId xmlns:a16="http://schemas.microsoft.com/office/drawing/2014/main" id="{8511B51B-64B7-1544-A700-5EABFE3561A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
        <p:nvSpPr>
          <p:cNvPr id="9" name="Text Placeholder 3">
            <a:extLst>
              <a:ext uri="{FF2B5EF4-FFF2-40B4-BE49-F238E27FC236}">
                <a16:creationId xmlns:a16="http://schemas.microsoft.com/office/drawing/2014/main" id="{521830E7-03D0-46A9-8A28-FD4191B0994B}"/>
              </a:ext>
            </a:extLst>
          </p:cNvPr>
          <p:cNvSpPr>
            <a:spLocks noGrp="1"/>
          </p:cNvSpPr>
          <p:nvPr>
            <p:ph type="body" sz="quarter" idx="10" hasCustomPrompt="1"/>
          </p:nvPr>
        </p:nvSpPr>
        <p:spPr>
          <a:xfrm>
            <a:off x="1599512" y="2536964"/>
            <a:ext cx="9005887" cy="1584325"/>
          </a:xfrm>
          <a:prstGeom prst="rect">
            <a:avLst/>
          </a:prstGeom>
        </p:spPr>
        <p:txBody>
          <a:bodyPr/>
          <a:lstStyle>
            <a:lvl1pPr marL="0" indent="0" algn="ctr">
              <a:buNone/>
              <a:defRPr sz="3600" b="1">
                <a:solidFill>
                  <a:schemeClr val="bg1"/>
                </a:solidFill>
                <a:latin typeface="+mj-lt"/>
              </a:defRPr>
            </a:lvl1pPr>
          </a:lstStyle>
          <a:p>
            <a:pPr lvl="0"/>
            <a:r>
              <a:rPr lang="en-US" dirty="0"/>
              <a:t>“STATEMENT HERE, WITH OR WITHOUT QUOTE MARKS. STATEMENT HERE WITH OR WITHOUT QUOTE MARKS.”</a:t>
            </a:r>
          </a:p>
        </p:txBody>
      </p:sp>
    </p:spTree>
    <p:extLst>
      <p:ext uri="{BB962C8B-B14F-4D97-AF65-F5344CB8AC3E}">
        <p14:creationId xmlns:p14="http://schemas.microsoft.com/office/powerpoint/2010/main" val="128690321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Building Imag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35B4B3-547C-4CA0-9C86-6C8E2CDAE568}"/>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A picture containing building&#10;&#10;Description automatically generated">
            <a:extLst>
              <a:ext uri="{FF2B5EF4-FFF2-40B4-BE49-F238E27FC236}">
                <a16:creationId xmlns:a16="http://schemas.microsoft.com/office/drawing/2014/main" id="{B3D6141F-6094-40A7-8BAD-509054435D4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71" b="7871"/>
          <a:stretch/>
        </p:blipFill>
        <p:spPr>
          <a:xfrm>
            <a:off x="-4431" y="0"/>
            <a:ext cx="12213771" cy="6858000"/>
          </a:xfrm>
          <a:prstGeom prst="rect">
            <a:avLst/>
          </a:prstGeom>
        </p:spPr>
      </p:pic>
      <p:pic>
        <p:nvPicPr>
          <p:cNvPr id="7" name="Picture 6">
            <a:extLst>
              <a:ext uri="{FF2B5EF4-FFF2-40B4-BE49-F238E27FC236}">
                <a16:creationId xmlns:a16="http://schemas.microsoft.com/office/drawing/2014/main" id="{A5660D80-D41D-4B6B-944D-D6E223EEE236}"/>
              </a:ext>
            </a:extLst>
          </p:cNvPr>
          <p:cNvPicPr>
            <a:picLocks noChangeAspect="1"/>
          </p:cNvPicPr>
          <p:nvPr userDrawn="1"/>
        </p:nvPicPr>
        <p:blipFill rotWithShape="1">
          <a:blip r:embed="rId3"/>
          <a:srcRect t="961" r="961"/>
          <a:stretch/>
        </p:blipFill>
        <p:spPr>
          <a:xfrm>
            <a:off x="-4431" y="0"/>
            <a:ext cx="12192000" cy="6858000"/>
          </a:xfrm>
          <a:prstGeom prst="rect">
            <a:avLst/>
          </a:prstGeom>
        </p:spPr>
      </p:pic>
      <p:pic>
        <p:nvPicPr>
          <p:cNvPr id="8" name="Picture 7">
            <a:extLst>
              <a:ext uri="{FF2B5EF4-FFF2-40B4-BE49-F238E27FC236}">
                <a16:creationId xmlns:a16="http://schemas.microsoft.com/office/drawing/2014/main" id="{8511B51B-64B7-1544-A700-5EABFE3561A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
        <p:nvSpPr>
          <p:cNvPr id="9" name="Text Placeholder 3">
            <a:extLst>
              <a:ext uri="{FF2B5EF4-FFF2-40B4-BE49-F238E27FC236}">
                <a16:creationId xmlns:a16="http://schemas.microsoft.com/office/drawing/2014/main" id="{1D4A7E7A-6B3E-42AC-9B8F-4D305DFF435E}"/>
              </a:ext>
            </a:extLst>
          </p:cNvPr>
          <p:cNvSpPr>
            <a:spLocks noGrp="1"/>
          </p:cNvSpPr>
          <p:nvPr>
            <p:ph type="body" sz="quarter" idx="10" hasCustomPrompt="1"/>
          </p:nvPr>
        </p:nvSpPr>
        <p:spPr>
          <a:xfrm>
            <a:off x="1599512" y="2536964"/>
            <a:ext cx="9005887" cy="1584325"/>
          </a:xfrm>
          <a:prstGeom prst="rect">
            <a:avLst/>
          </a:prstGeom>
        </p:spPr>
        <p:txBody>
          <a:bodyPr/>
          <a:lstStyle>
            <a:lvl1pPr marL="0" indent="0" algn="ctr">
              <a:buNone/>
              <a:defRPr sz="3600" b="1">
                <a:solidFill>
                  <a:schemeClr val="bg1"/>
                </a:solidFill>
                <a:latin typeface="+mj-lt"/>
              </a:defRPr>
            </a:lvl1pPr>
          </a:lstStyle>
          <a:p>
            <a:pPr lvl="0"/>
            <a:r>
              <a:rPr lang="en-US" dirty="0"/>
              <a:t>“STATEMENT HERE, WITH OR WITHOUT QUOTE MARKS. STATEMENT HERE WITH OR WITHOUT QUOTE MARKS.”</a:t>
            </a:r>
          </a:p>
        </p:txBody>
      </p:sp>
    </p:spTree>
    <p:extLst>
      <p:ext uri="{BB962C8B-B14F-4D97-AF65-F5344CB8AC3E}">
        <p14:creationId xmlns:p14="http://schemas.microsoft.com/office/powerpoint/2010/main" val="189330317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A610B1-91B8-4286-A62C-13768BD19BF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7" name="Rectangle 6">
            <a:extLst>
              <a:ext uri="{FF2B5EF4-FFF2-40B4-BE49-F238E27FC236}">
                <a16:creationId xmlns:a16="http://schemas.microsoft.com/office/drawing/2014/main" id="{9FC85945-97C1-4E9B-9C52-7EC5016A7577}"/>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2D1C964C-A1CD-41BD-AD80-BF152FEB6274}"/>
              </a:ext>
            </a:extLst>
          </p:cNvPr>
          <p:cNvPicPr>
            <a:picLocks noChangeAspect="1"/>
          </p:cNvPicPr>
          <p:nvPr userDrawn="1"/>
        </p:nvPicPr>
        <p:blipFill rotWithShape="1">
          <a:blip r:embed="rId4"/>
          <a:srcRect l="31024" t="1798"/>
          <a:stretch/>
        </p:blipFill>
        <p:spPr>
          <a:xfrm>
            <a:off x="0" y="0"/>
            <a:ext cx="1388962" cy="2352086"/>
          </a:xfrm>
          <a:prstGeom prst="rect">
            <a:avLst/>
          </a:prstGeom>
        </p:spPr>
      </p:pic>
      <p:sp>
        <p:nvSpPr>
          <p:cNvPr id="8" name="Text Placeholder 3">
            <a:extLst>
              <a:ext uri="{FF2B5EF4-FFF2-40B4-BE49-F238E27FC236}">
                <a16:creationId xmlns:a16="http://schemas.microsoft.com/office/drawing/2014/main" id="{D0654A42-9463-4E9E-86C0-6D7311D71D55}"/>
              </a:ext>
            </a:extLst>
          </p:cNvPr>
          <p:cNvSpPr>
            <a:spLocks noGrp="1"/>
          </p:cNvSpPr>
          <p:nvPr>
            <p:ph type="body" sz="quarter" idx="10" hasCustomPrompt="1"/>
          </p:nvPr>
        </p:nvSpPr>
        <p:spPr>
          <a:xfrm>
            <a:off x="1599512" y="2536964"/>
            <a:ext cx="9005887" cy="1584325"/>
          </a:xfrm>
          <a:prstGeom prst="rect">
            <a:avLst/>
          </a:prstGeom>
        </p:spPr>
        <p:txBody>
          <a:bodyPr/>
          <a:lstStyle>
            <a:lvl1pPr marL="0" indent="0" algn="ctr">
              <a:buNone/>
              <a:defRPr sz="3600" b="1">
                <a:solidFill>
                  <a:schemeClr val="tx1"/>
                </a:solidFill>
                <a:latin typeface="+mj-lt"/>
              </a:defRPr>
            </a:lvl1pPr>
          </a:lstStyle>
          <a:p>
            <a:pPr lvl="0"/>
            <a:r>
              <a:rPr lang="en-US" dirty="0"/>
              <a:t>“STATEMENT HERE, WITH OR WITHOUT QUOTE MARKS. STATEMENT HERE WITH OR WITHOUT QUOTE MARKS.”</a:t>
            </a:r>
          </a:p>
        </p:txBody>
      </p:sp>
    </p:spTree>
    <p:extLst>
      <p:ext uri="{BB962C8B-B14F-4D97-AF65-F5344CB8AC3E}">
        <p14:creationId xmlns:p14="http://schemas.microsoft.com/office/powerpoint/2010/main" val="340916561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Confeftti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4DAE554D-0F0B-4DEF-AD6B-7F3AA8098CE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489"/>
          <a:stretch/>
        </p:blipFill>
        <p:spPr>
          <a:xfrm>
            <a:off x="0" y="0"/>
            <a:ext cx="12192000" cy="6858000"/>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a:srcRect t="961" r="961"/>
          <a:stretch/>
        </p:blipFill>
        <p:spPr>
          <a:xfrm>
            <a:off x="0" y="0"/>
            <a:ext cx="12192000" cy="6873928"/>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202727024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Door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descr="A picture containing tree, outdoor, plant, red&#10;&#10;Description automatically generated">
            <a:extLst>
              <a:ext uri="{FF2B5EF4-FFF2-40B4-BE49-F238E27FC236}">
                <a16:creationId xmlns:a16="http://schemas.microsoft.com/office/drawing/2014/main" id="{F42B88DF-3DA6-4308-8BE2-F4872891C3D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511" b="4785"/>
          <a:stretch/>
        </p:blipFill>
        <p:spPr>
          <a:xfrm>
            <a:off x="1280" y="0"/>
            <a:ext cx="12192000" cy="6858001"/>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a:srcRect t="961" r="961"/>
          <a:stretch/>
        </p:blipFill>
        <p:spPr>
          <a:xfrm>
            <a:off x="0" y="0"/>
            <a:ext cx="12192000" cy="6858000"/>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362211781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 Happy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descr="A picture containing person&#10;&#10;Description automatically generated">
            <a:extLst>
              <a:ext uri="{FF2B5EF4-FFF2-40B4-BE49-F238E27FC236}">
                <a16:creationId xmlns:a16="http://schemas.microsoft.com/office/drawing/2014/main" id="{6C90C1B1-B377-4F6F-BEF7-C47A0D4834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4253"/>
          <a:stretch/>
        </p:blipFill>
        <p:spPr>
          <a:xfrm>
            <a:off x="0" y="0"/>
            <a:ext cx="12192000" cy="6858000"/>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a:srcRect t="961" r="961"/>
          <a:stretch/>
        </p:blipFill>
        <p:spPr>
          <a:xfrm>
            <a:off x="0" y="0"/>
            <a:ext cx="12192000" cy="6858000"/>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380307206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Mail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descr="A picture containing text&#10;&#10;Description automatically generated">
            <a:extLst>
              <a:ext uri="{FF2B5EF4-FFF2-40B4-BE49-F238E27FC236}">
                <a16:creationId xmlns:a16="http://schemas.microsoft.com/office/drawing/2014/main" id="{AFB9357E-558F-428B-A5A6-0FB343B103F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469" b="12020"/>
          <a:stretch/>
        </p:blipFill>
        <p:spPr>
          <a:xfrm>
            <a:off x="0" y="0"/>
            <a:ext cx="12192000" cy="6857999"/>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a:srcRect t="961" r="961"/>
          <a:stretch/>
        </p:blipFill>
        <p:spPr>
          <a:xfrm>
            <a:off x="0" y="-1"/>
            <a:ext cx="12192000" cy="6858000"/>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388353255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Door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8F23D-1574-4D78-85FB-259C0CE92F7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picture containing tree, outdoor, plant, red&#10;&#10;Description automatically generated">
            <a:extLst>
              <a:ext uri="{FF2B5EF4-FFF2-40B4-BE49-F238E27FC236}">
                <a16:creationId xmlns:a16="http://schemas.microsoft.com/office/drawing/2014/main" id="{E801FC8F-7965-4143-B463-4147C77A9F3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511" b="4785"/>
          <a:stretch/>
        </p:blipFill>
        <p:spPr>
          <a:xfrm>
            <a:off x="0" y="0"/>
            <a:ext cx="12205313" cy="6858001"/>
          </a:xfrm>
          <a:prstGeom prst="rect">
            <a:avLst/>
          </a:prstGeom>
        </p:spPr>
      </p:pic>
      <p:pic>
        <p:nvPicPr>
          <p:cNvPr id="5" name="Picture 4">
            <a:extLst>
              <a:ext uri="{FF2B5EF4-FFF2-40B4-BE49-F238E27FC236}">
                <a16:creationId xmlns:a16="http://schemas.microsoft.com/office/drawing/2014/main" id="{6BD3C3B0-5AE2-4A39-AF48-77A587923036}"/>
              </a:ext>
            </a:extLst>
          </p:cNvPr>
          <p:cNvPicPr>
            <a:picLocks noChangeAspect="1"/>
          </p:cNvPicPr>
          <p:nvPr userDrawn="1"/>
        </p:nvPicPr>
        <p:blipFill rotWithShape="1">
          <a:blip r:embed="rId3"/>
          <a:srcRect b="961"/>
          <a:stretch/>
        </p:blipFill>
        <p:spPr>
          <a:xfrm>
            <a:off x="0" y="0"/>
            <a:ext cx="12205313" cy="6858000"/>
          </a:xfrm>
          <a:prstGeom prst="rect">
            <a:avLst/>
          </a:prstGeom>
        </p:spPr>
      </p:pic>
      <p:pic>
        <p:nvPicPr>
          <p:cNvPr id="22" name="Picture 21">
            <a:extLst>
              <a:ext uri="{FF2B5EF4-FFF2-40B4-BE49-F238E27FC236}">
                <a16:creationId xmlns:a16="http://schemas.microsoft.com/office/drawing/2014/main" id="{11A3C808-5FE7-C64E-9387-4B8959F50A0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9" name="Title 3">
            <a:extLst>
              <a:ext uri="{FF2B5EF4-FFF2-40B4-BE49-F238E27FC236}">
                <a16:creationId xmlns:a16="http://schemas.microsoft.com/office/drawing/2014/main" id="{FE9BD497-5AAB-41B9-961A-40256A55BEA1}"/>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bg1"/>
                </a:solidFill>
              </a:defRPr>
            </a:lvl1pPr>
          </a:lstStyle>
          <a:p>
            <a:r>
              <a:rPr lang="en-GB" dirty="0"/>
              <a:t>CLICK TO EDIT TITLE SLIDE COPY</a:t>
            </a:r>
            <a:endParaRPr lang="en-US" dirty="0"/>
          </a:p>
        </p:txBody>
      </p:sp>
      <p:sp>
        <p:nvSpPr>
          <p:cNvPr id="10" name="Subtitle 2">
            <a:extLst>
              <a:ext uri="{FF2B5EF4-FFF2-40B4-BE49-F238E27FC236}">
                <a16:creationId xmlns:a16="http://schemas.microsoft.com/office/drawing/2014/main" id="{242ABB38-0127-4B54-A205-65921DBE4C62}"/>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1" name="Text Placeholder 37">
            <a:extLst>
              <a:ext uri="{FF2B5EF4-FFF2-40B4-BE49-F238E27FC236}">
                <a16:creationId xmlns:a16="http://schemas.microsoft.com/office/drawing/2014/main" id="{88748023-B528-4F87-9694-5268B9129155}"/>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41942562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Reading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id="{66675FA5-F84C-4C90-B66A-4780FDD8664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42"/>
          <a:stretch/>
        </p:blipFill>
        <p:spPr>
          <a:xfrm>
            <a:off x="1" y="-9635"/>
            <a:ext cx="12192000" cy="6877270"/>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a:srcRect t="961" r="961"/>
          <a:stretch/>
        </p:blipFill>
        <p:spPr>
          <a:xfrm>
            <a:off x="-1" y="-19272"/>
            <a:ext cx="12191999" cy="6877272"/>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382893330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Family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descr="A picture containing table, desk&#10;&#10;Description automatically generated">
            <a:extLst>
              <a:ext uri="{FF2B5EF4-FFF2-40B4-BE49-F238E27FC236}">
                <a16:creationId xmlns:a16="http://schemas.microsoft.com/office/drawing/2014/main" id="{59B92E07-D5AC-438D-8035-5AF4A87FE69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751" b="6840"/>
          <a:stretch/>
        </p:blipFill>
        <p:spPr>
          <a:xfrm>
            <a:off x="0" y="0"/>
            <a:ext cx="12192000" cy="6857999"/>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a:srcRect t="961" r="961"/>
          <a:stretch/>
        </p:blipFill>
        <p:spPr>
          <a:xfrm>
            <a:off x="0" y="-1"/>
            <a:ext cx="12192000" cy="6858000"/>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235481317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DFAEB6-D87B-5748-9596-A7B509E92355}"/>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rgbClr val="000000"/>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10" name="Picture 9">
            <a:extLst>
              <a:ext uri="{FF2B5EF4-FFF2-40B4-BE49-F238E27FC236}">
                <a16:creationId xmlns:a16="http://schemas.microsoft.com/office/drawing/2014/main" id="{BAB61B32-6203-7141-A3BE-E8879E3EF5E4}"/>
              </a:ext>
            </a:extLst>
          </p:cNvPr>
          <p:cNvPicPr>
            <a:picLocks noChangeAspect="1"/>
          </p:cNvPicPr>
          <p:nvPr userDrawn="1"/>
        </p:nvPicPr>
        <p:blipFill rotWithShape="1">
          <a:blip r:embed="rId3"/>
          <a:srcRect l="31024" t="1798"/>
          <a:stretch/>
        </p:blipFill>
        <p:spPr>
          <a:xfrm>
            <a:off x="0" y="0"/>
            <a:ext cx="1388962" cy="2352086"/>
          </a:xfrm>
          <a:prstGeom prst="rect">
            <a:avLst/>
          </a:prstGeom>
        </p:spPr>
      </p:pic>
      <p:pic>
        <p:nvPicPr>
          <p:cNvPr id="5" name="Picture 4">
            <a:extLst>
              <a:ext uri="{FF2B5EF4-FFF2-40B4-BE49-F238E27FC236}">
                <a16:creationId xmlns:a16="http://schemas.microsoft.com/office/drawing/2014/main" id="{7C4BBE08-932E-42F7-A655-A237F2DD1F7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6" name="Rectangle 5">
            <a:extLst>
              <a:ext uri="{FF2B5EF4-FFF2-40B4-BE49-F238E27FC236}">
                <a16:creationId xmlns:a16="http://schemas.microsoft.com/office/drawing/2014/main" id="{5F2FC916-1ED6-402E-A80D-CD430134C963}"/>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7341954"/>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s">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45D803-1BF7-40EA-AC91-081933E6A3B1}"/>
              </a:ext>
            </a:extLst>
          </p:cNvPr>
          <p:cNvSpPr>
            <a:spLocks noGrp="1"/>
          </p:cNvSpPr>
          <p:nvPr>
            <p:ph sz="quarter" idx="16" hasCustomPrompt="1"/>
          </p:nvPr>
        </p:nvSpPr>
        <p:spPr>
          <a:xfrm>
            <a:off x="424141" y="1779739"/>
            <a:ext cx="5452876" cy="4428787"/>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a:extLst>
              <a:ext uri="{FF2B5EF4-FFF2-40B4-BE49-F238E27FC236}">
                <a16:creationId xmlns:a16="http://schemas.microsoft.com/office/drawing/2014/main" id="{F5F2191B-F9B2-4D52-B126-519167AFCB79}"/>
              </a:ext>
            </a:extLst>
          </p:cNvPr>
          <p:cNvSpPr>
            <a:spLocks noGrp="1"/>
          </p:cNvSpPr>
          <p:nvPr>
            <p:ph type="sldNum" sz="quarter" idx="19"/>
          </p:nvPr>
        </p:nvSpPr>
        <p:spPr/>
        <p:txBody>
          <a:bodyPr/>
          <a:lstStyle/>
          <a:p>
            <a:fld id="{3787542D-5C6B-4EB3-96EB-9B37C3D5D2F8}" type="slidenum">
              <a:rPr lang="en-GB" smtClean="0"/>
              <a:t>‹#›</a:t>
            </a:fld>
            <a:endParaRPr lang="en-GB" dirty="0"/>
          </a:p>
        </p:txBody>
      </p:sp>
      <p:pic>
        <p:nvPicPr>
          <p:cNvPr id="12" name="Picture 11">
            <a:extLst>
              <a:ext uri="{FF2B5EF4-FFF2-40B4-BE49-F238E27FC236}">
                <a16:creationId xmlns:a16="http://schemas.microsoft.com/office/drawing/2014/main" id="{30E8CAE5-9552-4F56-BD9E-0EA1626B371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0" name="Rectangle 9">
            <a:extLst>
              <a:ext uri="{FF2B5EF4-FFF2-40B4-BE49-F238E27FC236}">
                <a16:creationId xmlns:a16="http://schemas.microsoft.com/office/drawing/2014/main" id="{3B1A7618-3887-4838-98CE-FDFA033A94BE}"/>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247F5898-E811-49FE-9FB9-91A9366B7AA4}"/>
              </a:ext>
            </a:extLst>
          </p:cNvPr>
          <p:cNvPicPr>
            <a:picLocks noChangeAspect="1"/>
          </p:cNvPicPr>
          <p:nvPr userDrawn="1"/>
        </p:nvPicPr>
        <p:blipFill rotWithShape="1">
          <a:blip r:embed="rId3"/>
          <a:srcRect t="26635"/>
          <a:stretch/>
        </p:blipFill>
        <p:spPr>
          <a:xfrm>
            <a:off x="9704211" y="0"/>
            <a:ext cx="2001788" cy="1468614"/>
          </a:xfrm>
          <a:prstGeom prst="rect">
            <a:avLst/>
          </a:prstGeom>
        </p:spPr>
      </p:pic>
      <p:sp>
        <p:nvSpPr>
          <p:cNvPr id="16" name="Title 1">
            <a:extLst>
              <a:ext uri="{FF2B5EF4-FFF2-40B4-BE49-F238E27FC236}">
                <a16:creationId xmlns:a16="http://schemas.microsoft.com/office/drawing/2014/main" id="{241B46AD-0363-49D0-9A55-12F4487A1770}"/>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TEXT-ONLY slide, 2 columns</a:t>
            </a:r>
            <a:endParaRPr lang="en-GB" dirty="0"/>
          </a:p>
        </p:txBody>
      </p:sp>
      <p:sp>
        <p:nvSpPr>
          <p:cNvPr id="17" name="Text Placeholder 6">
            <a:extLst>
              <a:ext uri="{FF2B5EF4-FFF2-40B4-BE49-F238E27FC236}">
                <a16:creationId xmlns:a16="http://schemas.microsoft.com/office/drawing/2014/main" id="{700C11B1-45C3-463E-A925-394850B1A6A1}"/>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15" name="Content Placeholder 2">
            <a:extLst>
              <a:ext uri="{FF2B5EF4-FFF2-40B4-BE49-F238E27FC236}">
                <a16:creationId xmlns:a16="http://schemas.microsoft.com/office/drawing/2014/main" id="{BC9C4766-C987-4787-8811-9BA501FABE58}"/>
              </a:ext>
            </a:extLst>
          </p:cNvPr>
          <p:cNvSpPr>
            <a:spLocks noGrp="1"/>
          </p:cNvSpPr>
          <p:nvPr>
            <p:ph sz="quarter" idx="20" hasCustomPrompt="1"/>
          </p:nvPr>
        </p:nvSpPr>
        <p:spPr>
          <a:xfrm>
            <a:off x="6279757" y="1779739"/>
            <a:ext cx="5452876" cy="4428787"/>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8673733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Right">
    <p:bg>
      <p:bgRef idx="1001">
        <a:schemeClr val="bg1"/>
      </p:bgRef>
    </p:bg>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5D77039F-4547-B64C-9F4A-B0B616043C02}"/>
              </a:ext>
            </a:extLst>
          </p:cNvPr>
          <p:cNvSpPr>
            <a:spLocks noGrp="1"/>
          </p:cNvSpPr>
          <p:nvPr>
            <p:ph type="pic" sz="quarter" idx="13" hasCustomPrompt="1"/>
          </p:nvPr>
        </p:nvSpPr>
        <p:spPr>
          <a:xfrm>
            <a:off x="6095997" y="0"/>
            <a:ext cx="6096003" cy="68580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pic>
        <p:nvPicPr>
          <p:cNvPr id="7" name="Picture 6">
            <a:extLst>
              <a:ext uri="{FF2B5EF4-FFF2-40B4-BE49-F238E27FC236}">
                <a16:creationId xmlns:a16="http://schemas.microsoft.com/office/drawing/2014/main" id="{5575CACC-D8E6-429F-B461-2AD69D5E94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4" name="Slide Number Placeholder 3">
            <a:extLst>
              <a:ext uri="{FF2B5EF4-FFF2-40B4-BE49-F238E27FC236}">
                <a16:creationId xmlns:a16="http://schemas.microsoft.com/office/drawing/2014/main" id="{7D8EA5AD-0373-4832-9455-A2EA79A24CBA}"/>
              </a:ext>
            </a:extLst>
          </p:cNvPr>
          <p:cNvSpPr>
            <a:spLocks noGrp="1"/>
          </p:cNvSpPr>
          <p:nvPr>
            <p:ph type="sldNum" sz="quarter" idx="16"/>
          </p:nvPr>
        </p:nvSpPr>
        <p:spPr/>
        <p:txBody>
          <a:bodyPr/>
          <a:lstStyle/>
          <a:p>
            <a:fld id="{3787542D-5C6B-4EB3-96EB-9B37C3D5D2F8}" type="slidenum">
              <a:rPr lang="en-GB" smtClean="0"/>
              <a:t>‹#›</a:t>
            </a:fld>
            <a:endParaRPr lang="en-GB" dirty="0"/>
          </a:p>
        </p:txBody>
      </p:sp>
      <p:sp>
        <p:nvSpPr>
          <p:cNvPr id="8" name="Rectangle 7">
            <a:extLst>
              <a:ext uri="{FF2B5EF4-FFF2-40B4-BE49-F238E27FC236}">
                <a16:creationId xmlns:a16="http://schemas.microsoft.com/office/drawing/2014/main" id="{9CE82FAA-2779-4023-94E9-577DEB0536FA}"/>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1">
            <a:extLst>
              <a:ext uri="{FF2B5EF4-FFF2-40B4-BE49-F238E27FC236}">
                <a16:creationId xmlns:a16="http://schemas.microsoft.com/office/drawing/2014/main" id="{C95D6172-C0E9-4E3B-8F0F-CAA09AEA1364}"/>
              </a:ext>
            </a:extLst>
          </p:cNvPr>
          <p:cNvSpPr>
            <a:spLocks noGrp="1"/>
          </p:cNvSpPr>
          <p:nvPr>
            <p:ph type="title" hasCustomPrompt="1"/>
          </p:nvPr>
        </p:nvSpPr>
        <p:spPr>
          <a:xfrm>
            <a:off x="486000" y="377055"/>
            <a:ext cx="5276625" cy="1050665"/>
          </a:xfrm>
          <a:prstGeom prst="rect">
            <a:avLst/>
          </a:prstGeom>
        </p:spPr>
        <p:txBody>
          <a:bodyPr lIns="0" tIns="0" rIns="0" bIns="0"/>
          <a:lstStyle>
            <a:lvl1pPr>
              <a:lnSpc>
                <a:spcPct val="100000"/>
              </a:lnSpc>
              <a:defRPr sz="3600" b="1" cap="all" spc="-100" baseline="0">
                <a:latin typeface="+mj-lt"/>
              </a:defRPr>
            </a:lvl1pPr>
          </a:lstStyle>
          <a:p>
            <a:r>
              <a:rPr lang="en-US" dirty="0"/>
              <a:t>TEXT, Image Right, 2 columns</a:t>
            </a:r>
            <a:endParaRPr lang="en-GB" dirty="0"/>
          </a:p>
        </p:txBody>
      </p:sp>
      <p:sp>
        <p:nvSpPr>
          <p:cNvPr id="12" name="Content Placeholder 2">
            <a:extLst>
              <a:ext uri="{FF2B5EF4-FFF2-40B4-BE49-F238E27FC236}">
                <a16:creationId xmlns:a16="http://schemas.microsoft.com/office/drawing/2014/main" id="{87AF0242-6BDB-4BD8-A348-BBFF21B1E015}"/>
              </a:ext>
            </a:extLst>
          </p:cNvPr>
          <p:cNvSpPr>
            <a:spLocks noGrp="1"/>
          </p:cNvSpPr>
          <p:nvPr>
            <p:ph sz="quarter" idx="17" hasCustomPrompt="1"/>
          </p:nvPr>
        </p:nvSpPr>
        <p:spPr>
          <a:xfrm>
            <a:off x="424142" y="1779739"/>
            <a:ext cx="5276850" cy="4479925"/>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16614260"/>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Left">
    <p:bg>
      <p:bgRef idx="1001">
        <a:schemeClr val="bg1"/>
      </p:bgRef>
    </p:bg>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5D77039F-4547-B64C-9F4A-B0B616043C02}"/>
              </a:ext>
            </a:extLst>
          </p:cNvPr>
          <p:cNvSpPr>
            <a:spLocks noGrp="1"/>
          </p:cNvSpPr>
          <p:nvPr>
            <p:ph type="pic" sz="quarter" idx="13" hasCustomPrompt="1"/>
          </p:nvPr>
        </p:nvSpPr>
        <p:spPr>
          <a:xfrm>
            <a:off x="0" y="0"/>
            <a:ext cx="6096003" cy="68580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Slide Number Placeholder 1">
            <a:extLst>
              <a:ext uri="{FF2B5EF4-FFF2-40B4-BE49-F238E27FC236}">
                <a16:creationId xmlns:a16="http://schemas.microsoft.com/office/drawing/2014/main" id="{E57EC939-1D4E-4164-AADE-06DCD3187ABB}"/>
              </a:ext>
            </a:extLst>
          </p:cNvPr>
          <p:cNvSpPr>
            <a:spLocks noGrp="1"/>
          </p:cNvSpPr>
          <p:nvPr>
            <p:ph type="sldNum" sz="quarter" idx="15"/>
          </p:nvPr>
        </p:nvSpPr>
        <p:spPr/>
        <p:txBody>
          <a:bodyPr/>
          <a:lstStyle/>
          <a:p>
            <a:fld id="{3787542D-5C6B-4EB3-96EB-9B37C3D5D2F8}" type="slidenum">
              <a:rPr lang="en-GB" smtClean="0"/>
              <a:t>‹#›</a:t>
            </a:fld>
            <a:endParaRPr lang="en-GB" dirty="0"/>
          </a:p>
        </p:txBody>
      </p:sp>
      <p:pic>
        <p:nvPicPr>
          <p:cNvPr id="11" name="Picture 10">
            <a:extLst>
              <a:ext uri="{FF2B5EF4-FFF2-40B4-BE49-F238E27FC236}">
                <a16:creationId xmlns:a16="http://schemas.microsoft.com/office/drawing/2014/main" id="{2B80E9B2-1ED7-480C-8C84-9C622309FE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0213"/>
            <a:ext cx="583849" cy="362932"/>
          </a:xfrm>
          <a:prstGeom prst="rect">
            <a:avLst/>
          </a:prstGeom>
        </p:spPr>
      </p:pic>
      <p:sp>
        <p:nvSpPr>
          <p:cNvPr id="8" name="Title 1">
            <a:extLst>
              <a:ext uri="{FF2B5EF4-FFF2-40B4-BE49-F238E27FC236}">
                <a16:creationId xmlns:a16="http://schemas.microsoft.com/office/drawing/2014/main" id="{15C234EB-3454-43CE-B3CD-063C27C7B647}"/>
              </a:ext>
            </a:extLst>
          </p:cNvPr>
          <p:cNvSpPr txBox="1">
            <a:spLocks/>
          </p:cNvSpPr>
          <p:nvPr userDrawn="1"/>
        </p:nvSpPr>
        <p:spPr>
          <a:xfrm>
            <a:off x="6415753" y="377055"/>
            <a:ext cx="5276625" cy="1050665"/>
          </a:xfrm>
          <a:prstGeom prst="rect">
            <a:avLst/>
          </a:prstGeom>
        </p:spPr>
        <p:txBody>
          <a:bodyPr lIns="0" tIns="0" rIns="0" bIns="0"/>
          <a:lstStyle>
            <a:lvl1pPr algn="l" defTabSz="914400" rtl="0" eaLnBrk="1" latinLnBrk="0" hangingPunct="1">
              <a:lnSpc>
                <a:spcPct val="100000"/>
              </a:lnSpc>
              <a:spcBef>
                <a:spcPct val="0"/>
              </a:spcBef>
              <a:buNone/>
              <a:defRPr sz="3600" b="1" kern="1200" cap="all" spc="-100" baseline="0">
                <a:solidFill>
                  <a:schemeClr val="tx1"/>
                </a:solidFill>
                <a:latin typeface="+mj-lt"/>
                <a:ea typeface="+mj-ea"/>
                <a:cs typeface="+mj-cs"/>
              </a:defRPr>
            </a:lvl1pPr>
          </a:lstStyle>
          <a:p>
            <a:endParaRPr lang="en-GB" dirty="0"/>
          </a:p>
        </p:txBody>
      </p:sp>
      <p:sp>
        <p:nvSpPr>
          <p:cNvPr id="10" name="Content Placeholder 2">
            <a:extLst>
              <a:ext uri="{FF2B5EF4-FFF2-40B4-BE49-F238E27FC236}">
                <a16:creationId xmlns:a16="http://schemas.microsoft.com/office/drawing/2014/main" id="{B3168C22-ABDD-4158-AE3B-9D09F0F66457}"/>
              </a:ext>
            </a:extLst>
          </p:cNvPr>
          <p:cNvSpPr>
            <a:spLocks noGrp="1"/>
          </p:cNvSpPr>
          <p:nvPr>
            <p:ph sz="quarter" idx="17" hasCustomPrompt="1"/>
          </p:nvPr>
        </p:nvSpPr>
        <p:spPr>
          <a:xfrm>
            <a:off x="6480112" y="1783200"/>
            <a:ext cx="5276850" cy="4479925"/>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79092301"/>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adrants">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A55C5423-B0BC-4B3A-8B1C-E8B29CF73B39}"/>
              </a:ext>
            </a:extLst>
          </p:cNvPr>
          <p:cNvSpPr>
            <a:spLocks noGrp="1"/>
          </p:cNvSpPr>
          <p:nvPr>
            <p:ph type="pic" sz="quarter" idx="13" hasCustomPrompt="1"/>
          </p:nvPr>
        </p:nvSpPr>
        <p:spPr>
          <a:xfrm>
            <a:off x="0" y="0"/>
            <a:ext cx="6062961" cy="33383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5" name="Slide Number Placeholder 2">
            <a:extLst>
              <a:ext uri="{FF2B5EF4-FFF2-40B4-BE49-F238E27FC236}">
                <a16:creationId xmlns:a16="http://schemas.microsoft.com/office/drawing/2014/main" id="{4927F751-04E0-47BC-AF64-AA7D969C6505}"/>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8" name="Picture Placeholder 4">
            <a:extLst>
              <a:ext uri="{FF2B5EF4-FFF2-40B4-BE49-F238E27FC236}">
                <a16:creationId xmlns:a16="http://schemas.microsoft.com/office/drawing/2014/main" id="{637B374C-4DE5-4B68-ABCC-646D992BEB28}"/>
              </a:ext>
            </a:extLst>
          </p:cNvPr>
          <p:cNvSpPr>
            <a:spLocks noGrp="1"/>
          </p:cNvSpPr>
          <p:nvPr>
            <p:ph type="pic" sz="quarter" idx="15" hasCustomPrompt="1"/>
          </p:nvPr>
        </p:nvSpPr>
        <p:spPr>
          <a:xfrm>
            <a:off x="6065438" y="3338300"/>
            <a:ext cx="6126562" cy="35197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pic>
        <p:nvPicPr>
          <p:cNvPr id="10" name="Picture 9">
            <a:extLst>
              <a:ext uri="{FF2B5EF4-FFF2-40B4-BE49-F238E27FC236}">
                <a16:creationId xmlns:a16="http://schemas.microsoft.com/office/drawing/2014/main" id="{0F59BEFC-AABE-43C1-B155-999F122614E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7" name="Text Placeholder 6">
            <a:extLst>
              <a:ext uri="{FF2B5EF4-FFF2-40B4-BE49-F238E27FC236}">
                <a16:creationId xmlns:a16="http://schemas.microsoft.com/office/drawing/2014/main" id="{CB0B8B5A-C547-4570-9238-68061E53F772}"/>
              </a:ext>
            </a:extLst>
          </p:cNvPr>
          <p:cNvSpPr>
            <a:spLocks noGrp="1"/>
          </p:cNvSpPr>
          <p:nvPr>
            <p:ph type="body" sz="quarter" idx="22" hasCustomPrompt="1"/>
          </p:nvPr>
        </p:nvSpPr>
        <p:spPr>
          <a:xfrm>
            <a:off x="6480175" y="1781175"/>
            <a:ext cx="5276624" cy="1370013"/>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Wingdings" panose="05000000000000000000" pitchFamily="2" charset="2"/>
              <a:buChar char="§"/>
              <a:defRPr sz="1800"/>
            </a:lvl2pPr>
            <a:lvl3pPr marL="1143000" indent="-228600">
              <a:buClr>
                <a:schemeClr val="accent1"/>
              </a:buClr>
              <a:buFont typeface="Wingdings" panose="05000000000000000000" pitchFamily="2" charset="2"/>
              <a:buChar char="§"/>
              <a:defRPr sz="1800"/>
            </a:lvl3pPr>
            <a:lvl4pPr marL="1600200" indent="-228600">
              <a:buClr>
                <a:schemeClr val="accent1"/>
              </a:buClr>
              <a:buFont typeface="Wingdings" panose="05000000000000000000" pitchFamily="2" charset="2"/>
              <a:buChar char="§"/>
              <a:defRPr sz="1800"/>
            </a:lvl4pPr>
            <a:lvl5pPr marL="2057400" indent="-228600">
              <a:buClr>
                <a:schemeClr val="accent1"/>
              </a:buClr>
              <a:buFont typeface="Wingdings" panose="05000000000000000000" pitchFamily="2" charset="2"/>
              <a:buChar char="§"/>
              <a:defRPr sz="1800"/>
            </a:lvl5pPr>
          </a:lstStyle>
          <a:p>
            <a:pPr lvl="0"/>
            <a:r>
              <a:rPr lang="en-US" dirty="0"/>
              <a:t>Click to edit text styles</a:t>
            </a:r>
          </a:p>
          <a:p>
            <a:pPr lvl="1"/>
            <a:r>
              <a:rPr lang="en-US" dirty="0"/>
              <a:t>Second level</a:t>
            </a:r>
          </a:p>
          <a:p>
            <a:pPr lvl="2"/>
            <a:r>
              <a:rPr lang="en-US" dirty="0"/>
              <a:t>Third level</a:t>
            </a:r>
          </a:p>
          <a:p>
            <a:pPr lvl="3"/>
            <a:r>
              <a:rPr lang="en-US" dirty="0"/>
              <a:t>Fourth level</a:t>
            </a:r>
          </a:p>
        </p:txBody>
      </p:sp>
      <p:sp>
        <p:nvSpPr>
          <p:cNvPr id="11" name="Rectangle 10">
            <a:extLst>
              <a:ext uri="{FF2B5EF4-FFF2-40B4-BE49-F238E27FC236}">
                <a16:creationId xmlns:a16="http://schemas.microsoft.com/office/drawing/2014/main" id="{73FB6EAE-A378-4EA6-9478-F2F0740EA54F}"/>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itle 1">
            <a:extLst>
              <a:ext uri="{FF2B5EF4-FFF2-40B4-BE49-F238E27FC236}">
                <a16:creationId xmlns:a16="http://schemas.microsoft.com/office/drawing/2014/main" id="{CADDF625-A76B-495A-8620-28A80A9A1ED2}"/>
              </a:ext>
            </a:extLst>
          </p:cNvPr>
          <p:cNvSpPr txBox="1">
            <a:spLocks/>
          </p:cNvSpPr>
          <p:nvPr userDrawn="1"/>
        </p:nvSpPr>
        <p:spPr>
          <a:xfrm>
            <a:off x="6415753" y="377055"/>
            <a:ext cx="5276625" cy="1050665"/>
          </a:xfrm>
          <a:prstGeom prst="rect">
            <a:avLst/>
          </a:prstGeom>
        </p:spPr>
        <p:txBody>
          <a:bodyPr lIns="0" tIns="0" rIns="0" bIns="0"/>
          <a:lstStyle>
            <a:lvl1pPr algn="l" defTabSz="914400" rtl="0" eaLnBrk="1" latinLnBrk="0" hangingPunct="1">
              <a:lnSpc>
                <a:spcPct val="100000"/>
              </a:lnSpc>
              <a:spcBef>
                <a:spcPct val="0"/>
              </a:spcBef>
              <a:buNone/>
              <a:defRPr sz="3600" b="1" kern="1200" cap="all" spc="-100" baseline="0">
                <a:solidFill>
                  <a:schemeClr val="tx1"/>
                </a:solidFill>
                <a:latin typeface="+mj-lt"/>
                <a:ea typeface="+mj-ea"/>
                <a:cs typeface="+mj-cs"/>
              </a:defRPr>
            </a:lvl1pPr>
          </a:lstStyle>
          <a:p>
            <a:r>
              <a:rPr lang="en-US" dirty="0"/>
              <a:t>Quadrants, title here</a:t>
            </a:r>
            <a:endParaRPr lang="en-GB" dirty="0"/>
          </a:p>
        </p:txBody>
      </p:sp>
      <p:sp>
        <p:nvSpPr>
          <p:cNvPr id="14" name="Title 1">
            <a:extLst>
              <a:ext uri="{FF2B5EF4-FFF2-40B4-BE49-F238E27FC236}">
                <a16:creationId xmlns:a16="http://schemas.microsoft.com/office/drawing/2014/main" id="{7C1330A8-DF3E-41E3-AB7E-AB4557754C7E}"/>
              </a:ext>
            </a:extLst>
          </p:cNvPr>
          <p:cNvSpPr txBox="1">
            <a:spLocks/>
          </p:cNvSpPr>
          <p:nvPr userDrawn="1"/>
        </p:nvSpPr>
        <p:spPr>
          <a:xfrm>
            <a:off x="481942" y="3722747"/>
            <a:ext cx="5276625" cy="1050665"/>
          </a:xfrm>
          <a:prstGeom prst="rect">
            <a:avLst/>
          </a:prstGeom>
        </p:spPr>
        <p:txBody>
          <a:bodyPr lIns="0" tIns="0" rIns="0" bIns="0"/>
          <a:lstStyle>
            <a:lvl1pPr algn="l" defTabSz="914400" rtl="0" eaLnBrk="1" latinLnBrk="0" hangingPunct="1">
              <a:lnSpc>
                <a:spcPct val="100000"/>
              </a:lnSpc>
              <a:spcBef>
                <a:spcPct val="0"/>
              </a:spcBef>
              <a:buNone/>
              <a:defRPr sz="3600" b="1" kern="1200" cap="all" spc="-100" baseline="0">
                <a:solidFill>
                  <a:schemeClr val="tx1"/>
                </a:solidFill>
                <a:latin typeface="+mj-lt"/>
                <a:ea typeface="+mj-ea"/>
                <a:cs typeface="+mj-cs"/>
              </a:defRPr>
            </a:lvl1pPr>
          </a:lstStyle>
          <a:p>
            <a:r>
              <a:rPr lang="en-US" dirty="0"/>
              <a:t>Quadrants, title here</a:t>
            </a:r>
            <a:endParaRPr lang="en-GB" dirty="0"/>
          </a:p>
        </p:txBody>
      </p:sp>
      <p:sp>
        <p:nvSpPr>
          <p:cNvPr id="16" name="Text Placeholder 6">
            <a:extLst>
              <a:ext uri="{FF2B5EF4-FFF2-40B4-BE49-F238E27FC236}">
                <a16:creationId xmlns:a16="http://schemas.microsoft.com/office/drawing/2014/main" id="{5C1B24B7-CA04-4E8D-B2B5-DC4E1636585E}"/>
              </a:ext>
            </a:extLst>
          </p:cNvPr>
          <p:cNvSpPr>
            <a:spLocks noGrp="1"/>
          </p:cNvSpPr>
          <p:nvPr>
            <p:ph type="body" sz="quarter" idx="24" hasCustomPrompt="1"/>
          </p:nvPr>
        </p:nvSpPr>
        <p:spPr>
          <a:xfrm>
            <a:off x="415267" y="4847569"/>
            <a:ext cx="5183188" cy="1370013"/>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Wingdings" panose="05000000000000000000" pitchFamily="2" charset="2"/>
              <a:buChar char="§"/>
              <a:defRPr sz="1800"/>
            </a:lvl2pPr>
            <a:lvl3pPr marL="1143000" indent="-228600">
              <a:buClr>
                <a:schemeClr val="accent1"/>
              </a:buClr>
              <a:buFont typeface="Wingdings" panose="05000000000000000000" pitchFamily="2" charset="2"/>
              <a:buChar char="§"/>
              <a:defRPr sz="1800"/>
            </a:lvl3pPr>
            <a:lvl4pPr marL="1600200" indent="-228600">
              <a:buClr>
                <a:schemeClr val="accent1"/>
              </a:buClr>
              <a:buFont typeface="Wingdings" panose="05000000000000000000" pitchFamily="2" charset="2"/>
              <a:buChar char="§"/>
              <a:defRPr sz="1800"/>
            </a:lvl4pPr>
            <a:lvl5pPr marL="2057400" indent="-228600">
              <a:buClr>
                <a:schemeClr val="accent1"/>
              </a:buClr>
              <a:buFont typeface="Wingdings" panose="05000000000000000000" pitchFamily="2" charset="2"/>
              <a:buChar char="§"/>
              <a:defRPr sz="1800"/>
            </a:lvl5pPr>
          </a:lstStyle>
          <a:p>
            <a:pPr lvl="0"/>
            <a:r>
              <a:rPr lang="en-US" dirty="0"/>
              <a:t>Click to edit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963380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Stages">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B38A1E70-50BA-BA42-A218-ABC18C40C0A3}"/>
              </a:ext>
            </a:extLst>
          </p:cNvPr>
          <p:cNvPicPr>
            <a:picLocks noChangeAspect="1"/>
          </p:cNvPicPr>
          <p:nvPr userDrawn="1"/>
        </p:nvPicPr>
        <p:blipFill rotWithShape="1">
          <a:blip r:embed="rId2"/>
          <a:srcRect t="9162" r="17975"/>
          <a:stretch/>
        </p:blipFill>
        <p:spPr>
          <a:xfrm>
            <a:off x="9478657" y="0"/>
            <a:ext cx="2713343" cy="3574142"/>
          </a:xfrm>
          <a:prstGeom prst="rect">
            <a:avLst/>
          </a:prstGeom>
        </p:spPr>
      </p:pic>
      <p:sp>
        <p:nvSpPr>
          <p:cNvPr id="4" name="Rectangle 3">
            <a:extLst>
              <a:ext uri="{FF2B5EF4-FFF2-40B4-BE49-F238E27FC236}">
                <a16:creationId xmlns:a16="http://schemas.microsoft.com/office/drawing/2014/main" id="{09E337FF-EC20-FC4E-A512-80CDE51F4AC9}"/>
              </a:ext>
            </a:extLst>
          </p:cNvPr>
          <p:cNvSpPr/>
          <p:nvPr userDrawn="1"/>
        </p:nvSpPr>
        <p:spPr>
          <a:xfrm>
            <a:off x="1065230" y="2016563"/>
            <a:ext cx="3178125" cy="4161219"/>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2601221" y="6177783"/>
            <a:ext cx="425976" cy="179579"/>
          </a:xfrm>
          <a:prstGeom prst="rect">
            <a:avLst/>
          </a:prstGeom>
        </p:spPr>
        <p:txBody>
          <a:bodyPr lIns="0" tIns="0" rIns="0" bIns="0"/>
          <a:lstStyle>
            <a:lvl1pPr algn="r">
              <a:defRPr lang="en-GB" sz="1200" kern="1200" cap="all" smtClean="0">
                <a:solidFill>
                  <a:schemeClr val="bg1">
                    <a:lumMod val="50000"/>
                  </a:schemeClr>
                </a:solidFill>
                <a:latin typeface="Century Gothic" panose="020B0502020202020204" pitchFamily="34" charset="0"/>
                <a:ea typeface="+mn-ea"/>
                <a:cs typeface="+mn-cs"/>
              </a:defRPr>
            </a:lvl1pPr>
          </a:lstStyle>
          <a:p>
            <a:fld id="{887360FE-02F5-4392-9C12-7D03F05745BB}" type="slidenum">
              <a:rPr lang="en-GB" smtClean="0"/>
              <a:pPr/>
              <a:t>‹#›</a:t>
            </a:fld>
            <a:endParaRPr lang="en-GB" dirty="0"/>
          </a:p>
        </p:txBody>
      </p:sp>
      <p:sp>
        <p:nvSpPr>
          <p:cNvPr id="36" name="Text Placeholder 35">
            <a:extLst>
              <a:ext uri="{FF2B5EF4-FFF2-40B4-BE49-F238E27FC236}">
                <a16:creationId xmlns:a16="http://schemas.microsoft.com/office/drawing/2014/main" id="{3081F068-E853-4A4F-9EFD-B29B742822AC}"/>
              </a:ext>
            </a:extLst>
          </p:cNvPr>
          <p:cNvSpPr>
            <a:spLocks noGrp="1"/>
          </p:cNvSpPr>
          <p:nvPr>
            <p:ph type="body" sz="quarter" idx="17" hasCustomPrompt="1"/>
          </p:nvPr>
        </p:nvSpPr>
        <p:spPr>
          <a:xfrm>
            <a:off x="1068064" y="2016564"/>
            <a:ext cx="2962041"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41" name="Text Placeholder 40">
            <a:extLst>
              <a:ext uri="{FF2B5EF4-FFF2-40B4-BE49-F238E27FC236}">
                <a16:creationId xmlns:a16="http://schemas.microsoft.com/office/drawing/2014/main" id="{6E092A17-E78C-9740-AB28-68C7E769D4D8}"/>
              </a:ext>
            </a:extLst>
          </p:cNvPr>
          <p:cNvSpPr>
            <a:spLocks noGrp="1"/>
          </p:cNvSpPr>
          <p:nvPr>
            <p:ph type="body" sz="quarter" idx="21"/>
          </p:nvPr>
        </p:nvSpPr>
        <p:spPr>
          <a:xfrm>
            <a:off x="1178351" y="3350872"/>
            <a:ext cx="2889854" cy="269894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pic>
        <p:nvPicPr>
          <p:cNvPr id="16" name="Picture 15">
            <a:extLst>
              <a:ext uri="{FF2B5EF4-FFF2-40B4-BE49-F238E27FC236}">
                <a16:creationId xmlns:a16="http://schemas.microsoft.com/office/drawing/2014/main" id="{24CCC52F-1463-4EBC-B99B-A373A1ECE4B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7" name="Slide Number Placeholder 1">
            <a:extLst>
              <a:ext uri="{FF2B5EF4-FFF2-40B4-BE49-F238E27FC236}">
                <a16:creationId xmlns:a16="http://schemas.microsoft.com/office/drawing/2014/main" id="{A7F3F838-60D3-4FEB-B2CA-08F82875A270}"/>
              </a:ext>
            </a:extLst>
          </p:cNvPr>
          <p:cNvSpPr txBox="1">
            <a:spLocks/>
          </p:cNvSpPr>
          <p:nvPr userDrawn="1"/>
        </p:nvSpPr>
        <p:spPr>
          <a:xfrm>
            <a:off x="9182100" y="626110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787542D-5C6B-4EB3-96EB-9B37C3D5D2F8}" type="slidenum">
              <a:rPr lang="en-GB" smtClean="0"/>
              <a:pPr/>
              <a:t>‹#›</a:t>
            </a:fld>
            <a:endParaRPr lang="en-GB" dirty="0"/>
          </a:p>
        </p:txBody>
      </p:sp>
      <p:sp>
        <p:nvSpPr>
          <p:cNvPr id="18" name="Rectangle 17">
            <a:extLst>
              <a:ext uri="{FF2B5EF4-FFF2-40B4-BE49-F238E27FC236}">
                <a16:creationId xmlns:a16="http://schemas.microsoft.com/office/drawing/2014/main" id="{53D576F0-DC67-4F7A-A308-E8A231AB271D}"/>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itle 1">
            <a:extLst>
              <a:ext uri="{FF2B5EF4-FFF2-40B4-BE49-F238E27FC236}">
                <a16:creationId xmlns:a16="http://schemas.microsoft.com/office/drawing/2014/main" id="{AC7D8C70-D8D3-4616-8AD6-B7531CA66280}"/>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Process, 3 stages</a:t>
            </a:r>
            <a:endParaRPr lang="en-GB" dirty="0"/>
          </a:p>
        </p:txBody>
      </p:sp>
      <p:sp>
        <p:nvSpPr>
          <p:cNvPr id="20" name="Text Placeholder 6">
            <a:extLst>
              <a:ext uri="{FF2B5EF4-FFF2-40B4-BE49-F238E27FC236}">
                <a16:creationId xmlns:a16="http://schemas.microsoft.com/office/drawing/2014/main" id="{2BD0FB86-6CDA-4632-979A-2F4031FB20ED}"/>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21" name="Rectangle 20">
            <a:extLst>
              <a:ext uri="{FF2B5EF4-FFF2-40B4-BE49-F238E27FC236}">
                <a16:creationId xmlns:a16="http://schemas.microsoft.com/office/drawing/2014/main" id="{A8863C8E-9F0F-4046-A264-6A18A57D022C}"/>
              </a:ext>
            </a:extLst>
          </p:cNvPr>
          <p:cNvSpPr/>
          <p:nvPr userDrawn="1"/>
        </p:nvSpPr>
        <p:spPr>
          <a:xfrm>
            <a:off x="4500922" y="2016563"/>
            <a:ext cx="3178125" cy="4161219"/>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2" name="Text Placeholder 35">
            <a:extLst>
              <a:ext uri="{FF2B5EF4-FFF2-40B4-BE49-F238E27FC236}">
                <a16:creationId xmlns:a16="http://schemas.microsoft.com/office/drawing/2014/main" id="{7DB80790-1AF5-488C-A2EE-375E51A97FA9}"/>
              </a:ext>
            </a:extLst>
          </p:cNvPr>
          <p:cNvSpPr>
            <a:spLocks noGrp="1"/>
          </p:cNvSpPr>
          <p:nvPr>
            <p:ph type="body" sz="quarter" idx="22" hasCustomPrompt="1"/>
          </p:nvPr>
        </p:nvSpPr>
        <p:spPr>
          <a:xfrm>
            <a:off x="4513281" y="2016564"/>
            <a:ext cx="2962041"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24" name="Text Placeholder 40">
            <a:extLst>
              <a:ext uri="{FF2B5EF4-FFF2-40B4-BE49-F238E27FC236}">
                <a16:creationId xmlns:a16="http://schemas.microsoft.com/office/drawing/2014/main" id="{0E461C60-64BB-43A7-BA8C-34579F84CCE5}"/>
              </a:ext>
            </a:extLst>
          </p:cNvPr>
          <p:cNvSpPr>
            <a:spLocks noGrp="1"/>
          </p:cNvSpPr>
          <p:nvPr>
            <p:ph type="body" sz="quarter" idx="23"/>
          </p:nvPr>
        </p:nvSpPr>
        <p:spPr>
          <a:xfrm>
            <a:off x="4637988" y="3355229"/>
            <a:ext cx="2865909" cy="269894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25" name="Rectangle 24">
            <a:extLst>
              <a:ext uri="{FF2B5EF4-FFF2-40B4-BE49-F238E27FC236}">
                <a16:creationId xmlns:a16="http://schemas.microsoft.com/office/drawing/2014/main" id="{2A3E954C-0710-40FA-98A2-EB54FBFAE9A0}"/>
              </a:ext>
            </a:extLst>
          </p:cNvPr>
          <p:cNvSpPr/>
          <p:nvPr userDrawn="1"/>
        </p:nvSpPr>
        <p:spPr>
          <a:xfrm>
            <a:off x="7936614" y="2016563"/>
            <a:ext cx="3178125" cy="4161219"/>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6" name="Text Placeholder 35">
            <a:extLst>
              <a:ext uri="{FF2B5EF4-FFF2-40B4-BE49-F238E27FC236}">
                <a16:creationId xmlns:a16="http://schemas.microsoft.com/office/drawing/2014/main" id="{C5BBACFC-697B-4BAB-BD69-B117928B1BD8}"/>
              </a:ext>
            </a:extLst>
          </p:cNvPr>
          <p:cNvSpPr>
            <a:spLocks noGrp="1"/>
          </p:cNvSpPr>
          <p:nvPr>
            <p:ph type="body" sz="quarter" idx="24" hasCustomPrompt="1"/>
          </p:nvPr>
        </p:nvSpPr>
        <p:spPr>
          <a:xfrm>
            <a:off x="7939448" y="2016564"/>
            <a:ext cx="2962041"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27" name="Text Placeholder 40">
            <a:extLst>
              <a:ext uri="{FF2B5EF4-FFF2-40B4-BE49-F238E27FC236}">
                <a16:creationId xmlns:a16="http://schemas.microsoft.com/office/drawing/2014/main" id="{954A020B-FA48-4C89-898D-1129467DB388}"/>
              </a:ext>
            </a:extLst>
          </p:cNvPr>
          <p:cNvSpPr>
            <a:spLocks noGrp="1"/>
          </p:cNvSpPr>
          <p:nvPr>
            <p:ph type="body" sz="quarter" idx="25"/>
          </p:nvPr>
        </p:nvSpPr>
        <p:spPr>
          <a:xfrm>
            <a:off x="8107052" y="3350872"/>
            <a:ext cx="2832537" cy="269894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Tree>
    <p:extLst>
      <p:ext uri="{BB962C8B-B14F-4D97-AF65-F5344CB8AC3E}">
        <p14:creationId xmlns:p14="http://schemas.microsoft.com/office/powerpoint/2010/main" val="6875656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Stages">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B38A1E70-50BA-BA42-A218-ABC18C40C0A3}"/>
              </a:ext>
            </a:extLst>
          </p:cNvPr>
          <p:cNvPicPr>
            <a:picLocks noChangeAspect="1"/>
          </p:cNvPicPr>
          <p:nvPr userDrawn="1"/>
        </p:nvPicPr>
        <p:blipFill rotWithShape="1">
          <a:blip r:embed="rId2"/>
          <a:srcRect t="9162" r="17975"/>
          <a:stretch/>
        </p:blipFill>
        <p:spPr>
          <a:xfrm>
            <a:off x="9478657" y="0"/>
            <a:ext cx="2713343" cy="3574142"/>
          </a:xfrm>
          <a:prstGeom prst="rect">
            <a:avLst/>
          </a:prstGeom>
        </p:spPr>
      </p:pic>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Century Gothic" panose="020B0502020202020204" pitchFamily="34" charset="0"/>
                <a:ea typeface="+mn-ea"/>
                <a:cs typeface="+mn-cs"/>
              </a:defRPr>
            </a:lvl1pPr>
          </a:lstStyle>
          <a:p>
            <a:fld id="{887360FE-02F5-4392-9C12-7D03F05745BB}" type="slidenum">
              <a:rPr lang="en-GB" smtClean="0"/>
              <a:pPr/>
              <a:t>‹#›</a:t>
            </a:fld>
            <a:endParaRPr lang="en-GB" dirty="0"/>
          </a:p>
        </p:txBody>
      </p:sp>
      <p:sp>
        <p:nvSpPr>
          <p:cNvPr id="54" name="Rectangle 53">
            <a:extLst>
              <a:ext uri="{FF2B5EF4-FFF2-40B4-BE49-F238E27FC236}">
                <a16:creationId xmlns:a16="http://schemas.microsoft.com/office/drawing/2014/main" id="{C5413A5D-B0DB-4840-A6F5-293DCA8C23D9}"/>
              </a:ext>
            </a:extLst>
          </p:cNvPr>
          <p:cNvSpPr/>
          <p:nvPr userDrawn="1"/>
        </p:nvSpPr>
        <p:spPr>
          <a:xfrm>
            <a:off x="479259" y="2016564"/>
            <a:ext cx="2572799" cy="397783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8547ACD3-9D3A-184E-A273-6B9AD0E17160}"/>
              </a:ext>
            </a:extLst>
          </p:cNvPr>
          <p:cNvSpPr/>
          <p:nvPr userDrawn="1"/>
        </p:nvSpPr>
        <p:spPr>
          <a:xfrm>
            <a:off x="3361659" y="2016564"/>
            <a:ext cx="2572799" cy="397783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83B1937D-5E8B-4442-A129-2CC064F9A1E0}"/>
              </a:ext>
            </a:extLst>
          </p:cNvPr>
          <p:cNvSpPr/>
          <p:nvPr userDrawn="1"/>
        </p:nvSpPr>
        <p:spPr>
          <a:xfrm>
            <a:off x="6244059" y="2016564"/>
            <a:ext cx="2572799" cy="397783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7" name="Text Placeholder 35">
            <a:extLst>
              <a:ext uri="{FF2B5EF4-FFF2-40B4-BE49-F238E27FC236}">
                <a16:creationId xmlns:a16="http://schemas.microsoft.com/office/drawing/2014/main" id="{5804C198-EA49-C648-A91C-C264BEA21577}"/>
              </a:ext>
            </a:extLst>
          </p:cNvPr>
          <p:cNvSpPr>
            <a:spLocks noGrp="1"/>
          </p:cNvSpPr>
          <p:nvPr>
            <p:ph type="body" sz="quarter" idx="25" hasCustomPrompt="1"/>
          </p:nvPr>
        </p:nvSpPr>
        <p:spPr>
          <a:xfrm>
            <a:off x="479036" y="2016564"/>
            <a:ext cx="2397872"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58" name="Text Placeholder 35">
            <a:extLst>
              <a:ext uri="{FF2B5EF4-FFF2-40B4-BE49-F238E27FC236}">
                <a16:creationId xmlns:a16="http://schemas.microsoft.com/office/drawing/2014/main" id="{D9DE2891-000C-7A47-9395-327F4FFE972E}"/>
              </a:ext>
            </a:extLst>
          </p:cNvPr>
          <p:cNvSpPr>
            <a:spLocks noGrp="1"/>
          </p:cNvSpPr>
          <p:nvPr>
            <p:ph type="body" sz="quarter" idx="26" hasCustomPrompt="1"/>
          </p:nvPr>
        </p:nvSpPr>
        <p:spPr>
          <a:xfrm>
            <a:off x="3361656" y="2016564"/>
            <a:ext cx="2397652"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59" name="Text Placeholder 35">
            <a:extLst>
              <a:ext uri="{FF2B5EF4-FFF2-40B4-BE49-F238E27FC236}">
                <a16:creationId xmlns:a16="http://schemas.microsoft.com/office/drawing/2014/main" id="{144C8D64-11B4-554F-BD17-394B6F559EAD}"/>
              </a:ext>
            </a:extLst>
          </p:cNvPr>
          <p:cNvSpPr>
            <a:spLocks noGrp="1"/>
          </p:cNvSpPr>
          <p:nvPr>
            <p:ph type="body" sz="quarter" idx="27" hasCustomPrompt="1"/>
          </p:nvPr>
        </p:nvSpPr>
        <p:spPr>
          <a:xfrm>
            <a:off x="6244056" y="2016564"/>
            <a:ext cx="2397652"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60" name="Text Placeholder 40">
            <a:extLst>
              <a:ext uri="{FF2B5EF4-FFF2-40B4-BE49-F238E27FC236}">
                <a16:creationId xmlns:a16="http://schemas.microsoft.com/office/drawing/2014/main" id="{4A50721B-5180-6246-9B49-B012E18188B5}"/>
              </a:ext>
            </a:extLst>
          </p:cNvPr>
          <p:cNvSpPr>
            <a:spLocks noGrp="1"/>
          </p:cNvSpPr>
          <p:nvPr>
            <p:ph type="body" sz="quarter" idx="28"/>
          </p:nvPr>
        </p:nvSpPr>
        <p:spPr>
          <a:xfrm>
            <a:off x="654408" y="3350872"/>
            <a:ext cx="2222500" cy="252967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61" name="Text Placeholder 40">
            <a:extLst>
              <a:ext uri="{FF2B5EF4-FFF2-40B4-BE49-F238E27FC236}">
                <a16:creationId xmlns:a16="http://schemas.microsoft.com/office/drawing/2014/main" id="{5009098B-C9C2-6D4D-B4C8-66B13FEA524F}"/>
              </a:ext>
            </a:extLst>
          </p:cNvPr>
          <p:cNvSpPr>
            <a:spLocks noGrp="1"/>
          </p:cNvSpPr>
          <p:nvPr>
            <p:ph type="body" sz="quarter" idx="29"/>
          </p:nvPr>
        </p:nvSpPr>
        <p:spPr>
          <a:xfrm>
            <a:off x="3536808" y="3350872"/>
            <a:ext cx="2222500" cy="252967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62" name="Text Placeholder 40">
            <a:extLst>
              <a:ext uri="{FF2B5EF4-FFF2-40B4-BE49-F238E27FC236}">
                <a16:creationId xmlns:a16="http://schemas.microsoft.com/office/drawing/2014/main" id="{A5DF1411-B4B7-574E-9BAB-9A4186C43E81}"/>
              </a:ext>
            </a:extLst>
          </p:cNvPr>
          <p:cNvSpPr>
            <a:spLocks noGrp="1"/>
          </p:cNvSpPr>
          <p:nvPr>
            <p:ph type="body" sz="quarter" idx="30"/>
          </p:nvPr>
        </p:nvSpPr>
        <p:spPr>
          <a:xfrm>
            <a:off x="6419208" y="3350872"/>
            <a:ext cx="2222500" cy="252967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63" name="Rectangle 62">
            <a:extLst>
              <a:ext uri="{FF2B5EF4-FFF2-40B4-BE49-F238E27FC236}">
                <a16:creationId xmlns:a16="http://schemas.microsoft.com/office/drawing/2014/main" id="{6DA0BE2C-2F41-C94A-99E2-9E9C8539EC62}"/>
              </a:ext>
            </a:extLst>
          </p:cNvPr>
          <p:cNvSpPr/>
          <p:nvPr userDrawn="1"/>
        </p:nvSpPr>
        <p:spPr>
          <a:xfrm>
            <a:off x="9133199" y="2002478"/>
            <a:ext cx="2572799" cy="3991922"/>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4" name="Text Placeholder 35">
            <a:extLst>
              <a:ext uri="{FF2B5EF4-FFF2-40B4-BE49-F238E27FC236}">
                <a16:creationId xmlns:a16="http://schemas.microsoft.com/office/drawing/2014/main" id="{5615BD06-674B-6B41-A1B5-8A66AF698957}"/>
              </a:ext>
            </a:extLst>
          </p:cNvPr>
          <p:cNvSpPr>
            <a:spLocks noGrp="1"/>
          </p:cNvSpPr>
          <p:nvPr>
            <p:ph type="body" sz="quarter" idx="31" hasCustomPrompt="1"/>
          </p:nvPr>
        </p:nvSpPr>
        <p:spPr>
          <a:xfrm>
            <a:off x="9133195" y="2002478"/>
            <a:ext cx="2397651"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65" name="Text Placeholder 40">
            <a:extLst>
              <a:ext uri="{FF2B5EF4-FFF2-40B4-BE49-F238E27FC236}">
                <a16:creationId xmlns:a16="http://schemas.microsoft.com/office/drawing/2014/main" id="{A572828F-67C2-5748-B663-D94F10F66173}"/>
              </a:ext>
            </a:extLst>
          </p:cNvPr>
          <p:cNvSpPr>
            <a:spLocks noGrp="1"/>
          </p:cNvSpPr>
          <p:nvPr>
            <p:ph type="body" sz="quarter" idx="32"/>
          </p:nvPr>
        </p:nvSpPr>
        <p:spPr>
          <a:xfrm>
            <a:off x="9308348" y="3336786"/>
            <a:ext cx="2222500" cy="254376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pic>
        <p:nvPicPr>
          <p:cNvPr id="20" name="Picture 19">
            <a:extLst>
              <a:ext uri="{FF2B5EF4-FFF2-40B4-BE49-F238E27FC236}">
                <a16:creationId xmlns:a16="http://schemas.microsoft.com/office/drawing/2014/main" id="{AF2ADDD6-64C2-42E4-8BC8-1D19C8E1831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9" name="Rectangle 18">
            <a:extLst>
              <a:ext uri="{FF2B5EF4-FFF2-40B4-BE49-F238E27FC236}">
                <a16:creationId xmlns:a16="http://schemas.microsoft.com/office/drawing/2014/main" id="{1A375A71-02A2-4AE6-9C69-5955E9F54FC6}"/>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itle 1">
            <a:extLst>
              <a:ext uri="{FF2B5EF4-FFF2-40B4-BE49-F238E27FC236}">
                <a16:creationId xmlns:a16="http://schemas.microsoft.com/office/drawing/2014/main" id="{4D82E014-C022-4946-BD0C-5DFBBCBF6347}"/>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Process, 4 stages</a:t>
            </a:r>
            <a:endParaRPr lang="en-GB" dirty="0"/>
          </a:p>
        </p:txBody>
      </p:sp>
      <p:sp>
        <p:nvSpPr>
          <p:cNvPr id="22" name="Text Placeholder 6">
            <a:extLst>
              <a:ext uri="{FF2B5EF4-FFF2-40B4-BE49-F238E27FC236}">
                <a16:creationId xmlns:a16="http://schemas.microsoft.com/office/drawing/2014/main" id="{7712F491-DD76-489B-BBD3-E024ECB9B850}"/>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16615423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 Stag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F0EC8B-6944-7A47-9A1B-7C92B922EC63}"/>
              </a:ext>
            </a:extLst>
          </p:cNvPr>
          <p:cNvPicPr>
            <a:picLocks noChangeAspect="1"/>
          </p:cNvPicPr>
          <p:nvPr userDrawn="1"/>
        </p:nvPicPr>
        <p:blipFill rotWithShape="1">
          <a:blip r:embed="rId2"/>
          <a:srcRect r="42095" b="14017"/>
          <a:stretch/>
        </p:blipFill>
        <p:spPr>
          <a:xfrm>
            <a:off x="9265131" y="2511926"/>
            <a:ext cx="2926869" cy="4346074"/>
          </a:xfrm>
          <a:prstGeom prst="rect">
            <a:avLst/>
          </a:prstGeom>
        </p:spPr>
      </p:pic>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Century Gothic" panose="020B0502020202020204" pitchFamily="34" charset="0"/>
                <a:ea typeface="+mn-ea"/>
                <a:cs typeface="+mn-cs"/>
              </a:defRPr>
            </a:lvl1pPr>
          </a:lstStyle>
          <a:p>
            <a:fld id="{887360FE-02F5-4392-9C12-7D03F05745BB}" type="slidenum">
              <a:rPr lang="en-GB" smtClean="0"/>
              <a:pPr/>
              <a:t>‹#›</a:t>
            </a:fld>
            <a:endParaRPr lang="en-GB" dirty="0"/>
          </a:p>
        </p:txBody>
      </p:sp>
      <p:sp>
        <p:nvSpPr>
          <p:cNvPr id="30" name="Rectangle 29">
            <a:extLst>
              <a:ext uri="{FF2B5EF4-FFF2-40B4-BE49-F238E27FC236}">
                <a16:creationId xmlns:a16="http://schemas.microsoft.com/office/drawing/2014/main" id="{8B9FDD73-9E09-7945-9A46-BD5E2414CC7A}"/>
              </a:ext>
            </a:extLst>
          </p:cNvPr>
          <p:cNvSpPr/>
          <p:nvPr userDrawn="1"/>
        </p:nvSpPr>
        <p:spPr>
          <a:xfrm>
            <a:off x="479260" y="2016564"/>
            <a:ext cx="2001560"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1" name="Text Placeholder 35">
            <a:extLst>
              <a:ext uri="{FF2B5EF4-FFF2-40B4-BE49-F238E27FC236}">
                <a16:creationId xmlns:a16="http://schemas.microsoft.com/office/drawing/2014/main" id="{19C27A68-9FF1-5044-A2C5-4DBCD9AA900B}"/>
              </a:ext>
            </a:extLst>
          </p:cNvPr>
          <p:cNvSpPr>
            <a:spLocks noGrp="1"/>
          </p:cNvSpPr>
          <p:nvPr>
            <p:ph type="body" sz="quarter" idx="34" hasCustomPrompt="1"/>
          </p:nvPr>
        </p:nvSpPr>
        <p:spPr>
          <a:xfrm>
            <a:off x="479036" y="2016564"/>
            <a:ext cx="185484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32" name="Text Placeholder 40">
            <a:extLst>
              <a:ext uri="{FF2B5EF4-FFF2-40B4-BE49-F238E27FC236}">
                <a16:creationId xmlns:a16="http://schemas.microsoft.com/office/drawing/2014/main" id="{F7B29AC3-37AB-C743-BDD2-724C756910EE}"/>
              </a:ext>
            </a:extLst>
          </p:cNvPr>
          <p:cNvSpPr>
            <a:spLocks noGrp="1"/>
          </p:cNvSpPr>
          <p:nvPr>
            <p:ph type="body" sz="quarter" idx="35"/>
          </p:nvPr>
        </p:nvSpPr>
        <p:spPr>
          <a:xfrm>
            <a:off x="654408" y="3350872"/>
            <a:ext cx="1679468" cy="2421855"/>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37" name="Rectangle 36">
            <a:extLst>
              <a:ext uri="{FF2B5EF4-FFF2-40B4-BE49-F238E27FC236}">
                <a16:creationId xmlns:a16="http://schemas.microsoft.com/office/drawing/2014/main" id="{60F8F6B4-6036-C249-B4BA-C168CF827E1E}"/>
              </a:ext>
            </a:extLst>
          </p:cNvPr>
          <p:cNvSpPr/>
          <p:nvPr userDrawn="1"/>
        </p:nvSpPr>
        <p:spPr>
          <a:xfrm>
            <a:off x="9704437" y="2016564"/>
            <a:ext cx="2001560"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8" name="Text Placeholder 35">
            <a:extLst>
              <a:ext uri="{FF2B5EF4-FFF2-40B4-BE49-F238E27FC236}">
                <a16:creationId xmlns:a16="http://schemas.microsoft.com/office/drawing/2014/main" id="{8C57C1B8-9938-3E47-97E3-B2D59ED6E069}"/>
              </a:ext>
            </a:extLst>
          </p:cNvPr>
          <p:cNvSpPr>
            <a:spLocks noGrp="1"/>
          </p:cNvSpPr>
          <p:nvPr>
            <p:ph type="body" sz="quarter" idx="36" hasCustomPrompt="1"/>
          </p:nvPr>
        </p:nvSpPr>
        <p:spPr>
          <a:xfrm>
            <a:off x="9704213" y="2016564"/>
            <a:ext cx="185484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39" name="Text Placeholder 40">
            <a:extLst>
              <a:ext uri="{FF2B5EF4-FFF2-40B4-BE49-F238E27FC236}">
                <a16:creationId xmlns:a16="http://schemas.microsoft.com/office/drawing/2014/main" id="{FA070F3E-1E3F-5548-A52A-A061CB950F52}"/>
              </a:ext>
            </a:extLst>
          </p:cNvPr>
          <p:cNvSpPr>
            <a:spLocks noGrp="1"/>
          </p:cNvSpPr>
          <p:nvPr>
            <p:ph type="body" sz="quarter" idx="37"/>
          </p:nvPr>
        </p:nvSpPr>
        <p:spPr>
          <a:xfrm>
            <a:off x="9879585" y="3350872"/>
            <a:ext cx="1679468" cy="2421855"/>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45" name="Rectangle 44">
            <a:extLst>
              <a:ext uri="{FF2B5EF4-FFF2-40B4-BE49-F238E27FC236}">
                <a16:creationId xmlns:a16="http://schemas.microsoft.com/office/drawing/2014/main" id="{261DC7A1-4BB9-5B40-AFAF-71BDEE28335E}"/>
              </a:ext>
            </a:extLst>
          </p:cNvPr>
          <p:cNvSpPr/>
          <p:nvPr userDrawn="1"/>
        </p:nvSpPr>
        <p:spPr>
          <a:xfrm>
            <a:off x="2790498" y="2016564"/>
            <a:ext cx="2001560"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8" name="Text Placeholder 35">
            <a:extLst>
              <a:ext uri="{FF2B5EF4-FFF2-40B4-BE49-F238E27FC236}">
                <a16:creationId xmlns:a16="http://schemas.microsoft.com/office/drawing/2014/main" id="{96A46CA0-C97B-8C42-9EB8-D546DC353576}"/>
              </a:ext>
            </a:extLst>
          </p:cNvPr>
          <p:cNvSpPr>
            <a:spLocks noGrp="1"/>
          </p:cNvSpPr>
          <p:nvPr>
            <p:ph type="body" sz="quarter" idx="38" hasCustomPrompt="1"/>
          </p:nvPr>
        </p:nvSpPr>
        <p:spPr>
          <a:xfrm>
            <a:off x="2790274" y="2016564"/>
            <a:ext cx="185484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49" name="Text Placeholder 40">
            <a:extLst>
              <a:ext uri="{FF2B5EF4-FFF2-40B4-BE49-F238E27FC236}">
                <a16:creationId xmlns:a16="http://schemas.microsoft.com/office/drawing/2014/main" id="{F6925924-8438-2446-A508-AE1269688610}"/>
              </a:ext>
            </a:extLst>
          </p:cNvPr>
          <p:cNvSpPr>
            <a:spLocks noGrp="1"/>
          </p:cNvSpPr>
          <p:nvPr>
            <p:ph type="body" sz="quarter" idx="39"/>
          </p:nvPr>
        </p:nvSpPr>
        <p:spPr>
          <a:xfrm>
            <a:off x="2965646" y="3350872"/>
            <a:ext cx="1679468" cy="2421855"/>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50" name="Rectangle 49">
            <a:extLst>
              <a:ext uri="{FF2B5EF4-FFF2-40B4-BE49-F238E27FC236}">
                <a16:creationId xmlns:a16="http://schemas.microsoft.com/office/drawing/2014/main" id="{6C128985-4F07-4340-B117-75623A4798A1}"/>
              </a:ext>
            </a:extLst>
          </p:cNvPr>
          <p:cNvSpPr/>
          <p:nvPr userDrawn="1"/>
        </p:nvSpPr>
        <p:spPr>
          <a:xfrm>
            <a:off x="5095449" y="2016564"/>
            <a:ext cx="2001560"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1" name="Text Placeholder 35">
            <a:extLst>
              <a:ext uri="{FF2B5EF4-FFF2-40B4-BE49-F238E27FC236}">
                <a16:creationId xmlns:a16="http://schemas.microsoft.com/office/drawing/2014/main" id="{EB203576-247F-594B-AA0C-9AC9BFBC6179}"/>
              </a:ext>
            </a:extLst>
          </p:cNvPr>
          <p:cNvSpPr>
            <a:spLocks noGrp="1"/>
          </p:cNvSpPr>
          <p:nvPr>
            <p:ph type="body" sz="quarter" idx="40" hasCustomPrompt="1"/>
          </p:nvPr>
        </p:nvSpPr>
        <p:spPr>
          <a:xfrm>
            <a:off x="5095225" y="2016564"/>
            <a:ext cx="185484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52" name="Text Placeholder 40">
            <a:extLst>
              <a:ext uri="{FF2B5EF4-FFF2-40B4-BE49-F238E27FC236}">
                <a16:creationId xmlns:a16="http://schemas.microsoft.com/office/drawing/2014/main" id="{8E39356C-DCED-4B4E-8FD2-8A44E096E63D}"/>
              </a:ext>
            </a:extLst>
          </p:cNvPr>
          <p:cNvSpPr>
            <a:spLocks noGrp="1"/>
          </p:cNvSpPr>
          <p:nvPr>
            <p:ph type="body" sz="quarter" idx="41"/>
          </p:nvPr>
        </p:nvSpPr>
        <p:spPr>
          <a:xfrm>
            <a:off x="5270597" y="3350872"/>
            <a:ext cx="1679468" cy="2421855"/>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53" name="Rectangle 52">
            <a:extLst>
              <a:ext uri="{FF2B5EF4-FFF2-40B4-BE49-F238E27FC236}">
                <a16:creationId xmlns:a16="http://schemas.microsoft.com/office/drawing/2014/main" id="{F8CE159F-99AC-9C44-9745-594FE14FF5A8}"/>
              </a:ext>
            </a:extLst>
          </p:cNvPr>
          <p:cNvSpPr/>
          <p:nvPr userDrawn="1"/>
        </p:nvSpPr>
        <p:spPr>
          <a:xfrm>
            <a:off x="7400053" y="2016564"/>
            <a:ext cx="2001560"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4" name="Text Placeholder 35">
            <a:extLst>
              <a:ext uri="{FF2B5EF4-FFF2-40B4-BE49-F238E27FC236}">
                <a16:creationId xmlns:a16="http://schemas.microsoft.com/office/drawing/2014/main" id="{D5458CC4-909A-7E47-A02A-3B88B26C134B}"/>
              </a:ext>
            </a:extLst>
          </p:cNvPr>
          <p:cNvSpPr>
            <a:spLocks noGrp="1"/>
          </p:cNvSpPr>
          <p:nvPr>
            <p:ph type="body" sz="quarter" idx="42" hasCustomPrompt="1"/>
          </p:nvPr>
        </p:nvSpPr>
        <p:spPr>
          <a:xfrm>
            <a:off x="7399829" y="2016564"/>
            <a:ext cx="185484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55" name="Text Placeholder 40">
            <a:extLst>
              <a:ext uri="{FF2B5EF4-FFF2-40B4-BE49-F238E27FC236}">
                <a16:creationId xmlns:a16="http://schemas.microsoft.com/office/drawing/2014/main" id="{FB9277D2-3FED-8644-89D6-89DB3FDD59FF}"/>
              </a:ext>
            </a:extLst>
          </p:cNvPr>
          <p:cNvSpPr>
            <a:spLocks noGrp="1"/>
          </p:cNvSpPr>
          <p:nvPr>
            <p:ph type="body" sz="quarter" idx="43"/>
          </p:nvPr>
        </p:nvSpPr>
        <p:spPr>
          <a:xfrm>
            <a:off x="7575201" y="3350872"/>
            <a:ext cx="1679468" cy="2421855"/>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pic>
        <p:nvPicPr>
          <p:cNvPr id="22" name="Picture 21">
            <a:extLst>
              <a:ext uri="{FF2B5EF4-FFF2-40B4-BE49-F238E27FC236}">
                <a16:creationId xmlns:a16="http://schemas.microsoft.com/office/drawing/2014/main" id="{ECBB76C2-AAB2-4D1E-869D-46076497BC3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23" name="Rectangle 22">
            <a:extLst>
              <a:ext uri="{FF2B5EF4-FFF2-40B4-BE49-F238E27FC236}">
                <a16:creationId xmlns:a16="http://schemas.microsoft.com/office/drawing/2014/main" id="{3A1062A9-12EF-40B8-8136-D997D0DBC355}"/>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itle 1">
            <a:extLst>
              <a:ext uri="{FF2B5EF4-FFF2-40B4-BE49-F238E27FC236}">
                <a16:creationId xmlns:a16="http://schemas.microsoft.com/office/drawing/2014/main" id="{E10AA6B4-06A0-4B7D-BECB-BEC3276631D5}"/>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Process, 5 stages</a:t>
            </a:r>
            <a:endParaRPr lang="en-GB" dirty="0"/>
          </a:p>
        </p:txBody>
      </p:sp>
      <p:sp>
        <p:nvSpPr>
          <p:cNvPr id="25" name="Text Placeholder 6">
            <a:extLst>
              <a:ext uri="{FF2B5EF4-FFF2-40B4-BE49-F238E27FC236}">
                <a16:creationId xmlns:a16="http://schemas.microsoft.com/office/drawing/2014/main" id="{04FBFF46-BB30-4D8F-A4C2-0956EF529F53}"/>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2442130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Happy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8F23D-1574-4D78-85FB-259C0CE92F7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picture containing person&#10;&#10;Description automatically generated">
            <a:extLst>
              <a:ext uri="{FF2B5EF4-FFF2-40B4-BE49-F238E27FC236}">
                <a16:creationId xmlns:a16="http://schemas.microsoft.com/office/drawing/2014/main" id="{DF4CF2F5-CBC9-4B30-8A19-72977C6D899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4253"/>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BD3C3B0-5AE2-4A39-AF48-77A587923036}"/>
              </a:ext>
            </a:extLst>
          </p:cNvPr>
          <p:cNvPicPr>
            <a:picLocks noChangeAspect="1"/>
          </p:cNvPicPr>
          <p:nvPr userDrawn="1"/>
        </p:nvPicPr>
        <p:blipFill>
          <a:blip r:embed="rId3"/>
          <a:stretch>
            <a:fillRect/>
          </a:stretch>
        </p:blipFill>
        <p:spPr>
          <a:xfrm>
            <a:off x="1" y="1"/>
            <a:ext cx="12192000" cy="6857999"/>
          </a:xfrm>
          <a:prstGeom prst="rect">
            <a:avLst/>
          </a:prstGeom>
        </p:spPr>
      </p:pic>
      <p:pic>
        <p:nvPicPr>
          <p:cNvPr id="22" name="Picture 21">
            <a:extLst>
              <a:ext uri="{FF2B5EF4-FFF2-40B4-BE49-F238E27FC236}">
                <a16:creationId xmlns:a16="http://schemas.microsoft.com/office/drawing/2014/main" id="{11A3C808-5FE7-C64E-9387-4B8959F50A0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15" name="Title 3">
            <a:extLst>
              <a:ext uri="{FF2B5EF4-FFF2-40B4-BE49-F238E27FC236}">
                <a16:creationId xmlns:a16="http://schemas.microsoft.com/office/drawing/2014/main" id="{91B41E1B-424C-48BE-8B6B-A734316ADF7D}"/>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bg1"/>
                </a:solidFill>
              </a:defRPr>
            </a:lvl1pPr>
          </a:lstStyle>
          <a:p>
            <a:r>
              <a:rPr lang="en-GB" dirty="0"/>
              <a:t>CLICK TO EDIT TITLE SLIDE COPY</a:t>
            </a:r>
            <a:endParaRPr lang="en-US" dirty="0"/>
          </a:p>
        </p:txBody>
      </p:sp>
      <p:sp>
        <p:nvSpPr>
          <p:cNvPr id="16" name="Subtitle 2">
            <a:extLst>
              <a:ext uri="{FF2B5EF4-FFF2-40B4-BE49-F238E27FC236}">
                <a16:creationId xmlns:a16="http://schemas.microsoft.com/office/drawing/2014/main" id="{6DD40145-7FA8-4783-B18F-01F8E09701E8}"/>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7" name="Text Placeholder 37">
            <a:extLst>
              <a:ext uri="{FF2B5EF4-FFF2-40B4-BE49-F238E27FC236}">
                <a16:creationId xmlns:a16="http://schemas.microsoft.com/office/drawing/2014/main" id="{21EA6D3B-0498-4650-84DF-93F210D39C0A}"/>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15218246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 Stag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F0EC8B-6944-7A47-9A1B-7C92B922EC63}"/>
              </a:ext>
            </a:extLst>
          </p:cNvPr>
          <p:cNvPicPr>
            <a:picLocks noChangeAspect="1"/>
          </p:cNvPicPr>
          <p:nvPr userDrawn="1"/>
        </p:nvPicPr>
        <p:blipFill rotWithShape="1">
          <a:blip r:embed="rId2"/>
          <a:srcRect r="42095" b="14017"/>
          <a:stretch/>
        </p:blipFill>
        <p:spPr>
          <a:xfrm>
            <a:off x="9265131" y="2511926"/>
            <a:ext cx="2926869" cy="4346074"/>
          </a:xfrm>
          <a:prstGeom prst="rect">
            <a:avLst/>
          </a:prstGeom>
        </p:spPr>
      </p:pic>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Century Gothic" panose="020B0502020202020204" pitchFamily="34" charset="0"/>
                <a:ea typeface="+mn-ea"/>
                <a:cs typeface="+mn-cs"/>
              </a:defRPr>
            </a:lvl1pPr>
          </a:lstStyle>
          <a:p>
            <a:fld id="{887360FE-02F5-4392-9C12-7D03F05745BB}" type="slidenum">
              <a:rPr lang="en-GB" smtClean="0"/>
              <a:pPr/>
              <a:t>‹#›</a:t>
            </a:fld>
            <a:endParaRPr lang="en-GB" dirty="0"/>
          </a:p>
        </p:txBody>
      </p:sp>
      <p:pic>
        <p:nvPicPr>
          <p:cNvPr id="22" name="Picture 21">
            <a:extLst>
              <a:ext uri="{FF2B5EF4-FFF2-40B4-BE49-F238E27FC236}">
                <a16:creationId xmlns:a16="http://schemas.microsoft.com/office/drawing/2014/main" id="{ECBB76C2-AAB2-4D1E-869D-46076497BC3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23" name="Rectangle 22">
            <a:extLst>
              <a:ext uri="{FF2B5EF4-FFF2-40B4-BE49-F238E27FC236}">
                <a16:creationId xmlns:a16="http://schemas.microsoft.com/office/drawing/2014/main" id="{3A1062A9-12EF-40B8-8136-D997D0DBC355}"/>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itle 1">
            <a:extLst>
              <a:ext uri="{FF2B5EF4-FFF2-40B4-BE49-F238E27FC236}">
                <a16:creationId xmlns:a16="http://schemas.microsoft.com/office/drawing/2014/main" id="{E10AA6B4-06A0-4B7D-BECB-BEC3276631D5}"/>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Process, 6 stages</a:t>
            </a:r>
            <a:endParaRPr lang="en-GB" dirty="0"/>
          </a:p>
        </p:txBody>
      </p:sp>
      <p:sp>
        <p:nvSpPr>
          <p:cNvPr id="25" name="Text Placeholder 6">
            <a:extLst>
              <a:ext uri="{FF2B5EF4-FFF2-40B4-BE49-F238E27FC236}">
                <a16:creationId xmlns:a16="http://schemas.microsoft.com/office/drawing/2014/main" id="{04FBFF46-BB30-4D8F-A4C2-0956EF529F53}"/>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61" name="Rectangle 60">
            <a:extLst>
              <a:ext uri="{FF2B5EF4-FFF2-40B4-BE49-F238E27FC236}">
                <a16:creationId xmlns:a16="http://schemas.microsoft.com/office/drawing/2014/main" id="{47A33D06-1EAE-4D42-BD90-9B587543E04E}"/>
              </a:ext>
            </a:extLst>
          </p:cNvPr>
          <p:cNvSpPr/>
          <p:nvPr userDrawn="1"/>
        </p:nvSpPr>
        <p:spPr>
          <a:xfrm>
            <a:off x="251813"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2" name="Text Placeholder 35">
            <a:extLst>
              <a:ext uri="{FF2B5EF4-FFF2-40B4-BE49-F238E27FC236}">
                <a16:creationId xmlns:a16="http://schemas.microsoft.com/office/drawing/2014/main" id="{E969B702-2D90-4A8C-818E-BE349557B45E}"/>
              </a:ext>
            </a:extLst>
          </p:cNvPr>
          <p:cNvSpPr>
            <a:spLocks noGrp="1"/>
          </p:cNvSpPr>
          <p:nvPr>
            <p:ph type="body" sz="quarter" idx="38" hasCustomPrompt="1"/>
          </p:nvPr>
        </p:nvSpPr>
        <p:spPr>
          <a:xfrm>
            <a:off x="258533" y="2028678"/>
            <a:ext cx="148825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64" name="Rectangle 63">
            <a:extLst>
              <a:ext uri="{FF2B5EF4-FFF2-40B4-BE49-F238E27FC236}">
                <a16:creationId xmlns:a16="http://schemas.microsoft.com/office/drawing/2014/main" id="{C443621B-4CB3-4E1A-A2AE-720BADB52B26}"/>
              </a:ext>
            </a:extLst>
          </p:cNvPr>
          <p:cNvSpPr/>
          <p:nvPr userDrawn="1"/>
        </p:nvSpPr>
        <p:spPr>
          <a:xfrm>
            <a:off x="2210079"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5" name="Text Placeholder 35">
            <a:extLst>
              <a:ext uri="{FF2B5EF4-FFF2-40B4-BE49-F238E27FC236}">
                <a16:creationId xmlns:a16="http://schemas.microsoft.com/office/drawing/2014/main" id="{ECECEC0B-3D8D-4F78-B65E-CEEB7F56B6FA}"/>
              </a:ext>
            </a:extLst>
          </p:cNvPr>
          <p:cNvSpPr>
            <a:spLocks noGrp="1"/>
          </p:cNvSpPr>
          <p:nvPr>
            <p:ph type="body" sz="quarter" idx="40" hasCustomPrompt="1"/>
          </p:nvPr>
        </p:nvSpPr>
        <p:spPr>
          <a:xfrm>
            <a:off x="2209149" y="2028678"/>
            <a:ext cx="1513753"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67" name="Rectangle 66">
            <a:extLst>
              <a:ext uri="{FF2B5EF4-FFF2-40B4-BE49-F238E27FC236}">
                <a16:creationId xmlns:a16="http://schemas.microsoft.com/office/drawing/2014/main" id="{AF4F4918-3112-40A9-B65C-A32B1F402BF2}"/>
              </a:ext>
            </a:extLst>
          </p:cNvPr>
          <p:cNvSpPr/>
          <p:nvPr userDrawn="1"/>
        </p:nvSpPr>
        <p:spPr>
          <a:xfrm>
            <a:off x="4178574"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8" name="Text Placeholder 35">
            <a:extLst>
              <a:ext uri="{FF2B5EF4-FFF2-40B4-BE49-F238E27FC236}">
                <a16:creationId xmlns:a16="http://schemas.microsoft.com/office/drawing/2014/main" id="{F28A5266-BA48-484D-9F91-46D04A781338}"/>
              </a:ext>
            </a:extLst>
          </p:cNvPr>
          <p:cNvSpPr>
            <a:spLocks noGrp="1"/>
          </p:cNvSpPr>
          <p:nvPr>
            <p:ph type="body" sz="quarter" idx="42" hasCustomPrompt="1"/>
          </p:nvPr>
        </p:nvSpPr>
        <p:spPr>
          <a:xfrm>
            <a:off x="4189999" y="2028678"/>
            <a:ext cx="1501398"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70" name="Rectangle 69">
            <a:extLst>
              <a:ext uri="{FF2B5EF4-FFF2-40B4-BE49-F238E27FC236}">
                <a16:creationId xmlns:a16="http://schemas.microsoft.com/office/drawing/2014/main" id="{306A64D0-8B54-443B-8C2A-AC90A4B3C517}"/>
              </a:ext>
            </a:extLst>
          </p:cNvPr>
          <p:cNvSpPr/>
          <p:nvPr userDrawn="1"/>
        </p:nvSpPr>
        <p:spPr>
          <a:xfrm>
            <a:off x="6147069"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1" name="Text Placeholder 35">
            <a:extLst>
              <a:ext uri="{FF2B5EF4-FFF2-40B4-BE49-F238E27FC236}">
                <a16:creationId xmlns:a16="http://schemas.microsoft.com/office/drawing/2014/main" id="{A614EA7C-BDC5-4FDE-913B-662DF1E39444}"/>
              </a:ext>
            </a:extLst>
          </p:cNvPr>
          <p:cNvSpPr>
            <a:spLocks noGrp="1"/>
          </p:cNvSpPr>
          <p:nvPr>
            <p:ph type="body" sz="quarter" idx="44" hasCustomPrompt="1"/>
          </p:nvPr>
        </p:nvSpPr>
        <p:spPr>
          <a:xfrm>
            <a:off x="6159578" y="2028678"/>
            <a:ext cx="1500312"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73" name="Rectangle 72">
            <a:extLst>
              <a:ext uri="{FF2B5EF4-FFF2-40B4-BE49-F238E27FC236}">
                <a16:creationId xmlns:a16="http://schemas.microsoft.com/office/drawing/2014/main" id="{318F6E51-B6BE-439C-8449-84F6671EE3E7}"/>
              </a:ext>
            </a:extLst>
          </p:cNvPr>
          <p:cNvSpPr/>
          <p:nvPr userDrawn="1"/>
        </p:nvSpPr>
        <p:spPr>
          <a:xfrm>
            <a:off x="8115564"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4" name="Text Placeholder 35">
            <a:extLst>
              <a:ext uri="{FF2B5EF4-FFF2-40B4-BE49-F238E27FC236}">
                <a16:creationId xmlns:a16="http://schemas.microsoft.com/office/drawing/2014/main" id="{C5104A83-B738-4265-8E9E-8E27AE76B037}"/>
              </a:ext>
            </a:extLst>
          </p:cNvPr>
          <p:cNvSpPr>
            <a:spLocks noGrp="1"/>
          </p:cNvSpPr>
          <p:nvPr>
            <p:ph type="body" sz="quarter" idx="46" hasCustomPrompt="1"/>
          </p:nvPr>
        </p:nvSpPr>
        <p:spPr>
          <a:xfrm>
            <a:off x="8124399" y="2028678"/>
            <a:ext cx="1495851"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76" name="Rectangle 75">
            <a:extLst>
              <a:ext uri="{FF2B5EF4-FFF2-40B4-BE49-F238E27FC236}">
                <a16:creationId xmlns:a16="http://schemas.microsoft.com/office/drawing/2014/main" id="{A8B57032-18CE-4064-AFE1-6A0302A02800}"/>
              </a:ext>
            </a:extLst>
          </p:cNvPr>
          <p:cNvSpPr/>
          <p:nvPr userDrawn="1"/>
        </p:nvSpPr>
        <p:spPr>
          <a:xfrm>
            <a:off x="10084057"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7" name="Text Placeholder 35">
            <a:extLst>
              <a:ext uri="{FF2B5EF4-FFF2-40B4-BE49-F238E27FC236}">
                <a16:creationId xmlns:a16="http://schemas.microsoft.com/office/drawing/2014/main" id="{2B345BC8-8D63-4AC6-9DFD-98B6CD13FE6C}"/>
              </a:ext>
            </a:extLst>
          </p:cNvPr>
          <p:cNvSpPr>
            <a:spLocks noGrp="1"/>
          </p:cNvSpPr>
          <p:nvPr>
            <p:ph type="body" sz="quarter" idx="48" hasCustomPrompt="1"/>
          </p:nvPr>
        </p:nvSpPr>
        <p:spPr>
          <a:xfrm>
            <a:off x="10093262" y="2028678"/>
            <a:ext cx="1479613"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78" name="Text Placeholder 40">
            <a:extLst>
              <a:ext uri="{FF2B5EF4-FFF2-40B4-BE49-F238E27FC236}">
                <a16:creationId xmlns:a16="http://schemas.microsoft.com/office/drawing/2014/main" id="{EB389AB7-4135-4E98-B896-F8A9D66152FE}"/>
              </a:ext>
            </a:extLst>
          </p:cNvPr>
          <p:cNvSpPr>
            <a:spLocks noGrp="1"/>
          </p:cNvSpPr>
          <p:nvPr>
            <p:ph type="body" sz="quarter" idx="49"/>
          </p:nvPr>
        </p:nvSpPr>
        <p:spPr>
          <a:xfrm>
            <a:off x="10177918" y="3239605"/>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83" name="Text Placeholder 40">
            <a:extLst>
              <a:ext uri="{FF2B5EF4-FFF2-40B4-BE49-F238E27FC236}">
                <a16:creationId xmlns:a16="http://schemas.microsoft.com/office/drawing/2014/main" id="{22C1654A-4A50-4D5A-BCC6-E1989853E81C}"/>
              </a:ext>
            </a:extLst>
          </p:cNvPr>
          <p:cNvSpPr>
            <a:spLocks noGrp="1"/>
          </p:cNvSpPr>
          <p:nvPr>
            <p:ph type="body" sz="quarter" idx="50"/>
          </p:nvPr>
        </p:nvSpPr>
        <p:spPr>
          <a:xfrm>
            <a:off x="317329" y="3237961"/>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84" name="Text Placeholder 40">
            <a:extLst>
              <a:ext uri="{FF2B5EF4-FFF2-40B4-BE49-F238E27FC236}">
                <a16:creationId xmlns:a16="http://schemas.microsoft.com/office/drawing/2014/main" id="{7590D40B-0A1D-4BEB-AA50-F47F1C789B23}"/>
              </a:ext>
            </a:extLst>
          </p:cNvPr>
          <p:cNvSpPr>
            <a:spLocks noGrp="1"/>
          </p:cNvSpPr>
          <p:nvPr>
            <p:ph type="body" sz="quarter" idx="51"/>
          </p:nvPr>
        </p:nvSpPr>
        <p:spPr>
          <a:xfrm>
            <a:off x="2313700" y="3246290"/>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85" name="Text Placeholder 40">
            <a:extLst>
              <a:ext uri="{FF2B5EF4-FFF2-40B4-BE49-F238E27FC236}">
                <a16:creationId xmlns:a16="http://schemas.microsoft.com/office/drawing/2014/main" id="{F1F8639E-9955-4B00-B3C5-85E416B54513}"/>
              </a:ext>
            </a:extLst>
          </p:cNvPr>
          <p:cNvSpPr>
            <a:spLocks noGrp="1"/>
          </p:cNvSpPr>
          <p:nvPr>
            <p:ph type="body" sz="quarter" idx="52"/>
          </p:nvPr>
        </p:nvSpPr>
        <p:spPr>
          <a:xfrm>
            <a:off x="4265400" y="3246290"/>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86" name="Text Placeholder 40">
            <a:extLst>
              <a:ext uri="{FF2B5EF4-FFF2-40B4-BE49-F238E27FC236}">
                <a16:creationId xmlns:a16="http://schemas.microsoft.com/office/drawing/2014/main" id="{CEC1CD5F-6F51-46AC-85FD-6359167DDC7A}"/>
              </a:ext>
            </a:extLst>
          </p:cNvPr>
          <p:cNvSpPr>
            <a:spLocks noGrp="1"/>
          </p:cNvSpPr>
          <p:nvPr>
            <p:ph type="body" sz="quarter" idx="53"/>
          </p:nvPr>
        </p:nvSpPr>
        <p:spPr>
          <a:xfrm>
            <a:off x="6245575" y="3246290"/>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87" name="Text Placeholder 40">
            <a:extLst>
              <a:ext uri="{FF2B5EF4-FFF2-40B4-BE49-F238E27FC236}">
                <a16:creationId xmlns:a16="http://schemas.microsoft.com/office/drawing/2014/main" id="{E901A7F8-4FB7-4FB9-A98C-AA7612964DA7}"/>
              </a:ext>
            </a:extLst>
          </p:cNvPr>
          <p:cNvSpPr>
            <a:spLocks noGrp="1"/>
          </p:cNvSpPr>
          <p:nvPr>
            <p:ph type="body" sz="quarter" idx="54"/>
          </p:nvPr>
        </p:nvSpPr>
        <p:spPr>
          <a:xfrm>
            <a:off x="8214070" y="3235303"/>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Tree>
    <p:extLst>
      <p:ext uri="{BB962C8B-B14F-4D97-AF65-F5344CB8AC3E}">
        <p14:creationId xmlns:p14="http://schemas.microsoft.com/office/powerpoint/2010/main" val="2073285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 Righ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A68C3CF0-EDE0-41E7-90BE-6658867FA7F3}"/>
              </a:ext>
            </a:extLst>
          </p:cNvPr>
          <p:cNvSpPr>
            <a:spLocks noGrp="1"/>
          </p:cNvSpPr>
          <p:nvPr>
            <p:ph sz="quarter" idx="16"/>
          </p:nvPr>
        </p:nvSpPr>
        <p:spPr>
          <a:xfrm>
            <a:off x="424792" y="1790475"/>
            <a:ext cx="3971525" cy="4418051"/>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Wingdings" panose="05000000000000000000" pitchFamily="2" charset="2"/>
              <a:buChar char="§"/>
              <a:defRPr sz="1800"/>
            </a:lvl2pPr>
            <a:lvl3pPr marL="1143000" indent="-228600">
              <a:buClr>
                <a:schemeClr val="accent1"/>
              </a:buClr>
              <a:buFont typeface="Wingdings" panose="05000000000000000000" pitchFamily="2" charset="2"/>
              <a:buChar char="§"/>
              <a:defRPr sz="1800"/>
            </a:lvl3pPr>
            <a:lvl4pPr marL="1600200" indent="-228600">
              <a:buClr>
                <a:schemeClr val="accent1"/>
              </a:buClr>
              <a:buFont typeface="Wingdings" panose="05000000000000000000" pitchFamily="2" charset="2"/>
              <a:buChar char="§"/>
              <a:defRPr sz="1800"/>
            </a:lvl4pPr>
            <a:lvl5pPr marL="2057400" indent="-228600">
              <a:buClr>
                <a:schemeClr val="accent1"/>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738254" y="1800000"/>
            <a:ext cx="7028953" cy="4418051"/>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pic>
        <p:nvPicPr>
          <p:cNvPr id="8" name="Picture 7">
            <a:extLst>
              <a:ext uri="{FF2B5EF4-FFF2-40B4-BE49-F238E27FC236}">
                <a16:creationId xmlns:a16="http://schemas.microsoft.com/office/drawing/2014/main" id="{5464D7F2-2738-4DD6-9804-14CE0144090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0" name="Rectangle 9">
            <a:extLst>
              <a:ext uri="{FF2B5EF4-FFF2-40B4-BE49-F238E27FC236}">
                <a16:creationId xmlns:a16="http://schemas.microsoft.com/office/drawing/2014/main" id="{75F6F180-AB11-4527-B626-D97C6BF4248D}"/>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itle 1">
            <a:extLst>
              <a:ext uri="{FF2B5EF4-FFF2-40B4-BE49-F238E27FC236}">
                <a16:creationId xmlns:a16="http://schemas.microsoft.com/office/drawing/2014/main" id="{14C29F6F-C163-420D-97CC-76412D34F292}"/>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 table slide</a:t>
            </a:r>
            <a:endParaRPr lang="en-GB" dirty="0"/>
          </a:p>
        </p:txBody>
      </p:sp>
      <p:sp>
        <p:nvSpPr>
          <p:cNvPr id="13" name="Text Placeholder 6">
            <a:extLst>
              <a:ext uri="{FF2B5EF4-FFF2-40B4-BE49-F238E27FC236}">
                <a16:creationId xmlns:a16="http://schemas.microsoft.com/office/drawing/2014/main" id="{F6ACB914-7340-43FB-913A-9487D1B68E61}"/>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643960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 Only">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24544" y="1800000"/>
            <a:ext cx="11332027" cy="4408526"/>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pic>
        <p:nvPicPr>
          <p:cNvPr id="7" name="Picture 6">
            <a:extLst>
              <a:ext uri="{FF2B5EF4-FFF2-40B4-BE49-F238E27FC236}">
                <a16:creationId xmlns:a16="http://schemas.microsoft.com/office/drawing/2014/main" id="{F66F6E25-8280-4690-947C-D0F36D6637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9" name="Rectangle 8">
            <a:extLst>
              <a:ext uri="{FF2B5EF4-FFF2-40B4-BE49-F238E27FC236}">
                <a16:creationId xmlns:a16="http://schemas.microsoft.com/office/drawing/2014/main" id="{994A7B83-05EC-4DDD-B5D8-A0AC5450300C}"/>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1">
            <a:extLst>
              <a:ext uri="{FF2B5EF4-FFF2-40B4-BE49-F238E27FC236}">
                <a16:creationId xmlns:a16="http://schemas.microsoft.com/office/drawing/2014/main" id="{20CB62F3-143F-445A-BBC5-D8A464DEECD3}"/>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Table only slide</a:t>
            </a:r>
            <a:endParaRPr lang="en-GB" dirty="0"/>
          </a:p>
        </p:txBody>
      </p:sp>
      <p:sp>
        <p:nvSpPr>
          <p:cNvPr id="12" name="Text Placeholder 6">
            <a:extLst>
              <a:ext uri="{FF2B5EF4-FFF2-40B4-BE49-F238E27FC236}">
                <a16:creationId xmlns:a16="http://schemas.microsoft.com/office/drawing/2014/main" id="{FCA82E2A-12E8-4BEA-8484-E8142C99FC70}"/>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5522924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Right">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4738254" y="1800001"/>
            <a:ext cx="7028953" cy="4418051"/>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pic>
        <p:nvPicPr>
          <p:cNvPr id="12" name="Picture 11">
            <a:extLst>
              <a:ext uri="{FF2B5EF4-FFF2-40B4-BE49-F238E27FC236}">
                <a16:creationId xmlns:a16="http://schemas.microsoft.com/office/drawing/2014/main" id="{2AE9E8AA-41E9-4B2E-A604-FACD5A5DB16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8" name="Rectangle 7">
            <a:extLst>
              <a:ext uri="{FF2B5EF4-FFF2-40B4-BE49-F238E27FC236}">
                <a16:creationId xmlns:a16="http://schemas.microsoft.com/office/drawing/2014/main" id="{5342EA0E-BFF4-499A-9126-032D30FD013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
            <a:extLst>
              <a:ext uri="{FF2B5EF4-FFF2-40B4-BE49-F238E27FC236}">
                <a16:creationId xmlns:a16="http://schemas.microsoft.com/office/drawing/2014/main" id="{49BF0055-222A-4114-952B-55BC38543673}"/>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 chart slide</a:t>
            </a:r>
            <a:endParaRPr lang="en-GB" dirty="0"/>
          </a:p>
        </p:txBody>
      </p:sp>
      <p:sp>
        <p:nvSpPr>
          <p:cNvPr id="14" name="Text Placeholder 6">
            <a:extLst>
              <a:ext uri="{FF2B5EF4-FFF2-40B4-BE49-F238E27FC236}">
                <a16:creationId xmlns:a16="http://schemas.microsoft.com/office/drawing/2014/main" id="{C5F444F1-59D8-45DB-B52F-F7457A8D24BC}"/>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15" name="Content Placeholder 2">
            <a:extLst>
              <a:ext uri="{FF2B5EF4-FFF2-40B4-BE49-F238E27FC236}">
                <a16:creationId xmlns:a16="http://schemas.microsoft.com/office/drawing/2014/main" id="{7CF7DD14-DF26-4216-8376-F84F3656B57F}"/>
              </a:ext>
            </a:extLst>
          </p:cNvPr>
          <p:cNvSpPr>
            <a:spLocks noGrp="1"/>
          </p:cNvSpPr>
          <p:nvPr>
            <p:ph sz="quarter" idx="16"/>
          </p:nvPr>
        </p:nvSpPr>
        <p:spPr>
          <a:xfrm>
            <a:off x="424792" y="1790475"/>
            <a:ext cx="3971525" cy="4418051"/>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Wingdings" panose="05000000000000000000" pitchFamily="2" charset="2"/>
              <a:buChar char="§"/>
              <a:defRPr sz="1800"/>
            </a:lvl2pPr>
            <a:lvl3pPr marL="1143000" indent="-228600">
              <a:buClr>
                <a:schemeClr val="accent1"/>
              </a:buClr>
              <a:buFont typeface="Wingdings" panose="05000000000000000000" pitchFamily="2" charset="2"/>
              <a:buChar char="§"/>
              <a:defRPr sz="1800"/>
            </a:lvl3pPr>
            <a:lvl4pPr marL="1600200" indent="-228600">
              <a:buClr>
                <a:schemeClr val="accent1"/>
              </a:buClr>
              <a:buFont typeface="Wingdings" panose="05000000000000000000" pitchFamily="2" charset="2"/>
              <a:buChar char="§"/>
              <a:defRPr sz="1800"/>
            </a:lvl4pPr>
            <a:lvl5pPr marL="2057400" indent="-228600">
              <a:buClr>
                <a:schemeClr val="accent1"/>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497781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Only">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424544" y="1790476"/>
            <a:ext cx="11332027" cy="445792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pic>
        <p:nvPicPr>
          <p:cNvPr id="7" name="Picture 6">
            <a:extLst>
              <a:ext uri="{FF2B5EF4-FFF2-40B4-BE49-F238E27FC236}">
                <a16:creationId xmlns:a16="http://schemas.microsoft.com/office/drawing/2014/main" id="{3CCC0DAB-C431-46DC-AD96-7D3FACCA7B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8" name="Rectangle 7">
            <a:extLst>
              <a:ext uri="{FF2B5EF4-FFF2-40B4-BE49-F238E27FC236}">
                <a16:creationId xmlns:a16="http://schemas.microsoft.com/office/drawing/2014/main" id="{63A7FF20-1F5C-4182-891F-E10BC4628A9B}"/>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
            <a:extLst>
              <a:ext uri="{FF2B5EF4-FFF2-40B4-BE49-F238E27FC236}">
                <a16:creationId xmlns:a16="http://schemas.microsoft.com/office/drawing/2014/main" id="{BB338666-5A7B-4746-ADDB-6279C03CD169}"/>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Chart only slide</a:t>
            </a:r>
            <a:endParaRPr lang="en-GB" dirty="0"/>
          </a:p>
        </p:txBody>
      </p:sp>
      <p:sp>
        <p:nvSpPr>
          <p:cNvPr id="12" name="Text Placeholder 6">
            <a:extLst>
              <a:ext uri="{FF2B5EF4-FFF2-40B4-BE49-F238E27FC236}">
                <a16:creationId xmlns:a16="http://schemas.microsoft.com/office/drawing/2014/main" id="{3372864B-BF9F-4A32-ADAB-9887FF6FA2ED}"/>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42085163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2 Charts">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8399832" y="1780950"/>
            <a:ext cx="3334502" cy="4427577"/>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11" name="Chart Placeholder 5">
            <a:extLst>
              <a:ext uri="{FF2B5EF4-FFF2-40B4-BE49-F238E27FC236}">
                <a16:creationId xmlns:a16="http://schemas.microsoft.com/office/drawing/2014/main" id="{BB7FD05B-D3A2-4351-B9E8-26178B6D6919}"/>
              </a:ext>
            </a:extLst>
          </p:cNvPr>
          <p:cNvSpPr>
            <a:spLocks noGrp="1"/>
          </p:cNvSpPr>
          <p:nvPr>
            <p:ph type="chart" sz="quarter" idx="15" hasCustomPrompt="1"/>
          </p:nvPr>
        </p:nvSpPr>
        <p:spPr>
          <a:xfrm>
            <a:off x="4737600" y="1780950"/>
            <a:ext cx="3334502" cy="4427576"/>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pic>
        <p:nvPicPr>
          <p:cNvPr id="9" name="Picture 8">
            <a:extLst>
              <a:ext uri="{FF2B5EF4-FFF2-40B4-BE49-F238E27FC236}">
                <a16:creationId xmlns:a16="http://schemas.microsoft.com/office/drawing/2014/main" id="{1A2D1E8A-8B08-4E7E-BEAB-D0300F0282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3" name="Rectangle 12">
            <a:extLst>
              <a:ext uri="{FF2B5EF4-FFF2-40B4-BE49-F238E27FC236}">
                <a16:creationId xmlns:a16="http://schemas.microsoft.com/office/drawing/2014/main" id="{1E1BA03E-9E28-433B-915E-D397B6A30027}"/>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itle 1">
            <a:extLst>
              <a:ext uri="{FF2B5EF4-FFF2-40B4-BE49-F238E27FC236}">
                <a16:creationId xmlns:a16="http://schemas.microsoft.com/office/drawing/2014/main" id="{06A3C8E2-E62F-4079-B4A4-A38F13C67D1B}"/>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 2 charts</a:t>
            </a:r>
            <a:endParaRPr lang="en-GB" dirty="0"/>
          </a:p>
        </p:txBody>
      </p:sp>
      <p:sp>
        <p:nvSpPr>
          <p:cNvPr id="16" name="Text Placeholder 6">
            <a:extLst>
              <a:ext uri="{FF2B5EF4-FFF2-40B4-BE49-F238E27FC236}">
                <a16:creationId xmlns:a16="http://schemas.microsoft.com/office/drawing/2014/main" id="{FCC7F9D7-D427-45C7-B41A-2B63EE6282F9}"/>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17" name="Content Placeholder 2">
            <a:extLst>
              <a:ext uri="{FF2B5EF4-FFF2-40B4-BE49-F238E27FC236}">
                <a16:creationId xmlns:a16="http://schemas.microsoft.com/office/drawing/2014/main" id="{DCD083F3-995F-41F2-82B2-B0F9BCCEC4AA}"/>
              </a:ext>
            </a:extLst>
          </p:cNvPr>
          <p:cNvSpPr>
            <a:spLocks noGrp="1"/>
          </p:cNvSpPr>
          <p:nvPr>
            <p:ph sz="quarter" idx="16"/>
          </p:nvPr>
        </p:nvSpPr>
        <p:spPr>
          <a:xfrm>
            <a:off x="424792" y="1790475"/>
            <a:ext cx="3971525" cy="4418051"/>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Wingdings" panose="05000000000000000000" pitchFamily="2" charset="2"/>
              <a:buChar char="§"/>
              <a:defRPr sz="1800"/>
            </a:lvl2pPr>
            <a:lvl3pPr marL="1143000" indent="-228600">
              <a:buClr>
                <a:schemeClr val="accent1"/>
              </a:buClr>
              <a:buFont typeface="Wingdings" panose="05000000000000000000" pitchFamily="2" charset="2"/>
              <a:buChar char="§"/>
              <a:defRPr sz="1800"/>
            </a:lvl3pPr>
            <a:lvl4pPr marL="1600200" indent="-228600">
              <a:buClr>
                <a:schemeClr val="accent1"/>
              </a:buClr>
              <a:buFont typeface="Wingdings" panose="05000000000000000000" pitchFamily="2" charset="2"/>
              <a:buChar char="§"/>
              <a:defRPr sz="1800"/>
            </a:lvl4pPr>
            <a:lvl5pPr marL="2057400" indent="-228600">
              <a:buClr>
                <a:schemeClr val="accent1"/>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75967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Confetti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86DC3-4581-46A3-9F39-3B4C5EBD6EF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id="{A0B4B331-2378-4205-AC4C-587A25FEC3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489"/>
          <a:stretch/>
        </p:blipFill>
        <p:spPr>
          <a:xfrm>
            <a:off x="0" y="0"/>
            <a:ext cx="12192000" cy="6858000"/>
          </a:xfrm>
          <a:prstGeom prst="rect">
            <a:avLst/>
          </a:prstGeom>
        </p:spPr>
      </p:pic>
      <p:pic>
        <p:nvPicPr>
          <p:cNvPr id="9" name="Picture 8">
            <a:extLst>
              <a:ext uri="{FF2B5EF4-FFF2-40B4-BE49-F238E27FC236}">
                <a16:creationId xmlns:a16="http://schemas.microsoft.com/office/drawing/2014/main" id="{A0CBB1A5-4AA6-4F27-BB02-C0BFFF0D6B3E}"/>
              </a:ext>
            </a:extLst>
          </p:cNvPr>
          <p:cNvPicPr>
            <a:picLocks noChangeAspect="1"/>
          </p:cNvPicPr>
          <p:nvPr userDrawn="1"/>
        </p:nvPicPr>
        <p:blipFill>
          <a:blip r:embed="rId3"/>
          <a:stretch>
            <a:fillRect/>
          </a:stretch>
        </p:blipFill>
        <p:spPr>
          <a:xfrm>
            <a:off x="1" y="0"/>
            <a:ext cx="12192000" cy="6858000"/>
          </a:xfrm>
          <a:prstGeom prst="rect">
            <a:avLst/>
          </a:prstGeom>
        </p:spPr>
      </p:pic>
      <p:pic>
        <p:nvPicPr>
          <p:cNvPr id="7" name="Picture 6">
            <a:extLst>
              <a:ext uri="{FF2B5EF4-FFF2-40B4-BE49-F238E27FC236}">
                <a16:creationId xmlns:a16="http://schemas.microsoft.com/office/drawing/2014/main" id="{3D18C119-A0AF-D640-AF3B-0271C21DA12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8" name="Title 3">
            <a:extLst>
              <a:ext uri="{FF2B5EF4-FFF2-40B4-BE49-F238E27FC236}">
                <a16:creationId xmlns:a16="http://schemas.microsoft.com/office/drawing/2014/main" id="{5DD9B60B-12FD-4580-958C-7044D0BB2C3D}"/>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11" name="Subtitle 2">
            <a:extLst>
              <a:ext uri="{FF2B5EF4-FFF2-40B4-BE49-F238E27FC236}">
                <a16:creationId xmlns:a16="http://schemas.microsoft.com/office/drawing/2014/main" id="{F640EA8B-7106-4310-A125-54F6FBBDE79D}"/>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28363930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Door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86DC3-4581-46A3-9F39-3B4C5EBD6EF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descr="A picture containing tree, outdoor, plant, red&#10;&#10;Description automatically generated">
            <a:extLst>
              <a:ext uri="{FF2B5EF4-FFF2-40B4-BE49-F238E27FC236}">
                <a16:creationId xmlns:a16="http://schemas.microsoft.com/office/drawing/2014/main" id="{C0DE9EAE-E430-469B-B416-9C730AEAFC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511" b="4785"/>
          <a:stretch/>
        </p:blipFill>
        <p:spPr>
          <a:xfrm>
            <a:off x="1280" y="0"/>
            <a:ext cx="12192000" cy="6858001"/>
          </a:xfrm>
          <a:prstGeom prst="rect">
            <a:avLst/>
          </a:prstGeom>
        </p:spPr>
      </p:pic>
      <p:pic>
        <p:nvPicPr>
          <p:cNvPr id="9" name="Picture 8">
            <a:extLst>
              <a:ext uri="{FF2B5EF4-FFF2-40B4-BE49-F238E27FC236}">
                <a16:creationId xmlns:a16="http://schemas.microsoft.com/office/drawing/2014/main" id="{A0CBB1A5-4AA6-4F27-BB02-C0BFFF0D6B3E}"/>
              </a:ext>
            </a:extLst>
          </p:cNvPr>
          <p:cNvPicPr>
            <a:picLocks noChangeAspect="1"/>
          </p:cNvPicPr>
          <p:nvPr userDrawn="1"/>
        </p:nvPicPr>
        <p:blipFill>
          <a:blip r:embed="rId3"/>
          <a:stretch>
            <a:fillRect/>
          </a:stretch>
        </p:blipFill>
        <p:spPr>
          <a:xfrm>
            <a:off x="1" y="1"/>
            <a:ext cx="12189572" cy="6857999"/>
          </a:xfrm>
          <a:prstGeom prst="rect">
            <a:avLst/>
          </a:prstGeom>
        </p:spPr>
      </p:pic>
      <p:pic>
        <p:nvPicPr>
          <p:cNvPr id="7" name="Picture 6">
            <a:extLst>
              <a:ext uri="{FF2B5EF4-FFF2-40B4-BE49-F238E27FC236}">
                <a16:creationId xmlns:a16="http://schemas.microsoft.com/office/drawing/2014/main" id="{3D18C119-A0AF-D640-AF3B-0271C21DA12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41" name="Title 3">
            <a:extLst>
              <a:ext uri="{FF2B5EF4-FFF2-40B4-BE49-F238E27FC236}">
                <a16:creationId xmlns:a16="http://schemas.microsoft.com/office/drawing/2014/main" id="{EF0CC505-3F1F-2343-8D30-97964582441F}"/>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40" name="Subtitle 2">
            <a:extLst>
              <a:ext uri="{FF2B5EF4-FFF2-40B4-BE49-F238E27FC236}">
                <a16:creationId xmlns:a16="http://schemas.microsoft.com/office/drawing/2014/main" id="{6A60678E-A454-354A-B4B9-EAB11B969674}"/>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906301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ank You, Happy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86DC3-4581-46A3-9F39-3B4C5EBD6EF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descr="A picture containing person&#10;&#10;Description automatically generated">
            <a:extLst>
              <a:ext uri="{FF2B5EF4-FFF2-40B4-BE49-F238E27FC236}">
                <a16:creationId xmlns:a16="http://schemas.microsoft.com/office/drawing/2014/main" id="{18E8CF89-1785-45E0-B5C5-1804C5221C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4253"/>
          <a:stretch/>
        </p:blipFill>
        <p:spPr>
          <a:xfrm>
            <a:off x="0" y="0"/>
            <a:ext cx="12192000" cy="6858000"/>
          </a:xfrm>
          <a:prstGeom prst="rect">
            <a:avLst/>
          </a:prstGeom>
        </p:spPr>
      </p:pic>
      <p:pic>
        <p:nvPicPr>
          <p:cNvPr id="9" name="Picture 8">
            <a:extLst>
              <a:ext uri="{FF2B5EF4-FFF2-40B4-BE49-F238E27FC236}">
                <a16:creationId xmlns:a16="http://schemas.microsoft.com/office/drawing/2014/main" id="{A0CBB1A5-4AA6-4F27-BB02-C0BFFF0D6B3E}"/>
              </a:ext>
            </a:extLst>
          </p:cNvPr>
          <p:cNvPicPr>
            <a:picLocks noChangeAspect="1"/>
          </p:cNvPicPr>
          <p:nvPr userDrawn="1"/>
        </p:nvPicPr>
        <p:blipFill>
          <a:blip r:embed="rId3"/>
          <a:stretch>
            <a:fillRect/>
          </a:stretch>
        </p:blipFill>
        <p:spPr>
          <a:xfrm>
            <a:off x="0" y="1"/>
            <a:ext cx="12192000" cy="6857999"/>
          </a:xfrm>
          <a:prstGeom prst="rect">
            <a:avLst/>
          </a:prstGeom>
        </p:spPr>
      </p:pic>
      <p:pic>
        <p:nvPicPr>
          <p:cNvPr id="7" name="Picture 6">
            <a:extLst>
              <a:ext uri="{FF2B5EF4-FFF2-40B4-BE49-F238E27FC236}">
                <a16:creationId xmlns:a16="http://schemas.microsoft.com/office/drawing/2014/main" id="{3D18C119-A0AF-D640-AF3B-0271C21DA12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8" name="Title 3">
            <a:extLst>
              <a:ext uri="{FF2B5EF4-FFF2-40B4-BE49-F238E27FC236}">
                <a16:creationId xmlns:a16="http://schemas.microsoft.com/office/drawing/2014/main" id="{4A0BADAC-3F71-465F-990B-DE33520248B8}"/>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11" name="Subtitle 2">
            <a:extLst>
              <a:ext uri="{FF2B5EF4-FFF2-40B4-BE49-F238E27FC236}">
                <a16:creationId xmlns:a16="http://schemas.microsoft.com/office/drawing/2014/main" id="{73A52FE2-3E92-46EC-B4B1-59FB53538935}"/>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28930571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 You, Mail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86DC3-4581-46A3-9F39-3B4C5EBD6EF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descr="A picture containing text&#10;&#10;Description automatically generated">
            <a:extLst>
              <a:ext uri="{FF2B5EF4-FFF2-40B4-BE49-F238E27FC236}">
                <a16:creationId xmlns:a16="http://schemas.microsoft.com/office/drawing/2014/main" id="{27CDC051-DCD2-450D-8722-CB1D5C7EA0F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469" b="12020"/>
          <a:stretch/>
        </p:blipFill>
        <p:spPr>
          <a:xfrm>
            <a:off x="0" y="0"/>
            <a:ext cx="12192000" cy="6857999"/>
          </a:xfrm>
          <a:prstGeom prst="rect">
            <a:avLst/>
          </a:prstGeom>
        </p:spPr>
      </p:pic>
      <p:pic>
        <p:nvPicPr>
          <p:cNvPr id="9" name="Picture 8">
            <a:extLst>
              <a:ext uri="{FF2B5EF4-FFF2-40B4-BE49-F238E27FC236}">
                <a16:creationId xmlns:a16="http://schemas.microsoft.com/office/drawing/2014/main" id="{A0CBB1A5-4AA6-4F27-BB02-C0BFFF0D6B3E}"/>
              </a:ext>
            </a:extLst>
          </p:cNvPr>
          <p:cNvPicPr>
            <a:picLocks noChangeAspect="1"/>
          </p:cNvPicPr>
          <p:nvPr userDrawn="1"/>
        </p:nvPicPr>
        <p:blipFill>
          <a:blip r:embed="rId3"/>
          <a:stretch>
            <a:fillRect/>
          </a:stretch>
        </p:blipFill>
        <p:spPr>
          <a:xfrm>
            <a:off x="0" y="-2"/>
            <a:ext cx="12192000" cy="6858001"/>
          </a:xfrm>
          <a:prstGeom prst="rect">
            <a:avLst/>
          </a:prstGeom>
        </p:spPr>
      </p:pic>
      <p:pic>
        <p:nvPicPr>
          <p:cNvPr id="7" name="Picture 6">
            <a:extLst>
              <a:ext uri="{FF2B5EF4-FFF2-40B4-BE49-F238E27FC236}">
                <a16:creationId xmlns:a16="http://schemas.microsoft.com/office/drawing/2014/main" id="{3D18C119-A0AF-D640-AF3B-0271C21DA12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8" name="Title 3">
            <a:extLst>
              <a:ext uri="{FF2B5EF4-FFF2-40B4-BE49-F238E27FC236}">
                <a16:creationId xmlns:a16="http://schemas.microsoft.com/office/drawing/2014/main" id="{AF15156B-339F-4057-9635-0293D184B0AA}"/>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11" name="Subtitle 2">
            <a:extLst>
              <a:ext uri="{FF2B5EF4-FFF2-40B4-BE49-F238E27FC236}">
                <a16:creationId xmlns:a16="http://schemas.microsoft.com/office/drawing/2014/main" id="{451288D4-A7CF-43CB-9D80-AC119722816C}"/>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56237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Mail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8F23D-1574-4D78-85FB-259C0CE92F7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picture containing text&#10;&#10;Description automatically generated">
            <a:extLst>
              <a:ext uri="{FF2B5EF4-FFF2-40B4-BE49-F238E27FC236}">
                <a16:creationId xmlns:a16="http://schemas.microsoft.com/office/drawing/2014/main" id="{59C135B9-BBD4-4C1A-B428-07CAA57DE8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469" b="12020"/>
          <a:stretch/>
        </p:blipFill>
        <p:spPr>
          <a:xfrm>
            <a:off x="0" y="0"/>
            <a:ext cx="12192000" cy="6857999"/>
          </a:xfrm>
          <a:prstGeom prst="rect">
            <a:avLst/>
          </a:prstGeom>
        </p:spPr>
      </p:pic>
      <p:pic>
        <p:nvPicPr>
          <p:cNvPr id="5" name="Picture 4">
            <a:extLst>
              <a:ext uri="{FF2B5EF4-FFF2-40B4-BE49-F238E27FC236}">
                <a16:creationId xmlns:a16="http://schemas.microsoft.com/office/drawing/2014/main" id="{6BD3C3B0-5AE2-4A39-AF48-77A587923036}"/>
              </a:ext>
            </a:extLst>
          </p:cNvPr>
          <p:cNvPicPr>
            <a:picLocks noChangeAspect="1"/>
          </p:cNvPicPr>
          <p:nvPr userDrawn="1"/>
        </p:nvPicPr>
        <p:blipFill>
          <a:blip r:embed="rId3"/>
          <a:stretch>
            <a:fillRect/>
          </a:stretch>
        </p:blipFill>
        <p:spPr>
          <a:xfrm>
            <a:off x="0" y="-1"/>
            <a:ext cx="12192000" cy="6857999"/>
          </a:xfrm>
          <a:prstGeom prst="rect">
            <a:avLst/>
          </a:prstGeom>
        </p:spPr>
      </p:pic>
      <p:pic>
        <p:nvPicPr>
          <p:cNvPr id="22" name="Picture 21">
            <a:extLst>
              <a:ext uri="{FF2B5EF4-FFF2-40B4-BE49-F238E27FC236}">
                <a16:creationId xmlns:a16="http://schemas.microsoft.com/office/drawing/2014/main" id="{11A3C808-5FE7-C64E-9387-4B8959F50A0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15" name="Title 3">
            <a:extLst>
              <a:ext uri="{FF2B5EF4-FFF2-40B4-BE49-F238E27FC236}">
                <a16:creationId xmlns:a16="http://schemas.microsoft.com/office/drawing/2014/main" id="{0E514967-D186-4B0B-BC63-DD91D30257A5}"/>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bg1"/>
                </a:solidFill>
              </a:defRPr>
            </a:lvl1pPr>
          </a:lstStyle>
          <a:p>
            <a:r>
              <a:rPr lang="en-GB" dirty="0"/>
              <a:t>CLICK TO EDIT TITLE SLIDE COPY</a:t>
            </a:r>
            <a:endParaRPr lang="en-US" dirty="0"/>
          </a:p>
        </p:txBody>
      </p:sp>
      <p:sp>
        <p:nvSpPr>
          <p:cNvPr id="16" name="Subtitle 2">
            <a:extLst>
              <a:ext uri="{FF2B5EF4-FFF2-40B4-BE49-F238E27FC236}">
                <a16:creationId xmlns:a16="http://schemas.microsoft.com/office/drawing/2014/main" id="{793E8C4D-CE7B-4E72-BDA9-39DB23396AB3}"/>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7" name="Text Placeholder 37">
            <a:extLst>
              <a:ext uri="{FF2B5EF4-FFF2-40B4-BE49-F238E27FC236}">
                <a16:creationId xmlns:a16="http://schemas.microsoft.com/office/drawing/2014/main" id="{D24C7D19-BB4F-4EF8-80D9-7BE2514FCCFD}"/>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25197176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ank You, Reading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86DC3-4581-46A3-9F39-3B4C5EBD6EF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98F557B6-D8AA-4FF7-B215-B664B5217AC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42"/>
          <a:stretch/>
        </p:blipFill>
        <p:spPr>
          <a:xfrm>
            <a:off x="1280" y="-9635"/>
            <a:ext cx="12192000" cy="6877270"/>
          </a:xfrm>
          <a:prstGeom prst="rect">
            <a:avLst/>
          </a:prstGeom>
        </p:spPr>
      </p:pic>
      <p:pic>
        <p:nvPicPr>
          <p:cNvPr id="9" name="Picture 8">
            <a:extLst>
              <a:ext uri="{FF2B5EF4-FFF2-40B4-BE49-F238E27FC236}">
                <a16:creationId xmlns:a16="http://schemas.microsoft.com/office/drawing/2014/main" id="{A0CBB1A5-4AA6-4F27-BB02-C0BFFF0D6B3E}"/>
              </a:ext>
            </a:extLst>
          </p:cNvPr>
          <p:cNvPicPr>
            <a:picLocks noChangeAspect="1"/>
          </p:cNvPicPr>
          <p:nvPr userDrawn="1"/>
        </p:nvPicPr>
        <p:blipFill>
          <a:blip r:embed="rId3"/>
          <a:stretch>
            <a:fillRect/>
          </a:stretch>
        </p:blipFill>
        <p:spPr>
          <a:xfrm>
            <a:off x="-1280" y="-9635"/>
            <a:ext cx="12192000" cy="6889406"/>
          </a:xfrm>
          <a:prstGeom prst="rect">
            <a:avLst/>
          </a:prstGeom>
        </p:spPr>
      </p:pic>
      <p:pic>
        <p:nvPicPr>
          <p:cNvPr id="7" name="Picture 6">
            <a:extLst>
              <a:ext uri="{FF2B5EF4-FFF2-40B4-BE49-F238E27FC236}">
                <a16:creationId xmlns:a16="http://schemas.microsoft.com/office/drawing/2014/main" id="{3D18C119-A0AF-D640-AF3B-0271C21DA12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14" name="Title 3">
            <a:extLst>
              <a:ext uri="{FF2B5EF4-FFF2-40B4-BE49-F238E27FC236}">
                <a16:creationId xmlns:a16="http://schemas.microsoft.com/office/drawing/2014/main" id="{935FA2FF-A04D-4F21-BAE1-B48B5C97595E}"/>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15" name="Subtitle 2">
            <a:extLst>
              <a:ext uri="{FF2B5EF4-FFF2-40B4-BE49-F238E27FC236}">
                <a16:creationId xmlns:a16="http://schemas.microsoft.com/office/drawing/2014/main" id="{C3B047E4-D9EA-470D-8D3E-AAE75A1352BE}"/>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25333574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ank You,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3C0C179-A67C-074B-845F-F92CAD1E9FD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82775" y="507629"/>
            <a:ext cx="4027064" cy="638265"/>
          </a:xfrm>
          <a:prstGeom prst="rect">
            <a:avLst/>
          </a:prstGeom>
        </p:spPr>
      </p:pic>
      <p:sp>
        <p:nvSpPr>
          <p:cNvPr id="6" name="Rectangle 5">
            <a:extLst>
              <a:ext uri="{FF2B5EF4-FFF2-40B4-BE49-F238E27FC236}">
                <a16:creationId xmlns:a16="http://schemas.microsoft.com/office/drawing/2014/main" id="{DA1ADAC1-83FD-4AD7-BAEE-4952FE08A6BD}"/>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7D1C7821-C59F-44D3-BDBC-CAFB7445C152}"/>
              </a:ext>
            </a:extLst>
          </p:cNvPr>
          <p:cNvPicPr>
            <a:picLocks noChangeAspect="1"/>
          </p:cNvPicPr>
          <p:nvPr userDrawn="1"/>
        </p:nvPicPr>
        <p:blipFill rotWithShape="1">
          <a:blip r:embed="rId4"/>
          <a:srcRect t="9162" r="17975"/>
          <a:stretch/>
        </p:blipFill>
        <p:spPr>
          <a:xfrm>
            <a:off x="9478657" y="0"/>
            <a:ext cx="2713343" cy="3574142"/>
          </a:xfrm>
          <a:prstGeom prst="rect">
            <a:avLst/>
          </a:prstGeom>
        </p:spPr>
      </p:pic>
      <p:sp>
        <p:nvSpPr>
          <p:cNvPr id="13" name="Title 3">
            <a:extLst>
              <a:ext uri="{FF2B5EF4-FFF2-40B4-BE49-F238E27FC236}">
                <a16:creationId xmlns:a16="http://schemas.microsoft.com/office/drawing/2014/main" id="{B3E62B0D-1400-4128-B8D6-288C00B07D0A}"/>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tx1"/>
                </a:solidFill>
              </a:defRPr>
            </a:lvl1pPr>
          </a:lstStyle>
          <a:p>
            <a:r>
              <a:rPr lang="en-GB" dirty="0"/>
              <a:t>CLICK TO EDIT E.G. “THANK YOU”</a:t>
            </a:r>
            <a:endParaRPr lang="en-US" dirty="0"/>
          </a:p>
        </p:txBody>
      </p:sp>
      <p:sp>
        <p:nvSpPr>
          <p:cNvPr id="14" name="Subtitle 2">
            <a:extLst>
              <a:ext uri="{FF2B5EF4-FFF2-40B4-BE49-F238E27FC236}">
                <a16:creationId xmlns:a16="http://schemas.microsoft.com/office/drawing/2014/main" id="{A89F1F6E-78B6-459A-866C-3165223B96A9}"/>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tx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30545946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297FA01E-24AC-49D4-8C41-C51389DC6FF8}"/>
              </a:ext>
            </a:extLst>
          </p:cNvPr>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a:xfrm>
            <a:off x="609600" y="274638"/>
            <a:ext cx="10972800" cy="706090"/>
          </a:xfrm>
          <a:noFill/>
          <a:ln>
            <a:noFill/>
          </a:ln>
        </p:spPr>
        <p:txBody>
          <a:bodyPr>
            <a:normAutofit/>
          </a:bodyPr>
          <a:lstStyle>
            <a:lvl1pPr algn="l">
              <a:defRPr sz="3200">
                <a:solidFill>
                  <a:srgbClr val="FF0000"/>
                </a:solidFill>
              </a:defRPr>
            </a:lvl1pPr>
          </a:lstStyle>
          <a:p>
            <a:r>
              <a:rPr lang="en-US" dirty="0"/>
              <a:t>Click to edit Master title style</a:t>
            </a:r>
            <a:endParaRPr lang="fr-FR"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cxnSp>
        <p:nvCxnSpPr>
          <p:cNvPr id="8" name="Straight Connector 7"/>
          <p:cNvCxnSpPr/>
          <p:nvPr/>
        </p:nvCxnSpPr>
        <p:spPr>
          <a:xfrm>
            <a:off x="609600" y="1052736"/>
            <a:ext cx="10972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09281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Reading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8F23D-1574-4D78-85FB-259C0CE92F7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F01F053B-EA68-4703-907E-7E15F96856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42"/>
          <a:stretch/>
        </p:blipFill>
        <p:spPr>
          <a:xfrm>
            <a:off x="0" y="-9635"/>
            <a:ext cx="12205313" cy="6877270"/>
          </a:xfrm>
          <a:prstGeom prst="rect">
            <a:avLst/>
          </a:prstGeom>
        </p:spPr>
      </p:pic>
      <p:pic>
        <p:nvPicPr>
          <p:cNvPr id="5" name="Picture 4">
            <a:extLst>
              <a:ext uri="{FF2B5EF4-FFF2-40B4-BE49-F238E27FC236}">
                <a16:creationId xmlns:a16="http://schemas.microsoft.com/office/drawing/2014/main" id="{6BD3C3B0-5AE2-4A39-AF48-77A587923036}"/>
              </a:ext>
            </a:extLst>
          </p:cNvPr>
          <p:cNvPicPr>
            <a:picLocks noChangeAspect="1"/>
          </p:cNvPicPr>
          <p:nvPr userDrawn="1"/>
        </p:nvPicPr>
        <p:blipFill rotWithShape="1">
          <a:blip r:embed="rId3"/>
          <a:srcRect t="961" r="961"/>
          <a:stretch/>
        </p:blipFill>
        <p:spPr>
          <a:xfrm>
            <a:off x="0" y="-9635"/>
            <a:ext cx="12205313" cy="6877271"/>
          </a:xfrm>
          <a:prstGeom prst="rect">
            <a:avLst/>
          </a:prstGeom>
        </p:spPr>
      </p:pic>
      <p:pic>
        <p:nvPicPr>
          <p:cNvPr id="22" name="Picture 21">
            <a:extLst>
              <a:ext uri="{FF2B5EF4-FFF2-40B4-BE49-F238E27FC236}">
                <a16:creationId xmlns:a16="http://schemas.microsoft.com/office/drawing/2014/main" id="{11A3C808-5FE7-C64E-9387-4B8959F50A0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15" name="Title 3">
            <a:extLst>
              <a:ext uri="{FF2B5EF4-FFF2-40B4-BE49-F238E27FC236}">
                <a16:creationId xmlns:a16="http://schemas.microsoft.com/office/drawing/2014/main" id="{ED3F3304-66DE-4F29-90EB-5BC19F5774C0}"/>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bg1"/>
                </a:solidFill>
              </a:defRPr>
            </a:lvl1pPr>
          </a:lstStyle>
          <a:p>
            <a:r>
              <a:rPr lang="en-GB" dirty="0"/>
              <a:t>CLICK TO EDIT TITLE SLIDE COPY</a:t>
            </a:r>
            <a:endParaRPr lang="en-US" dirty="0"/>
          </a:p>
        </p:txBody>
      </p:sp>
      <p:sp>
        <p:nvSpPr>
          <p:cNvPr id="16" name="Subtitle 2">
            <a:extLst>
              <a:ext uri="{FF2B5EF4-FFF2-40B4-BE49-F238E27FC236}">
                <a16:creationId xmlns:a16="http://schemas.microsoft.com/office/drawing/2014/main" id="{11EA8EB2-3081-4B7E-9F1C-654550BC9A44}"/>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7" name="Text Placeholder 37">
            <a:extLst>
              <a:ext uri="{FF2B5EF4-FFF2-40B4-BE49-F238E27FC236}">
                <a16:creationId xmlns:a16="http://schemas.microsoft.com/office/drawing/2014/main" id="{A5E2838D-A8DD-4BF1-868D-0F660F5599CD}"/>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2556281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F81EA6-D1F1-D543-82CC-B020DB67B186}"/>
              </a:ext>
            </a:extLst>
          </p:cNvPr>
          <p:cNvPicPr>
            <a:picLocks noChangeAspect="1"/>
          </p:cNvPicPr>
          <p:nvPr userDrawn="1"/>
        </p:nvPicPr>
        <p:blipFill rotWithShape="1">
          <a:blip r:embed="rId3"/>
          <a:srcRect r="26448" b="2359"/>
          <a:stretch/>
        </p:blipFill>
        <p:spPr>
          <a:xfrm>
            <a:off x="10196287" y="3706793"/>
            <a:ext cx="1995713" cy="3151207"/>
          </a:xfrm>
          <a:prstGeom prst="rect">
            <a:avLst/>
          </a:prstGeom>
        </p:spPr>
      </p:pic>
      <p:pic>
        <p:nvPicPr>
          <p:cNvPr id="8" name="Picture 7">
            <a:extLst>
              <a:ext uri="{FF2B5EF4-FFF2-40B4-BE49-F238E27FC236}">
                <a16:creationId xmlns:a16="http://schemas.microsoft.com/office/drawing/2014/main" id="{23C68492-8D5F-6346-B766-88FD9D4D6D9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5" y="507629"/>
            <a:ext cx="4027064" cy="638265"/>
          </a:xfrm>
          <a:prstGeom prst="rect">
            <a:avLst/>
          </a:prstGeom>
        </p:spPr>
      </p:pic>
      <p:sp>
        <p:nvSpPr>
          <p:cNvPr id="9" name="Rectangle 8">
            <a:extLst>
              <a:ext uri="{FF2B5EF4-FFF2-40B4-BE49-F238E27FC236}">
                <a16:creationId xmlns:a16="http://schemas.microsoft.com/office/drawing/2014/main" id="{88FC23B3-8C0E-42CB-A4CE-D294A830124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3">
            <a:extLst>
              <a:ext uri="{FF2B5EF4-FFF2-40B4-BE49-F238E27FC236}">
                <a16:creationId xmlns:a16="http://schemas.microsoft.com/office/drawing/2014/main" id="{69E99D77-1116-41BB-93B3-070995C76B59}"/>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tx1"/>
                </a:solidFill>
              </a:defRPr>
            </a:lvl1pPr>
          </a:lstStyle>
          <a:p>
            <a:r>
              <a:rPr lang="en-GB" dirty="0"/>
              <a:t>CLICK TO EDIT TITLE SLIDE COPY</a:t>
            </a:r>
            <a:endParaRPr lang="en-US" dirty="0"/>
          </a:p>
        </p:txBody>
      </p:sp>
      <p:sp>
        <p:nvSpPr>
          <p:cNvPr id="11" name="Subtitle 2">
            <a:extLst>
              <a:ext uri="{FF2B5EF4-FFF2-40B4-BE49-F238E27FC236}">
                <a16:creationId xmlns:a16="http://schemas.microsoft.com/office/drawing/2014/main" id="{2468FDA3-64DC-41FF-BF14-8549BB3B8F82}"/>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tx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2" name="Text Placeholder 37">
            <a:extLst>
              <a:ext uri="{FF2B5EF4-FFF2-40B4-BE49-F238E27FC236}">
                <a16:creationId xmlns:a16="http://schemas.microsoft.com/office/drawing/2014/main" id="{A6F0E28C-6B10-4698-95C3-EE209BF4A5FC}"/>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tx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4095116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Header, Wave">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F829B6-8F65-9C49-8B56-C81689650C91}"/>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TEXT-ONLY, single title, wave</a:t>
            </a:r>
            <a:endParaRPr lang="en-GB" dirty="0"/>
          </a:p>
        </p:txBody>
      </p:sp>
      <p:sp>
        <p:nvSpPr>
          <p:cNvPr id="7" name="Text Placeholder 6">
            <a:extLst>
              <a:ext uri="{FF2B5EF4-FFF2-40B4-BE49-F238E27FC236}">
                <a16:creationId xmlns:a16="http://schemas.microsoft.com/office/drawing/2014/main" id="{A6526A71-AA71-0340-ADDE-15A0DA0261A2}"/>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3" name="Slide Number Placeholder 2">
            <a:extLst>
              <a:ext uri="{FF2B5EF4-FFF2-40B4-BE49-F238E27FC236}">
                <a16:creationId xmlns:a16="http://schemas.microsoft.com/office/drawing/2014/main" id="{92369665-BC8A-471B-B121-B84A3BF08535}"/>
              </a:ext>
            </a:extLst>
          </p:cNvPr>
          <p:cNvSpPr>
            <a:spLocks noGrp="1"/>
          </p:cNvSpPr>
          <p:nvPr>
            <p:ph type="sldNum" sz="quarter" idx="15"/>
          </p:nvPr>
        </p:nvSpPr>
        <p:spPr/>
        <p:txBody>
          <a:bodyPr/>
          <a:lstStyle/>
          <a:p>
            <a:fld id="{3787542D-5C6B-4EB3-96EB-9B37C3D5D2F8}" type="slidenum">
              <a:rPr lang="en-GB" smtClean="0"/>
              <a:t>‹#›</a:t>
            </a:fld>
            <a:endParaRPr lang="en-GB" dirty="0"/>
          </a:p>
        </p:txBody>
      </p:sp>
      <p:pic>
        <p:nvPicPr>
          <p:cNvPr id="12" name="Picture 11">
            <a:extLst>
              <a:ext uri="{FF2B5EF4-FFF2-40B4-BE49-F238E27FC236}">
                <a16:creationId xmlns:a16="http://schemas.microsoft.com/office/drawing/2014/main" id="{F3460EA9-D4DD-4016-B2DB-8443B4C3EB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4" name="Content Placeholder 2">
            <a:extLst>
              <a:ext uri="{FF2B5EF4-FFF2-40B4-BE49-F238E27FC236}">
                <a16:creationId xmlns:a16="http://schemas.microsoft.com/office/drawing/2014/main" id="{63FA559B-338C-486F-B850-4917C9ABA26A}"/>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28CF5E35-E11F-4B1A-8551-321DFB3F3A46}"/>
              </a:ext>
            </a:extLst>
          </p:cNvPr>
          <p:cNvPicPr>
            <a:picLocks noChangeAspect="1"/>
          </p:cNvPicPr>
          <p:nvPr userDrawn="1"/>
        </p:nvPicPr>
        <p:blipFill rotWithShape="1">
          <a:blip r:embed="rId3"/>
          <a:srcRect t="14404" r="11961"/>
          <a:stretch/>
        </p:blipFill>
        <p:spPr>
          <a:xfrm>
            <a:off x="10752141" y="-1"/>
            <a:ext cx="1439859" cy="1665091"/>
          </a:xfrm>
          <a:prstGeom prst="rect">
            <a:avLst/>
          </a:prstGeom>
        </p:spPr>
      </p:pic>
      <p:sp>
        <p:nvSpPr>
          <p:cNvPr id="9" name="Rectangle 8">
            <a:extLst>
              <a:ext uri="{FF2B5EF4-FFF2-40B4-BE49-F238E27FC236}">
                <a16:creationId xmlns:a16="http://schemas.microsoft.com/office/drawing/2014/main" id="{4E8C924B-FE6C-4195-94BA-9C7F88E46206}"/>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6083303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uble Header, Wave">
    <p:bg>
      <p:bgRef idx="1001">
        <a:schemeClr val="bg1"/>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748C296-1AF5-F847-854D-2C0B9016D0CC}"/>
              </a:ext>
            </a:extLst>
          </p:cNvPr>
          <p:cNvSpPr>
            <a:spLocks noGrp="1"/>
          </p:cNvSpPr>
          <p:nvPr>
            <p:ph type="title" hasCustomPrompt="1"/>
          </p:nvPr>
        </p:nvSpPr>
        <p:spPr>
          <a:xfrm>
            <a:off x="486000" y="377055"/>
            <a:ext cx="8861199" cy="1050665"/>
          </a:xfrm>
          <a:prstGeom prst="rect">
            <a:avLst/>
          </a:prstGeom>
        </p:spPr>
        <p:txBody>
          <a:bodyPr lIns="0" tIns="0" rIns="0" bIns="0"/>
          <a:lstStyle>
            <a:lvl1pPr>
              <a:lnSpc>
                <a:spcPct val="100000"/>
              </a:lnSpc>
              <a:defRPr sz="3600" b="1" cap="all" spc="-100" baseline="0">
                <a:latin typeface="+mj-lt"/>
              </a:defRPr>
            </a:lvl1pPr>
          </a:lstStyle>
          <a:p>
            <a:r>
              <a:rPr lang="en-US" dirty="0"/>
              <a:t>TEXT-ONLY, </a:t>
            </a:r>
            <a:br>
              <a:rPr lang="en-US" dirty="0"/>
            </a:br>
            <a:r>
              <a:rPr lang="en-US" dirty="0"/>
              <a:t>double title, Wave</a:t>
            </a:r>
            <a:endParaRPr lang="en-GB" dirty="0"/>
          </a:p>
        </p:txBody>
      </p:sp>
      <p:sp>
        <p:nvSpPr>
          <p:cNvPr id="12" name="Text Placeholder 6">
            <a:extLst>
              <a:ext uri="{FF2B5EF4-FFF2-40B4-BE49-F238E27FC236}">
                <a16:creationId xmlns:a16="http://schemas.microsoft.com/office/drawing/2014/main" id="{9ABC905B-966A-324C-BD60-0E81083AC33D}"/>
              </a:ext>
            </a:extLst>
          </p:cNvPr>
          <p:cNvSpPr>
            <a:spLocks noGrp="1"/>
          </p:cNvSpPr>
          <p:nvPr>
            <p:ph type="body" sz="quarter" idx="11" hasCustomPrompt="1"/>
          </p:nvPr>
        </p:nvSpPr>
        <p:spPr>
          <a:xfrm>
            <a:off x="486001" y="1478542"/>
            <a:ext cx="8861198" cy="265988"/>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3" name="Slide Number Placeholder 2">
            <a:extLst>
              <a:ext uri="{FF2B5EF4-FFF2-40B4-BE49-F238E27FC236}">
                <a16:creationId xmlns:a16="http://schemas.microsoft.com/office/drawing/2014/main" id="{037BF37D-2880-4F22-BF1C-E12327041CEE}"/>
              </a:ext>
            </a:extLst>
          </p:cNvPr>
          <p:cNvSpPr>
            <a:spLocks noGrp="1"/>
          </p:cNvSpPr>
          <p:nvPr>
            <p:ph type="sldNum" sz="quarter" idx="15"/>
          </p:nvPr>
        </p:nvSpPr>
        <p:spPr/>
        <p:txBody>
          <a:bodyPr/>
          <a:lstStyle/>
          <a:p>
            <a:fld id="{3787542D-5C6B-4EB3-96EB-9B37C3D5D2F8}" type="slidenum">
              <a:rPr lang="en-GB" smtClean="0"/>
              <a:t>‹#›</a:t>
            </a:fld>
            <a:endParaRPr lang="en-GB" dirty="0"/>
          </a:p>
        </p:txBody>
      </p:sp>
      <p:pic>
        <p:nvPicPr>
          <p:cNvPr id="10" name="Picture 9">
            <a:extLst>
              <a:ext uri="{FF2B5EF4-FFF2-40B4-BE49-F238E27FC236}">
                <a16:creationId xmlns:a16="http://schemas.microsoft.com/office/drawing/2014/main" id="{347351B7-E485-44DD-B302-44521BBD79E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8" name="Rectangle 7">
            <a:extLst>
              <a:ext uri="{FF2B5EF4-FFF2-40B4-BE49-F238E27FC236}">
                <a16:creationId xmlns:a16="http://schemas.microsoft.com/office/drawing/2014/main" id="{4FCE2DE8-03B2-4D41-8C78-EBE9436DA30B}"/>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067E1D56-EE88-4285-A53B-0932B967C19E}"/>
              </a:ext>
            </a:extLst>
          </p:cNvPr>
          <p:cNvPicPr>
            <a:picLocks noChangeAspect="1"/>
          </p:cNvPicPr>
          <p:nvPr userDrawn="1"/>
        </p:nvPicPr>
        <p:blipFill rotWithShape="1">
          <a:blip r:embed="rId3"/>
          <a:srcRect t="14404" r="11961"/>
          <a:stretch/>
        </p:blipFill>
        <p:spPr>
          <a:xfrm>
            <a:off x="10752141" y="-1"/>
            <a:ext cx="1439859" cy="1665091"/>
          </a:xfrm>
          <a:prstGeom prst="rect">
            <a:avLst/>
          </a:prstGeom>
        </p:spPr>
      </p:pic>
      <p:sp>
        <p:nvSpPr>
          <p:cNvPr id="17" name="Content Placeholder 2">
            <a:extLst>
              <a:ext uri="{FF2B5EF4-FFF2-40B4-BE49-F238E27FC236}">
                <a16:creationId xmlns:a16="http://schemas.microsoft.com/office/drawing/2014/main" id="{4B2494E1-75C6-413F-8FD3-FCD1249C99A9}"/>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2924761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gle Header, Circle">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96C8B7C-F5E9-4230-9AB4-F7884F6DCEFF}"/>
              </a:ext>
            </a:extLst>
          </p:cNvPr>
          <p:cNvSpPr>
            <a:spLocks noGrp="1"/>
          </p:cNvSpPr>
          <p:nvPr>
            <p:ph type="sldNum" sz="quarter" idx="15"/>
          </p:nvPr>
        </p:nvSpPr>
        <p:spPr/>
        <p:txBody>
          <a:bodyPr/>
          <a:lstStyle/>
          <a:p>
            <a:fld id="{3787542D-5C6B-4EB3-96EB-9B37C3D5D2F8}" type="slidenum">
              <a:rPr lang="en-GB" smtClean="0"/>
              <a:t>‹#›</a:t>
            </a:fld>
            <a:endParaRPr lang="en-GB" dirty="0"/>
          </a:p>
        </p:txBody>
      </p:sp>
      <p:pic>
        <p:nvPicPr>
          <p:cNvPr id="10" name="Picture 9">
            <a:extLst>
              <a:ext uri="{FF2B5EF4-FFF2-40B4-BE49-F238E27FC236}">
                <a16:creationId xmlns:a16="http://schemas.microsoft.com/office/drawing/2014/main" id="{F75F41FD-917A-4663-A5C6-237A858D44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pic>
        <p:nvPicPr>
          <p:cNvPr id="8" name="Picture 7">
            <a:extLst>
              <a:ext uri="{FF2B5EF4-FFF2-40B4-BE49-F238E27FC236}">
                <a16:creationId xmlns:a16="http://schemas.microsoft.com/office/drawing/2014/main" id="{7B66D97F-2F14-49EB-AF7D-A8A210E06063}"/>
              </a:ext>
            </a:extLst>
          </p:cNvPr>
          <p:cNvPicPr>
            <a:picLocks noChangeAspect="1"/>
          </p:cNvPicPr>
          <p:nvPr userDrawn="1"/>
        </p:nvPicPr>
        <p:blipFill rotWithShape="1">
          <a:blip r:embed="rId3"/>
          <a:srcRect t="26635"/>
          <a:stretch/>
        </p:blipFill>
        <p:spPr>
          <a:xfrm>
            <a:off x="9704211" y="0"/>
            <a:ext cx="2001788" cy="1468614"/>
          </a:xfrm>
          <a:prstGeom prst="rect">
            <a:avLst/>
          </a:prstGeom>
        </p:spPr>
      </p:pic>
      <p:sp>
        <p:nvSpPr>
          <p:cNvPr id="9" name="Rectangle 8">
            <a:extLst>
              <a:ext uri="{FF2B5EF4-FFF2-40B4-BE49-F238E27FC236}">
                <a16:creationId xmlns:a16="http://schemas.microsoft.com/office/drawing/2014/main" id="{5549C332-7D05-4B2C-B10B-3EC9E0486C4B}"/>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
            <a:extLst>
              <a:ext uri="{FF2B5EF4-FFF2-40B4-BE49-F238E27FC236}">
                <a16:creationId xmlns:a16="http://schemas.microsoft.com/office/drawing/2014/main" id="{8B5867CB-5182-4D59-BCAA-77E71C867107}"/>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TEXT-ONLY, single title, circle</a:t>
            </a:r>
            <a:endParaRPr lang="en-GB" dirty="0"/>
          </a:p>
        </p:txBody>
      </p:sp>
      <p:sp>
        <p:nvSpPr>
          <p:cNvPr id="12" name="Text Placeholder 6">
            <a:extLst>
              <a:ext uri="{FF2B5EF4-FFF2-40B4-BE49-F238E27FC236}">
                <a16:creationId xmlns:a16="http://schemas.microsoft.com/office/drawing/2014/main" id="{DE48DEFD-E9D3-4089-B606-B7A6D6FCBF16}"/>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14" name="Content Placeholder 2">
            <a:extLst>
              <a:ext uri="{FF2B5EF4-FFF2-40B4-BE49-F238E27FC236}">
                <a16:creationId xmlns:a16="http://schemas.microsoft.com/office/drawing/2014/main" id="{03619165-8026-480F-BCFB-2C0A433F01C6}"/>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4081609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E1AB9D-4722-4847-9D17-393008E7BCEF}"/>
              </a:ext>
            </a:extLst>
          </p:cNvPr>
          <p:cNvSpPr>
            <a:spLocks noGrp="1"/>
          </p:cNvSpPr>
          <p:nvPr>
            <p:ph type="sldNum" sz="quarter" idx="4"/>
          </p:nvPr>
        </p:nvSpPr>
        <p:spPr>
          <a:xfrm>
            <a:off x="9182100" y="62611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7542D-5C6B-4EB3-96EB-9B37C3D5D2F8}" type="slidenum">
              <a:rPr lang="en-GB" smtClean="0"/>
              <a:t>‹#›</a:t>
            </a:fld>
            <a:endParaRPr lang="en-GB" dirty="0"/>
          </a:p>
        </p:txBody>
      </p:sp>
      <p:sp>
        <p:nvSpPr>
          <p:cNvPr id="2" name="MSIPCMContentMarking" descr="{&quot;HashCode&quot;:-685326706,&quot;Placement&quot;:&quot;Footer&quot;,&quot;Top&quot;:519.343,&quot;Left&quot;:0.0,&quot;SlideWidth&quot;:960,&quot;SlideHeight&quot;:540}">
            <a:extLst>
              <a:ext uri="{FF2B5EF4-FFF2-40B4-BE49-F238E27FC236}">
                <a16:creationId xmlns:a16="http://schemas.microsoft.com/office/drawing/2014/main" id="{9BB56318-D0CF-4942-BC59-306D1F6A9197}"/>
              </a:ext>
            </a:extLst>
          </p:cNvPr>
          <p:cNvSpPr txBox="1"/>
          <p:nvPr userDrawn="1"/>
        </p:nvSpPr>
        <p:spPr>
          <a:xfrm>
            <a:off x="0" y="6595656"/>
            <a:ext cx="1631108"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dirty="0">
                <a:solidFill>
                  <a:srgbClr val="000000"/>
                </a:solidFill>
                <a:latin typeface="Calibri" panose="020F0502020204030204" pitchFamily="34" charset="0"/>
              </a:rPr>
              <a:t>Classified: RMG – Internal</a:t>
            </a:r>
          </a:p>
        </p:txBody>
      </p:sp>
    </p:spTree>
    <p:extLst>
      <p:ext uri="{BB962C8B-B14F-4D97-AF65-F5344CB8AC3E}">
        <p14:creationId xmlns:p14="http://schemas.microsoft.com/office/powerpoint/2010/main" val="3013337613"/>
      </p:ext>
    </p:extLst>
  </p:cSld>
  <p:clrMap bg1="lt1" tx1="dk1" bg2="lt2" tx2="dk2" accent1="accent1" accent2="accent2" accent3="accent3" accent4="accent4" accent5="accent5" accent6="accent6" hlink="hlink" folHlink="folHlink"/>
  <p:sldLayoutIdLst>
    <p:sldLayoutId id="2147483752" r:id="rId1"/>
    <p:sldLayoutId id="2147483685" r:id="rId2"/>
    <p:sldLayoutId id="2147483753" r:id="rId3"/>
    <p:sldLayoutId id="2147483754" r:id="rId4"/>
    <p:sldLayoutId id="2147483755" r:id="rId5"/>
    <p:sldLayoutId id="2147483738" r:id="rId6"/>
    <p:sldLayoutId id="2147483740" r:id="rId7"/>
    <p:sldLayoutId id="2147483742" r:id="rId8"/>
    <p:sldLayoutId id="2147483723" r:id="rId9"/>
    <p:sldLayoutId id="2147483741" r:id="rId10"/>
    <p:sldLayoutId id="2147483767" r:id="rId11"/>
    <p:sldLayoutId id="2147483691" r:id="rId12"/>
    <p:sldLayoutId id="2147483760" r:id="rId13"/>
    <p:sldLayoutId id="2147483761" r:id="rId14"/>
    <p:sldLayoutId id="2147483734" r:id="rId15"/>
    <p:sldLayoutId id="2147483762" r:id="rId16"/>
    <p:sldLayoutId id="2147483739" r:id="rId17"/>
    <p:sldLayoutId id="2147483763" r:id="rId18"/>
    <p:sldLayoutId id="2147483764" r:id="rId19"/>
    <p:sldLayoutId id="2147483765" r:id="rId20"/>
    <p:sldLayoutId id="2147483766" r:id="rId21"/>
    <p:sldLayoutId id="2147483722" r:id="rId22"/>
    <p:sldLayoutId id="2147483724" r:id="rId23"/>
    <p:sldLayoutId id="2147483725" r:id="rId24"/>
    <p:sldLayoutId id="2147483726" r:id="rId25"/>
    <p:sldLayoutId id="2147483721" r:id="rId26"/>
    <p:sldLayoutId id="2147483744" r:id="rId27"/>
    <p:sldLayoutId id="2147483745" r:id="rId28"/>
    <p:sldLayoutId id="2147483746" r:id="rId29"/>
    <p:sldLayoutId id="2147483768" r:id="rId30"/>
    <p:sldLayoutId id="2147483711" r:id="rId31"/>
    <p:sldLayoutId id="2147483712" r:id="rId32"/>
    <p:sldLayoutId id="2147483713" r:id="rId33"/>
    <p:sldLayoutId id="2147483714" r:id="rId34"/>
    <p:sldLayoutId id="2147483715" r:id="rId35"/>
    <p:sldLayoutId id="2147483756" r:id="rId36"/>
    <p:sldLayoutId id="2147483733" r:id="rId37"/>
    <p:sldLayoutId id="2147483757" r:id="rId38"/>
    <p:sldLayoutId id="2147483758" r:id="rId39"/>
    <p:sldLayoutId id="2147483759" r:id="rId40"/>
    <p:sldLayoutId id="2147483737" r:id="rId41"/>
    <p:sldLayoutId id="2147483769" r:id="rId4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18" Type="http://schemas.openxmlformats.org/officeDocument/2006/relationships/tags" Target="../tags/tag27.xml"/><Relationship Id="rId26" Type="http://schemas.openxmlformats.org/officeDocument/2006/relationships/tags" Target="../tags/tag35.xml"/><Relationship Id="rId3" Type="http://schemas.openxmlformats.org/officeDocument/2006/relationships/tags" Target="../tags/tag12.xml"/><Relationship Id="rId21" Type="http://schemas.openxmlformats.org/officeDocument/2006/relationships/tags" Target="../tags/tag30.xml"/><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tags" Target="../tags/tag26.xml"/><Relationship Id="rId25" Type="http://schemas.openxmlformats.org/officeDocument/2006/relationships/tags" Target="../tags/tag34.xml"/><Relationship Id="rId2" Type="http://schemas.openxmlformats.org/officeDocument/2006/relationships/tags" Target="../tags/tag11.xml"/><Relationship Id="rId16" Type="http://schemas.openxmlformats.org/officeDocument/2006/relationships/tags" Target="../tags/tag25.xml"/><Relationship Id="rId20" Type="http://schemas.openxmlformats.org/officeDocument/2006/relationships/tags" Target="../tags/tag29.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24" Type="http://schemas.openxmlformats.org/officeDocument/2006/relationships/tags" Target="../tags/tag33.xml"/><Relationship Id="rId5" Type="http://schemas.openxmlformats.org/officeDocument/2006/relationships/tags" Target="../tags/tag14.xml"/><Relationship Id="rId15" Type="http://schemas.openxmlformats.org/officeDocument/2006/relationships/tags" Target="../tags/tag24.xml"/><Relationship Id="rId23" Type="http://schemas.openxmlformats.org/officeDocument/2006/relationships/tags" Target="../tags/tag32.xml"/><Relationship Id="rId10" Type="http://schemas.openxmlformats.org/officeDocument/2006/relationships/tags" Target="../tags/tag19.xml"/><Relationship Id="rId19" Type="http://schemas.openxmlformats.org/officeDocument/2006/relationships/tags" Target="../tags/tag28.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tags" Target="../tags/tag23.xml"/><Relationship Id="rId22" Type="http://schemas.openxmlformats.org/officeDocument/2006/relationships/tags" Target="../tags/tag31.xml"/><Relationship Id="rId27"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tags" Target="../tags/tag36.xml"/></Relationships>
</file>

<file path=ppt/slides/_rels/slide1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5.xml"/><Relationship Id="rId1" Type="http://schemas.openxmlformats.org/officeDocument/2006/relationships/tags" Target="../tags/tag37.xml"/></Relationships>
</file>

<file path=ppt/slides/_rels/slide1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openxmlformats.org/officeDocument/2006/relationships/image" Target="cid:image001.jpg@01D77897.7F1FE330" TargetMode="External"/><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slideLayout" Target="../slideLayouts/slideLayout9.xml"/><Relationship Id="rId1" Type="http://schemas.openxmlformats.org/officeDocument/2006/relationships/tags" Target="../tags/tag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4.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30.sv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9.png"/><Relationship Id="rId5" Type="http://schemas.openxmlformats.org/officeDocument/2006/relationships/slideLayout" Target="../slideLayouts/slideLayout9.xml"/><Relationship Id="rId4"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32.emf"/><Relationship Id="rId7" Type="http://schemas.openxmlformats.org/officeDocument/2006/relationships/image" Target="../media/image21.png"/><Relationship Id="rId2" Type="http://schemas.openxmlformats.org/officeDocument/2006/relationships/image" Target="../media/image31.emf"/><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34.emf"/><Relationship Id="rId4" Type="http://schemas.openxmlformats.org/officeDocument/2006/relationships/image" Target="../media/image3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88C49-0DAD-4BBE-826D-05A86D12414E}"/>
              </a:ext>
            </a:extLst>
          </p:cNvPr>
          <p:cNvSpPr>
            <a:spLocks noGrp="1"/>
          </p:cNvSpPr>
          <p:nvPr>
            <p:ph type="title"/>
          </p:nvPr>
        </p:nvSpPr>
        <p:spPr/>
        <p:txBody>
          <a:bodyPr lIns="91440" tIns="45720" rIns="91440" bIns="45720" anchor="t"/>
          <a:lstStyle/>
          <a:p>
            <a:r>
              <a:rPr lang="en-US" dirty="0"/>
              <a:t>MAKING THE MOST OF MAILMARK DIRECT DATA</a:t>
            </a:r>
          </a:p>
        </p:txBody>
      </p:sp>
      <p:sp>
        <p:nvSpPr>
          <p:cNvPr id="3" name="Subtitle 2">
            <a:extLst>
              <a:ext uri="{FF2B5EF4-FFF2-40B4-BE49-F238E27FC236}">
                <a16:creationId xmlns:a16="http://schemas.microsoft.com/office/drawing/2014/main" id="{4EE9565C-F586-4D9D-AFE0-0534F97A23DF}"/>
              </a:ext>
            </a:extLst>
          </p:cNvPr>
          <p:cNvSpPr>
            <a:spLocks noGrp="1"/>
          </p:cNvSpPr>
          <p:nvPr>
            <p:ph type="subTitle" idx="1"/>
          </p:nvPr>
        </p:nvSpPr>
        <p:spPr/>
        <p:txBody>
          <a:bodyPr lIns="0" tIns="0" rIns="0" bIns="0" anchor="t">
            <a:noAutofit/>
          </a:bodyPr>
          <a:lstStyle/>
          <a:p>
            <a:endParaRPr lang="en-US" dirty="0"/>
          </a:p>
        </p:txBody>
      </p:sp>
      <p:sp>
        <p:nvSpPr>
          <p:cNvPr id="4" name="Text Placeholder 3">
            <a:extLst>
              <a:ext uri="{FF2B5EF4-FFF2-40B4-BE49-F238E27FC236}">
                <a16:creationId xmlns:a16="http://schemas.microsoft.com/office/drawing/2014/main" id="{08E9F119-D3A0-4762-9612-883063643930}"/>
              </a:ext>
            </a:extLst>
          </p:cNvPr>
          <p:cNvSpPr>
            <a:spLocks noGrp="1"/>
          </p:cNvSpPr>
          <p:nvPr>
            <p:ph type="body" sz="quarter" idx="10"/>
          </p:nvPr>
        </p:nvSpPr>
        <p:spPr/>
        <p:txBody>
          <a:bodyPr lIns="0" tIns="0" rIns="0" bIns="0" anchor="t">
            <a:noAutofit/>
          </a:bodyPr>
          <a:lstStyle/>
          <a:p>
            <a:r>
              <a:rPr lang="en-US" dirty="0">
                <a:latin typeface="Calibri"/>
                <a:cs typeface="Calibri"/>
              </a:rPr>
              <a:t>12 August 2021</a:t>
            </a:r>
            <a:endParaRPr lang="en-US" dirty="0"/>
          </a:p>
        </p:txBody>
      </p:sp>
    </p:spTree>
    <p:extLst>
      <p:ext uri="{BB962C8B-B14F-4D97-AF65-F5344CB8AC3E}">
        <p14:creationId xmlns:p14="http://schemas.microsoft.com/office/powerpoint/2010/main" val="980003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7A490-D917-4EFB-8B15-F45CA38B0C1D}"/>
              </a:ext>
            </a:extLst>
          </p:cNvPr>
          <p:cNvSpPr>
            <a:spLocks noGrp="1"/>
          </p:cNvSpPr>
          <p:nvPr>
            <p:ph type="title"/>
          </p:nvPr>
        </p:nvSpPr>
        <p:spPr/>
        <p:txBody>
          <a:bodyPr/>
          <a:lstStyle/>
          <a:p>
            <a:r>
              <a:rPr lang="en-GB" dirty="0"/>
              <a:t>Daily delivery data</a:t>
            </a:r>
          </a:p>
        </p:txBody>
      </p:sp>
      <p:sp>
        <p:nvSpPr>
          <p:cNvPr id="8" name="Text Placeholder 7">
            <a:extLst>
              <a:ext uri="{FF2B5EF4-FFF2-40B4-BE49-F238E27FC236}">
                <a16:creationId xmlns:a16="http://schemas.microsoft.com/office/drawing/2014/main" id="{1B3A71A8-564D-4FC1-B398-8B03C119EC81}"/>
              </a:ext>
            </a:extLst>
          </p:cNvPr>
          <p:cNvSpPr>
            <a:spLocks noGrp="1"/>
          </p:cNvSpPr>
          <p:nvPr>
            <p:ph type="body" sz="quarter" idx="11"/>
          </p:nvPr>
        </p:nvSpPr>
        <p:spPr/>
        <p:txBody>
          <a:bodyPr/>
          <a:lstStyle/>
          <a:p>
            <a:endParaRPr lang="en-GB"/>
          </a:p>
        </p:txBody>
      </p:sp>
      <p:sp>
        <p:nvSpPr>
          <p:cNvPr id="4" name="Slide Number Placeholder 3">
            <a:extLst>
              <a:ext uri="{FF2B5EF4-FFF2-40B4-BE49-F238E27FC236}">
                <a16:creationId xmlns:a16="http://schemas.microsoft.com/office/drawing/2014/main" id="{1D35AF97-2842-4122-8851-F96FFE15B2F9}"/>
              </a:ext>
            </a:extLst>
          </p:cNvPr>
          <p:cNvSpPr>
            <a:spLocks noGrp="1"/>
          </p:cNvSpPr>
          <p:nvPr>
            <p:ph type="sldNum" sz="quarter" idx="15"/>
          </p:nvPr>
        </p:nvSpPr>
        <p:spPr/>
        <p:txBody>
          <a:bodyPr/>
          <a:lstStyle/>
          <a:p>
            <a:fld id="{3787542D-5C6B-4EB3-96EB-9B37C3D5D2F8}" type="slidenum">
              <a:rPr lang="en-GB" smtClean="0"/>
              <a:t>10</a:t>
            </a:fld>
            <a:endParaRPr lang="en-GB" dirty="0"/>
          </a:p>
        </p:txBody>
      </p:sp>
      <p:sp>
        <p:nvSpPr>
          <p:cNvPr id="5" name="Content Placeholder 4">
            <a:extLst>
              <a:ext uri="{FF2B5EF4-FFF2-40B4-BE49-F238E27FC236}">
                <a16:creationId xmlns:a16="http://schemas.microsoft.com/office/drawing/2014/main" id="{320B7553-D40C-43C8-B64F-722E727709EE}"/>
              </a:ext>
            </a:extLst>
          </p:cNvPr>
          <p:cNvSpPr>
            <a:spLocks noGrp="1"/>
          </p:cNvSpPr>
          <p:nvPr>
            <p:ph sz="quarter" idx="13"/>
          </p:nvPr>
        </p:nvSpPr>
        <p:spPr>
          <a:xfrm>
            <a:off x="424544" y="1781175"/>
            <a:ext cx="4368173" cy="4476750"/>
          </a:xfrm>
        </p:spPr>
        <p:txBody>
          <a:bodyPr/>
          <a:lstStyle/>
          <a:p>
            <a:pPr>
              <a:spcAft>
                <a:spcPts val="1200"/>
              </a:spcAft>
            </a:pPr>
            <a:r>
              <a:rPr lang="en-GB" dirty="0"/>
              <a:t>The ability to see at a glance when your mail is landing from day 1 from the handover day</a:t>
            </a:r>
          </a:p>
          <a:p>
            <a:pPr>
              <a:spcAft>
                <a:spcPts val="1200"/>
              </a:spcAft>
            </a:pPr>
            <a:r>
              <a:rPr lang="en-GB" dirty="0"/>
              <a:t>From this example you can see nearly 47% of this mailing landed on day 1 and 35% on day 3</a:t>
            </a:r>
          </a:p>
          <a:p>
            <a:pPr>
              <a:spcAft>
                <a:spcPts val="1200"/>
              </a:spcAft>
            </a:pPr>
            <a:r>
              <a:rPr lang="en-GB" dirty="0"/>
              <a:t>All based on what’s been seen in the supply chain and the predicted delivery date</a:t>
            </a:r>
          </a:p>
          <a:p>
            <a:pPr>
              <a:spcAft>
                <a:spcPts val="1200"/>
              </a:spcAft>
            </a:pPr>
            <a:r>
              <a:rPr lang="en-GB" dirty="0"/>
              <a:t>Any issues on areas with slower deliver will be highlighted</a:t>
            </a:r>
          </a:p>
          <a:p>
            <a:pPr>
              <a:spcAft>
                <a:spcPts val="1200"/>
              </a:spcAft>
            </a:pPr>
            <a:endParaRPr lang="en-GB" dirty="0"/>
          </a:p>
        </p:txBody>
      </p:sp>
      <p:pic>
        <p:nvPicPr>
          <p:cNvPr id="6" name="Picture 5">
            <a:extLst>
              <a:ext uri="{FF2B5EF4-FFF2-40B4-BE49-F238E27FC236}">
                <a16:creationId xmlns:a16="http://schemas.microsoft.com/office/drawing/2014/main" id="{18307D9B-F6F9-4064-BFDA-1312784897D9}"/>
              </a:ext>
            </a:extLst>
          </p:cNvPr>
          <p:cNvPicPr>
            <a:picLocks noChangeAspect="1"/>
          </p:cNvPicPr>
          <p:nvPr/>
        </p:nvPicPr>
        <p:blipFill rotWithShape="1">
          <a:blip r:embed="rId2"/>
          <a:srcRect l="19967" t="12973" r="19740" b="11516"/>
          <a:stretch/>
        </p:blipFill>
        <p:spPr>
          <a:xfrm>
            <a:off x="4909775" y="1731958"/>
            <a:ext cx="6550896" cy="4615060"/>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F75B0BC8-6122-4068-93BE-B039D1B36E26}"/>
              </a:ext>
            </a:extLst>
          </p:cNvPr>
          <p:cNvSpPr txBox="1"/>
          <p:nvPr/>
        </p:nvSpPr>
        <p:spPr>
          <a:xfrm>
            <a:off x="4903948" y="6384697"/>
            <a:ext cx="2935419" cy="253916"/>
          </a:xfrm>
          <a:prstGeom prst="rect">
            <a:avLst/>
          </a:prstGeom>
          <a:noFill/>
        </p:spPr>
        <p:txBody>
          <a:bodyPr wrap="none" rtlCol="0">
            <a:spAutoFit/>
          </a:bodyPr>
          <a:lstStyle/>
          <a:p>
            <a:r>
              <a:rPr lang="en-GB" sz="1050" dirty="0"/>
              <a:t>Source:  BBS, Intelligent Data Solutions, 2021</a:t>
            </a:r>
          </a:p>
        </p:txBody>
      </p:sp>
    </p:spTree>
    <p:extLst>
      <p:ext uri="{BB962C8B-B14F-4D97-AF65-F5344CB8AC3E}">
        <p14:creationId xmlns:p14="http://schemas.microsoft.com/office/powerpoint/2010/main" val="2903185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577D41B-B53F-4F56-969A-9BAAF21DA202}"/>
              </a:ext>
            </a:extLst>
          </p:cNvPr>
          <p:cNvSpPr>
            <a:spLocks noGrp="1"/>
          </p:cNvSpPr>
          <p:nvPr>
            <p:ph type="body" sz="quarter" idx="10"/>
          </p:nvPr>
        </p:nvSpPr>
        <p:spPr/>
        <p:txBody>
          <a:bodyPr/>
          <a:lstStyle/>
          <a:p>
            <a:r>
              <a:rPr lang="en-GB" dirty="0"/>
              <a:t>Potential innovations using mailmark direct data</a:t>
            </a:r>
          </a:p>
        </p:txBody>
      </p:sp>
    </p:spTree>
    <p:extLst>
      <p:ext uri="{BB962C8B-B14F-4D97-AF65-F5344CB8AC3E}">
        <p14:creationId xmlns:p14="http://schemas.microsoft.com/office/powerpoint/2010/main" val="211145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Placeholder 10">
            <a:extLst>
              <a:ext uri="{FF2B5EF4-FFF2-40B4-BE49-F238E27FC236}">
                <a16:creationId xmlns:a16="http://schemas.microsoft.com/office/drawing/2014/main" id="{DFF27DCA-D4BC-4F16-A57A-C1628C116011}"/>
              </a:ext>
            </a:extLst>
          </p:cNvPr>
          <p:cNvGraphicFramePr>
            <a:graphicFrameLocks noGrp="1"/>
          </p:cNvGraphicFramePr>
          <p:nvPr>
            <p:ph type="chart" sz="quarter" idx="14"/>
            <p:extLst>
              <p:ext uri="{D42A27DB-BD31-4B8C-83A1-F6EECF244321}">
                <p14:modId xmlns:p14="http://schemas.microsoft.com/office/powerpoint/2010/main" val="304536856"/>
              </p:ext>
            </p:extLst>
          </p:nvPr>
        </p:nvGraphicFramePr>
        <p:xfrm>
          <a:off x="5507420" y="1800225"/>
          <a:ext cx="6259129" cy="4418013"/>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a:extLst>
              <a:ext uri="{FF2B5EF4-FFF2-40B4-BE49-F238E27FC236}">
                <a16:creationId xmlns:a16="http://schemas.microsoft.com/office/drawing/2014/main" id="{11D753DC-9A1A-4992-A45A-D0A2CE5F26FD}"/>
              </a:ext>
            </a:extLst>
          </p:cNvPr>
          <p:cNvSpPr>
            <a:spLocks noGrp="1"/>
          </p:cNvSpPr>
          <p:nvPr>
            <p:ph type="title"/>
          </p:nvPr>
        </p:nvSpPr>
        <p:spPr/>
        <p:txBody>
          <a:bodyPr/>
          <a:lstStyle/>
          <a:p>
            <a:r>
              <a:rPr lang="en-GB" dirty="0"/>
              <a:t>predict delivery date of economy product</a:t>
            </a:r>
          </a:p>
        </p:txBody>
      </p:sp>
      <p:sp>
        <p:nvSpPr>
          <p:cNvPr id="6" name="Content Placeholder 5">
            <a:extLst>
              <a:ext uri="{FF2B5EF4-FFF2-40B4-BE49-F238E27FC236}">
                <a16:creationId xmlns:a16="http://schemas.microsoft.com/office/drawing/2014/main" id="{8C4D1B49-54F1-4487-ACD1-6DCA332319AA}"/>
              </a:ext>
            </a:extLst>
          </p:cNvPr>
          <p:cNvSpPr>
            <a:spLocks noGrp="1"/>
          </p:cNvSpPr>
          <p:nvPr>
            <p:ph sz="quarter" idx="16"/>
          </p:nvPr>
        </p:nvSpPr>
        <p:spPr>
          <a:xfrm>
            <a:off x="424792" y="1790475"/>
            <a:ext cx="4756808" cy="4418051"/>
          </a:xfrm>
        </p:spPr>
        <p:txBody>
          <a:bodyPr/>
          <a:lstStyle/>
          <a:p>
            <a:pPr>
              <a:spcAft>
                <a:spcPts val="600"/>
              </a:spcAft>
            </a:pPr>
            <a:r>
              <a:rPr lang="en-GB" dirty="0"/>
              <a:t>Introduces delivery window of between 1 and 4 working days from handover to Royal Mail </a:t>
            </a:r>
          </a:p>
          <a:p>
            <a:pPr>
              <a:spcAft>
                <a:spcPts val="600"/>
              </a:spcAft>
            </a:pPr>
            <a:r>
              <a:rPr lang="en-GB" dirty="0"/>
              <a:t>Mailmark technology will enable us to defer an Economy item until such time as we know we are delivering another item to the same address</a:t>
            </a:r>
          </a:p>
          <a:p>
            <a:pPr>
              <a:spcAft>
                <a:spcPts val="600"/>
              </a:spcAft>
            </a:pPr>
            <a:r>
              <a:rPr lang="en-GB" dirty="0"/>
              <a:t>The price is circa 3% less than the standard service</a:t>
            </a:r>
          </a:p>
          <a:p>
            <a:pPr>
              <a:spcAft>
                <a:spcPts val="600"/>
              </a:spcAft>
            </a:pPr>
            <a:r>
              <a:rPr lang="en-GB" dirty="0"/>
              <a:t>From 5 April 2021 this service became VAT-Exempt following Ofcom’s consultation</a:t>
            </a:r>
          </a:p>
          <a:p>
            <a:pPr>
              <a:spcAft>
                <a:spcPts val="600"/>
              </a:spcAft>
            </a:pPr>
            <a:r>
              <a:rPr lang="en-GB" dirty="0"/>
              <a:t>Access slots, Mailmark uploads, User Guide and specifications all in line with existing standard services</a:t>
            </a:r>
            <a:endParaRPr lang="en-GB" dirty="0">
              <a:solidFill>
                <a:schemeClr val="bg2"/>
              </a:solidFill>
            </a:endParaRPr>
          </a:p>
          <a:p>
            <a:pPr>
              <a:spcAft>
                <a:spcPts val="600"/>
              </a:spcAft>
            </a:pPr>
            <a:endParaRPr lang="en-GB" dirty="0"/>
          </a:p>
        </p:txBody>
      </p:sp>
      <p:sp>
        <p:nvSpPr>
          <p:cNvPr id="12" name="TextBox 11">
            <a:extLst>
              <a:ext uri="{FF2B5EF4-FFF2-40B4-BE49-F238E27FC236}">
                <a16:creationId xmlns:a16="http://schemas.microsoft.com/office/drawing/2014/main" id="{21183769-DBB8-45FC-AFC4-1A25A08D9CD3}"/>
              </a:ext>
            </a:extLst>
          </p:cNvPr>
          <p:cNvSpPr txBox="1"/>
          <p:nvPr/>
        </p:nvSpPr>
        <p:spPr>
          <a:xfrm>
            <a:off x="7303625" y="1615334"/>
            <a:ext cx="4057521" cy="369332"/>
          </a:xfrm>
          <a:prstGeom prst="rect">
            <a:avLst/>
          </a:prstGeom>
          <a:noFill/>
        </p:spPr>
        <p:txBody>
          <a:bodyPr wrap="none" rtlCol="0">
            <a:spAutoFit/>
          </a:bodyPr>
          <a:lstStyle/>
          <a:p>
            <a:r>
              <a:rPr lang="en-GB" dirty="0"/>
              <a:t>Anticipated drop of economy product</a:t>
            </a:r>
          </a:p>
        </p:txBody>
      </p:sp>
    </p:spTree>
    <p:extLst>
      <p:ext uri="{BB962C8B-B14F-4D97-AF65-F5344CB8AC3E}">
        <p14:creationId xmlns:p14="http://schemas.microsoft.com/office/powerpoint/2010/main" val="1862791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204425-E99A-4F83-8C8A-F46B7F1F97E4}"/>
              </a:ext>
            </a:extLst>
          </p:cNvPr>
          <p:cNvSpPr>
            <a:spLocks noGrp="1"/>
          </p:cNvSpPr>
          <p:nvPr>
            <p:ph type="sldNum" sz="quarter" idx="15"/>
          </p:nvPr>
        </p:nvSpPr>
        <p:spPr/>
        <p:txBody>
          <a:bodyPr/>
          <a:lstStyle/>
          <a:p>
            <a:fld id="{3787542D-5C6B-4EB3-96EB-9B37C3D5D2F8}" type="slidenum">
              <a:rPr lang="en-GB" smtClean="0"/>
              <a:t>13</a:t>
            </a:fld>
            <a:endParaRPr lang="en-GB" dirty="0"/>
          </a:p>
        </p:txBody>
      </p:sp>
      <p:sp>
        <p:nvSpPr>
          <p:cNvPr id="3" name="Title 2">
            <a:extLst>
              <a:ext uri="{FF2B5EF4-FFF2-40B4-BE49-F238E27FC236}">
                <a16:creationId xmlns:a16="http://schemas.microsoft.com/office/drawing/2014/main" id="{1FD571D8-D0DD-4F02-9DB0-F2BF2C9889FD}"/>
              </a:ext>
            </a:extLst>
          </p:cNvPr>
          <p:cNvSpPr>
            <a:spLocks noGrp="1"/>
          </p:cNvSpPr>
          <p:nvPr>
            <p:ph type="title"/>
          </p:nvPr>
        </p:nvSpPr>
        <p:spPr/>
        <p:txBody>
          <a:bodyPr/>
          <a:lstStyle/>
          <a:p>
            <a:r>
              <a:rPr lang="en-GB" dirty="0"/>
              <a:t>MARKETING AUTOMATION INTEGRATION</a:t>
            </a:r>
          </a:p>
        </p:txBody>
      </p:sp>
      <p:sp>
        <p:nvSpPr>
          <p:cNvPr id="4" name="Text Placeholder 3">
            <a:extLst>
              <a:ext uri="{FF2B5EF4-FFF2-40B4-BE49-F238E27FC236}">
                <a16:creationId xmlns:a16="http://schemas.microsoft.com/office/drawing/2014/main" id="{C8A79D04-3E92-490C-8824-E3032814C2F8}"/>
              </a:ext>
            </a:extLst>
          </p:cNvPr>
          <p:cNvSpPr>
            <a:spLocks noGrp="1"/>
          </p:cNvSpPr>
          <p:nvPr>
            <p:ph type="body" sz="quarter" idx="11"/>
          </p:nvPr>
        </p:nvSpPr>
        <p:spPr/>
        <p:txBody>
          <a:bodyPr/>
          <a:lstStyle/>
          <a:p>
            <a:endParaRPr lang="en-GB" dirty="0"/>
          </a:p>
        </p:txBody>
      </p:sp>
      <p:sp>
        <p:nvSpPr>
          <p:cNvPr id="5" name="Content Placeholder 4">
            <a:extLst>
              <a:ext uri="{FF2B5EF4-FFF2-40B4-BE49-F238E27FC236}">
                <a16:creationId xmlns:a16="http://schemas.microsoft.com/office/drawing/2014/main" id="{75FC0888-29FE-4D5F-B222-ECE210FD250C}"/>
              </a:ext>
            </a:extLst>
          </p:cNvPr>
          <p:cNvSpPr>
            <a:spLocks noGrp="1"/>
          </p:cNvSpPr>
          <p:nvPr>
            <p:ph sz="quarter" idx="13"/>
          </p:nvPr>
        </p:nvSpPr>
        <p:spPr>
          <a:xfrm>
            <a:off x="424544" y="1781175"/>
            <a:ext cx="5493003" cy="4476750"/>
          </a:xfrm>
        </p:spPr>
        <p:txBody>
          <a:bodyPr/>
          <a:lstStyle/>
          <a:p>
            <a:pPr marL="0" indent="0">
              <a:spcAft>
                <a:spcPts val="1800"/>
              </a:spcAft>
              <a:buNone/>
            </a:pPr>
            <a:r>
              <a:rPr lang="en-GB" dirty="0"/>
              <a:t>Using Mailmark delivery data to drive better integrated communications:</a:t>
            </a:r>
          </a:p>
          <a:p>
            <a:pPr>
              <a:spcAft>
                <a:spcPts val="1800"/>
              </a:spcAft>
            </a:pPr>
            <a:r>
              <a:rPr lang="en-GB" dirty="0"/>
              <a:t>Knowing when your mail has landed gives you more opportunities</a:t>
            </a:r>
          </a:p>
          <a:p>
            <a:pPr>
              <a:spcAft>
                <a:spcPts val="1800"/>
              </a:spcAft>
            </a:pPr>
            <a:r>
              <a:rPr lang="en-GB" dirty="0"/>
              <a:t>Combine other touchpoints with your mail to improve performance: SMS, email, etc</a:t>
            </a:r>
          </a:p>
          <a:p>
            <a:pPr>
              <a:spcAft>
                <a:spcPts val="1800"/>
              </a:spcAft>
            </a:pPr>
            <a:r>
              <a:rPr lang="en-GB" dirty="0"/>
              <a:t>Test performance of different channel combinations</a:t>
            </a:r>
          </a:p>
          <a:p>
            <a:pPr>
              <a:spcAft>
                <a:spcPts val="1800"/>
              </a:spcAft>
            </a:pPr>
            <a:r>
              <a:rPr lang="en-GB" dirty="0"/>
              <a:t>Better reporting and attribution becomes possible with more informed mail data</a:t>
            </a:r>
          </a:p>
          <a:p>
            <a:pPr>
              <a:spcAft>
                <a:spcPts val="1800"/>
              </a:spcAft>
            </a:pPr>
            <a:endParaRPr lang="en-GB" dirty="0"/>
          </a:p>
        </p:txBody>
      </p:sp>
      <p:grpSp>
        <p:nvGrpSpPr>
          <p:cNvPr id="6" name="Group 5">
            <a:extLst>
              <a:ext uri="{FF2B5EF4-FFF2-40B4-BE49-F238E27FC236}">
                <a16:creationId xmlns:a16="http://schemas.microsoft.com/office/drawing/2014/main" id="{51A6566B-649C-4516-B024-C09624C6ECC2}"/>
              </a:ext>
            </a:extLst>
          </p:cNvPr>
          <p:cNvGrpSpPr/>
          <p:nvPr/>
        </p:nvGrpSpPr>
        <p:grpSpPr>
          <a:xfrm>
            <a:off x="6407795" y="1665289"/>
            <a:ext cx="4898635" cy="4778711"/>
            <a:chOff x="6561336" y="1665289"/>
            <a:chExt cx="4898635" cy="4778711"/>
          </a:xfrm>
        </p:grpSpPr>
        <p:grpSp>
          <p:nvGrpSpPr>
            <p:cNvPr id="7" name="Group 6">
              <a:extLst>
                <a:ext uri="{FF2B5EF4-FFF2-40B4-BE49-F238E27FC236}">
                  <a16:creationId xmlns:a16="http://schemas.microsoft.com/office/drawing/2014/main" id="{31472189-87D1-431D-83AC-56CB5C9091A7}"/>
                </a:ext>
              </a:extLst>
            </p:cNvPr>
            <p:cNvGrpSpPr>
              <a:grpSpLocks noChangeAspect="1"/>
            </p:cNvGrpSpPr>
            <p:nvPr/>
          </p:nvGrpSpPr>
          <p:grpSpPr>
            <a:xfrm>
              <a:off x="6561336" y="1665289"/>
              <a:ext cx="4898635" cy="4778711"/>
              <a:chOff x="-1960562" y="-4435475"/>
              <a:chExt cx="16211551" cy="15814675"/>
            </a:xfrm>
          </p:grpSpPr>
          <p:sp>
            <p:nvSpPr>
              <p:cNvPr id="130" name="Freeform 6">
                <a:extLst>
                  <a:ext uri="{FF2B5EF4-FFF2-40B4-BE49-F238E27FC236}">
                    <a16:creationId xmlns:a16="http://schemas.microsoft.com/office/drawing/2014/main" id="{500F5965-2EC4-46E0-B79A-CCCD82347835}"/>
                  </a:ext>
                </a:extLst>
              </p:cNvPr>
              <p:cNvSpPr>
                <a:spLocks/>
              </p:cNvSpPr>
              <p:nvPr/>
            </p:nvSpPr>
            <p:spPr bwMode="auto">
              <a:xfrm>
                <a:off x="7059613" y="4176713"/>
                <a:ext cx="292100" cy="1681163"/>
              </a:xfrm>
              <a:custGeom>
                <a:avLst/>
                <a:gdLst>
                  <a:gd name="T0" fmla="*/ 44 w 382"/>
                  <a:gd name="T1" fmla="*/ 2205 h 2207"/>
                  <a:gd name="T2" fmla="*/ 49 w 382"/>
                  <a:gd name="T3" fmla="*/ 2207 h 2207"/>
                  <a:gd name="T4" fmla="*/ 382 w 382"/>
                  <a:gd name="T5" fmla="*/ 7 h 2207"/>
                  <a:gd name="T6" fmla="*/ 332 w 382"/>
                  <a:gd name="T7" fmla="*/ 0 h 2207"/>
                  <a:gd name="T8" fmla="*/ 0 w 382"/>
                  <a:gd name="T9" fmla="*/ 2197 h 2207"/>
                  <a:gd name="T10" fmla="*/ 44 w 382"/>
                  <a:gd name="T11" fmla="*/ 2205 h 2207"/>
                </a:gdLst>
                <a:ahLst/>
                <a:cxnLst>
                  <a:cxn ang="0">
                    <a:pos x="T0" y="T1"/>
                  </a:cxn>
                  <a:cxn ang="0">
                    <a:pos x="T2" y="T3"/>
                  </a:cxn>
                  <a:cxn ang="0">
                    <a:pos x="T4" y="T5"/>
                  </a:cxn>
                  <a:cxn ang="0">
                    <a:pos x="T6" y="T7"/>
                  </a:cxn>
                  <a:cxn ang="0">
                    <a:pos x="T8" y="T9"/>
                  </a:cxn>
                  <a:cxn ang="0">
                    <a:pos x="T10" y="T11"/>
                  </a:cxn>
                </a:cxnLst>
                <a:rect l="0" t="0" r="r" b="b"/>
                <a:pathLst>
                  <a:path w="382" h="2207">
                    <a:moveTo>
                      <a:pt x="44" y="2205"/>
                    </a:moveTo>
                    <a:cubicBezTo>
                      <a:pt x="46" y="2206"/>
                      <a:pt x="47" y="2206"/>
                      <a:pt x="49" y="2207"/>
                    </a:cubicBezTo>
                    <a:lnTo>
                      <a:pt x="382" y="7"/>
                    </a:lnTo>
                    <a:cubicBezTo>
                      <a:pt x="365" y="5"/>
                      <a:pt x="348" y="3"/>
                      <a:pt x="332" y="0"/>
                    </a:cubicBezTo>
                    <a:lnTo>
                      <a:pt x="0" y="2197"/>
                    </a:lnTo>
                    <a:cubicBezTo>
                      <a:pt x="15" y="2199"/>
                      <a:pt x="29" y="2202"/>
                      <a:pt x="44" y="2205"/>
                    </a:cubicBezTo>
                    <a:close/>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1" name="Freeform 7">
                <a:extLst>
                  <a:ext uri="{FF2B5EF4-FFF2-40B4-BE49-F238E27FC236}">
                    <a16:creationId xmlns:a16="http://schemas.microsoft.com/office/drawing/2014/main" id="{45B0F372-1D28-4D0E-AF21-0EA9C7C4429B}"/>
                  </a:ext>
                </a:extLst>
              </p:cNvPr>
              <p:cNvSpPr>
                <a:spLocks/>
              </p:cNvSpPr>
              <p:nvPr/>
            </p:nvSpPr>
            <p:spPr bwMode="auto">
              <a:xfrm>
                <a:off x="8616951" y="3479800"/>
                <a:ext cx="598488" cy="330200"/>
              </a:xfrm>
              <a:custGeom>
                <a:avLst/>
                <a:gdLst>
                  <a:gd name="T0" fmla="*/ 787 w 787"/>
                  <a:gd name="T1" fmla="*/ 390 h 434"/>
                  <a:gd name="T2" fmla="*/ 22 w 787"/>
                  <a:gd name="T3" fmla="*/ 0 h 434"/>
                  <a:gd name="T4" fmla="*/ 0 w 787"/>
                  <a:gd name="T5" fmla="*/ 45 h 434"/>
                  <a:gd name="T6" fmla="*/ 764 w 787"/>
                  <a:gd name="T7" fmla="*/ 434 h 434"/>
                  <a:gd name="T8" fmla="*/ 787 w 787"/>
                  <a:gd name="T9" fmla="*/ 390 h 434"/>
                </a:gdLst>
                <a:ahLst/>
                <a:cxnLst>
                  <a:cxn ang="0">
                    <a:pos x="T0" y="T1"/>
                  </a:cxn>
                  <a:cxn ang="0">
                    <a:pos x="T2" y="T3"/>
                  </a:cxn>
                  <a:cxn ang="0">
                    <a:pos x="T4" y="T5"/>
                  </a:cxn>
                  <a:cxn ang="0">
                    <a:pos x="T6" y="T7"/>
                  </a:cxn>
                  <a:cxn ang="0">
                    <a:pos x="T8" y="T9"/>
                  </a:cxn>
                </a:cxnLst>
                <a:rect l="0" t="0" r="r" b="b"/>
                <a:pathLst>
                  <a:path w="787" h="434">
                    <a:moveTo>
                      <a:pt x="787" y="390"/>
                    </a:moveTo>
                    <a:lnTo>
                      <a:pt x="22" y="0"/>
                    </a:lnTo>
                    <a:cubicBezTo>
                      <a:pt x="15" y="16"/>
                      <a:pt x="8" y="31"/>
                      <a:pt x="0" y="45"/>
                    </a:cubicBezTo>
                    <a:lnTo>
                      <a:pt x="764" y="434"/>
                    </a:lnTo>
                    <a:cubicBezTo>
                      <a:pt x="771" y="419"/>
                      <a:pt x="779" y="404"/>
                      <a:pt x="787" y="390"/>
                    </a:cubicBezTo>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2" name="Freeform 8">
                <a:extLst>
                  <a:ext uri="{FF2B5EF4-FFF2-40B4-BE49-F238E27FC236}">
                    <a16:creationId xmlns:a16="http://schemas.microsoft.com/office/drawing/2014/main" id="{9F643B57-A3D5-4C52-91CF-499F590FB5C1}"/>
                  </a:ext>
                </a:extLst>
              </p:cNvPr>
              <p:cNvSpPr>
                <a:spLocks/>
              </p:cNvSpPr>
              <p:nvPr/>
            </p:nvSpPr>
            <p:spPr bwMode="auto">
              <a:xfrm>
                <a:off x="5468938" y="2659063"/>
                <a:ext cx="844550" cy="142875"/>
              </a:xfrm>
              <a:custGeom>
                <a:avLst/>
                <a:gdLst>
                  <a:gd name="T0" fmla="*/ 4 w 1109"/>
                  <a:gd name="T1" fmla="*/ 0 h 188"/>
                  <a:gd name="T2" fmla="*/ 0 w 1109"/>
                  <a:gd name="T3" fmla="*/ 50 h 188"/>
                  <a:gd name="T4" fmla="*/ 1103 w 1109"/>
                  <a:gd name="T5" fmla="*/ 188 h 188"/>
                  <a:gd name="T6" fmla="*/ 1109 w 1109"/>
                  <a:gd name="T7" fmla="*/ 138 h 188"/>
                  <a:gd name="T8" fmla="*/ 4 w 1109"/>
                  <a:gd name="T9" fmla="*/ 0 h 188"/>
                </a:gdLst>
                <a:ahLst/>
                <a:cxnLst>
                  <a:cxn ang="0">
                    <a:pos x="T0" y="T1"/>
                  </a:cxn>
                  <a:cxn ang="0">
                    <a:pos x="T2" y="T3"/>
                  </a:cxn>
                  <a:cxn ang="0">
                    <a:pos x="T4" y="T5"/>
                  </a:cxn>
                  <a:cxn ang="0">
                    <a:pos x="T6" y="T7"/>
                  </a:cxn>
                  <a:cxn ang="0">
                    <a:pos x="T8" y="T9"/>
                  </a:cxn>
                </a:cxnLst>
                <a:rect l="0" t="0" r="r" b="b"/>
                <a:pathLst>
                  <a:path w="1109" h="188">
                    <a:moveTo>
                      <a:pt x="4" y="0"/>
                    </a:moveTo>
                    <a:cubicBezTo>
                      <a:pt x="3" y="16"/>
                      <a:pt x="2" y="33"/>
                      <a:pt x="0" y="50"/>
                    </a:cubicBezTo>
                    <a:lnTo>
                      <a:pt x="1103" y="188"/>
                    </a:lnTo>
                    <a:cubicBezTo>
                      <a:pt x="1105" y="171"/>
                      <a:pt x="1107" y="155"/>
                      <a:pt x="1109" y="138"/>
                    </a:cubicBezTo>
                    <a:lnTo>
                      <a:pt x="4" y="0"/>
                    </a:lnTo>
                    <a:close/>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3" name="Freeform 9">
                <a:extLst>
                  <a:ext uri="{FF2B5EF4-FFF2-40B4-BE49-F238E27FC236}">
                    <a16:creationId xmlns:a16="http://schemas.microsoft.com/office/drawing/2014/main" id="{9C9942C2-ACC9-4E55-B177-3E2B3C98FAD0}"/>
                  </a:ext>
                </a:extLst>
              </p:cNvPr>
              <p:cNvSpPr>
                <a:spLocks/>
              </p:cNvSpPr>
              <p:nvPr/>
            </p:nvSpPr>
            <p:spPr bwMode="auto">
              <a:xfrm>
                <a:off x="4960938" y="3257550"/>
                <a:ext cx="258763" cy="685800"/>
              </a:xfrm>
              <a:custGeom>
                <a:avLst/>
                <a:gdLst>
                  <a:gd name="T0" fmla="*/ 0 w 340"/>
                  <a:gd name="T1" fmla="*/ 16 h 900"/>
                  <a:gd name="T2" fmla="*/ 293 w 340"/>
                  <a:gd name="T3" fmla="*/ 900 h 900"/>
                  <a:gd name="T4" fmla="*/ 340 w 340"/>
                  <a:gd name="T5" fmla="*/ 885 h 900"/>
                  <a:gd name="T6" fmla="*/ 47 w 340"/>
                  <a:gd name="T7" fmla="*/ 0 h 900"/>
                  <a:gd name="T8" fmla="*/ 0 w 340"/>
                  <a:gd name="T9" fmla="*/ 16 h 900"/>
                </a:gdLst>
                <a:ahLst/>
                <a:cxnLst>
                  <a:cxn ang="0">
                    <a:pos x="T0" y="T1"/>
                  </a:cxn>
                  <a:cxn ang="0">
                    <a:pos x="T2" y="T3"/>
                  </a:cxn>
                  <a:cxn ang="0">
                    <a:pos x="T4" y="T5"/>
                  </a:cxn>
                  <a:cxn ang="0">
                    <a:pos x="T6" y="T7"/>
                  </a:cxn>
                  <a:cxn ang="0">
                    <a:pos x="T8" y="T9"/>
                  </a:cxn>
                </a:cxnLst>
                <a:rect l="0" t="0" r="r" b="b"/>
                <a:pathLst>
                  <a:path w="340" h="900">
                    <a:moveTo>
                      <a:pt x="0" y="16"/>
                    </a:moveTo>
                    <a:lnTo>
                      <a:pt x="293" y="900"/>
                    </a:lnTo>
                    <a:cubicBezTo>
                      <a:pt x="308" y="894"/>
                      <a:pt x="324" y="889"/>
                      <a:pt x="340" y="885"/>
                    </a:cubicBezTo>
                    <a:lnTo>
                      <a:pt x="47" y="0"/>
                    </a:lnTo>
                    <a:cubicBezTo>
                      <a:pt x="32" y="6"/>
                      <a:pt x="16" y="11"/>
                      <a:pt x="0" y="16"/>
                    </a:cubicBezTo>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4" name="Freeform 10">
                <a:extLst>
                  <a:ext uri="{FF2B5EF4-FFF2-40B4-BE49-F238E27FC236}">
                    <a16:creationId xmlns:a16="http://schemas.microsoft.com/office/drawing/2014/main" id="{3DACBB49-B83C-4161-B14E-51D7934384C6}"/>
                  </a:ext>
                </a:extLst>
              </p:cNvPr>
              <p:cNvSpPr>
                <a:spLocks/>
              </p:cNvSpPr>
              <p:nvPr/>
            </p:nvSpPr>
            <p:spPr bwMode="auto">
              <a:xfrm>
                <a:off x="6097588" y="3743325"/>
                <a:ext cx="514350" cy="465138"/>
              </a:xfrm>
              <a:custGeom>
                <a:avLst/>
                <a:gdLst>
                  <a:gd name="T0" fmla="*/ 34 w 674"/>
                  <a:gd name="T1" fmla="*/ 609 h 609"/>
                  <a:gd name="T2" fmla="*/ 674 w 674"/>
                  <a:gd name="T3" fmla="*/ 37 h 609"/>
                  <a:gd name="T4" fmla="*/ 640 w 674"/>
                  <a:gd name="T5" fmla="*/ 0 h 609"/>
                  <a:gd name="T6" fmla="*/ 0 w 674"/>
                  <a:gd name="T7" fmla="*/ 572 h 609"/>
                  <a:gd name="T8" fmla="*/ 34 w 674"/>
                  <a:gd name="T9" fmla="*/ 609 h 609"/>
                </a:gdLst>
                <a:ahLst/>
                <a:cxnLst>
                  <a:cxn ang="0">
                    <a:pos x="T0" y="T1"/>
                  </a:cxn>
                  <a:cxn ang="0">
                    <a:pos x="T2" y="T3"/>
                  </a:cxn>
                  <a:cxn ang="0">
                    <a:pos x="T4" y="T5"/>
                  </a:cxn>
                  <a:cxn ang="0">
                    <a:pos x="T6" y="T7"/>
                  </a:cxn>
                  <a:cxn ang="0">
                    <a:pos x="T8" y="T9"/>
                  </a:cxn>
                </a:cxnLst>
                <a:rect l="0" t="0" r="r" b="b"/>
                <a:pathLst>
                  <a:path w="674" h="609">
                    <a:moveTo>
                      <a:pt x="34" y="609"/>
                    </a:moveTo>
                    <a:lnTo>
                      <a:pt x="674" y="37"/>
                    </a:lnTo>
                    <a:cubicBezTo>
                      <a:pt x="662" y="25"/>
                      <a:pt x="651" y="13"/>
                      <a:pt x="640" y="0"/>
                    </a:cubicBezTo>
                    <a:lnTo>
                      <a:pt x="0" y="572"/>
                    </a:lnTo>
                    <a:cubicBezTo>
                      <a:pt x="12" y="584"/>
                      <a:pt x="23" y="597"/>
                      <a:pt x="34" y="609"/>
                    </a:cubicBezTo>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5" name="Freeform 11">
                <a:extLst>
                  <a:ext uri="{FF2B5EF4-FFF2-40B4-BE49-F238E27FC236}">
                    <a16:creationId xmlns:a16="http://schemas.microsoft.com/office/drawing/2014/main" id="{2165BC2E-B7D6-49DD-9828-224FBF6CD695}"/>
                  </a:ext>
                </a:extLst>
              </p:cNvPr>
              <p:cNvSpPr>
                <a:spLocks/>
              </p:cNvSpPr>
              <p:nvPr/>
            </p:nvSpPr>
            <p:spPr bwMode="auto">
              <a:xfrm>
                <a:off x="7793038" y="912813"/>
                <a:ext cx="231775" cy="820738"/>
              </a:xfrm>
              <a:custGeom>
                <a:avLst/>
                <a:gdLst>
                  <a:gd name="T0" fmla="*/ 48 w 304"/>
                  <a:gd name="T1" fmla="*/ 1076 h 1076"/>
                  <a:gd name="T2" fmla="*/ 304 w 304"/>
                  <a:gd name="T3" fmla="*/ 14 h 1076"/>
                  <a:gd name="T4" fmla="*/ 256 w 304"/>
                  <a:gd name="T5" fmla="*/ 0 h 1076"/>
                  <a:gd name="T6" fmla="*/ 0 w 304"/>
                  <a:gd name="T7" fmla="*/ 1062 h 1076"/>
                  <a:gd name="T8" fmla="*/ 48 w 304"/>
                  <a:gd name="T9" fmla="*/ 1076 h 1076"/>
                </a:gdLst>
                <a:ahLst/>
                <a:cxnLst>
                  <a:cxn ang="0">
                    <a:pos x="T0" y="T1"/>
                  </a:cxn>
                  <a:cxn ang="0">
                    <a:pos x="T2" y="T3"/>
                  </a:cxn>
                  <a:cxn ang="0">
                    <a:pos x="T4" y="T5"/>
                  </a:cxn>
                  <a:cxn ang="0">
                    <a:pos x="T6" y="T7"/>
                  </a:cxn>
                  <a:cxn ang="0">
                    <a:pos x="T8" y="T9"/>
                  </a:cxn>
                </a:cxnLst>
                <a:rect l="0" t="0" r="r" b="b"/>
                <a:pathLst>
                  <a:path w="304" h="1076">
                    <a:moveTo>
                      <a:pt x="48" y="1076"/>
                    </a:moveTo>
                    <a:lnTo>
                      <a:pt x="304" y="14"/>
                    </a:lnTo>
                    <a:cubicBezTo>
                      <a:pt x="288" y="10"/>
                      <a:pt x="272" y="5"/>
                      <a:pt x="256" y="0"/>
                    </a:cubicBezTo>
                    <a:lnTo>
                      <a:pt x="0" y="1062"/>
                    </a:lnTo>
                    <a:cubicBezTo>
                      <a:pt x="16" y="1066"/>
                      <a:pt x="32" y="1070"/>
                      <a:pt x="48" y="1076"/>
                    </a:cubicBezTo>
                    <a:close/>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6" name="Freeform 12">
                <a:extLst>
                  <a:ext uri="{FF2B5EF4-FFF2-40B4-BE49-F238E27FC236}">
                    <a16:creationId xmlns:a16="http://schemas.microsoft.com/office/drawing/2014/main" id="{00951102-B48C-44B4-8F8F-ECF65397BECB}"/>
                  </a:ext>
                </a:extLst>
              </p:cNvPr>
              <p:cNvSpPr>
                <a:spLocks/>
              </p:cNvSpPr>
              <p:nvPr/>
            </p:nvSpPr>
            <p:spPr bwMode="auto">
              <a:xfrm>
                <a:off x="5337176" y="1009650"/>
                <a:ext cx="1276350" cy="1133475"/>
              </a:xfrm>
              <a:custGeom>
                <a:avLst/>
                <a:gdLst>
                  <a:gd name="T0" fmla="*/ 35 w 1674"/>
                  <a:gd name="T1" fmla="*/ 0 h 1486"/>
                  <a:gd name="T2" fmla="*/ 12 w 1674"/>
                  <a:gd name="T3" fmla="*/ 25 h 1486"/>
                  <a:gd name="T4" fmla="*/ 0 w 1674"/>
                  <a:gd name="T5" fmla="*/ 36 h 1486"/>
                  <a:gd name="T6" fmla="*/ 1646 w 1674"/>
                  <a:gd name="T7" fmla="*/ 1486 h 1486"/>
                  <a:gd name="T8" fmla="*/ 1674 w 1674"/>
                  <a:gd name="T9" fmla="*/ 1444 h 1486"/>
                  <a:gd name="T10" fmla="*/ 35 w 1674"/>
                  <a:gd name="T11" fmla="*/ 0 h 1486"/>
                </a:gdLst>
                <a:ahLst/>
                <a:cxnLst>
                  <a:cxn ang="0">
                    <a:pos x="T0" y="T1"/>
                  </a:cxn>
                  <a:cxn ang="0">
                    <a:pos x="T2" y="T3"/>
                  </a:cxn>
                  <a:cxn ang="0">
                    <a:pos x="T4" y="T5"/>
                  </a:cxn>
                  <a:cxn ang="0">
                    <a:pos x="T6" y="T7"/>
                  </a:cxn>
                  <a:cxn ang="0">
                    <a:pos x="T8" y="T9"/>
                  </a:cxn>
                  <a:cxn ang="0">
                    <a:pos x="T10" y="T11"/>
                  </a:cxn>
                </a:cxnLst>
                <a:rect l="0" t="0" r="r" b="b"/>
                <a:pathLst>
                  <a:path w="1674" h="1486">
                    <a:moveTo>
                      <a:pt x="35" y="0"/>
                    </a:moveTo>
                    <a:cubicBezTo>
                      <a:pt x="27" y="9"/>
                      <a:pt x="20" y="17"/>
                      <a:pt x="12" y="25"/>
                    </a:cubicBezTo>
                    <a:cubicBezTo>
                      <a:pt x="8" y="29"/>
                      <a:pt x="4" y="32"/>
                      <a:pt x="0" y="36"/>
                    </a:cubicBezTo>
                    <a:lnTo>
                      <a:pt x="1646" y="1486"/>
                    </a:lnTo>
                    <a:cubicBezTo>
                      <a:pt x="1655" y="1471"/>
                      <a:pt x="1664" y="1457"/>
                      <a:pt x="1674" y="1444"/>
                    </a:cubicBezTo>
                    <a:lnTo>
                      <a:pt x="35" y="0"/>
                    </a:lnTo>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7" name="Freeform 13">
                <a:extLst>
                  <a:ext uri="{FF2B5EF4-FFF2-40B4-BE49-F238E27FC236}">
                    <a16:creationId xmlns:a16="http://schemas.microsoft.com/office/drawing/2014/main" id="{C8768F8C-2121-4DC7-B7EB-44B793C6A6D0}"/>
                  </a:ext>
                </a:extLst>
              </p:cNvPr>
              <p:cNvSpPr>
                <a:spLocks/>
              </p:cNvSpPr>
              <p:nvPr/>
            </p:nvSpPr>
            <p:spPr bwMode="auto">
              <a:xfrm>
                <a:off x="4733926" y="1295400"/>
                <a:ext cx="38100" cy="579438"/>
              </a:xfrm>
              <a:custGeom>
                <a:avLst/>
                <a:gdLst>
                  <a:gd name="T0" fmla="*/ 17 w 50"/>
                  <a:gd name="T1" fmla="*/ 759 h 760"/>
                  <a:gd name="T2" fmla="*/ 50 w 50"/>
                  <a:gd name="T3" fmla="*/ 760 h 760"/>
                  <a:gd name="T4" fmla="*/ 50 w 50"/>
                  <a:gd name="T5" fmla="*/ 0 h 760"/>
                  <a:gd name="T6" fmla="*/ 24 w 50"/>
                  <a:gd name="T7" fmla="*/ 1 h 760"/>
                  <a:gd name="T8" fmla="*/ 0 w 50"/>
                  <a:gd name="T9" fmla="*/ 0 h 760"/>
                  <a:gd name="T10" fmla="*/ 0 w 50"/>
                  <a:gd name="T11" fmla="*/ 759 h 760"/>
                  <a:gd name="T12" fmla="*/ 17 w 50"/>
                  <a:gd name="T13" fmla="*/ 759 h 760"/>
                </a:gdLst>
                <a:ahLst/>
                <a:cxnLst>
                  <a:cxn ang="0">
                    <a:pos x="T0" y="T1"/>
                  </a:cxn>
                  <a:cxn ang="0">
                    <a:pos x="T2" y="T3"/>
                  </a:cxn>
                  <a:cxn ang="0">
                    <a:pos x="T4" y="T5"/>
                  </a:cxn>
                  <a:cxn ang="0">
                    <a:pos x="T6" y="T7"/>
                  </a:cxn>
                  <a:cxn ang="0">
                    <a:pos x="T8" y="T9"/>
                  </a:cxn>
                  <a:cxn ang="0">
                    <a:pos x="T10" y="T11"/>
                  </a:cxn>
                  <a:cxn ang="0">
                    <a:pos x="T12" y="T13"/>
                  </a:cxn>
                </a:cxnLst>
                <a:rect l="0" t="0" r="r" b="b"/>
                <a:pathLst>
                  <a:path w="50" h="760">
                    <a:moveTo>
                      <a:pt x="17" y="759"/>
                    </a:moveTo>
                    <a:cubicBezTo>
                      <a:pt x="28" y="759"/>
                      <a:pt x="39" y="759"/>
                      <a:pt x="50" y="760"/>
                    </a:cubicBezTo>
                    <a:lnTo>
                      <a:pt x="50" y="0"/>
                    </a:lnTo>
                    <a:cubicBezTo>
                      <a:pt x="42" y="0"/>
                      <a:pt x="33" y="1"/>
                      <a:pt x="24" y="1"/>
                    </a:cubicBezTo>
                    <a:cubicBezTo>
                      <a:pt x="16" y="1"/>
                      <a:pt x="8" y="0"/>
                      <a:pt x="0" y="0"/>
                    </a:cubicBezTo>
                    <a:lnTo>
                      <a:pt x="0" y="759"/>
                    </a:lnTo>
                    <a:cubicBezTo>
                      <a:pt x="6" y="759"/>
                      <a:pt x="12" y="759"/>
                      <a:pt x="17" y="759"/>
                    </a:cubicBezTo>
                    <a:close/>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8" name="Freeform 14">
                <a:extLst>
                  <a:ext uri="{FF2B5EF4-FFF2-40B4-BE49-F238E27FC236}">
                    <a16:creationId xmlns:a16="http://schemas.microsoft.com/office/drawing/2014/main" id="{75A360A3-9A47-4A6A-94CC-90456A4F9296}"/>
                  </a:ext>
                </a:extLst>
              </p:cNvPr>
              <p:cNvSpPr>
                <a:spLocks/>
              </p:cNvSpPr>
              <p:nvPr/>
            </p:nvSpPr>
            <p:spPr bwMode="auto">
              <a:xfrm>
                <a:off x="2713038" y="815975"/>
                <a:ext cx="1336675" cy="655638"/>
              </a:xfrm>
              <a:custGeom>
                <a:avLst/>
                <a:gdLst>
                  <a:gd name="T0" fmla="*/ 1732 w 1755"/>
                  <a:gd name="T1" fmla="*/ 0 h 859"/>
                  <a:gd name="T2" fmla="*/ 0 w 1755"/>
                  <a:gd name="T3" fmla="*/ 815 h 859"/>
                  <a:gd name="T4" fmla="*/ 24 w 1755"/>
                  <a:gd name="T5" fmla="*/ 859 h 859"/>
                  <a:gd name="T6" fmla="*/ 1755 w 1755"/>
                  <a:gd name="T7" fmla="*/ 45 h 859"/>
                  <a:gd name="T8" fmla="*/ 1732 w 1755"/>
                  <a:gd name="T9" fmla="*/ 0 h 859"/>
                </a:gdLst>
                <a:ahLst/>
                <a:cxnLst>
                  <a:cxn ang="0">
                    <a:pos x="T0" y="T1"/>
                  </a:cxn>
                  <a:cxn ang="0">
                    <a:pos x="T2" y="T3"/>
                  </a:cxn>
                  <a:cxn ang="0">
                    <a:pos x="T4" y="T5"/>
                  </a:cxn>
                  <a:cxn ang="0">
                    <a:pos x="T6" y="T7"/>
                  </a:cxn>
                  <a:cxn ang="0">
                    <a:pos x="T8" y="T9"/>
                  </a:cxn>
                </a:cxnLst>
                <a:rect l="0" t="0" r="r" b="b"/>
                <a:pathLst>
                  <a:path w="1755" h="859">
                    <a:moveTo>
                      <a:pt x="1732" y="0"/>
                    </a:moveTo>
                    <a:lnTo>
                      <a:pt x="0" y="815"/>
                    </a:lnTo>
                    <a:cubicBezTo>
                      <a:pt x="8" y="829"/>
                      <a:pt x="16" y="844"/>
                      <a:pt x="24" y="859"/>
                    </a:cubicBezTo>
                    <a:lnTo>
                      <a:pt x="1755" y="45"/>
                    </a:lnTo>
                    <a:cubicBezTo>
                      <a:pt x="1747" y="31"/>
                      <a:pt x="1739" y="16"/>
                      <a:pt x="1732" y="0"/>
                    </a:cubicBezTo>
                    <a:close/>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9" name="Freeform 15">
                <a:extLst>
                  <a:ext uri="{FF2B5EF4-FFF2-40B4-BE49-F238E27FC236}">
                    <a16:creationId xmlns:a16="http://schemas.microsoft.com/office/drawing/2014/main" id="{2A802C51-1327-400F-B661-B80A8A9ED380}"/>
                  </a:ext>
                </a:extLst>
              </p:cNvPr>
              <p:cNvSpPr>
                <a:spLocks/>
              </p:cNvSpPr>
              <p:nvPr/>
            </p:nvSpPr>
            <p:spPr bwMode="auto">
              <a:xfrm>
                <a:off x="1212851" y="146050"/>
                <a:ext cx="236538" cy="711200"/>
              </a:xfrm>
              <a:custGeom>
                <a:avLst/>
                <a:gdLst>
                  <a:gd name="T0" fmla="*/ 0 w 310"/>
                  <a:gd name="T1" fmla="*/ 15 h 933"/>
                  <a:gd name="T2" fmla="*/ 261 w 310"/>
                  <a:gd name="T3" fmla="*/ 933 h 933"/>
                  <a:gd name="T4" fmla="*/ 310 w 310"/>
                  <a:gd name="T5" fmla="*/ 921 h 933"/>
                  <a:gd name="T6" fmla="*/ 48 w 310"/>
                  <a:gd name="T7" fmla="*/ 0 h 933"/>
                  <a:gd name="T8" fmla="*/ 0 w 310"/>
                  <a:gd name="T9" fmla="*/ 15 h 933"/>
                </a:gdLst>
                <a:ahLst/>
                <a:cxnLst>
                  <a:cxn ang="0">
                    <a:pos x="T0" y="T1"/>
                  </a:cxn>
                  <a:cxn ang="0">
                    <a:pos x="T2" y="T3"/>
                  </a:cxn>
                  <a:cxn ang="0">
                    <a:pos x="T4" y="T5"/>
                  </a:cxn>
                  <a:cxn ang="0">
                    <a:pos x="T6" y="T7"/>
                  </a:cxn>
                  <a:cxn ang="0">
                    <a:pos x="T8" y="T9"/>
                  </a:cxn>
                </a:cxnLst>
                <a:rect l="0" t="0" r="r" b="b"/>
                <a:pathLst>
                  <a:path w="310" h="933">
                    <a:moveTo>
                      <a:pt x="0" y="15"/>
                    </a:moveTo>
                    <a:lnTo>
                      <a:pt x="261" y="933"/>
                    </a:lnTo>
                    <a:cubicBezTo>
                      <a:pt x="278" y="928"/>
                      <a:pt x="294" y="924"/>
                      <a:pt x="310" y="921"/>
                    </a:cubicBezTo>
                    <a:lnTo>
                      <a:pt x="48" y="0"/>
                    </a:lnTo>
                    <a:cubicBezTo>
                      <a:pt x="32" y="6"/>
                      <a:pt x="16" y="10"/>
                      <a:pt x="0" y="15"/>
                    </a:cubicBezTo>
                    <a:close/>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0" name="Freeform 16">
                <a:extLst>
                  <a:ext uri="{FF2B5EF4-FFF2-40B4-BE49-F238E27FC236}">
                    <a16:creationId xmlns:a16="http://schemas.microsoft.com/office/drawing/2014/main" id="{41C7CBB3-49B1-4521-937E-E490C8DB4B15}"/>
                  </a:ext>
                </a:extLst>
              </p:cNvPr>
              <p:cNvSpPr>
                <a:spLocks/>
              </p:cNvSpPr>
              <p:nvPr/>
            </p:nvSpPr>
            <p:spPr bwMode="auto">
              <a:xfrm>
                <a:off x="4900613" y="-1398588"/>
                <a:ext cx="277813" cy="1130300"/>
              </a:xfrm>
              <a:custGeom>
                <a:avLst/>
                <a:gdLst>
                  <a:gd name="T0" fmla="*/ 48 w 364"/>
                  <a:gd name="T1" fmla="*/ 1484 h 1484"/>
                  <a:gd name="T2" fmla="*/ 364 w 364"/>
                  <a:gd name="T3" fmla="*/ 10 h 1484"/>
                  <a:gd name="T4" fmla="*/ 315 w 364"/>
                  <a:gd name="T5" fmla="*/ 0 h 1484"/>
                  <a:gd name="T6" fmla="*/ 0 w 364"/>
                  <a:gd name="T7" fmla="*/ 1471 h 1484"/>
                  <a:gd name="T8" fmla="*/ 48 w 364"/>
                  <a:gd name="T9" fmla="*/ 1484 h 1484"/>
                </a:gdLst>
                <a:ahLst/>
                <a:cxnLst>
                  <a:cxn ang="0">
                    <a:pos x="T0" y="T1"/>
                  </a:cxn>
                  <a:cxn ang="0">
                    <a:pos x="T2" y="T3"/>
                  </a:cxn>
                  <a:cxn ang="0">
                    <a:pos x="T4" y="T5"/>
                  </a:cxn>
                  <a:cxn ang="0">
                    <a:pos x="T6" y="T7"/>
                  </a:cxn>
                  <a:cxn ang="0">
                    <a:pos x="T8" y="T9"/>
                  </a:cxn>
                </a:cxnLst>
                <a:rect l="0" t="0" r="r" b="b"/>
                <a:pathLst>
                  <a:path w="364" h="1484">
                    <a:moveTo>
                      <a:pt x="48" y="1484"/>
                    </a:moveTo>
                    <a:lnTo>
                      <a:pt x="364" y="10"/>
                    </a:lnTo>
                    <a:cubicBezTo>
                      <a:pt x="347" y="7"/>
                      <a:pt x="331" y="4"/>
                      <a:pt x="315" y="0"/>
                    </a:cubicBezTo>
                    <a:lnTo>
                      <a:pt x="0" y="1471"/>
                    </a:lnTo>
                    <a:cubicBezTo>
                      <a:pt x="16" y="1474"/>
                      <a:pt x="33" y="1479"/>
                      <a:pt x="48" y="1484"/>
                    </a:cubicBezTo>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1" name="Freeform 17">
                <a:extLst>
                  <a:ext uri="{FF2B5EF4-FFF2-40B4-BE49-F238E27FC236}">
                    <a16:creationId xmlns:a16="http://schemas.microsoft.com/office/drawing/2014/main" id="{4B3CBA9F-0451-4987-A0FF-FE937C7BD7AD}"/>
                  </a:ext>
                </a:extLst>
              </p:cNvPr>
              <p:cNvSpPr>
                <a:spLocks/>
              </p:cNvSpPr>
              <p:nvPr/>
            </p:nvSpPr>
            <p:spPr bwMode="auto">
              <a:xfrm>
                <a:off x="8978901" y="-1176338"/>
                <a:ext cx="866775" cy="635000"/>
              </a:xfrm>
              <a:custGeom>
                <a:avLst/>
                <a:gdLst>
                  <a:gd name="T0" fmla="*/ 1108 w 1138"/>
                  <a:gd name="T1" fmla="*/ 0 h 833"/>
                  <a:gd name="T2" fmla="*/ 0 w 1138"/>
                  <a:gd name="T3" fmla="*/ 795 h 833"/>
                  <a:gd name="T4" fmla="*/ 34 w 1138"/>
                  <a:gd name="T5" fmla="*/ 833 h 833"/>
                  <a:gd name="T6" fmla="*/ 1138 w 1138"/>
                  <a:gd name="T7" fmla="*/ 40 h 833"/>
                  <a:gd name="T8" fmla="*/ 1108 w 1138"/>
                  <a:gd name="T9" fmla="*/ 0 h 833"/>
                </a:gdLst>
                <a:ahLst/>
                <a:cxnLst>
                  <a:cxn ang="0">
                    <a:pos x="T0" y="T1"/>
                  </a:cxn>
                  <a:cxn ang="0">
                    <a:pos x="T2" y="T3"/>
                  </a:cxn>
                  <a:cxn ang="0">
                    <a:pos x="T4" y="T5"/>
                  </a:cxn>
                  <a:cxn ang="0">
                    <a:pos x="T6" y="T7"/>
                  </a:cxn>
                  <a:cxn ang="0">
                    <a:pos x="T8" y="T9"/>
                  </a:cxn>
                </a:cxnLst>
                <a:rect l="0" t="0" r="r" b="b"/>
                <a:pathLst>
                  <a:path w="1138" h="833">
                    <a:moveTo>
                      <a:pt x="1108" y="0"/>
                    </a:moveTo>
                    <a:lnTo>
                      <a:pt x="0" y="795"/>
                    </a:lnTo>
                    <a:cubicBezTo>
                      <a:pt x="12" y="807"/>
                      <a:pt x="23" y="819"/>
                      <a:pt x="34" y="833"/>
                    </a:cubicBezTo>
                    <a:lnTo>
                      <a:pt x="1138" y="40"/>
                    </a:lnTo>
                    <a:cubicBezTo>
                      <a:pt x="1127" y="27"/>
                      <a:pt x="1117" y="14"/>
                      <a:pt x="1108" y="0"/>
                    </a:cubicBezTo>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2" name="Freeform 18">
                <a:extLst>
                  <a:ext uri="{FF2B5EF4-FFF2-40B4-BE49-F238E27FC236}">
                    <a16:creationId xmlns:a16="http://schemas.microsoft.com/office/drawing/2014/main" id="{29C3C371-3F8D-48B1-9396-16FF46EA9728}"/>
                  </a:ext>
                </a:extLst>
              </p:cNvPr>
              <p:cNvSpPr>
                <a:spLocks/>
              </p:cNvSpPr>
              <p:nvPr/>
            </p:nvSpPr>
            <p:spPr bwMode="auto">
              <a:xfrm>
                <a:off x="10348913" y="2573338"/>
                <a:ext cx="615950" cy="931863"/>
              </a:xfrm>
              <a:custGeom>
                <a:avLst/>
                <a:gdLst>
                  <a:gd name="T0" fmla="*/ 41 w 809"/>
                  <a:gd name="T1" fmla="*/ 1224 h 1224"/>
                  <a:gd name="T2" fmla="*/ 809 w 809"/>
                  <a:gd name="T3" fmla="*/ 28 h 1224"/>
                  <a:gd name="T4" fmla="*/ 768 w 809"/>
                  <a:gd name="T5" fmla="*/ 0 h 1224"/>
                  <a:gd name="T6" fmla="*/ 0 w 809"/>
                  <a:gd name="T7" fmla="*/ 1196 h 1224"/>
                  <a:gd name="T8" fmla="*/ 41 w 809"/>
                  <a:gd name="T9" fmla="*/ 1224 h 1224"/>
                </a:gdLst>
                <a:ahLst/>
                <a:cxnLst>
                  <a:cxn ang="0">
                    <a:pos x="T0" y="T1"/>
                  </a:cxn>
                  <a:cxn ang="0">
                    <a:pos x="T2" y="T3"/>
                  </a:cxn>
                  <a:cxn ang="0">
                    <a:pos x="T4" y="T5"/>
                  </a:cxn>
                  <a:cxn ang="0">
                    <a:pos x="T6" y="T7"/>
                  </a:cxn>
                  <a:cxn ang="0">
                    <a:pos x="T8" y="T9"/>
                  </a:cxn>
                </a:cxnLst>
                <a:rect l="0" t="0" r="r" b="b"/>
                <a:pathLst>
                  <a:path w="809" h="1224">
                    <a:moveTo>
                      <a:pt x="41" y="1224"/>
                    </a:moveTo>
                    <a:lnTo>
                      <a:pt x="809" y="28"/>
                    </a:lnTo>
                    <a:cubicBezTo>
                      <a:pt x="795" y="19"/>
                      <a:pt x="781" y="10"/>
                      <a:pt x="768" y="0"/>
                    </a:cubicBezTo>
                    <a:lnTo>
                      <a:pt x="0" y="1196"/>
                    </a:lnTo>
                    <a:cubicBezTo>
                      <a:pt x="14" y="1205"/>
                      <a:pt x="28" y="1214"/>
                      <a:pt x="41" y="1224"/>
                    </a:cubicBezTo>
                    <a:close/>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3" name="Freeform 19">
                <a:extLst>
                  <a:ext uri="{FF2B5EF4-FFF2-40B4-BE49-F238E27FC236}">
                    <a16:creationId xmlns:a16="http://schemas.microsoft.com/office/drawing/2014/main" id="{52C94D03-96B3-4074-A267-207C12BA7C33}"/>
                  </a:ext>
                </a:extLst>
              </p:cNvPr>
              <p:cNvSpPr>
                <a:spLocks/>
              </p:cNvSpPr>
              <p:nvPr/>
            </p:nvSpPr>
            <p:spPr bwMode="auto">
              <a:xfrm>
                <a:off x="10548938" y="4640263"/>
                <a:ext cx="590550" cy="471488"/>
              </a:xfrm>
              <a:custGeom>
                <a:avLst/>
                <a:gdLst>
                  <a:gd name="T0" fmla="*/ 774 w 774"/>
                  <a:gd name="T1" fmla="*/ 582 h 619"/>
                  <a:gd name="T2" fmla="*/ 33 w 774"/>
                  <a:gd name="T3" fmla="*/ 0 h 619"/>
                  <a:gd name="T4" fmla="*/ 0 w 774"/>
                  <a:gd name="T5" fmla="*/ 38 h 619"/>
                  <a:gd name="T6" fmla="*/ 740 w 774"/>
                  <a:gd name="T7" fmla="*/ 619 h 619"/>
                  <a:gd name="T8" fmla="*/ 774 w 774"/>
                  <a:gd name="T9" fmla="*/ 582 h 619"/>
                </a:gdLst>
                <a:ahLst/>
                <a:cxnLst>
                  <a:cxn ang="0">
                    <a:pos x="T0" y="T1"/>
                  </a:cxn>
                  <a:cxn ang="0">
                    <a:pos x="T2" y="T3"/>
                  </a:cxn>
                  <a:cxn ang="0">
                    <a:pos x="T4" y="T5"/>
                  </a:cxn>
                  <a:cxn ang="0">
                    <a:pos x="T6" y="T7"/>
                  </a:cxn>
                  <a:cxn ang="0">
                    <a:pos x="T8" y="T9"/>
                  </a:cxn>
                </a:cxnLst>
                <a:rect l="0" t="0" r="r" b="b"/>
                <a:pathLst>
                  <a:path w="774" h="619">
                    <a:moveTo>
                      <a:pt x="774" y="582"/>
                    </a:moveTo>
                    <a:lnTo>
                      <a:pt x="33" y="0"/>
                    </a:lnTo>
                    <a:cubicBezTo>
                      <a:pt x="23" y="13"/>
                      <a:pt x="12" y="26"/>
                      <a:pt x="0" y="38"/>
                    </a:cubicBezTo>
                    <a:lnTo>
                      <a:pt x="740" y="619"/>
                    </a:lnTo>
                    <a:cubicBezTo>
                      <a:pt x="751" y="606"/>
                      <a:pt x="762" y="594"/>
                      <a:pt x="774" y="582"/>
                    </a:cubicBezTo>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4" name="Freeform 20">
                <a:extLst>
                  <a:ext uri="{FF2B5EF4-FFF2-40B4-BE49-F238E27FC236}">
                    <a16:creationId xmlns:a16="http://schemas.microsoft.com/office/drawing/2014/main" id="{8A319595-7343-41EE-916F-E97C95AB2B51}"/>
                  </a:ext>
                </a:extLst>
              </p:cNvPr>
              <p:cNvSpPr>
                <a:spLocks/>
              </p:cNvSpPr>
              <p:nvPr/>
            </p:nvSpPr>
            <p:spPr bwMode="auto">
              <a:xfrm>
                <a:off x="10174288" y="6281738"/>
                <a:ext cx="933450" cy="700088"/>
              </a:xfrm>
              <a:custGeom>
                <a:avLst/>
                <a:gdLst>
                  <a:gd name="T0" fmla="*/ 31 w 1225"/>
                  <a:gd name="T1" fmla="*/ 920 h 920"/>
                  <a:gd name="T2" fmla="*/ 1225 w 1225"/>
                  <a:gd name="T3" fmla="*/ 40 h 920"/>
                  <a:gd name="T4" fmla="*/ 1196 w 1225"/>
                  <a:gd name="T5" fmla="*/ 0 h 920"/>
                  <a:gd name="T6" fmla="*/ 0 w 1225"/>
                  <a:gd name="T7" fmla="*/ 881 h 920"/>
                  <a:gd name="T8" fmla="*/ 31 w 1225"/>
                  <a:gd name="T9" fmla="*/ 920 h 920"/>
                </a:gdLst>
                <a:ahLst/>
                <a:cxnLst>
                  <a:cxn ang="0">
                    <a:pos x="T0" y="T1"/>
                  </a:cxn>
                  <a:cxn ang="0">
                    <a:pos x="T2" y="T3"/>
                  </a:cxn>
                  <a:cxn ang="0">
                    <a:pos x="T4" y="T5"/>
                  </a:cxn>
                  <a:cxn ang="0">
                    <a:pos x="T6" y="T7"/>
                  </a:cxn>
                  <a:cxn ang="0">
                    <a:pos x="T8" y="T9"/>
                  </a:cxn>
                </a:cxnLst>
                <a:rect l="0" t="0" r="r" b="b"/>
                <a:pathLst>
                  <a:path w="1225" h="920">
                    <a:moveTo>
                      <a:pt x="31" y="920"/>
                    </a:moveTo>
                    <a:lnTo>
                      <a:pt x="1225" y="40"/>
                    </a:lnTo>
                    <a:cubicBezTo>
                      <a:pt x="1215" y="27"/>
                      <a:pt x="1205" y="14"/>
                      <a:pt x="1196" y="0"/>
                    </a:cubicBezTo>
                    <a:lnTo>
                      <a:pt x="0" y="881"/>
                    </a:lnTo>
                    <a:cubicBezTo>
                      <a:pt x="11" y="893"/>
                      <a:pt x="22" y="906"/>
                      <a:pt x="31" y="920"/>
                    </a:cubicBezTo>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5" name="Freeform 21">
                <a:extLst>
                  <a:ext uri="{FF2B5EF4-FFF2-40B4-BE49-F238E27FC236}">
                    <a16:creationId xmlns:a16="http://schemas.microsoft.com/office/drawing/2014/main" id="{1FB79757-9959-4C46-8BD9-6B7DC22B51AB}"/>
                  </a:ext>
                </a:extLst>
              </p:cNvPr>
              <p:cNvSpPr>
                <a:spLocks/>
              </p:cNvSpPr>
              <p:nvPr/>
            </p:nvSpPr>
            <p:spPr bwMode="auto">
              <a:xfrm>
                <a:off x="7959726" y="7137400"/>
                <a:ext cx="625475" cy="182563"/>
              </a:xfrm>
              <a:custGeom>
                <a:avLst/>
                <a:gdLst>
                  <a:gd name="T0" fmla="*/ 8 w 822"/>
                  <a:gd name="T1" fmla="*/ 0 h 240"/>
                  <a:gd name="T2" fmla="*/ 0 w 822"/>
                  <a:gd name="T3" fmla="*/ 50 h 240"/>
                  <a:gd name="T4" fmla="*/ 812 w 822"/>
                  <a:gd name="T5" fmla="*/ 240 h 240"/>
                  <a:gd name="T6" fmla="*/ 818 w 822"/>
                  <a:gd name="T7" fmla="*/ 209 h 240"/>
                  <a:gd name="T8" fmla="*/ 822 w 822"/>
                  <a:gd name="T9" fmla="*/ 192 h 240"/>
                  <a:gd name="T10" fmla="*/ 8 w 822"/>
                  <a:gd name="T11" fmla="*/ 0 h 240"/>
                </a:gdLst>
                <a:ahLst/>
                <a:cxnLst>
                  <a:cxn ang="0">
                    <a:pos x="T0" y="T1"/>
                  </a:cxn>
                  <a:cxn ang="0">
                    <a:pos x="T2" y="T3"/>
                  </a:cxn>
                  <a:cxn ang="0">
                    <a:pos x="T4" y="T5"/>
                  </a:cxn>
                  <a:cxn ang="0">
                    <a:pos x="T6" y="T7"/>
                  </a:cxn>
                  <a:cxn ang="0">
                    <a:pos x="T8" y="T9"/>
                  </a:cxn>
                  <a:cxn ang="0">
                    <a:pos x="T10" y="T11"/>
                  </a:cxn>
                </a:cxnLst>
                <a:rect l="0" t="0" r="r" b="b"/>
                <a:pathLst>
                  <a:path w="822" h="240">
                    <a:moveTo>
                      <a:pt x="8" y="0"/>
                    </a:moveTo>
                    <a:cubicBezTo>
                      <a:pt x="6" y="17"/>
                      <a:pt x="3" y="33"/>
                      <a:pt x="0" y="50"/>
                    </a:cubicBezTo>
                    <a:lnTo>
                      <a:pt x="812" y="240"/>
                    </a:lnTo>
                    <a:cubicBezTo>
                      <a:pt x="813" y="230"/>
                      <a:pt x="815" y="219"/>
                      <a:pt x="818" y="209"/>
                    </a:cubicBezTo>
                    <a:cubicBezTo>
                      <a:pt x="819" y="203"/>
                      <a:pt x="821" y="197"/>
                      <a:pt x="822" y="192"/>
                    </a:cubicBezTo>
                    <a:lnTo>
                      <a:pt x="8" y="0"/>
                    </a:lnTo>
                    <a:close/>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6" name="Freeform 22">
                <a:extLst>
                  <a:ext uri="{FF2B5EF4-FFF2-40B4-BE49-F238E27FC236}">
                    <a16:creationId xmlns:a16="http://schemas.microsoft.com/office/drawing/2014/main" id="{8FDF42FF-1C5B-413A-8589-BDAEEE08015A}"/>
                  </a:ext>
                </a:extLst>
              </p:cNvPr>
              <p:cNvSpPr>
                <a:spLocks/>
              </p:cNvSpPr>
              <p:nvPr/>
            </p:nvSpPr>
            <p:spPr bwMode="auto">
              <a:xfrm>
                <a:off x="5948363" y="5481638"/>
                <a:ext cx="384175" cy="544513"/>
              </a:xfrm>
              <a:custGeom>
                <a:avLst/>
                <a:gdLst>
                  <a:gd name="T0" fmla="*/ 43 w 503"/>
                  <a:gd name="T1" fmla="*/ 0 h 716"/>
                  <a:gd name="T2" fmla="*/ 0 w 503"/>
                  <a:gd name="T3" fmla="*/ 27 h 716"/>
                  <a:gd name="T4" fmla="*/ 464 w 503"/>
                  <a:gd name="T5" fmla="*/ 716 h 716"/>
                  <a:gd name="T6" fmla="*/ 503 w 503"/>
                  <a:gd name="T7" fmla="*/ 684 h 716"/>
                  <a:gd name="T8" fmla="*/ 43 w 503"/>
                  <a:gd name="T9" fmla="*/ 0 h 716"/>
                </a:gdLst>
                <a:ahLst/>
                <a:cxnLst>
                  <a:cxn ang="0">
                    <a:pos x="T0" y="T1"/>
                  </a:cxn>
                  <a:cxn ang="0">
                    <a:pos x="T2" y="T3"/>
                  </a:cxn>
                  <a:cxn ang="0">
                    <a:pos x="T4" y="T5"/>
                  </a:cxn>
                  <a:cxn ang="0">
                    <a:pos x="T6" y="T7"/>
                  </a:cxn>
                  <a:cxn ang="0">
                    <a:pos x="T8" y="T9"/>
                  </a:cxn>
                </a:cxnLst>
                <a:rect l="0" t="0" r="r" b="b"/>
                <a:pathLst>
                  <a:path w="503" h="716">
                    <a:moveTo>
                      <a:pt x="43" y="0"/>
                    </a:moveTo>
                    <a:cubicBezTo>
                      <a:pt x="29" y="10"/>
                      <a:pt x="15" y="19"/>
                      <a:pt x="0" y="27"/>
                    </a:cubicBezTo>
                    <a:lnTo>
                      <a:pt x="464" y="716"/>
                    </a:lnTo>
                    <a:cubicBezTo>
                      <a:pt x="476" y="705"/>
                      <a:pt x="489" y="694"/>
                      <a:pt x="503" y="684"/>
                    </a:cubicBezTo>
                    <a:lnTo>
                      <a:pt x="43" y="0"/>
                    </a:lnTo>
                    <a:close/>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7" name="Freeform 23">
                <a:extLst>
                  <a:ext uri="{FF2B5EF4-FFF2-40B4-BE49-F238E27FC236}">
                    <a16:creationId xmlns:a16="http://schemas.microsoft.com/office/drawing/2014/main" id="{72E74CC4-B541-4A01-9C30-082CEBEF572B}"/>
                  </a:ext>
                </a:extLst>
              </p:cNvPr>
              <p:cNvSpPr>
                <a:spLocks/>
              </p:cNvSpPr>
              <p:nvPr/>
            </p:nvSpPr>
            <p:spPr bwMode="auto">
              <a:xfrm>
                <a:off x="3836988" y="4803775"/>
                <a:ext cx="827088" cy="96838"/>
              </a:xfrm>
              <a:custGeom>
                <a:avLst/>
                <a:gdLst>
                  <a:gd name="T0" fmla="*/ 1061 w 1084"/>
                  <a:gd name="T1" fmla="*/ 0 h 127"/>
                  <a:gd name="T2" fmla="*/ 0 w 1084"/>
                  <a:gd name="T3" fmla="*/ 78 h 127"/>
                  <a:gd name="T4" fmla="*/ 8 w 1084"/>
                  <a:gd name="T5" fmla="*/ 127 h 127"/>
                  <a:gd name="T6" fmla="*/ 1084 w 1084"/>
                  <a:gd name="T7" fmla="*/ 49 h 127"/>
                  <a:gd name="T8" fmla="*/ 1061 w 1084"/>
                  <a:gd name="T9" fmla="*/ 0 h 127"/>
                </a:gdLst>
                <a:ahLst/>
                <a:cxnLst>
                  <a:cxn ang="0">
                    <a:pos x="T0" y="T1"/>
                  </a:cxn>
                  <a:cxn ang="0">
                    <a:pos x="T2" y="T3"/>
                  </a:cxn>
                  <a:cxn ang="0">
                    <a:pos x="T4" y="T5"/>
                  </a:cxn>
                  <a:cxn ang="0">
                    <a:pos x="T6" y="T7"/>
                  </a:cxn>
                  <a:cxn ang="0">
                    <a:pos x="T8" y="T9"/>
                  </a:cxn>
                </a:cxnLst>
                <a:rect l="0" t="0" r="r" b="b"/>
                <a:pathLst>
                  <a:path w="1084" h="127">
                    <a:moveTo>
                      <a:pt x="1061" y="0"/>
                    </a:moveTo>
                    <a:lnTo>
                      <a:pt x="0" y="78"/>
                    </a:lnTo>
                    <a:cubicBezTo>
                      <a:pt x="4" y="94"/>
                      <a:pt x="6" y="111"/>
                      <a:pt x="8" y="127"/>
                    </a:cubicBezTo>
                    <a:lnTo>
                      <a:pt x="1084" y="49"/>
                    </a:lnTo>
                    <a:cubicBezTo>
                      <a:pt x="1076" y="33"/>
                      <a:pt x="1068" y="17"/>
                      <a:pt x="1061" y="0"/>
                    </a:cubicBezTo>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8" name="Freeform 24">
                <a:extLst>
                  <a:ext uri="{FF2B5EF4-FFF2-40B4-BE49-F238E27FC236}">
                    <a16:creationId xmlns:a16="http://schemas.microsoft.com/office/drawing/2014/main" id="{5B3C945D-1020-412E-866C-4AA97A9D4688}"/>
                  </a:ext>
                </a:extLst>
              </p:cNvPr>
              <p:cNvSpPr>
                <a:spLocks/>
              </p:cNvSpPr>
              <p:nvPr/>
            </p:nvSpPr>
            <p:spPr bwMode="auto">
              <a:xfrm>
                <a:off x="2168526" y="2930525"/>
                <a:ext cx="609600" cy="1308100"/>
              </a:xfrm>
              <a:custGeom>
                <a:avLst/>
                <a:gdLst>
                  <a:gd name="T0" fmla="*/ 46 w 800"/>
                  <a:gd name="T1" fmla="*/ 0 h 1715"/>
                  <a:gd name="T2" fmla="*/ 0 w 800"/>
                  <a:gd name="T3" fmla="*/ 18 h 1715"/>
                  <a:gd name="T4" fmla="*/ 753 w 800"/>
                  <a:gd name="T5" fmla="*/ 1715 h 1715"/>
                  <a:gd name="T6" fmla="*/ 800 w 800"/>
                  <a:gd name="T7" fmla="*/ 1697 h 1715"/>
                  <a:gd name="T8" fmla="*/ 46 w 800"/>
                  <a:gd name="T9" fmla="*/ 0 h 1715"/>
                </a:gdLst>
                <a:ahLst/>
                <a:cxnLst>
                  <a:cxn ang="0">
                    <a:pos x="T0" y="T1"/>
                  </a:cxn>
                  <a:cxn ang="0">
                    <a:pos x="T2" y="T3"/>
                  </a:cxn>
                  <a:cxn ang="0">
                    <a:pos x="T4" y="T5"/>
                  </a:cxn>
                  <a:cxn ang="0">
                    <a:pos x="T6" y="T7"/>
                  </a:cxn>
                  <a:cxn ang="0">
                    <a:pos x="T8" y="T9"/>
                  </a:cxn>
                </a:cxnLst>
                <a:rect l="0" t="0" r="r" b="b"/>
                <a:pathLst>
                  <a:path w="800" h="1715">
                    <a:moveTo>
                      <a:pt x="46" y="0"/>
                    </a:moveTo>
                    <a:cubicBezTo>
                      <a:pt x="31" y="6"/>
                      <a:pt x="15" y="12"/>
                      <a:pt x="0" y="18"/>
                    </a:cubicBezTo>
                    <a:lnTo>
                      <a:pt x="753" y="1715"/>
                    </a:lnTo>
                    <a:cubicBezTo>
                      <a:pt x="769" y="1708"/>
                      <a:pt x="785" y="1703"/>
                      <a:pt x="800" y="1697"/>
                    </a:cubicBezTo>
                    <a:lnTo>
                      <a:pt x="46" y="0"/>
                    </a:lnTo>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9" name="Freeform 25">
                <a:extLst>
                  <a:ext uri="{FF2B5EF4-FFF2-40B4-BE49-F238E27FC236}">
                    <a16:creationId xmlns:a16="http://schemas.microsoft.com/office/drawing/2014/main" id="{6E5B3562-4E5F-43D2-9599-9A3448777AE4}"/>
                  </a:ext>
                </a:extLst>
              </p:cNvPr>
              <p:cNvSpPr>
                <a:spLocks/>
              </p:cNvSpPr>
              <p:nvPr/>
            </p:nvSpPr>
            <p:spPr bwMode="auto">
              <a:xfrm>
                <a:off x="107951" y="2482850"/>
                <a:ext cx="693738" cy="442913"/>
              </a:xfrm>
              <a:custGeom>
                <a:avLst/>
                <a:gdLst>
                  <a:gd name="T0" fmla="*/ 880 w 909"/>
                  <a:gd name="T1" fmla="*/ 0 h 582"/>
                  <a:gd name="T2" fmla="*/ 0 w 909"/>
                  <a:gd name="T3" fmla="*/ 541 h 582"/>
                  <a:gd name="T4" fmla="*/ 29 w 909"/>
                  <a:gd name="T5" fmla="*/ 582 h 582"/>
                  <a:gd name="T6" fmla="*/ 909 w 909"/>
                  <a:gd name="T7" fmla="*/ 42 h 582"/>
                  <a:gd name="T8" fmla="*/ 880 w 909"/>
                  <a:gd name="T9" fmla="*/ 0 h 582"/>
                </a:gdLst>
                <a:ahLst/>
                <a:cxnLst>
                  <a:cxn ang="0">
                    <a:pos x="T0" y="T1"/>
                  </a:cxn>
                  <a:cxn ang="0">
                    <a:pos x="T2" y="T3"/>
                  </a:cxn>
                  <a:cxn ang="0">
                    <a:pos x="T4" y="T5"/>
                  </a:cxn>
                  <a:cxn ang="0">
                    <a:pos x="T6" y="T7"/>
                  </a:cxn>
                  <a:cxn ang="0">
                    <a:pos x="T8" y="T9"/>
                  </a:cxn>
                </a:cxnLst>
                <a:rect l="0" t="0" r="r" b="b"/>
                <a:pathLst>
                  <a:path w="909" h="582">
                    <a:moveTo>
                      <a:pt x="880" y="0"/>
                    </a:moveTo>
                    <a:lnTo>
                      <a:pt x="0" y="541"/>
                    </a:lnTo>
                    <a:cubicBezTo>
                      <a:pt x="10" y="554"/>
                      <a:pt x="20" y="568"/>
                      <a:pt x="29" y="582"/>
                    </a:cubicBezTo>
                    <a:lnTo>
                      <a:pt x="909" y="42"/>
                    </a:lnTo>
                    <a:cubicBezTo>
                      <a:pt x="899" y="28"/>
                      <a:pt x="889" y="15"/>
                      <a:pt x="880" y="0"/>
                    </a:cubicBezTo>
                    <a:close/>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0" name="Freeform 26">
                <a:extLst>
                  <a:ext uri="{FF2B5EF4-FFF2-40B4-BE49-F238E27FC236}">
                    <a16:creationId xmlns:a16="http://schemas.microsoft.com/office/drawing/2014/main" id="{B80871FD-44F6-40F7-BB8C-6AF2FE50FE0E}"/>
                  </a:ext>
                </a:extLst>
              </p:cNvPr>
              <p:cNvSpPr>
                <a:spLocks/>
              </p:cNvSpPr>
              <p:nvPr/>
            </p:nvSpPr>
            <p:spPr bwMode="auto">
              <a:xfrm>
                <a:off x="3197226" y="5688013"/>
                <a:ext cx="128588" cy="500063"/>
              </a:xfrm>
              <a:custGeom>
                <a:avLst/>
                <a:gdLst>
                  <a:gd name="T0" fmla="*/ 0 w 170"/>
                  <a:gd name="T1" fmla="*/ 12 h 655"/>
                  <a:gd name="T2" fmla="*/ 120 w 170"/>
                  <a:gd name="T3" fmla="*/ 655 h 655"/>
                  <a:gd name="T4" fmla="*/ 170 w 170"/>
                  <a:gd name="T5" fmla="*/ 648 h 655"/>
                  <a:gd name="T6" fmla="*/ 49 w 170"/>
                  <a:gd name="T7" fmla="*/ 0 h 655"/>
                  <a:gd name="T8" fmla="*/ 0 w 170"/>
                  <a:gd name="T9" fmla="*/ 12 h 655"/>
                </a:gdLst>
                <a:ahLst/>
                <a:cxnLst>
                  <a:cxn ang="0">
                    <a:pos x="T0" y="T1"/>
                  </a:cxn>
                  <a:cxn ang="0">
                    <a:pos x="T2" y="T3"/>
                  </a:cxn>
                  <a:cxn ang="0">
                    <a:pos x="T4" y="T5"/>
                  </a:cxn>
                  <a:cxn ang="0">
                    <a:pos x="T6" y="T7"/>
                  </a:cxn>
                  <a:cxn ang="0">
                    <a:pos x="T8" y="T9"/>
                  </a:cxn>
                </a:cxnLst>
                <a:rect l="0" t="0" r="r" b="b"/>
                <a:pathLst>
                  <a:path w="170" h="655">
                    <a:moveTo>
                      <a:pt x="0" y="12"/>
                    </a:moveTo>
                    <a:lnTo>
                      <a:pt x="120" y="655"/>
                    </a:lnTo>
                    <a:cubicBezTo>
                      <a:pt x="137" y="652"/>
                      <a:pt x="153" y="650"/>
                      <a:pt x="170" y="648"/>
                    </a:cubicBezTo>
                    <a:lnTo>
                      <a:pt x="49" y="0"/>
                    </a:lnTo>
                    <a:cubicBezTo>
                      <a:pt x="33" y="5"/>
                      <a:pt x="17" y="9"/>
                      <a:pt x="0" y="12"/>
                    </a:cubicBezTo>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1" name="Freeform 27">
                <a:extLst>
                  <a:ext uri="{FF2B5EF4-FFF2-40B4-BE49-F238E27FC236}">
                    <a16:creationId xmlns:a16="http://schemas.microsoft.com/office/drawing/2014/main" id="{BDD0A636-5B95-4DBD-9B44-A76BB8881D04}"/>
                  </a:ext>
                </a:extLst>
              </p:cNvPr>
              <p:cNvSpPr>
                <a:spLocks/>
              </p:cNvSpPr>
              <p:nvPr/>
            </p:nvSpPr>
            <p:spPr bwMode="auto">
              <a:xfrm>
                <a:off x="4651376" y="7016750"/>
                <a:ext cx="1204913" cy="180975"/>
              </a:xfrm>
              <a:custGeom>
                <a:avLst/>
                <a:gdLst>
                  <a:gd name="T0" fmla="*/ 8 w 1580"/>
                  <a:gd name="T1" fmla="*/ 236 h 236"/>
                  <a:gd name="T2" fmla="*/ 1580 w 1580"/>
                  <a:gd name="T3" fmla="*/ 50 h 236"/>
                  <a:gd name="T4" fmla="*/ 1575 w 1580"/>
                  <a:gd name="T5" fmla="*/ 0 h 236"/>
                  <a:gd name="T6" fmla="*/ 0 w 1580"/>
                  <a:gd name="T7" fmla="*/ 186 h 236"/>
                  <a:gd name="T8" fmla="*/ 8 w 1580"/>
                  <a:gd name="T9" fmla="*/ 236 h 236"/>
                </a:gdLst>
                <a:ahLst/>
                <a:cxnLst>
                  <a:cxn ang="0">
                    <a:pos x="T0" y="T1"/>
                  </a:cxn>
                  <a:cxn ang="0">
                    <a:pos x="T2" y="T3"/>
                  </a:cxn>
                  <a:cxn ang="0">
                    <a:pos x="T4" y="T5"/>
                  </a:cxn>
                  <a:cxn ang="0">
                    <a:pos x="T6" y="T7"/>
                  </a:cxn>
                  <a:cxn ang="0">
                    <a:pos x="T8" y="T9"/>
                  </a:cxn>
                </a:cxnLst>
                <a:rect l="0" t="0" r="r" b="b"/>
                <a:pathLst>
                  <a:path w="1580" h="236">
                    <a:moveTo>
                      <a:pt x="8" y="236"/>
                    </a:moveTo>
                    <a:lnTo>
                      <a:pt x="1580" y="50"/>
                    </a:lnTo>
                    <a:cubicBezTo>
                      <a:pt x="1578" y="34"/>
                      <a:pt x="1576" y="17"/>
                      <a:pt x="1575" y="0"/>
                    </a:cubicBezTo>
                    <a:lnTo>
                      <a:pt x="0" y="186"/>
                    </a:lnTo>
                    <a:cubicBezTo>
                      <a:pt x="3" y="203"/>
                      <a:pt x="6" y="219"/>
                      <a:pt x="8" y="236"/>
                    </a:cubicBezTo>
                    <a:close/>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2" name="Freeform 28">
                <a:extLst>
                  <a:ext uri="{FF2B5EF4-FFF2-40B4-BE49-F238E27FC236}">
                    <a16:creationId xmlns:a16="http://schemas.microsoft.com/office/drawing/2014/main" id="{B665BBF6-812E-4644-928F-D164337E96AB}"/>
                  </a:ext>
                </a:extLst>
              </p:cNvPr>
              <p:cNvSpPr>
                <a:spLocks/>
              </p:cNvSpPr>
              <p:nvPr/>
            </p:nvSpPr>
            <p:spPr bwMode="auto">
              <a:xfrm>
                <a:off x="6932613" y="7991475"/>
                <a:ext cx="58738" cy="703263"/>
              </a:xfrm>
              <a:custGeom>
                <a:avLst/>
                <a:gdLst>
                  <a:gd name="T0" fmla="*/ 61 w 77"/>
                  <a:gd name="T1" fmla="*/ 922 h 923"/>
                  <a:gd name="T2" fmla="*/ 77 w 77"/>
                  <a:gd name="T3" fmla="*/ 922 h 923"/>
                  <a:gd name="T4" fmla="*/ 50 w 77"/>
                  <a:gd name="T5" fmla="*/ 2 h 923"/>
                  <a:gd name="T6" fmla="*/ 44 w 77"/>
                  <a:gd name="T7" fmla="*/ 2 h 923"/>
                  <a:gd name="T8" fmla="*/ 0 w 77"/>
                  <a:gd name="T9" fmla="*/ 0 h 923"/>
                  <a:gd name="T10" fmla="*/ 27 w 77"/>
                  <a:gd name="T11" fmla="*/ 923 h 923"/>
                  <a:gd name="T12" fmla="*/ 61 w 77"/>
                  <a:gd name="T13" fmla="*/ 922 h 923"/>
                </a:gdLst>
                <a:ahLst/>
                <a:cxnLst>
                  <a:cxn ang="0">
                    <a:pos x="T0" y="T1"/>
                  </a:cxn>
                  <a:cxn ang="0">
                    <a:pos x="T2" y="T3"/>
                  </a:cxn>
                  <a:cxn ang="0">
                    <a:pos x="T4" y="T5"/>
                  </a:cxn>
                  <a:cxn ang="0">
                    <a:pos x="T6" y="T7"/>
                  </a:cxn>
                  <a:cxn ang="0">
                    <a:pos x="T8" y="T9"/>
                  </a:cxn>
                  <a:cxn ang="0">
                    <a:pos x="T10" y="T11"/>
                  </a:cxn>
                  <a:cxn ang="0">
                    <a:pos x="T12" y="T13"/>
                  </a:cxn>
                </a:cxnLst>
                <a:rect l="0" t="0" r="r" b="b"/>
                <a:pathLst>
                  <a:path w="77" h="923">
                    <a:moveTo>
                      <a:pt x="61" y="922"/>
                    </a:moveTo>
                    <a:cubicBezTo>
                      <a:pt x="66" y="922"/>
                      <a:pt x="71" y="922"/>
                      <a:pt x="77" y="922"/>
                    </a:cubicBezTo>
                    <a:lnTo>
                      <a:pt x="50" y="2"/>
                    </a:lnTo>
                    <a:cubicBezTo>
                      <a:pt x="48" y="2"/>
                      <a:pt x="46" y="2"/>
                      <a:pt x="44" y="2"/>
                    </a:cubicBezTo>
                    <a:cubicBezTo>
                      <a:pt x="29" y="2"/>
                      <a:pt x="14" y="2"/>
                      <a:pt x="0" y="0"/>
                    </a:cubicBezTo>
                    <a:lnTo>
                      <a:pt x="27" y="923"/>
                    </a:lnTo>
                    <a:cubicBezTo>
                      <a:pt x="38" y="922"/>
                      <a:pt x="50" y="922"/>
                      <a:pt x="61" y="922"/>
                    </a:cubicBezTo>
                    <a:close/>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3" name="Freeform 29">
                <a:extLst>
                  <a:ext uri="{FF2B5EF4-FFF2-40B4-BE49-F238E27FC236}">
                    <a16:creationId xmlns:a16="http://schemas.microsoft.com/office/drawing/2014/main" id="{21DF179A-EB74-45E8-94A1-6A9F6AEB45AD}"/>
                  </a:ext>
                </a:extLst>
              </p:cNvPr>
              <p:cNvSpPr>
                <a:spLocks/>
              </p:cNvSpPr>
              <p:nvPr/>
            </p:nvSpPr>
            <p:spPr bwMode="auto">
              <a:xfrm>
                <a:off x="1123951" y="5340350"/>
                <a:ext cx="1322388" cy="879475"/>
              </a:xfrm>
              <a:custGeom>
                <a:avLst/>
                <a:gdLst>
                  <a:gd name="T0" fmla="*/ 28 w 1736"/>
                  <a:gd name="T1" fmla="*/ 1154 h 1154"/>
                  <a:gd name="T2" fmla="*/ 1736 w 1736"/>
                  <a:gd name="T3" fmla="*/ 40 h 1154"/>
                  <a:gd name="T4" fmla="*/ 1706 w 1736"/>
                  <a:gd name="T5" fmla="*/ 0 h 1154"/>
                  <a:gd name="T6" fmla="*/ 0 w 1736"/>
                  <a:gd name="T7" fmla="*/ 1112 h 1154"/>
                  <a:gd name="T8" fmla="*/ 28 w 1736"/>
                  <a:gd name="T9" fmla="*/ 1154 h 1154"/>
                </a:gdLst>
                <a:ahLst/>
                <a:cxnLst>
                  <a:cxn ang="0">
                    <a:pos x="T0" y="T1"/>
                  </a:cxn>
                  <a:cxn ang="0">
                    <a:pos x="T2" y="T3"/>
                  </a:cxn>
                  <a:cxn ang="0">
                    <a:pos x="T4" y="T5"/>
                  </a:cxn>
                  <a:cxn ang="0">
                    <a:pos x="T6" y="T7"/>
                  </a:cxn>
                  <a:cxn ang="0">
                    <a:pos x="T8" y="T9"/>
                  </a:cxn>
                </a:cxnLst>
                <a:rect l="0" t="0" r="r" b="b"/>
                <a:pathLst>
                  <a:path w="1736" h="1154">
                    <a:moveTo>
                      <a:pt x="28" y="1154"/>
                    </a:moveTo>
                    <a:lnTo>
                      <a:pt x="1736" y="40"/>
                    </a:lnTo>
                    <a:cubicBezTo>
                      <a:pt x="1726" y="27"/>
                      <a:pt x="1716" y="14"/>
                      <a:pt x="1706" y="0"/>
                    </a:cubicBezTo>
                    <a:lnTo>
                      <a:pt x="0" y="1112"/>
                    </a:lnTo>
                    <a:cubicBezTo>
                      <a:pt x="10" y="1126"/>
                      <a:pt x="19" y="1140"/>
                      <a:pt x="28" y="1154"/>
                    </a:cubicBezTo>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4" name="Freeform 30">
                <a:extLst>
                  <a:ext uri="{FF2B5EF4-FFF2-40B4-BE49-F238E27FC236}">
                    <a16:creationId xmlns:a16="http://schemas.microsoft.com/office/drawing/2014/main" id="{E1DB132C-97B9-4222-A425-E70B5BB14D05}"/>
                  </a:ext>
                </a:extLst>
              </p:cNvPr>
              <p:cNvSpPr>
                <a:spLocks/>
              </p:cNvSpPr>
              <p:nvPr/>
            </p:nvSpPr>
            <p:spPr bwMode="auto">
              <a:xfrm>
                <a:off x="4198938" y="5449888"/>
                <a:ext cx="754063" cy="966788"/>
              </a:xfrm>
              <a:custGeom>
                <a:avLst/>
                <a:gdLst>
                  <a:gd name="T0" fmla="*/ 950 w 990"/>
                  <a:gd name="T1" fmla="*/ 0 h 1268"/>
                  <a:gd name="T2" fmla="*/ 0 w 990"/>
                  <a:gd name="T3" fmla="*/ 1238 h 1268"/>
                  <a:gd name="T4" fmla="*/ 40 w 990"/>
                  <a:gd name="T5" fmla="*/ 1268 h 1268"/>
                  <a:gd name="T6" fmla="*/ 990 w 990"/>
                  <a:gd name="T7" fmla="*/ 30 h 1268"/>
                  <a:gd name="T8" fmla="*/ 950 w 990"/>
                  <a:gd name="T9" fmla="*/ 0 h 1268"/>
                </a:gdLst>
                <a:ahLst/>
                <a:cxnLst>
                  <a:cxn ang="0">
                    <a:pos x="T0" y="T1"/>
                  </a:cxn>
                  <a:cxn ang="0">
                    <a:pos x="T2" y="T3"/>
                  </a:cxn>
                  <a:cxn ang="0">
                    <a:pos x="T4" y="T5"/>
                  </a:cxn>
                  <a:cxn ang="0">
                    <a:pos x="T6" y="T7"/>
                  </a:cxn>
                  <a:cxn ang="0">
                    <a:pos x="T8" y="T9"/>
                  </a:cxn>
                </a:cxnLst>
                <a:rect l="0" t="0" r="r" b="b"/>
                <a:pathLst>
                  <a:path w="990" h="1268">
                    <a:moveTo>
                      <a:pt x="950" y="0"/>
                    </a:moveTo>
                    <a:lnTo>
                      <a:pt x="0" y="1238"/>
                    </a:lnTo>
                    <a:cubicBezTo>
                      <a:pt x="13" y="1248"/>
                      <a:pt x="27" y="1258"/>
                      <a:pt x="40" y="1268"/>
                    </a:cubicBezTo>
                    <a:lnTo>
                      <a:pt x="990" y="30"/>
                    </a:lnTo>
                    <a:cubicBezTo>
                      <a:pt x="976" y="20"/>
                      <a:pt x="963" y="11"/>
                      <a:pt x="950" y="0"/>
                    </a:cubicBezTo>
                    <a:close/>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5" name="Freeform 31">
                <a:extLst>
                  <a:ext uri="{FF2B5EF4-FFF2-40B4-BE49-F238E27FC236}">
                    <a16:creationId xmlns:a16="http://schemas.microsoft.com/office/drawing/2014/main" id="{4B5140AF-26D6-41B7-AF8B-4D910CD5FA42}"/>
                  </a:ext>
                </a:extLst>
              </p:cNvPr>
              <p:cNvSpPr>
                <a:spLocks/>
              </p:cNvSpPr>
              <p:nvPr/>
            </p:nvSpPr>
            <p:spPr bwMode="auto">
              <a:xfrm>
                <a:off x="3135313" y="3343275"/>
                <a:ext cx="103188" cy="822325"/>
              </a:xfrm>
              <a:custGeom>
                <a:avLst/>
                <a:gdLst>
                  <a:gd name="T0" fmla="*/ 133 w 135"/>
                  <a:gd name="T1" fmla="*/ 2 h 1079"/>
                  <a:gd name="T2" fmla="*/ 101 w 135"/>
                  <a:gd name="T3" fmla="*/ 0 h 1079"/>
                  <a:gd name="T4" fmla="*/ 0 w 135"/>
                  <a:gd name="T5" fmla="*/ 1073 h 1079"/>
                  <a:gd name="T6" fmla="*/ 33 w 135"/>
                  <a:gd name="T7" fmla="*/ 1079 h 1079"/>
                  <a:gd name="T8" fmla="*/ 135 w 135"/>
                  <a:gd name="T9" fmla="*/ 1 h 1079"/>
                  <a:gd name="T10" fmla="*/ 133 w 135"/>
                  <a:gd name="T11" fmla="*/ 2 h 1079"/>
                </a:gdLst>
                <a:ahLst/>
                <a:cxnLst>
                  <a:cxn ang="0">
                    <a:pos x="T0" y="T1"/>
                  </a:cxn>
                  <a:cxn ang="0">
                    <a:pos x="T2" y="T3"/>
                  </a:cxn>
                  <a:cxn ang="0">
                    <a:pos x="T4" y="T5"/>
                  </a:cxn>
                  <a:cxn ang="0">
                    <a:pos x="T6" y="T7"/>
                  </a:cxn>
                  <a:cxn ang="0">
                    <a:pos x="T8" y="T9"/>
                  </a:cxn>
                  <a:cxn ang="0">
                    <a:pos x="T10" y="T11"/>
                  </a:cxn>
                </a:cxnLst>
                <a:rect l="0" t="0" r="r" b="b"/>
                <a:pathLst>
                  <a:path w="135" h="1079">
                    <a:moveTo>
                      <a:pt x="133" y="2"/>
                    </a:moveTo>
                    <a:cubicBezTo>
                      <a:pt x="122" y="2"/>
                      <a:pt x="112" y="1"/>
                      <a:pt x="101" y="0"/>
                    </a:cubicBezTo>
                    <a:lnTo>
                      <a:pt x="0" y="1073"/>
                    </a:lnTo>
                    <a:cubicBezTo>
                      <a:pt x="11" y="1074"/>
                      <a:pt x="22" y="1076"/>
                      <a:pt x="33" y="1079"/>
                    </a:cubicBezTo>
                    <a:lnTo>
                      <a:pt x="135" y="1"/>
                    </a:lnTo>
                    <a:cubicBezTo>
                      <a:pt x="134" y="1"/>
                      <a:pt x="133" y="2"/>
                      <a:pt x="133" y="2"/>
                    </a:cubicBezTo>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6" name="Freeform 32">
                <a:extLst>
                  <a:ext uri="{FF2B5EF4-FFF2-40B4-BE49-F238E27FC236}">
                    <a16:creationId xmlns:a16="http://schemas.microsoft.com/office/drawing/2014/main" id="{E128B3EE-6086-4678-8FB4-EAE2700FAC1A}"/>
                  </a:ext>
                </a:extLst>
              </p:cNvPr>
              <p:cNvSpPr>
                <a:spLocks/>
              </p:cNvSpPr>
              <p:nvPr/>
            </p:nvSpPr>
            <p:spPr bwMode="auto">
              <a:xfrm>
                <a:off x="3430588" y="2827338"/>
                <a:ext cx="644525" cy="257175"/>
              </a:xfrm>
              <a:custGeom>
                <a:avLst/>
                <a:gdLst>
                  <a:gd name="T0" fmla="*/ 11 w 847"/>
                  <a:gd name="T1" fmla="*/ 339 h 339"/>
                  <a:gd name="T2" fmla="*/ 847 w 847"/>
                  <a:gd name="T3" fmla="*/ 31 h 339"/>
                  <a:gd name="T4" fmla="*/ 834 w 847"/>
                  <a:gd name="T5" fmla="*/ 0 h 339"/>
                  <a:gd name="T6" fmla="*/ 0 w 847"/>
                  <a:gd name="T7" fmla="*/ 308 h 339"/>
                  <a:gd name="T8" fmla="*/ 11 w 847"/>
                  <a:gd name="T9" fmla="*/ 339 h 339"/>
                </a:gdLst>
                <a:ahLst/>
                <a:cxnLst>
                  <a:cxn ang="0">
                    <a:pos x="T0" y="T1"/>
                  </a:cxn>
                  <a:cxn ang="0">
                    <a:pos x="T2" y="T3"/>
                  </a:cxn>
                  <a:cxn ang="0">
                    <a:pos x="T4" y="T5"/>
                  </a:cxn>
                  <a:cxn ang="0">
                    <a:pos x="T6" y="T7"/>
                  </a:cxn>
                  <a:cxn ang="0">
                    <a:pos x="T8" y="T9"/>
                  </a:cxn>
                </a:cxnLst>
                <a:rect l="0" t="0" r="r" b="b"/>
                <a:pathLst>
                  <a:path w="847" h="339">
                    <a:moveTo>
                      <a:pt x="11" y="339"/>
                    </a:moveTo>
                    <a:lnTo>
                      <a:pt x="847" y="31"/>
                    </a:lnTo>
                    <a:cubicBezTo>
                      <a:pt x="843" y="21"/>
                      <a:pt x="838" y="11"/>
                      <a:pt x="834" y="0"/>
                    </a:cubicBezTo>
                    <a:lnTo>
                      <a:pt x="0" y="308"/>
                    </a:lnTo>
                    <a:cubicBezTo>
                      <a:pt x="4" y="318"/>
                      <a:pt x="8" y="328"/>
                      <a:pt x="11" y="339"/>
                    </a:cubicBezTo>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7" name="Freeform 33">
                <a:extLst>
                  <a:ext uri="{FF2B5EF4-FFF2-40B4-BE49-F238E27FC236}">
                    <a16:creationId xmlns:a16="http://schemas.microsoft.com/office/drawing/2014/main" id="{EC37456E-75A4-423E-AEAE-93FBFAF2D8B0}"/>
                  </a:ext>
                </a:extLst>
              </p:cNvPr>
              <p:cNvSpPr>
                <a:spLocks/>
              </p:cNvSpPr>
              <p:nvPr/>
            </p:nvSpPr>
            <p:spPr bwMode="auto">
              <a:xfrm>
                <a:off x="2563813" y="2581275"/>
                <a:ext cx="517525" cy="433388"/>
              </a:xfrm>
              <a:custGeom>
                <a:avLst/>
                <a:gdLst>
                  <a:gd name="T0" fmla="*/ 680 w 680"/>
                  <a:gd name="T1" fmla="*/ 543 h 569"/>
                  <a:gd name="T2" fmla="*/ 10 w 680"/>
                  <a:gd name="T3" fmla="*/ 0 h 569"/>
                  <a:gd name="T4" fmla="*/ 0 w 680"/>
                  <a:gd name="T5" fmla="*/ 35 h 569"/>
                  <a:gd name="T6" fmla="*/ 658 w 680"/>
                  <a:gd name="T7" fmla="*/ 569 h 569"/>
                  <a:gd name="T8" fmla="*/ 680 w 680"/>
                  <a:gd name="T9" fmla="*/ 543 h 569"/>
                </a:gdLst>
                <a:ahLst/>
                <a:cxnLst>
                  <a:cxn ang="0">
                    <a:pos x="T0" y="T1"/>
                  </a:cxn>
                  <a:cxn ang="0">
                    <a:pos x="T2" y="T3"/>
                  </a:cxn>
                  <a:cxn ang="0">
                    <a:pos x="T4" y="T5"/>
                  </a:cxn>
                  <a:cxn ang="0">
                    <a:pos x="T6" y="T7"/>
                  </a:cxn>
                  <a:cxn ang="0">
                    <a:pos x="T8" y="T9"/>
                  </a:cxn>
                </a:cxnLst>
                <a:rect l="0" t="0" r="r" b="b"/>
                <a:pathLst>
                  <a:path w="680" h="569">
                    <a:moveTo>
                      <a:pt x="680" y="543"/>
                    </a:moveTo>
                    <a:lnTo>
                      <a:pt x="10" y="0"/>
                    </a:lnTo>
                    <a:cubicBezTo>
                      <a:pt x="9" y="12"/>
                      <a:pt x="5" y="24"/>
                      <a:pt x="0" y="35"/>
                    </a:cubicBezTo>
                    <a:lnTo>
                      <a:pt x="658" y="569"/>
                    </a:lnTo>
                    <a:cubicBezTo>
                      <a:pt x="665" y="560"/>
                      <a:pt x="672" y="551"/>
                      <a:pt x="680" y="543"/>
                    </a:cubicBezTo>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8" name="Freeform 34">
                <a:extLst>
                  <a:ext uri="{FF2B5EF4-FFF2-40B4-BE49-F238E27FC236}">
                    <a16:creationId xmlns:a16="http://schemas.microsoft.com/office/drawing/2014/main" id="{6A22002E-FC4F-4BE5-B8E5-568F3607E091}"/>
                  </a:ext>
                </a:extLst>
              </p:cNvPr>
              <p:cNvSpPr>
                <a:spLocks/>
              </p:cNvSpPr>
              <p:nvPr/>
            </p:nvSpPr>
            <p:spPr bwMode="auto">
              <a:xfrm>
                <a:off x="5329238" y="-671513"/>
                <a:ext cx="696913" cy="638175"/>
              </a:xfrm>
              <a:custGeom>
                <a:avLst/>
                <a:gdLst>
                  <a:gd name="T0" fmla="*/ 29 w 915"/>
                  <a:gd name="T1" fmla="*/ 838 h 838"/>
                  <a:gd name="T2" fmla="*/ 915 w 915"/>
                  <a:gd name="T3" fmla="*/ 25 h 838"/>
                  <a:gd name="T4" fmla="*/ 892 w 915"/>
                  <a:gd name="T5" fmla="*/ 0 h 838"/>
                  <a:gd name="T6" fmla="*/ 0 w 915"/>
                  <a:gd name="T7" fmla="*/ 820 h 838"/>
                  <a:gd name="T8" fmla="*/ 29 w 915"/>
                  <a:gd name="T9" fmla="*/ 838 h 838"/>
                </a:gdLst>
                <a:ahLst/>
                <a:cxnLst>
                  <a:cxn ang="0">
                    <a:pos x="T0" y="T1"/>
                  </a:cxn>
                  <a:cxn ang="0">
                    <a:pos x="T2" y="T3"/>
                  </a:cxn>
                  <a:cxn ang="0">
                    <a:pos x="T4" y="T5"/>
                  </a:cxn>
                  <a:cxn ang="0">
                    <a:pos x="T6" y="T7"/>
                  </a:cxn>
                  <a:cxn ang="0">
                    <a:pos x="T8" y="T9"/>
                  </a:cxn>
                </a:cxnLst>
                <a:rect l="0" t="0" r="r" b="b"/>
                <a:pathLst>
                  <a:path w="915" h="838">
                    <a:moveTo>
                      <a:pt x="29" y="838"/>
                    </a:moveTo>
                    <a:lnTo>
                      <a:pt x="915" y="25"/>
                    </a:lnTo>
                    <a:lnTo>
                      <a:pt x="892" y="0"/>
                    </a:lnTo>
                    <a:lnTo>
                      <a:pt x="0" y="820"/>
                    </a:lnTo>
                    <a:cubicBezTo>
                      <a:pt x="11" y="824"/>
                      <a:pt x="21" y="830"/>
                      <a:pt x="29" y="838"/>
                    </a:cubicBezTo>
                    <a:close/>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9" name="Freeform 35">
                <a:extLst>
                  <a:ext uri="{FF2B5EF4-FFF2-40B4-BE49-F238E27FC236}">
                    <a16:creationId xmlns:a16="http://schemas.microsoft.com/office/drawing/2014/main" id="{08F31A3D-92A4-4B1C-859E-A9FCC6406097}"/>
                  </a:ext>
                </a:extLst>
              </p:cNvPr>
              <p:cNvSpPr>
                <a:spLocks/>
              </p:cNvSpPr>
              <p:nvPr/>
            </p:nvSpPr>
            <p:spPr bwMode="auto">
              <a:xfrm>
                <a:off x="3336926" y="-500063"/>
                <a:ext cx="765175" cy="549275"/>
              </a:xfrm>
              <a:custGeom>
                <a:avLst/>
                <a:gdLst>
                  <a:gd name="T0" fmla="*/ 19 w 1004"/>
                  <a:gd name="T1" fmla="*/ 0 h 719"/>
                  <a:gd name="T2" fmla="*/ 0 w 1004"/>
                  <a:gd name="T3" fmla="*/ 27 h 719"/>
                  <a:gd name="T4" fmla="*/ 988 w 1004"/>
                  <a:gd name="T5" fmla="*/ 719 h 719"/>
                  <a:gd name="T6" fmla="*/ 1004 w 1004"/>
                  <a:gd name="T7" fmla="*/ 690 h 719"/>
                  <a:gd name="T8" fmla="*/ 19 w 1004"/>
                  <a:gd name="T9" fmla="*/ 0 h 719"/>
                </a:gdLst>
                <a:ahLst/>
                <a:cxnLst>
                  <a:cxn ang="0">
                    <a:pos x="T0" y="T1"/>
                  </a:cxn>
                  <a:cxn ang="0">
                    <a:pos x="T2" y="T3"/>
                  </a:cxn>
                  <a:cxn ang="0">
                    <a:pos x="T4" y="T5"/>
                  </a:cxn>
                  <a:cxn ang="0">
                    <a:pos x="T6" y="T7"/>
                  </a:cxn>
                  <a:cxn ang="0">
                    <a:pos x="T8" y="T9"/>
                  </a:cxn>
                </a:cxnLst>
                <a:rect l="0" t="0" r="r" b="b"/>
                <a:pathLst>
                  <a:path w="1004" h="719">
                    <a:moveTo>
                      <a:pt x="19" y="0"/>
                    </a:moveTo>
                    <a:cubicBezTo>
                      <a:pt x="14" y="9"/>
                      <a:pt x="7" y="18"/>
                      <a:pt x="0" y="27"/>
                    </a:cubicBezTo>
                    <a:lnTo>
                      <a:pt x="988" y="719"/>
                    </a:lnTo>
                    <a:cubicBezTo>
                      <a:pt x="992" y="708"/>
                      <a:pt x="997" y="698"/>
                      <a:pt x="1004" y="690"/>
                    </a:cubicBezTo>
                    <a:lnTo>
                      <a:pt x="19" y="0"/>
                    </a:lnTo>
                    <a:close/>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0" name="Freeform 36">
                <a:extLst>
                  <a:ext uri="{FF2B5EF4-FFF2-40B4-BE49-F238E27FC236}">
                    <a16:creationId xmlns:a16="http://schemas.microsoft.com/office/drawing/2014/main" id="{F31B9AF4-AB69-44AC-A289-DDFD31DAC4D6}"/>
                  </a:ext>
                </a:extLst>
              </p:cNvPr>
              <p:cNvSpPr>
                <a:spLocks/>
              </p:cNvSpPr>
              <p:nvPr/>
            </p:nvSpPr>
            <p:spPr bwMode="auto">
              <a:xfrm>
                <a:off x="3325813" y="-1736725"/>
                <a:ext cx="1298575" cy="1017588"/>
              </a:xfrm>
              <a:custGeom>
                <a:avLst/>
                <a:gdLst>
                  <a:gd name="T0" fmla="*/ 20 w 1705"/>
                  <a:gd name="T1" fmla="*/ 1335 h 1335"/>
                  <a:gd name="T2" fmla="*/ 1705 w 1705"/>
                  <a:gd name="T3" fmla="*/ 24 h 1335"/>
                  <a:gd name="T4" fmla="*/ 1681 w 1705"/>
                  <a:gd name="T5" fmla="*/ 0 h 1335"/>
                  <a:gd name="T6" fmla="*/ 0 w 1705"/>
                  <a:gd name="T7" fmla="*/ 1308 h 1335"/>
                  <a:gd name="T8" fmla="*/ 20 w 1705"/>
                  <a:gd name="T9" fmla="*/ 1335 h 1335"/>
                </a:gdLst>
                <a:ahLst/>
                <a:cxnLst>
                  <a:cxn ang="0">
                    <a:pos x="T0" y="T1"/>
                  </a:cxn>
                  <a:cxn ang="0">
                    <a:pos x="T2" y="T3"/>
                  </a:cxn>
                  <a:cxn ang="0">
                    <a:pos x="T4" y="T5"/>
                  </a:cxn>
                  <a:cxn ang="0">
                    <a:pos x="T6" y="T7"/>
                  </a:cxn>
                  <a:cxn ang="0">
                    <a:pos x="T8" y="T9"/>
                  </a:cxn>
                </a:cxnLst>
                <a:rect l="0" t="0" r="r" b="b"/>
                <a:pathLst>
                  <a:path w="1705" h="1335">
                    <a:moveTo>
                      <a:pt x="20" y="1335"/>
                    </a:moveTo>
                    <a:lnTo>
                      <a:pt x="1705" y="24"/>
                    </a:lnTo>
                    <a:cubicBezTo>
                      <a:pt x="1696" y="16"/>
                      <a:pt x="1688" y="8"/>
                      <a:pt x="1681" y="0"/>
                    </a:cubicBezTo>
                    <a:lnTo>
                      <a:pt x="0" y="1308"/>
                    </a:lnTo>
                    <a:cubicBezTo>
                      <a:pt x="7" y="1317"/>
                      <a:pt x="14" y="1325"/>
                      <a:pt x="20" y="1335"/>
                    </a:cubicBezTo>
                    <a:close/>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1" name="Freeform 37">
                <a:extLst>
                  <a:ext uri="{FF2B5EF4-FFF2-40B4-BE49-F238E27FC236}">
                    <a16:creationId xmlns:a16="http://schemas.microsoft.com/office/drawing/2014/main" id="{B25F5218-1BBC-45AC-A6D5-ED86B16E625C}"/>
                  </a:ext>
                </a:extLst>
              </p:cNvPr>
              <p:cNvSpPr>
                <a:spLocks/>
              </p:cNvSpPr>
              <p:nvPr/>
            </p:nvSpPr>
            <p:spPr bwMode="auto">
              <a:xfrm>
                <a:off x="1871663" y="-652463"/>
                <a:ext cx="1089025" cy="52388"/>
              </a:xfrm>
              <a:custGeom>
                <a:avLst/>
                <a:gdLst>
                  <a:gd name="T0" fmla="*/ 1428 w 1429"/>
                  <a:gd name="T1" fmla="*/ 65 h 69"/>
                  <a:gd name="T2" fmla="*/ 1429 w 1429"/>
                  <a:gd name="T3" fmla="*/ 36 h 69"/>
                  <a:gd name="T4" fmla="*/ 4 w 1429"/>
                  <a:gd name="T5" fmla="*/ 0 h 69"/>
                  <a:gd name="T6" fmla="*/ 0 w 1429"/>
                  <a:gd name="T7" fmla="*/ 33 h 69"/>
                  <a:gd name="T8" fmla="*/ 1428 w 1429"/>
                  <a:gd name="T9" fmla="*/ 69 h 69"/>
                  <a:gd name="T10" fmla="*/ 1428 w 1429"/>
                  <a:gd name="T11" fmla="*/ 65 h 69"/>
                </a:gdLst>
                <a:ahLst/>
                <a:cxnLst>
                  <a:cxn ang="0">
                    <a:pos x="T0" y="T1"/>
                  </a:cxn>
                  <a:cxn ang="0">
                    <a:pos x="T2" y="T3"/>
                  </a:cxn>
                  <a:cxn ang="0">
                    <a:pos x="T4" y="T5"/>
                  </a:cxn>
                  <a:cxn ang="0">
                    <a:pos x="T6" y="T7"/>
                  </a:cxn>
                  <a:cxn ang="0">
                    <a:pos x="T8" y="T9"/>
                  </a:cxn>
                  <a:cxn ang="0">
                    <a:pos x="T10" y="T11"/>
                  </a:cxn>
                </a:cxnLst>
                <a:rect l="0" t="0" r="r" b="b"/>
                <a:pathLst>
                  <a:path w="1429" h="69">
                    <a:moveTo>
                      <a:pt x="1428" y="65"/>
                    </a:moveTo>
                    <a:cubicBezTo>
                      <a:pt x="1428" y="55"/>
                      <a:pt x="1428" y="46"/>
                      <a:pt x="1429" y="36"/>
                    </a:cubicBezTo>
                    <a:lnTo>
                      <a:pt x="4" y="0"/>
                    </a:lnTo>
                    <a:cubicBezTo>
                      <a:pt x="3" y="11"/>
                      <a:pt x="2" y="22"/>
                      <a:pt x="0" y="33"/>
                    </a:cubicBezTo>
                    <a:lnTo>
                      <a:pt x="1428" y="69"/>
                    </a:lnTo>
                    <a:cubicBezTo>
                      <a:pt x="1428" y="68"/>
                      <a:pt x="1428" y="66"/>
                      <a:pt x="1428" y="65"/>
                    </a:cubicBezTo>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2" name="Freeform 38">
                <a:extLst>
                  <a:ext uri="{FF2B5EF4-FFF2-40B4-BE49-F238E27FC236}">
                    <a16:creationId xmlns:a16="http://schemas.microsoft.com/office/drawing/2014/main" id="{F681E8E0-FEA6-4CCE-B17A-6E9EAC343817}"/>
                  </a:ext>
                </a:extLst>
              </p:cNvPr>
              <p:cNvSpPr>
                <a:spLocks/>
              </p:cNvSpPr>
              <p:nvPr/>
            </p:nvSpPr>
            <p:spPr bwMode="auto">
              <a:xfrm>
                <a:off x="-460375" y="-68263"/>
                <a:ext cx="862013" cy="862013"/>
              </a:xfrm>
              <a:custGeom>
                <a:avLst/>
                <a:gdLst>
                  <a:gd name="T0" fmla="*/ 1112 w 1132"/>
                  <a:gd name="T1" fmla="*/ 0 h 1133"/>
                  <a:gd name="T2" fmla="*/ 0 w 1132"/>
                  <a:gd name="T3" fmla="*/ 1109 h 1133"/>
                  <a:gd name="T4" fmla="*/ 24 w 1132"/>
                  <a:gd name="T5" fmla="*/ 1133 h 1133"/>
                  <a:gd name="T6" fmla="*/ 1132 w 1132"/>
                  <a:gd name="T7" fmla="*/ 26 h 1133"/>
                  <a:gd name="T8" fmla="*/ 1112 w 1132"/>
                  <a:gd name="T9" fmla="*/ 0 h 1133"/>
                </a:gdLst>
                <a:ahLst/>
                <a:cxnLst>
                  <a:cxn ang="0">
                    <a:pos x="T0" y="T1"/>
                  </a:cxn>
                  <a:cxn ang="0">
                    <a:pos x="T2" y="T3"/>
                  </a:cxn>
                  <a:cxn ang="0">
                    <a:pos x="T4" y="T5"/>
                  </a:cxn>
                  <a:cxn ang="0">
                    <a:pos x="T6" y="T7"/>
                  </a:cxn>
                  <a:cxn ang="0">
                    <a:pos x="T8" y="T9"/>
                  </a:cxn>
                </a:cxnLst>
                <a:rect l="0" t="0" r="r" b="b"/>
                <a:pathLst>
                  <a:path w="1132" h="1133">
                    <a:moveTo>
                      <a:pt x="1112" y="0"/>
                    </a:moveTo>
                    <a:lnTo>
                      <a:pt x="0" y="1109"/>
                    </a:lnTo>
                    <a:lnTo>
                      <a:pt x="24" y="1133"/>
                    </a:lnTo>
                    <a:lnTo>
                      <a:pt x="1132" y="26"/>
                    </a:lnTo>
                    <a:cubicBezTo>
                      <a:pt x="1125" y="18"/>
                      <a:pt x="1118" y="9"/>
                      <a:pt x="1112" y="0"/>
                    </a:cubicBezTo>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3" name="Freeform 39">
                <a:extLst>
                  <a:ext uri="{FF2B5EF4-FFF2-40B4-BE49-F238E27FC236}">
                    <a16:creationId xmlns:a16="http://schemas.microsoft.com/office/drawing/2014/main" id="{C29B9B35-D004-4566-8877-C478DA80ECC3}"/>
                  </a:ext>
                </a:extLst>
              </p:cNvPr>
              <p:cNvSpPr>
                <a:spLocks/>
              </p:cNvSpPr>
              <p:nvPr/>
            </p:nvSpPr>
            <p:spPr bwMode="auto">
              <a:xfrm>
                <a:off x="-587375" y="784225"/>
                <a:ext cx="149225" cy="1690688"/>
              </a:xfrm>
              <a:custGeom>
                <a:avLst/>
                <a:gdLst>
                  <a:gd name="T0" fmla="*/ 33 w 196"/>
                  <a:gd name="T1" fmla="*/ 2219 h 2219"/>
                  <a:gd name="T2" fmla="*/ 196 w 196"/>
                  <a:gd name="T3" fmla="*/ 2 h 2219"/>
                  <a:gd name="T4" fmla="*/ 163 w 196"/>
                  <a:gd name="T5" fmla="*/ 0 h 2219"/>
                  <a:gd name="T6" fmla="*/ 0 w 196"/>
                  <a:gd name="T7" fmla="*/ 2216 h 2219"/>
                  <a:gd name="T8" fmla="*/ 33 w 196"/>
                  <a:gd name="T9" fmla="*/ 2219 h 2219"/>
                </a:gdLst>
                <a:ahLst/>
                <a:cxnLst>
                  <a:cxn ang="0">
                    <a:pos x="T0" y="T1"/>
                  </a:cxn>
                  <a:cxn ang="0">
                    <a:pos x="T2" y="T3"/>
                  </a:cxn>
                  <a:cxn ang="0">
                    <a:pos x="T4" y="T5"/>
                  </a:cxn>
                  <a:cxn ang="0">
                    <a:pos x="T6" y="T7"/>
                  </a:cxn>
                  <a:cxn ang="0">
                    <a:pos x="T8" y="T9"/>
                  </a:cxn>
                </a:cxnLst>
                <a:rect l="0" t="0" r="r" b="b"/>
                <a:pathLst>
                  <a:path w="196" h="2219">
                    <a:moveTo>
                      <a:pt x="33" y="2219"/>
                    </a:moveTo>
                    <a:lnTo>
                      <a:pt x="196" y="2"/>
                    </a:lnTo>
                    <a:lnTo>
                      <a:pt x="163" y="0"/>
                    </a:lnTo>
                    <a:lnTo>
                      <a:pt x="0" y="2216"/>
                    </a:lnTo>
                    <a:cubicBezTo>
                      <a:pt x="11" y="2216"/>
                      <a:pt x="22" y="2217"/>
                      <a:pt x="33" y="2219"/>
                    </a:cubicBezTo>
                    <a:close/>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4" name="Freeform 40">
                <a:extLst>
                  <a:ext uri="{FF2B5EF4-FFF2-40B4-BE49-F238E27FC236}">
                    <a16:creationId xmlns:a16="http://schemas.microsoft.com/office/drawing/2014/main" id="{B53EA685-0514-43C1-A89D-A9493D90B0F6}"/>
                  </a:ext>
                </a:extLst>
              </p:cNvPr>
              <p:cNvSpPr>
                <a:spLocks/>
              </p:cNvSpPr>
              <p:nvPr/>
            </p:nvSpPr>
            <p:spPr bwMode="auto">
              <a:xfrm>
                <a:off x="-457200" y="774700"/>
                <a:ext cx="1217613" cy="647700"/>
              </a:xfrm>
              <a:custGeom>
                <a:avLst/>
                <a:gdLst>
                  <a:gd name="T0" fmla="*/ 1598 w 1598"/>
                  <a:gd name="T1" fmla="*/ 821 h 851"/>
                  <a:gd name="T2" fmla="*/ 15 w 1598"/>
                  <a:gd name="T3" fmla="*/ 0 h 851"/>
                  <a:gd name="T4" fmla="*/ 0 w 1598"/>
                  <a:gd name="T5" fmla="*/ 30 h 851"/>
                  <a:gd name="T6" fmla="*/ 1582 w 1598"/>
                  <a:gd name="T7" fmla="*/ 851 h 851"/>
                  <a:gd name="T8" fmla="*/ 1598 w 1598"/>
                  <a:gd name="T9" fmla="*/ 821 h 851"/>
                </a:gdLst>
                <a:ahLst/>
                <a:cxnLst>
                  <a:cxn ang="0">
                    <a:pos x="T0" y="T1"/>
                  </a:cxn>
                  <a:cxn ang="0">
                    <a:pos x="T2" y="T3"/>
                  </a:cxn>
                  <a:cxn ang="0">
                    <a:pos x="T4" y="T5"/>
                  </a:cxn>
                  <a:cxn ang="0">
                    <a:pos x="T6" y="T7"/>
                  </a:cxn>
                  <a:cxn ang="0">
                    <a:pos x="T8" y="T9"/>
                  </a:cxn>
                </a:cxnLst>
                <a:rect l="0" t="0" r="r" b="b"/>
                <a:pathLst>
                  <a:path w="1598" h="851">
                    <a:moveTo>
                      <a:pt x="1598" y="821"/>
                    </a:moveTo>
                    <a:lnTo>
                      <a:pt x="15" y="0"/>
                    </a:lnTo>
                    <a:lnTo>
                      <a:pt x="0" y="30"/>
                    </a:lnTo>
                    <a:lnTo>
                      <a:pt x="1582" y="851"/>
                    </a:lnTo>
                    <a:cubicBezTo>
                      <a:pt x="1586" y="840"/>
                      <a:pt x="1591" y="830"/>
                      <a:pt x="1598" y="821"/>
                    </a:cubicBezTo>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5" name="Freeform 41">
                <a:extLst>
                  <a:ext uri="{FF2B5EF4-FFF2-40B4-BE49-F238E27FC236}">
                    <a16:creationId xmlns:a16="http://schemas.microsoft.com/office/drawing/2014/main" id="{9FC52BFC-F97C-4F26-BB5B-75BA6C8927AB}"/>
                  </a:ext>
                </a:extLst>
              </p:cNvPr>
              <p:cNvSpPr>
                <a:spLocks/>
              </p:cNvSpPr>
              <p:nvPr/>
            </p:nvSpPr>
            <p:spPr bwMode="auto">
              <a:xfrm>
                <a:off x="1458913" y="-2000250"/>
                <a:ext cx="409575" cy="615950"/>
              </a:xfrm>
              <a:custGeom>
                <a:avLst/>
                <a:gdLst>
                  <a:gd name="T0" fmla="*/ 27 w 537"/>
                  <a:gd name="T1" fmla="*/ 807 h 807"/>
                  <a:gd name="T2" fmla="*/ 537 w 537"/>
                  <a:gd name="T3" fmla="*/ 18 h 807"/>
                  <a:gd name="T4" fmla="*/ 509 w 537"/>
                  <a:gd name="T5" fmla="*/ 0 h 807"/>
                  <a:gd name="T6" fmla="*/ 0 w 537"/>
                  <a:gd name="T7" fmla="*/ 788 h 807"/>
                  <a:gd name="T8" fmla="*/ 27 w 537"/>
                  <a:gd name="T9" fmla="*/ 807 h 807"/>
                </a:gdLst>
                <a:ahLst/>
                <a:cxnLst>
                  <a:cxn ang="0">
                    <a:pos x="T0" y="T1"/>
                  </a:cxn>
                  <a:cxn ang="0">
                    <a:pos x="T2" y="T3"/>
                  </a:cxn>
                  <a:cxn ang="0">
                    <a:pos x="T4" y="T5"/>
                  </a:cxn>
                  <a:cxn ang="0">
                    <a:pos x="T6" y="T7"/>
                  </a:cxn>
                  <a:cxn ang="0">
                    <a:pos x="T8" y="T9"/>
                  </a:cxn>
                </a:cxnLst>
                <a:rect l="0" t="0" r="r" b="b"/>
                <a:pathLst>
                  <a:path w="537" h="807">
                    <a:moveTo>
                      <a:pt x="27" y="807"/>
                    </a:moveTo>
                    <a:lnTo>
                      <a:pt x="537" y="18"/>
                    </a:lnTo>
                    <a:lnTo>
                      <a:pt x="509" y="0"/>
                    </a:lnTo>
                    <a:lnTo>
                      <a:pt x="0" y="788"/>
                    </a:lnTo>
                    <a:cubicBezTo>
                      <a:pt x="9" y="794"/>
                      <a:pt x="18" y="800"/>
                      <a:pt x="27" y="807"/>
                    </a:cubicBezTo>
                    <a:close/>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6" name="Freeform 42">
                <a:extLst>
                  <a:ext uri="{FF2B5EF4-FFF2-40B4-BE49-F238E27FC236}">
                    <a16:creationId xmlns:a16="http://schemas.microsoft.com/office/drawing/2014/main" id="{B2642775-EDBC-4FB1-A8C9-10392D7D9D88}"/>
                  </a:ext>
                </a:extLst>
              </p:cNvPr>
              <p:cNvSpPr>
                <a:spLocks/>
              </p:cNvSpPr>
              <p:nvPr/>
            </p:nvSpPr>
            <p:spPr bwMode="auto">
              <a:xfrm>
                <a:off x="1855788" y="-2230438"/>
                <a:ext cx="2552700" cy="249238"/>
              </a:xfrm>
              <a:custGeom>
                <a:avLst/>
                <a:gdLst>
                  <a:gd name="T0" fmla="*/ 3350 w 3350"/>
                  <a:gd name="T1" fmla="*/ 31 h 328"/>
                  <a:gd name="T2" fmla="*/ 3350 w 3350"/>
                  <a:gd name="T3" fmla="*/ 0 h 328"/>
                  <a:gd name="T4" fmla="*/ 0 w 3350"/>
                  <a:gd name="T5" fmla="*/ 295 h 328"/>
                  <a:gd name="T6" fmla="*/ 3 w 3350"/>
                  <a:gd name="T7" fmla="*/ 328 h 328"/>
                  <a:gd name="T8" fmla="*/ 3350 w 3350"/>
                  <a:gd name="T9" fmla="*/ 34 h 328"/>
                  <a:gd name="T10" fmla="*/ 3350 w 3350"/>
                  <a:gd name="T11" fmla="*/ 31 h 328"/>
                </a:gdLst>
                <a:ahLst/>
                <a:cxnLst>
                  <a:cxn ang="0">
                    <a:pos x="T0" y="T1"/>
                  </a:cxn>
                  <a:cxn ang="0">
                    <a:pos x="T2" y="T3"/>
                  </a:cxn>
                  <a:cxn ang="0">
                    <a:pos x="T4" y="T5"/>
                  </a:cxn>
                  <a:cxn ang="0">
                    <a:pos x="T6" y="T7"/>
                  </a:cxn>
                  <a:cxn ang="0">
                    <a:pos x="T8" y="T9"/>
                  </a:cxn>
                  <a:cxn ang="0">
                    <a:pos x="T10" y="T11"/>
                  </a:cxn>
                </a:cxnLst>
                <a:rect l="0" t="0" r="r" b="b"/>
                <a:pathLst>
                  <a:path w="3350" h="328">
                    <a:moveTo>
                      <a:pt x="3350" y="31"/>
                    </a:moveTo>
                    <a:cubicBezTo>
                      <a:pt x="3349" y="20"/>
                      <a:pt x="3349" y="10"/>
                      <a:pt x="3350" y="0"/>
                    </a:cubicBezTo>
                    <a:lnTo>
                      <a:pt x="0" y="295"/>
                    </a:lnTo>
                    <a:lnTo>
                      <a:pt x="3" y="328"/>
                    </a:lnTo>
                    <a:lnTo>
                      <a:pt x="3350" y="34"/>
                    </a:lnTo>
                    <a:cubicBezTo>
                      <a:pt x="3350" y="33"/>
                      <a:pt x="3350" y="32"/>
                      <a:pt x="3350" y="31"/>
                    </a:cubicBezTo>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7" name="Freeform 43">
                <a:extLst>
                  <a:ext uri="{FF2B5EF4-FFF2-40B4-BE49-F238E27FC236}">
                    <a16:creationId xmlns:a16="http://schemas.microsoft.com/office/drawing/2014/main" id="{642DC639-D070-4E51-8EAF-20E52089C091}"/>
                  </a:ext>
                </a:extLst>
              </p:cNvPr>
              <p:cNvSpPr>
                <a:spLocks/>
              </p:cNvSpPr>
              <p:nvPr/>
            </p:nvSpPr>
            <p:spPr bwMode="auto">
              <a:xfrm>
                <a:off x="8042276" y="-2144713"/>
                <a:ext cx="122238" cy="1201738"/>
              </a:xfrm>
              <a:custGeom>
                <a:avLst/>
                <a:gdLst>
                  <a:gd name="T0" fmla="*/ 5 w 162"/>
                  <a:gd name="T1" fmla="*/ 2 h 1576"/>
                  <a:gd name="T2" fmla="*/ 0 w 162"/>
                  <a:gd name="T3" fmla="*/ 2 h 1576"/>
                  <a:gd name="T4" fmla="*/ 129 w 162"/>
                  <a:gd name="T5" fmla="*/ 1576 h 1576"/>
                  <a:gd name="T6" fmla="*/ 162 w 162"/>
                  <a:gd name="T7" fmla="*/ 1572 h 1576"/>
                  <a:gd name="T8" fmla="*/ 34 w 162"/>
                  <a:gd name="T9" fmla="*/ 0 h 1576"/>
                  <a:gd name="T10" fmla="*/ 5 w 162"/>
                  <a:gd name="T11" fmla="*/ 2 h 1576"/>
                </a:gdLst>
                <a:ahLst/>
                <a:cxnLst>
                  <a:cxn ang="0">
                    <a:pos x="T0" y="T1"/>
                  </a:cxn>
                  <a:cxn ang="0">
                    <a:pos x="T2" y="T3"/>
                  </a:cxn>
                  <a:cxn ang="0">
                    <a:pos x="T4" y="T5"/>
                  </a:cxn>
                  <a:cxn ang="0">
                    <a:pos x="T6" y="T7"/>
                  </a:cxn>
                  <a:cxn ang="0">
                    <a:pos x="T8" y="T9"/>
                  </a:cxn>
                  <a:cxn ang="0">
                    <a:pos x="T10" y="T11"/>
                  </a:cxn>
                </a:cxnLst>
                <a:rect l="0" t="0" r="r" b="b"/>
                <a:pathLst>
                  <a:path w="162" h="1576">
                    <a:moveTo>
                      <a:pt x="5" y="2"/>
                    </a:moveTo>
                    <a:cubicBezTo>
                      <a:pt x="3" y="2"/>
                      <a:pt x="2" y="2"/>
                      <a:pt x="0" y="2"/>
                    </a:cubicBezTo>
                    <a:lnTo>
                      <a:pt x="129" y="1576"/>
                    </a:lnTo>
                    <a:cubicBezTo>
                      <a:pt x="140" y="1573"/>
                      <a:pt x="151" y="1571"/>
                      <a:pt x="162" y="1572"/>
                    </a:cubicBezTo>
                    <a:lnTo>
                      <a:pt x="34" y="0"/>
                    </a:lnTo>
                    <a:cubicBezTo>
                      <a:pt x="24" y="2"/>
                      <a:pt x="15" y="2"/>
                      <a:pt x="5" y="2"/>
                    </a:cubicBezTo>
                    <a:close/>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8" name="Freeform 44">
                <a:extLst>
                  <a:ext uri="{FF2B5EF4-FFF2-40B4-BE49-F238E27FC236}">
                    <a16:creationId xmlns:a16="http://schemas.microsoft.com/office/drawing/2014/main" id="{1A5827B8-F950-409D-A529-E02C248C5788}"/>
                  </a:ext>
                </a:extLst>
              </p:cNvPr>
              <p:cNvSpPr>
                <a:spLocks/>
              </p:cNvSpPr>
              <p:nvPr/>
            </p:nvSpPr>
            <p:spPr bwMode="auto">
              <a:xfrm>
                <a:off x="6286501" y="-2384425"/>
                <a:ext cx="1550988" cy="69850"/>
              </a:xfrm>
              <a:custGeom>
                <a:avLst/>
                <a:gdLst>
                  <a:gd name="T0" fmla="*/ 2035 w 2035"/>
                  <a:gd name="T1" fmla="*/ 0 h 91"/>
                  <a:gd name="T2" fmla="*/ 0 w 2035"/>
                  <a:gd name="T3" fmla="*/ 58 h 91"/>
                  <a:gd name="T4" fmla="*/ 2 w 2035"/>
                  <a:gd name="T5" fmla="*/ 87 h 91"/>
                  <a:gd name="T6" fmla="*/ 2 w 2035"/>
                  <a:gd name="T7" fmla="*/ 91 h 91"/>
                  <a:gd name="T8" fmla="*/ 2033 w 2035"/>
                  <a:gd name="T9" fmla="*/ 33 h 91"/>
                  <a:gd name="T10" fmla="*/ 2035 w 2035"/>
                  <a:gd name="T11" fmla="*/ 0 h 91"/>
                </a:gdLst>
                <a:ahLst/>
                <a:cxnLst>
                  <a:cxn ang="0">
                    <a:pos x="T0" y="T1"/>
                  </a:cxn>
                  <a:cxn ang="0">
                    <a:pos x="T2" y="T3"/>
                  </a:cxn>
                  <a:cxn ang="0">
                    <a:pos x="T4" y="T5"/>
                  </a:cxn>
                  <a:cxn ang="0">
                    <a:pos x="T6" y="T7"/>
                  </a:cxn>
                  <a:cxn ang="0">
                    <a:pos x="T8" y="T9"/>
                  </a:cxn>
                  <a:cxn ang="0">
                    <a:pos x="T10" y="T11"/>
                  </a:cxn>
                </a:cxnLst>
                <a:rect l="0" t="0" r="r" b="b"/>
                <a:pathLst>
                  <a:path w="2035" h="91">
                    <a:moveTo>
                      <a:pt x="2035" y="0"/>
                    </a:moveTo>
                    <a:lnTo>
                      <a:pt x="0" y="58"/>
                    </a:lnTo>
                    <a:cubicBezTo>
                      <a:pt x="1" y="67"/>
                      <a:pt x="2" y="77"/>
                      <a:pt x="2" y="87"/>
                    </a:cubicBezTo>
                    <a:cubicBezTo>
                      <a:pt x="2" y="88"/>
                      <a:pt x="2" y="90"/>
                      <a:pt x="2" y="91"/>
                    </a:cubicBezTo>
                    <a:lnTo>
                      <a:pt x="2033" y="33"/>
                    </a:lnTo>
                    <a:cubicBezTo>
                      <a:pt x="2033" y="22"/>
                      <a:pt x="2034" y="11"/>
                      <a:pt x="2035" y="0"/>
                    </a:cubicBezTo>
                    <a:close/>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9" name="Freeform 45">
                <a:extLst>
                  <a:ext uri="{FF2B5EF4-FFF2-40B4-BE49-F238E27FC236}">
                    <a16:creationId xmlns:a16="http://schemas.microsoft.com/office/drawing/2014/main" id="{390471BD-F9A8-4C12-9457-082B15919A1B}"/>
                  </a:ext>
                </a:extLst>
              </p:cNvPr>
              <p:cNvSpPr>
                <a:spLocks/>
              </p:cNvSpPr>
              <p:nvPr/>
            </p:nvSpPr>
            <p:spPr bwMode="auto">
              <a:xfrm>
                <a:off x="8248651" y="-2324100"/>
                <a:ext cx="1463675" cy="463550"/>
              </a:xfrm>
              <a:custGeom>
                <a:avLst/>
                <a:gdLst>
                  <a:gd name="T0" fmla="*/ 6 w 1920"/>
                  <a:gd name="T1" fmla="*/ 0 h 608"/>
                  <a:gd name="T2" fmla="*/ 0 w 1920"/>
                  <a:gd name="T3" fmla="*/ 33 h 608"/>
                  <a:gd name="T4" fmla="*/ 1905 w 1920"/>
                  <a:gd name="T5" fmla="*/ 608 h 608"/>
                  <a:gd name="T6" fmla="*/ 1920 w 1920"/>
                  <a:gd name="T7" fmla="*/ 578 h 608"/>
                  <a:gd name="T8" fmla="*/ 6 w 1920"/>
                  <a:gd name="T9" fmla="*/ 0 h 608"/>
                </a:gdLst>
                <a:ahLst/>
                <a:cxnLst>
                  <a:cxn ang="0">
                    <a:pos x="T0" y="T1"/>
                  </a:cxn>
                  <a:cxn ang="0">
                    <a:pos x="T2" y="T3"/>
                  </a:cxn>
                  <a:cxn ang="0">
                    <a:pos x="T4" y="T5"/>
                  </a:cxn>
                  <a:cxn ang="0">
                    <a:pos x="T6" y="T7"/>
                  </a:cxn>
                  <a:cxn ang="0">
                    <a:pos x="T8" y="T9"/>
                  </a:cxn>
                </a:cxnLst>
                <a:rect l="0" t="0" r="r" b="b"/>
                <a:pathLst>
                  <a:path w="1920" h="608">
                    <a:moveTo>
                      <a:pt x="6" y="0"/>
                    </a:moveTo>
                    <a:cubicBezTo>
                      <a:pt x="5" y="12"/>
                      <a:pt x="3" y="23"/>
                      <a:pt x="0" y="33"/>
                    </a:cubicBezTo>
                    <a:lnTo>
                      <a:pt x="1905" y="608"/>
                    </a:lnTo>
                    <a:cubicBezTo>
                      <a:pt x="1910" y="598"/>
                      <a:pt x="1914" y="588"/>
                      <a:pt x="1920" y="578"/>
                    </a:cubicBezTo>
                    <a:lnTo>
                      <a:pt x="6" y="0"/>
                    </a:lnTo>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0" name="Freeform 46">
                <a:extLst>
                  <a:ext uri="{FF2B5EF4-FFF2-40B4-BE49-F238E27FC236}">
                    <a16:creationId xmlns:a16="http://schemas.microsoft.com/office/drawing/2014/main" id="{DE096142-0573-4622-AC22-0286737A9F3B}"/>
                  </a:ext>
                </a:extLst>
              </p:cNvPr>
              <p:cNvSpPr>
                <a:spLocks/>
              </p:cNvSpPr>
              <p:nvPr/>
            </p:nvSpPr>
            <p:spPr bwMode="auto">
              <a:xfrm>
                <a:off x="8162926" y="-3322638"/>
                <a:ext cx="785813" cy="812800"/>
              </a:xfrm>
              <a:custGeom>
                <a:avLst/>
                <a:gdLst>
                  <a:gd name="T0" fmla="*/ 26 w 1033"/>
                  <a:gd name="T1" fmla="*/ 1067 h 1067"/>
                  <a:gd name="T2" fmla="*/ 1033 w 1033"/>
                  <a:gd name="T3" fmla="*/ 23 h 1067"/>
                  <a:gd name="T4" fmla="*/ 1009 w 1033"/>
                  <a:gd name="T5" fmla="*/ 0 h 1067"/>
                  <a:gd name="T6" fmla="*/ 0 w 1033"/>
                  <a:gd name="T7" fmla="*/ 1046 h 1067"/>
                  <a:gd name="T8" fmla="*/ 26 w 1033"/>
                  <a:gd name="T9" fmla="*/ 1067 h 1067"/>
                </a:gdLst>
                <a:ahLst/>
                <a:cxnLst>
                  <a:cxn ang="0">
                    <a:pos x="T0" y="T1"/>
                  </a:cxn>
                  <a:cxn ang="0">
                    <a:pos x="T2" y="T3"/>
                  </a:cxn>
                  <a:cxn ang="0">
                    <a:pos x="T4" y="T5"/>
                  </a:cxn>
                  <a:cxn ang="0">
                    <a:pos x="T6" y="T7"/>
                  </a:cxn>
                  <a:cxn ang="0">
                    <a:pos x="T8" y="T9"/>
                  </a:cxn>
                </a:cxnLst>
                <a:rect l="0" t="0" r="r" b="b"/>
                <a:pathLst>
                  <a:path w="1033" h="1067">
                    <a:moveTo>
                      <a:pt x="26" y="1067"/>
                    </a:moveTo>
                    <a:lnTo>
                      <a:pt x="1033" y="23"/>
                    </a:lnTo>
                    <a:lnTo>
                      <a:pt x="1009" y="0"/>
                    </a:lnTo>
                    <a:lnTo>
                      <a:pt x="0" y="1046"/>
                    </a:lnTo>
                    <a:cubicBezTo>
                      <a:pt x="9" y="1052"/>
                      <a:pt x="17" y="1059"/>
                      <a:pt x="26" y="1067"/>
                    </a:cubicBezTo>
                    <a:close/>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1" name="Freeform 47">
                <a:extLst>
                  <a:ext uri="{FF2B5EF4-FFF2-40B4-BE49-F238E27FC236}">
                    <a16:creationId xmlns:a16="http://schemas.microsoft.com/office/drawing/2014/main" id="{DE16D8C3-5632-46A8-9F08-783A82FD1A07}"/>
                  </a:ext>
                </a:extLst>
              </p:cNvPr>
              <p:cNvSpPr>
                <a:spLocks/>
              </p:cNvSpPr>
              <p:nvPr/>
            </p:nvSpPr>
            <p:spPr bwMode="auto">
              <a:xfrm>
                <a:off x="8707438" y="808038"/>
                <a:ext cx="460375" cy="758825"/>
              </a:xfrm>
              <a:custGeom>
                <a:avLst/>
                <a:gdLst>
                  <a:gd name="T0" fmla="*/ 604 w 604"/>
                  <a:gd name="T1" fmla="*/ 978 h 996"/>
                  <a:gd name="T2" fmla="*/ 27 w 604"/>
                  <a:gd name="T3" fmla="*/ 0 h 996"/>
                  <a:gd name="T4" fmla="*/ 0 w 604"/>
                  <a:gd name="T5" fmla="*/ 22 h 996"/>
                  <a:gd name="T6" fmla="*/ 576 w 604"/>
                  <a:gd name="T7" fmla="*/ 996 h 996"/>
                  <a:gd name="T8" fmla="*/ 604 w 604"/>
                  <a:gd name="T9" fmla="*/ 978 h 996"/>
                </a:gdLst>
                <a:ahLst/>
                <a:cxnLst>
                  <a:cxn ang="0">
                    <a:pos x="T0" y="T1"/>
                  </a:cxn>
                  <a:cxn ang="0">
                    <a:pos x="T2" y="T3"/>
                  </a:cxn>
                  <a:cxn ang="0">
                    <a:pos x="T4" y="T5"/>
                  </a:cxn>
                  <a:cxn ang="0">
                    <a:pos x="T6" y="T7"/>
                  </a:cxn>
                  <a:cxn ang="0">
                    <a:pos x="T8" y="T9"/>
                  </a:cxn>
                </a:cxnLst>
                <a:rect l="0" t="0" r="r" b="b"/>
                <a:pathLst>
                  <a:path w="604" h="996">
                    <a:moveTo>
                      <a:pt x="604" y="978"/>
                    </a:moveTo>
                    <a:lnTo>
                      <a:pt x="27" y="0"/>
                    </a:lnTo>
                    <a:cubicBezTo>
                      <a:pt x="19" y="9"/>
                      <a:pt x="10" y="16"/>
                      <a:pt x="0" y="22"/>
                    </a:cubicBezTo>
                    <a:lnTo>
                      <a:pt x="576" y="996"/>
                    </a:lnTo>
                    <a:cubicBezTo>
                      <a:pt x="585" y="989"/>
                      <a:pt x="594" y="983"/>
                      <a:pt x="604" y="978"/>
                    </a:cubicBezTo>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2" name="Freeform 48">
                <a:extLst>
                  <a:ext uri="{FF2B5EF4-FFF2-40B4-BE49-F238E27FC236}">
                    <a16:creationId xmlns:a16="http://schemas.microsoft.com/office/drawing/2014/main" id="{EA304CE7-F929-43D4-8020-66D0313A0F8D}"/>
                  </a:ext>
                </a:extLst>
              </p:cNvPr>
              <p:cNvSpPr>
                <a:spLocks/>
              </p:cNvSpPr>
              <p:nvPr/>
            </p:nvSpPr>
            <p:spPr bwMode="auto">
              <a:xfrm>
                <a:off x="6013451" y="-674688"/>
                <a:ext cx="1319213" cy="412750"/>
              </a:xfrm>
              <a:custGeom>
                <a:avLst/>
                <a:gdLst>
                  <a:gd name="T0" fmla="*/ 1730 w 1730"/>
                  <a:gd name="T1" fmla="*/ 509 h 541"/>
                  <a:gd name="T2" fmla="*/ 9 w 1730"/>
                  <a:gd name="T3" fmla="*/ 0 h 541"/>
                  <a:gd name="T4" fmla="*/ 0 w 1730"/>
                  <a:gd name="T5" fmla="*/ 32 h 541"/>
                  <a:gd name="T6" fmla="*/ 1721 w 1730"/>
                  <a:gd name="T7" fmla="*/ 541 h 541"/>
                  <a:gd name="T8" fmla="*/ 1730 w 1730"/>
                  <a:gd name="T9" fmla="*/ 509 h 541"/>
                </a:gdLst>
                <a:ahLst/>
                <a:cxnLst>
                  <a:cxn ang="0">
                    <a:pos x="T0" y="T1"/>
                  </a:cxn>
                  <a:cxn ang="0">
                    <a:pos x="T2" y="T3"/>
                  </a:cxn>
                  <a:cxn ang="0">
                    <a:pos x="T4" y="T5"/>
                  </a:cxn>
                  <a:cxn ang="0">
                    <a:pos x="T6" y="T7"/>
                  </a:cxn>
                  <a:cxn ang="0">
                    <a:pos x="T8" y="T9"/>
                  </a:cxn>
                </a:cxnLst>
                <a:rect l="0" t="0" r="r" b="b"/>
                <a:pathLst>
                  <a:path w="1730" h="541">
                    <a:moveTo>
                      <a:pt x="1730" y="509"/>
                    </a:moveTo>
                    <a:lnTo>
                      <a:pt x="9" y="0"/>
                    </a:lnTo>
                    <a:lnTo>
                      <a:pt x="0" y="32"/>
                    </a:lnTo>
                    <a:lnTo>
                      <a:pt x="1721" y="541"/>
                    </a:lnTo>
                    <a:cubicBezTo>
                      <a:pt x="1722" y="530"/>
                      <a:pt x="1725" y="519"/>
                      <a:pt x="1730" y="509"/>
                    </a:cubicBezTo>
                    <a:close/>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3" name="Freeform 49">
                <a:extLst>
                  <a:ext uri="{FF2B5EF4-FFF2-40B4-BE49-F238E27FC236}">
                    <a16:creationId xmlns:a16="http://schemas.microsoft.com/office/drawing/2014/main" id="{83050740-234E-4540-B59A-02C463004C50}"/>
                  </a:ext>
                </a:extLst>
              </p:cNvPr>
              <p:cNvSpPr>
                <a:spLocks/>
              </p:cNvSpPr>
              <p:nvPr/>
            </p:nvSpPr>
            <p:spPr bwMode="auto">
              <a:xfrm>
                <a:off x="5694363" y="-1433513"/>
                <a:ext cx="334963" cy="776288"/>
              </a:xfrm>
              <a:custGeom>
                <a:avLst/>
                <a:gdLst>
                  <a:gd name="T0" fmla="*/ 31 w 439"/>
                  <a:gd name="T1" fmla="*/ 0 h 1018"/>
                  <a:gd name="T2" fmla="*/ 0 w 439"/>
                  <a:gd name="T3" fmla="*/ 11 h 1018"/>
                  <a:gd name="T4" fmla="*/ 408 w 439"/>
                  <a:gd name="T5" fmla="*/ 1018 h 1018"/>
                  <a:gd name="T6" fmla="*/ 439 w 439"/>
                  <a:gd name="T7" fmla="*/ 1005 h 1018"/>
                  <a:gd name="T8" fmla="*/ 31 w 439"/>
                  <a:gd name="T9" fmla="*/ 0 h 1018"/>
                </a:gdLst>
                <a:ahLst/>
                <a:cxnLst>
                  <a:cxn ang="0">
                    <a:pos x="T0" y="T1"/>
                  </a:cxn>
                  <a:cxn ang="0">
                    <a:pos x="T2" y="T3"/>
                  </a:cxn>
                  <a:cxn ang="0">
                    <a:pos x="T4" y="T5"/>
                  </a:cxn>
                  <a:cxn ang="0">
                    <a:pos x="T6" y="T7"/>
                  </a:cxn>
                  <a:cxn ang="0">
                    <a:pos x="T8" y="T9"/>
                  </a:cxn>
                </a:cxnLst>
                <a:rect l="0" t="0" r="r" b="b"/>
                <a:pathLst>
                  <a:path w="439" h="1018">
                    <a:moveTo>
                      <a:pt x="31" y="0"/>
                    </a:moveTo>
                    <a:cubicBezTo>
                      <a:pt x="21" y="4"/>
                      <a:pt x="10" y="8"/>
                      <a:pt x="0" y="11"/>
                    </a:cubicBezTo>
                    <a:lnTo>
                      <a:pt x="408" y="1018"/>
                    </a:lnTo>
                    <a:lnTo>
                      <a:pt x="439" y="1005"/>
                    </a:lnTo>
                    <a:lnTo>
                      <a:pt x="31" y="0"/>
                    </a:lnTo>
                    <a:close/>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4" name="Freeform 50">
                <a:extLst>
                  <a:ext uri="{FF2B5EF4-FFF2-40B4-BE49-F238E27FC236}">
                    <a16:creationId xmlns:a16="http://schemas.microsoft.com/office/drawing/2014/main" id="{1985449E-6D7B-4455-925B-8E11251909B5}"/>
                  </a:ext>
                </a:extLst>
              </p:cNvPr>
              <p:cNvSpPr>
                <a:spLocks/>
              </p:cNvSpPr>
              <p:nvPr/>
            </p:nvSpPr>
            <p:spPr bwMode="auto">
              <a:xfrm>
                <a:off x="9170988" y="119063"/>
                <a:ext cx="525463" cy="103188"/>
              </a:xfrm>
              <a:custGeom>
                <a:avLst/>
                <a:gdLst>
                  <a:gd name="T0" fmla="*/ 684 w 689"/>
                  <a:gd name="T1" fmla="*/ 135 h 135"/>
                  <a:gd name="T2" fmla="*/ 689 w 689"/>
                  <a:gd name="T3" fmla="*/ 102 h 135"/>
                  <a:gd name="T4" fmla="*/ 2 w 689"/>
                  <a:gd name="T5" fmla="*/ 0 h 135"/>
                  <a:gd name="T6" fmla="*/ 0 w 689"/>
                  <a:gd name="T7" fmla="*/ 33 h 135"/>
                  <a:gd name="T8" fmla="*/ 684 w 689"/>
                  <a:gd name="T9" fmla="*/ 135 h 135"/>
                </a:gdLst>
                <a:ahLst/>
                <a:cxnLst>
                  <a:cxn ang="0">
                    <a:pos x="T0" y="T1"/>
                  </a:cxn>
                  <a:cxn ang="0">
                    <a:pos x="T2" y="T3"/>
                  </a:cxn>
                  <a:cxn ang="0">
                    <a:pos x="T4" y="T5"/>
                  </a:cxn>
                  <a:cxn ang="0">
                    <a:pos x="T6" y="T7"/>
                  </a:cxn>
                  <a:cxn ang="0">
                    <a:pos x="T8" y="T9"/>
                  </a:cxn>
                </a:cxnLst>
                <a:rect l="0" t="0" r="r" b="b"/>
                <a:pathLst>
                  <a:path w="689" h="135">
                    <a:moveTo>
                      <a:pt x="684" y="135"/>
                    </a:moveTo>
                    <a:cubicBezTo>
                      <a:pt x="685" y="124"/>
                      <a:pt x="686" y="113"/>
                      <a:pt x="689" y="102"/>
                    </a:cubicBezTo>
                    <a:lnTo>
                      <a:pt x="2" y="0"/>
                    </a:lnTo>
                    <a:cubicBezTo>
                      <a:pt x="3" y="11"/>
                      <a:pt x="3" y="23"/>
                      <a:pt x="0" y="33"/>
                    </a:cubicBezTo>
                    <a:lnTo>
                      <a:pt x="684" y="135"/>
                    </a:lnTo>
                    <a:close/>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5" name="Freeform 51">
                <a:extLst>
                  <a:ext uri="{FF2B5EF4-FFF2-40B4-BE49-F238E27FC236}">
                    <a16:creationId xmlns:a16="http://schemas.microsoft.com/office/drawing/2014/main" id="{23BBB37E-1A00-4499-8F24-9DF6C1187E0D}"/>
                  </a:ext>
                </a:extLst>
              </p:cNvPr>
              <p:cNvSpPr>
                <a:spLocks/>
              </p:cNvSpPr>
              <p:nvPr/>
            </p:nvSpPr>
            <p:spPr bwMode="auto">
              <a:xfrm>
                <a:off x="9953626" y="-823913"/>
                <a:ext cx="295275" cy="868363"/>
              </a:xfrm>
              <a:custGeom>
                <a:avLst/>
                <a:gdLst>
                  <a:gd name="T0" fmla="*/ 32 w 388"/>
                  <a:gd name="T1" fmla="*/ 1139 h 1139"/>
                  <a:gd name="T2" fmla="*/ 388 w 388"/>
                  <a:gd name="T3" fmla="*/ 9 h 1139"/>
                  <a:gd name="T4" fmla="*/ 356 w 388"/>
                  <a:gd name="T5" fmla="*/ 0 h 1139"/>
                  <a:gd name="T6" fmla="*/ 0 w 388"/>
                  <a:gd name="T7" fmla="*/ 1128 h 1139"/>
                  <a:gd name="T8" fmla="*/ 32 w 388"/>
                  <a:gd name="T9" fmla="*/ 1139 h 1139"/>
                </a:gdLst>
                <a:ahLst/>
                <a:cxnLst>
                  <a:cxn ang="0">
                    <a:pos x="T0" y="T1"/>
                  </a:cxn>
                  <a:cxn ang="0">
                    <a:pos x="T2" y="T3"/>
                  </a:cxn>
                  <a:cxn ang="0">
                    <a:pos x="T4" y="T5"/>
                  </a:cxn>
                  <a:cxn ang="0">
                    <a:pos x="T6" y="T7"/>
                  </a:cxn>
                  <a:cxn ang="0">
                    <a:pos x="T8" y="T9"/>
                  </a:cxn>
                </a:cxnLst>
                <a:rect l="0" t="0" r="r" b="b"/>
                <a:pathLst>
                  <a:path w="388" h="1139">
                    <a:moveTo>
                      <a:pt x="32" y="1139"/>
                    </a:moveTo>
                    <a:lnTo>
                      <a:pt x="388" y="9"/>
                    </a:lnTo>
                    <a:cubicBezTo>
                      <a:pt x="378" y="6"/>
                      <a:pt x="367" y="3"/>
                      <a:pt x="356" y="0"/>
                    </a:cubicBezTo>
                    <a:lnTo>
                      <a:pt x="0" y="1128"/>
                    </a:lnTo>
                    <a:cubicBezTo>
                      <a:pt x="11" y="1131"/>
                      <a:pt x="22" y="1135"/>
                      <a:pt x="32" y="1139"/>
                    </a:cubicBezTo>
                    <a:close/>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6" name="Freeform 52">
                <a:extLst>
                  <a:ext uri="{FF2B5EF4-FFF2-40B4-BE49-F238E27FC236}">
                    <a16:creationId xmlns:a16="http://schemas.microsoft.com/office/drawing/2014/main" id="{9A552D01-43A4-4C08-913B-4CD5140A594C}"/>
                  </a:ext>
                </a:extLst>
              </p:cNvPr>
              <p:cNvSpPr>
                <a:spLocks/>
              </p:cNvSpPr>
              <p:nvPr/>
            </p:nvSpPr>
            <p:spPr bwMode="auto">
              <a:xfrm>
                <a:off x="10040938" y="376238"/>
                <a:ext cx="736600" cy="736600"/>
              </a:xfrm>
              <a:custGeom>
                <a:avLst/>
                <a:gdLst>
                  <a:gd name="T0" fmla="*/ 24 w 968"/>
                  <a:gd name="T1" fmla="*/ 0 h 966"/>
                  <a:gd name="T2" fmla="*/ 0 w 968"/>
                  <a:gd name="T3" fmla="*/ 24 h 966"/>
                  <a:gd name="T4" fmla="*/ 944 w 968"/>
                  <a:gd name="T5" fmla="*/ 966 h 966"/>
                  <a:gd name="T6" fmla="*/ 968 w 968"/>
                  <a:gd name="T7" fmla="*/ 943 h 966"/>
                  <a:gd name="T8" fmla="*/ 24 w 968"/>
                  <a:gd name="T9" fmla="*/ 0 h 966"/>
                </a:gdLst>
                <a:ahLst/>
                <a:cxnLst>
                  <a:cxn ang="0">
                    <a:pos x="T0" y="T1"/>
                  </a:cxn>
                  <a:cxn ang="0">
                    <a:pos x="T2" y="T3"/>
                  </a:cxn>
                  <a:cxn ang="0">
                    <a:pos x="T4" y="T5"/>
                  </a:cxn>
                  <a:cxn ang="0">
                    <a:pos x="T6" y="T7"/>
                  </a:cxn>
                  <a:cxn ang="0">
                    <a:pos x="T8" y="T9"/>
                  </a:cxn>
                </a:cxnLst>
                <a:rect l="0" t="0" r="r" b="b"/>
                <a:pathLst>
                  <a:path w="968" h="966">
                    <a:moveTo>
                      <a:pt x="24" y="0"/>
                    </a:moveTo>
                    <a:cubicBezTo>
                      <a:pt x="16" y="9"/>
                      <a:pt x="8" y="16"/>
                      <a:pt x="0" y="24"/>
                    </a:cubicBezTo>
                    <a:lnTo>
                      <a:pt x="944" y="966"/>
                    </a:lnTo>
                    <a:cubicBezTo>
                      <a:pt x="951" y="957"/>
                      <a:pt x="959" y="949"/>
                      <a:pt x="968" y="943"/>
                    </a:cubicBezTo>
                    <a:lnTo>
                      <a:pt x="24" y="0"/>
                    </a:lnTo>
                    <a:close/>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7" name="Freeform 53">
                <a:extLst>
                  <a:ext uri="{FF2B5EF4-FFF2-40B4-BE49-F238E27FC236}">
                    <a16:creationId xmlns:a16="http://schemas.microsoft.com/office/drawing/2014/main" id="{C48DD5EE-6125-435C-BA96-F8A47F431BAC}"/>
                  </a:ext>
                </a:extLst>
              </p:cNvPr>
              <p:cNvSpPr>
                <a:spLocks/>
              </p:cNvSpPr>
              <p:nvPr/>
            </p:nvSpPr>
            <p:spPr bwMode="auto">
              <a:xfrm>
                <a:off x="9612313" y="1785938"/>
                <a:ext cx="874713" cy="33338"/>
              </a:xfrm>
              <a:custGeom>
                <a:avLst/>
                <a:gdLst>
                  <a:gd name="T0" fmla="*/ 0 w 1148"/>
                  <a:gd name="T1" fmla="*/ 9 h 43"/>
                  <a:gd name="T2" fmla="*/ 1 w 1148"/>
                  <a:gd name="T3" fmla="*/ 31 h 43"/>
                  <a:gd name="T4" fmla="*/ 1 w 1148"/>
                  <a:gd name="T5" fmla="*/ 43 h 43"/>
                  <a:gd name="T6" fmla="*/ 1148 w 1148"/>
                  <a:gd name="T7" fmla="*/ 33 h 43"/>
                  <a:gd name="T8" fmla="*/ 1146 w 1148"/>
                  <a:gd name="T9" fmla="*/ 0 h 43"/>
                  <a:gd name="T10" fmla="*/ 0 w 1148"/>
                  <a:gd name="T11" fmla="*/ 9 h 43"/>
                </a:gdLst>
                <a:ahLst/>
                <a:cxnLst>
                  <a:cxn ang="0">
                    <a:pos x="T0" y="T1"/>
                  </a:cxn>
                  <a:cxn ang="0">
                    <a:pos x="T2" y="T3"/>
                  </a:cxn>
                  <a:cxn ang="0">
                    <a:pos x="T4" y="T5"/>
                  </a:cxn>
                  <a:cxn ang="0">
                    <a:pos x="T6" y="T7"/>
                  </a:cxn>
                  <a:cxn ang="0">
                    <a:pos x="T8" y="T9"/>
                  </a:cxn>
                  <a:cxn ang="0">
                    <a:pos x="T10" y="T11"/>
                  </a:cxn>
                </a:cxnLst>
                <a:rect l="0" t="0" r="r" b="b"/>
                <a:pathLst>
                  <a:path w="1148" h="43">
                    <a:moveTo>
                      <a:pt x="0" y="9"/>
                    </a:moveTo>
                    <a:cubicBezTo>
                      <a:pt x="0" y="16"/>
                      <a:pt x="1" y="23"/>
                      <a:pt x="1" y="31"/>
                    </a:cubicBezTo>
                    <a:cubicBezTo>
                      <a:pt x="2" y="35"/>
                      <a:pt x="1" y="39"/>
                      <a:pt x="1" y="43"/>
                    </a:cubicBezTo>
                    <a:lnTo>
                      <a:pt x="1148" y="33"/>
                    </a:lnTo>
                    <a:cubicBezTo>
                      <a:pt x="1145" y="22"/>
                      <a:pt x="1144" y="11"/>
                      <a:pt x="1146" y="0"/>
                    </a:cubicBezTo>
                    <a:lnTo>
                      <a:pt x="0" y="9"/>
                    </a:lnTo>
                    <a:close/>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8" name="Freeform 54">
                <a:extLst>
                  <a:ext uri="{FF2B5EF4-FFF2-40B4-BE49-F238E27FC236}">
                    <a16:creationId xmlns:a16="http://schemas.microsoft.com/office/drawing/2014/main" id="{C67A2F9F-D0F0-4B2A-ABCE-EBF96C1AABE0}"/>
                  </a:ext>
                </a:extLst>
              </p:cNvPr>
              <p:cNvSpPr>
                <a:spLocks/>
              </p:cNvSpPr>
              <p:nvPr/>
            </p:nvSpPr>
            <p:spPr bwMode="auto">
              <a:xfrm>
                <a:off x="8545513" y="1951038"/>
                <a:ext cx="522288" cy="338138"/>
              </a:xfrm>
              <a:custGeom>
                <a:avLst/>
                <a:gdLst>
                  <a:gd name="T0" fmla="*/ 668 w 685"/>
                  <a:gd name="T1" fmla="*/ 0 h 445"/>
                  <a:gd name="T2" fmla="*/ 0 w 685"/>
                  <a:gd name="T3" fmla="*/ 422 h 445"/>
                  <a:gd name="T4" fmla="*/ 25 w 685"/>
                  <a:gd name="T5" fmla="*/ 445 h 445"/>
                  <a:gd name="T6" fmla="*/ 685 w 685"/>
                  <a:gd name="T7" fmla="*/ 29 h 445"/>
                  <a:gd name="T8" fmla="*/ 668 w 685"/>
                  <a:gd name="T9" fmla="*/ 0 h 445"/>
                </a:gdLst>
                <a:ahLst/>
                <a:cxnLst>
                  <a:cxn ang="0">
                    <a:pos x="T0" y="T1"/>
                  </a:cxn>
                  <a:cxn ang="0">
                    <a:pos x="T2" y="T3"/>
                  </a:cxn>
                  <a:cxn ang="0">
                    <a:pos x="T4" y="T5"/>
                  </a:cxn>
                  <a:cxn ang="0">
                    <a:pos x="T6" y="T7"/>
                  </a:cxn>
                  <a:cxn ang="0">
                    <a:pos x="T8" y="T9"/>
                  </a:cxn>
                </a:cxnLst>
                <a:rect l="0" t="0" r="r" b="b"/>
                <a:pathLst>
                  <a:path w="685" h="445">
                    <a:moveTo>
                      <a:pt x="668" y="0"/>
                    </a:moveTo>
                    <a:lnTo>
                      <a:pt x="0" y="422"/>
                    </a:lnTo>
                    <a:cubicBezTo>
                      <a:pt x="10" y="428"/>
                      <a:pt x="18" y="436"/>
                      <a:pt x="25" y="445"/>
                    </a:cubicBezTo>
                    <a:lnTo>
                      <a:pt x="685" y="29"/>
                    </a:lnTo>
                    <a:cubicBezTo>
                      <a:pt x="679" y="19"/>
                      <a:pt x="674" y="10"/>
                      <a:pt x="668" y="0"/>
                    </a:cubicBezTo>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9" name="Freeform 55">
                <a:extLst>
                  <a:ext uri="{FF2B5EF4-FFF2-40B4-BE49-F238E27FC236}">
                    <a16:creationId xmlns:a16="http://schemas.microsoft.com/office/drawing/2014/main" id="{BBF8F508-9163-4C9C-AF4E-5263687442C9}"/>
                  </a:ext>
                </a:extLst>
              </p:cNvPr>
              <p:cNvSpPr>
                <a:spLocks/>
              </p:cNvSpPr>
              <p:nvPr/>
            </p:nvSpPr>
            <p:spPr bwMode="auto">
              <a:xfrm>
                <a:off x="2038351" y="8023225"/>
                <a:ext cx="565150" cy="450850"/>
              </a:xfrm>
              <a:custGeom>
                <a:avLst/>
                <a:gdLst>
                  <a:gd name="T0" fmla="*/ 721 w 742"/>
                  <a:gd name="T1" fmla="*/ 0 h 591"/>
                  <a:gd name="T2" fmla="*/ 0 w 742"/>
                  <a:gd name="T3" fmla="*/ 565 h 591"/>
                  <a:gd name="T4" fmla="*/ 21 w 742"/>
                  <a:gd name="T5" fmla="*/ 591 h 591"/>
                  <a:gd name="T6" fmla="*/ 742 w 742"/>
                  <a:gd name="T7" fmla="*/ 26 h 591"/>
                  <a:gd name="T8" fmla="*/ 721 w 742"/>
                  <a:gd name="T9" fmla="*/ 0 h 591"/>
                </a:gdLst>
                <a:ahLst/>
                <a:cxnLst>
                  <a:cxn ang="0">
                    <a:pos x="T0" y="T1"/>
                  </a:cxn>
                  <a:cxn ang="0">
                    <a:pos x="T2" y="T3"/>
                  </a:cxn>
                  <a:cxn ang="0">
                    <a:pos x="T4" y="T5"/>
                  </a:cxn>
                  <a:cxn ang="0">
                    <a:pos x="T6" y="T7"/>
                  </a:cxn>
                  <a:cxn ang="0">
                    <a:pos x="T8" y="T9"/>
                  </a:cxn>
                </a:cxnLst>
                <a:rect l="0" t="0" r="r" b="b"/>
                <a:pathLst>
                  <a:path w="742" h="591">
                    <a:moveTo>
                      <a:pt x="721" y="0"/>
                    </a:moveTo>
                    <a:lnTo>
                      <a:pt x="0" y="565"/>
                    </a:lnTo>
                    <a:lnTo>
                      <a:pt x="21" y="591"/>
                    </a:lnTo>
                    <a:lnTo>
                      <a:pt x="742" y="26"/>
                    </a:lnTo>
                    <a:cubicBezTo>
                      <a:pt x="735" y="18"/>
                      <a:pt x="728" y="9"/>
                      <a:pt x="721" y="0"/>
                    </a:cubicBezTo>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0" name="Freeform 56">
                <a:extLst>
                  <a:ext uri="{FF2B5EF4-FFF2-40B4-BE49-F238E27FC236}">
                    <a16:creationId xmlns:a16="http://schemas.microsoft.com/office/drawing/2014/main" id="{B64028A8-0126-43FA-921E-99096F137A70}"/>
                  </a:ext>
                </a:extLst>
              </p:cNvPr>
              <p:cNvSpPr>
                <a:spLocks/>
              </p:cNvSpPr>
              <p:nvPr/>
            </p:nvSpPr>
            <p:spPr bwMode="auto">
              <a:xfrm>
                <a:off x="4090988" y="8307388"/>
                <a:ext cx="674688" cy="1131888"/>
              </a:xfrm>
              <a:custGeom>
                <a:avLst/>
                <a:gdLst>
                  <a:gd name="T0" fmla="*/ 29 w 885"/>
                  <a:gd name="T1" fmla="*/ 0 h 1485"/>
                  <a:gd name="T2" fmla="*/ 0 w 885"/>
                  <a:gd name="T3" fmla="*/ 16 h 1485"/>
                  <a:gd name="T4" fmla="*/ 856 w 885"/>
                  <a:gd name="T5" fmla="*/ 1485 h 1485"/>
                  <a:gd name="T6" fmla="*/ 885 w 885"/>
                  <a:gd name="T7" fmla="*/ 1468 h 1485"/>
                  <a:gd name="T8" fmla="*/ 29 w 885"/>
                  <a:gd name="T9" fmla="*/ 0 h 1485"/>
                </a:gdLst>
                <a:ahLst/>
                <a:cxnLst>
                  <a:cxn ang="0">
                    <a:pos x="T0" y="T1"/>
                  </a:cxn>
                  <a:cxn ang="0">
                    <a:pos x="T2" y="T3"/>
                  </a:cxn>
                  <a:cxn ang="0">
                    <a:pos x="T4" y="T5"/>
                  </a:cxn>
                  <a:cxn ang="0">
                    <a:pos x="T6" y="T7"/>
                  </a:cxn>
                  <a:cxn ang="0">
                    <a:pos x="T8" y="T9"/>
                  </a:cxn>
                </a:cxnLst>
                <a:rect l="0" t="0" r="r" b="b"/>
                <a:pathLst>
                  <a:path w="885" h="1485">
                    <a:moveTo>
                      <a:pt x="29" y="0"/>
                    </a:moveTo>
                    <a:cubicBezTo>
                      <a:pt x="19" y="6"/>
                      <a:pt x="9" y="11"/>
                      <a:pt x="0" y="16"/>
                    </a:cubicBezTo>
                    <a:lnTo>
                      <a:pt x="856" y="1485"/>
                    </a:lnTo>
                    <a:lnTo>
                      <a:pt x="885" y="1468"/>
                    </a:lnTo>
                    <a:lnTo>
                      <a:pt x="29" y="0"/>
                    </a:lnTo>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1" name="Freeform 57">
                <a:extLst>
                  <a:ext uri="{FF2B5EF4-FFF2-40B4-BE49-F238E27FC236}">
                    <a16:creationId xmlns:a16="http://schemas.microsoft.com/office/drawing/2014/main" id="{2E2CB2BE-FD03-4A35-A5F5-A57302406D7B}"/>
                  </a:ext>
                </a:extLst>
              </p:cNvPr>
              <p:cNvSpPr>
                <a:spLocks/>
              </p:cNvSpPr>
              <p:nvPr/>
            </p:nvSpPr>
            <p:spPr bwMode="auto">
              <a:xfrm>
                <a:off x="4752976" y="9420225"/>
                <a:ext cx="1290638" cy="150813"/>
              </a:xfrm>
              <a:custGeom>
                <a:avLst/>
                <a:gdLst>
                  <a:gd name="T0" fmla="*/ 1693 w 1693"/>
                  <a:gd name="T1" fmla="*/ 165 h 198"/>
                  <a:gd name="T2" fmla="*/ 3 w 1693"/>
                  <a:gd name="T3" fmla="*/ 0 h 198"/>
                  <a:gd name="T4" fmla="*/ 0 w 1693"/>
                  <a:gd name="T5" fmla="*/ 33 h 198"/>
                  <a:gd name="T6" fmla="*/ 1686 w 1693"/>
                  <a:gd name="T7" fmla="*/ 198 h 198"/>
                  <a:gd name="T8" fmla="*/ 1693 w 1693"/>
                  <a:gd name="T9" fmla="*/ 165 h 198"/>
                </a:gdLst>
                <a:ahLst/>
                <a:cxnLst>
                  <a:cxn ang="0">
                    <a:pos x="T0" y="T1"/>
                  </a:cxn>
                  <a:cxn ang="0">
                    <a:pos x="T2" y="T3"/>
                  </a:cxn>
                  <a:cxn ang="0">
                    <a:pos x="T4" y="T5"/>
                  </a:cxn>
                  <a:cxn ang="0">
                    <a:pos x="T6" y="T7"/>
                  </a:cxn>
                  <a:cxn ang="0">
                    <a:pos x="T8" y="T9"/>
                  </a:cxn>
                </a:cxnLst>
                <a:rect l="0" t="0" r="r" b="b"/>
                <a:pathLst>
                  <a:path w="1693" h="198">
                    <a:moveTo>
                      <a:pt x="1693" y="165"/>
                    </a:moveTo>
                    <a:lnTo>
                      <a:pt x="3" y="0"/>
                    </a:lnTo>
                    <a:lnTo>
                      <a:pt x="0" y="33"/>
                    </a:lnTo>
                    <a:lnTo>
                      <a:pt x="1686" y="198"/>
                    </a:lnTo>
                    <a:cubicBezTo>
                      <a:pt x="1688" y="187"/>
                      <a:pt x="1690" y="176"/>
                      <a:pt x="1693" y="165"/>
                    </a:cubicBezTo>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2" name="Freeform 58">
                <a:extLst>
                  <a:ext uri="{FF2B5EF4-FFF2-40B4-BE49-F238E27FC236}">
                    <a16:creationId xmlns:a16="http://schemas.microsoft.com/office/drawing/2014/main" id="{EB69EC9F-CB88-4719-B669-50C01D085A09}"/>
                  </a:ext>
                </a:extLst>
              </p:cNvPr>
              <p:cNvSpPr>
                <a:spLocks/>
              </p:cNvSpPr>
              <p:nvPr/>
            </p:nvSpPr>
            <p:spPr bwMode="auto">
              <a:xfrm>
                <a:off x="7920038" y="9194800"/>
                <a:ext cx="720725" cy="219075"/>
              </a:xfrm>
              <a:custGeom>
                <a:avLst/>
                <a:gdLst>
                  <a:gd name="T0" fmla="*/ 937 w 947"/>
                  <a:gd name="T1" fmla="*/ 0 h 287"/>
                  <a:gd name="T2" fmla="*/ 0 w 947"/>
                  <a:gd name="T3" fmla="*/ 255 h 287"/>
                  <a:gd name="T4" fmla="*/ 10 w 947"/>
                  <a:gd name="T5" fmla="*/ 287 h 287"/>
                  <a:gd name="T6" fmla="*/ 947 w 947"/>
                  <a:gd name="T7" fmla="*/ 32 h 287"/>
                  <a:gd name="T8" fmla="*/ 937 w 947"/>
                  <a:gd name="T9" fmla="*/ 0 h 287"/>
                </a:gdLst>
                <a:ahLst/>
                <a:cxnLst>
                  <a:cxn ang="0">
                    <a:pos x="T0" y="T1"/>
                  </a:cxn>
                  <a:cxn ang="0">
                    <a:pos x="T2" y="T3"/>
                  </a:cxn>
                  <a:cxn ang="0">
                    <a:pos x="T4" y="T5"/>
                  </a:cxn>
                  <a:cxn ang="0">
                    <a:pos x="T6" y="T7"/>
                  </a:cxn>
                  <a:cxn ang="0">
                    <a:pos x="T8" y="T9"/>
                  </a:cxn>
                </a:cxnLst>
                <a:rect l="0" t="0" r="r" b="b"/>
                <a:pathLst>
                  <a:path w="947" h="287">
                    <a:moveTo>
                      <a:pt x="937" y="0"/>
                    </a:moveTo>
                    <a:lnTo>
                      <a:pt x="0" y="255"/>
                    </a:lnTo>
                    <a:cubicBezTo>
                      <a:pt x="4" y="266"/>
                      <a:pt x="7" y="276"/>
                      <a:pt x="10" y="287"/>
                    </a:cubicBezTo>
                    <a:lnTo>
                      <a:pt x="947" y="32"/>
                    </a:lnTo>
                    <a:cubicBezTo>
                      <a:pt x="943" y="21"/>
                      <a:pt x="940" y="11"/>
                      <a:pt x="937" y="0"/>
                    </a:cubicBezTo>
                    <a:close/>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3" name="Freeform 59">
                <a:extLst>
                  <a:ext uri="{FF2B5EF4-FFF2-40B4-BE49-F238E27FC236}">
                    <a16:creationId xmlns:a16="http://schemas.microsoft.com/office/drawing/2014/main" id="{23243F5D-FEAA-457B-A2B9-6A982F6DBCF5}"/>
                  </a:ext>
                </a:extLst>
              </p:cNvPr>
              <p:cNvSpPr>
                <a:spLocks/>
              </p:cNvSpPr>
              <p:nvPr/>
            </p:nvSpPr>
            <p:spPr bwMode="auto">
              <a:xfrm>
                <a:off x="9013826" y="8369300"/>
                <a:ext cx="174625" cy="481013"/>
              </a:xfrm>
              <a:custGeom>
                <a:avLst/>
                <a:gdLst>
                  <a:gd name="T0" fmla="*/ 31 w 228"/>
                  <a:gd name="T1" fmla="*/ 631 h 631"/>
                  <a:gd name="T2" fmla="*/ 228 w 228"/>
                  <a:gd name="T3" fmla="*/ 13 h 631"/>
                  <a:gd name="T4" fmla="*/ 198 w 228"/>
                  <a:gd name="T5" fmla="*/ 0 h 631"/>
                  <a:gd name="T6" fmla="*/ 0 w 228"/>
                  <a:gd name="T7" fmla="*/ 619 h 631"/>
                  <a:gd name="T8" fmla="*/ 31 w 228"/>
                  <a:gd name="T9" fmla="*/ 631 h 631"/>
                </a:gdLst>
                <a:ahLst/>
                <a:cxnLst>
                  <a:cxn ang="0">
                    <a:pos x="T0" y="T1"/>
                  </a:cxn>
                  <a:cxn ang="0">
                    <a:pos x="T2" y="T3"/>
                  </a:cxn>
                  <a:cxn ang="0">
                    <a:pos x="T4" y="T5"/>
                  </a:cxn>
                  <a:cxn ang="0">
                    <a:pos x="T6" y="T7"/>
                  </a:cxn>
                  <a:cxn ang="0">
                    <a:pos x="T8" y="T9"/>
                  </a:cxn>
                </a:cxnLst>
                <a:rect l="0" t="0" r="r" b="b"/>
                <a:pathLst>
                  <a:path w="228" h="631">
                    <a:moveTo>
                      <a:pt x="31" y="631"/>
                    </a:moveTo>
                    <a:lnTo>
                      <a:pt x="228" y="13"/>
                    </a:lnTo>
                    <a:cubicBezTo>
                      <a:pt x="218" y="9"/>
                      <a:pt x="208" y="5"/>
                      <a:pt x="198" y="0"/>
                    </a:cubicBezTo>
                    <a:lnTo>
                      <a:pt x="0" y="619"/>
                    </a:lnTo>
                    <a:cubicBezTo>
                      <a:pt x="11" y="623"/>
                      <a:pt x="21" y="627"/>
                      <a:pt x="31" y="631"/>
                    </a:cubicBezTo>
                    <a:close/>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4" name="Freeform 60">
                <a:extLst>
                  <a:ext uri="{FF2B5EF4-FFF2-40B4-BE49-F238E27FC236}">
                    <a16:creationId xmlns:a16="http://schemas.microsoft.com/office/drawing/2014/main" id="{E3BDAD09-713C-45EA-B677-284725A76035}"/>
                  </a:ext>
                </a:extLst>
              </p:cNvPr>
              <p:cNvSpPr>
                <a:spLocks/>
              </p:cNvSpPr>
              <p:nvPr/>
            </p:nvSpPr>
            <p:spPr bwMode="auto">
              <a:xfrm>
                <a:off x="9248776" y="6072188"/>
                <a:ext cx="96838" cy="547688"/>
              </a:xfrm>
              <a:custGeom>
                <a:avLst/>
                <a:gdLst>
                  <a:gd name="T0" fmla="*/ 0 w 128"/>
                  <a:gd name="T1" fmla="*/ 4 h 719"/>
                  <a:gd name="T2" fmla="*/ 95 w 128"/>
                  <a:gd name="T3" fmla="*/ 719 h 719"/>
                  <a:gd name="T4" fmla="*/ 128 w 128"/>
                  <a:gd name="T5" fmla="*/ 713 h 719"/>
                  <a:gd name="T6" fmla="*/ 33 w 128"/>
                  <a:gd name="T7" fmla="*/ 0 h 719"/>
                  <a:gd name="T8" fmla="*/ 0 w 128"/>
                  <a:gd name="T9" fmla="*/ 4 h 719"/>
                </a:gdLst>
                <a:ahLst/>
                <a:cxnLst>
                  <a:cxn ang="0">
                    <a:pos x="T0" y="T1"/>
                  </a:cxn>
                  <a:cxn ang="0">
                    <a:pos x="T2" y="T3"/>
                  </a:cxn>
                  <a:cxn ang="0">
                    <a:pos x="T4" y="T5"/>
                  </a:cxn>
                  <a:cxn ang="0">
                    <a:pos x="T6" y="T7"/>
                  </a:cxn>
                  <a:cxn ang="0">
                    <a:pos x="T8" y="T9"/>
                  </a:cxn>
                </a:cxnLst>
                <a:rect l="0" t="0" r="r" b="b"/>
                <a:pathLst>
                  <a:path w="128" h="719">
                    <a:moveTo>
                      <a:pt x="0" y="4"/>
                    </a:moveTo>
                    <a:lnTo>
                      <a:pt x="95" y="719"/>
                    </a:lnTo>
                    <a:cubicBezTo>
                      <a:pt x="106" y="716"/>
                      <a:pt x="117" y="714"/>
                      <a:pt x="128" y="713"/>
                    </a:cubicBezTo>
                    <a:lnTo>
                      <a:pt x="33" y="0"/>
                    </a:lnTo>
                    <a:cubicBezTo>
                      <a:pt x="22" y="2"/>
                      <a:pt x="11" y="3"/>
                      <a:pt x="0" y="4"/>
                    </a:cubicBezTo>
                    <a:close/>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5" name="Freeform 61">
                <a:extLst>
                  <a:ext uri="{FF2B5EF4-FFF2-40B4-BE49-F238E27FC236}">
                    <a16:creationId xmlns:a16="http://schemas.microsoft.com/office/drawing/2014/main" id="{3590E34F-667B-4453-A6E0-5DCAE1C6E558}"/>
                  </a:ext>
                </a:extLst>
              </p:cNvPr>
              <p:cNvSpPr>
                <a:spLocks/>
              </p:cNvSpPr>
              <p:nvPr/>
            </p:nvSpPr>
            <p:spPr bwMode="auto">
              <a:xfrm>
                <a:off x="7891463" y="5934075"/>
                <a:ext cx="1158875" cy="544513"/>
              </a:xfrm>
              <a:custGeom>
                <a:avLst/>
                <a:gdLst>
                  <a:gd name="T0" fmla="*/ 1507 w 1521"/>
                  <a:gd name="T1" fmla="*/ 0 h 714"/>
                  <a:gd name="T2" fmla="*/ 0 w 1521"/>
                  <a:gd name="T3" fmla="*/ 684 h 714"/>
                  <a:gd name="T4" fmla="*/ 16 w 1521"/>
                  <a:gd name="T5" fmla="*/ 714 h 714"/>
                  <a:gd name="T6" fmla="*/ 1521 w 1521"/>
                  <a:gd name="T7" fmla="*/ 31 h 714"/>
                  <a:gd name="T8" fmla="*/ 1507 w 1521"/>
                  <a:gd name="T9" fmla="*/ 0 h 714"/>
                </a:gdLst>
                <a:ahLst/>
                <a:cxnLst>
                  <a:cxn ang="0">
                    <a:pos x="T0" y="T1"/>
                  </a:cxn>
                  <a:cxn ang="0">
                    <a:pos x="T2" y="T3"/>
                  </a:cxn>
                  <a:cxn ang="0">
                    <a:pos x="T4" y="T5"/>
                  </a:cxn>
                  <a:cxn ang="0">
                    <a:pos x="T6" y="T7"/>
                  </a:cxn>
                  <a:cxn ang="0">
                    <a:pos x="T8" y="T9"/>
                  </a:cxn>
                </a:cxnLst>
                <a:rect l="0" t="0" r="r" b="b"/>
                <a:pathLst>
                  <a:path w="1521" h="714">
                    <a:moveTo>
                      <a:pt x="1507" y="0"/>
                    </a:moveTo>
                    <a:lnTo>
                      <a:pt x="0" y="684"/>
                    </a:lnTo>
                    <a:cubicBezTo>
                      <a:pt x="6" y="694"/>
                      <a:pt x="11" y="704"/>
                      <a:pt x="16" y="714"/>
                    </a:cubicBezTo>
                    <a:lnTo>
                      <a:pt x="1521" y="31"/>
                    </a:lnTo>
                    <a:cubicBezTo>
                      <a:pt x="1516" y="21"/>
                      <a:pt x="1511" y="11"/>
                      <a:pt x="1507" y="0"/>
                    </a:cubicBezTo>
                    <a:close/>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6" name="Freeform 62">
                <a:extLst>
                  <a:ext uri="{FF2B5EF4-FFF2-40B4-BE49-F238E27FC236}">
                    <a16:creationId xmlns:a16="http://schemas.microsoft.com/office/drawing/2014/main" id="{F6ED5DC3-6D0C-4DA0-BC68-540E47B2E6D1}"/>
                  </a:ext>
                </a:extLst>
              </p:cNvPr>
              <p:cNvSpPr>
                <a:spLocks/>
              </p:cNvSpPr>
              <p:nvPr/>
            </p:nvSpPr>
            <p:spPr bwMode="auto">
              <a:xfrm>
                <a:off x="9299576" y="4899025"/>
                <a:ext cx="341313" cy="777875"/>
              </a:xfrm>
              <a:custGeom>
                <a:avLst/>
                <a:gdLst>
                  <a:gd name="T0" fmla="*/ 31 w 449"/>
                  <a:gd name="T1" fmla="*/ 1020 h 1020"/>
                  <a:gd name="T2" fmla="*/ 449 w 449"/>
                  <a:gd name="T3" fmla="*/ 10 h 1020"/>
                  <a:gd name="T4" fmla="*/ 417 w 449"/>
                  <a:gd name="T5" fmla="*/ 0 h 1020"/>
                  <a:gd name="T6" fmla="*/ 0 w 449"/>
                  <a:gd name="T7" fmla="*/ 1007 h 1020"/>
                  <a:gd name="T8" fmla="*/ 31 w 449"/>
                  <a:gd name="T9" fmla="*/ 1020 h 1020"/>
                </a:gdLst>
                <a:ahLst/>
                <a:cxnLst>
                  <a:cxn ang="0">
                    <a:pos x="T0" y="T1"/>
                  </a:cxn>
                  <a:cxn ang="0">
                    <a:pos x="T2" y="T3"/>
                  </a:cxn>
                  <a:cxn ang="0">
                    <a:pos x="T4" y="T5"/>
                  </a:cxn>
                  <a:cxn ang="0">
                    <a:pos x="T6" y="T7"/>
                  </a:cxn>
                  <a:cxn ang="0">
                    <a:pos x="T8" y="T9"/>
                  </a:cxn>
                </a:cxnLst>
                <a:rect l="0" t="0" r="r" b="b"/>
                <a:pathLst>
                  <a:path w="449" h="1020">
                    <a:moveTo>
                      <a:pt x="31" y="1020"/>
                    </a:moveTo>
                    <a:lnTo>
                      <a:pt x="449" y="10"/>
                    </a:lnTo>
                    <a:cubicBezTo>
                      <a:pt x="438" y="7"/>
                      <a:pt x="427" y="4"/>
                      <a:pt x="417" y="0"/>
                    </a:cubicBezTo>
                    <a:lnTo>
                      <a:pt x="0" y="1007"/>
                    </a:lnTo>
                    <a:cubicBezTo>
                      <a:pt x="11" y="1011"/>
                      <a:pt x="21" y="1015"/>
                      <a:pt x="31" y="1020"/>
                    </a:cubicBezTo>
                    <a:close/>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7" name="Freeform 63">
                <a:extLst>
                  <a:ext uri="{FF2B5EF4-FFF2-40B4-BE49-F238E27FC236}">
                    <a16:creationId xmlns:a16="http://schemas.microsoft.com/office/drawing/2014/main" id="{3B7DD126-EB7D-43A9-BA7B-D0B34BC38684}"/>
                  </a:ext>
                </a:extLst>
              </p:cNvPr>
              <p:cNvSpPr>
                <a:spLocks/>
              </p:cNvSpPr>
              <p:nvPr/>
            </p:nvSpPr>
            <p:spPr bwMode="auto">
              <a:xfrm>
                <a:off x="977901" y="7442200"/>
                <a:ext cx="1076325" cy="1031875"/>
              </a:xfrm>
              <a:custGeom>
                <a:avLst/>
                <a:gdLst>
                  <a:gd name="T0" fmla="*/ 21 w 1413"/>
                  <a:gd name="T1" fmla="*/ 0 h 1354"/>
                  <a:gd name="T2" fmla="*/ 0 w 1413"/>
                  <a:gd name="T3" fmla="*/ 26 h 1354"/>
                  <a:gd name="T4" fmla="*/ 1390 w 1413"/>
                  <a:gd name="T5" fmla="*/ 1354 h 1354"/>
                  <a:gd name="T6" fmla="*/ 1413 w 1413"/>
                  <a:gd name="T7" fmla="*/ 1330 h 1354"/>
                  <a:gd name="T8" fmla="*/ 21 w 1413"/>
                  <a:gd name="T9" fmla="*/ 0 h 1354"/>
                </a:gdLst>
                <a:ahLst/>
                <a:cxnLst>
                  <a:cxn ang="0">
                    <a:pos x="T0" y="T1"/>
                  </a:cxn>
                  <a:cxn ang="0">
                    <a:pos x="T2" y="T3"/>
                  </a:cxn>
                  <a:cxn ang="0">
                    <a:pos x="T4" y="T5"/>
                  </a:cxn>
                  <a:cxn ang="0">
                    <a:pos x="T6" y="T7"/>
                  </a:cxn>
                  <a:cxn ang="0">
                    <a:pos x="T8" y="T9"/>
                  </a:cxn>
                </a:cxnLst>
                <a:rect l="0" t="0" r="r" b="b"/>
                <a:pathLst>
                  <a:path w="1413" h="1354">
                    <a:moveTo>
                      <a:pt x="21" y="0"/>
                    </a:moveTo>
                    <a:cubicBezTo>
                      <a:pt x="15" y="9"/>
                      <a:pt x="7" y="18"/>
                      <a:pt x="0" y="26"/>
                    </a:cubicBezTo>
                    <a:lnTo>
                      <a:pt x="1390" y="1354"/>
                    </a:lnTo>
                    <a:lnTo>
                      <a:pt x="1413" y="1330"/>
                    </a:lnTo>
                    <a:lnTo>
                      <a:pt x="21" y="0"/>
                    </a:lnTo>
                    <a:close/>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8" name="Freeform 64">
                <a:extLst>
                  <a:ext uri="{FF2B5EF4-FFF2-40B4-BE49-F238E27FC236}">
                    <a16:creationId xmlns:a16="http://schemas.microsoft.com/office/drawing/2014/main" id="{9D8E04D3-A3CF-4795-8417-898B3B968D01}"/>
                  </a:ext>
                </a:extLst>
              </p:cNvPr>
              <p:cNvSpPr>
                <a:spLocks/>
              </p:cNvSpPr>
              <p:nvPr/>
            </p:nvSpPr>
            <p:spPr bwMode="auto">
              <a:xfrm>
                <a:off x="93663" y="5383213"/>
                <a:ext cx="65088" cy="350838"/>
              </a:xfrm>
              <a:custGeom>
                <a:avLst/>
                <a:gdLst>
                  <a:gd name="T0" fmla="*/ 0 w 87"/>
                  <a:gd name="T1" fmla="*/ 3 h 460"/>
                  <a:gd name="T2" fmla="*/ 54 w 87"/>
                  <a:gd name="T3" fmla="*/ 460 h 460"/>
                  <a:gd name="T4" fmla="*/ 87 w 87"/>
                  <a:gd name="T5" fmla="*/ 455 h 460"/>
                  <a:gd name="T6" fmla="*/ 33 w 87"/>
                  <a:gd name="T7" fmla="*/ 0 h 460"/>
                  <a:gd name="T8" fmla="*/ 0 w 87"/>
                  <a:gd name="T9" fmla="*/ 3 h 460"/>
                </a:gdLst>
                <a:ahLst/>
                <a:cxnLst>
                  <a:cxn ang="0">
                    <a:pos x="T0" y="T1"/>
                  </a:cxn>
                  <a:cxn ang="0">
                    <a:pos x="T2" y="T3"/>
                  </a:cxn>
                  <a:cxn ang="0">
                    <a:pos x="T4" y="T5"/>
                  </a:cxn>
                  <a:cxn ang="0">
                    <a:pos x="T6" y="T7"/>
                  </a:cxn>
                  <a:cxn ang="0">
                    <a:pos x="T8" y="T9"/>
                  </a:cxn>
                </a:cxnLst>
                <a:rect l="0" t="0" r="r" b="b"/>
                <a:pathLst>
                  <a:path w="87" h="460">
                    <a:moveTo>
                      <a:pt x="0" y="3"/>
                    </a:moveTo>
                    <a:lnTo>
                      <a:pt x="54" y="460"/>
                    </a:lnTo>
                    <a:cubicBezTo>
                      <a:pt x="65" y="458"/>
                      <a:pt x="76" y="456"/>
                      <a:pt x="87" y="455"/>
                    </a:cubicBezTo>
                    <a:lnTo>
                      <a:pt x="33" y="0"/>
                    </a:lnTo>
                    <a:cubicBezTo>
                      <a:pt x="22" y="2"/>
                      <a:pt x="11" y="3"/>
                      <a:pt x="0" y="3"/>
                    </a:cubicBezTo>
                    <a:close/>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9" name="Freeform 65">
                <a:extLst>
                  <a:ext uri="{FF2B5EF4-FFF2-40B4-BE49-F238E27FC236}">
                    <a16:creationId xmlns:a16="http://schemas.microsoft.com/office/drawing/2014/main" id="{DC35571F-CDE9-446A-A4FB-2EE3C62F2EA8}"/>
                  </a:ext>
                </a:extLst>
              </p:cNvPr>
              <p:cNvSpPr>
                <a:spLocks/>
              </p:cNvSpPr>
              <p:nvPr/>
            </p:nvSpPr>
            <p:spPr bwMode="auto">
              <a:xfrm>
                <a:off x="-314325" y="4217988"/>
                <a:ext cx="330200" cy="773113"/>
              </a:xfrm>
              <a:custGeom>
                <a:avLst/>
                <a:gdLst>
                  <a:gd name="T0" fmla="*/ 432 w 432"/>
                  <a:gd name="T1" fmla="*/ 1000 h 1014"/>
                  <a:gd name="T2" fmla="*/ 31 w 432"/>
                  <a:gd name="T3" fmla="*/ 0 h 1014"/>
                  <a:gd name="T4" fmla="*/ 0 w 432"/>
                  <a:gd name="T5" fmla="*/ 13 h 1014"/>
                  <a:gd name="T6" fmla="*/ 402 w 432"/>
                  <a:gd name="T7" fmla="*/ 1014 h 1014"/>
                  <a:gd name="T8" fmla="*/ 432 w 432"/>
                  <a:gd name="T9" fmla="*/ 1000 h 1014"/>
                </a:gdLst>
                <a:ahLst/>
                <a:cxnLst>
                  <a:cxn ang="0">
                    <a:pos x="T0" y="T1"/>
                  </a:cxn>
                  <a:cxn ang="0">
                    <a:pos x="T2" y="T3"/>
                  </a:cxn>
                  <a:cxn ang="0">
                    <a:pos x="T4" y="T5"/>
                  </a:cxn>
                  <a:cxn ang="0">
                    <a:pos x="T6" y="T7"/>
                  </a:cxn>
                  <a:cxn ang="0">
                    <a:pos x="T8" y="T9"/>
                  </a:cxn>
                </a:cxnLst>
                <a:rect l="0" t="0" r="r" b="b"/>
                <a:pathLst>
                  <a:path w="432" h="1014">
                    <a:moveTo>
                      <a:pt x="432" y="1000"/>
                    </a:moveTo>
                    <a:lnTo>
                      <a:pt x="31" y="0"/>
                    </a:lnTo>
                    <a:cubicBezTo>
                      <a:pt x="21" y="4"/>
                      <a:pt x="10" y="9"/>
                      <a:pt x="0" y="13"/>
                    </a:cubicBezTo>
                    <a:lnTo>
                      <a:pt x="402" y="1014"/>
                    </a:lnTo>
                    <a:cubicBezTo>
                      <a:pt x="412" y="1009"/>
                      <a:pt x="422" y="1004"/>
                      <a:pt x="432" y="1000"/>
                    </a:cubicBezTo>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0" name="Freeform 66">
                <a:extLst>
                  <a:ext uri="{FF2B5EF4-FFF2-40B4-BE49-F238E27FC236}">
                    <a16:creationId xmlns:a16="http://schemas.microsoft.com/office/drawing/2014/main" id="{EEEFEC25-00A7-49D9-9233-CE2EB132011F}"/>
                  </a:ext>
                </a:extLst>
              </p:cNvPr>
              <p:cNvSpPr>
                <a:spLocks/>
              </p:cNvSpPr>
              <p:nvPr/>
            </p:nvSpPr>
            <p:spPr bwMode="auto">
              <a:xfrm>
                <a:off x="295276" y="4987925"/>
                <a:ext cx="2008188" cy="185738"/>
              </a:xfrm>
              <a:custGeom>
                <a:avLst/>
                <a:gdLst>
                  <a:gd name="T0" fmla="*/ 4 w 2635"/>
                  <a:gd name="T1" fmla="*/ 245 h 245"/>
                  <a:gd name="T2" fmla="*/ 2635 w 2635"/>
                  <a:gd name="T3" fmla="*/ 33 h 245"/>
                  <a:gd name="T4" fmla="*/ 2631 w 2635"/>
                  <a:gd name="T5" fmla="*/ 0 h 245"/>
                  <a:gd name="T6" fmla="*/ 0 w 2635"/>
                  <a:gd name="T7" fmla="*/ 211 h 245"/>
                  <a:gd name="T8" fmla="*/ 4 w 2635"/>
                  <a:gd name="T9" fmla="*/ 245 h 245"/>
                </a:gdLst>
                <a:ahLst/>
                <a:cxnLst>
                  <a:cxn ang="0">
                    <a:pos x="T0" y="T1"/>
                  </a:cxn>
                  <a:cxn ang="0">
                    <a:pos x="T2" y="T3"/>
                  </a:cxn>
                  <a:cxn ang="0">
                    <a:pos x="T4" y="T5"/>
                  </a:cxn>
                  <a:cxn ang="0">
                    <a:pos x="T6" y="T7"/>
                  </a:cxn>
                  <a:cxn ang="0">
                    <a:pos x="T8" y="T9"/>
                  </a:cxn>
                </a:cxnLst>
                <a:rect l="0" t="0" r="r" b="b"/>
                <a:pathLst>
                  <a:path w="2635" h="245">
                    <a:moveTo>
                      <a:pt x="4" y="245"/>
                    </a:moveTo>
                    <a:lnTo>
                      <a:pt x="2635" y="33"/>
                    </a:lnTo>
                    <a:cubicBezTo>
                      <a:pt x="2633" y="22"/>
                      <a:pt x="2632" y="11"/>
                      <a:pt x="2631" y="0"/>
                    </a:cubicBezTo>
                    <a:lnTo>
                      <a:pt x="0" y="211"/>
                    </a:lnTo>
                    <a:cubicBezTo>
                      <a:pt x="2" y="222"/>
                      <a:pt x="3" y="233"/>
                      <a:pt x="4" y="245"/>
                    </a:cubicBezTo>
                    <a:close/>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1" name="Freeform 67">
                <a:extLst>
                  <a:ext uri="{FF2B5EF4-FFF2-40B4-BE49-F238E27FC236}">
                    <a16:creationId xmlns:a16="http://schemas.microsoft.com/office/drawing/2014/main" id="{DEA8A7F9-CEAD-4478-8255-27DB3AE878A8}"/>
                  </a:ext>
                </a:extLst>
              </p:cNvPr>
              <p:cNvSpPr>
                <a:spLocks/>
              </p:cNvSpPr>
              <p:nvPr/>
            </p:nvSpPr>
            <p:spPr bwMode="auto">
              <a:xfrm>
                <a:off x="11053763" y="-1050925"/>
                <a:ext cx="1187450" cy="1233488"/>
              </a:xfrm>
              <a:custGeom>
                <a:avLst/>
                <a:gdLst>
                  <a:gd name="T0" fmla="*/ 25 w 1559"/>
                  <a:gd name="T1" fmla="*/ 0 h 1618"/>
                  <a:gd name="T2" fmla="*/ 0 w 1559"/>
                  <a:gd name="T3" fmla="*/ 21 h 1618"/>
                  <a:gd name="T4" fmla="*/ 1535 w 1559"/>
                  <a:gd name="T5" fmla="*/ 1618 h 1618"/>
                  <a:gd name="T6" fmla="*/ 1559 w 1559"/>
                  <a:gd name="T7" fmla="*/ 1595 h 1618"/>
                  <a:gd name="T8" fmla="*/ 25 w 1559"/>
                  <a:gd name="T9" fmla="*/ 0 h 1618"/>
                </a:gdLst>
                <a:ahLst/>
                <a:cxnLst>
                  <a:cxn ang="0">
                    <a:pos x="T0" y="T1"/>
                  </a:cxn>
                  <a:cxn ang="0">
                    <a:pos x="T2" y="T3"/>
                  </a:cxn>
                  <a:cxn ang="0">
                    <a:pos x="T4" y="T5"/>
                  </a:cxn>
                  <a:cxn ang="0">
                    <a:pos x="T6" y="T7"/>
                  </a:cxn>
                  <a:cxn ang="0">
                    <a:pos x="T8" y="T9"/>
                  </a:cxn>
                </a:cxnLst>
                <a:rect l="0" t="0" r="r" b="b"/>
                <a:pathLst>
                  <a:path w="1559" h="1618">
                    <a:moveTo>
                      <a:pt x="25" y="0"/>
                    </a:moveTo>
                    <a:cubicBezTo>
                      <a:pt x="17" y="7"/>
                      <a:pt x="9" y="14"/>
                      <a:pt x="0" y="21"/>
                    </a:cubicBezTo>
                    <a:lnTo>
                      <a:pt x="1535" y="1618"/>
                    </a:lnTo>
                    <a:lnTo>
                      <a:pt x="1559" y="1595"/>
                    </a:lnTo>
                    <a:lnTo>
                      <a:pt x="25" y="0"/>
                    </a:lnTo>
                    <a:close/>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2" name="Freeform 68">
                <a:extLst>
                  <a:ext uri="{FF2B5EF4-FFF2-40B4-BE49-F238E27FC236}">
                    <a16:creationId xmlns:a16="http://schemas.microsoft.com/office/drawing/2014/main" id="{B2D3C7E1-7BF3-4160-924E-F4D97501B34A}"/>
                  </a:ext>
                </a:extLst>
              </p:cNvPr>
              <p:cNvSpPr>
                <a:spLocks/>
              </p:cNvSpPr>
              <p:nvPr/>
            </p:nvSpPr>
            <p:spPr bwMode="auto">
              <a:xfrm>
                <a:off x="11868151" y="168275"/>
                <a:ext cx="376238" cy="754063"/>
              </a:xfrm>
              <a:custGeom>
                <a:avLst/>
                <a:gdLst>
                  <a:gd name="T0" fmla="*/ 27 w 494"/>
                  <a:gd name="T1" fmla="*/ 989 h 989"/>
                  <a:gd name="T2" fmla="*/ 494 w 494"/>
                  <a:gd name="T3" fmla="*/ 15 h 989"/>
                  <a:gd name="T4" fmla="*/ 464 w 494"/>
                  <a:gd name="T5" fmla="*/ 0 h 989"/>
                  <a:gd name="T6" fmla="*/ 0 w 494"/>
                  <a:gd name="T7" fmla="*/ 968 h 989"/>
                  <a:gd name="T8" fmla="*/ 27 w 494"/>
                  <a:gd name="T9" fmla="*/ 989 h 989"/>
                </a:gdLst>
                <a:ahLst/>
                <a:cxnLst>
                  <a:cxn ang="0">
                    <a:pos x="T0" y="T1"/>
                  </a:cxn>
                  <a:cxn ang="0">
                    <a:pos x="T2" y="T3"/>
                  </a:cxn>
                  <a:cxn ang="0">
                    <a:pos x="T4" y="T5"/>
                  </a:cxn>
                  <a:cxn ang="0">
                    <a:pos x="T6" y="T7"/>
                  </a:cxn>
                  <a:cxn ang="0">
                    <a:pos x="T8" y="T9"/>
                  </a:cxn>
                </a:cxnLst>
                <a:rect l="0" t="0" r="r" b="b"/>
                <a:pathLst>
                  <a:path w="494" h="989">
                    <a:moveTo>
                      <a:pt x="27" y="989"/>
                    </a:moveTo>
                    <a:lnTo>
                      <a:pt x="494" y="15"/>
                    </a:lnTo>
                    <a:lnTo>
                      <a:pt x="464" y="0"/>
                    </a:lnTo>
                    <a:lnTo>
                      <a:pt x="0" y="968"/>
                    </a:lnTo>
                    <a:cubicBezTo>
                      <a:pt x="11" y="973"/>
                      <a:pt x="20" y="980"/>
                      <a:pt x="27" y="989"/>
                    </a:cubicBezTo>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3" name="Freeform 69">
                <a:extLst>
                  <a:ext uri="{FF2B5EF4-FFF2-40B4-BE49-F238E27FC236}">
                    <a16:creationId xmlns:a16="http://schemas.microsoft.com/office/drawing/2014/main" id="{CDD18025-B153-4C27-9582-265488772D24}"/>
                  </a:ext>
                </a:extLst>
              </p:cNvPr>
              <p:cNvSpPr>
                <a:spLocks/>
              </p:cNvSpPr>
              <p:nvPr/>
            </p:nvSpPr>
            <p:spPr bwMode="auto">
              <a:xfrm>
                <a:off x="11993563" y="2606675"/>
                <a:ext cx="438150" cy="636588"/>
              </a:xfrm>
              <a:custGeom>
                <a:avLst/>
                <a:gdLst>
                  <a:gd name="T0" fmla="*/ 29 w 575"/>
                  <a:gd name="T1" fmla="*/ 0 h 837"/>
                  <a:gd name="T2" fmla="*/ 0 w 575"/>
                  <a:gd name="T3" fmla="*/ 17 h 837"/>
                  <a:gd name="T4" fmla="*/ 547 w 575"/>
                  <a:gd name="T5" fmla="*/ 837 h 837"/>
                  <a:gd name="T6" fmla="*/ 575 w 575"/>
                  <a:gd name="T7" fmla="*/ 819 h 837"/>
                  <a:gd name="T8" fmla="*/ 29 w 575"/>
                  <a:gd name="T9" fmla="*/ 0 h 837"/>
                </a:gdLst>
                <a:ahLst/>
                <a:cxnLst>
                  <a:cxn ang="0">
                    <a:pos x="T0" y="T1"/>
                  </a:cxn>
                  <a:cxn ang="0">
                    <a:pos x="T2" y="T3"/>
                  </a:cxn>
                  <a:cxn ang="0">
                    <a:pos x="T4" y="T5"/>
                  </a:cxn>
                  <a:cxn ang="0">
                    <a:pos x="T6" y="T7"/>
                  </a:cxn>
                  <a:cxn ang="0">
                    <a:pos x="T8" y="T9"/>
                  </a:cxn>
                </a:cxnLst>
                <a:rect l="0" t="0" r="r" b="b"/>
                <a:pathLst>
                  <a:path w="575" h="837">
                    <a:moveTo>
                      <a:pt x="29" y="0"/>
                    </a:moveTo>
                    <a:cubicBezTo>
                      <a:pt x="21" y="7"/>
                      <a:pt x="11" y="13"/>
                      <a:pt x="0" y="17"/>
                    </a:cubicBezTo>
                    <a:lnTo>
                      <a:pt x="547" y="837"/>
                    </a:lnTo>
                    <a:lnTo>
                      <a:pt x="575" y="819"/>
                    </a:lnTo>
                    <a:lnTo>
                      <a:pt x="29" y="0"/>
                    </a:lnTo>
                    <a:close/>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4" name="Freeform 70">
                <a:extLst>
                  <a:ext uri="{FF2B5EF4-FFF2-40B4-BE49-F238E27FC236}">
                    <a16:creationId xmlns:a16="http://schemas.microsoft.com/office/drawing/2014/main" id="{67068D76-D6CB-45DE-B583-82367456B918}"/>
                  </a:ext>
                </a:extLst>
              </p:cNvPr>
              <p:cNvSpPr>
                <a:spLocks/>
              </p:cNvSpPr>
              <p:nvPr/>
            </p:nvSpPr>
            <p:spPr bwMode="auto">
              <a:xfrm>
                <a:off x="12087226" y="3233738"/>
                <a:ext cx="346075" cy="1471613"/>
              </a:xfrm>
              <a:custGeom>
                <a:avLst/>
                <a:gdLst>
                  <a:gd name="T0" fmla="*/ 33 w 454"/>
                  <a:gd name="T1" fmla="*/ 1931 h 1931"/>
                  <a:gd name="T2" fmla="*/ 454 w 454"/>
                  <a:gd name="T3" fmla="*/ 8 h 1931"/>
                  <a:gd name="T4" fmla="*/ 422 w 454"/>
                  <a:gd name="T5" fmla="*/ 0 h 1931"/>
                  <a:gd name="T6" fmla="*/ 0 w 454"/>
                  <a:gd name="T7" fmla="*/ 1926 h 1931"/>
                  <a:gd name="T8" fmla="*/ 33 w 454"/>
                  <a:gd name="T9" fmla="*/ 1931 h 1931"/>
                </a:gdLst>
                <a:ahLst/>
                <a:cxnLst>
                  <a:cxn ang="0">
                    <a:pos x="T0" y="T1"/>
                  </a:cxn>
                  <a:cxn ang="0">
                    <a:pos x="T2" y="T3"/>
                  </a:cxn>
                  <a:cxn ang="0">
                    <a:pos x="T4" y="T5"/>
                  </a:cxn>
                  <a:cxn ang="0">
                    <a:pos x="T6" y="T7"/>
                  </a:cxn>
                  <a:cxn ang="0">
                    <a:pos x="T8" y="T9"/>
                  </a:cxn>
                </a:cxnLst>
                <a:rect l="0" t="0" r="r" b="b"/>
                <a:pathLst>
                  <a:path w="454" h="1931">
                    <a:moveTo>
                      <a:pt x="33" y="1931"/>
                    </a:moveTo>
                    <a:lnTo>
                      <a:pt x="454" y="8"/>
                    </a:lnTo>
                    <a:lnTo>
                      <a:pt x="422" y="0"/>
                    </a:lnTo>
                    <a:lnTo>
                      <a:pt x="0" y="1926"/>
                    </a:lnTo>
                    <a:cubicBezTo>
                      <a:pt x="11" y="1927"/>
                      <a:pt x="22" y="1929"/>
                      <a:pt x="33" y="1931"/>
                    </a:cubicBezTo>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5" name="Freeform 71">
                <a:extLst>
                  <a:ext uri="{FF2B5EF4-FFF2-40B4-BE49-F238E27FC236}">
                    <a16:creationId xmlns:a16="http://schemas.microsoft.com/office/drawing/2014/main" id="{05D4DDF3-D978-4C94-A7AA-A08C3E0F4E14}"/>
                  </a:ext>
                </a:extLst>
              </p:cNvPr>
              <p:cNvSpPr>
                <a:spLocks/>
              </p:cNvSpPr>
              <p:nvPr/>
            </p:nvSpPr>
            <p:spPr bwMode="auto">
              <a:xfrm>
                <a:off x="5753101" y="-4310063"/>
                <a:ext cx="547688" cy="1139825"/>
              </a:xfrm>
              <a:custGeom>
                <a:avLst/>
                <a:gdLst>
                  <a:gd name="T0" fmla="*/ 27 w 719"/>
                  <a:gd name="T1" fmla="*/ 1496 h 1496"/>
                  <a:gd name="T2" fmla="*/ 719 w 719"/>
                  <a:gd name="T3" fmla="*/ 15 h 1496"/>
                  <a:gd name="T4" fmla="*/ 689 w 719"/>
                  <a:gd name="T5" fmla="*/ 0 h 1496"/>
                  <a:gd name="T6" fmla="*/ 0 w 719"/>
                  <a:gd name="T7" fmla="*/ 1475 h 1496"/>
                  <a:gd name="T8" fmla="*/ 27 w 719"/>
                  <a:gd name="T9" fmla="*/ 1496 h 1496"/>
                </a:gdLst>
                <a:ahLst/>
                <a:cxnLst>
                  <a:cxn ang="0">
                    <a:pos x="T0" y="T1"/>
                  </a:cxn>
                  <a:cxn ang="0">
                    <a:pos x="T2" y="T3"/>
                  </a:cxn>
                  <a:cxn ang="0">
                    <a:pos x="T4" y="T5"/>
                  </a:cxn>
                  <a:cxn ang="0">
                    <a:pos x="T6" y="T7"/>
                  </a:cxn>
                  <a:cxn ang="0">
                    <a:pos x="T8" y="T9"/>
                  </a:cxn>
                </a:cxnLst>
                <a:rect l="0" t="0" r="r" b="b"/>
                <a:pathLst>
                  <a:path w="719" h="1496">
                    <a:moveTo>
                      <a:pt x="27" y="1496"/>
                    </a:moveTo>
                    <a:lnTo>
                      <a:pt x="719" y="15"/>
                    </a:lnTo>
                    <a:lnTo>
                      <a:pt x="689" y="0"/>
                    </a:lnTo>
                    <a:lnTo>
                      <a:pt x="0" y="1475"/>
                    </a:lnTo>
                    <a:cubicBezTo>
                      <a:pt x="9" y="1482"/>
                      <a:pt x="18" y="1489"/>
                      <a:pt x="27" y="1496"/>
                    </a:cubicBezTo>
                    <a:close/>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6" name="Freeform 72">
                <a:extLst>
                  <a:ext uri="{FF2B5EF4-FFF2-40B4-BE49-F238E27FC236}">
                    <a16:creationId xmlns:a16="http://schemas.microsoft.com/office/drawing/2014/main" id="{1387F97E-9866-410B-B17C-E47D97E0748D}"/>
                  </a:ext>
                </a:extLst>
              </p:cNvPr>
              <p:cNvSpPr>
                <a:spLocks/>
              </p:cNvSpPr>
              <p:nvPr/>
            </p:nvSpPr>
            <p:spPr bwMode="auto">
              <a:xfrm>
                <a:off x="6280151" y="-4313238"/>
                <a:ext cx="1643063" cy="1808163"/>
              </a:xfrm>
              <a:custGeom>
                <a:avLst/>
                <a:gdLst>
                  <a:gd name="T0" fmla="*/ 2155 w 2155"/>
                  <a:gd name="T1" fmla="*/ 2353 h 2374"/>
                  <a:gd name="T2" fmla="*/ 25 w 2155"/>
                  <a:gd name="T3" fmla="*/ 0 h 2374"/>
                  <a:gd name="T4" fmla="*/ 0 w 2155"/>
                  <a:gd name="T5" fmla="*/ 23 h 2374"/>
                  <a:gd name="T6" fmla="*/ 2129 w 2155"/>
                  <a:gd name="T7" fmla="*/ 2374 h 2374"/>
                  <a:gd name="T8" fmla="*/ 2155 w 2155"/>
                  <a:gd name="T9" fmla="*/ 2353 h 2374"/>
                </a:gdLst>
                <a:ahLst/>
                <a:cxnLst>
                  <a:cxn ang="0">
                    <a:pos x="T0" y="T1"/>
                  </a:cxn>
                  <a:cxn ang="0">
                    <a:pos x="T2" y="T3"/>
                  </a:cxn>
                  <a:cxn ang="0">
                    <a:pos x="T4" y="T5"/>
                  </a:cxn>
                  <a:cxn ang="0">
                    <a:pos x="T6" y="T7"/>
                  </a:cxn>
                  <a:cxn ang="0">
                    <a:pos x="T8" y="T9"/>
                  </a:cxn>
                </a:cxnLst>
                <a:rect l="0" t="0" r="r" b="b"/>
                <a:pathLst>
                  <a:path w="2155" h="2374">
                    <a:moveTo>
                      <a:pt x="2155" y="2353"/>
                    </a:moveTo>
                    <a:lnTo>
                      <a:pt x="25" y="0"/>
                    </a:lnTo>
                    <a:lnTo>
                      <a:pt x="0" y="23"/>
                    </a:lnTo>
                    <a:lnTo>
                      <a:pt x="2129" y="2374"/>
                    </a:lnTo>
                    <a:cubicBezTo>
                      <a:pt x="2137" y="2366"/>
                      <a:pt x="2146" y="2359"/>
                      <a:pt x="2155" y="2353"/>
                    </a:cubicBezTo>
                    <a:close/>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7" name="Freeform 73">
                <a:extLst>
                  <a:ext uri="{FF2B5EF4-FFF2-40B4-BE49-F238E27FC236}">
                    <a16:creationId xmlns:a16="http://schemas.microsoft.com/office/drawing/2014/main" id="{B5E84CEB-2037-46EB-978B-DEB58A4D6475}"/>
                  </a:ext>
                </a:extLst>
              </p:cNvPr>
              <p:cNvSpPr>
                <a:spLocks/>
              </p:cNvSpPr>
              <p:nvPr/>
            </p:nvSpPr>
            <p:spPr bwMode="auto">
              <a:xfrm>
                <a:off x="7566026" y="-3952875"/>
                <a:ext cx="430213" cy="1404938"/>
              </a:xfrm>
              <a:custGeom>
                <a:avLst/>
                <a:gdLst>
                  <a:gd name="T0" fmla="*/ 566 w 566"/>
                  <a:gd name="T1" fmla="*/ 1833 h 1843"/>
                  <a:gd name="T2" fmla="*/ 32 w 566"/>
                  <a:gd name="T3" fmla="*/ 0 h 1843"/>
                  <a:gd name="T4" fmla="*/ 0 w 566"/>
                  <a:gd name="T5" fmla="*/ 10 h 1843"/>
                  <a:gd name="T6" fmla="*/ 534 w 566"/>
                  <a:gd name="T7" fmla="*/ 1843 h 1843"/>
                  <a:gd name="T8" fmla="*/ 566 w 566"/>
                  <a:gd name="T9" fmla="*/ 1833 h 1843"/>
                </a:gdLst>
                <a:ahLst/>
                <a:cxnLst>
                  <a:cxn ang="0">
                    <a:pos x="T0" y="T1"/>
                  </a:cxn>
                  <a:cxn ang="0">
                    <a:pos x="T2" y="T3"/>
                  </a:cxn>
                  <a:cxn ang="0">
                    <a:pos x="T4" y="T5"/>
                  </a:cxn>
                  <a:cxn ang="0">
                    <a:pos x="T6" y="T7"/>
                  </a:cxn>
                  <a:cxn ang="0">
                    <a:pos x="T8" y="T9"/>
                  </a:cxn>
                </a:cxnLst>
                <a:rect l="0" t="0" r="r" b="b"/>
                <a:pathLst>
                  <a:path w="566" h="1843">
                    <a:moveTo>
                      <a:pt x="566" y="1833"/>
                    </a:moveTo>
                    <a:lnTo>
                      <a:pt x="32" y="0"/>
                    </a:lnTo>
                    <a:lnTo>
                      <a:pt x="0" y="10"/>
                    </a:lnTo>
                    <a:lnTo>
                      <a:pt x="534" y="1843"/>
                    </a:lnTo>
                    <a:cubicBezTo>
                      <a:pt x="545" y="1839"/>
                      <a:pt x="555" y="1836"/>
                      <a:pt x="566" y="1833"/>
                    </a:cubicBezTo>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8" name="Freeform 74">
                <a:extLst>
                  <a:ext uri="{FF2B5EF4-FFF2-40B4-BE49-F238E27FC236}">
                    <a16:creationId xmlns:a16="http://schemas.microsoft.com/office/drawing/2014/main" id="{4F6CBC1E-DA3F-4F8A-B664-CB59403D39F8}"/>
                  </a:ext>
                </a:extLst>
              </p:cNvPr>
              <p:cNvSpPr>
                <a:spLocks/>
              </p:cNvSpPr>
              <p:nvPr/>
            </p:nvSpPr>
            <p:spPr bwMode="auto">
              <a:xfrm>
                <a:off x="8939213" y="-3514725"/>
                <a:ext cx="1306513" cy="212725"/>
              </a:xfrm>
              <a:custGeom>
                <a:avLst/>
                <a:gdLst>
                  <a:gd name="T0" fmla="*/ 2 w 823"/>
                  <a:gd name="T1" fmla="*/ 134 h 134"/>
                  <a:gd name="T2" fmla="*/ 0 w 823"/>
                  <a:gd name="T3" fmla="*/ 119 h 134"/>
                  <a:gd name="T4" fmla="*/ 820 w 823"/>
                  <a:gd name="T5" fmla="*/ 0 h 134"/>
                  <a:gd name="T6" fmla="*/ 823 w 823"/>
                  <a:gd name="T7" fmla="*/ 16 h 134"/>
                  <a:gd name="T8" fmla="*/ 2 w 823"/>
                  <a:gd name="T9" fmla="*/ 134 h 134"/>
                </a:gdLst>
                <a:ahLst/>
                <a:cxnLst>
                  <a:cxn ang="0">
                    <a:pos x="T0" y="T1"/>
                  </a:cxn>
                  <a:cxn ang="0">
                    <a:pos x="T2" y="T3"/>
                  </a:cxn>
                  <a:cxn ang="0">
                    <a:pos x="T4" y="T5"/>
                  </a:cxn>
                  <a:cxn ang="0">
                    <a:pos x="T6" y="T7"/>
                  </a:cxn>
                  <a:cxn ang="0">
                    <a:pos x="T8" y="T9"/>
                  </a:cxn>
                </a:cxnLst>
                <a:rect l="0" t="0" r="r" b="b"/>
                <a:pathLst>
                  <a:path w="823" h="134">
                    <a:moveTo>
                      <a:pt x="2" y="134"/>
                    </a:moveTo>
                    <a:lnTo>
                      <a:pt x="0" y="119"/>
                    </a:lnTo>
                    <a:lnTo>
                      <a:pt x="820" y="0"/>
                    </a:lnTo>
                    <a:lnTo>
                      <a:pt x="823" y="16"/>
                    </a:lnTo>
                    <a:lnTo>
                      <a:pt x="2" y="134"/>
                    </a:lnTo>
                    <a:close/>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9" name="Freeform 75">
                <a:extLst>
                  <a:ext uri="{FF2B5EF4-FFF2-40B4-BE49-F238E27FC236}">
                    <a16:creationId xmlns:a16="http://schemas.microsoft.com/office/drawing/2014/main" id="{2D6F40DD-0B45-474F-A155-513415C9EA9A}"/>
                  </a:ext>
                </a:extLst>
              </p:cNvPr>
              <p:cNvSpPr>
                <a:spLocks/>
              </p:cNvSpPr>
              <p:nvPr/>
            </p:nvSpPr>
            <p:spPr bwMode="auto">
              <a:xfrm>
                <a:off x="12031663" y="-823913"/>
                <a:ext cx="214313" cy="1000125"/>
              </a:xfrm>
              <a:custGeom>
                <a:avLst/>
                <a:gdLst>
                  <a:gd name="T0" fmla="*/ 119 w 135"/>
                  <a:gd name="T1" fmla="*/ 630 h 630"/>
                  <a:gd name="T2" fmla="*/ 0 w 135"/>
                  <a:gd name="T3" fmla="*/ 3 h 630"/>
                  <a:gd name="T4" fmla="*/ 16 w 135"/>
                  <a:gd name="T5" fmla="*/ 0 h 630"/>
                  <a:gd name="T6" fmla="*/ 135 w 135"/>
                  <a:gd name="T7" fmla="*/ 627 h 630"/>
                  <a:gd name="T8" fmla="*/ 119 w 135"/>
                  <a:gd name="T9" fmla="*/ 630 h 630"/>
                </a:gdLst>
                <a:ahLst/>
                <a:cxnLst>
                  <a:cxn ang="0">
                    <a:pos x="T0" y="T1"/>
                  </a:cxn>
                  <a:cxn ang="0">
                    <a:pos x="T2" y="T3"/>
                  </a:cxn>
                  <a:cxn ang="0">
                    <a:pos x="T4" y="T5"/>
                  </a:cxn>
                  <a:cxn ang="0">
                    <a:pos x="T6" y="T7"/>
                  </a:cxn>
                  <a:cxn ang="0">
                    <a:pos x="T8" y="T9"/>
                  </a:cxn>
                </a:cxnLst>
                <a:rect l="0" t="0" r="r" b="b"/>
                <a:pathLst>
                  <a:path w="135" h="630">
                    <a:moveTo>
                      <a:pt x="119" y="630"/>
                    </a:moveTo>
                    <a:lnTo>
                      <a:pt x="0" y="3"/>
                    </a:lnTo>
                    <a:lnTo>
                      <a:pt x="16" y="0"/>
                    </a:lnTo>
                    <a:lnTo>
                      <a:pt x="135" y="627"/>
                    </a:lnTo>
                    <a:lnTo>
                      <a:pt x="119" y="630"/>
                    </a:lnTo>
                    <a:close/>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0" name="Freeform 76">
                <a:extLst>
                  <a:ext uri="{FF2B5EF4-FFF2-40B4-BE49-F238E27FC236}">
                    <a16:creationId xmlns:a16="http://schemas.microsoft.com/office/drawing/2014/main" id="{A40124F4-6267-44F1-89A6-411376882E24}"/>
                  </a:ext>
                </a:extLst>
              </p:cNvPr>
              <p:cNvSpPr>
                <a:spLocks/>
              </p:cNvSpPr>
              <p:nvPr/>
            </p:nvSpPr>
            <p:spPr bwMode="auto">
              <a:xfrm>
                <a:off x="12228513" y="-198438"/>
                <a:ext cx="947738" cy="384175"/>
              </a:xfrm>
              <a:custGeom>
                <a:avLst/>
                <a:gdLst>
                  <a:gd name="T0" fmla="*/ 6 w 597"/>
                  <a:gd name="T1" fmla="*/ 242 h 242"/>
                  <a:gd name="T2" fmla="*/ 0 w 597"/>
                  <a:gd name="T3" fmla="*/ 227 h 242"/>
                  <a:gd name="T4" fmla="*/ 592 w 597"/>
                  <a:gd name="T5" fmla="*/ 0 h 242"/>
                  <a:gd name="T6" fmla="*/ 597 w 597"/>
                  <a:gd name="T7" fmla="*/ 14 h 242"/>
                  <a:gd name="T8" fmla="*/ 6 w 597"/>
                  <a:gd name="T9" fmla="*/ 242 h 242"/>
                </a:gdLst>
                <a:ahLst/>
                <a:cxnLst>
                  <a:cxn ang="0">
                    <a:pos x="T0" y="T1"/>
                  </a:cxn>
                  <a:cxn ang="0">
                    <a:pos x="T2" y="T3"/>
                  </a:cxn>
                  <a:cxn ang="0">
                    <a:pos x="T4" y="T5"/>
                  </a:cxn>
                  <a:cxn ang="0">
                    <a:pos x="T6" y="T7"/>
                  </a:cxn>
                  <a:cxn ang="0">
                    <a:pos x="T8" y="T9"/>
                  </a:cxn>
                </a:cxnLst>
                <a:rect l="0" t="0" r="r" b="b"/>
                <a:pathLst>
                  <a:path w="597" h="242">
                    <a:moveTo>
                      <a:pt x="6" y="242"/>
                    </a:moveTo>
                    <a:lnTo>
                      <a:pt x="0" y="227"/>
                    </a:lnTo>
                    <a:lnTo>
                      <a:pt x="592" y="0"/>
                    </a:lnTo>
                    <a:lnTo>
                      <a:pt x="597" y="14"/>
                    </a:lnTo>
                    <a:lnTo>
                      <a:pt x="6" y="242"/>
                    </a:lnTo>
                    <a:close/>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1" name="Freeform 77">
                <a:extLst>
                  <a:ext uri="{FF2B5EF4-FFF2-40B4-BE49-F238E27FC236}">
                    <a16:creationId xmlns:a16="http://schemas.microsoft.com/office/drawing/2014/main" id="{6C715A50-500C-4E56-AD31-59EA31A794B9}"/>
                  </a:ext>
                </a:extLst>
              </p:cNvPr>
              <p:cNvSpPr>
                <a:spLocks/>
              </p:cNvSpPr>
              <p:nvPr/>
            </p:nvSpPr>
            <p:spPr bwMode="auto">
              <a:xfrm>
                <a:off x="12222163" y="166688"/>
                <a:ext cx="828675" cy="1138238"/>
              </a:xfrm>
              <a:custGeom>
                <a:avLst/>
                <a:gdLst>
                  <a:gd name="T0" fmla="*/ 509 w 522"/>
                  <a:gd name="T1" fmla="*/ 717 h 717"/>
                  <a:gd name="T2" fmla="*/ 0 w 522"/>
                  <a:gd name="T3" fmla="*/ 9 h 717"/>
                  <a:gd name="T4" fmla="*/ 13 w 522"/>
                  <a:gd name="T5" fmla="*/ 0 h 717"/>
                  <a:gd name="T6" fmla="*/ 522 w 522"/>
                  <a:gd name="T7" fmla="*/ 708 h 717"/>
                  <a:gd name="T8" fmla="*/ 509 w 522"/>
                  <a:gd name="T9" fmla="*/ 717 h 717"/>
                </a:gdLst>
                <a:ahLst/>
                <a:cxnLst>
                  <a:cxn ang="0">
                    <a:pos x="T0" y="T1"/>
                  </a:cxn>
                  <a:cxn ang="0">
                    <a:pos x="T2" y="T3"/>
                  </a:cxn>
                  <a:cxn ang="0">
                    <a:pos x="T4" y="T5"/>
                  </a:cxn>
                  <a:cxn ang="0">
                    <a:pos x="T6" y="T7"/>
                  </a:cxn>
                  <a:cxn ang="0">
                    <a:pos x="T8" y="T9"/>
                  </a:cxn>
                </a:cxnLst>
                <a:rect l="0" t="0" r="r" b="b"/>
                <a:pathLst>
                  <a:path w="522" h="717">
                    <a:moveTo>
                      <a:pt x="509" y="717"/>
                    </a:moveTo>
                    <a:lnTo>
                      <a:pt x="0" y="9"/>
                    </a:lnTo>
                    <a:lnTo>
                      <a:pt x="13" y="0"/>
                    </a:lnTo>
                    <a:lnTo>
                      <a:pt x="522" y="708"/>
                    </a:lnTo>
                    <a:lnTo>
                      <a:pt x="509" y="717"/>
                    </a:lnTo>
                    <a:close/>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2" name="Freeform 78">
                <a:extLst>
                  <a:ext uri="{FF2B5EF4-FFF2-40B4-BE49-F238E27FC236}">
                    <a16:creationId xmlns:a16="http://schemas.microsoft.com/office/drawing/2014/main" id="{E31E944F-2998-45ED-A8C2-FE20E8F1C8A3}"/>
                  </a:ext>
                </a:extLst>
              </p:cNvPr>
              <p:cNvSpPr>
                <a:spLocks/>
              </p:cNvSpPr>
              <p:nvPr/>
            </p:nvSpPr>
            <p:spPr bwMode="auto">
              <a:xfrm>
                <a:off x="12382501" y="1285875"/>
                <a:ext cx="661988" cy="228600"/>
              </a:xfrm>
              <a:custGeom>
                <a:avLst/>
                <a:gdLst>
                  <a:gd name="T0" fmla="*/ 6 w 870"/>
                  <a:gd name="T1" fmla="*/ 301 h 301"/>
                  <a:gd name="T2" fmla="*/ 870 w 870"/>
                  <a:gd name="T3" fmla="*/ 31 h 301"/>
                  <a:gd name="T4" fmla="*/ 860 w 870"/>
                  <a:gd name="T5" fmla="*/ 0 h 301"/>
                  <a:gd name="T6" fmla="*/ 0 w 870"/>
                  <a:gd name="T7" fmla="*/ 268 h 301"/>
                  <a:gd name="T8" fmla="*/ 6 w 870"/>
                  <a:gd name="T9" fmla="*/ 301 h 301"/>
                </a:gdLst>
                <a:ahLst/>
                <a:cxnLst>
                  <a:cxn ang="0">
                    <a:pos x="T0" y="T1"/>
                  </a:cxn>
                  <a:cxn ang="0">
                    <a:pos x="T2" y="T3"/>
                  </a:cxn>
                  <a:cxn ang="0">
                    <a:pos x="T4" y="T5"/>
                  </a:cxn>
                  <a:cxn ang="0">
                    <a:pos x="T6" y="T7"/>
                  </a:cxn>
                  <a:cxn ang="0">
                    <a:pos x="T8" y="T9"/>
                  </a:cxn>
                </a:cxnLst>
                <a:rect l="0" t="0" r="r" b="b"/>
                <a:pathLst>
                  <a:path w="870" h="301">
                    <a:moveTo>
                      <a:pt x="6" y="301"/>
                    </a:moveTo>
                    <a:lnTo>
                      <a:pt x="870" y="31"/>
                    </a:lnTo>
                    <a:lnTo>
                      <a:pt x="860" y="0"/>
                    </a:lnTo>
                    <a:lnTo>
                      <a:pt x="0" y="268"/>
                    </a:lnTo>
                    <a:cubicBezTo>
                      <a:pt x="4" y="278"/>
                      <a:pt x="6" y="290"/>
                      <a:pt x="6" y="301"/>
                    </a:cubicBezTo>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3" name="Freeform 79">
                <a:extLst>
                  <a:ext uri="{FF2B5EF4-FFF2-40B4-BE49-F238E27FC236}">
                    <a16:creationId xmlns:a16="http://schemas.microsoft.com/office/drawing/2014/main" id="{A41EF795-2DA8-42A0-BC01-40828D6F59D3}"/>
                  </a:ext>
                </a:extLst>
              </p:cNvPr>
              <p:cNvSpPr>
                <a:spLocks/>
              </p:cNvSpPr>
              <p:nvPr/>
            </p:nvSpPr>
            <p:spPr bwMode="auto">
              <a:xfrm>
                <a:off x="12412663" y="2224088"/>
                <a:ext cx="1163638" cy="1022350"/>
              </a:xfrm>
              <a:custGeom>
                <a:avLst/>
                <a:gdLst>
                  <a:gd name="T0" fmla="*/ 11 w 733"/>
                  <a:gd name="T1" fmla="*/ 644 h 644"/>
                  <a:gd name="T2" fmla="*/ 0 w 733"/>
                  <a:gd name="T3" fmla="*/ 632 h 644"/>
                  <a:gd name="T4" fmla="*/ 722 w 733"/>
                  <a:gd name="T5" fmla="*/ 0 h 644"/>
                  <a:gd name="T6" fmla="*/ 733 w 733"/>
                  <a:gd name="T7" fmla="*/ 12 h 644"/>
                  <a:gd name="T8" fmla="*/ 11 w 733"/>
                  <a:gd name="T9" fmla="*/ 644 h 644"/>
                </a:gdLst>
                <a:ahLst/>
                <a:cxnLst>
                  <a:cxn ang="0">
                    <a:pos x="T0" y="T1"/>
                  </a:cxn>
                  <a:cxn ang="0">
                    <a:pos x="T2" y="T3"/>
                  </a:cxn>
                  <a:cxn ang="0">
                    <a:pos x="T4" y="T5"/>
                  </a:cxn>
                  <a:cxn ang="0">
                    <a:pos x="T6" y="T7"/>
                  </a:cxn>
                  <a:cxn ang="0">
                    <a:pos x="T8" y="T9"/>
                  </a:cxn>
                </a:cxnLst>
                <a:rect l="0" t="0" r="r" b="b"/>
                <a:pathLst>
                  <a:path w="733" h="644">
                    <a:moveTo>
                      <a:pt x="11" y="644"/>
                    </a:moveTo>
                    <a:lnTo>
                      <a:pt x="0" y="632"/>
                    </a:lnTo>
                    <a:lnTo>
                      <a:pt x="722" y="0"/>
                    </a:lnTo>
                    <a:lnTo>
                      <a:pt x="733" y="12"/>
                    </a:lnTo>
                    <a:lnTo>
                      <a:pt x="11" y="644"/>
                    </a:lnTo>
                    <a:close/>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4" name="Freeform 80">
                <a:extLst>
                  <a:ext uri="{FF2B5EF4-FFF2-40B4-BE49-F238E27FC236}">
                    <a16:creationId xmlns:a16="http://schemas.microsoft.com/office/drawing/2014/main" id="{6753C2F5-F09F-429B-8038-475F3DEC87C7}"/>
                  </a:ext>
                </a:extLst>
              </p:cNvPr>
              <p:cNvSpPr>
                <a:spLocks/>
              </p:cNvSpPr>
              <p:nvPr/>
            </p:nvSpPr>
            <p:spPr bwMode="auto">
              <a:xfrm>
                <a:off x="12415838" y="3225800"/>
                <a:ext cx="1709738" cy="833438"/>
              </a:xfrm>
              <a:custGeom>
                <a:avLst/>
                <a:gdLst>
                  <a:gd name="T0" fmla="*/ 1070 w 1077"/>
                  <a:gd name="T1" fmla="*/ 525 h 525"/>
                  <a:gd name="T2" fmla="*/ 0 w 1077"/>
                  <a:gd name="T3" fmla="*/ 14 h 525"/>
                  <a:gd name="T4" fmla="*/ 7 w 1077"/>
                  <a:gd name="T5" fmla="*/ 0 h 525"/>
                  <a:gd name="T6" fmla="*/ 1077 w 1077"/>
                  <a:gd name="T7" fmla="*/ 511 h 525"/>
                  <a:gd name="T8" fmla="*/ 1070 w 1077"/>
                  <a:gd name="T9" fmla="*/ 525 h 525"/>
                </a:gdLst>
                <a:ahLst/>
                <a:cxnLst>
                  <a:cxn ang="0">
                    <a:pos x="T0" y="T1"/>
                  </a:cxn>
                  <a:cxn ang="0">
                    <a:pos x="T2" y="T3"/>
                  </a:cxn>
                  <a:cxn ang="0">
                    <a:pos x="T4" y="T5"/>
                  </a:cxn>
                  <a:cxn ang="0">
                    <a:pos x="T6" y="T7"/>
                  </a:cxn>
                  <a:cxn ang="0">
                    <a:pos x="T8" y="T9"/>
                  </a:cxn>
                </a:cxnLst>
                <a:rect l="0" t="0" r="r" b="b"/>
                <a:pathLst>
                  <a:path w="1077" h="525">
                    <a:moveTo>
                      <a:pt x="1070" y="525"/>
                    </a:moveTo>
                    <a:lnTo>
                      <a:pt x="0" y="14"/>
                    </a:lnTo>
                    <a:lnTo>
                      <a:pt x="7" y="0"/>
                    </a:lnTo>
                    <a:lnTo>
                      <a:pt x="1077" y="511"/>
                    </a:lnTo>
                    <a:lnTo>
                      <a:pt x="1070" y="525"/>
                    </a:lnTo>
                    <a:close/>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5" name="Freeform 81">
                <a:extLst>
                  <a:ext uri="{FF2B5EF4-FFF2-40B4-BE49-F238E27FC236}">
                    <a16:creationId xmlns:a16="http://schemas.microsoft.com/office/drawing/2014/main" id="{7FEF993D-A961-4DFD-A27C-9B61F2C11A74}"/>
                  </a:ext>
                </a:extLst>
              </p:cNvPr>
              <p:cNvSpPr>
                <a:spLocks/>
              </p:cNvSpPr>
              <p:nvPr/>
            </p:nvSpPr>
            <p:spPr bwMode="auto">
              <a:xfrm>
                <a:off x="12880976" y="5864225"/>
                <a:ext cx="1041400" cy="185738"/>
              </a:xfrm>
              <a:custGeom>
                <a:avLst/>
                <a:gdLst>
                  <a:gd name="T0" fmla="*/ 4 w 1367"/>
                  <a:gd name="T1" fmla="*/ 0 h 243"/>
                  <a:gd name="T2" fmla="*/ 0 w 1367"/>
                  <a:gd name="T3" fmla="*/ 34 h 243"/>
                  <a:gd name="T4" fmla="*/ 1362 w 1367"/>
                  <a:gd name="T5" fmla="*/ 243 h 243"/>
                  <a:gd name="T6" fmla="*/ 1367 w 1367"/>
                  <a:gd name="T7" fmla="*/ 210 h 243"/>
                  <a:gd name="T8" fmla="*/ 4 w 1367"/>
                  <a:gd name="T9" fmla="*/ 0 h 243"/>
                </a:gdLst>
                <a:ahLst/>
                <a:cxnLst>
                  <a:cxn ang="0">
                    <a:pos x="T0" y="T1"/>
                  </a:cxn>
                  <a:cxn ang="0">
                    <a:pos x="T2" y="T3"/>
                  </a:cxn>
                  <a:cxn ang="0">
                    <a:pos x="T4" y="T5"/>
                  </a:cxn>
                  <a:cxn ang="0">
                    <a:pos x="T6" y="T7"/>
                  </a:cxn>
                  <a:cxn ang="0">
                    <a:pos x="T8" y="T9"/>
                  </a:cxn>
                </a:cxnLst>
                <a:rect l="0" t="0" r="r" b="b"/>
                <a:pathLst>
                  <a:path w="1367" h="243">
                    <a:moveTo>
                      <a:pt x="4" y="0"/>
                    </a:moveTo>
                    <a:cubicBezTo>
                      <a:pt x="4" y="12"/>
                      <a:pt x="2" y="23"/>
                      <a:pt x="0" y="34"/>
                    </a:cubicBezTo>
                    <a:lnTo>
                      <a:pt x="1362" y="243"/>
                    </a:lnTo>
                    <a:lnTo>
                      <a:pt x="1367" y="210"/>
                    </a:lnTo>
                    <a:lnTo>
                      <a:pt x="4" y="0"/>
                    </a:lnTo>
                    <a:close/>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6" name="Freeform 82">
                <a:extLst>
                  <a:ext uri="{FF2B5EF4-FFF2-40B4-BE49-F238E27FC236}">
                    <a16:creationId xmlns:a16="http://schemas.microsoft.com/office/drawing/2014/main" id="{72ABF05A-7381-4A77-A0D6-D33291CDCCC4}"/>
                  </a:ext>
                </a:extLst>
              </p:cNvPr>
              <p:cNvSpPr>
                <a:spLocks/>
              </p:cNvSpPr>
              <p:nvPr/>
            </p:nvSpPr>
            <p:spPr bwMode="auto">
              <a:xfrm>
                <a:off x="12099926" y="6699250"/>
                <a:ext cx="201613" cy="739775"/>
              </a:xfrm>
              <a:custGeom>
                <a:avLst/>
                <a:gdLst>
                  <a:gd name="T0" fmla="*/ 0 w 265"/>
                  <a:gd name="T1" fmla="*/ 4 h 971"/>
                  <a:gd name="T2" fmla="*/ 233 w 265"/>
                  <a:gd name="T3" fmla="*/ 971 h 971"/>
                  <a:gd name="T4" fmla="*/ 265 w 265"/>
                  <a:gd name="T5" fmla="*/ 963 h 971"/>
                  <a:gd name="T6" fmla="*/ 33 w 265"/>
                  <a:gd name="T7" fmla="*/ 0 h 971"/>
                  <a:gd name="T8" fmla="*/ 0 w 265"/>
                  <a:gd name="T9" fmla="*/ 4 h 971"/>
                </a:gdLst>
                <a:ahLst/>
                <a:cxnLst>
                  <a:cxn ang="0">
                    <a:pos x="T0" y="T1"/>
                  </a:cxn>
                  <a:cxn ang="0">
                    <a:pos x="T2" y="T3"/>
                  </a:cxn>
                  <a:cxn ang="0">
                    <a:pos x="T4" y="T5"/>
                  </a:cxn>
                  <a:cxn ang="0">
                    <a:pos x="T6" y="T7"/>
                  </a:cxn>
                  <a:cxn ang="0">
                    <a:pos x="T8" y="T9"/>
                  </a:cxn>
                </a:cxnLst>
                <a:rect l="0" t="0" r="r" b="b"/>
                <a:pathLst>
                  <a:path w="265" h="971">
                    <a:moveTo>
                      <a:pt x="0" y="4"/>
                    </a:moveTo>
                    <a:lnTo>
                      <a:pt x="233" y="971"/>
                    </a:lnTo>
                    <a:lnTo>
                      <a:pt x="265" y="963"/>
                    </a:lnTo>
                    <a:lnTo>
                      <a:pt x="33" y="0"/>
                    </a:lnTo>
                    <a:cubicBezTo>
                      <a:pt x="22" y="2"/>
                      <a:pt x="11" y="3"/>
                      <a:pt x="0" y="4"/>
                    </a:cubicBezTo>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7" name="Freeform 83">
                <a:extLst>
                  <a:ext uri="{FF2B5EF4-FFF2-40B4-BE49-F238E27FC236}">
                    <a16:creationId xmlns:a16="http://schemas.microsoft.com/office/drawing/2014/main" id="{9BDF4670-2A81-4F64-AA9E-B31AB5D06086}"/>
                  </a:ext>
                </a:extLst>
              </p:cNvPr>
              <p:cNvSpPr>
                <a:spLocks/>
              </p:cNvSpPr>
              <p:nvPr/>
            </p:nvSpPr>
            <p:spPr bwMode="auto">
              <a:xfrm>
                <a:off x="10129838" y="8040688"/>
                <a:ext cx="1646238" cy="1308100"/>
              </a:xfrm>
              <a:custGeom>
                <a:avLst/>
                <a:gdLst>
                  <a:gd name="T0" fmla="*/ 23 w 2161"/>
                  <a:gd name="T1" fmla="*/ 0 h 1718"/>
                  <a:gd name="T2" fmla="*/ 0 w 2161"/>
                  <a:gd name="T3" fmla="*/ 24 h 1718"/>
                  <a:gd name="T4" fmla="*/ 2140 w 2161"/>
                  <a:gd name="T5" fmla="*/ 1718 h 1718"/>
                  <a:gd name="T6" fmla="*/ 2161 w 2161"/>
                  <a:gd name="T7" fmla="*/ 1692 h 1718"/>
                  <a:gd name="T8" fmla="*/ 23 w 2161"/>
                  <a:gd name="T9" fmla="*/ 0 h 1718"/>
                </a:gdLst>
                <a:ahLst/>
                <a:cxnLst>
                  <a:cxn ang="0">
                    <a:pos x="T0" y="T1"/>
                  </a:cxn>
                  <a:cxn ang="0">
                    <a:pos x="T2" y="T3"/>
                  </a:cxn>
                  <a:cxn ang="0">
                    <a:pos x="T4" y="T5"/>
                  </a:cxn>
                  <a:cxn ang="0">
                    <a:pos x="T6" y="T7"/>
                  </a:cxn>
                  <a:cxn ang="0">
                    <a:pos x="T8" y="T9"/>
                  </a:cxn>
                </a:cxnLst>
                <a:rect l="0" t="0" r="r" b="b"/>
                <a:pathLst>
                  <a:path w="2161" h="1718">
                    <a:moveTo>
                      <a:pt x="23" y="0"/>
                    </a:moveTo>
                    <a:cubicBezTo>
                      <a:pt x="16" y="8"/>
                      <a:pt x="8" y="16"/>
                      <a:pt x="0" y="24"/>
                    </a:cubicBezTo>
                    <a:lnTo>
                      <a:pt x="2140" y="1718"/>
                    </a:lnTo>
                    <a:lnTo>
                      <a:pt x="2161" y="1692"/>
                    </a:lnTo>
                    <a:lnTo>
                      <a:pt x="23" y="0"/>
                    </a:lnTo>
                    <a:close/>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8" name="Freeform 84">
                <a:extLst>
                  <a:ext uri="{FF2B5EF4-FFF2-40B4-BE49-F238E27FC236}">
                    <a16:creationId xmlns:a16="http://schemas.microsoft.com/office/drawing/2014/main" id="{B20015C6-E4E0-4A26-881F-27991E0627DD}"/>
                  </a:ext>
                </a:extLst>
              </p:cNvPr>
              <p:cNvSpPr>
                <a:spLocks/>
              </p:cNvSpPr>
              <p:nvPr/>
            </p:nvSpPr>
            <p:spPr bwMode="auto">
              <a:xfrm>
                <a:off x="9132888" y="9317038"/>
                <a:ext cx="1304925" cy="1287463"/>
              </a:xfrm>
              <a:custGeom>
                <a:avLst/>
                <a:gdLst>
                  <a:gd name="T0" fmla="*/ 23 w 1714"/>
                  <a:gd name="T1" fmla="*/ 0 h 1691"/>
                  <a:gd name="T2" fmla="*/ 0 w 1714"/>
                  <a:gd name="T3" fmla="*/ 25 h 1691"/>
                  <a:gd name="T4" fmla="*/ 1691 w 1714"/>
                  <a:gd name="T5" fmla="*/ 1691 h 1691"/>
                  <a:gd name="T6" fmla="*/ 1714 w 1714"/>
                  <a:gd name="T7" fmla="*/ 1668 h 1691"/>
                  <a:gd name="T8" fmla="*/ 23 w 1714"/>
                  <a:gd name="T9" fmla="*/ 0 h 1691"/>
                </a:gdLst>
                <a:ahLst/>
                <a:cxnLst>
                  <a:cxn ang="0">
                    <a:pos x="T0" y="T1"/>
                  </a:cxn>
                  <a:cxn ang="0">
                    <a:pos x="T2" y="T3"/>
                  </a:cxn>
                  <a:cxn ang="0">
                    <a:pos x="T4" y="T5"/>
                  </a:cxn>
                  <a:cxn ang="0">
                    <a:pos x="T6" y="T7"/>
                  </a:cxn>
                  <a:cxn ang="0">
                    <a:pos x="T8" y="T9"/>
                  </a:cxn>
                </a:cxnLst>
                <a:rect l="0" t="0" r="r" b="b"/>
                <a:pathLst>
                  <a:path w="1714" h="1691">
                    <a:moveTo>
                      <a:pt x="23" y="0"/>
                    </a:moveTo>
                    <a:cubicBezTo>
                      <a:pt x="16" y="9"/>
                      <a:pt x="8" y="17"/>
                      <a:pt x="0" y="25"/>
                    </a:cubicBezTo>
                    <a:lnTo>
                      <a:pt x="1691" y="1691"/>
                    </a:lnTo>
                    <a:lnTo>
                      <a:pt x="1714" y="1668"/>
                    </a:lnTo>
                    <a:lnTo>
                      <a:pt x="23" y="0"/>
                    </a:lnTo>
                    <a:close/>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9" name="Freeform 85">
                <a:extLst>
                  <a:ext uri="{FF2B5EF4-FFF2-40B4-BE49-F238E27FC236}">
                    <a16:creationId xmlns:a16="http://schemas.microsoft.com/office/drawing/2014/main" id="{83B8083F-5EED-40F5-ACD8-B4EDA4772263}"/>
                  </a:ext>
                </a:extLst>
              </p:cNvPr>
              <p:cNvSpPr>
                <a:spLocks/>
              </p:cNvSpPr>
              <p:nvPr/>
            </p:nvSpPr>
            <p:spPr bwMode="auto">
              <a:xfrm>
                <a:off x="8793163" y="9423400"/>
                <a:ext cx="130175" cy="1173163"/>
              </a:xfrm>
              <a:custGeom>
                <a:avLst/>
                <a:gdLst>
                  <a:gd name="T0" fmla="*/ 169 w 171"/>
                  <a:gd name="T1" fmla="*/ 1 h 1541"/>
                  <a:gd name="T2" fmla="*/ 138 w 171"/>
                  <a:gd name="T3" fmla="*/ 0 h 1541"/>
                  <a:gd name="T4" fmla="*/ 0 w 171"/>
                  <a:gd name="T5" fmla="*/ 1538 h 1541"/>
                  <a:gd name="T6" fmla="*/ 33 w 171"/>
                  <a:gd name="T7" fmla="*/ 1541 h 1541"/>
                  <a:gd name="T8" fmla="*/ 171 w 171"/>
                  <a:gd name="T9" fmla="*/ 1 h 1541"/>
                  <a:gd name="T10" fmla="*/ 169 w 171"/>
                  <a:gd name="T11" fmla="*/ 1 h 1541"/>
                </a:gdLst>
                <a:ahLst/>
                <a:cxnLst>
                  <a:cxn ang="0">
                    <a:pos x="T0" y="T1"/>
                  </a:cxn>
                  <a:cxn ang="0">
                    <a:pos x="T2" y="T3"/>
                  </a:cxn>
                  <a:cxn ang="0">
                    <a:pos x="T4" y="T5"/>
                  </a:cxn>
                  <a:cxn ang="0">
                    <a:pos x="T6" y="T7"/>
                  </a:cxn>
                  <a:cxn ang="0">
                    <a:pos x="T8" y="T9"/>
                  </a:cxn>
                  <a:cxn ang="0">
                    <a:pos x="T10" y="T11"/>
                  </a:cxn>
                </a:cxnLst>
                <a:rect l="0" t="0" r="r" b="b"/>
                <a:pathLst>
                  <a:path w="171" h="1541">
                    <a:moveTo>
                      <a:pt x="169" y="1"/>
                    </a:moveTo>
                    <a:cubicBezTo>
                      <a:pt x="158" y="1"/>
                      <a:pt x="148" y="1"/>
                      <a:pt x="138" y="0"/>
                    </a:cubicBezTo>
                    <a:lnTo>
                      <a:pt x="0" y="1538"/>
                    </a:lnTo>
                    <a:lnTo>
                      <a:pt x="33" y="1541"/>
                    </a:lnTo>
                    <a:lnTo>
                      <a:pt x="171" y="1"/>
                    </a:lnTo>
                    <a:lnTo>
                      <a:pt x="169" y="1"/>
                    </a:lnTo>
                    <a:close/>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0" name="Freeform 86">
                <a:extLst>
                  <a:ext uri="{FF2B5EF4-FFF2-40B4-BE49-F238E27FC236}">
                    <a16:creationId xmlns:a16="http://schemas.microsoft.com/office/drawing/2014/main" id="{B1661549-80E9-437E-87DF-1963139D8C71}"/>
                  </a:ext>
                </a:extLst>
              </p:cNvPr>
              <p:cNvSpPr>
                <a:spLocks/>
              </p:cNvSpPr>
              <p:nvPr/>
            </p:nvSpPr>
            <p:spPr bwMode="auto">
              <a:xfrm>
                <a:off x="4741863" y="9428163"/>
                <a:ext cx="715963" cy="1822450"/>
              </a:xfrm>
              <a:custGeom>
                <a:avLst/>
                <a:gdLst>
                  <a:gd name="T0" fmla="*/ 436 w 451"/>
                  <a:gd name="T1" fmla="*/ 1148 h 1148"/>
                  <a:gd name="T2" fmla="*/ 0 w 451"/>
                  <a:gd name="T3" fmla="*/ 5 h 1148"/>
                  <a:gd name="T4" fmla="*/ 15 w 451"/>
                  <a:gd name="T5" fmla="*/ 0 h 1148"/>
                  <a:gd name="T6" fmla="*/ 451 w 451"/>
                  <a:gd name="T7" fmla="*/ 1143 h 1148"/>
                  <a:gd name="T8" fmla="*/ 436 w 451"/>
                  <a:gd name="T9" fmla="*/ 1148 h 1148"/>
                </a:gdLst>
                <a:ahLst/>
                <a:cxnLst>
                  <a:cxn ang="0">
                    <a:pos x="T0" y="T1"/>
                  </a:cxn>
                  <a:cxn ang="0">
                    <a:pos x="T2" y="T3"/>
                  </a:cxn>
                  <a:cxn ang="0">
                    <a:pos x="T4" y="T5"/>
                  </a:cxn>
                  <a:cxn ang="0">
                    <a:pos x="T6" y="T7"/>
                  </a:cxn>
                  <a:cxn ang="0">
                    <a:pos x="T8" y="T9"/>
                  </a:cxn>
                </a:cxnLst>
                <a:rect l="0" t="0" r="r" b="b"/>
                <a:pathLst>
                  <a:path w="451" h="1148">
                    <a:moveTo>
                      <a:pt x="436" y="1148"/>
                    </a:moveTo>
                    <a:lnTo>
                      <a:pt x="0" y="5"/>
                    </a:lnTo>
                    <a:lnTo>
                      <a:pt x="15" y="0"/>
                    </a:lnTo>
                    <a:lnTo>
                      <a:pt x="451" y="1143"/>
                    </a:lnTo>
                    <a:lnTo>
                      <a:pt x="436" y="1148"/>
                    </a:lnTo>
                    <a:close/>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1" name="Freeform 87">
                <a:extLst>
                  <a:ext uri="{FF2B5EF4-FFF2-40B4-BE49-F238E27FC236}">
                    <a16:creationId xmlns:a16="http://schemas.microsoft.com/office/drawing/2014/main" id="{83AFDE0C-1056-4812-ADAE-501487FC53F2}"/>
                  </a:ext>
                </a:extLst>
              </p:cNvPr>
              <p:cNvSpPr>
                <a:spLocks/>
              </p:cNvSpPr>
              <p:nvPr/>
            </p:nvSpPr>
            <p:spPr bwMode="auto">
              <a:xfrm>
                <a:off x="3508376" y="9423400"/>
                <a:ext cx="1254125" cy="1182688"/>
              </a:xfrm>
              <a:custGeom>
                <a:avLst/>
                <a:gdLst>
                  <a:gd name="T0" fmla="*/ 11 w 790"/>
                  <a:gd name="T1" fmla="*/ 745 h 745"/>
                  <a:gd name="T2" fmla="*/ 0 w 790"/>
                  <a:gd name="T3" fmla="*/ 733 h 745"/>
                  <a:gd name="T4" fmla="*/ 779 w 790"/>
                  <a:gd name="T5" fmla="*/ 0 h 745"/>
                  <a:gd name="T6" fmla="*/ 790 w 790"/>
                  <a:gd name="T7" fmla="*/ 12 h 745"/>
                  <a:gd name="T8" fmla="*/ 11 w 790"/>
                  <a:gd name="T9" fmla="*/ 745 h 745"/>
                </a:gdLst>
                <a:ahLst/>
                <a:cxnLst>
                  <a:cxn ang="0">
                    <a:pos x="T0" y="T1"/>
                  </a:cxn>
                  <a:cxn ang="0">
                    <a:pos x="T2" y="T3"/>
                  </a:cxn>
                  <a:cxn ang="0">
                    <a:pos x="T4" y="T5"/>
                  </a:cxn>
                  <a:cxn ang="0">
                    <a:pos x="T6" y="T7"/>
                  </a:cxn>
                  <a:cxn ang="0">
                    <a:pos x="T8" y="T9"/>
                  </a:cxn>
                </a:cxnLst>
                <a:rect l="0" t="0" r="r" b="b"/>
                <a:pathLst>
                  <a:path w="790" h="745">
                    <a:moveTo>
                      <a:pt x="11" y="745"/>
                    </a:moveTo>
                    <a:lnTo>
                      <a:pt x="0" y="733"/>
                    </a:lnTo>
                    <a:lnTo>
                      <a:pt x="779" y="0"/>
                    </a:lnTo>
                    <a:lnTo>
                      <a:pt x="790" y="12"/>
                    </a:lnTo>
                    <a:lnTo>
                      <a:pt x="11" y="745"/>
                    </a:lnTo>
                    <a:close/>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2" name="Freeform 88">
                <a:extLst>
                  <a:ext uri="{FF2B5EF4-FFF2-40B4-BE49-F238E27FC236}">
                    <a16:creationId xmlns:a16="http://schemas.microsoft.com/office/drawing/2014/main" id="{607951DE-0CEC-44B2-A1B6-7676EC4AEE20}"/>
                  </a:ext>
                </a:extLst>
              </p:cNvPr>
              <p:cNvSpPr>
                <a:spLocks/>
              </p:cNvSpPr>
              <p:nvPr/>
            </p:nvSpPr>
            <p:spPr bwMode="auto">
              <a:xfrm>
                <a:off x="1206501" y="8458200"/>
                <a:ext cx="849313" cy="1335088"/>
              </a:xfrm>
              <a:custGeom>
                <a:avLst/>
                <a:gdLst>
                  <a:gd name="T0" fmla="*/ 13 w 535"/>
                  <a:gd name="T1" fmla="*/ 841 h 841"/>
                  <a:gd name="T2" fmla="*/ 0 w 535"/>
                  <a:gd name="T3" fmla="*/ 832 h 841"/>
                  <a:gd name="T4" fmla="*/ 522 w 535"/>
                  <a:gd name="T5" fmla="*/ 0 h 841"/>
                  <a:gd name="T6" fmla="*/ 535 w 535"/>
                  <a:gd name="T7" fmla="*/ 8 h 841"/>
                  <a:gd name="T8" fmla="*/ 13 w 535"/>
                  <a:gd name="T9" fmla="*/ 841 h 841"/>
                </a:gdLst>
                <a:ahLst/>
                <a:cxnLst>
                  <a:cxn ang="0">
                    <a:pos x="T0" y="T1"/>
                  </a:cxn>
                  <a:cxn ang="0">
                    <a:pos x="T2" y="T3"/>
                  </a:cxn>
                  <a:cxn ang="0">
                    <a:pos x="T4" y="T5"/>
                  </a:cxn>
                  <a:cxn ang="0">
                    <a:pos x="T6" y="T7"/>
                  </a:cxn>
                  <a:cxn ang="0">
                    <a:pos x="T8" y="T9"/>
                  </a:cxn>
                </a:cxnLst>
                <a:rect l="0" t="0" r="r" b="b"/>
                <a:pathLst>
                  <a:path w="535" h="841">
                    <a:moveTo>
                      <a:pt x="13" y="841"/>
                    </a:moveTo>
                    <a:lnTo>
                      <a:pt x="0" y="832"/>
                    </a:lnTo>
                    <a:lnTo>
                      <a:pt x="522" y="0"/>
                    </a:lnTo>
                    <a:lnTo>
                      <a:pt x="535" y="8"/>
                    </a:lnTo>
                    <a:lnTo>
                      <a:pt x="13" y="841"/>
                    </a:lnTo>
                    <a:close/>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3" name="Freeform 89">
                <a:extLst>
                  <a:ext uri="{FF2B5EF4-FFF2-40B4-BE49-F238E27FC236}">
                    <a16:creationId xmlns:a16="http://schemas.microsoft.com/office/drawing/2014/main" id="{F626B05F-F762-4D61-8DBB-72351B2363DE}"/>
                  </a:ext>
                </a:extLst>
              </p:cNvPr>
              <p:cNvSpPr>
                <a:spLocks/>
              </p:cNvSpPr>
              <p:nvPr/>
            </p:nvSpPr>
            <p:spPr bwMode="auto">
              <a:xfrm>
                <a:off x="400051" y="8451850"/>
                <a:ext cx="1646238" cy="125413"/>
              </a:xfrm>
              <a:custGeom>
                <a:avLst/>
                <a:gdLst>
                  <a:gd name="T0" fmla="*/ 1 w 1037"/>
                  <a:gd name="T1" fmla="*/ 79 h 79"/>
                  <a:gd name="T2" fmla="*/ 0 w 1037"/>
                  <a:gd name="T3" fmla="*/ 63 h 79"/>
                  <a:gd name="T4" fmla="*/ 1036 w 1037"/>
                  <a:gd name="T5" fmla="*/ 0 h 79"/>
                  <a:gd name="T6" fmla="*/ 1037 w 1037"/>
                  <a:gd name="T7" fmla="*/ 16 h 79"/>
                  <a:gd name="T8" fmla="*/ 1 w 1037"/>
                  <a:gd name="T9" fmla="*/ 79 h 79"/>
                </a:gdLst>
                <a:ahLst/>
                <a:cxnLst>
                  <a:cxn ang="0">
                    <a:pos x="T0" y="T1"/>
                  </a:cxn>
                  <a:cxn ang="0">
                    <a:pos x="T2" y="T3"/>
                  </a:cxn>
                  <a:cxn ang="0">
                    <a:pos x="T4" y="T5"/>
                  </a:cxn>
                  <a:cxn ang="0">
                    <a:pos x="T6" y="T7"/>
                  </a:cxn>
                  <a:cxn ang="0">
                    <a:pos x="T8" y="T9"/>
                  </a:cxn>
                </a:cxnLst>
                <a:rect l="0" t="0" r="r" b="b"/>
                <a:pathLst>
                  <a:path w="1037" h="79">
                    <a:moveTo>
                      <a:pt x="1" y="79"/>
                    </a:moveTo>
                    <a:lnTo>
                      <a:pt x="0" y="63"/>
                    </a:lnTo>
                    <a:lnTo>
                      <a:pt x="1036" y="0"/>
                    </a:lnTo>
                    <a:lnTo>
                      <a:pt x="1037" y="16"/>
                    </a:lnTo>
                    <a:lnTo>
                      <a:pt x="1" y="79"/>
                    </a:lnTo>
                    <a:close/>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4" name="Freeform 90">
                <a:extLst>
                  <a:ext uri="{FF2B5EF4-FFF2-40B4-BE49-F238E27FC236}">
                    <a16:creationId xmlns:a16="http://schemas.microsoft.com/office/drawing/2014/main" id="{D7183448-203D-4F05-8475-0D080039C0FF}"/>
                  </a:ext>
                </a:extLst>
              </p:cNvPr>
              <p:cNvSpPr>
                <a:spLocks/>
              </p:cNvSpPr>
              <p:nvPr/>
            </p:nvSpPr>
            <p:spPr bwMode="auto">
              <a:xfrm>
                <a:off x="-1746250" y="5257800"/>
                <a:ext cx="1657350" cy="877888"/>
              </a:xfrm>
              <a:custGeom>
                <a:avLst/>
                <a:gdLst>
                  <a:gd name="T0" fmla="*/ 2160 w 2175"/>
                  <a:gd name="T1" fmla="*/ 0 h 1152"/>
                  <a:gd name="T2" fmla="*/ 0 w 2175"/>
                  <a:gd name="T3" fmla="*/ 1122 h 1152"/>
                  <a:gd name="T4" fmla="*/ 15 w 2175"/>
                  <a:gd name="T5" fmla="*/ 1152 h 1152"/>
                  <a:gd name="T6" fmla="*/ 2175 w 2175"/>
                  <a:gd name="T7" fmla="*/ 30 h 1152"/>
                  <a:gd name="T8" fmla="*/ 2160 w 2175"/>
                  <a:gd name="T9" fmla="*/ 0 h 1152"/>
                </a:gdLst>
                <a:ahLst/>
                <a:cxnLst>
                  <a:cxn ang="0">
                    <a:pos x="T0" y="T1"/>
                  </a:cxn>
                  <a:cxn ang="0">
                    <a:pos x="T2" y="T3"/>
                  </a:cxn>
                  <a:cxn ang="0">
                    <a:pos x="T4" y="T5"/>
                  </a:cxn>
                  <a:cxn ang="0">
                    <a:pos x="T6" y="T7"/>
                  </a:cxn>
                  <a:cxn ang="0">
                    <a:pos x="T8" y="T9"/>
                  </a:cxn>
                </a:cxnLst>
                <a:rect l="0" t="0" r="r" b="b"/>
                <a:pathLst>
                  <a:path w="2175" h="1152">
                    <a:moveTo>
                      <a:pt x="2160" y="0"/>
                    </a:moveTo>
                    <a:lnTo>
                      <a:pt x="0" y="1122"/>
                    </a:lnTo>
                    <a:lnTo>
                      <a:pt x="15" y="1152"/>
                    </a:lnTo>
                    <a:lnTo>
                      <a:pt x="2175" y="30"/>
                    </a:lnTo>
                    <a:cubicBezTo>
                      <a:pt x="2170" y="20"/>
                      <a:pt x="2164" y="11"/>
                      <a:pt x="2160" y="0"/>
                    </a:cubicBezTo>
                    <a:close/>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5" name="Freeform 91">
                <a:extLst>
                  <a:ext uri="{FF2B5EF4-FFF2-40B4-BE49-F238E27FC236}">
                    <a16:creationId xmlns:a16="http://schemas.microsoft.com/office/drawing/2014/main" id="{E12FBFAA-3BF6-469F-A919-E95FDBE37761}"/>
                  </a:ext>
                </a:extLst>
              </p:cNvPr>
              <p:cNvSpPr>
                <a:spLocks/>
              </p:cNvSpPr>
              <p:nvPr/>
            </p:nvSpPr>
            <p:spPr bwMode="auto">
              <a:xfrm>
                <a:off x="-1751012" y="2224088"/>
                <a:ext cx="487363" cy="506413"/>
              </a:xfrm>
              <a:custGeom>
                <a:avLst/>
                <a:gdLst>
                  <a:gd name="T0" fmla="*/ 639 w 639"/>
                  <a:gd name="T1" fmla="*/ 639 h 664"/>
                  <a:gd name="T2" fmla="*/ 24 w 639"/>
                  <a:gd name="T3" fmla="*/ 0 h 664"/>
                  <a:gd name="T4" fmla="*/ 0 w 639"/>
                  <a:gd name="T5" fmla="*/ 24 h 664"/>
                  <a:gd name="T6" fmla="*/ 617 w 639"/>
                  <a:gd name="T7" fmla="*/ 664 h 664"/>
                  <a:gd name="T8" fmla="*/ 639 w 639"/>
                  <a:gd name="T9" fmla="*/ 639 h 664"/>
                </a:gdLst>
                <a:ahLst/>
                <a:cxnLst>
                  <a:cxn ang="0">
                    <a:pos x="T0" y="T1"/>
                  </a:cxn>
                  <a:cxn ang="0">
                    <a:pos x="T2" y="T3"/>
                  </a:cxn>
                  <a:cxn ang="0">
                    <a:pos x="T4" y="T5"/>
                  </a:cxn>
                  <a:cxn ang="0">
                    <a:pos x="T6" y="T7"/>
                  </a:cxn>
                  <a:cxn ang="0">
                    <a:pos x="T8" y="T9"/>
                  </a:cxn>
                </a:cxnLst>
                <a:rect l="0" t="0" r="r" b="b"/>
                <a:pathLst>
                  <a:path w="639" h="664">
                    <a:moveTo>
                      <a:pt x="639" y="639"/>
                    </a:moveTo>
                    <a:lnTo>
                      <a:pt x="24" y="0"/>
                    </a:lnTo>
                    <a:lnTo>
                      <a:pt x="0" y="24"/>
                    </a:lnTo>
                    <a:lnTo>
                      <a:pt x="617" y="664"/>
                    </a:lnTo>
                    <a:cubicBezTo>
                      <a:pt x="624" y="656"/>
                      <a:pt x="631" y="647"/>
                      <a:pt x="639" y="639"/>
                    </a:cubicBezTo>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6" name="Freeform 92">
                <a:extLst>
                  <a:ext uri="{FF2B5EF4-FFF2-40B4-BE49-F238E27FC236}">
                    <a16:creationId xmlns:a16="http://schemas.microsoft.com/office/drawing/2014/main" id="{2E602E57-212A-45C0-85A4-D3D379DF63D0}"/>
                  </a:ext>
                </a:extLst>
              </p:cNvPr>
              <p:cNvSpPr>
                <a:spLocks/>
              </p:cNvSpPr>
              <p:nvPr/>
            </p:nvSpPr>
            <p:spPr bwMode="auto">
              <a:xfrm>
                <a:off x="-1830387" y="636588"/>
                <a:ext cx="1379538" cy="160338"/>
              </a:xfrm>
              <a:custGeom>
                <a:avLst/>
                <a:gdLst>
                  <a:gd name="T0" fmla="*/ 868 w 869"/>
                  <a:gd name="T1" fmla="*/ 101 h 101"/>
                  <a:gd name="T2" fmla="*/ 0 w 869"/>
                  <a:gd name="T3" fmla="*/ 15 h 101"/>
                  <a:gd name="T4" fmla="*/ 2 w 869"/>
                  <a:gd name="T5" fmla="*/ 0 h 101"/>
                  <a:gd name="T6" fmla="*/ 869 w 869"/>
                  <a:gd name="T7" fmla="*/ 86 h 101"/>
                  <a:gd name="T8" fmla="*/ 868 w 869"/>
                  <a:gd name="T9" fmla="*/ 101 h 101"/>
                </a:gdLst>
                <a:ahLst/>
                <a:cxnLst>
                  <a:cxn ang="0">
                    <a:pos x="T0" y="T1"/>
                  </a:cxn>
                  <a:cxn ang="0">
                    <a:pos x="T2" y="T3"/>
                  </a:cxn>
                  <a:cxn ang="0">
                    <a:pos x="T4" y="T5"/>
                  </a:cxn>
                  <a:cxn ang="0">
                    <a:pos x="T6" y="T7"/>
                  </a:cxn>
                  <a:cxn ang="0">
                    <a:pos x="T8" y="T9"/>
                  </a:cxn>
                </a:cxnLst>
                <a:rect l="0" t="0" r="r" b="b"/>
                <a:pathLst>
                  <a:path w="869" h="101">
                    <a:moveTo>
                      <a:pt x="868" y="101"/>
                    </a:moveTo>
                    <a:lnTo>
                      <a:pt x="0" y="15"/>
                    </a:lnTo>
                    <a:lnTo>
                      <a:pt x="2" y="0"/>
                    </a:lnTo>
                    <a:lnTo>
                      <a:pt x="869" y="86"/>
                    </a:lnTo>
                    <a:lnTo>
                      <a:pt x="868" y="101"/>
                    </a:lnTo>
                    <a:close/>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7" name="Freeform 93">
                <a:extLst>
                  <a:ext uri="{FF2B5EF4-FFF2-40B4-BE49-F238E27FC236}">
                    <a16:creationId xmlns:a16="http://schemas.microsoft.com/office/drawing/2014/main" id="{144C1A3F-B68C-4918-A497-0E12FF6C602F}"/>
                  </a:ext>
                </a:extLst>
              </p:cNvPr>
              <p:cNvSpPr>
                <a:spLocks/>
              </p:cNvSpPr>
              <p:nvPr/>
            </p:nvSpPr>
            <p:spPr bwMode="auto">
              <a:xfrm>
                <a:off x="1849438" y="-2946400"/>
                <a:ext cx="1016000" cy="962025"/>
              </a:xfrm>
              <a:custGeom>
                <a:avLst/>
                <a:gdLst>
                  <a:gd name="T0" fmla="*/ 11 w 640"/>
                  <a:gd name="T1" fmla="*/ 606 h 606"/>
                  <a:gd name="T2" fmla="*/ 0 w 640"/>
                  <a:gd name="T3" fmla="*/ 595 h 606"/>
                  <a:gd name="T4" fmla="*/ 628 w 640"/>
                  <a:gd name="T5" fmla="*/ 0 h 606"/>
                  <a:gd name="T6" fmla="*/ 640 w 640"/>
                  <a:gd name="T7" fmla="*/ 11 h 606"/>
                  <a:gd name="T8" fmla="*/ 11 w 640"/>
                  <a:gd name="T9" fmla="*/ 606 h 606"/>
                </a:gdLst>
                <a:ahLst/>
                <a:cxnLst>
                  <a:cxn ang="0">
                    <a:pos x="T0" y="T1"/>
                  </a:cxn>
                  <a:cxn ang="0">
                    <a:pos x="T2" y="T3"/>
                  </a:cxn>
                  <a:cxn ang="0">
                    <a:pos x="T4" y="T5"/>
                  </a:cxn>
                  <a:cxn ang="0">
                    <a:pos x="T6" y="T7"/>
                  </a:cxn>
                  <a:cxn ang="0">
                    <a:pos x="T8" y="T9"/>
                  </a:cxn>
                </a:cxnLst>
                <a:rect l="0" t="0" r="r" b="b"/>
                <a:pathLst>
                  <a:path w="640" h="606">
                    <a:moveTo>
                      <a:pt x="11" y="606"/>
                    </a:moveTo>
                    <a:lnTo>
                      <a:pt x="0" y="595"/>
                    </a:lnTo>
                    <a:lnTo>
                      <a:pt x="628" y="0"/>
                    </a:lnTo>
                    <a:lnTo>
                      <a:pt x="640" y="11"/>
                    </a:lnTo>
                    <a:lnTo>
                      <a:pt x="11" y="606"/>
                    </a:lnTo>
                    <a:close/>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8" name="Freeform 94">
                <a:extLst>
                  <a:ext uri="{FF2B5EF4-FFF2-40B4-BE49-F238E27FC236}">
                    <a16:creationId xmlns:a16="http://schemas.microsoft.com/office/drawing/2014/main" id="{C8B2CFBF-E227-4D7C-8746-11C42940959F}"/>
                  </a:ext>
                </a:extLst>
              </p:cNvPr>
              <p:cNvSpPr>
                <a:spLocks/>
              </p:cNvSpPr>
              <p:nvPr/>
            </p:nvSpPr>
            <p:spPr bwMode="auto">
              <a:xfrm>
                <a:off x="942976" y="-2814638"/>
                <a:ext cx="923925" cy="830263"/>
              </a:xfrm>
              <a:custGeom>
                <a:avLst/>
                <a:gdLst>
                  <a:gd name="T0" fmla="*/ 571 w 582"/>
                  <a:gd name="T1" fmla="*/ 523 h 523"/>
                  <a:gd name="T2" fmla="*/ 0 w 582"/>
                  <a:gd name="T3" fmla="*/ 11 h 523"/>
                  <a:gd name="T4" fmla="*/ 11 w 582"/>
                  <a:gd name="T5" fmla="*/ 0 h 523"/>
                  <a:gd name="T6" fmla="*/ 582 w 582"/>
                  <a:gd name="T7" fmla="*/ 511 h 523"/>
                  <a:gd name="T8" fmla="*/ 571 w 582"/>
                  <a:gd name="T9" fmla="*/ 523 h 523"/>
                </a:gdLst>
                <a:ahLst/>
                <a:cxnLst>
                  <a:cxn ang="0">
                    <a:pos x="T0" y="T1"/>
                  </a:cxn>
                  <a:cxn ang="0">
                    <a:pos x="T2" y="T3"/>
                  </a:cxn>
                  <a:cxn ang="0">
                    <a:pos x="T4" y="T5"/>
                  </a:cxn>
                  <a:cxn ang="0">
                    <a:pos x="T6" y="T7"/>
                  </a:cxn>
                  <a:cxn ang="0">
                    <a:pos x="T8" y="T9"/>
                  </a:cxn>
                </a:cxnLst>
                <a:rect l="0" t="0" r="r" b="b"/>
                <a:pathLst>
                  <a:path w="582" h="523">
                    <a:moveTo>
                      <a:pt x="571" y="523"/>
                    </a:moveTo>
                    <a:lnTo>
                      <a:pt x="0" y="11"/>
                    </a:lnTo>
                    <a:lnTo>
                      <a:pt x="11" y="0"/>
                    </a:lnTo>
                    <a:lnTo>
                      <a:pt x="582" y="511"/>
                    </a:lnTo>
                    <a:lnTo>
                      <a:pt x="571" y="523"/>
                    </a:lnTo>
                    <a:close/>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9" name="Freeform 95">
                <a:extLst>
                  <a:ext uri="{FF2B5EF4-FFF2-40B4-BE49-F238E27FC236}">
                    <a16:creationId xmlns:a16="http://schemas.microsoft.com/office/drawing/2014/main" id="{7DC0CD88-2BB8-408E-8A3C-3380A4FC9319}"/>
                  </a:ext>
                </a:extLst>
              </p:cNvPr>
              <p:cNvSpPr>
                <a:spLocks/>
              </p:cNvSpPr>
              <p:nvPr/>
            </p:nvSpPr>
            <p:spPr bwMode="auto">
              <a:xfrm>
                <a:off x="4346576" y="-4178300"/>
                <a:ext cx="574675" cy="1052513"/>
              </a:xfrm>
              <a:custGeom>
                <a:avLst/>
                <a:gdLst>
                  <a:gd name="T0" fmla="*/ 755 w 755"/>
                  <a:gd name="T1" fmla="*/ 1364 h 1382"/>
                  <a:gd name="T2" fmla="*/ 29 w 755"/>
                  <a:gd name="T3" fmla="*/ 0 h 1382"/>
                  <a:gd name="T4" fmla="*/ 0 w 755"/>
                  <a:gd name="T5" fmla="*/ 15 h 1382"/>
                  <a:gd name="T6" fmla="*/ 727 w 755"/>
                  <a:gd name="T7" fmla="*/ 1382 h 1382"/>
                  <a:gd name="T8" fmla="*/ 755 w 755"/>
                  <a:gd name="T9" fmla="*/ 1364 h 1382"/>
                </a:gdLst>
                <a:ahLst/>
                <a:cxnLst>
                  <a:cxn ang="0">
                    <a:pos x="T0" y="T1"/>
                  </a:cxn>
                  <a:cxn ang="0">
                    <a:pos x="T2" y="T3"/>
                  </a:cxn>
                  <a:cxn ang="0">
                    <a:pos x="T4" y="T5"/>
                  </a:cxn>
                  <a:cxn ang="0">
                    <a:pos x="T6" y="T7"/>
                  </a:cxn>
                  <a:cxn ang="0">
                    <a:pos x="T8" y="T9"/>
                  </a:cxn>
                </a:cxnLst>
                <a:rect l="0" t="0" r="r" b="b"/>
                <a:pathLst>
                  <a:path w="755" h="1382">
                    <a:moveTo>
                      <a:pt x="755" y="1364"/>
                    </a:moveTo>
                    <a:lnTo>
                      <a:pt x="29" y="0"/>
                    </a:lnTo>
                    <a:lnTo>
                      <a:pt x="0" y="15"/>
                    </a:lnTo>
                    <a:lnTo>
                      <a:pt x="727" y="1382"/>
                    </a:lnTo>
                    <a:cubicBezTo>
                      <a:pt x="736" y="1375"/>
                      <a:pt x="745" y="1370"/>
                      <a:pt x="755" y="1364"/>
                    </a:cubicBezTo>
                  </a:path>
                </a:pathLst>
              </a:custGeom>
              <a:solidFill>
                <a:srgbClr val="918F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0" name="Freeform 96">
                <a:extLst>
                  <a:ext uri="{FF2B5EF4-FFF2-40B4-BE49-F238E27FC236}">
                    <a16:creationId xmlns:a16="http://schemas.microsoft.com/office/drawing/2014/main" id="{21985777-5C1D-474C-98A6-6C5FD0E8202D}"/>
                  </a:ext>
                </a:extLst>
              </p:cNvPr>
              <p:cNvSpPr>
                <a:spLocks noEditPoints="1"/>
              </p:cNvSpPr>
              <p:nvPr/>
            </p:nvSpPr>
            <p:spPr bwMode="auto">
              <a:xfrm>
                <a:off x="2865438" y="-915988"/>
                <a:ext cx="619125" cy="619125"/>
              </a:xfrm>
              <a:custGeom>
                <a:avLst/>
                <a:gdLst>
                  <a:gd name="T0" fmla="*/ 406 w 812"/>
                  <a:gd name="T1" fmla="*/ 591 h 812"/>
                  <a:gd name="T2" fmla="*/ 221 w 812"/>
                  <a:gd name="T3" fmla="*/ 406 h 812"/>
                  <a:gd name="T4" fmla="*/ 406 w 812"/>
                  <a:gd name="T5" fmla="*/ 221 h 812"/>
                  <a:gd name="T6" fmla="*/ 591 w 812"/>
                  <a:gd name="T7" fmla="*/ 406 h 812"/>
                  <a:gd name="T8" fmla="*/ 406 w 812"/>
                  <a:gd name="T9" fmla="*/ 591 h 812"/>
                  <a:gd name="T10" fmla="*/ 406 w 812"/>
                  <a:gd name="T11" fmla="*/ 0 h 812"/>
                  <a:gd name="T12" fmla="*/ 0 w 812"/>
                  <a:gd name="T13" fmla="*/ 406 h 812"/>
                  <a:gd name="T14" fmla="*/ 406 w 812"/>
                  <a:gd name="T15" fmla="*/ 812 h 812"/>
                  <a:gd name="T16" fmla="*/ 812 w 812"/>
                  <a:gd name="T17" fmla="*/ 406 h 812"/>
                  <a:gd name="T18" fmla="*/ 406 w 812"/>
                  <a:gd name="T19" fmla="*/ 0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2" h="812">
                    <a:moveTo>
                      <a:pt x="406" y="591"/>
                    </a:moveTo>
                    <a:cubicBezTo>
                      <a:pt x="304" y="591"/>
                      <a:pt x="221" y="508"/>
                      <a:pt x="221" y="406"/>
                    </a:cubicBezTo>
                    <a:cubicBezTo>
                      <a:pt x="221" y="304"/>
                      <a:pt x="304" y="221"/>
                      <a:pt x="406" y="221"/>
                    </a:cubicBezTo>
                    <a:cubicBezTo>
                      <a:pt x="508" y="221"/>
                      <a:pt x="591" y="304"/>
                      <a:pt x="591" y="406"/>
                    </a:cubicBezTo>
                    <a:cubicBezTo>
                      <a:pt x="591" y="508"/>
                      <a:pt x="508" y="591"/>
                      <a:pt x="406" y="591"/>
                    </a:cubicBezTo>
                    <a:close/>
                    <a:moveTo>
                      <a:pt x="406" y="0"/>
                    </a:moveTo>
                    <a:cubicBezTo>
                      <a:pt x="182" y="0"/>
                      <a:pt x="0" y="182"/>
                      <a:pt x="0" y="406"/>
                    </a:cubicBezTo>
                    <a:cubicBezTo>
                      <a:pt x="0" y="630"/>
                      <a:pt x="182" y="812"/>
                      <a:pt x="406" y="812"/>
                    </a:cubicBezTo>
                    <a:cubicBezTo>
                      <a:pt x="630" y="812"/>
                      <a:pt x="812" y="630"/>
                      <a:pt x="812" y="406"/>
                    </a:cubicBezTo>
                    <a:cubicBezTo>
                      <a:pt x="812" y="182"/>
                      <a:pt x="630" y="0"/>
                      <a:pt x="406" y="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1" name="Oval 97">
                <a:extLst>
                  <a:ext uri="{FF2B5EF4-FFF2-40B4-BE49-F238E27FC236}">
                    <a16:creationId xmlns:a16="http://schemas.microsoft.com/office/drawing/2014/main" id="{76D1265F-3555-4C63-9C35-778FDD2DEC56}"/>
                  </a:ext>
                </a:extLst>
              </p:cNvPr>
              <p:cNvSpPr>
                <a:spLocks noChangeArrowheads="1"/>
              </p:cNvSpPr>
              <p:nvPr/>
            </p:nvSpPr>
            <p:spPr bwMode="auto">
              <a:xfrm>
                <a:off x="5732463" y="-946150"/>
                <a:ext cx="568325" cy="568325"/>
              </a:xfrm>
              <a:prstGeom prst="ellipse">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2" name="Oval 98">
                <a:extLst>
                  <a:ext uri="{FF2B5EF4-FFF2-40B4-BE49-F238E27FC236}">
                    <a16:creationId xmlns:a16="http://schemas.microsoft.com/office/drawing/2014/main" id="{1A5D3321-5BB4-4216-BDB3-ED1AFC5A94E4}"/>
                  </a:ext>
                </a:extLst>
              </p:cNvPr>
              <p:cNvSpPr>
                <a:spLocks noChangeArrowheads="1"/>
              </p:cNvSpPr>
              <p:nvPr/>
            </p:nvSpPr>
            <p:spPr bwMode="auto">
              <a:xfrm>
                <a:off x="12149138" y="2954338"/>
                <a:ext cx="568325" cy="568325"/>
              </a:xfrm>
              <a:prstGeom prst="ellipse">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3" name="Oval 99">
                <a:extLst>
                  <a:ext uri="{FF2B5EF4-FFF2-40B4-BE49-F238E27FC236}">
                    <a16:creationId xmlns:a16="http://schemas.microsoft.com/office/drawing/2014/main" id="{C1AFF3D8-5E20-4E54-838D-0DB17333AF13}"/>
                  </a:ext>
                </a:extLst>
              </p:cNvPr>
              <p:cNvSpPr>
                <a:spLocks noChangeArrowheads="1"/>
              </p:cNvSpPr>
              <p:nvPr/>
            </p:nvSpPr>
            <p:spPr bwMode="auto">
              <a:xfrm>
                <a:off x="8753476" y="-3502025"/>
                <a:ext cx="374650" cy="376238"/>
              </a:xfrm>
              <a:prstGeom prst="ellipse">
                <a:avLst/>
              </a:prstGeom>
              <a:solidFill>
                <a:srgbClr val="8B90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4" name="Freeform 100">
                <a:extLst>
                  <a:ext uri="{FF2B5EF4-FFF2-40B4-BE49-F238E27FC236}">
                    <a16:creationId xmlns:a16="http://schemas.microsoft.com/office/drawing/2014/main" id="{05B84A9E-1FEA-467B-889F-D694D49EABF1}"/>
                  </a:ext>
                </a:extLst>
              </p:cNvPr>
              <p:cNvSpPr>
                <a:spLocks noEditPoints="1"/>
              </p:cNvSpPr>
              <p:nvPr/>
            </p:nvSpPr>
            <p:spPr bwMode="auto">
              <a:xfrm>
                <a:off x="9591676" y="-71438"/>
                <a:ext cx="622300" cy="622300"/>
              </a:xfrm>
              <a:custGeom>
                <a:avLst/>
                <a:gdLst>
                  <a:gd name="T0" fmla="*/ 408 w 816"/>
                  <a:gd name="T1" fmla="*/ 643 h 816"/>
                  <a:gd name="T2" fmla="*/ 172 w 816"/>
                  <a:gd name="T3" fmla="*/ 408 h 816"/>
                  <a:gd name="T4" fmla="*/ 408 w 816"/>
                  <a:gd name="T5" fmla="*/ 173 h 816"/>
                  <a:gd name="T6" fmla="*/ 643 w 816"/>
                  <a:gd name="T7" fmla="*/ 408 h 816"/>
                  <a:gd name="T8" fmla="*/ 408 w 816"/>
                  <a:gd name="T9" fmla="*/ 643 h 816"/>
                  <a:gd name="T10" fmla="*/ 408 w 816"/>
                  <a:gd name="T11" fmla="*/ 0 h 816"/>
                  <a:gd name="T12" fmla="*/ 0 w 816"/>
                  <a:gd name="T13" fmla="*/ 408 h 816"/>
                  <a:gd name="T14" fmla="*/ 408 w 816"/>
                  <a:gd name="T15" fmla="*/ 816 h 816"/>
                  <a:gd name="T16" fmla="*/ 816 w 816"/>
                  <a:gd name="T17" fmla="*/ 408 h 816"/>
                  <a:gd name="T18" fmla="*/ 408 w 816"/>
                  <a:gd name="T19"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6" h="816">
                    <a:moveTo>
                      <a:pt x="408" y="643"/>
                    </a:moveTo>
                    <a:cubicBezTo>
                      <a:pt x="278" y="643"/>
                      <a:pt x="172" y="538"/>
                      <a:pt x="172" y="408"/>
                    </a:cubicBezTo>
                    <a:cubicBezTo>
                      <a:pt x="172" y="278"/>
                      <a:pt x="278" y="173"/>
                      <a:pt x="408" y="173"/>
                    </a:cubicBezTo>
                    <a:cubicBezTo>
                      <a:pt x="537" y="173"/>
                      <a:pt x="643" y="278"/>
                      <a:pt x="643" y="408"/>
                    </a:cubicBezTo>
                    <a:cubicBezTo>
                      <a:pt x="643" y="538"/>
                      <a:pt x="537" y="643"/>
                      <a:pt x="408" y="643"/>
                    </a:cubicBezTo>
                    <a:close/>
                    <a:moveTo>
                      <a:pt x="408" y="0"/>
                    </a:moveTo>
                    <a:cubicBezTo>
                      <a:pt x="182" y="0"/>
                      <a:pt x="0" y="183"/>
                      <a:pt x="0" y="408"/>
                    </a:cubicBezTo>
                    <a:cubicBezTo>
                      <a:pt x="0" y="633"/>
                      <a:pt x="182" y="816"/>
                      <a:pt x="408" y="816"/>
                    </a:cubicBezTo>
                    <a:cubicBezTo>
                      <a:pt x="633" y="816"/>
                      <a:pt x="816" y="633"/>
                      <a:pt x="816" y="408"/>
                    </a:cubicBezTo>
                    <a:cubicBezTo>
                      <a:pt x="816" y="183"/>
                      <a:pt x="633" y="0"/>
                      <a:pt x="408" y="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5" name="Freeform 101">
                <a:extLst>
                  <a:ext uri="{FF2B5EF4-FFF2-40B4-BE49-F238E27FC236}">
                    <a16:creationId xmlns:a16="http://schemas.microsoft.com/office/drawing/2014/main" id="{44F590F2-13AB-4A25-8FB8-96B0526721ED}"/>
                  </a:ext>
                </a:extLst>
              </p:cNvPr>
              <p:cNvSpPr>
                <a:spLocks noEditPoints="1"/>
              </p:cNvSpPr>
              <p:nvPr/>
            </p:nvSpPr>
            <p:spPr bwMode="auto">
              <a:xfrm>
                <a:off x="8869363" y="1374775"/>
                <a:ext cx="868363" cy="868363"/>
              </a:xfrm>
              <a:custGeom>
                <a:avLst/>
                <a:gdLst>
                  <a:gd name="T0" fmla="*/ 570 w 1139"/>
                  <a:gd name="T1" fmla="*/ 852 h 1139"/>
                  <a:gd name="T2" fmla="*/ 287 w 1139"/>
                  <a:gd name="T3" fmla="*/ 569 h 1139"/>
                  <a:gd name="T4" fmla="*/ 570 w 1139"/>
                  <a:gd name="T5" fmla="*/ 287 h 1139"/>
                  <a:gd name="T6" fmla="*/ 852 w 1139"/>
                  <a:gd name="T7" fmla="*/ 569 h 1139"/>
                  <a:gd name="T8" fmla="*/ 570 w 1139"/>
                  <a:gd name="T9" fmla="*/ 852 h 1139"/>
                  <a:gd name="T10" fmla="*/ 570 w 1139"/>
                  <a:gd name="T11" fmla="*/ 0 h 1139"/>
                  <a:gd name="T12" fmla="*/ 0 w 1139"/>
                  <a:gd name="T13" fmla="*/ 569 h 1139"/>
                  <a:gd name="T14" fmla="*/ 570 w 1139"/>
                  <a:gd name="T15" fmla="*/ 1139 h 1139"/>
                  <a:gd name="T16" fmla="*/ 1139 w 1139"/>
                  <a:gd name="T17" fmla="*/ 569 h 1139"/>
                  <a:gd name="T18" fmla="*/ 570 w 1139"/>
                  <a:gd name="T19" fmla="*/ 0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9" h="1139">
                    <a:moveTo>
                      <a:pt x="570" y="852"/>
                    </a:moveTo>
                    <a:cubicBezTo>
                      <a:pt x="414" y="852"/>
                      <a:pt x="287" y="725"/>
                      <a:pt x="287" y="569"/>
                    </a:cubicBezTo>
                    <a:cubicBezTo>
                      <a:pt x="287" y="413"/>
                      <a:pt x="414" y="287"/>
                      <a:pt x="570" y="287"/>
                    </a:cubicBezTo>
                    <a:cubicBezTo>
                      <a:pt x="726" y="287"/>
                      <a:pt x="852" y="413"/>
                      <a:pt x="852" y="569"/>
                    </a:cubicBezTo>
                    <a:cubicBezTo>
                      <a:pt x="852" y="725"/>
                      <a:pt x="726" y="852"/>
                      <a:pt x="570" y="852"/>
                    </a:cubicBezTo>
                    <a:close/>
                    <a:moveTo>
                      <a:pt x="570" y="0"/>
                    </a:moveTo>
                    <a:cubicBezTo>
                      <a:pt x="255" y="0"/>
                      <a:pt x="0" y="255"/>
                      <a:pt x="0" y="569"/>
                    </a:cubicBezTo>
                    <a:cubicBezTo>
                      <a:pt x="0" y="884"/>
                      <a:pt x="255" y="1139"/>
                      <a:pt x="570" y="1139"/>
                    </a:cubicBezTo>
                    <a:cubicBezTo>
                      <a:pt x="884" y="1139"/>
                      <a:pt x="1139" y="884"/>
                      <a:pt x="1139" y="569"/>
                    </a:cubicBezTo>
                    <a:cubicBezTo>
                      <a:pt x="1139" y="255"/>
                      <a:pt x="884" y="0"/>
                      <a:pt x="570" y="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6" name="Freeform 102">
                <a:extLst>
                  <a:ext uri="{FF2B5EF4-FFF2-40B4-BE49-F238E27FC236}">
                    <a16:creationId xmlns:a16="http://schemas.microsoft.com/office/drawing/2014/main" id="{638C98D5-A014-46DF-83BC-053DAF240C3F}"/>
                  </a:ext>
                </a:extLst>
              </p:cNvPr>
              <p:cNvSpPr>
                <a:spLocks noEditPoints="1"/>
              </p:cNvSpPr>
              <p:nvPr/>
            </p:nvSpPr>
            <p:spPr bwMode="auto">
              <a:xfrm>
                <a:off x="8896351" y="5524500"/>
                <a:ext cx="673100" cy="673100"/>
              </a:xfrm>
              <a:custGeom>
                <a:avLst/>
                <a:gdLst>
                  <a:gd name="T0" fmla="*/ 441 w 882"/>
                  <a:gd name="T1" fmla="*/ 693 h 882"/>
                  <a:gd name="T2" fmla="*/ 188 w 882"/>
                  <a:gd name="T3" fmla="*/ 441 h 882"/>
                  <a:gd name="T4" fmla="*/ 441 w 882"/>
                  <a:gd name="T5" fmla="*/ 188 h 882"/>
                  <a:gd name="T6" fmla="*/ 693 w 882"/>
                  <a:gd name="T7" fmla="*/ 441 h 882"/>
                  <a:gd name="T8" fmla="*/ 441 w 882"/>
                  <a:gd name="T9" fmla="*/ 693 h 882"/>
                  <a:gd name="T10" fmla="*/ 441 w 882"/>
                  <a:gd name="T11" fmla="*/ 0 h 882"/>
                  <a:gd name="T12" fmla="*/ 0 w 882"/>
                  <a:gd name="T13" fmla="*/ 441 h 882"/>
                  <a:gd name="T14" fmla="*/ 441 w 882"/>
                  <a:gd name="T15" fmla="*/ 882 h 882"/>
                  <a:gd name="T16" fmla="*/ 882 w 882"/>
                  <a:gd name="T17" fmla="*/ 441 h 882"/>
                  <a:gd name="T18" fmla="*/ 441 w 882"/>
                  <a:gd name="T19" fmla="*/ 0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2" h="882">
                    <a:moveTo>
                      <a:pt x="441" y="693"/>
                    </a:moveTo>
                    <a:cubicBezTo>
                      <a:pt x="301" y="693"/>
                      <a:pt x="188" y="580"/>
                      <a:pt x="188" y="441"/>
                    </a:cubicBezTo>
                    <a:cubicBezTo>
                      <a:pt x="188" y="301"/>
                      <a:pt x="301" y="188"/>
                      <a:pt x="441" y="188"/>
                    </a:cubicBezTo>
                    <a:cubicBezTo>
                      <a:pt x="580" y="188"/>
                      <a:pt x="693" y="301"/>
                      <a:pt x="693" y="441"/>
                    </a:cubicBezTo>
                    <a:cubicBezTo>
                      <a:pt x="693" y="580"/>
                      <a:pt x="580" y="693"/>
                      <a:pt x="441" y="693"/>
                    </a:cubicBezTo>
                    <a:close/>
                    <a:moveTo>
                      <a:pt x="441" y="0"/>
                    </a:moveTo>
                    <a:cubicBezTo>
                      <a:pt x="197" y="0"/>
                      <a:pt x="0" y="197"/>
                      <a:pt x="0" y="441"/>
                    </a:cubicBezTo>
                    <a:cubicBezTo>
                      <a:pt x="0" y="684"/>
                      <a:pt x="197" y="882"/>
                      <a:pt x="441" y="882"/>
                    </a:cubicBezTo>
                    <a:cubicBezTo>
                      <a:pt x="684" y="882"/>
                      <a:pt x="882" y="684"/>
                      <a:pt x="882" y="441"/>
                    </a:cubicBezTo>
                    <a:cubicBezTo>
                      <a:pt x="882" y="197"/>
                      <a:pt x="684" y="0"/>
                      <a:pt x="441"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7" name="Freeform 103">
                <a:extLst>
                  <a:ext uri="{FF2B5EF4-FFF2-40B4-BE49-F238E27FC236}">
                    <a16:creationId xmlns:a16="http://schemas.microsoft.com/office/drawing/2014/main" id="{E9837A82-6704-4065-BA1D-323AC3BF835A}"/>
                  </a:ext>
                </a:extLst>
              </p:cNvPr>
              <p:cNvSpPr>
                <a:spLocks noEditPoints="1"/>
              </p:cNvSpPr>
              <p:nvPr/>
            </p:nvSpPr>
            <p:spPr bwMode="auto">
              <a:xfrm>
                <a:off x="-255587" y="4840288"/>
                <a:ext cx="674688" cy="674688"/>
              </a:xfrm>
              <a:custGeom>
                <a:avLst/>
                <a:gdLst>
                  <a:gd name="T0" fmla="*/ 442 w 884"/>
                  <a:gd name="T1" fmla="*/ 655 h 885"/>
                  <a:gd name="T2" fmla="*/ 229 w 884"/>
                  <a:gd name="T3" fmla="*/ 443 h 885"/>
                  <a:gd name="T4" fmla="*/ 442 w 884"/>
                  <a:gd name="T5" fmla="*/ 230 h 885"/>
                  <a:gd name="T6" fmla="*/ 654 w 884"/>
                  <a:gd name="T7" fmla="*/ 443 h 885"/>
                  <a:gd name="T8" fmla="*/ 442 w 884"/>
                  <a:gd name="T9" fmla="*/ 655 h 885"/>
                  <a:gd name="T10" fmla="*/ 442 w 884"/>
                  <a:gd name="T11" fmla="*/ 0 h 885"/>
                  <a:gd name="T12" fmla="*/ 0 w 884"/>
                  <a:gd name="T13" fmla="*/ 443 h 885"/>
                  <a:gd name="T14" fmla="*/ 442 w 884"/>
                  <a:gd name="T15" fmla="*/ 885 h 885"/>
                  <a:gd name="T16" fmla="*/ 884 w 884"/>
                  <a:gd name="T17" fmla="*/ 443 h 885"/>
                  <a:gd name="T18" fmla="*/ 442 w 884"/>
                  <a:gd name="T19"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4" h="885">
                    <a:moveTo>
                      <a:pt x="442" y="655"/>
                    </a:moveTo>
                    <a:cubicBezTo>
                      <a:pt x="324" y="655"/>
                      <a:pt x="229" y="560"/>
                      <a:pt x="229" y="443"/>
                    </a:cubicBezTo>
                    <a:cubicBezTo>
                      <a:pt x="229" y="325"/>
                      <a:pt x="324" y="230"/>
                      <a:pt x="442" y="230"/>
                    </a:cubicBezTo>
                    <a:cubicBezTo>
                      <a:pt x="559" y="230"/>
                      <a:pt x="654" y="325"/>
                      <a:pt x="654" y="443"/>
                    </a:cubicBezTo>
                    <a:cubicBezTo>
                      <a:pt x="654" y="560"/>
                      <a:pt x="559" y="655"/>
                      <a:pt x="442" y="655"/>
                    </a:cubicBezTo>
                    <a:close/>
                    <a:moveTo>
                      <a:pt x="442" y="0"/>
                    </a:moveTo>
                    <a:cubicBezTo>
                      <a:pt x="198" y="0"/>
                      <a:pt x="0" y="198"/>
                      <a:pt x="0" y="443"/>
                    </a:cubicBezTo>
                    <a:cubicBezTo>
                      <a:pt x="0" y="687"/>
                      <a:pt x="198" y="885"/>
                      <a:pt x="442" y="885"/>
                    </a:cubicBezTo>
                    <a:cubicBezTo>
                      <a:pt x="686" y="885"/>
                      <a:pt x="884" y="687"/>
                      <a:pt x="884" y="443"/>
                    </a:cubicBezTo>
                    <a:cubicBezTo>
                      <a:pt x="884" y="198"/>
                      <a:pt x="686" y="0"/>
                      <a:pt x="442" y="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8" name="Oval 104">
                <a:extLst>
                  <a:ext uri="{FF2B5EF4-FFF2-40B4-BE49-F238E27FC236}">
                    <a16:creationId xmlns:a16="http://schemas.microsoft.com/office/drawing/2014/main" id="{76F8BC0F-7514-4B42-8422-01A45A7AF086}"/>
                  </a:ext>
                </a:extLst>
              </p:cNvPr>
              <p:cNvSpPr>
                <a:spLocks noChangeArrowheads="1"/>
              </p:cNvSpPr>
              <p:nvPr/>
            </p:nvSpPr>
            <p:spPr bwMode="auto">
              <a:xfrm>
                <a:off x="4497388" y="9175750"/>
                <a:ext cx="514350" cy="514350"/>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9" name="Oval 105">
                <a:extLst>
                  <a:ext uri="{FF2B5EF4-FFF2-40B4-BE49-F238E27FC236}">
                    <a16:creationId xmlns:a16="http://schemas.microsoft.com/office/drawing/2014/main" id="{82A9D1AF-DD92-4A58-A8A2-127166C8C677}"/>
                  </a:ext>
                </a:extLst>
              </p:cNvPr>
              <p:cNvSpPr>
                <a:spLocks noChangeArrowheads="1"/>
              </p:cNvSpPr>
              <p:nvPr/>
            </p:nvSpPr>
            <p:spPr bwMode="auto">
              <a:xfrm>
                <a:off x="1857376" y="8275638"/>
                <a:ext cx="376238" cy="376238"/>
              </a:xfrm>
              <a:prstGeom prst="ellipse">
                <a:avLst/>
              </a:prstGeom>
              <a:solidFill>
                <a:srgbClr val="8B90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0" name="Freeform 106">
                <a:extLst>
                  <a:ext uri="{FF2B5EF4-FFF2-40B4-BE49-F238E27FC236}">
                    <a16:creationId xmlns:a16="http://schemas.microsoft.com/office/drawing/2014/main" id="{C6458FAE-4268-4D15-97C3-D9154B1CB6B5}"/>
                  </a:ext>
                </a:extLst>
              </p:cNvPr>
              <p:cNvSpPr>
                <a:spLocks noEditPoints="1"/>
              </p:cNvSpPr>
              <p:nvPr/>
            </p:nvSpPr>
            <p:spPr bwMode="auto">
              <a:xfrm>
                <a:off x="8532813" y="8720138"/>
                <a:ext cx="809625" cy="809625"/>
              </a:xfrm>
              <a:custGeom>
                <a:avLst/>
                <a:gdLst>
                  <a:gd name="T0" fmla="*/ 530 w 1061"/>
                  <a:gd name="T1" fmla="*/ 820 h 1062"/>
                  <a:gd name="T2" fmla="*/ 241 w 1061"/>
                  <a:gd name="T3" fmla="*/ 531 h 1062"/>
                  <a:gd name="T4" fmla="*/ 530 w 1061"/>
                  <a:gd name="T5" fmla="*/ 242 h 1062"/>
                  <a:gd name="T6" fmla="*/ 820 w 1061"/>
                  <a:gd name="T7" fmla="*/ 531 h 1062"/>
                  <a:gd name="T8" fmla="*/ 530 w 1061"/>
                  <a:gd name="T9" fmla="*/ 820 h 1062"/>
                  <a:gd name="T10" fmla="*/ 530 w 1061"/>
                  <a:gd name="T11" fmla="*/ 0 h 1062"/>
                  <a:gd name="T12" fmla="*/ 0 w 1061"/>
                  <a:gd name="T13" fmla="*/ 531 h 1062"/>
                  <a:gd name="T14" fmla="*/ 530 w 1061"/>
                  <a:gd name="T15" fmla="*/ 1062 h 1062"/>
                  <a:gd name="T16" fmla="*/ 1061 w 1061"/>
                  <a:gd name="T17" fmla="*/ 531 h 1062"/>
                  <a:gd name="T18" fmla="*/ 530 w 1061"/>
                  <a:gd name="T19" fmla="*/ 0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1" h="1062">
                    <a:moveTo>
                      <a:pt x="530" y="820"/>
                    </a:moveTo>
                    <a:cubicBezTo>
                      <a:pt x="371" y="820"/>
                      <a:pt x="241" y="691"/>
                      <a:pt x="241" y="531"/>
                    </a:cubicBezTo>
                    <a:cubicBezTo>
                      <a:pt x="241" y="371"/>
                      <a:pt x="371" y="242"/>
                      <a:pt x="530" y="242"/>
                    </a:cubicBezTo>
                    <a:cubicBezTo>
                      <a:pt x="690" y="242"/>
                      <a:pt x="820" y="371"/>
                      <a:pt x="820" y="531"/>
                    </a:cubicBezTo>
                    <a:cubicBezTo>
                      <a:pt x="820" y="691"/>
                      <a:pt x="690" y="820"/>
                      <a:pt x="530" y="820"/>
                    </a:cubicBezTo>
                    <a:close/>
                    <a:moveTo>
                      <a:pt x="530" y="0"/>
                    </a:moveTo>
                    <a:cubicBezTo>
                      <a:pt x="237" y="0"/>
                      <a:pt x="0" y="238"/>
                      <a:pt x="0" y="531"/>
                    </a:cubicBezTo>
                    <a:cubicBezTo>
                      <a:pt x="0" y="824"/>
                      <a:pt x="237" y="1062"/>
                      <a:pt x="530" y="1062"/>
                    </a:cubicBezTo>
                    <a:cubicBezTo>
                      <a:pt x="823" y="1062"/>
                      <a:pt x="1061" y="824"/>
                      <a:pt x="1061" y="531"/>
                    </a:cubicBezTo>
                    <a:cubicBezTo>
                      <a:pt x="1061" y="238"/>
                      <a:pt x="823" y="0"/>
                      <a:pt x="530" y="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1" name="Oval 107">
                <a:extLst>
                  <a:ext uri="{FF2B5EF4-FFF2-40B4-BE49-F238E27FC236}">
                    <a16:creationId xmlns:a16="http://schemas.microsoft.com/office/drawing/2014/main" id="{9A0463A1-C4AE-4FD4-A97A-B7B2FC66CBA8}"/>
                  </a:ext>
                </a:extLst>
              </p:cNvPr>
              <p:cNvSpPr>
                <a:spLocks noChangeArrowheads="1"/>
              </p:cNvSpPr>
              <p:nvPr/>
            </p:nvSpPr>
            <p:spPr bwMode="auto">
              <a:xfrm>
                <a:off x="-639762" y="596900"/>
                <a:ext cx="376238" cy="376238"/>
              </a:xfrm>
              <a:prstGeom prst="ellipse">
                <a:avLst/>
              </a:prstGeom>
              <a:solidFill>
                <a:srgbClr val="8B90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2" name="Oval 108">
                <a:extLst>
                  <a:ext uri="{FF2B5EF4-FFF2-40B4-BE49-F238E27FC236}">
                    <a16:creationId xmlns:a16="http://schemas.microsoft.com/office/drawing/2014/main" id="{F32F7988-D3B1-40C8-A106-CE5438A048DE}"/>
                  </a:ext>
                </a:extLst>
              </p:cNvPr>
              <p:cNvSpPr>
                <a:spLocks noChangeArrowheads="1"/>
              </p:cNvSpPr>
              <p:nvPr/>
            </p:nvSpPr>
            <p:spPr bwMode="auto">
              <a:xfrm>
                <a:off x="1670051" y="-2181225"/>
                <a:ext cx="376238" cy="376238"/>
              </a:xfrm>
              <a:prstGeom prst="ellipse">
                <a:avLst/>
              </a:prstGeom>
              <a:solidFill>
                <a:srgbClr val="8B90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3" name="Freeform 109">
                <a:extLst>
                  <a:ext uri="{FF2B5EF4-FFF2-40B4-BE49-F238E27FC236}">
                    <a16:creationId xmlns:a16="http://schemas.microsoft.com/office/drawing/2014/main" id="{2EC4D5E7-C62C-47E2-9617-6DC550625A0C}"/>
                  </a:ext>
                </a:extLst>
              </p:cNvPr>
              <p:cNvSpPr>
                <a:spLocks noEditPoints="1"/>
              </p:cNvSpPr>
              <p:nvPr/>
            </p:nvSpPr>
            <p:spPr bwMode="auto">
              <a:xfrm>
                <a:off x="2882901" y="2781300"/>
                <a:ext cx="722313" cy="722313"/>
              </a:xfrm>
              <a:custGeom>
                <a:avLst/>
                <a:gdLst>
                  <a:gd name="T0" fmla="*/ 474 w 948"/>
                  <a:gd name="T1" fmla="*/ 725 h 948"/>
                  <a:gd name="T2" fmla="*/ 223 w 948"/>
                  <a:gd name="T3" fmla="*/ 474 h 948"/>
                  <a:gd name="T4" fmla="*/ 474 w 948"/>
                  <a:gd name="T5" fmla="*/ 224 h 948"/>
                  <a:gd name="T6" fmla="*/ 725 w 948"/>
                  <a:gd name="T7" fmla="*/ 474 h 948"/>
                  <a:gd name="T8" fmla="*/ 474 w 948"/>
                  <a:gd name="T9" fmla="*/ 725 h 948"/>
                  <a:gd name="T10" fmla="*/ 474 w 948"/>
                  <a:gd name="T11" fmla="*/ 0 h 948"/>
                  <a:gd name="T12" fmla="*/ 0 w 948"/>
                  <a:gd name="T13" fmla="*/ 474 h 948"/>
                  <a:gd name="T14" fmla="*/ 474 w 948"/>
                  <a:gd name="T15" fmla="*/ 948 h 948"/>
                  <a:gd name="T16" fmla="*/ 948 w 948"/>
                  <a:gd name="T17" fmla="*/ 474 h 948"/>
                  <a:gd name="T18" fmla="*/ 474 w 948"/>
                  <a:gd name="T19" fmla="*/ 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8" h="948">
                    <a:moveTo>
                      <a:pt x="474" y="725"/>
                    </a:moveTo>
                    <a:cubicBezTo>
                      <a:pt x="335" y="725"/>
                      <a:pt x="223" y="613"/>
                      <a:pt x="223" y="474"/>
                    </a:cubicBezTo>
                    <a:cubicBezTo>
                      <a:pt x="223" y="336"/>
                      <a:pt x="335" y="224"/>
                      <a:pt x="474" y="224"/>
                    </a:cubicBezTo>
                    <a:cubicBezTo>
                      <a:pt x="612" y="224"/>
                      <a:pt x="725" y="336"/>
                      <a:pt x="725" y="474"/>
                    </a:cubicBezTo>
                    <a:cubicBezTo>
                      <a:pt x="725" y="613"/>
                      <a:pt x="612" y="725"/>
                      <a:pt x="474" y="725"/>
                    </a:cubicBezTo>
                    <a:close/>
                    <a:moveTo>
                      <a:pt x="474" y="0"/>
                    </a:moveTo>
                    <a:cubicBezTo>
                      <a:pt x="212" y="0"/>
                      <a:pt x="0" y="212"/>
                      <a:pt x="0" y="474"/>
                    </a:cubicBezTo>
                    <a:cubicBezTo>
                      <a:pt x="0" y="736"/>
                      <a:pt x="212" y="948"/>
                      <a:pt x="474" y="948"/>
                    </a:cubicBezTo>
                    <a:cubicBezTo>
                      <a:pt x="736" y="948"/>
                      <a:pt x="948" y="736"/>
                      <a:pt x="948" y="474"/>
                    </a:cubicBezTo>
                    <a:cubicBezTo>
                      <a:pt x="948" y="212"/>
                      <a:pt x="736" y="0"/>
                      <a:pt x="474" y="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4" name="Freeform 110">
                <a:extLst>
                  <a:ext uri="{FF2B5EF4-FFF2-40B4-BE49-F238E27FC236}">
                    <a16:creationId xmlns:a16="http://schemas.microsoft.com/office/drawing/2014/main" id="{F819816B-5201-4D12-814C-48F2A67959E9}"/>
                  </a:ext>
                </a:extLst>
              </p:cNvPr>
              <p:cNvSpPr>
                <a:spLocks noEditPoints="1"/>
              </p:cNvSpPr>
              <p:nvPr/>
            </p:nvSpPr>
            <p:spPr bwMode="auto">
              <a:xfrm>
                <a:off x="7683501" y="-2713038"/>
                <a:ext cx="722313" cy="722313"/>
              </a:xfrm>
              <a:custGeom>
                <a:avLst/>
                <a:gdLst>
                  <a:gd name="T0" fmla="*/ 474 w 948"/>
                  <a:gd name="T1" fmla="*/ 725 h 948"/>
                  <a:gd name="T2" fmla="*/ 224 w 948"/>
                  <a:gd name="T3" fmla="*/ 474 h 948"/>
                  <a:gd name="T4" fmla="*/ 474 w 948"/>
                  <a:gd name="T5" fmla="*/ 223 h 948"/>
                  <a:gd name="T6" fmla="*/ 725 w 948"/>
                  <a:gd name="T7" fmla="*/ 474 h 948"/>
                  <a:gd name="T8" fmla="*/ 474 w 948"/>
                  <a:gd name="T9" fmla="*/ 725 h 948"/>
                  <a:gd name="T10" fmla="*/ 474 w 948"/>
                  <a:gd name="T11" fmla="*/ 0 h 948"/>
                  <a:gd name="T12" fmla="*/ 0 w 948"/>
                  <a:gd name="T13" fmla="*/ 474 h 948"/>
                  <a:gd name="T14" fmla="*/ 474 w 948"/>
                  <a:gd name="T15" fmla="*/ 948 h 948"/>
                  <a:gd name="T16" fmla="*/ 948 w 948"/>
                  <a:gd name="T17" fmla="*/ 474 h 948"/>
                  <a:gd name="T18" fmla="*/ 474 w 948"/>
                  <a:gd name="T19" fmla="*/ 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8" h="948">
                    <a:moveTo>
                      <a:pt x="474" y="725"/>
                    </a:moveTo>
                    <a:cubicBezTo>
                      <a:pt x="336" y="725"/>
                      <a:pt x="224" y="612"/>
                      <a:pt x="224" y="474"/>
                    </a:cubicBezTo>
                    <a:cubicBezTo>
                      <a:pt x="224" y="335"/>
                      <a:pt x="336" y="223"/>
                      <a:pt x="474" y="223"/>
                    </a:cubicBezTo>
                    <a:cubicBezTo>
                      <a:pt x="613" y="223"/>
                      <a:pt x="725" y="335"/>
                      <a:pt x="725" y="474"/>
                    </a:cubicBezTo>
                    <a:cubicBezTo>
                      <a:pt x="725" y="612"/>
                      <a:pt x="613" y="725"/>
                      <a:pt x="474" y="725"/>
                    </a:cubicBezTo>
                    <a:close/>
                    <a:moveTo>
                      <a:pt x="474" y="0"/>
                    </a:moveTo>
                    <a:cubicBezTo>
                      <a:pt x="212" y="0"/>
                      <a:pt x="0" y="212"/>
                      <a:pt x="0" y="474"/>
                    </a:cubicBezTo>
                    <a:cubicBezTo>
                      <a:pt x="0" y="736"/>
                      <a:pt x="212" y="948"/>
                      <a:pt x="474" y="948"/>
                    </a:cubicBezTo>
                    <a:cubicBezTo>
                      <a:pt x="736" y="948"/>
                      <a:pt x="948" y="736"/>
                      <a:pt x="948" y="474"/>
                    </a:cubicBezTo>
                    <a:cubicBezTo>
                      <a:pt x="948" y="212"/>
                      <a:pt x="736" y="0"/>
                      <a:pt x="474"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5" name="Oval 111">
                <a:extLst>
                  <a:ext uri="{FF2B5EF4-FFF2-40B4-BE49-F238E27FC236}">
                    <a16:creationId xmlns:a16="http://schemas.microsoft.com/office/drawing/2014/main" id="{6F7DA93B-9D37-4705-8C39-CB2EB8818EA4}"/>
                  </a:ext>
                </a:extLst>
              </p:cNvPr>
              <p:cNvSpPr>
                <a:spLocks noChangeArrowheads="1"/>
              </p:cNvSpPr>
              <p:nvPr/>
            </p:nvSpPr>
            <p:spPr bwMode="auto">
              <a:xfrm>
                <a:off x="12044363" y="-14288"/>
                <a:ext cx="376238" cy="37623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6" name="Oval 112">
                <a:extLst>
                  <a:ext uri="{FF2B5EF4-FFF2-40B4-BE49-F238E27FC236}">
                    <a16:creationId xmlns:a16="http://schemas.microsoft.com/office/drawing/2014/main" id="{38F83469-8143-4BA4-9E1B-70747AFE438C}"/>
                  </a:ext>
                </a:extLst>
              </p:cNvPr>
              <p:cNvSpPr>
                <a:spLocks noChangeArrowheads="1"/>
              </p:cNvSpPr>
              <p:nvPr/>
            </p:nvSpPr>
            <p:spPr bwMode="auto">
              <a:xfrm>
                <a:off x="1084263" y="9655175"/>
                <a:ext cx="263525" cy="263525"/>
              </a:xfrm>
              <a:prstGeom prst="ellipse">
                <a:avLst/>
              </a:prstGeom>
              <a:solidFill>
                <a:srgbClr val="657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7" name="Oval 113">
                <a:extLst>
                  <a:ext uri="{FF2B5EF4-FFF2-40B4-BE49-F238E27FC236}">
                    <a16:creationId xmlns:a16="http://schemas.microsoft.com/office/drawing/2014/main" id="{7AF53472-6BBC-4858-AFAA-E55CE7D385EE}"/>
                  </a:ext>
                </a:extLst>
              </p:cNvPr>
              <p:cNvSpPr>
                <a:spLocks noChangeArrowheads="1"/>
              </p:cNvSpPr>
              <p:nvPr/>
            </p:nvSpPr>
            <p:spPr bwMode="auto">
              <a:xfrm>
                <a:off x="269876" y="8432800"/>
                <a:ext cx="263525" cy="263525"/>
              </a:xfrm>
              <a:prstGeom prst="ellipse">
                <a:avLst/>
              </a:prstGeom>
              <a:solidFill>
                <a:srgbClr val="657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8" name="Oval 114">
                <a:extLst>
                  <a:ext uri="{FF2B5EF4-FFF2-40B4-BE49-F238E27FC236}">
                    <a16:creationId xmlns:a16="http://schemas.microsoft.com/office/drawing/2014/main" id="{413A2130-4F64-4BFD-9B37-C3A785F60507}"/>
                  </a:ext>
                </a:extLst>
              </p:cNvPr>
              <p:cNvSpPr>
                <a:spLocks noChangeArrowheads="1"/>
              </p:cNvSpPr>
              <p:nvPr/>
            </p:nvSpPr>
            <p:spPr bwMode="auto">
              <a:xfrm>
                <a:off x="3386138" y="10464800"/>
                <a:ext cx="263525" cy="263525"/>
              </a:xfrm>
              <a:prstGeom prst="ellipse">
                <a:avLst/>
              </a:prstGeom>
              <a:solidFill>
                <a:srgbClr val="657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9" name="Oval 115">
                <a:extLst>
                  <a:ext uri="{FF2B5EF4-FFF2-40B4-BE49-F238E27FC236}">
                    <a16:creationId xmlns:a16="http://schemas.microsoft.com/office/drawing/2014/main" id="{2734F6A4-948D-4443-A843-5BDDB7CFE30F}"/>
                  </a:ext>
                </a:extLst>
              </p:cNvPr>
              <p:cNvSpPr>
                <a:spLocks noChangeArrowheads="1"/>
              </p:cNvSpPr>
              <p:nvPr/>
            </p:nvSpPr>
            <p:spPr bwMode="auto">
              <a:xfrm>
                <a:off x="5313363" y="11115675"/>
                <a:ext cx="263525" cy="263525"/>
              </a:xfrm>
              <a:prstGeom prst="ellipse">
                <a:avLst/>
              </a:prstGeom>
              <a:solidFill>
                <a:srgbClr val="657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0" name="Oval 116">
                <a:extLst>
                  <a:ext uri="{FF2B5EF4-FFF2-40B4-BE49-F238E27FC236}">
                    <a16:creationId xmlns:a16="http://schemas.microsoft.com/office/drawing/2014/main" id="{9B5221BE-6AC7-4ECA-96D0-8BFC783FD16D}"/>
                  </a:ext>
                </a:extLst>
              </p:cNvPr>
              <p:cNvSpPr>
                <a:spLocks noChangeArrowheads="1"/>
              </p:cNvSpPr>
              <p:nvPr/>
            </p:nvSpPr>
            <p:spPr bwMode="auto">
              <a:xfrm>
                <a:off x="8674101" y="10464800"/>
                <a:ext cx="263525" cy="263525"/>
              </a:xfrm>
              <a:prstGeom prst="ellipse">
                <a:avLst/>
              </a:prstGeom>
              <a:solidFill>
                <a:srgbClr val="657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1" name="Oval 117">
                <a:extLst>
                  <a:ext uri="{FF2B5EF4-FFF2-40B4-BE49-F238E27FC236}">
                    <a16:creationId xmlns:a16="http://schemas.microsoft.com/office/drawing/2014/main" id="{AF90E937-2BD4-4A8A-ABEB-C2DE4C495158}"/>
                  </a:ext>
                </a:extLst>
              </p:cNvPr>
              <p:cNvSpPr>
                <a:spLocks noChangeArrowheads="1"/>
              </p:cNvSpPr>
              <p:nvPr/>
            </p:nvSpPr>
            <p:spPr bwMode="auto">
              <a:xfrm>
                <a:off x="10296526" y="10464800"/>
                <a:ext cx="265113" cy="263525"/>
              </a:xfrm>
              <a:prstGeom prst="ellipse">
                <a:avLst/>
              </a:prstGeom>
              <a:solidFill>
                <a:srgbClr val="657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2" name="Oval 118">
                <a:extLst>
                  <a:ext uri="{FF2B5EF4-FFF2-40B4-BE49-F238E27FC236}">
                    <a16:creationId xmlns:a16="http://schemas.microsoft.com/office/drawing/2014/main" id="{A1165093-F315-4F69-B2A2-7A56874F5FD6}"/>
                  </a:ext>
                </a:extLst>
              </p:cNvPr>
              <p:cNvSpPr>
                <a:spLocks noChangeArrowheads="1"/>
              </p:cNvSpPr>
              <p:nvPr/>
            </p:nvSpPr>
            <p:spPr bwMode="auto">
              <a:xfrm>
                <a:off x="11636376" y="9207500"/>
                <a:ext cx="263525" cy="263525"/>
              </a:xfrm>
              <a:prstGeom prst="ellipse">
                <a:avLst/>
              </a:prstGeom>
              <a:solidFill>
                <a:srgbClr val="657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3" name="Oval 119">
                <a:extLst>
                  <a:ext uri="{FF2B5EF4-FFF2-40B4-BE49-F238E27FC236}">
                    <a16:creationId xmlns:a16="http://schemas.microsoft.com/office/drawing/2014/main" id="{B2BE5C6A-753F-4397-A1F4-C8B275345FFA}"/>
                  </a:ext>
                </a:extLst>
              </p:cNvPr>
              <p:cNvSpPr>
                <a:spLocks noChangeArrowheads="1"/>
              </p:cNvSpPr>
              <p:nvPr/>
            </p:nvSpPr>
            <p:spPr bwMode="auto">
              <a:xfrm>
                <a:off x="12157076" y="7304088"/>
                <a:ext cx="263525" cy="263525"/>
              </a:xfrm>
              <a:prstGeom prst="ellipse">
                <a:avLst/>
              </a:prstGeom>
              <a:solidFill>
                <a:srgbClr val="657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4" name="Oval 120">
                <a:extLst>
                  <a:ext uri="{FF2B5EF4-FFF2-40B4-BE49-F238E27FC236}">
                    <a16:creationId xmlns:a16="http://schemas.microsoft.com/office/drawing/2014/main" id="{CF49911B-CEDA-4EDA-BA29-9ED9251A500A}"/>
                  </a:ext>
                </a:extLst>
              </p:cNvPr>
              <p:cNvSpPr>
                <a:spLocks noChangeArrowheads="1"/>
              </p:cNvSpPr>
              <p:nvPr/>
            </p:nvSpPr>
            <p:spPr bwMode="auto">
              <a:xfrm>
                <a:off x="13789026" y="5905500"/>
                <a:ext cx="263525" cy="263525"/>
              </a:xfrm>
              <a:prstGeom prst="ellipse">
                <a:avLst/>
              </a:prstGeom>
              <a:solidFill>
                <a:srgbClr val="657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5" name="Oval 121">
                <a:extLst>
                  <a:ext uri="{FF2B5EF4-FFF2-40B4-BE49-F238E27FC236}">
                    <a16:creationId xmlns:a16="http://schemas.microsoft.com/office/drawing/2014/main" id="{5E839932-CFD9-4C52-AD26-735B10CE2E64}"/>
                  </a:ext>
                </a:extLst>
              </p:cNvPr>
              <p:cNvSpPr>
                <a:spLocks noChangeArrowheads="1"/>
              </p:cNvSpPr>
              <p:nvPr/>
            </p:nvSpPr>
            <p:spPr bwMode="auto">
              <a:xfrm>
                <a:off x="13436601" y="2101850"/>
                <a:ext cx="263525" cy="263525"/>
              </a:xfrm>
              <a:prstGeom prst="ellipse">
                <a:avLst/>
              </a:prstGeom>
              <a:solidFill>
                <a:srgbClr val="657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6" name="Oval 122">
                <a:extLst>
                  <a:ext uri="{FF2B5EF4-FFF2-40B4-BE49-F238E27FC236}">
                    <a16:creationId xmlns:a16="http://schemas.microsoft.com/office/drawing/2014/main" id="{E4101189-BF27-4EFF-9B97-22FE27E6BBBE}"/>
                  </a:ext>
                </a:extLst>
              </p:cNvPr>
              <p:cNvSpPr>
                <a:spLocks noChangeArrowheads="1"/>
              </p:cNvSpPr>
              <p:nvPr/>
            </p:nvSpPr>
            <p:spPr bwMode="auto">
              <a:xfrm>
                <a:off x="13041313" y="-319088"/>
                <a:ext cx="263525" cy="263525"/>
              </a:xfrm>
              <a:prstGeom prst="ellipse">
                <a:avLst/>
              </a:prstGeom>
              <a:solidFill>
                <a:srgbClr val="657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7" name="Oval 123">
                <a:extLst>
                  <a:ext uri="{FF2B5EF4-FFF2-40B4-BE49-F238E27FC236}">
                    <a16:creationId xmlns:a16="http://schemas.microsoft.com/office/drawing/2014/main" id="{8F6E0EB6-5F86-4A95-B116-8394B213CEE8}"/>
                  </a:ext>
                </a:extLst>
              </p:cNvPr>
              <p:cNvSpPr>
                <a:spLocks noChangeArrowheads="1"/>
              </p:cNvSpPr>
              <p:nvPr/>
            </p:nvSpPr>
            <p:spPr bwMode="auto">
              <a:xfrm>
                <a:off x="12909551" y="1165225"/>
                <a:ext cx="263525" cy="263525"/>
              </a:xfrm>
              <a:prstGeom prst="ellipse">
                <a:avLst/>
              </a:prstGeom>
              <a:solidFill>
                <a:srgbClr val="657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8" name="Oval 124">
                <a:extLst>
                  <a:ext uri="{FF2B5EF4-FFF2-40B4-BE49-F238E27FC236}">
                    <a16:creationId xmlns:a16="http://schemas.microsoft.com/office/drawing/2014/main" id="{82E0907C-EF4C-44F2-8430-BAF3F5283943}"/>
                  </a:ext>
                </a:extLst>
              </p:cNvPr>
              <p:cNvSpPr>
                <a:spLocks noChangeArrowheads="1"/>
              </p:cNvSpPr>
              <p:nvPr/>
            </p:nvSpPr>
            <p:spPr bwMode="auto">
              <a:xfrm>
                <a:off x="11912601" y="-952500"/>
                <a:ext cx="263525" cy="263525"/>
              </a:xfrm>
              <a:prstGeom prst="ellipse">
                <a:avLst/>
              </a:prstGeom>
              <a:solidFill>
                <a:srgbClr val="657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9" name="Oval 125">
                <a:extLst>
                  <a:ext uri="{FF2B5EF4-FFF2-40B4-BE49-F238E27FC236}">
                    <a16:creationId xmlns:a16="http://schemas.microsoft.com/office/drawing/2014/main" id="{A6217F24-D9E2-44D9-AA54-B82890C1B2F6}"/>
                  </a:ext>
                </a:extLst>
              </p:cNvPr>
              <p:cNvSpPr>
                <a:spLocks noChangeArrowheads="1"/>
              </p:cNvSpPr>
              <p:nvPr/>
            </p:nvSpPr>
            <p:spPr bwMode="auto">
              <a:xfrm>
                <a:off x="10110788" y="-3633788"/>
                <a:ext cx="263525" cy="263525"/>
              </a:xfrm>
              <a:prstGeom prst="ellipse">
                <a:avLst/>
              </a:prstGeom>
              <a:solidFill>
                <a:srgbClr val="657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0" name="Oval 126">
                <a:extLst>
                  <a:ext uri="{FF2B5EF4-FFF2-40B4-BE49-F238E27FC236}">
                    <a16:creationId xmlns:a16="http://schemas.microsoft.com/office/drawing/2014/main" id="{B808EED0-4CF5-415E-A92C-943437CF353E}"/>
                  </a:ext>
                </a:extLst>
              </p:cNvPr>
              <p:cNvSpPr>
                <a:spLocks noChangeArrowheads="1"/>
              </p:cNvSpPr>
              <p:nvPr/>
            </p:nvSpPr>
            <p:spPr bwMode="auto">
              <a:xfrm>
                <a:off x="7445376" y="-4079875"/>
                <a:ext cx="263525" cy="263525"/>
              </a:xfrm>
              <a:prstGeom prst="ellipse">
                <a:avLst/>
              </a:prstGeom>
              <a:solidFill>
                <a:srgbClr val="657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1" name="Oval 127">
                <a:extLst>
                  <a:ext uri="{FF2B5EF4-FFF2-40B4-BE49-F238E27FC236}">
                    <a16:creationId xmlns:a16="http://schemas.microsoft.com/office/drawing/2014/main" id="{07E30451-1534-40D3-8F4B-168AFA6196C8}"/>
                  </a:ext>
                </a:extLst>
              </p:cNvPr>
              <p:cNvSpPr>
                <a:spLocks noChangeArrowheads="1"/>
              </p:cNvSpPr>
              <p:nvPr/>
            </p:nvSpPr>
            <p:spPr bwMode="auto">
              <a:xfrm>
                <a:off x="6157913" y="-4435475"/>
                <a:ext cx="263525" cy="261938"/>
              </a:xfrm>
              <a:prstGeom prst="ellipse">
                <a:avLst/>
              </a:prstGeom>
              <a:solidFill>
                <a:srgbClr val="657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2" name="Oval 128">
                <a:extLst>
                  <a:ext uri="{FF2B5EF4-FFF2-40B4-BE49-F238E27FC236}">
                    <a16:creationId xmlns:a16="http://schemas.microsoft.com/office/drawing/2014/main" id="{A5C82796-5B91-4063-943B-52FCAC9EE2E5}"/>
                  </a:ext>
                </a:extLst>
              </p:cNvPr>
              <p:cNvSpPr>
                <a:spLocks noChangeArrowheads="1"/>
              </p:cNvSpPr>
              <p:nvPr/>
            </p:nvSpPr>
            <p:spPr bwMode="auto">
              <a:xfrm>
                <a:off x="4224338" y="-4303713"/>
                <a:ext cx="263525" cy="261938"/>
              </a:xfrm>
              <a:prstGeom prst="ellipse">
                <a:avLst/>
              </a:prstGeom>
              <a:solidFill>
                <a:srgbClr val="657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3" name="Oval 129">
                <a:extLst>
                  <a:ext uri="{FF2B5EF4-FFF2-40B4-BE49-F238E27FC236}">
                    <a16:creationId xmlns:a16="http://schemas.microsoft.com/office/drawing/2014/main" id="{C09619DD-6111-4438-81BE-E3638F15EF8A}"/>
                  </a:ext>
                </a:extLst>
              </p:cNvPr>
              <p:cNvSpPr>
                <a:spLocks noChangeArrowheads="1"/>
              </p:cNvSpPr>
              <p:nvPr/>
            </p:nvSpPr>
            <p:spPr bwMode="auto">
              <a:xfrm>
                <a:off x="2724151" y="-3070225"/>
                <a:ext cx="263525" cy="263525"/>
              </a:xfrm>
              <a:prstGeom prst="ellipse">
                <a:avLst/>
              </a:prstGeom>
              <a:solidFill>
                <a:srgbClr val="657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4" name="Oval 130">
                <a:extLst>
                  <a:ext uri="{FF2B5EF4-FFF2-40B4-BE49-F238E27FC236}">
                    <a16:creationId xmlns:a16="http://schemas.microsoft.com/office/drawing/2014/main" id="{ABF4DAE0-B89D-4328-8BDA-A6B00D705DF6}"/>
                  </a:ext>
                </a:extLst>
              </p:cNvPr>
              <p:cNvSpPr>
                <a:spLocks noChangeArrowheads="1"/>
              </p:cNvSpPr>
              <p:nvPr/>
            </p:nvSpPr>
            <p:spPr bwMode="auto">
              <a:xfrm>
                <a:off x="819151" y="-2938463"/>
                <a:ext cx="263525" cy="263525"/>
              </a:xfrm>
              <a:prstGeom prst="ellipse">
                <a:avLst/>
              </a:prstGeom>
              <a:solidFill>
                <a:srgbClr val="657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5" name="Oval 131">
                <a:extLst>
                  <a:ext uri="{FF2B5EF4-FFF2-40B4-BE49-F238E27FC236}">
                    <a16:creationId xmlns:a16="http://schemas.microsoft.com/office/drawing/2014/main" id="{B417A65D-B74A-4A2E-A411-4A3CA6EA54E6}"/>
                  </a:ext>
                </a:extLst>
              </p:cNvPr>
              <p:cNvSpPr>
                <a:spLocks noChangeArrowheads="1"/>
              </p:cNvSpPr>
              <p:nvPr/>
            </p:nvSpPr>
            <p:spPr bwMode="auto">
              <a:xfrm>
                <a:off x="13989051" y="3916363"/>
                <a:ext cx="261938" cy="263525"/>
              </a:xfrm>
              <a:prstGeom prst="ellipse">
                <a:avLst/>
              </a:prstGeom>
              <a:solidFill>
                <a:srgbClr val="657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6" name="Oval 132">
                <a:extLst>
                  <a:ext uri="{FF2B5EF4-FFF2-40B4-BE49-F238E27FC236}">
                    <a16:creationId xmlns:a16="http://schemas.microsoft.com/office/drawing/2014/main" id="{5048D9E4-0E42-4ECE-A435-D27051751618}"/>
                  </a:ext>
                </a:extLst>
              </p:cNvPr>
              <p:cNvSpPr>
                <a:spLocks noChangeArrowheads="1"/>
              </p:cNvSpPr>
              <p:nvPr/>
            </p:nvSpPr>
            <p:spPr bwMode="auto">
              <a:xfrm>
                <a:off x="-1873250" y="5992813"/>
                <a:ext cx="263525" cy="263525"/>
              </a:xfrm>
              <a:prstGeom prst="ellipse">
                <a:avLst/>
              </a:prstGeom>
              <a:solidFill>
                <a:srgbClr val="657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7" name="Oval 133">
                <a:extLst>
                  <a:ext uri="{FF2B5EF4-FFF2-40B4-BE49-F238E27FC236}">
                    <a16:creationId xmlns:a16="http://schemas.microsoft.com/office/drawing/2014/main" id="{0A1E3CD3-5AAF-4522-996B-FA5A0B20E784}"/>
                  </a:ext>
                </a:extLst>
              </p:cNvPr>
              <p:cNvSpPr>
                <a:spLocks noChangeArrowheads="1"/>
              </p:cNvSpPr>
              <p:nvPr/>
            </p:nvSpPr>
            <p:spPr bwMode="auto">
              <a:xfrm>
                <a:off x="-1873250" y="2101850"/>
                <a:ext cx="263525" cy="263525"/>
              </a:xfrm>
              <a:prstGeom prst="ellipse">
                <a:avLst/>
              </a:prstGeom>
              <a:solidFill>
                <a:srgbClr val="657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8" name="Oval 134">
                <a:extLst>
                  <a:ext uri="{FF2B5EF4-FFF2-40B4-BE49-F238E27FC236}">
                    <a16:creationId xmlns:a16="http://schemas.microsoft.com/office/drawing/2014/main" id="{16431FAE-4F20-49E6-A04A-9BD2B99C40D8}"/>
                  </a:ext>
                </a:extLst>
              </p:cNvPr>
              <p:cNvSpPr>
                <a:spLocks noChangeArrowheads="1"/>
              </p:cNvSpPr>
              <p:nvPr/>
            </p:nvSpPr>
            <p:spPr bwMode="auto">
              <a:xfrm>
                <a:off x="-1960562" y="517525"/>
                <a:ext cx="263525" cy="263525"/>
              </a:xfrm>
              <a:prstGeom prst="ellipse">
                <a:avLst/>
              </a:prstGeom>
              <a:solidFill>
                <a:srgbClr val="657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9" name="Freeform 136">
                <a:extLst>
                  <a:ext uri="{FF2B5EF4-FFF2-40B4-BE49-F238E27FC236}">
                    <a16:creationId xmlns:a16="http://schemas.microsoft.com/office/drawing/2014/main" id="{91781BC6-9F1F-47C1-954D-783383FFDF68}"/>
                  </a:ext>
                </a:extLst>
              </p:cNvPr>
              <p:cNvSpPr>
                <a:spLocks noEditPoints="1"/>
              </p:cNvSpPr>
              <p:nvPr/>
            </p:nvSpPr>
            <p:spPr bwMode="auto">
              <a:xfrm>
                <a:off x="6191251" y="1604963"/>
                <a:ext cx="2657475" cy="2659063"/>
              </a:xfrm>
              <a:custGeom>
                <a:avLst/>
                <a:gdLst>
                  <a:gd name="T0" fmla="*/ 1744 w 3488"/>
                  <a:gd name="T1" fmla="*/ 217 h 3488"/>
                  <a:gd name="T2" fmla="*/ 217 w 3488"/>
                  <a:gd name="T3" fmla="*/ 1744 h 3488"/>
                  <a:gd name="T4" fmla="*/ 1744 w 3488"/>
                  <a:gd name="T5" fmla="*/ 3272 h 3488"/>
                  <a:gd name="T6" fmla="*/ 3272 w 3488"/>
                  <a:gd name="T7" fmla="*/ 1744 h 3488"/>
                  <a:gd name="T8" fmla="*/ 1744 w 3488"/>
                  <a:gd name="T9" fmla="*/ 217 h 3488"/>
                  <a:gd name="T10" fmla="*/ 1744 w 3488"/>
                  <a:gd name="T11" fmla="*/ 3488 h 3488"/>
                  <a:gd name="T12" fmla="*/ 0 w 3488"/>
                  <a:gd name="T13" fmla="*/ 1744 h 3488"/>
                  <a:gd name="T14" fmla="*/ 1744 w 3488"/>
                  <a:gd name="T15" fmla="*/ 0 h 3488"/>
                  <a:gd name="T16" fmla="*/ 3488 w 3488"/>
                  <a:gd name="T17" fmla="*/ 1744 h 3488"/>
                  <a:gd name="T18" fmla="*/ 1744 w 3488"/>
                  <a:gd name="T19" fmla="*/ 3488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8" h="3488">
                    <a:moveTo>
                      <a:pt x="1744" y="217"/>
                    </a:moveTo>
                    <a:cubicBezTo>
                      <a:pt x="902" y="217"/>
                      <a:pt x="217" y="902"/>
                      <a:pt x="217" y="1744"/>
                    </a:cubicBezTo>
                    <a:cubicBezTo>
                      <a:pt x="217" y="2586"/>
                      <a:pt x="902" y="3272"/>
                      <a:pt x="1744" y="3272"/>
                    </a:cubicBezTo>
                    <a:cubicBezTo>
                      <a:pt x="2587" y="3272"/>
                      <a:pt x="3272" y="2586"/>
                      <a:pt x="3272" y="1744"/>
                    </a:cubicBezTo>
                    <a:cubicBezTo>
                      <a:pt x="3272" y="902"/>
                      <a:pt x="2587" y="217"/>
                      <a:pt x="1744" y="217"/>
                    </a:cubicBezTo>
                    <a:close/>
                    <a:moveTo>
                      <a:pt x="1744" y="3488"/>
                    </a:moveTo>
                    <a:cubicBezTo>
                      <a:pt x="783" y="3488"/>
                      <a:pt x="0" y="2706"/>
                      <a:pt x="0" y="1744"/>
                    </a:cubicBezTo>
                    <a:cubicBezTo>
                      <a:pt x="0" y="783"/>
                      <a:pt x="783" y="0"/>
                      <a:pt x="1744" y="0"/>
                    </a:cubicBezTo>
                    <a:cubicBezTo>
                      <a:pt x="2706" y="0"/>
                      <a:pt x="3488" y="783"/>
                      <a:pt x="3488" y="1744"/>
                    </a:cubicBezTo>
                    <a:cubicBezTo>
                      <a:pt x="3488" y="2706"/>
                      <a:pt x="2706" y="3488"/>
                      <a:pt x="1744" y="3488"/>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0" name="Freeform 138">
                <a:extLst>
                  <a:ext uri="{FF2B5EF4-FFF2-40B4-BE49-F238E27FC236}">
                    <a16:creationId xmlns:a16="http://schemas.microsoft.com/office/drawing/2014/main" id="{820C9A6C-2367-4D52-BFDD-9463E38A3826}"/>
                  </a:ext>
                </a:extLst>
              </p:cNvPr>
              <p:cNvSpPr>
                <a:spLocks noEditPoints="1"/>
              </p:cNvSpPr>
              <p:nvPr/>
            </p:nvSpPr>
            <p:spPr bwMode="auto">
              <a:xfrm>
                <a:off x="3989388" y="1822450"/>
                <a:ext cx="1528763" cy="1528763"/>
              </a:xfrm>
              <a:custGeom>
                <a:avLst/>
                <a:gdLst>
                  <a:gd name="T0" fmla="*/ 1003 w 2007"/>
                  <a:gd name="T1" fmla="*/ 117 h 2007"/>
                  <a:gd name="T2" fmla="*/ 117 w 2007"/>
                  <a:gd name="T3" fmla="*/ 1004 h 2007"/>
                  <a:gd name="T4" fmla="*/ 1003 w 2007"/>
                  <a:gd name="T5" fmla="*/ 1891 h 2007"/>
                  <a:gd name="T6" fmla="*/ 1890 w 2007"/>
                  <a:gd name="T7" fmla="*/ 1004 h 2007"/>
                  <a:gd name="T8" fmla="*/ 1003 w 2007"/>
                  <a:gd name="T9" fmla="*/ 117 h 2007"/>
                  <a:gd name="T10" fmla="*/ 1003 w 2007"/>
                  <a:gd name="T11" fmla="*/ 2007 h 2007"/>
                  <a:gd name="T12" fmla="*/ 0 w 2007"/>
                  <a:gd name="T13" fmla="*/ 1004 h 2007"/>
                  <a:gd name="T14" fmla="*/ 1003 w 2007"/>
                  <a:gd name="T15" fmla="*/ 0 h 2007"/>
                  <a:gd name="T16" fmla="*/ 2007 w 2007"/>
                  <a:gd name="T17" fmla="*/ 1004 h 2007"/>
                  <a:gd name="T18" fmla="*/ 1003 w 2007"/>
                  <a:gd name="T19" fmla="*/ 2007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7" h="2007">
                    <a:moveTo>
                      <a:pt x="1003" y="117"/>
                    </a:moveTo>
                    <a:cubicBezTo>
                      <a:pt x="514" y="117"/>
                      <a:pt x="117" y="515"/>
                      <a:pt x="117" y="1004"/>
                    </a:cubicBezTo>
                    <a:cubicBezTo>
                      <a:pt x="117" y="1493"/>
                      <a:pt x="514" y="1891"/>
                      <a:pt x="1003" y="1891"/>
                    </a:cubicBezTo>
                    <a:cubicBezTo>
                      <a:pt x="1492" y="1891"/>
                      <a:pt x="1890" y="1493"/>
                      <a:pt x="1890" y="1004"/>
                    </a:cubicBezTo>
                    <a:cubicBezTo>
                      <a:pt x="1890" y="515"/>
                      <a:pt x="1492" y="117"/>
                      <a:pt x="1003" y="117"/>
                    </a:cubicBezTo>
                    <a:close/>
                    <a:moveTo>
                      <a:pt x="1003" y="2007"/>
                    </a:moveTo>
                    <a:cubicBezTo>
                      <a:pt x="450" y="2007"/>
                      <a:pt x="0" y="1557"/>
                      <a:pt x="0" y="1004"/>
                    </a:cubicBezTo>
                    <a:cubicBezTo>
                      <a:pt x="0" y="450"/>
                      <a:pt x="450" y="0"/>
                      <a:pt x="1003" y="0"/>
                    </a:cubicBezTo>
                    <a:cubicBezTo>
                      <a:pt x="1557" y="0"/>
                      <a:pt x="2007" y="450"/>
                      <a:pt x="2007" y="1004"/>
                    </a:cubicBezTo>
                    <a:cubicBezTo>
                      <a:pt x="2007" y="1557"/>
                      <a:pt x="1557" y="2007"/>
                      <a:pt x="1003" y="2007"/>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1" name="Freeform 140">
                <a:extLst>
                  <a:ext uri="{FF2B5EF4-FFF2-40B4-BE49-F238E27FC236}">
                    <a16:creationId xmlns:a16="http://schemas.microsoft.com/office/drawing/2014/main" id="{1403D91D-472B-4745-8346-C9AFD49DA6F6}"/>
                  </a:ext>
                </a:extLst>
              </p:cNvPr>
              <p:cNvSpPr>
                <a:spLocks noEditPoints="1"/>
              </p:cNvSpPr>
              <p:nvPr/>
            </p:nvSpPr>
            <p:spPr bwMode="auto">
              <a:xfrm>
                <a:off x="3910013" y="-346075"/>
                <a:ext cx="1687513" cy="1689100"/>
              </a:xfrm>
              <a:custGeom>
                <a:avLst/>
                <a:gdLst>
                  <a:gd name="T0" fmla="*/ 1108 w 2216"/>
                  <a:gd name="T1" fmla="*/ 117 h 2216"/>
                  <a:gd name="T2" fmla="*/ 117 w 2216"/>
                  <a:gd name="T3" fmla="*/ 1108 h 2216"/>
                  <a:gd name="T4" fmla="*/ 1108 w 2216"/>
                  <a:gd name="T5" fmla="*/ 2099 h 2216"/>
                  <a:gd name="T6" fmla="*/ 2100 w 2216"/>
                  <a:gd name="T7" fmla="*/ 1108 h 2216"/>
                  <a:gd name="T8" fmla="*/ 1108 w 2216"/>
                  <a:gd name="T9" fmla="*/ 117 h 2216"/>
                  <a:gd name="T10" fmla="*/ 1108 w 2216"/>
                  <a:gd name="T11" fmla="*/ 2216 h 2216"/>
                  <a:gd name="T12" fmla="*/ 0 w 2216"/>
                  <a:gd name="T13" fmla="*/ 1108 h 2216"/>
                  <a:gd name="T14" fmla="*/ 1108 w 2216"/>
                  <a:gd name="T15" fmla="*/ 0 h 2216"/>
                  <a:gd name="T16" fmla="*/ 2216 w 2216"/>
                  <a:gd name="T17" fmla="*/ 1108 h 2216"/>
                  <a:gd name="T18" fmla="*/ 1108 w 2216"/>
                  <a:gd name="T19" fmla="*/ 2216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6" h="2216">
                    <a:moveTo>
                      <a:pt x="1108" y="117"/>
                    </a:moveTo>
                    <a:cubicBezTo>
                      <a:pt x="562" y="117"/>
                      <a:pt x="117" y="561"/>
                      <a:pt x="117" y="1108"/>
                    </a:cubicBezTo>
                    <a:cubicBezTo>
                      <a:pt x="117" y="1655"/>
                      <a:pt x="562" y="2099"/>
                      <a:pt x="1108" y="2099"/>
                    </a:cubicBezTo>
                    <a:cubicBezTo>
                      <a:pt x="1655" y="2099"/>
                      <a:pt x="2100" y="1655"/>
                      <a:pt x="2100" y="1108"/>
                    </a:cubicBezTo>
                    <a:cubicBezTo>
                      <a:pt x="2100" y="561"/>
                      <a:pt x="1655" y="117"/>
                      <a:pt x="1108" y="117"/>
                    </a:cubicBezTo>
                    <a:close/>
                    <a:moveTo>
                      <a:pt x="1108" y="2216"/>
                    </a:moveTo>
                    <a:cubicBezTo>
                      <a:pt x="497" y="2216"/>
                      <a:pt x="0" y="1719"/>
                      <a:pt x="0" y="1108"/>
                    </a:cubicBezTo>
                    <a:cubicBezTo>
                      <a:pt x="0" y="497"/>
                      <a:pt x="497" y="0"/>
                      <a:pt x="1108" y="0"/>
                    </a:cubicBezTo>
                    <a:cubicBezTo>
                      <a:pt x="1719" y="0"/>
                      <a:pt x="2216" y="497"/>
                      <a:pt x="2216" y="1108"/>
                    </a:cubicBezTo>
                    <a:cubicBezTo>
                      <a:pt x="2216" y="1719"/>
                      <a:pt x="1719" y="2216"/>
                      <a:pt x="1108" y="2216"/>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2" name="Freeform 142">
                <a:extLst>
                  <a:ext uri="{FF2B5EF4-FFF2-40B4-BE49-F238E27FC236}">
                    <a16:creationId xmlns:a16="http://schemas.microsoft.com/office/drawing/2014/main" id="{9FA67B4D-DFA9-4494-BF26-EF8D307D46F6}"/>
                  </a:ext>
                </a:extLst>
              </p:cNvPr>
              <p:cNvSpPr>
                <a:spLocks noEditPoints="1"/>
              </p:cNvSpPr>
              <p:nvPr/>
            </p:nvSpPr>
            <p:spPr bwMode="auto">
              <a:xfrm>
                <a:off x="7215188" y="-1022350"/>
                <a:ext cx="2028825" cy="2027238"/>
              </a:xfrm>
              <a:custGeom>
                <a:avLst/>
                <a:gdLst>
                  <a:gd name="T0" fmla="*/ 1330 w 2661"/>
                  <a:gd name="T1" fmla="*/ 184 h 2661"/>
                  <a:gd name="T2" fmla="*/ 183 w 2661"/>
                  <a:gd name="T3" fmla="*/ 1331 h 2661"/>
                  <a:gd name="T4" fmla="*/ 1330 w 2661"/>
                  <a:gd name="T5" fmla="*/ 2478 h 2661"/>
                  <a:gd name="T6" fmla="*/ 2478 w 2661"/>
                  <a:gd name="T7" fmla="*/ 1331 h 2661"/>
                  <a:gd name="T8" fmla="*/ 1330 w 2661"/>
                  <a:gd name="T9" fmla="*/ 184 h 2661"/>
                  <a:gd name="T10" fmla="*/ 1330 w 2661"/>
                  <a:gd name="T11" fmla="*/ 2661 h 2661"/>
                  <a:gd name="T12" fmla="*/ 0 w 2661"/>
                  <a:gd name="T13" fmla="*/ 1331 h 2661"/>
                  <a:gd name="T14" fmla="*/ 1330 w 2661"/>
                  <a:gd name="T15" fmla="*/ 0 h 2661"/>
                  <a:gd name="T16" fmla="*/ 2661 w 2661"/>
                  <a:gd name="T17" fmla="*/ 1331 h 2661"/>
                  <a:gd name="T18" fmla="*/ 1330 w 2661"/>
                  <a:gd name="T19" fmla="*/ 2661 h 2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61" h="2661">
                    <a:moveTo>
                      <a:pt x="1330" y="184"/>
                    </a:moveTo>
                    <a:cubicBezTo>
                      <a:pt x="698" y="184"/>
                      <a:pt x="183" y="698"/>
                      <a:pt x="183" y="1331"/>
                    </a:cubicBezTo>
                    <a:cubicBezTo>
                      <a:pt x="183" y="1963"/>
                      <a:pt x="698" y="2478"/>
                      <a:pt x="1330" y="2478"/>
                    </a:cubicBezTo>
                    <a:cubicBezTo>
                      <a:pt x="1963" y="2478"/>
                      <a:pt x="2478" y="1963"/>
                      <a:pt x="2478" y="1331"/>
                    </a:cubicBezTo>
                    <a:cubicBezTo>
                      <a:pt x="2478" y="698"/>
                      <a:pt x="1963" y="184"/>
                      <a:pt x="1330" y="184"/>
                    </a:cubicBezTo>
                    <a:close/>
                    <a:moveTo>
                      <a:pt x="1330" y="2661"/>
                    </a:moveTo>
                    <a:cubicBezTo>
                      <a:pt x="597" y="2661"/>
                      <a:pt x="0" y="2064"/>
                      <a:pt x="0" y="1331"/>
                    </a:cubicBezTo>
                    <a:cubicBezTo>
                      <a:pt x="0" y="597"/>
                      <a:pt x="597" y="0"/>
                      <a:pt x="1330" y="0"/>
                    </a:cubicBezTo>
                    <a:cubicBezTo>
                      <a:pt x="2064" y="0"/>
                      <a:pt x="2661" y="597"/>
                      <a:pt x="2661" y="1331"/>
                    </a:cubicBezTo>
                    <a:cubicBezTo>
                      <a:pt x="2661" y="2064"/>
                      <a:pt x="2064" y="2661"/>
                      <a:pt x="1330" y="2661"/>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3" name="Freeform 146">
                <a:extLst>
                  <a:ext uri="{FF2B5EF4-FFF2-40B4-BE49-F238E27FC236}">
                    <a16:creationId xmlns:a16="http://schemas.microsoft.com/office/drawing/2014/main" id="{DF4A3C3A-6E4A-4E64-BDF9-54E5EEB3BA45}"/>
                  </a:ext>
                </a:extLst>
              </p:cNvPr>
              <p:cNvSpPr>
                <a:spLocks noEditPoints="1"/>
              </p:cNvSpPr>
              <p:nvPr/>
            </p:nvSpPr>
            <p:spPr bwMode="auto">
              <a:xfrm>
                <a:off x="2249488" y="4113213"/>
                <a:ext cx="1649413" cy="1649413"/>
              </a:xfrm>
              <a:custGeom>
                <a:avLst/>
                <a:gdLst>
                  <a:gd name="T0" fmla="*/ 1083 w 2165"/>
                  <a:gd name="T1" fmla="*/ 117 h 2165"/>
                  <a:gd name="T2" fmla="*/ 117 w 2165"/>
                  <a:gd name="T3" fmla="*/ 1082 h 2165"/>
                  <a:gd name="T4" fmla="*/ 1083 w 2165"/>
                  <a:gd name="T5" fmla="*/ 2048 h 2165"/>
                  <a:gd name="T6" fmla="*/ 2048 w 2165"/>
                  <a:gd name="T7" fmla="*/ 1082 h 2165"/>
                  <a:gd name="T8" fmla="*/ 1083 w 2165"/>
                  <a:gd name="T9" fmla="*/ 117 h 2165"/>
                  <a:gd name="T10" fmla="*/ 1083 w 2165"/>
                  <a:gd name="T11" fmla="*/ 2165 h 2165"/>
                  <a:gd name="T12" fmla="*/ 0 w 2165"/>
                  <a:gd name="T13" fmla="*/ 1082 h 2165"/>
                  <a:gd name="T14" fmla="*/ 1083 w 2165"/>
                  <a:gd name="T15" fmla="*/ 0 h 2165"/>
                  <a:gd name="T16" fmla="*/ 2165 w 2165"/>
                  <a:gd name="T17" fmla="*/ 1082 h 2165"/>
                  <a:gd name="T18" fmla="*/ 1083 w 2165"/>
                  <a:gd name="T19" fmla="*/ 2165 h 2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5" h="2165">
                    <a:moveTo>
                      <a:pt x="1083" y="117"/>
                    </a:moveTo>
                    <a:cubicBezTo>
                      <a:pt x="550" y="117"/>
                      <a:pt x="117" y="550"/>
                      <a:pt x="117" y="1082"/>
                    </a:cubicBezTo>
                    <a:cubicBezTo>
                      <a:pt x="117" y="1615"/>
                      <a:pt x="550" y="2048"/>
                      <a:pt x="1083" y="2048"/>
                    </a:cubicBezTo>
                    <a:cubicBezTo>
                      <a:pt x="1615" y="2048"/>
                      <a:pt x="2048" y="1615"/>
                      <a:pt x="2048" y="1082"/>
                    </a:cubicBezTo>
                    <a:cubicBezTo>
                      <a:pt x="2048" y="550"/>
                      <a:pt x="1615" y="117"/>
                      <a:pt x="1083" y="117"/>
                    </a:cubicBezTo>
                    <a:close/>
                    <a:moveTo>
                      <a:pt x="1083" y="2165"/>
                    </a:moveTo>
                    <a:cubicBezTo>
                      <a:pt x="486" y="2165"/>
                      <a:pt x="0" y="1679"/>
                      <a:pt x="0" y="1082"/>
                    </a:cubicBezTo>
                    <a:cubicBezTo>
                      <a:pt x="0" y="485"/>
                      <a:pt x="486" y="0"/>
                      <a:pt x="1083" y="0"/>
                    </a:cubicBezTo>
                    <a:cubicBezTo>
                      <a:pt x="1680" y="0"/>
                      <a:pt x="2165" y="485"/>
                      <a:pt x="2165" y="1082"/>
                    </a:cubicBezTo>
                    <a:cubicBezTo>
                      <a:pt x="2165" y="1679"/>
                      <a:pt x="1680" y="2165"/>
                      <a:pt x="1083" y="216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4" name="Freeform 148">
                <a:extLst>
                  <a:ext uri="{FF2B5EF4-FFF2-40B4-BE49-F238E27FC236}">
                    <a16:creationId xmlns:a16="http://schemas.microsoft.com/office/drawing/2014/main" id="{41C15570-7DD0-4F30-BCAA-AB1D2ECBB23A}"/>
                  </a:ext>
                </a:extLst>
              </p:cNvPr>
              <p:cNvSpPr>
                <a:spLocks noEditPoints="1"/>
              </p:cNvSpPr>
              <p:nvPr/>
            </p:nvSpPr>
            <p:spPr bwMode="auto">
              <a:xfrm>
                <a:off x="5757863" y="5748338"/>
                <a:ext cx="2324100" cy="2324100"/>
              </a:xfrm>
              <a:custGeom>
                <a:avLst/>
                <a:gdLst>
                  <a:gd name="T0" fmla="*/ 1525 w 3050"/>
                  <a:gd name="T1" fmla="*/ 200 h 3050"/>
                  <a:gd name="T2" fmla="*/ 200 w 3050"/>
                  <a:gd name="T3" fmla="*/ 1525 h 3050"/>
                  <a:gd name="T4" fmla="*/ 1525 w 3050"/>
                  <a:gd name="T5" fmla="*/ 2850 h 3050"/>
                  <a:gd name="T6" fmla="*/ 2850 w 3050"/>
                  <a:gd name="T7" fmla="*/ 1525 h 3050"/>
                  <a:gd name="T8" fmla="*/ 1525 w 3050"/>
                  <a:gd name="T9" fmla="*/ 200 h 3050"/>
                  <a:gd name="T10" fmla="*/ 1525 w 3050"/>
                  <a:gd name="T11" fmla="*/ 3050 h 3050"/>
                  <a:gd name="T12" fmla="*/ 0 w 3050"/>
                  <a:gd name="T13" fmla="*/ 1525 h 3050"/>
                  <a:gd name="T14" fmla="*/ 1525 w 3050"/>
                  <a:gd name="T15" fmla="*/ 0 h 3050"/>
                  <a:gd name="T16" fmla="*/ 3050 w 3050"/>
                  <a:gd name="T17" fmla="*/ 1525 h 3050"/>
                  <a:gd name="T18" fmla="*/ 1525 w 3050"/>
                  <a:gd name="T19" fmla="*/ 3050 h 3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50" h="3050">
                    <a:moveTo>
                      <a:pt x="1525" y="200"/>
                    </a:moveTo>
                    <a:cubicBezTo>
                      <a:pt x="795" y="200"/>
                      <a:pt x="200" y="795"/>
                      <a:pt x="200" y="1525"/>
                    </a:cubicBezTo>
                    <a:cubicBezTo>
                      <a:pt x="200" y="2256"/>
                      <a:pt x="795" y="2850"/>
                      <a:pt x="1525" y="2850"/>
                    </a:cubicBezTo>
                    <a:cubicBezTo>
                      <a:pt x="2256" y="2850"/>
                      <a:pt x="2850" y="2256"/>
                      <a:pt x="2850" y="1525"/>
                    </a:cubicBezTo>
                    <a:cubicBezTo>
                      <a:pt x="2850" y="795"/>
                      <a:pt x="2256" y="200"/>
                      <a:pt x="1525" y="200"/>
                    </a:cubicBezTo>
                    <a:close/>
                    <a:moveTo>
                      <a:pt x="1525" y="3050"/>
                    </a:moveTo>
                    <a:cubicBezTo>
                      <a:pt x="685" y="3050"/>
                      <a:pt x="0" y="2366"/>
                      <a:pt x="0" y="1525"/>
                    </a:cubicBezTo>
                    <a:cubicBezTo>
                      <a:pt x="0" y="684"/>
                      <a:pt x="685" y="0"/>
                      <a:pt x="1525" y="0"/>
                    </a:cubicBezTo>
                    <a:cubicBezTo>
                      <a:pt x="2366" y="0"/>
                      <a:pt x="3050" y="684"/>
                      <a:pt x="3050" y="1525"/>
                    </a:cubicBezTo>
                    <a:cubicBezTo>
                      <a:pt x="3050" y="2366"/>
                      <a:pt x="2366" y="3050"/>
                      <a:pt x="1525" y="305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5" name="Freeform 150">
                <a:extLst>
                  <a:ext uri="{FF2B5EF4-FFF2-40B4-BE49-F238E27FC236}">
                    <a16:creationId xmlns:a16="http://schemas.microsoft.com/office/drawing/2014/main" id="{2C195426-F0C3-4A95-9AB2-92573CD71A6C}"/>
                  </a:ext>
                </a:extLst>
              </p:cNvPr>
              <p:cNvSpPr>
                <a:spLocks noEditPoints="1"/>
              </p:cNvSpPr>
              <p:nvPr/>
            </p:nvSpPr>
            <p:spPr bwMode="auto">
              <a:xfrm>
                <a:off x="9093201" y="3321050"/>
                <a:ext cx="1684338" cy="1684338"/>
              </a:xfrm>
              <a:custGeom>
                <a:avLst/>
                <a:gdLst>
                  <a:gd name="T0" fmla="*/ 1105 w 2211"/>
                  <a:gd name="T1" fmla="*/ 116 h 2210"/>
                  <a:gd name="T2" fmla="*/ 117 w 2211"/>
                  <a:gd name="T3" fmla="*/ 1105 h 2210"/>
                  <a:gd name="T4" fmla="*/ 1105 w 2211"/>
                  <a:gd name="T5" fmla="*/ 2093 h 2210"/>
                  <a:gd name="T6" fmla="*/ 2094 w 2211"/>
                  <a:gd name="T7" fmla="*/ 1105 h 2210"/>
                  <a:gd name="T8" fmla="*/ 1105 w 2211"/>
                  <a:gd name="T9" fmla="*/ 116 h 2210"/>
                  <a:gd name="T10" fmla="*/ 1105 w 2211"/>
                  <a:gd name="T11" fmla="*/ 2210 h 2210"/>
                  <a:gd name="T12" fmla="*/ 0 w 2211"/>
                  <a:gd name="T13" fmla="*/ 1105 h 2210"/>
                  <a:gd name="T14" fmla="*/ 1105 w 2211"/>
                  <a:gd name="T15" fmla="*/ 0 h 2210"/>
                  <a:gd name="T16" fmla="*/ 2211 w 2211"/>
                  <a:gd name="T17" fmla="*/ 1105 h 2210"/>
                  <a:gd name="T18" fmla="*/ 1105 w 2211"/>
                  <a:gd name="T19" fmla="*/ 2210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1" h="2210">
                    <a:moveTo>
                      <a:pt x="1105" y="116"/>
                    </a:moveTo>
                    <a:cubicBezTo>
                      <a:pt x="560" y="116"/>
                      <a:pt x="117" y="560"/>
                      <a:pt x="117" y="1105"/>
                    </a:cubicBezTo>
                    <a:cubicBezTo>
                      <a:pt x="117" y="1650"/>
                      <a:pt x="560" y="2093"/>
                      <a:pt x="1105" y="2093"/>
                    </a:cubicBezTo>
                    <a:cubicBezTo>
                      <a:pt x="1650" y="2093"/>
                      <a:pt x="2094" y="1650"/>
                      <a:pt x="2094" y="1105"/>
                    </a:cubicBezTo>
                    <a:cubicBezTo>
                      <a:pt x="2094" y="560"/>
                      <a:pt x="1650" y="116"/>
                      <a:pt x="1105" y="116"/>
                    </a:cubicBezTo>
                    <a:close/>
                    <a:moveTo>
                      <a:pt x="1105" y="2210"/>
                    </a:moveTo>
                    <a:cubicBezTo>
                      <a:pt x="496" y="2210"/>
                      <a:pt x="0" y="1714"/>
                      <a:pt x="0" y="1105"/>
                    </a:cubicBezTo>
                    <a:cubicBezTo>
                      <a:pt x="0" y="495"/>
                      <a:pt x="496" y="0"/>
                      <a:pt x="1105" y="0"/>
                    </a:cubicBezTo>
                    <a:cubicBezTo>
                      <a:pt x="1715" y="0"/>
                      <a:pt x="2211" y="495"/>
                      <a:pt x="2211" y="1105"/>
                    </a:cubicBezTo>
                    <a:cubicBezTo>
                      <a:pt x="2211" y="1714"/>
                      <a:pt x="1715" y="2210"/>
                      <a:pt x="1105" y="221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6" name="Freeform 152">
                <a:extLst>
                  <a:ext uri="{FF2B5EF4-FFF2-40B4-BE49-F238E27FC236}">
                    <a16:creationId xmlns:a16="http://schemas.microsoft.com/office/drawing/2014/main" id="{490CB455-C726-4622-9E84-66BE2ACBCE16}"/>
                  </a:ext>
                </a:extLst>
              </p:cNvPr>
              <p:cNvSpPr>
                <a:spLocks noEditPoints="1"/>
              </p:cNvSpPr>
              <p:nvPr/>
            </p:nvSpPr>
            <p:spPr bwMode="auto">
              <a:xfrm>
                <a:off x="10425113" y="757238"/>
                <a:ext cx="2065338" cy="2066925"/>
              </a:xfrm>
              <a:custGeom>
                <a:avLst/>
                <a:gdLst>
                  <a:gd name="T0" fmla="*/ 1356 w 2712"/>
                  <a:gd name="T1" fmla="*/ 184 h 2712"/>
                  <a:gd name="T2" fmla="*/ 183 w 2712"/>
                  <a:gd name="T3" fmla="*/ 1356 h 2712"/>
                  <a:gd name="T4" fmla="*/ 1356 w 2712"/>
                  <a:gd name="T5" fmla="*/ 2529 h 2712"/>
                  <a:gd name="T6" fmla="*/ 2528 w 2712"/>
                  <a:gd name="T7" fmla="*/ 1356 h 2712"/>
                  <a:gd name="T8" fmla="*/ 1356 w 2712"/>
                  <a:gd name="T9" fmla="*/ 184 h 2712"/>
                  <a:gd name="T10" fmla="*/ 1356 w 2712"/>
                  <a:gd name="T11" fmla="*/ 2712 h 2712"/>
                  <a:gd name="T12" fmla="*/ 0 w 2712"/>
                  <a:gd name="T13" fmla="*/ 1356 h 2712"/>
                  <a:gd name="T14" fmla="*/ 1356 w 2712"/>
                  <a:gd name="T15" fmla="*/ 0 h 2712"/>
                  <a:gd name="T16" fmla="*/ 2712 w 2712"/>
                  <a:gd name="T17" fmla="*/ 1356 h 2712"/>
                  <a:gd name="T18" fmla="*/ 1356 w 2712"/>
                  <a:gd name="T19" fmla="*/ 2712 h 2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12" h="2712">
                    <a:moveTo>
                      <a:pt x="1356" y="184"/>
                    </a:moveTo>
                    <a:cubicBezTo>
                      <a:pt x="709" y="184"/>
                      <a:pt x="183" y="710"/>
                      <a:pt x="183" y="1356"/>
                    </a:cubicBezTo>
                    <a:cubicBezTo>
                      <a:pt x="183" y="2003"/>
                      <a:pt x="709" y="2529"/>
                      <a:pt x="1356" y="2529"/>
                    </a:cubicBezTo>
                    <a:cubicBezTo>
                      <a:pt x="2002" y="2529"/>
                      <a:pt x="2528" y="2003"/>
                      <a:pt x="2528" y="1356"/>
                    </a:cubicBezTo>
                    <a:cubicBezTo>
                      <a:pt x="2528" y="710"/>
                      <a:pt x="2002" y="184"/>
                      <a:pt x="1356" y="184"/>
                    </a:cubicBezTo>
                    <a:close/>
                    <a:moveTo>
                      <a:pt x="1356" y="2712"/>
                    </a:moveTo>
                    <a:cubicBezTo>
                      <a:pt x="608" y="2712"/>
                      <a:pt x="0" y="2104"/>
                      <a:pt x="0" y="1356"/>
                    </a:cubicBezTo>
                    <a:cubicBezTo>
                      <a:pt x="0" y="609"/>
                      <a:pt x="608" y="0"/>
                      <a:pt x="1356" y="0"/>
                    </a:cubicBezTo>
                    <a:cubicBezTo>
                      <a:pt x="2103" y="0"/>
                      <a:pt x="2712" y="609"/>
                      <a:pt x="2712" y="1356"/>
                    </a:cubicBezTo>
                    <a:cubicBezTo>
                      <a:pt x="2712" y="2104"/>
                      <a:pt x="2103" y="2712"/>
                      <a:pt x="1356" y="2712"/>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7" name="Freeform 154">
                <a:extLst>
                  <a:ext uri="{FF2B5EF4-FFF2-40B4-BE49-F238E27FC236}">
                    <a16:creationId xmlns:a16="http://schemas.microsoft.com/office/drawing/2014/main" id="{9E2CFC32-29EF-4A8C-9729-E326ED2084AA}"/>
                  </a:ext>
                </a:extLst>
              </p:cNvPr>
              <p:cNvSpPr>
                <a:spLocks noEditPoints="1"/>
              </p:cNvSpPr>
              <p:nvPr/>
            </p:nvSpPr>
            <p:spPr bwMode="auto">
              <a:xfrm>
                <a:off x="9605963" y="-2522538"/>
                <a:ext cx="1776413" cy="1776413"/>
              </a:xfrm>
              <a:custGeom>
                <a:avLst/>
                <a:gdLst>
                  <a:gd name="T0" fmla="*/ 1166 w 2331"/>
                  <a:gd name="T1" fmla="*/ 150 h 2331"/>
                  <a:gd name="T2" fmla="*/ 150 w 2331"/>
                  <a:gd name="T3" fmla="*/ 1165 h 2331"/>
                  <a:gd name="T4" fmla="*/ 1166 w 2331"/>
                  <a:gd name="T5" fmla="*/ 2181 h 2331"/>
                  <a:gd name="T6" fmla="*/ 2181 w 2331"/>
                  <a:gd name="T7" fmla="*/ 1165 h 2331"/>
                  <a:gd name="T8" fmla="*/ 1166 w 2331"/>
                  <a:gd name="T9" fmla="*/ 150 h 2331"/>
                  <a:gd name="T10" fmla="*/ 1166 w 2331"/>
                  <a:gd name="T11" fmla="*/ 2331 h 2331"/>
                  <a:gd name="T12" fmla="*/ 0 w 2331"/>
                  <a:gd name="T13" fmla="*/ 1165 h 2331"/>
                  <a:gd name="T14" fmla="*/ 1166 w 2331"/>
                  <a:gd name="T15" fmla="*/ 0 h 2331"/>
                  <a:gd name="T16" fmla="*/ 2331 w 2331"/>
                  <a:gd name="T17" fmla="*/ 1165 h 2331"/>
                  <a:gd name="T18" fmla="*/ 1166 w 2331"/>
                  <a:gd name="T19" fmla="*/ 2331 h 2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1" h="2331">
                    <a:moveTo>
                      <a:pt x="1166" y="150"/>
                    </a:moveTo>
                    <a:cubicBezTo>
                      <a:pt x="606" y="150"/>
                      <a:pt x="150" y="605"/>
                      <a:pt x="150" y="1165"/>
                    </a:cubicBezTo>
                    <a:cubicBezTo>
                      <a:pt x="150" y="1725"/>
                      <a:pt x="606" y="2181"/>
                      <a:pt x="1166" y="2181"/>
                    </a:cubicBezTo>
                    <a:cubicBezTo>
                      <a:pt x="1726" y="2181"/>
                      <a:pt x="2181" y="1725"/>
                      <a:pt x="2181" y="1165"/>
                    </a:cubicBezTo>
                    <a:cubicBezTo>
                      <a:pt x="2181" y="605"/>
                      <a:pt x="1726" y="150"/>
                      <a:pt x="1166" y="150"/>
                    </a:cubicBezTo>
                    <a:close/>
                    <a:moveTo>
                      <a:pt x="1166" y="2331"/>
                    </a:moveTo>
                    <a:cubicBezTo>
                      <a:pt x="523" y="2331"/>
                      <a:pt x="0" y="1808"/>
                      <a:pt x="0" y="1165"/>
                    </a:cubicBezTo>
                    <a:cubicBezTo>
                      <a:pt x="0" y="523"/>
                      <a:pt x="523" y="0"/>
                      <a:pt x="1166" y="0"/>
                    </a:cubicBezTo>
                    <a:cubicBezTo>
                      <a:pt x="1808" y="0"/>
                      <a:pt x="2331" y="523"/>
                      <a:pt x="2331" y="1165"/>
                    </a:cubicBezTo>
                    <a:cubicBezTo>
                      <a:pt x="2331" y="1808"/>
                      <a:pt x="1808" y="2331"/>
                      <a:pt x="1166" y="233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8" name="Freeform 156">
                <a:extLst>
                  <a:ext uri="{FF2B5EF4-FFF2-40B4-BE49-F238E27FC236}">
                    <a16:creationId xmlns:a16="http://schemas.microsoft.com/office/drawing/2014/main" id="{230C7BEE-4295-4C71-A9D3-D1B01BEBA0DE}"/>
                  </a:ext>
                </a:extLst>
              </p:cNvPr>
              <p:cNvSpPr>
                <a:spLocks noEditPoints="1"/>
              </p:cNvSpPr>
              <p:nvPr/>
            </p:nvSpPr>
            <p:spPr bwMode="auto">
              <a:xfrm>
                <a:off x="4346576" y="-3306763"/>
                <a:ext cx="2012950" cy="2012950"/>
              </a:xfrm>
              <a:custGeom>
                <a:avLst/>
                <a:gdLst>
                  <a:gd name="T0" fmla="*/ 1321 w 2643"/>
                  <a:gd name="T1" fmla="*/ 183 h 2643"/>
                  <a:gd name="T2" fmla="*/ 183 w 2643"/>
                  <a:gd name="T3" fmla="*/ 1321 h 2643"/>
                  <a:gd name="T4" fmla="*/ 1321 w 2643"/>
                  <a:gd name="T5" fmla="*/ 2460 h 2643"/>
                  <a:gd name="T6" fmla="*/ 2460 w 2643"/>
                  <a:gd name="T7" fmla="*/ 1321 h 2643"/>
                  <a:gd name="T8" fmla="*/ 1321 w 2643"/>
                  <a:gd name="T9" fmla="*/ 183 h 2643"/>
                  <a:gd name="T10" fmla="*/ 1321 w 2643"/>
                  <a:gd name="T11" fmla="*/ 2643 h 2643"/>
                  <a:gd name="T12" fmla="*/ 0 w 2643"/>
                  <a:gd name="T13" fmla="*/ 1321 h 2643"/>
                  <a:gd name="T14" fmla="*/ 1321 w 2643"/>
                  <a:gd name="T15" fmla="*/ 0 h 2643"/>
                  <a:gd name="T16" fmla="*/ 2643 w 2643"/>
                  <a:gd name="T17" fmla="*/ 1321 h 2643"/>
                  <a:gd name="T18" fmla="*/ 1321 w 2643"/>
                  <a:gd name="T19" fmla="*/ 2643 h 2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3" h="2643">
                    <a:moveTo>
                      <a:pt x="1321" y="183"/>
                    </a:moveTo>
                    <a:cubicBezTo>
                      <a:pt x="694" y="183"/>
                      <a:pt x="183" y="694"/>
                      <a:pt x="183" y="1321"/>
                    </a:cubicBezTo>
                    <a:cubicBezTo>
                      <a:pt x="183" y="1949"/>
                      <a:pt x="694" y="2460"/>
                      <a:pt x="1321" y="2460"/>
                    </a:cubicBezTo>
                    <a:cubicBezTo>
                      <a:pt x="1949" y="2460"/>
                      <a:pt x="2460" y="1949"/>
                      <a:pt x="2460" y="1321"/>
                    </a:cubicBezTo>
                    <a:cubicBezTo>
                      <a:pt x="2460" y="694"/>
                      <a:pt x="1949" y="183"/>
                      <a:pt x="1321" y="183"/>
                    </a:cubicBezTo>
                    <a:close/>
                    <a:moveTo>
                      <a:pt x="1321" y="2643"/>
                    </a:moveTo>
                    <a:cubicBezTo>
                      <a:pt x="592" y="2643"/>
                      <a:pt x="0" y="2050"/>
                      <a:pt x="0" y="1321"/>
                    </a:cubicBezTo>
                    <a:cubicBezTo>
                      <a:pt x="0" y="593"/>
                      <a:pt x="592" y="0"/>
                      <a:pt x="1321" y="0"/>
                    </a:cubicBezTo>
                    <a:cubicBezTo>
                      <a:pt x="2050" y="0"/>
                      <a:pt x="2643" y="593"/>
                      <a:pt x="2643" y="1321"/>
                    </a:cubicBezTo>
                    <a:cubicBezTo>
                      <a:pt x="2643" y="2050"/>
                      <a:pt x="2050" y="2643"/>
                      <a:pt x="1321" y="264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9" name="Freeform 158">
                <a:extLst>
                  <a:ext uri="{FF2B5EF4-FFF2-40B4-BE49-F238E27FC236}">
                    <a16:creationId xmlns:a16="http://schemas.microsoft.com/office/drawing/2014/main" id="{8E664BAF-B0D7-4591-B5C2-917CABA4FB07}"/>
                  </a:ext>
                </a:extLst>
              </p:cNvPr>
              <p:cNvSpPr>
                <a:spLocks noEditPoints="1"/>
              </p:cNvSpPr>
              <p:nvPr/>
            </p:nvSpPr>
            <p:spPr bwMode="auto">
              <a:xfrm>
                <a:off x="82551" y="-1577975"/>
                <a:ext cx="1831975" cy="1831975"/>
              </a:xfrm>
              <a:custGeom>
                <a:avLst/>
                <a:gdLst>
                  <a:gd name="T0" fmla="*/ 1202 w 2405"/>
                  <a:gd name="T1" fmla="*/ 150 h 2405"/>
                  <a:gd name="T2" fmla="*/ 150 w 2405"/>
                  <a:gd name="T3" fmla="*/ 1202 h 2405"/>
                  <a:gd name="T4" fmla="*/ 1202 w 2405"/>
                  <a:gd name="T5" fmla="*/ 2255 h 2405"/>
                  <a:gd name="T6" fmla="*/ 2255 w 2405"/>
                  <a:gd name="T7" fmla="*/ 1202 h 2405"/>
                  <a:gd name="T8" fmla="*/ 1202 w 2405"/>
                  <a:gd name="T9" fmla="*/ 150 h 2405"/>
                  <a:gd name="T10" fmla="*/ 1202 w 2405"/>
                  <a:gd name="T11" fmla="*/ 2405 h 2405"/>
                  <a:gd name="T12" fmla="*/ 0 w 2405"/>
                  <a:gd name="T13" fmla="*/ 1202 h 2405"/>
                  <a:gd name="T14" fmla="*/ 1202 w 2405"/>
                  <a:gd name="T15" fmla="*/ 0 h 2405"/>
                  <a:gd name="T16" fmla="*/ 2405 w 2405"/>
                  <a:gd name="T17" fmla="*/ 1202 h 2405"/>
                  <a:gd name="T18" fmla="*/ 1202 w 2405"/>
                  <a:gd name="T19" fmla="*/ 2405 h 2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5" h="2405">
                    <a:moveTo>
                      <a:pt x="1202" y="150"/>
                    </a:moveTo>
                    <a:cubicBezTo>
                      <a:pt x="622" y="150"/>
                      <a:pt x="150" y="622"/>
                      <a:pt x="150" y="1202"/>
                    </a:cubicBezTo>
                    <a:cubicBezTo>
                      <a:pt x="150" y="1783"/>
                      <a:pt x="622" y="2255"/>
                      <a:pt x="1202" y="2255"/>
                    </a:cubicBezTo>
                    <a:cubicBezTo>
                      <a:pt x="1782" y="2255"/>
                      <a:pt x="2255" y="1783"/>
                      <a:pt x="2255" y="1202"/>
                    </a:cubicBezTo>
                    <a:cubicBezTo>
                      <a:pt x="2255" y="622"/>
                      <a:pt x="1782" y="150"/>
                      <a:pt x="1202" y="150"/>
                    </a:cubicBezTo>
                    <a:close/>
                    <a:moveTo>
                      <a:pt x="1202" y="2405"/>
                    </a:moveTo>
                    <a:cubicBezTo>
                      <a:pt x="539" y="2405"/>
                      <a:pt x="0" y="1865"/>
                      <a:pt x="0" y="1202"/>
                    </a:cubicBezTo>
                    <a:cubicBezTo>
                      <a:pt x="0" y="539"/>
                      <a:pt x="539" y="0"/>
                      <a:pt x="1202" y="0"/>
                    </a:cubicBezTo>
                    <a:cubicBezTo>
                      <a:pt x="1865" y="0"/>
                      <a:pt x="2405" y="539"/>
                      <a:pt x="2405" y="1202"/>
                    </a:cubicBezTo>
                    <a:cubicBezTo>
                      <a:pt x="2405" y="1865"/>
                      <a:pt x="1865" y="2405"/>
                      <a:pt x="1202" y="2405"/>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0" name="Freeform 160">
                <a:extLst>
                  <a:ext uri="{FF2B5EF4-FFF2-40B4-BE49-F238E27FC236}">
                    <a16:creationId xmlns:a16="http://schemas.microsoft.com/office/drawing/2014/main" id="{59369359-86BA-4CBA-84F7-D8F6293D867C}"/>
                  </a:ext>
                </a:extLst>
              </p:cNvPr>
              <p:cNvSpPr>
                <a:spLocks noEditPoints="1"/>
              </p:cNvSpPr>
              <p:nvPr/>
            </p:nvSpPr>
            <p:spPr bwMode="auto">
              <a:xfrm>
                <a:off x="-1609725" y="2408238"/>
                <a:ext cx="1936750" cy="1936750"/>
              </a:xfrm>
              <a:custGeom>
                <a:avLst/>
                <a:gdLst>
                  <a:gd name="T0" fmla="*/ 1271 w 2541"/>
                  <a:gd name="T1" fmla="*/ 150 h 2542"/>
                  <a:gd name="T2" fmla="*/ 150 w 2541"/>
                  <a:gd name="T3" fmla="*/ 1271 h 2542"/>
                  <a:gd name="T4" fmla="*/ 1271 w 2541"/>
                  <a:gd name="T5" fmla="*/ 2392 h 2542"/>
                  <a:gd name="T6" fmla="*/ 2391 w 2541"/>
                  <a:gd name="T7" fmla="*/ 1271 h 2542"/>
                  <a:gd name="T8" fmla="*/ 1271 w 2541"/>
                  <a:gd name="T9" fmla="*/ 150 h 2542"/>
                  <a:gd name="T10" fmla="*/ 1271 w 2541"/>
                  <a:gd name="T11" fmla="*/ 2542 h 2542"/>
                  <a:gd name="T12" fmla="*/ 0 w 2541"/>
                  <a:gd name="T13" fmla="*/ 1271 h 2542"/>
                  <a:gd name="T14" fmla="*/ 1271 w 2541"/>
                  <a:gd name="T15" fmla="*/ 0 h 2542"/>
                  <a:gd name="T16" fmla="*/ 2541 w 2541"/>
                  <a:gd name="T17" fmla="*/ 1271 h 2542"/>
                  <a:gd name="T18" fmla="*/ 1271 w 2541"/>
                  <a:gd name="T19" fmla="*/ 2542 h 2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1" h="2542">
                    <a:moveTo>
                      <a:pt x="1271" y="150"/>
                    </a:moveTo>
                    <a:cubicBezTo>
                      <a:pt x="653" y="150"/>
                      <a:pt x="150" y="653"/>
                      <a:pt x="150" y="1271"/>
                    </a:cubicBezTo>
                    <a:cubicBezTo>
                      <a:pt x="150" y="1889"/>
                      <a:pt x="653" y="2392"/>
                      <a:pt x="1271" y="2392"/>
                    </a:cubicBezTo>
                    <a:cubicBezTo>
                      <a:pt x="1889" y="2392"/>
                      <a:pt x="2391" y="1889"/>
                      <a:pt x="2391" y="1271"/>
                    </a:cubicBezTo>
                    <a:cubicBezTo>
                      <a:pt x="2391" y="653"/>
                      <a:pt x="1889" y="150"/>
                      <a:pt x="1271" y="150"/>
                    </a:cubicBezTo>
                    <a:close/>
                    <a:moveTo>
                      <a:pt x="1271" y="2542"/>
                    </a:moveTo>
                    <a:cubicBezTo>
                      <a:pt x="570" y="2542"/>
                      <a:pt x="0" y="1972"/>
                      <a:pt x="0" y="1271"/>
                    </a:cubicBezTo>
                    <a:cubicBezTo>
                      <a:pt x="0" y="570"/>
                      <a:pt x="570" y="0"/>
                      <a:pt x="1271" y="0"/>
                    </a:cubicBezTo>
                    <a:cubicBezTo>
                      <a:pt x="1971" y="0"/>
                      <a:pt x="2541" y="570"/>
                      <a:pt x="2541" y="1271"/>
                    </a:cubicBezTo>
                    <a:cubicBezTo>
                      <a:pt x="2541" y="1972"/>
                      <a:pt x="1971" y="2542"/>
                      <a:pt x="1271" y="254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1" name="Freeform 162">
                <a:extLst>
                  <a:ext uri="{FF2B5EF4-FFF2-40B4-BE49-F238E27FC236}">
                    <a16:creationId xmlns:a16="http://schemas.microsoft.com/office/drawing/2014/main" id="{0691A30E-14F6-46FA-A0AF-8DC5A7320CF7}"/>
                  </a:ext>
                </a:extLst>
              </p:cNvPr>
              <p:cNvSpPr>
                <a:spLocks noEditPoints="1"/>
              </p:cNvSpPr>
              <p:nvPr/>
            </p:nvSpPr>
            <p:spPr bwMode="auto">
              <a:xfrm>
                <a:off x="-847725" y="5649913"/>
                <a:ext cx="2233613" cy="2235200"/>
              </a:xfrm>
              <a:custGeom>
                <a:avLst/>
                <a:gdLst>
                  <a:gd name="T0" fmla="*/ 1465 w 2931"/>
                  <a:gd name="T1" fmla="*/ 184 h 2932"/>
                  <a:gd name="T2" fmla="*/ 183 w 2931"/>
                  <a:gd name="T3" fmla="*/ 1466 h 2932"/>
                  <a:gd name="T4" fmla="*/ 1465 w 2931"/>
                  <a:gd name="T5" fmla="*/ 2749 h 2932"/>
                  <a:gd name="T6" fmla="*/ 2748 w 2931"/>
                  <a:gd name="T7" fmla="*/ 1466 h 2932"/>
                  <a:gd name="T8" fmla="*/ 1465 w 2931"/>
                  <a:gd name="T9" fmla="*/ 184 h 2932"/>
                  <a:gd name="T10" fmla="*/ 1465 w 2931"/>
                  <a:gd name="T11" fmla="*/ 2932 h 2932"/>
                  <a:gd name="T12" fmla="*/ 0 w 2931"/>
                  <a:gd name="T13" fmla="*/ 1466 h 2932"/>
                  <a:gd name="T14" fmla="*/ 1465 w 2931"/>
                  <a:gd name="T15" fmla="*/ 0 h 2932"/>
                  <a:gd name="T16" fmla="*/ 2931 w 2931"/>
                  <a:gd name="T17" fmla="*/ 1466 h 2932"/>
                  <a:gd name="T18" fmla="*/ 1465 w 2931"/>
                  <a:gd name="T19" fmla="*/ 2932 h 2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31" h="2932">
                    <a:moveTo>
                      <a:pt x="1465" y="184"/>
                    </a:moveTo>
                    <a:cubicBezTo>
                      <a:pt x="758" y="184"/>
                      <a:pt x="183" y="759"/>
                      <a:pt x="183" y="1466"/>
                    </a:cubicBezTo>
                    <a:cubicBezTo>
                      <a:pt x="183" y="2173"/>
                      <a:pt x="758" y="2749"/>
                      <a:pt x="1465" y="2749"/>
                    </a:cubicBezTo>
                    <a:cubicBezTo>
                      <a:pt x="2173" y="2749"/>
                      <a:pt x="2748" y="2173"/>
                      <a:pt x="2748" y="1466"/>
                    </a:cubicBezTo>
                    <a:cubicBezTo>
                      <a:pt x="2748" y="759"/>
                      <a:pt x="2173" y="184"/>
                      <a:pt x="1465" y="184"/>
                    </a:cubicBezTo>
                    <a:close/>
                    <a:moveTo>
                      <a:pt x="1465" y="2932"/>
                    </a:moveTo>
                    <a:cubicBezTo>
                      <a:pt x="657" y="2932"/>
                      <a:pt x="0" y="2274"/>
                      <a:pt x="0" y="1466"/>
                    </a:cubicBezTo>
                    <a:cubicBezTo>
                      <a:pt x="0" y="658"/>
                      <a:pt x="657" y="0"/>
                      <a:pt x="1465" y="0"/>
                    </a:cubicBezTo>
                    <a:cubicBezTo>
                      <a:pt x="2274" y="0"/>
                      <a:pt x="2931" y="658"/>
                      <a:pt x="2931" y="1466"/>
                    </a:cubicBezTo>
                    <a:cubicBezTo>
                      <a:pt x="2931" y="2274"/>
                      <a:pt x="2274" y="2932"/>
                      <a:pt x="1465" y="2932"/>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2" name="Freeform 164">
                <a:extLst>
                  <a:ext uri="{FF2B5EF4-FFF2-40B4-BE49-F238E27FC236}">
                    <a16:creationId xmlns:a16="http://schemas.microsoft.com/office/drawing/2014/main" id="{3AF280AC-2E44-4827-AF26-8DC501FC7192}"/>
                  </a:ext>
                </a:extLst>
              </p:cNvPr>
              <p:cNvSpPr>
                <a:spLocks noEditPoints="1"/>
              </p:cNvSpPr>
              <p:nvPr/>
            </p:nvSpPr>
            <p:spPr bwMode="auto">
              <a:xfrm>
                <a:off x="5964238" y="8616950"/>
                <a:ext cx="2070100" cy="2070100"/>
              </a:xfrm>
              <a:custGeom>
                <a:avLst/>
                <a:gdLst>
                  <a:gd name="T0" fmla="*/ 1358 w 2716"/>
                  <a:gd name="T1" fmla="*/ 183 h 2716"/>
                  <a:gd name="T2" fmla="*/ 184 w 2716"/>
                  <a:gd name="T3" fmla="*/ 1358 h 2716"/>
                  <a:gd name="T4" fmla="*/ 1358 w 2716"/>
                  <a:gd name="T5" fmla="*/ 2532 h 2716"/>
                  <a:gd name="T6" fmla="*/ 2533 w 2716"/>
                  <a:gd name="T7" fmla="*/ 1358 h 2716"/>
                  <a:gd name="T8" fmla="*/ 1358 w 2716"/>
                  <a:gd name="T9" fmla="*/ 183 h 2716"/>
                  <a:gd name="T10" fmla="*/ 1358 w 2716"/>
                  <a:gd name="T11" fmla="*/ 2716 h 2716"/>
                  <a:gd name="T12" fmla="*/ 0 w 2716"/>
                  <a:gd name="T13" fmla="*/ 1358 h 2716"/>
                  <a:gd name="T14" fmla="*/ 1358 w 2716"/>
                  <a:gd name="T15" fmla="*/ 0 h 2716"/>
                  <a:gd name="T16" fmla="*/ 2716 w 2716"/>
                  <a:gd name="T17" fmla="*/ 1358 h 2716"/>
                  <a:gd name="T18" fmla="*/ 1358 w 2716"/>
                  <a:gd name="T19" fmla="*/ 2716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16" h="2716">
                    <a:moveTo>
                      <a:pt x="1358" y="183"/>
                    </a:moveTo>
                    <a:cubicBezTo>
                      <a:pt x="710" y="183"/>
                      <a:pt x="184" y="710"/>
                      <a:pt x="184" y="1358"/>
                    </a:cubicBezTo>
                    <a:cubicBezTo>
                      <a:pt x="184" y="2005"/>
                      <a:pt x="710" y="2532"/>
                      <a:pt x="1358" y="2532"/>
                    </a:cubicBezTo>
                    <a:cubicBezTo>
                      <a:pt x="2006" y="2532"/>
                      <a:pt x="2533" y="2005"/>
                      <a:pt x="2533" y="1358"/>
                    </a:cubicBezTo>
                    <a:cubicBezTo>
                      <a:pt x="2533" y="710"/>
                      <a:pt x="2006" y="183"/>
                      <a:pt x="1358" y="183"/>
                    </a:cubicBezTo>
                    <a:close/>
                    <a:moveTo>
                      <a:pt x="1358" y="2716"/>
                    </a:moveTo>
                    <a:cubicBezTo>
                      <a:pt x="609" y="2716"/>
                      <a:pt x="0" y="2107"/>
                      <a:pt x="0" y="1358"/>
                    </a:cubicBezTo>
                    <a:cubicBezTo>
                      <a:pt x="0" y="609"/>
                      <a:pt x="609" y="0"/>
                      <a:pt x="1358" y="0"/>
                    </a:cubicBezTo>
                    <a:cubicBezTo>
                      <a:pt x="2107" y="0"/>
                      <a:pt x="2716" y="609"/>
                      <a:pt x="2716" y="1358"/>
                    </a:cubicBezTo>
                    <a:cubicBezTo>
                      <a:pt x="2716" y="2107"/>
                      <a:pt x="2107" y="2716"/>
                      <a:pt x="1358" y="271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3" name="Freeform 166">
                <a:extLst>
                  <a:ext uri="{FF2B5EF4-FFF2-40B4-BE49-F238E27FC236}">
                    <a16:creationId xmlns:a16="http://schemas.microsoft.com/office/drawing/2014/main" id="{7304E1DB-517C-4B6A-B11D-0AFC80B80195}"/>
                  </a:ext>
                </a:extLst>
              </p:cNvPr>
              <p:cNvSpPr>
                <a:spLocks noEditPoints="1"/>
              </p:cNvSpPr>
              <p:nvPr/>
            </p:nvSpPr>
            <p:spPr bwMode="auto">
              <a:xfrm>
                <a:off x="547688" y="733425"/>
                <a:ext cx="2371725" cy="2371725"/>
              </a:xfrm>
              <a:custGeom>
                <a:avLst/>
                <a:gdLst>
                  <a:gd name="T0" fmla="*/ 1556 w 3112"/>
                  <a:gd name="T1" fmla="*/ 200 h 3112"/>
                  <a:gd name="T2" fmla="*/ 200 w 3112"/>
                  <a:gd name="T3" fmla="*/ 1556 h 3112"/>
                  <a:gd name="T4" fmla="*/ 1556 w 3112"/>
                  <a:gd name="T5" fmla="*/ 2912 h 3112"/>
                  <a:gd name="T6" fmla="*/ 2912 w 3112"/>
                  <a:gd name="T7" fmla="*/ 1556 h 3112"/>
                  <a:gd name="T8" fmla="*/ 1556 w 3112"/>
                  <a:gd name="T9" fmla="*/ 200 h 3112"/>
                  <a:gd name="T10" fmla="*/ 1556 w 3112"/>
                  <a:gd name="T11" fmla="*/ 3112 h 3112"/>
                  <a:gd name="T12" fmla="*/ 0 w 3112"/>
                  <a:gd name="T13" fmla="*/ 1556 h 3112"/>
                  <a:gd name="T14" fmla="*/ 1556 w 3112"/>
                  <a:gd name="T15" fmla="*/ 0 h 3112"/>
                  <a:gd name="T16" fmla="*/ 3112 w 3112"/>
                  <a:gd name="T17" fmla="*/ 1556 h 3112"/>
                  <a:gd name="T18" fmla="*/ 1556 w 3112"/>
                  <a:gd name="T19" fmla="*/ 3112 h 3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2" h="3112">
                    <a:moveTo>
                      <a:pt x="1556" y="200"/>
                    </a:moveTo>
                    <a:cubicBezTo>
                      <a:pt x="809" y="200"/>
                      <a:pt x="200" y="808"/>
                      <a:pt x="200" y="1556"/>
                    </a:cubicBezTo>
                    <a:cubicBezTo>
                      <a:pt x="200" y="2304"/>
                      <a:pt x="809" y="2912"/>
                      <a:pt x="1556" y="2912"/>
                    </a:cubicBezTo>
                    <a:cubicBezTo>
                      <a:pt x="2304" y="2912"/>
                      <a:pt x="2912" y="2304"/>
                      <a:pt x="2912" y="1556"/>
                    </a:cubicBezTo>
                    <a:cubicBezTo>
                      <a:pt x="2912" y="808"/>
                      <a:pt x="2304" y="200"/>
                      <a:pt x="1556" y="200"/>
                    </a:cubicBezTo>
                    <a:close/>
                    <a:moveTo>
                      <a:pt x="1556" y="3112"/>
                    </a:moveTo>
                    <a:cubicBezTo>
                      <a:pt x="698" y="3112"/>
                      <a:pt x="0" y="2414"/>
                      <a:pt x="0" y="1556"/>
                    </a:cubicBezTo>
                    <a:cubicBezTo>
                      <a:pt x="0" y="698"/>
                      <a:pt x="698" y="0"/>
                      <a:pt x="1556" y="0"/>
                    </a:cubicBezTo>
                    <a:cubicBezTo>
                      <a:pt x="2414" y="0"/>
                      <a:pt x="3112" y="698"/>
                      <a:pt x="3112" y="1556"/>
                    </a:cubicBezTo>
                    <a:cubicBezTo>
                      <a:pt x="3112" y="2414"/>
                      <a:pt x="2414" y="3112"/>
                      <a:pt x="1556" y="311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4" name="Freeform 168">
                <a:extLst>
                  <a:ext uri="{FF2B5EF4-FFF2-40B4-BE49-F238E27FC236}">
                    <a16:creationId xmlns:a16="http://schemas.microsoft.com/office/drawing/2014/main" id="{E0981EE3-4E67-47FB-B4CA-FABB0114230B}"/>
                  </a:ext>
                </a:extLst>
              </p:cNvPr>
              <p:cNvSpPr>
                <a:spLocks noEditPoints="1"/>
              </p:cNvSpPr>
              <p:nvPr/>
            </p:nvSpPr>
            <p:spPr bwMode="auto">
              <a:xfrm>
                <a:off x="4530726" y="3817938"/>
                <a:ext cx="1887538" cy="1887538"/>
              </a:xfrm>
              <a:custGeom>
                <a:avLst/>
                <a:gdLst>
                  <a:gd name="T0" fmla="*/ 1239 w 2477"/>
                  <a:gd name="T1" fmla="*/ 150 h 2477"/>
                  <a:gd name="T2" fmla="*/ 150 w 2477"/>
                  <a:gd name="T3" fmla="*/ 1239 h 2477"/>
                  <a:gd name="T4" fmla="*/ 1239 w 2477"/>
                  <a:gd name="T5" fmla="*/ 2327 h 2477"/>
                  <a:gd name="T6" fmla="*/ 2327 w 2477"/>
                  <a:gd name="T7" fmla="*/ 1239 h 2477"/>
                  <a:gd name="T8" fmla="*/ 1239 w 2477"/>
                  <a:gd name="T9" fmla="*/ 150 h 2477"/>
                  <a:gd name="T10" fmla="*/ 1239 w 2477"/>
                  <a:gd name="T11" fmla="*/ 2477 h 2477"/>
                  <a:gd name="T12" fmla="*/ 0 w 2477"/>
                  <a:gd name="T13" fmla="*/ 1239 h 2477"/>
                  <a:gd name="T14" fmla="*/ 1239 w 2477"/>
                  <a:gd name="T15" fmla="*/ 0 h 2477"/>
                  <a:gd name="T16" fmla="*/ 2477 w 2477"/>
                  <a:gd name="T17" fmla="*/ 1239 h 2477"/>
                  <a:gd name="T18" fmla="*/ 1239 w 2477"/>
                  <a:gd name="T19" fmla="*/ 2477 h 2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7" h="2477">
                    <a:moveTo>
                      <a:pt x="1239" y="150"/>
                    </a:moveTo>
                    <a:cubicBezTo>
                      <a:pt x="638" y="150"/>
                      <a:pt x="150" y="639"/>
                      <a:pt x="150" y="1239"/>
                    </a:cubicBezTo>
                    <a:cubicBezTo>
                      <a:pt x="150" y="1839"/>
                      <a:pt x="638" y="2327"/>
                      <a:pt x="1239" y="2327"/>
                    </a:cubicBezTo>
                    <a:cubicBezTo>
                      <a:pt x="1839" y="2327"/>
                      <a:pt x="2327" y="1839"/>
                      <a:pt x="2327" y="1239"/>
                    </a:cubicBezTo>
                    <a:cubicBezTo>
                      <a:pt x="2327" y="639"/>
                      <a:pt x="1839" y="150"/>
                      <a:pt x="1239" y="150"/>
                    </a:cubicBezTo>
                    <a:close/>
                    <a:moveTo>
                      <a:pt x="1239" y="2477"/>
                    </a:moveTo>
                    <a:cubicBezTo>
                      <a:pt x="556" y="2477"/>
                      <a:pt x="0" y="1922"/>
                      <a:pt x="0" y="1239"/>
                    </a:cubicBezTo>
                    <a:cubicBezTo>
                      <a:pt x="0" y="556"/>
                      <a:pt x="556" y="0"/>
                      <a:pt x="1239" y="0"/>
                    </a:cubicBezTo>
                    <a:cubicBezTo>
                      <a:pt x="1922" y="0"/>
                      <a:pt x="2477" y="556"/>
                      <a:pt x="2477" y="1239"/>
                    </a:cubicBezTo>
                    <a:cubicBezTo>
                      <a:pt x="2477" y="1922"/>
                      <a:pt x="1922" y="2477"/>
                      <a:pt x="1239" y="247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5" name="Freeform 170">
                <a:extLst>
                  <a:ext uri="{FF2B5EF4-FFF2-40B4-BE49-F238E27FC236}">
                    <a16:creationId xmlns:a16="http://schemas.microsoft.com/office/drawing/2014/main" id="{3461A745-888A-4CC0-B281-39D49AA490C0}"/>
                  </a:ext>
                </a:extLst>
              </p:cNvPr>
              <p:cNvSpPr>
                <a:spLocks noEditPoints="1"/>
              </p:cNvSpPr>
              <p:nvPr/>
            </p:nvSpPr>
            <p:spPr bwMode="auto">
              <a:xfrm>
                <a:off x="2289176" y="6083300"/>
                <a:ext cx="2455863" cy="2457450"/>
              </a:xfrm>
              <a:custGeom>
                <a:avLst/>
                <a:gdLst>
                  <a:gd name="T0" fmla="*/ 1612 w 3223"/>
                  <a:gd name="T1" fmla="*/ 200 h 3224"/>
                  <a:gd name="T2" fmla="*/ 200 w 3223"/>
                  <a:gd name="T3" fmla="*/ 1612 h 3224"/>
                  <a:gd name="T4" fmla="*/ 1612 w 3223"/>
                  <a:gd name="T5" fmla="*/ 3024 h 3224"/>
                  <a:gd name="T6" fmla="*/ 3023 w 3223"/>
                  <a:gd name="T7" fmla="*/ 1612 h 3224"/>
                  <a:gd name="T8" fmla="*/ 1612 w 3223"/>
                  <a:gd name="T9" fmla="*/ 200 h 3224"/>
                  <a:gd name="T10" fmla="*/ 1612 w 3223"/>
                  <a:gd name="T11" fmla="*/ 3224 h 3224"/>
                  <a:gd name="T12" fmla="*/ 0 w 3223"/>
                  <a:gd name="T13" fmla="*/ 1612 h 3224"/>
                  <a:gd name="T14" fmla="*/ 1612 w 3223"/>
                  <a:gd name="T15" fmla="*/ 0 h 3224"/>
                  <a:gd name="T16" fmla="*/ 3223 w 3223"/>
                  <a:gd name="T17" fmla="*/ 1612 h 3224"/>
                  <a:gd name="T18" fmla="*/ 1612 w 3223"/>
                  <a:gd name="T19" fmla="*/ 3224 h 3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23" h="3224">
                    <a:moveTo>
                      <a:pt x="1612" y="200"/>
                    </a:moveTo>
                    <a:cubicBezTo>
                      <a:pt x="833" y="200"/>
                      <a:pt x="200" y="833"/>
                      <a:pt x="200" y="1612"/>
                    </a:cubicBezTo>
                    <a:cubicBezTo>
                      <a:pt x="200" y="2390"/>
                      <a:pt x="833" y="3024"/>
                      <a:pt x="1612" y="3024"/>
                    </a:cubicBezTo>
                    <a:cubicBezTo>
                      <a:pt x="2390" y="3024"/>
                      <a:pt x="3023" y="2390"/>
                      <a:pt x="3023" y="1612"/>
                    </a:cubicBezTo>
                    <a:cubicBezTo>
                      <a:pt x="3023" y="833"/>
                      <a:pt x="2390" y="200"/>
                      <a:pt x="1612" y="200"/>
                    </a:cubicBezTo>
                    <a:close/>
                    <a:moveTo>
                      <a:pt x="1612" y="3224"/>
                    </a:moveTo>
                    <a:cubicBezTo>
                      <a:pt x="723" y="3224"/>
                      <a:pt x="0" y="2501"/>
                      <a:pt x="0" y="1612"/>
                    </a:cubicBezTo>
                    <a:cubicBezTo>
                      <a:pt x="0" y="723"/>
                      <a:pt x="723" y="0"/>
                      <a:pt x="1612" y="0"/>
                    </a:cubicBezTo>
                    <a:cubicBezTo>
                      <a:pt x="2500" y="0"/>
                      <a:pt x="3223" y="723"/>
                      <a:pt x="3223" y="1612"/>
                    </a:cubicBezTo>
                    <a:cubicBezTo>
                      <a:pt x="3223" y="2501"/>
                      <a:pt x="2500" y="3224"/>
                      <a:pt x="1612" y="3224"/>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6" name="Freeform 172">
                <a:extLst>
                  <a:ext uri="{FF2B5EF4-FFF2-40B4-BE49-F238E27FC236}">
                    <a16:creationId xmlns:a16="http://schemas.microsoft.com/office/drawing/2014/main" id="{CC5CF452-A8D0-4066-9474-5FDFEAAA511E}"/>
                  </a:ext>
                </a:extLst>
              </p:cNvPr>
              <p:cNvSpPr>
                <a:spLocks noEditPoints="1"/>
              </p:cNvSpPr>
              <p:nvPr/>
            </p:nvSpPr>
            <p:spPr bwMode="auto">
              <a:xfrm>
                <a:off x="10834688" y="4640263"/>
                <a:ext cx="2130425" cy="2128838"/>
              </a:xfrm>
              <a:custGeom>
                <a:avLst/>
                <a:gdLst>
                  <a:gd name="T0" fmla="*/ 1398 w 2795"/>
                  <a:gd name="T1" fmla="*/ 183 h 2795"/>
                  <a:gd name="T2" fmla="*/ 183 w 2795"/>
                  <a:gd name="T3" fmla="*/ 1397 h 2795"/>
                  <a:gd name="T4" fmla="*/ 1398 w 2795"/>
                  <a:gd name="T5" fmla="*/ 2612 h 2795"/>
                  <a:gd name="T6" fmla="*/ 2612 w 2795"/>
                  <a:gd name="T7" fmla="*/ 1397 h 2795"/>
                  <a:gd name="T8" fmla="*/ 1398 w 2795"/>
                  <a:gd name="T9" fmla="*/ 183 h 2795"/>
                  <a:gd name="T10" fmla="*/ 1398 w 2795"/>
                  <a:gd name="T11" fmla="*/ 2795 h 2795"/>
                  <a:gd name="T12" fmla="*/ 0 w 2795"/>
                  <a:gd name="T13" fmla="*/ 1397 h 2795"/>
                  <a:gd name="T14" fmla="*/ 1398 w 2795"/>
                  <a:gd name="T15" fmla="*/ 0 h 2795"/>
                  <a:gd name="T16" fmla="*/ 2795 w 2795"/>
                  <a:gd name="T17" fmla="*/ 1397 h 2795"/>
                  <a:gd name="T18" fmla="*/ 1398 w 2795"/>
                  <a:gd name="T19" fmla="*/ 2795 h 2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95" h="2795">
                    <a:moveTo>
                      <a:pt x="1398" y="183"/>
                    </a:moveTo>
                    <a:cubicBezTo>
                      <a:pt x="728" y="183"/>
                      <a:pt x="183" y="728"/>
                      <a:pt x="183" y="1397"/>
                    </a:cubicBezTo>
                    <a:cubicBezTo>
                      <a:pt x="183" y="2067"/>
                      <a:pt x="728" y="2612"/>
                      <a:pt x="1398" y="2612"/>
                    </a:cubicBezTo>
                    <a:cubicBezTo>
                      <a:pt x="2067" y="2612"/>
                      <a:pt x="2612" y="2067"/>
                      <a:pt x="2612" y="1397"/>
                    </a:cubicBezTo>
                    <a:cubicBezTo>
                      <a:pt x="2612" y="728"/>
                      <a:pt x="2067" y="183"/>
                      <a:pt x="1398" y="183"/>
                    </a:cubicBezTo>
                    <a:close/>
                    <a:moveTo>
                      <a:pt x="1398" y="2795"/>
                    </a:moveTo>
                    <a:cubicBezTo>
                      <a:pt x="627" y="2795"/>
                      <a:pt x="0" y="2168"/>
                      <a:pt x="0" y="1397"/>
                    </a:cubicBezTo>
                    <a:cubicBezTo>
                      <a:pt x="0" y="627"/>
                      <a:pt x="627" y="0"/>
                      <a:pt x="1398" y="0"/>
                    </a:cubicBezTo>
                    <a:cubicBezTo>
                      <a:pt x="2168" y="0"/>
                      <a:pt x="2795" y="627"/>
                      <a:pt x="2795" y="1397"/>
                    </a:cubicBezTo>
                    <a:cubicBezTo>
                      <a:pt x="2795" y="2168"/>
                      <a:pt x="2168" y="2795"/>
                      <a:pt x="1398" y="2795"/>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7" name="Freeform 174">
                <a:extLst>
                  <a:ext uri="{FF2B5EF4-FFF2-40B4-BE49-F238E27FC236}">
                    <a16:creationId xmlns:a16="http://schemas.microsoft.com/office/drawing/2014/main" id="{1D84137E-B6EE-4694-A162-BD3D9406BEE4}"/>
                  </a:ext>
                </a:extLst>
              </p:cNvPr>
              <p:cNvSpPr>
                <a:spLocks noEditPoints="1"/>
              </p:cNvSpPr>
              <p:nvPr/>
            </p:nvSpPr>
            <p:spPr bwMode="auto">
              <a:xfrm>
                <a:off x="8502651" y="6554788"/>
                <a:ext cx="1901825" cy="1901825"/>
              </a:xfrm>
              <a:custGeom>
                <a:avLst/>
                <a:gdLst>
                  <a:gd name="T0" fmla="*/ 1247 w 2495"/>
                  <a:gd name="T1" fmla="*/ 150 h 2495"/>
                  <a:gd name="T2" fmla="*/ 150 w 2495"/>
                  <a:gd name="T3" fmla="*/ 1248 h 2495"/>
                  <a:gd name="T4" fmla="*/ 1247 w 2495"/>
                  <a:gd name="T5" fmla="*/ 2345 h 2495"/>
                  <a:gd name="T6" fmla="*/ 2345 w 2495"/>
                  <a:gd name="T7" fmla="*/ 1248 h 2495"/>
                  <a:gd name="T8" fmla="*/ 1247 w 2495"/>
                  <a:gd name="T9" fmla="*/ 150 h 2495"/>
                  <a:gd name="T10" fmla="*/ 1247 w 2495"/>
                  <a:gd name="T11" fmla="*/ 2495 h 2495"/>
                  <a:gd name="T12" fmla="*/ 0 w 2495"/>
                  <a:gd name="T13" fmla="*/ 1248 h 2495"/>
                  <a:gd name="T14" fmla="*/ 1247 w 2495"/>
                  <a:gd name="T15" fmla="*/ 0 h 2495"/>
                  <a:gd name="T16" fmla="*/ 2495 w 2495"/>
                  <a:gd name="T17" fmla="*/ 1248 h 2495"/>
                  <a:gd name="T18" fmla="*/ 1247 w 2495"/>
                  <a:gd name="T19" fmla="*/ 2495 h 2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5" h="2495">
                    <a:moveTo>
                      <a:pt x="1247" y="150"/>
                    </a:moveTo>
                    <a:cubicBezTo>
                      <a:pt x="642" y="150"/>
                      <a:pt x="150" y="642"/>
                      <a:pt x="150" y="1248"/>
                    </a:cubicBezTo>
                    <a:cubicBezTo>
                      <a:pt x="150" y="1853"/>
                      <a:pt x="642" y="2345"/>
                      <a:pt x="1247" y="2345"/>
                    </a:cubicBezTo>
                    <a:cubicBezTo>
                      <a:pt x="1852" y="2345"/>
                      <a:pt x="2345" y="1853"/>
                      <a:pt x="2345" y="1248"/>
                    </a:cubicBezTo>
                    <a:cubicBezTo>
                      <a:pt x="2345" y="642"/>
                      <a:pt x="1852" y="150"/>
                      <a:pt x="1247" y="150"/>
                    </a:cubicBezTo>
                    <a:close/>
                    <a:moveTo>
                      <a:pt x="1247" y="2495"/>
                    </a:moveTo>
                    <a:cubicBezTo>
                      <a:pt x="559" y="2495"/>
                      <a:pt x="0" y="1936"/>
                      <a:pt x="0" y="1248"/>
                    </a:cubicBezTo>
                    <a:cubicBezTo>
                      <a:pt x="0" y="560"/>
                      <a:pt x="559" y="0"/>
                      <a:pt x="1247" y="0"/>
                    </a:cubicBezTo>
                    <a:cubicBezTo>
                      <a:pt x="1935" y="0"/>
                      <a:pt x="2495" y="560"/>
                      <a:pt x="2495" y="1248"/>
                    </a:cubicBezTo>
                    <a:cubicBezTo>
                      <a:pt x="2495" y="1936"/>
                      <a:pt x="1935" y="2495"/>
                      <a:pt x="1247" y="2495"/>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8" name="Bitcoin5" descr="{&quot;Key&quot;:&quot;POWER_USER_SHAPE_ICON&quot;,&quot;Value&quot;:&quot;POWER_USER_SHAPE_ICON_STYLE_1&quot;}">
              <a:extLst>
                <a:ext uri="{FF2B5EF4-FFF2-40B4-BE49-F238E27FC236}">
                  <a16:creationId xmlns:a16="http://schemas.microsoft.com/office/drawing/2014/main" id="{06F64678-330E-4275-BB2D-679331B88607}"/>
                </a:ext>
              </a:extLst>
            </p:cNvPr>
            <p:cNvSpPr>
              <a:spLocks noChangeAspect="1" noEditPoints="1"/>
            </p:cNvSpPr>
            <p:nvPr>
              <p:custDataLst>
                <p:tags r:id="rId1"/>
              </p:custDataLst>
            </p:nvPr>
          </p:nvSpPr>
          <p:spPr bwMode="auto">
            <a:xfrm>
              <a:off x="8641652" y="2099102"/>
              <a:ext cx="250822" cy="425517"/>
            </a:xfrm>
            <a:custGeom>
              <a:avLst/>
              <a:gdLst>
                <a:gd name="T0" fmla="*/ 994 w 2989"/>
                <a:gd name="T1" fmla="*/ 488 h 5086"/>
                <a:gd name="T2" fmla="*/ 1924 w 2989"/>
                <a:gd name="T3" fmla="*/ 555 h 5086"/>
                <a:gd name="T4" fmla="*/ 1924 w 2989"/>
                <a:gd name="T5" fmla="*/ 422 h 5086"/>
                <a:gd name="T6" fmla="*/ 1645 w 2989"/>
                <a:gd name="T7" fmla="*/ 4365 h 5086"/>
                <a:gd name="T8" fmla="*/ 1339 w 2989"/>
                <a:gd name="T9" fmla="*/ 4368 h 5086"/>
                <a:gd name="T10" fmla="*/ 1337 w 2989"/>
                <a:gd name="T11" fmla="*/ 4663 h 5086"/>
                <a:gd name="T12" fmla="*/ 1345 w 2989"/>
                <a:gd name="T13" fmla="*/ 4672 h 5086"/>
                <a:gd name="T14" fmla="*/ 1650 w 2989"/>
                <a:gd name="T15" fmla="*/ 4669 h 5086"/>
                <a:gd name="T16" fmla="*/ 1653 w 2989"/>
                <a:gd name="T17" fmla="*/ 4663 h 5086"/>
                <a:gd name="T18" fmla="*/ 1651 w 2989"/>
                <a:gd name="T19" fmla="*/ 4368 h 5086"/>
                <a:gd name="T20" fmla="*/ 1645 w 2989"/>
                <a:gd name="T21" fmla="*/ 4365 h 5086"/>
                <a:gd name="T22" fmla="*/ 1645 w 2989"/>
                <a:gd name="T23" fmla="*/ 4232 h 5086"/>
                <a:gd name="T24" fmla="*/ 1745 w 2989"/>
                <a:gd name="T25" fmla="*/ 4274 h 5086"/>
                <a:gd name="T26" fmla="*/ 1786 w 2989"/>
                <a:gd name="T27" fmla="*/ 4663 h 5086"/>
                <a:gd name="T28" fmla="*/ 1745 w 2989"/>
                <a:gd name="T29" fmla="*/ 4763 h 5086"/>
                <a:gd name="T30" fmla="*/ 1345 w 2989"/>
                <a:gd name="T31" fmla="*/ 4805 h 5086"/>
                <a:gd name="T32" fmla="*/ 1203 w 2989"/>
                <a:gd name="T33" fmla="*/ 4663 h 5086"/>
                <a:gd name="T34" fmla="*/ 1245 w 2989"/>
                <a:gd name="T35" fmla="*/ 4274 h 5086"/>
                <a:gd name="T36" fmla="*/ 246 w 2989"/>
                <a:gd name="T37" fmla="*/ 920 h 5086"/>
                <a:gd name="T38" fmla="*/ 2743 w 2989"/>
                <a:gd name="T39" fmla="*/ 4002 h 5086"/>
                <a:gd name="T40" fmla="*/ 246 w 2989"/>
                <a:gd name="T41" fmla="*/ 920 h 5086"/>
                <a:gd name="T42" fmla="*/ 2536 w 2989"/>
                <a:gd name="T43" fmla="*/ 2461 h 5086"/>
                <a:gd name="T44" fmla="*/ 454 w 2989"/>
                <a:gd name="T45" fmla="*/ 2461 h 5086"/>
                <a:gd name="T46" fmla="*/ 1660 w 2989"/>
                <a:gd name="T47" fmla="*/ 2070 h 5086"/>
                <a:gd name="T48" fmla="*/ 1269 w 2989"/>
                <a:gd name="T49" fmla="*/ 2362 h 5086"/>
                <a:gd name="T50" fmla="*/ 1763 w 2989"/>
                <a:gd name="T51" fmla="*/ 2319 h 5086"/>
                <a:gd name="T52" fmla="*/ 1763 w 2989"/>
                <a:gd name="T53" fmla="*/ 2113 h 5086"/>
                <a:gd name="T54" fmla="*/ 1660 w 2989"/>
                <a:gd name="T55" fmla="*/ 2528 h 5086"/>
                <a:gd name="T56" fmla="*/ 1269 w 2989"/>
                <a:gd name="T57" fmla="*/ 2820 h 5086"/>
                <a:gd name="T58" fmla="*/ 1860 w 2989"/>
                <a:gd name="T59" fmla="*/ 2778 h 5086"/>
                <a:gd name="T60" fmla="*/ 1860 w 2989"/>
                <a:gd name="T61" fmla="*/ 2571 h 5086"/>
                <a:gd name="T62" fmla="*/ 1660 w 2989"/>
                <a:gd name="T63" fmla="*/ 2528 h 5086"/>
                <a:gd name="T64" fmla="*/ 1420 w 2989"/>
                <a:gd name="T65" fmla="*/ 1903 h 5086"/>
                <a:gd name="T66" fmla="*/ 1503 w 2989"/>
                <a:gd name="T67" fmla="*/ 1644 h 5086"/>
                <a:gd name="T68" fmla="*/ 1586 w 2989"/>
                <a:gd name="T69" fmla="*/ 1903 h 5086"/>
                <a:gd name="T70" fmla="*/ 1881 w 2989"/>
                <a:gd name="T71" fmla="*/ 1995 h 5086"/>
                <a:gd name="T72" fmla="*/ 1910 w 2989"/>
                <a:gd name="T73" fmla="*/ 2402 h 5086"/>
                <a:gd name="T74" fmla="*/ 2069 w 2989"/>
                <a:gd name="T75" fmla="*/ 2674 h 5086"/>
                <a:gd name="T76" fmla="*/ 1756 w 2989"/>
                <a:gd name="T77" fmla="*/ 2987 h 5086"/>
                <a:gd name="T78" fmla="*/ 1586 w 2989"/>
                <a:gd name="T79" fmla="*/ 3195 h 5086"/>
                <a:gd name="T80" fmla="*/ 1420 w 2989"/>
                <a:gd name="T81" fmla="*/ 3195 h 5086"/>
                <a:gd name="T82" fmla="*/ 1254 w 2989"/>
                <a:gd name="T83" fmla="*/ 2987 h 5086"/>
                <a:gd name="T84" fmla="*/ 1147 w 2989"/>
                <a:gd name="T85" fmla="*/ 2943 h 5086"/>
                <a:gd name="T86" fmla="*/ 1102 w 2989"/>
                <a:gd name="T87" fmla="*/ 2528 h 5086"/>
                <a:gd name="T88" fmla="*/ 1102 w 2989"/>
                <a:gd name="T89" fmla="*/ 2362 h 5086"/>
                <a:gd name="T90" fmla="*/ 1147 w 2989"/>
                <a:gd name="T91" fmla="*/ 1948 h 5086"/>
                <a:gd name="T92" fmla="*/ 1254 w 2989"/>
                <a:gd name="T93" fmla="*/ 1903 h 5086"/>
                <a:gd name="T94" fmla="*/ 2543 w 2989"/>
                <a:gd name="T95" fmla="*/ 0 h 5086"/>
                <a:gd name="T96" fmla="*/ 2989 w 2989"/>
                <a:gd name="T97" fmla="*/ 447 h 5086"/>
                <a:gd name="T98" fmla="*/ 2858 w 2989"/>
                <a:gd name="T99" fmla="*/ 4955 h 5086"/>
                <a:gd name="T100" fmla="*/ 446 w 2989"/>
                <a:gd name="T101" fmla="*/ 5086 h 5086"/>
                <a:gd name="T102" fmla="*/ 0 w 2989"/>
                <a:gd name="T103" fmla="*/ 4640 h 5086"/>
                <a:gd name="T104" fmla="*/ 131 w 2989"/>
                <a:gd name="T105" fmla="*/ 131 h 5086"/>
                <a:gd name="T106" fmla="*/ 446 w 2989"/>
                <a:gd name="T107" fmla="*/ 0 h 5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89" h="5086">
                  <a:moveTo>
                    <a:pt x="1061" y="422"/>
                  </a:moveTo>
                  <a:cubicBezTo>
                    <a:pt x="1024" y="422"/>
                    <a:pt x="994" y="451"/>
                    <a:pt x="994" y="488"/>
                  </a:cubicBezTo>
                  <a:cubicBezTo>
                    <a:pt x="994" y="525"/>
                    <a:pt x="1024" y="555"/>
                    <a:pt x="1061" y="555"/>
                  </a:cubicBezTo>
                  <a:lnTo>
                    <a:pt x="1924" y="555"/>
                  </a:lnTo>
                  <a:cubicBezTo>
                    <a:pt x="1961" y="555"/>
                    <a:pt x="1991" y="525"/>
                    <a:pt x="1991" y="488"/>
                  </a:cubicBezTo>
                  <a:cubicBezTo>
                    <a:pt x="1991" y="451"/>
                    <a:pt x="1961" y="422"/>
                    <a:pt x="1924" y="422"/>
                  </a:cubicBezTo>
                  <a:lnTo>
                    <a:pt x="1061" y="422"/>
                  </a:lnTo>
                  <a:close/>
                  <a:moveTo>
                    <a:pt x="1645" y="4365"/>
                  </a:moveTo>
                  <a:lnTo>
                    <a:pt x="1345" y="4365"/>
                  </a:lnTo>
                  <a:cubicBezTo>
                    <a:pt x="1343" y="4365"/>
                    <a:pt x="1341" y="4366"/>
                    <a:pt x="1339" y="4368"/>
                  </a:cubicBezTo>
                  <a:cubicBezTo>
                    <a:pt x="1338" y="4369"/>
                    <a:pt x="1337" y="4371"/>
                    <a:pt x="1337" y="4374"/>
                  </a:cubicBezTo>
                  <a:lnTo>
                    <a:pt x="1337" y="4663"/>
                  </a:lnTo>
                  <a:cubicBezTo>
                    <a:pt x="1337" y="4666"/>
                    <a:pt x="1338" y="4668"/>
                    <a:pt x="1339" y="4669"/>
                  </a:cubicBezTo>
                  <a:cubicBezTo>
                    <a:pt x="1341" y="4671"/>
                    <a:pt x="1343" y="4672"/>
                    <a:pt x="1345" y="4672"/>
                  </a:cubicBezTo>
                  <a:lnTo>
                    <a:pt x="1645" y="4672"/>
                  </a:lnTo>
                  <a:cubicBezTo>
                    <a:pt x="1647" y="4672"/>
                    <a:pt x="1649" y="4671"/>
                    <a:pt x="1650" y="4669"/>
                  </a:cubicBezTo>
                  <a:lnTo>
                    <a:pt x="1651" y="4669"/>
                  </a:lnTo>
                  <a:cubicBezTo>
                    <a:pt x="1652" y="4668"/>
                    <a:pt x="1653" y="4666"/>
                    <a:pt x="1653" y="4663"/>
                  </a:cubicBezTo>
                  <a:lnTo>
                    <a:pt x="1653" y="4374"/>
                  </a:lnTo>
                  <a:cubicBezTo>
                    <a:pt x="1653" y="4371"/>
                    <a:pt x="1652" y="4369"/>
                    <a:pt x="1651" y="4368"/>
                  </a:cubicBezTo>
                  <a:lnTo>
                    <a:pt x="1650" y="4368"/>
                  </a:lnTo>
                  <a:cubicBezTo>
                    <a:pt x="1649" y="4366"/>
                    <a:pt x="1647" y="4365"/>
                    <a:pt x="1645" y="4365"/>
                  </a:cubicBezTo>
                  <a:close/>
                  <a:moveTo>
                    <a:pt x="1345" y="4232"/>
                  </a:moveTo>
                  <a:lnTo>
                    <a:pt x="1645" y="4232"/>
                  </a:lnTo>
                  <a:cubicBezTo>
                    <a:pt x="1684" y="4232"/>
                    <a:pt x="1719" y="4248"/>
                    <a:pt x="1745" y="4274"/>
                  </a:cubicBezTo>
                  <a:lnTo>
                    <a:pt x="1745" y="4274"/>
                  </a:lnTo>
                  <a:cubicBezTo>
                    <a:pt x="1770" y="4299"/>
                    <a:pt x="1786" y="4335"/>
                    <a:pt x="1786" y="4374"/>
                  </a:cubicBezTo>
                  <a:lnTo>
                    <a:pt x="1786" y="4663"/>
                  </a:lnTo>
                  <a:cubicBezTo>
                    <a:pt x="1786" y="4702"/>
                    <a:pt x="1770" y="4738"/>
                    <a:pt x="1745" y="4763"/>
                  </a:cubicBezTo>
                  <a:lnTo>
                    <a:pt x="1745" y="4763"/>
                  </a:lnTo>
                  <a:cubicBezTo>
                    <a:pt x="1719" y="4789"/>
                    <a:pt x="1684" y="4805"/>
                    <a:pt x="1645" y="4805"/>
                  </a:cubicBezTo>
                  <a:lnTo>
                    <a:pt x="1345" y="4805"/>
                  </a:lnTo>
                  <a:cubicBezTo>
                    <a:pt x="1306" y="4805"/>
                    <a:pt x="1271" y="4789"/>
                    <a:pt x="1245" y="4763"/>
                  </a:cubicBezTo>
                  <a:cubicBezTo>
                    <a:pt x="1219" y="4738"/>
                    <a:pt x="1203" y="4702"/>
                    <a:pt x="1203" y="4663"/>
                  </a:cubicBezTo>
                  <a:lnTo>
                    <a:pt x="1203" y="4374"/>
                  </a:lnTo>
                  <a:cubicBezTo>
                    <a:pt x="1203" y="4335"/>
                    <a:pt x="1219" y="4299"/>
                    <a:pt x="1245" y="4274"/>
                  </a:cubicBezTo>
                  <a:cubicBezTo>
                    <a:pt x="1271" y="4248"/>
                    <a:pt x="1306" y="4232"/>
                    <a:pt x="1345" y="4232"/>
                  </a:cubicBezTo>
                  <a:close/>
                  <a:moveTo>
                    <a:pt x="246" y="920"/>
                  </a:moveTo>
                  <a:lnTo>
                    <a:pt x="2743" y="920"/>
                  </a:lnTo>
                  <a:lnTo>
                    <a:pt x="2743" y="4002"/>
                  </a:lnTo>
                  <a:lnTo>
                    <a:pt x="246" y="4002"/>
                  </a:lnTo>
                  <a:lnTo>
                    <a:pt x="246" y="920"/>
                  </a:lnTo>
                  <a:close/>
                  <a:moveTo>
                    <a:pt x="1495" y="1420"/>
                  </a:moveTo>
                  <a:cubicBezTo>
                    <a:pt x="2070" y="1420"/>
                    <a:pt x="2536" y="1886"/>
                    <a:pt x="2536" y="2461"/>
                  </a:cubicBezTo>
                  <a:cubicBezTo>
                    <a:pt x="2536" y="3036"/>
                    <a:pt x="2070" y="3502"/>
                    <a:pt x="1495" y="3502"/>
                  </a:cubicBezTo>
                  <a:cubicBezTo>
                    <a:pt x="920" y="3502"/>
                    <a:pt x="454" y="3036"/>
                    <a:pt x="454" y="2461"/>
                  </a:cubicBezTo>
                  <a:cubicBezTo>
                    <a:pt x="454" y="1886"/>
                    <a:pt x="920" y="1420"/>
                    <a:pt x="1495" y="1420"/>
                  </a:cubicBezTo>
                  <a:close/>
                  <a:moveTo>
                    <a:pt x="1660" y="2070"/>
                  </a:moveTo>
                  <a:lnTo>
                    <a:pt x="1269" y="2070"/>
                  </a:lnTo>
                  <a:lnTo>
                    <a:pt x="1269" y="2362"/>
                  </a:lnTo>
                  <a:lnTo>
                    <a:pt x="1660" y="2362"/>
                  </a:lnTo>
                  <a:cubicBezTo>
                    <a:pt x="1700" y="2362"/>
                    <a:pt x="1736" y="2345"/>
                    <a:pt x="1763" y="2319"/>
                  </a:cubicBezTo>
                  <a:cubicBezTo>
                    <a:pt x="1789" y="2292"/>
                    <a:pt x="1806" y="2256"/>
                    <a:pt x="1806" y="2216"/>
                  </a:cubicBezTo>
                  <a:cubicBezTo>
                    <a:pt x="1806" y="2176"/>
                    <a:pt x="1789" y="2139"/>
                    <a:pt x="1763" y="2113"/>
                  </a:cubicBezTo>
                  <a:cubicBezTo>
                    <a:pt x="1736" y="2086"/>
                    <a:pt x="1700" y="2070"/>
                    <a:pt x="1660" y="2070"/>
                  </a:cubicBezTo>
                  <a:close/>
                  <a:moveTo>
                    <a:pt x="1660" y="2528"/>
                  </a:moveTo>
                  <a:lnTo>
                    <a:pt x="1269" y="2528"/>
                  </a:lnTo>
                  <a:lnTo>
                    <a:pt x="1269" y="2820"/>
                  </a:lnTo>
                  <a:lnTo>
                    <a:pt x="1756" y="2820"/>
                  </a:lnTo>
                  <a:cubicBezTo>
                    <a:pt x="1797" y="2820"/>
                    <a:pt x="1833" y="2804"/>
                    <a:pt x="1860" y="2778"/>
                  </a:cubicBezTo>
                  <a:cubicBezTo>
                    <a:pt x="1886" y="2751"/>
                    <a:pt x="1902" y="2714"/>
                    <a:pt x="1902" y="2674"/>
                  </a:cubicBezTo>
                  <a:cubicBezTo>
                    <a:pt x="1902" y="2634"/>
                    <a:pt x="1886" y="2598"/>
                    <a:pt x="1860" y="2571"/>
                  </a:cubicBezTo>
                  <a:cubicBezTo>
                    <a:pt x="1833" y="2545"/>
                    <a:pt x="1797" y="2528"/>
                    <a:pt x="1756" y="2528"/>
                  </a:cubicBezTo>
                  <a:lnTo>
                    <a:pt x="1660" y="2528"/>
                  </a:lnTo>
                  <a:close/>
                  <a:moveTo>
                    <a:pt x="1254" y="1903"/>
                  </a:moveTo>
                  <a:lnTo>
                    <a:pt x="1420" y="1903"/>
                  </a:lnTo>
                  <a:lnTo>
                    <a:pt x="1420" y="1727"/>
                  </a:lnTo>
                  <a:cubicBezTo>
                    <a:pt x="1420" y="1681"/>
                    <a:pt x="1457" y="1644"/>
                    <a:pt x="1503" y="1644"/>
                  </a:cubicBezTo>
                  <a:cubicBezTo>
                    <a:pt x="1549" y="1644"/>
                    <a:pt x="1586" y="1681"/>
                    <a:pt x="1586" y="1727"/>
                  </a:cubicBezTo>
                  <a:lnTo>
                    <a:pt x="1586" y="1903"/>
                  </a:lnTo>
                  <a:lnTo>
                    <a:pt x="1660" y="1903"/>
                  </a:lnTo>
                  <a:cubicBezTo>
                    <a:pt x="1746" y="1903"/>
                    <a:pt x="1824" y="1938"/>
                    <a:pt x="1881" y="1995"/>
                  </a:cubicBezTo>
                  <a:cubicBezTo>
                    <a:pt x="1937" y="2051"/>
                    <a:pt x="1973" y="2130"/>
                    <a:pt x="1973" y="2216"/>
                  </a:cubicBezTo>
                  <a:cubicBezTo>
                    <a:pt x="1973" y="2286"/>
                    <a:pt x="1949" y="2350"/>
                    <a:pt x="1910" y="2402"/>
                  </a:cubicBezTo>
                  <a:cubicBezTo>
                    <a:pt x="1935" y="2416"/>
                    <a:pt x="1957" y="2434"/>
                    <a:pt x="1977" y="2453"/>
                  </a:cubicBezTo>
                  <a:cubicBezTo>
                    <a:pt x="2034" y="2510"/>
                    <a:pt x="2069" y="2588"/>
                    <a:pt x="2069" y="2674"/>
                  </a:cubicBezTo>
                  <a:cubicBezTo>
                    <a:pt x="2069" y="2760"/>
                    <a:pt x="2034" y="2839"/>
                    <a:pt x="1977" y="2895"/>
                  </a:cubicBezTo>
                  <a:cubicBezTo>
                    <a:pt x="1921" y="2952"/>
                    <a:pt x="1843" y="2987"/>
                    <a:pt x="1756" y="2987"/>
                  </a:cubicBezTo>
                  <a:lnTo>
                    <a:pt x="1586" y="2987"/>
                  </a:lnTo>
                  <a:lnTo>
                    <a:pt x="1586" y="3195"/>
                  </a:lnTo>
                  <a:cubicBezTo>
                    <a:pt x="1586" y="3241"/>
                    <a:pt x="1549" y="3278"/>
                    <a:pt x="1503" y="3278"/>
                  </a:cubicBezTo>
                  <a:cubicBezTo>
                    <a:pt x="1457" y="3278"/>
                    <a:pt x="1420" y="3241"/>
                    <a:pt x="1420" y="3195"/>
                  </a:cubicBezTo>
                  <a:lnTo>
                    <a:pt x="1420" y="2987"/>
                  </a:lnTo>
                  <a:lnTo>
                    <a:pt x="1254" y="2987"/>
                  </a:lnTo>
                  <a:cubicBezTo>
                    <a:pt x="1213" y="2987"/>
                    <a:pt x="1175" y="2970"/>
                    <a:pt x="1147" y="2943"/>
                  </a:cubicBezTo>
                  <a:lnTo>
                    <a:pt x="1147" y="2943"/>
                  </a:lnTo>
                  <a:cubicBezTo>
                    <a:pt x="1120" y="2915"/>
                    <a:pt x="1102" y="2877"/>
                    <a:pt x="1102" y="2835"/>
                  </a:cubicBezTo>
                  <a:lnTo>
                    <a:pt x="1102" y="2528"/>
                  </a:lnTo>
                  <a:lnTo>
                    <a:pt x="1102" y="2445"/>
                  </a:lnTo>
                  <a:lnTo>
                    <a:pt x="1102" y="2362"/>
                  </a:lnTo>
                  <a:lnTo>
                    <a:pt x="1102" y="2055"/>
                  </a:lnTo>
                  <a:cubicBezTo>
                    <a:pt x="1102" y="2013"/>
                    <a:pt x="1120" y="1975"/>
                    <a:pt x="1147" y="1948"/>
                  </a:cubicBezTo>
                  <a:lnTo>
                    <a:pt x="1147" y="1947"/>
                  </a:lnTo>
                  <a:cubicBezTo>
                    <a:pt x="1175" y="1920"/>
                    <a:pt x="1213" y="1903"/>
                    <a:pt x="1254" y="1903"/>
                  </a:cubicBezTo>
                  <a:close/>
                  <a:moveTo>
                    <a:pt x="446" y="0"/>
                  </a:moveTo>
                  <a:lnTo>
                    <a:pt x="2543" y="0"/>
                  </a:lnTo>
                  <a:cubicBezTo>
                    <a:pt x="2666" y="0"/>
                    <a:pt x="2778" y="51"/>
                    <a:pt x="2858" y="131"/>
                  </a:cubicBezTo>
                  <a:cubicBezTo>
                    <a:pt x="2939" y="212"/>
                    <a:pt x="2989" y="324"/>
                    <a:pt x="2989" y="447"/>
                  </a:cubicBezTo>
                  <a:lnTo>
                    <a:pt x="2989" y="4640"/>
                  </a:lnTo>
                  <a:cubicBezTo>
                    <a:pt x="2989" y="4763"/>
                    <a:pt x="2939" y="4875"/>
                    <a:pt x="2858" y="4955"/>
                  </a:cubicBezTo>
                  <a:cubicBezTo>
                    <a:pt x="2778" y="5036"/>
                    <a:pt x="2666" y="5086"/>
                    <a:pt x="2543" y="5086"/>
                  </a:cubicBezTo>
                  <a:lnTo>
                    <a:pt x="446" y="5086"/>
                  </a:lnTo>
                  <a:cubicBezTo>
                    <a:pt x="324" y="5086"/>
                    <a:pt x="212" y="5036"/>
                    <a:pt x="131" y="4955"/>
                  </a:cubicBezTo>
                  <a:cubicBezTo>
                    <a:pt x="50" y="4875"/>
                    <a:pt x="0" y="4763"/>
                    <a:pt x="0" y="4640"/>
                  </a:cubicBezTo>
                  <a:lnTo>
                    <a:pt x="0" y="447"/>
                  </a:lnTo>
                  <a:cubicBezTo>
                    <a:pt x="0" y="324"/>
                    <a:pt x="50" y="212"/>
                    <a:pt x="131" y="131"/>
                  </a:cubicBezTo>
                  <a:cubicBezTo>
                    <a:pt x="212" y="51"/>
                    <a:pt x="324" y="0"/>
                    <a:pt x="446" y="0"/>
                  </a:cubicBezTo>
                  <a:lnTo>
                    <a:pt x="44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Browser3" descr="{&quot;Key&quot;:&quot;POWER_USER_SHAPE_ICON&quot;,&quot;Value&quot;:&quot;POWER_USER_SHAPE_ICON_STYLE_1&quot;}">
              <a:extLst>
                <a:ext uri="{FF2B5EF4-FFF2-40B4-BE49-F238E27FC236}">
                  <a16:creationId xmlns:a16="http://schemas.microsoft.com/office/drawing/2014/main" id="{F28489D3-A4F2-4B26-A0D3-C65C5AA3A4F6}"/>
                </a:ext>
              </a:extLst>
            </p:cNvPr>
            <p:cNvGrpSpPr>
              <a:grpSpLocks noChangeAspect="1"/>
            </p:cNvGrpSpPr>
            <p:nvPr>
              <p:custDataLst>
                <p:tags r:id="rId2"/>
              </p:custDataLst>
            </p:nvPr>
          </p:nvGrpSpPr>
          <p:grpSpPr>
            <a:xfrm>
              <a:off x="7489387" y="3415753"/>
              <a:ext cx="410170" cy="386834"/>
              <a:chOff x="7099300" y="4503738"/>
              <a:chExt cx="725488" cy="684212"/>
            </a:xfrm>
            <a:solidFill>
              <a:schemeClr val="accent6"/>
            </a:solidFill>
          </p:grpSpPr>
          <p:sp>
            <p:nvSpPr>
              <p:cNvPr id="123" name="Freeform 167">
                <a:extLst>
                  <a:ext uri="{FF2B5EF4-FFF2-40B4-BE49-F238E27FC236}">
                    <a16:creationId xmlns:a16="http://schemas.microsoft.com/office/drawing/2014/main" id="{57C2D1A0-88DC-49CC-AFCF-EC9C8126E7C9}"/>
                  </a:ext>
                </a:extLst>
              </p:cNvPr>
              <p:cNvSpPr>
                <a:spLocks noEditPoints="1"/>
              </p:cNvSpPr>
              <p:nvPr/>
            </p:nvSpPr>
            <p:spPr bwMode="auto">
              <a:xfrm>
                <a:off x="7099300" y="4503738"/>
                <a:ext cx="666750" cy="568325"/>
              </a:xfrm>
              <a:custGeom>
                <a:avLst/>
                <a:gdLst>
                  <a:gd name="T0" fmla="*/ 69 w 936"/>
                  <a:gd name="T1" fmla="*/ 99 h 799"/>
                  <a:gd name="T2" fmla="*/ 131 w 936"/>
                  <a:gd name="T3" fmla="*/ 52 h 799"/>
                  <a:gd name="T4" fmla="*/ 138 w 936"/>
                  <a:gd name="T5" fmla="*/ 51 h 799"/>
                  <a:gd name="T6" fmla="*/ 142 w 936"/>
                  <a:gd name="T7" fmla="*/ 57 h 799"/>
                  <a:gd name="T8" fmla="*/ 142 w 936"/>
                  <a:gd name="T9" fmla="*/ 152 h 799"/>
                  <a:gd name="T10" fmla="*/ 138 w 936"/>
                  <a:gd name="T11" fmla="*/ 158 h 799"/>
                  <a:gd name="T12" fmla="*/ 131 w 936"/>
                  <a:gd name="T13" fmla="*/ 157 h 799"/>
                  <a:gd name="T14" fmla="*/ 69 w 936"/>
                  <a:gd name="T15" fmla="*/ 110 h 799"/>
                  <a:gd name="T16" fmla="*/ 66 w 936"/>
                  <a:gd name="T17" fmla="*/ 105 h 799"/>
                  <a:gd name="T18" fmla="*/ 69 w 936"/>
                  <a:gd name="T19" fmla="*/ 99 h 799"/>
                  <a:gd name="T20" fmla="*/ 197 w 936"/>
                  <a:gd name="T21" fmla="*/ 57 h 799"/>
                  <a:gd name="T22" fmla="*/ 201 w 936"/>
                  <a:gd name="T23" fmla="*/ 51 h 799"/>
                  <a:gd name="T24" fmla="*/ 207 w 936"/>
                  <a:gd name="T25" fmla="*/ 52 h 799"/>
                  <a:gd name="T26" fmla="*/ 270 w 936"/>
                  <a:gd name="T27" fmla="*/ 99 h 799"/>
                  <a:gd name="T28" fmla="*/ 272 w 936"/>
                  <a:gd name="T29" fmla="*/ 105 h 799"/>
                  <a:gd name="T30" fmla="*/ 270 w 936"/>
                  <a:gd name="T31" fmla="*/ 110 h 799"/>
                  <a:gd name="T32" fmla="*/ 207 w 936"/>
                  <a:gd name="T33" fmla="*/ 157 h 799"/>
                  <a:gd name="T34" fmla="*/ 201 w 936"/>
                  <a:gd name="T35" fmla="*/ 158 h 799"/>
                  <a:gd name="T36" fmla="*/ 197 w 936"/>
                  <a:gd name="T37" fmla="*/ 152 h 799"/>
                  <a:gd name="T38" fmla="*/ 197 w 936"/>
                  <a:gd name="T39" fmla="*/ 57 h 799"/>
                  <a:gd name="T40" fmla="*/ 46 w 936"/>
                  <a:gd name="T41" fmla="*/ 753 h 799"/>
                  <a:gd name="T42" fmla="*/ 46 w 936"/>
                  <a:gd name="T43" fmla="*/ 209 h 799"/>
                  <a:gd name="T44" fmla="*/ 890 w 936"/>
                  <a:gd name="T45" fmla="*/ 209 h 799"/>
                  <a:gd name="T46" fmla="*/ 890 w 936"/>
                  <a:gd name="T47" fmla="*/ 608 h 799"/>
                  <a:gd name="T48" fmla="*/ 936 w 936"/>
                  <a:gd name="T49" fmla="*/ 653 h 799"/>
                  <a:gd name="T50" fmla="*/ 936 w 936"/>
                  <a:gd name="T51" fmla="*/ 26 h 799"/>
                  <a:gd name="T52" fmla="*/ 910 w 936"/>
                  <a:gd name="T53" fmla="*/ 0 h 799"/>
                  <a:gd name="T54" fmla="*/ 25 w 936"/>
                  <a:gd name="T55" fmla="*/ 0 h 799"/>
                  <a:gd name="T56" fmla="*/ 0 w 936"/>
                  <a:gd name="T57" fmla="*/ 26 h 799"/>
                  <a:gd name="T58" fmla="*/ 0 w 936"/>
                  <a:gd name="T59" fmla="*/ 773 h 799"/>
                  <a:gd name="T60" fmla="*/ 25 w 936"/>
                  <a:gd name="T61" fmla="*/ 799 h 799"/>
                  <a:gd name="T62" fmla="*/ 746 w 936"/>
                  <a:gd name="T63" fmla="*/ 799 h 799"/>
                  <a:gd name="T64" fmla="*/ 754 w 936"/>
                  <a:gd name="T65" fmla="*/ 753 h 799"/>
                  <a:gd name="T66" fmla="*/ 46 w 936"/>
                  <a:gd name="T67" fmla="*/ 753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6" h="799">
                    <a:moveTo>
                      <a:pt x="69" y="99"/>
                    </a:moveTo>
                    <a:lnTo>
                      <a:pt x="131" y="52"/>
                    </a:lnTo>
                    <a:cubicBezTo>
                      <a:pt x="133" y="50"/>
                      <a:pt x="136" y="50"/>
                      <a:pt x="138" y="51"/>
                    </a:cubicBezTo>
                    <a:cubicBezTo>
                      <a:pt x="140" y="52"/>
                      <a:pt x="142" y="55"/>
                      <a:pt x="142" y="57"/>
                    </a:cubicBezTo>
                    <a:lnTo>
                      <a:pt x="142" y="152"/>
                    </a:lnTo>
                    <a:cubicBezTo>
                      <a:pt x="142" y="155"/>
                      <a:pt x="140" y="157"/>
                      <a:pt x="138" y="158"/>
                    </a:cubicBezTo>
                    <a:cubicBezTo>
                      <a:pt x="136" y="159"/>
                      <a:pt x="133" y="159"/>
                      <a:pt x="131" y="157"/>
                    </a:cubicBezTo>
                    <a:lnTo>
                      <a:pt x="69" y="110"/>
                    </a:lnTo>
                    <a:cubicBezTo>
                      <a:pt x="67" y="109"/>
                      <a:pt x="66" y="107"/>
                      <a:pt x="66" y="105"/>
                    </a:cubicBezTo>
                    <a:cubicBezTo>
                      <a:pt x="66" y="103"/>
                      <a:pt x="67" y="101"/>
                      <a:pt x="69" y="99"/>
                    </a:cubicBezTo>
                    <a:close/>
                    <a:moveTo>
                      <a:pt x="197" y="57"/>
                    </a:moveTo>
                    <a:cubicBezTo>
                      <a:pt x="197" y="55"/>
                      <a:pt x="198" y="52"/>
                      <a:pt x="201" y="51"/>
                    </a:cubicBezTo>
                    <a:cubicBezTo>
                      <a:pt x="203" y="50"/>
                      <a:pt x="206" y="50"/>
                      <a:pt x="207" y="52"/>
                    </a:cubicBezTo>
                    <a:lnTo>
                      <a:pt x="270" y="99"/>
                    </a:lnTo>
                    <a:cubicBezTo>
                      <a:pt x="271" y="101"/>
                      <a:pt x="272" y="103"/>
                      <a:pt x="272" y="105"/>
                    </a:cubicBezTo>
                    <a:cubicBezTo>
                      <a:pt x="272" y="107"/>
                      <a:pt x="271" y="109"/>
                      <a:pt x="270" y="110"/>
                    </a:cubicBezTo>
                    <a:lnTo>
                      <a:pt x="207" y="157"/>
                    </a:lnTo>
                    <a:cubicBezTo>
                      <a:pt x="206" y="159"/>
                      <a:pt x="203" y="159"/>
                      <a:pt x="201" y="158"/>
                    </a:cubicBezTo>
                    <a:cubicBezTo>
                      <a:pt x="198" y="157"/>
                      <a:pt x="197" y="155"/>
                      <a:pt x="197" y="152"/>
                    </a:cubicBezTo>
                    <a:lnTo>
                      <a:pt x="197" y="57"/>
                    </a:lnTo>
                    <a:close/>
                    <a:moveTo>
                      <a:pt x="46" y="753"/>
                    </a:moveTo>
                    <a:lnTo>
                      <a:pt x="46" y="209"/>
                    </a:lnTo>
                    <a:lnTo>
                      <a:pt x="890" y="209"/>
                    </a:lnTo>
                    <a:lnTo>
                      <a:pt x="890" y="608"/>
                    </a:lnTo>
                    <a:lnTo>
                      <a:pt x="936" y="653"/>
                    </a:lnTo>
                    <a:lnTo>
                      <a:pt x="936" y="26"/>
                    </a:lnTo>
                    <a:cubicBezTo>
                      <a:pt x="936" y="12"/>
                      <a:pt x="924" y="0"/>
                      <a:pt x="910" y="0"/>
                    </a:cubicBezTo>
                    <a:lnTo>
                      <a:pt x="25" y="0"/>
                    </a:lnTo>
                    <a:cubicBezTo>
                      <a:pt x="11" y="0"/>
                      <a:pt x="0" y="12"/>
                      <a:pt x="0" y="26"/>
                    </a:cubicBezTo>
                    <a:lnTo>
                      <a:pt x="0" y="773"/>
                    </a:lnTo>
                    <a:cubicBezTo>
                      <a:pt x="0" y="787"/>
                      <a:pt x="11" y="799"/>
                      <a:pt x="25" y="799"/>
                    </a:cubicBezTo>
                    <a:lnTo>
                      <a:pt x="746" y="799"/>
                    </a:lnTo>
                    <a:lnTo>
                      <a:pt x="754" y="753"/>
                    </a:lnTo>
                    <a:lnTo>
                      <a:pt x="46" y="753"/>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4" name="Rectangle 168">
                <a:extLst>
                  <a:ext uri="{FF2B5EF4-FFF2-40B4-BE49-F238E27FC236}">
                    <a16:creationId xmlns:a16="http://schemas.microsoft.com/office/drawing/2014/main" id="{F0B872CB-2DFA-4405-B8E7-B117C4917D2C}"/>
                  </a:ext>
                </a:extLst>
              </p:cNvPr>
              <p:cNvSpPr>
                <a:spLocks noChangeArrowheads="1"/>
              </p:cNvSpPr>
              <p:nvPr/>
            </p:nvSpPr>
            <p:spPr bwMode="auto">
              <a:xfrm>
                <a:off x="7202488" y="4711700"/>
                <a:ext cx="244475" cy="269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5" name="Rectangle 169">
                <a:extLst>
                  <a:ext uri="{FF2B5EF4-FFF2-40B4-BE49-F238E27FC236}">
                    <a16:creationId xmlns:a16="http://schemas.microsoft.com/office/drawing/2014/main" id="{D827BC61-0E51-4C2E-BFD5-CEED19A1E579}"/>
                  </a:ext>
                </a:extLst>
              </p:cNvPr>
              <p:cNvSpPr>
                <a:spLocks noChangeArrowheads="1"/>
              </p:cNvSpPr>
              <p:nvPr/>
            </p:nvSpPr>
            <p:spPr bwMode="auto">
              <a:xfrm>
                <a:off x="7202488" y="4792663"/>
                <a:ext cx="244475" cy="269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6" name="Rectangle 170">
                <a:extLst>
                  <a:ext uri="{FF2B5EF4-FFF2-40B4-BE49-F238E27FC236}">
                    <a16:creationId xmlns:a16="http://schemas.microsoft.com/office/drawing/2014/main" id="{B309EE95-6939-43F7-BA1B-47511D29D1CF}"/>
                  </a:ext>
                </a:extLst>
              </p:cNvPr>
              <p:cNvSpPr>
                <a:spLocks noChangeArrowheads="1"/>
              </p:cNvSpPr>
              <p:nvPr/>
            </p:nvSpPr>
            <p:spPr bwMode="auto">
              <a:xfrm>
                <a:off x="7202488" y="4875213"/>
                <a:ext cx="244475" cy="25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7" name="Freeform 171">
                <a:extLst>
                  <a:ext uri="{FF2B5EF4-FFF2-40B4-BE49-F238E27FC236}">
                    <a16:creationId xmlns:a16="http://schemas.microsoft.com/office/drawing/2014/main" id="{CCD0D2F1-FABA-43C9-B19E-B6F0F9F63C5A}"/>
                  </a:ext>
                </a:extLst>
              </p:cNvPr>
              <p:cNvSpPr>
                <a:spLocks/>
              </p:cNvSpPr>
              <p:nvPr/>
            </p:nvSpPr>
            <p:spPr bwMode="auto">
              <a:xfrm>
                <a:off x="7202488" y="4956175"/>
                <a:ext cx="449263" cy="25400"/>
              </a:xfrm>
              <a:custGeom>
                <a:avLst/>
                <a:gdLst>
                  <a:gd name="T0" fmla="*/ 0 w 283"/>
                  <a:gd name="T1" fmla="*/ 16 h 16"/>
                  <a:gd name="T2" fmla="*/ 280 w 283"/>
                  <a:gd name="T3" fmla="*/ 16 h 16"/>
                  <a:gd name="T4" fmla="*/ 283 w 283"/>
                  <a:gd name="T5" fmla="*/ 0 h 16"/>
                  <a:gd name="T6" fmla="*/ 0 w 283"/>
                  <a:gd name="T7" fmla="*/ 0 h 16"/>
                  <a:gd name="T8" fmla="*/ 0 w 283"/>
                  <a:gd name="T9" fmla="*/ 16 h 16"/>
                </a:gdLst>
                <a:ahLst/>
                <a:cxnLst>
                  <a:cxn ang="0">
                    <a:pos x="T0" y="T1"/>
                  </a:cxn>
                  <a:cxn ang="0">
                    <a:pos x="T2" y="T3"/>
                  </a:cxn>
                  <a:cxn ang="0">
                    <a:pos x="T4" y="T5"/>
                  </a:cxn>
                  <a:cxn ang="0">
                    <a:pos x="T6" y="T7"/>
                  </a:cxn>
                  <a:cxn ang="0">
                    <a:pos x="T8" y="T9"/>
                  </a:cxn>
                </a:cxnLst>
                <a:rect l="0" t="0" r="r" b="b"/>
                <a:pathLst>
                  <a:path w="283" h="16">
                    <a:moveTo>
                      <a:pt x="0" y="16"/>
                    </a:moveTo>
                    <a:lnTo>
                      <a:pt x="280" y="16"/>
                    </a:lnTo>
                    <a:lnTo>
                      <a:pt x="283" y="0"/>
                    </a:lnTo>
                    <a:lnTo>
                      <a:pt x="0" y="0"/>
                    </a:lnTo>
                    <a:lnTo>
                      <a:pt x="0"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8" name="Freeform 172">
                <a:extLst>
                  <a:ext uri="{FF2B5EF4-FFF2-40B4-BE49-F238E27FC236}">
                    <a16:creationId xmlns:a16="http://schemas.microsoft.com/office/drawing/2014/main" id="{8F2F030B-26EF-4EF0-8F30-A53380FC13A7}"/>
                  </a:ext>
                </a:extLst>
              </p:cNvPr>
              <p:cNvSpPr>
                <a:spLocks/>
              </p:cNvSpPr>
              <p:nvPr/>
            </p:nvSpPr>
            <p:spPr bwMode="auto">
              <a:xfrm>
                <a:off x="7651750" y="4930775"/>
                <a:ext cx="173038" cy="257175"/>
              </a:xfrm>
              <a:custGeom>
                <a:avLst/>
                <a:gdLst>
                  <a:gd name="T0" fmla="*/ 0 w 109"/>
                  <a:gd name="T1" fmla="*/ 122 h 162"/>
                  <a:gd name="T2" fmla="*/ 37 w 109"/>
                  <a:gd name="T3" fmla="*/ 100 h 162"/>
                  <a:gd name="T4" fmla="*/ 56 w 109"/>
                  <a:gd name="T5" fmla="*/ 162 h 162"/>
                  <a:gd name="T6" fmla="*/ 84 w 109"/>
                  <a:gd name="T7" fmla="*/ 153 h 162"/>
                  <a:gd name="T8" fmla="*/ 65 w 109"/>
                  <a:gd name="T9" fmla="*/ 91 h 162"/>
                  <a:gd name="T10" fmla="*/ 109 w 109"/>
                  <a:gd name="T11" fmla="*/ 87 h 162"/>
                  <a:gd name="T12" fmla="*/ 21 w 109"/>
                  <a:gd name="T13" fmla="*/ 0 h 162"/>
                  <a:gd name="T14" fmla="*/ 0 w 109"/>
                  <a:gd name="T15" fmla="*/ 122 h 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162">
                    <a:moveTo>
                      <a:pt x="0" y="122"/>
                    </a:moveTo>
                    <a:lnTo>
                      <a:pt x="37" y="100"/>
                    </a:lnTo>
                    <a:lnTo>
                      <a:pt x="56" y="162"/>
                    </a:lnTo>
                    <a:lnTo>
                      <a:pt x="84" y="153"/>
                    </a:lnTo>
                    <a:lnTo>
                      <a:pt x="65" y="91"/>
                    </a:lnTo>
                    <a:lnTo>
                      <a:pt x="109" y="87"/>
                    </a:lnTo>
                    <a:lnTo>
                      <a:pt x="21" y="0"/>
                    </a:lnTo>
                    <a:lnTo>
                      <a:pt x="0" y="1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9" name="Rectangle 173">
                <a:extLst>
                  <a:ext uri="{FF2B5EF4-FFF2-40B4-BE49-F238E27FC236}">
                    <a16:creationId xmlns:a16="http://schemas.microsoft.com/office/drawing/2014/main" id="{8BC98A0F-67DE-47F1-890B-086360885191}"/>
                  </a:ext>
                </a:extLst>
              </p:cNvPr>
              <p:cNvSpPr>
                <a:spLocks noChangeArrowheads="1"/>
              </p:cNvSpPr>
              <p:nvPr/>
            </p:nvSpPr>
            <p:spPr bwMode="auto">
              <a:xfrm>
                <a:off x="7493000" y="4711700"/>
                <a:ext cx="168275" cy="1889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0" name="Code_implementation" descr="{&quot;Key&quot;:&quot;POWER_USER_SHAPE_ICON&quot;,&quot;Value&quot;:&quot;POWER_USER_SHAPE_ICON_STYLE_1&quot;}">
              <a:extLst>
                <a:ext uri="{FF2B5EF4-FFF2-40B4-BE49-F238E27FC236}">
                  <a16:creationId xmlns:a16="http://schemas.microsoft.com/office/drawing/2014/main" id="{AFC2A3A0-EA0C-40A6-B848-32B080074974}"/>
                </a:ext>
              </a:extLst>
            </p:cNvPr>
            <p:cNvGrpSpPr>
              <a:grpSpLocks noChangeAspect="1"/>
            </p:cNvGrpSpPr>
            <p:nvPr>
              <p:custDataLst>
                <p:tags r:id="rId3"/>
              </p:custDataLst>
            </p:nvPr>
          </p:nvGrpSpPr>
          <p:grpSpPr>
            <a:xfrm>
              <a:off x="9439964" y="2867662"/>
              <a:ext cx="412891" cy="319697"/>
              <a:chOff x="7613650" y="384175"/>
              <a:chExt cx="1062038" cy="822326"/>
            </a:xfrm>
            <a:solidFill>
              <a:schemeClr val="accent3"/>
            </a:solidFill>
          </p:grpSpPr>
          <p:sp>
            <p:nvSpPr>
              <p:cNvPr id="118" name="Freeform 261">
                <a:extLst>
                  <a:ext uri="{FF2B5EF4-FFF2-40B4-BE49-F238E27FC236}">
                    <a16:creationId xmlns:a16="http://schemas.microsoft.com/office/drawing/2014/main" id="{614C7E21-A5B4-4B8A-9633-06BFD6121F64}"/>
                  </a:ext>
                </a:extLst>
              </p:cNvPr>
              <p:cNvSpPr>
                <a:spLocks/>
              </p:cNvSpPr>
              <p:nvPr/>
            </p:nvSpPr>
            <p:spPr bwMode="auto">
              <a:xfrm>
                <a:off x="7613650" y="490538"/>
                <a:ext cx="330200" cy="463550"/>
              </a:xfrm>
              <a:custGeom>
                <a:avLst/>
                <a:gdLst>
                  <a:gd name="T0" fmla="*/ 0 w 208"/>
                  <a:gd name="T1" fmla="*/ 177 h 292"/>
                  <a:gd name="T2" fmla="*/ 208 w 208"/>
                  <a:gd name="T3" fmla="*/ 292 h 292"/>
                  <a:gd name="T4" fmla="*/ 208 w 208"/>
                  <a:gd name="T5" fmla="*/ 210 h 292"/>
                  <a:gd name="T6" fmla="*/ 84 w 208"/>
                  <a:gd name="T7" fmla="*/ 146 h 292"/>
                  <a:gd name="T8" fmla="*/ 208 w 208"/>
                  <a:gd name="T9" fmla="*/ 83 h 292"/>
                  <a:gd name="T10" fmla="*/ 208 w 208"/>
                  <a:gd name="T11" fmla="*/ 0 h 292"/>
                  <a:gd name="T12" fmla="*/ 0 w 208"/>
                  <a:gd name="T13" fmla="*/ 116 h 292"/>
                  <a:gd name="T14" fmla="*/ 0 w 208"/>
                  <a:gd name="T15" fmla="*/ 17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292">
                    <a:moveTo>
                      <a:pt x="0" y="177"/>
                    </a:moveTo>
                    <a:lnTo>
                      <a:pt x="208" y="292"/>
                    </a:lnTo>
                    <a:lnTo>
                      <a:pt x="208" y="210"/>
                    </a:lnTo>
                    <a:lnTo>
                      <a:pt x="84" y="146"/>
                    </a:lnTo>
                    <a:lnTo>
                      <a:pt x="208" y="83"/>
                    </a:lnTo>
                    <a:lnTo>
                      <a:pt x="208" y="0"/>
                    </a:lnTo>
                    <a:lnTo>
                      <a:pt x="0" y="116"/>
                    </a:lnTo>
                    <a:lnTo>
                      <a:pt x="0" y="1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9" name="Freeform 262">
                <a:extLst>
                  <a:ext uri="{FF2B5EF4-FFF2-40B4-BE49-F238E27FC236}">
                    <a16:creationId xmlns:a16="http://schemas.microsoft.com/office/drawing/2014/main" id="{F9FDE406-46A0-4C81-8318-8970F8599B49}"/>
                  </a:ext>
                </a:extLst>
              </p:cNvPr>
              <p:cNvSpPr>
                <a:spLocks/>
              </p:cNvSpPr>
              <p:nvPr/>
            </p:nvSpPr>
            <p:spPr bwMode="auto">
              <a:xfrm>
                <a:off x="8004175" y="384175"/>
                <a:ext cx="225425" cy="590550"/>
              </a:xfrm>
              <a:custGeom>
                <a:avLst/>
                <a:gdLst>
                  <a:gd name="T0" fmla="*/ 77 w 142"/>
                  <a:gd name="T1" fmla="*/ 0 h 372"/>
                  <a:gd name="T2" fmla="*/ 0 w 142"/>
                  <a:gd name="T3" fmla="*/ 372 h 372"/>
                  <a:gd name="T4" fmla="*/ 66 w 142"/>
                  <a:gd name="T5" fmla="*/ 372 h 372"/>
                  <a:gd name="T6" fmla="*/ 142 w 142"/>
                  <a:gd name="T7" fmla="*/ 0 h 372"/>
                  <a:gd name="T8" fmla="*/ 77 w 142"/>
                  <a:gd name="T9" fmla="*/ 0 h 372"/>
                </a:gdLst>
                <a:ahLst/>
                <a:cxnLst>
                  <a:cxn ang="0">
                    <a:pos x="T0" y="T1"/>
                  </a:cxn>
                  <a:cxn ang="0">
                    <a:pos x="T2" y="T3"/>
                  </a:cxn>
                  <a:cxn ang="0">
                    <a:pos x="T4" y="T5"/>
                  </a:cxn>
                  <a:cxn ang="0">
                    <a:pos x="T6" y="T7"/>
                  </a:cxn>
                  <a:cxn ang="0">
                    <a:pos x="T8" y="T9"/>
                  </a:cxn>
                </a:cxnLst>
                <a:rect l="0" t="0" r="r" b="b"/>
                <a:pathLst>
                  <a:path w="142" h="372">
                    <a:moveTo>
                      <a:pt x="77" y="0"/>
                    </a:moveTo>
                    <a:lnTo>
                      <a:pt x="0" y="372"/>
                    </a:lnTo>
                    <a:lnTo>
                      <a:pt x="66" y="372"/>
                    </a:lnTo>
                    <a:lnTo>
                      <a:pt x="142" y="0"/>
                    </a:lnTo>
                    <a:lnTo>
                      <a:pt x="7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0" name="Freeform 263">
                <a:extLst>
                  <a:ext uri="{FF2B5EF4-FFF2-40B4-BE49-F238E27FC236}">
                    <a16:creationId xmlns:a16="http://schemas.microsoft.com/office/drawing/2014/main" id="{F06502E1-ED8E-4D48-BD3F-CD988E8BEDBF}"/>
                  </a:ext>
                </a:extLst>
              </p:cNvPr>
              <p:cNvSpPr>
                <a:spLocks/>
              </p:cNvSpPr>
              <p:nvPr/>
            </p:nvSpPr>
            <p:spPr bwMode="auto">
              <a:xfrm>
                <a:off x="8275638" y="490538"/>
                <a:ext cx="331788" cy="401638"/>
              </a:xfrm>
              <a:custGeom>
                <a:avLst/>
                <a:gdLst>
                  <a:gd name="T0" fmla="*/ 32 w 551"/>
                  <a:gd name="T1" fmla="*/ 619 h 666"/>
                  <a:gd name="T2" fmla="*/ 61 w 551"/>
                  <a:gd name="T3" fmla="*/ 613 h 666"/>
                  <a:gd name="T4" fmla="*/ 140 w 551"/>
                  <a:gd name="T5" fmla="*/ 653 h 666"/>
                  <a:gd name="T6" fmla="*/ 147 w 551"/>
                  <a:gd name="T7" fmla="*/ 666 h 666"/>
                  <a:gd name="T8" fmla="*/ 159 w 551"/>
                  <a:gd name="T9" fmla="*/ 656 h 666"/>
                  <a:gd name="T10" fmla="*/ 238 w 551"/>
                  <a:gd name="T11" fmla="*/ 640 h 666"/>
                  <a:gd name="T12" fmla="*/ 256 w 551"/>
                  <a:gd name="T13" fmla="*/ 630 h 666"/>
                  <a:gd name="T14" fmla="*/ 259 w 551"/>
                  <a:gd name="T15" fmla="*/ 569 h 666"/>
                  <a:gd name="T16" fmla="*/ 273 w 551"/>
                  <a:gd name="T17" fmla="*/ 542 h 666"/>
                  <a:gd name="T18" fmla="*/ 291 w 551"/>
                  <a:gd name="T19" fmla="*/ 516 h 666"/>
                  <a:gd name="T20" fmla="*/ 354 w 551"/>
                  <a:gd name="T21" fmla="*/ 486 h 666"/>
                  <a:gd name="T22" fmla="*/ 374 w 551"/>
                  <a:gd name="T23" fmla="*/ 489 h 666"/>
                  <a:gd name="T24" fmla="*/ 386 w 551"/>
                  <a:gd name="T25" fmla="*/ 492 h 666"/>
                  <a:gd name="T26" fmla="*/ 389 w 551"/>
                  <a:gd name="T27" fmla="*/ 490 h 666"/>
                  <a:gd name="T28" fmla="*/ 393 w 551"/>
                  <a:gd name="T29" fmla="*/ 479 h 666"/>
                  <a:gd name="T30" fmla="*/ 462 w 551"/>
                  <a:gd name="T31" fmla="*/ 424 h 666"/>
                  <a:gd name="T32" fmla="*/ 492 w 551"/>
                  <a:gd name="T33" fmla="*/ 424 h 666"/>
                  <a:gd name="T34" fmla="*/ 523 w 551"/>
                  <a:gd name="T35" fmla="*/ 426 h 666"/>
                  <a:gd name="T36" fmla="*/ 551 w 551"/>
                  <a:gd name="T37" fmla="*/ 436 h 666"/>
                  <a:gd name="T38" fmla="*/ 551 w 551"/>
                  <a:gd name="T39" fmla="*/ 300 h 666"/>
                  <a:gd name="T40" fmla="*/ 0 w 551"/>
                  <a:gd name="T41" fmla="*/ 0 h 666"/>
                  <a:gd name="T42" fmla="*/ 0 w 551"/>
                  <a:gd name="T43" fmla="*/ 217 h 666"/>
                  <a:gd name="T44" fmla="*/ 338 w 551"/>
                  <a:gd name="T45" fmla="*/ 385 h 666"/>
                  <a:gd name="T46" fmla="*/ 0 w 551"/>
                  <a:gd name="T47" fmla="*/ 552 h 666"/>
                  <a:gd name="T48" fmla="*/ 0 w 551"/>
                  <a:gd name="T49" fmla="*/ 628 h 666"/>
                  <a:gd name="T50" fmla="*/ 1 w 551"/>
                  <a:gd name="T51" fmla="*/ 628 h 666"/>
                  <a:gd name="T52" fmla="*/ 32 w 551"/>
                  <a:gd name="T53" fmla="*/ 619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1" h="666">
                    <a:moveTo>
                      <a:pt x="32" y="619"/>
                    </a:moveTo>
                    <a:cubicBezTo>
                      <a:pt x="41" y="617"/>
                      <a:pt x="51" y="615"/>
                      <a:pt x="61" y="613"/>
                    </a:cubicBezTo>
                    <a:cubicBezTo>
                      <a:pt x="91" y="609"/>
                      <a:pt x="124" y="626"/>
                      <a:pt x="140" y="653"/>
                    </a:cubicBezTo>
                    <a:lnTo>
                      <a:pt x="147" y="666"/>
                    </a:lnTo>
                    <a:lnTo>
                      <a:pt x="159" y="656"/>
                    </a:lnTo>
                    <a:cubicBezTo>
                      <a:pt x="179" y="637"/>
                      <a:pt x="212" y="631"/>
                      <a:pt x="238" y="640"/>
                    </a:cubicBezTo>
                    <a:lnTo>
                      <a:pt x="256" y="630"/>
                    </a:lnTo>
                    <a:cubicBezTo>
                      <a:pt x="249" y="610"/>
                      <a:pt x="249" y="588"/>
                      <a:pt x="259" y="569"/>
                    </a:cubicBezTo>
                    <a:cubicBezTo>
                      <a:pt x="263" y="559"/>
                      <a:pt x="268" y="550"/>
                      <a:pt x="273" y="542"/>
                    </a:cubicBezTo>
                    <a:cubicBezTo>
                      <a:pt x="278" y="533"/>
                      <a:pt x="285" y="525"/>
                      <a:pt x="291" y="516"/>
                    </a:cubicBezTo>
                    <a:cubicBezTo>
                      <a:pt x="305" y="498"/>
                      <a:pt x="329" y="486"/>
                      <a:pt x="354" y="486"/>
                    </a:cubicBezTo>
                    <a:cubicBezTo>
                      <a:pt x="361" y="486"/>
                      <a:pt x="368" y="487"/>
                      <a:pt x="374" y="489"/>
                    </a:cubicBezTo>
                    <a:lnTo>
                      <a:pt x="386" y="492"/>
                    </a:lnTo>
                    <a:cubicBezTo>
                      <a:pt x="387" y="491"/>
                      <a:pt x="388" y="491"/>
                      <a:pt x="389" y="490"/>
                    </a:cubicBezTo>
                    <a:lnTo>
                      <a:pt x="393" y="479"/>
                    </a:lnTo>
                    <a:cubicBezTo>
                      <a:pt x="403" y="449"/>
                      <a:pt x="431" y="426"/>
                      <a:pt x="462" y="424"/>
                    </a:cubicBezTo>
                    <a:cubicBezTo>
                      <a:pt x="472" y="424"/>
                      <a:pt x="482" y="423"/>
                      <a:pt x="492" y="424"/>
                    </a:cubicBezTo>
                    <a:cubicBezTo>
                      <a:pt x="502" y="424"/>
                      <a:pt x="513" y="425"/>
                      <a:pt x="523" y="426"/>
                    </a:cubicBezTo>
                    <a:cubicBezTo>
                      <a:pt x="533" y="428"/>
                      <a:pt x="542" y="431"/>
                      <a:pt x="551" y="436"/>
                    </a:cubicBezTo>
                    <a:lnTo>
                      <a:pt x="551" y="300"/>
                    </a:lnTo>
                    <a:lnTo>
                      <a:pt x="0" y="0"/>
                    </a:lnTo>
                    <a:lnTo>
                      <a:pt x="0" y="217"/>
                    </a:lnTo>
                    <a:lnTo>
                      <a:pt x="338" y="385"/>
                    </a:lnTo>
                    <a:lnTo>
                      <a:pt x="0" y="552"/>
                    </a:lnTo>
                    <a:lnTo>
                      <a:pt x="0" y="628"/>
                    </a:lnTo>
                    <a:cubicBezTo>
                      <a:pt x="1" y="628"/>
                      <a:pt x="1" y="628"/>
                      <a:pt x="1" y="628"/>
                    </a:cubicBezTo>
                    <a:cubicBezTo>
                      <a:pt x="12" y="624"/>
                      <a:pt x="22" y="621"/>
                      <a:pt x="32" y="6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1" name="Freeform 264">
                <a:extLst>
                  <a:ext uri="{FF2B5EF4-FFF2-40B4-BE49-F238E27FC236}">
                    <a16:creationId xmlns:a16="http://schemas.microsoft.com/office/drawing/2014/main" id="{9571293D-88D6-42FB-92FF-D2FAC33E537E}"/>
                  </a:ext>
                </a:extLst>
              </p:cNvPr>
              <p:cNvSpPr>
                <a:spLocks noEditPoints="1"/>
              </p:cNvSpPr>
              <p:nvPr/>
            </p:nvSpPr>
            <p:spPr bwMode="auto">
              <a:xfrm>
                <a:off x="8181975" y="893763"/>
                <a:ext cx="312738" cy="312738"/>
              </a:xfrm>
              <a:custGeom>
                <a:avLst/>
                <a:gdLst>
                  <a:gd name="T0" fmla="*/ 349 w 518"/>
                  <a:gd name="T1" fmla="*/ 316 h 518"/>
                  <a:gd name="T2" fmla="*/ 203 w 518"/>
                  <a:gd name="T3" fmla="*/ 351 h 518"/>
                  <a:gd name="T4" fmla="*/ 168 w 518"/>
                  <a:gd name="T5" fmla="*/ 204 h 518"/>
                  <a:gd name="T6" fmla="*/ 362 w 518"/>
                  <a:gd name="T7" fmla="*/ 286 h 518"/>
                  <a:gd name="T8" fmla="*/ 506 w 518"/>
                  <a:gd name="T9" fmla="*/ 176 h 518"/>
                  <a:gd name="T10" fmla="*/ 504 w 518"/>
                  <a:gd name="T11" fmla="*/ 172 h 518"/>
                  <a:gd name="T12" fmla="*/ 501 w 518"/>
                  <a:gd name="T13" fmla="*/ 169 h 518"/>
                  <a:gd name="T14" fmla="*/ 487 w 518"/>
                  <a:gd name="T15" fmla="*/ 163 h 518"/>
                  <a:gd name="T16" fmla="*/ 446 w 518"/>
                  <a:gd name="T17" fmla="*/ 159 h 518"/>
                  <a:gd name="T18" fmla="*/ 419 w 518"/>
                  <a:gd name="T19" fmla="*/ 130 h 518"/>
                  <a:gd name="T20" fmla="*/ 414 w 518"/>
                  <a:gd name="T21" fmla="*/ 106 h 518"/>
                  <a:gd name="T22" fmla="*/ 416 w 518"/>
                  <a:gd name="T23" fmla="*/ 52 h 518"/>
                  <a:gd name="T24" fmla="*/ 395 w 518"/>
                  <a:gd name="T25" fmla="*/ 37 h 518"/>
                  <a:gd name="T26" fmla="*/ 352 w 518"/>
                  <a:gd name="T27" fmla="*/ 29 h 518"/>
                  <a:gd name="T28" fmla="*/ 302 w 518"/>
                  <a:gd name="T29" fmla="*/ 58 h 518"/>
                  <a:gd name="T30" fmla="*/ 260 w 518"/>
                  <a:gd name="T31" fmla="*/ 42 h 518"/>
                  <a:gd name="T32" fmla="*/ 243 w 518"/>
                  <a:gd name="T33" fmla="*/ 12 h 518"/>
                  <a:gd name="T34" fmla="*/ 199 w 518"/>
                  <a:gd name="T35" fmla="*/ 6 h 518"/>
                  <a:gd name="T36" fmla="*/ 162 w 518"/>
                  <a:gd name="T37" fmla="*/ 31 h 518"/>
                  <a:gd name="T38" fmla="*/ 154 w 518"/>
                  <a:gd name="T39" fmla="*/ 79 h 518"/>
                  <a:gd name="T40" fmla="*/ 129 w 518"/>
                  <a:gd name="T41" fmla="*/ 99 h 518"/>
                  <a:gd name="T42" fmla="*/ 73 w 518"/>
                  <a:gd name="T43" fmla="*/ 95 h 518"/>
                  <a:gd name="T44" fmla="*/ 37 w 518"/>
                  <a:gd name="T45" fmla="*/ 123 h 518"/>
                  <a:gd name="T46" fmla="*/ 29 w 518"/>
                  <a:gd name="T47" fmla="*/ 167 h 518"/>
                  <a:gd name="T48" fmla="*/ 59 w 518"/>
                  <a:gd name="T49" fmla="*/ 207 h 518"/>
                  <a:gd name="T50" fmla="*/ 53 w 518"/>
                  <a:gd name="T51" fmla="*/ 238 h 518"/>
                  <a:gd name="T52" fmla="*/ 11 w 518"/>
                  <a:gd name="T53" fmla="*/ 275 h 518"/>
                  <a:gd name="T54" fmla="*/ 5 w 518"/>
                  <a:gd name="T55" fmla="*/ 319 h 518"/>
                  <a:gd name="T56" fmla="*/ 12 w 518"/>
                  <a:gd name="T57" fmla="*/ 343 h 518"/>
                  <a:gd name="T58" fmla="*/ 14 w 518"/>
                  <a:gd name="T59" fmla="*/ 348 h 518"/>
                  <a:gd name="T60" fmla="*/ 31 w 518"/>
                  <a:gd name="T61" fmla="*/ 357 h 518"/>
                  <a:gd name="T62" fmla="*/ 84 w 518"/>
                  <a:gd name="T63" fmla="*/ 371 h 518"/>
                  <a:gd name="T64" fmla="*/ 103 w 518"/>
                  <a:gd name="T65" fmla="*/ 414 h 518"/>
                  <a:gd name="T66" fmla="*/ 102 w 518"/>
                  <a:gd name="T67" fmla="*/ 468 h 518"/>
                  <a:gd name="T68" fmla="*/ 143 w 518"/>
                  <a:gd name="T69" fmla="*/ 493 h 518"/>
                  <a:gd name="T70" fmla="*/ 190 w 518"/>
                  <a:gd name="T71" fmla="*/ 468 h 518"/>
                  <a:gd name="T72" fmla="*/ 238 w 518"/>
                  <a:gd name="T73" fmla="*/ 466 h 518"/>
                  <a:gd name="T74" fmla="*/ 274 w 518"/>
                  <a:gd name="T75" fmla="*/ 507 h 518"/>
                  <a:gd name="T76" fmla="*/ 319 w 518"/>
                  <a:gd name="T77" fmla="*/ 513 h 518"/>
                  <a:gd name="T78" fmla="*/ 356 w 518"/>
                  <a:gd name="T79" fmla="*/ 488 h 518"/>
                  <a:gd name="T80" fmla="*/ 370 w 518"/>
                  <a:gd name="T81" fmla="*/ 435 h 518"/>
                  <a:gd name="T82" fmla="*/ 413 w 518"/>
                  <a:gd name="T83" fmla="*/ 415 h 518"/>
                  <a:gd name="T84" fmla="*/ 467 w 518"/>
                  <a:gd name="T85" fmla="*/ 417 h 518"/>
                  <a:gd name="T86" fmla="*/ 492 w 518"/>
                  <a:gd name="T87" fmla="*/ 375 h 518"/>
                  <a:gd name="T88" fmla="*/ 467 w 518"/>
                  <a:gd name="T89" fmla="*/ 328 h 518"/>
                  <a:gd name="T90" fmla="*/ 460 w 518"/>
                  <a:gd name="T91" fmla="*/ 309 h 518"/>
                  <a:gd name="T92" fmla="*/ 478 w 518"/>
                  <a:gd name="T93" fmla="*/ 261 h 518"/>
                  <a:gd name="T94" fmla="*/ 517 w 518"/>
                  <a:gd name="T95" fmla="*/ 224 h 518"/>
                  <a:gd name="T96" fmla="*/ 507 w 518"/>
                  <a:gd name="T97" fmla="*/ 18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8" h="518">
                    <a:moveTo>
                      <a:pt x="362" y="286"/>
                    </a:moveTo>
                    <a:cubicBezTo>
                      <a:pt x="360" y="296"/>
                      <a:pt x="355" y="307"/>
                      <a:pt x="349" y="316"/>
                    </a:cubicBezTo>
                    <a:cubicBezTo>
                      <a:pt x="334" y="341"/>
                      <a:pt x="311" y="358"/>
                      <a:pt x="283" y="364"/>
                    </a:cubicBezTo>
                    <a:cubicBezTo>
                      <a:pt x="256" y="371"/>
                      <a:pt x="227" y="366"/>
                      <a:pt x="203" y="351"/>
                    </a:cubicBezTo>
                    <a:cubicBezTo>
                      <a:pt x="163" y="327"/>
                      <a:pt x="144" y="280"/>
                      <a:pt x="155" y="235"/>
                    </a:cubicBezTo>
                    <a:cubicBezTo>
                      <a:pt x="158" y="224"/>
                      <a:pt x="162" y="214"/>
                      <a:pt x="168" y="204"/>
                    </a:cubicBezTo>
                    <a:cubicBezTo>
                      <a:pt x="199" y="154"/>
                      <a:pt x="265" y="139"/>
                      <a:pt x="315" y="170"/>
                    </a:cubicBezTo>
                    <a:cubicBezTo>
                      <a:pt x="354" y="194"/>
                      <a:pt x="373" y="241"/>
                      <a:pt x="362" y="286"/>
                    </a:cubicBezTo>
                    <a:close/>
                    <a:moveTo>
                      <a:pt x="507" y="180"/>
                    </a:moveTo>
                    <a:cubicBezTo>
                      <a:pt x="507" y="179"/>
                      <a:pt x="506" y="178"/>
                      <a:pt x="506" y="176"/>
                    </a:cubicBezTo>
                    <a:cubicBezTo>
                      <a:pt x="505" y="175"/>
                      <a:pt x="505" y="174"/>
                      <a:pt x="505" y="174"/>
                    </a:cubicBezTo>
                    <a:cubicBezTo>
                      <a:pt x="504" y="173"/>
                      <a:pt x="504" y="172"/>
                      <a:pt x="504" y="172"/>
                    </a:cubicBezTo>
                    <a:cubicBezTo>
                      <a:pt x="503" y="172"/>
                      <a:pt x="503" y="171"/>
                      <a:pt x="503" y="171"/>
                    </a:cubicBezTo>
                    <a:cubicBezTo>
                      <a:pt x="503" y="171"/>
                      <a:pt x="502" y="170"/>
                      <a:pt x="501" y="169"/>
                    </a:cubicBezTo>
                    <a:lnTo>
                      <a:pt x="501" y="169"/>
                    </a:lnTo>
                    <a:cubicBezTo>
                      <a:pt x="497" y="165"/>
                      <a:pt x="492" y="163"/>
                      <a:pt x="487" y="163"/>
                    </a:cubicBezTo>
                    <a:lnTo>
                      <a:pt x="453" y="161"/>
                    </a:lnTo>
                    <a:cubicBezTo>
                      <a:pt x="451" y="160"/>
                      <a:pt x="448" y="160"/>
                      <a:pt x="446" y="159"/>
                    </a:cubicBezTo>
                    <a:cubicBezTo>
                      <a:pt x="440" y="156"/>
                      <a:pt x="435" y="152"/>
                      <a:pt x="433" y="148"/>
                    </a:cubicBezTo>
                    <a:cubicBezTo>
                      <a:pt x="429" y="142"/>
                      <a:pt x="424" y="136"/>
                      <a:pt x="419" y="130"/>
                    </a:cubicBezTo>
                    <a:cubicBezTo>
                      <a:pt x="415" y="125"/>
                      <a:pt x="413" y="115"/>
                      <a:pt x="414" y="108"/>
                    </a:cubicBezTo>
                    <a:cubicBezTo>
                      <a:pt x="414" y="108"/>
                      <a:pt x="414" y="107"/>
                      <a:pt x="414" y="106"/>
                    </a:cubicBezTo>
                    <a:lnTo>
                      <a:pt x="423" y="74"/>
                    </a:lnTo>
                    <a:cubicBezTo>
                      <a:pt x="425" y="66"/>
                      <a:pt x="422" y="56"/>
                      <a:pt x="416" y="52"/>
                    </a:cubicBezTo>
                    <a:cubicBezTo>
                      <a:pt x="412" y="49"/>
                      <a:pt x="408" y="46"/>
                      <a:pt x="404" y="44"/>
                    </a:cubicBezTo>
                    <a:cubicBezTo>
                      <a:pt x="401" y="41"/>
                      <a:pt x="398" y="39"/>
                      <a:pt x="395" y="37"/>
                    </a:cubicBezTo>
                    <a:cubicBezTo>
                      <a:pt x="388" y="33"/>
                      <a:pt x="381" y="29"/>
                      <a:pt x="374" y="26"/>
                    </a:cubicBezTo>
                    <a:cubicBezTo>
                      <a:pt x="368" y="23"/>
                      <a:pt x="357" y="24"/>
                      <a:pt x="352" y="29"/>
                    </a:cubicBezTo>
                    <a:lnTo>
                      <a:pt x="326" y="52"/>
                    </a:lnTo>
                    <a:cubicBezTo>
                      <a:pt x="320" y="57"/>
                      <a:pt x="310" y="60"/>
                      <a:pt x="302" y="58"/>
                    </a:cubicBezTo>
                    <a:cubicBezTo>
                      <a:pt x="295" y="57"/>
                      <a:pt x="288" y="55"/>
                      <a:pt x="281" y="55"/>
                    </a:cubicBezTo>
                    <a:cubicBezTo>
                      <a:pt x="273" y="54"/>
                      <a:pt x="264" y="48"/>
                      <a:pt x="260" y="42"/>
                    </a:cubicBezTo>
                    <a:cubicBezTo>
                      <a:pt x="260" y="42"/>
                      <a:pt x="260" y="42"/>
                      <a:pt x="260" y="42"/>
                    </a:cubicBezTo>
                    <a:lnTo>
                      <a:pt x="243" y="12"/>
                    </a:lnTo>
                    <a:cubicBezTo>
                      <a:pt x="239" y="5"/>
                      <a:pt x="230" y="0"/>
                      <a:pt x="223" y="1"/>
                    </a:cubicBezTo>
                    <a:cubicBezTo>
                      <a:pt x="215" y="2"/>
                      <a:pt x="207" y="4"/>
                      <a:pt x="199" y="6"/>
                    </a:cubicBezTo>
                    <a:cubicBezTo>
                      <a:pt x="191" y="7"/>
                      <a:pt x="183" y="10"/>
                      <a:pt x="175" y="13"/>
                    </a:cubicBezTo>
                    <a:cubicBezTo>
                      <a:pt x="168" y="15"/>
                      <a:pt x="162" y="24"/>
                      <a:pt x="162" y="31"/>
                    </a:cubicBezTo>
                    <a:lnTo>
                      <a:pt x="160" y="66"/>
                    </a:lnTo>
                    <a:cubicBezTo>
                      <a:pt x="159" y="70"/>
                      <a:pt x="157" y="75"/>
                      <a:pt x="154" y="79"/>
                    </a:cubicBezTo>
                    <a:cubicBezTo>
                      <a:pt x="152" y="82"/>
                      <a:pt x="150" y="85"/>
                      <a:pt x="147" y="86"/>
                    </a:cubicBezTo>
                    <a:cubicBezTo>
                      <a:pt x="141" y="90"/>
                      <a:pt x="135" y="94"/>
                      <a:pt x="129" y="99"/>
                    </a:cubicBezTo>
                    <a:cubicBezTo>
                      <a:pt x="123" y="104"/>
                      <a:pt x="113" y="106"/>
                      <a:pt x="106" y="104"/>
                    </a:cubicBezTo>
                    <a:lnTo>
                      <a:pt x="73" y="95"/>
                    </a:lnTo>
                    <a:cubicBezTo>
                      <a:pt x="66" y="93"/>
                      <a:pt x="56" y="96"/>
                      <a:pt x="51" y="102"/>
                    </a:cubicBezTo>
                    <a:cubicBezTo>
                      <a:pt x="46" y="109"/>
                      <a:pt x="41" y="116"/>
                      <a:pt x="37" y="123"/>
                    </a:cubicBezTo>
                    <a:cubicBezTo>
                      <a:pt x="32" y="130"/>
                      <a:pt x="29" y="137"/>
                      <a:pt x="25" y="144"/>
                    </a:cubicBezTo>
                    <a:cubicBezTo>
                      <a:pt x="22" y="151"/>
                      <a:pt x="24" y="161"/>
                      <a:pt x="29" y="167"/>
                    </a:cubicBezTo>
                    <a:lnTo>
                      <a:pt x="51" y="192"/>
                    </a:lnTo>
                    <a:cubicBezTo>
                      <a:pt x="56" y="198"/>
                      <a:pt x="60" y="204"/>
                      <a:pt x="59" y="207"/>
                    </a:cubicBezTo>
                    <a:cubicBezTo>
                      <a:pt x="58" y="208"/>
                      <a:pt x="58" y="210"/>
                      <a:pt x="58" y="212"/>
                    </a:cubicBezTo>
                    <a:cubicBezTo>
                      <a:pt x="55" y="220"/>
                      <a:pt x="54" y="229"/>
                      <a:pt x="53" y="238"/>
                    </a:cubicBezTo>
                    <a:cubicBezTo>
                      <a:pt x="52" y="245"/>
                      <a:pt x="47" y="255"/>
                      <a:pt x="40" y="258"/>
                    </a:cubicBezTo>
                    <a:lnTo>
                      <a:pt x="11" y="275"/>
                    </a:lnTo>
                    <a:cubicBezTo>
                      <a:pt x="4" y="279"/>
                      <a:pt x="0" y="288"/>
                      <a:pt x="1" y="295"/>
                    </a:cubicBezTo>
                    <a:cubicBezTo>
                      <a:pt x="2" y="303"/>
                      <a:pt x="3" y="311"/>
                      <a:pt x="5" y="319"/>
                    </a:cubicBezTo>
                    <a:cubicBezTo>
                      <a:pt x="6" y="325"/>
                      <a:pt x="8" y="331"/>
                      <a:pt x="10" y="337"/>
                    </a:cubicBezTo>
                    <a:cubicBezTo>
                      <a:pt x="11" y="339"/>
                      <a:pt x="11" y="341"/>
                      <a:pt x="12" y="343"/>
                    </a:cubicBezTo>
                    <a:cubicBezTo>
                      <a:pt x="12" y="344"/>
                      <a:pt x="13" y="345"/>
                      <a:pt x="13" y="346"/>
                    </a:cubicBezTo>
                    <a:cubicBezTo>
                      <a:pt x="14" y="346"/>
                      <a:pt x="14" y="347"/>
                      <a:pt x="14" y="348"/>
                    </a:cubicBezTo>
                    <a:cubicBezTo>
                      <a:pt x="15" y="348"/>
                      <a:pt x="15" y="348"/>
                      <a:pt x="15" y="348"/>
                    </a:cubicBezTo>
                    <a:cubicBezTo>
                      <a:pt x="19" y="353"/>
                      <a:pt x="25" y="356"/>
                      <a:pt x="31" y="357"/>
                    </a:cubicBezTo>
                    <a:lnTo>
                      <a:pt x="63" y="358"/>
                    </a:lnTo>
                    <a:cubicBezTo>
                      <a:pt x="71" y="359"/>
                      <a:pt x="80" y="365"/>
                      <a:pt x="84" y="371"/>
                    </a:cubicBezTo>
                    <a:cubicBezTo>
                      <a:pt x="88" y="378"/>
                      <a:pt x="93" y="384"/>
                      <a:pt x="98" y="390"/>
                    </a:cubicBezTo>
                    <a:cubicBezTo>
                      <a:pt x="102" y="396"/>
                      <a:pt x="105" y="407"/>
                      <a:pt x="103" y="414"/>
                    </a:cubicBezTo>
                    <a:lnTo>
                      <a:pt x="94" y="446"/>
                    </a:lnTo>
                    <a:cubicBezTo>
                      <a:pt x="93" y="453"/>
                      <a:pt x="96" y="463"/>
                      <a:pt x="102" y="468"/>
                    </a:cubicBezTo>
                    <a:cubicBezTo>
                      <a:pt x="108" y="472"/>
                      <a:pt x="114" y="477"/>
                      <a:pt x="121" y="481"/>
                    </a:cubicBezTo>
                    <a:cubicBezTo>
                      <a:pt x="128" y="485"/>
                      <a:pt x="136" y="490"/>
                      <a:pt x="143" y="493"/>
                    </a:cubicBezTo>
                    <a:cubicBezTo>
                      <a:pt x="150" y="496"/>
                      <a:pt x="160" y="495"/>
                      <a:pt x="166" y="490"/>
                    </a:cubicBezTo>
                    <a:lnTo>
                      <a:pt x="190" y="468"/>
                    </a:lnTo>
                    <a:cubicBezTo>
                      <a:pt x="196" y="463"/>
                      <a:pt x="206" y="461"/>
                      <a:pt x="214" y="463"/>
                    </a:cubicBezTo>
                    <a:cubicBezTo>
                      <a:pt x="221" y="464"/>
                      <a:pt x="229" y="466"/>
                      <a:pt x="238" y="466"/>
                    </a:cubicBezTo>
                    <a:cubicBezTo>
                      <a:pt x="245" y="467"/>
                      <a:pt x="254" y="473"/>
                      <a:pt x="258" y="479"/>
                    </a:cubicBezTo>
                    <a:lnTo>
                      <a:pt x="274" y="507"/>
                    </a:lnTo>
                    <a:cubicBezTo>
                      <a:pt x="278" y="514"/>
                      <a:pt x="287" y="518"/>
                      <a:pt x="294" y="518"/>
                    </a:cubicBezTo>
                    <a:cubicBezTo>
                      <a:pt x="303" y="517"/>
                      <a:pt x="311" y="515"/>
                      <a:pt x="319" y="513"/>
                    </a:cubicBezTo>
                    <a:cubicBezTo>
                      <a:pt x="327" y="511"/>
                      <a:pt x="335" y="509"/>
                      <a:pt x="342" y="506"/>
                    </a:cubicBezTo>
                    <a:cubicBezTo>
                      <a:pt x="349" y="504"/>
                      <a:pt x="355" y="496"/>
                      <a:pt x="356" y="488"/>
                    </a:cubicBezTo>
                    <a:lnTo>
                      <a:pt x="358" y="456"/>
                    </a:lnTo>
                    <a:cubicBezTo>
                      <a:pt x="358" y="448"/>
                      <a:pt x="364" y="439"/>
                      <a:pt x="370" y="435"/>
                    </a:cubicBezTo>
                    <a:cubicBezTo>
                      <a:pt x="377" y="431"/>
                      <a:pt x="384" y="426"/>
                      <a:pt x="390" y="421"/>
                    </a:cubicBezTo>
                    <a:cubicBezTo>
                      <a:pt x="396" y="416"/>
                      <a:pt x="406" y="413"/>
                      <a:pt x="413" y="415"/>
                    </a:cubicBezTo>
                    <a:lnTo>
                      <a:pt x="445" y="424"/>
                    </a:lnTo>
                    <a:cubicBezTo>
                      <a:pt x="452" y="426"/>
                      <a:pt x="462" y="423"/>
                      <a:pt x="467" y="417"/>
                    </a:cubicBezTo>
                    <a:cubicBezTo>
                      <a:pt x="472" y="411"/>
                      <a:pt x="476" y="404"/>
                      <a:pt x="480" y="397"/>
                    </a:cubicBezTo>
                    <a:cubicBezTo>
                      <a:pt x="485" y="390"/>
                      <a:pt x="489" y="383"/>
                      <a:pt x="492" y="375"/>
                    </a:cubicBezTo>
                    <a:cubicBezTo>
                      <a:pt x="496" y="368"/>
                      <a:pt x="494" y="358"/>
                      <a:pt x="489" y="352"/>
                    </a:cubicBezTo>
                    <a:lnTo>
                      <a:pt x="467" y="328"/>
                    </a:lnTo>
                    <a:cubicBezTo>
                      <a:pt x="462" y="322"/>
                      <a:pt x="458" y="316"/>
                      <a:pt x="459" y="313"/>
                    </a:cubicBezTo>
                    <a:cubicBezTo>
                      <a:pt x="459" y="312"/>
                      <a:pt x="460" y="311"/>
                      <a:pt x="460" y="309"/>
                    </a:cubicBezTo>
                    <a:cubicBezTo>
                      <a:pt x="462" y="300"/>
                      <a:pt x="464" y="291"/>
                      <a:pt x="465" y="281"/>
                    </a:cubicBezTo>
                    <a:cubicBezTo>
                      <a:pt x="465" y="274"/>
                      <a:pt x="471" y="264"/>
                      <a:pt x="478" y="261"/>
                    </a:cubicBezTo>
                    <a:lnTo>
                      <a:pt x="506" y="244"/>
                    </a:lnTo>
                    <a:cubicBezTo>
                      <a:pt x="513" y="240"/>
                      <a:pt x="518" y="231"/>
                      <a:pt x="517" y="224"/>
                    </a:cubicBezTo>
                    <a:cubicBezTo>
                      <a:pt x="516" y="215"/>
                      <a:pt x="514" y="207"/>
                      <a:pt x="512" y="199"/>
                    </a:cubicBezTo>
                    <a:cubicBezTo>
                      <a:pt x="511" y="193"/>
                      <a:pt x="509" y="187"/>
                      <a:pt x="507"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2" name="Freeform 265">
                <a:extLst>
                  <a:ext uri="{FF2B5EF4-FFF2-40B4-BE49-F238E27FC236}">
                    <a16:creationId xmlns:a16="http://schemas.microsoft.com/office/drawing/2014/main" id="{B98BA09E-4138-40EA-A719-15F80F286565}"/>
                  </a:ext>
                </a:extLst>
              </p:cNvPr>
              <p:cNvSpPr>
                <a:spLocks noEditPoints="1"/>
              </p:cNvSpPr>
              <p:nvPr/>
            </p:nvSpPr>
            <p:spPr bwMode="auto">
              <a:xfrm>
                <a:off x="8459788" y="781050"/>
                <a:ext cx="215900" cy="230188"/>
              </a:xfrm>
              <a:custGeom>
                <a:avLst/>
                <a:gdLst>
                  <a:gd name="T0" fmla="*/ 237 w 360"/>
                  <a:gd name="T1" fmla="*/ 226 h 382"/>
                  <a:gd name="T2" fmla="*/ 111 w 360"/>
                  <a:gd name="T3" fmla="*/ 174 h 382"/>
                  <a:gd name="T4" fmla="*/ 162 w 360"/>
                  <a:gd name="T5" fmla="*/ 123 h 382"/>
                  <a:gd name="T6" fmla="*/ 246 w 360"/>
                  <a:gd name="T7" fmla="*/ 206 h 382"/>
                  <a:gd name="T8" fmla="*/ 325 w 360"/>
                  <a:gd name="T9" fmla="*/ 203 h 382"/>
                  <a:gd name="T10" fmla="*/ 334 w 360"/>
                  <a:gd name="T11" fmla="*/ 164 h 382"/>
                  <a:gd name="T12" fmla="*/ 358 w 360"/>
                  <a:gd name="T13" fmla="*/ 123 h 382"/>
                  <a:gd name="T14" fmla="*/ 335 w 360"/>
                  <a:gd name="T15" fmla="*/ 79 h 382"/>
                  <a:gd name="T16" fmla="*/ 332 w 360"/>
                  <a:gd name="T17" fmla="*/ 77 h 382"/>
                  <a:gd name="T18" fmla="*/ 330 w 360"/>
                  <a:gd name="T19" fmla="*/ 75 h 382"/>
                  <a:gd name="T20" fmla="*/ 313 w 360"/>
                  <a:gd name="T21" fmla="*/ 71 h 382"/>
                  <a:gd name="T22" fmla="*/ 265 w 360"/>
                  <a:gd name="T23" fmla="*/ 72 h 382"/>
                  <a:gd name="T24" fmla="*/ 246 w 360"/>
                  <a:gd name="T25" fmla="*/ 60 h 382"/>
                  <a:gd name="T26" fmla="*/ 226 w 360"/>
                  <a:gd name="T27" fmla="*/ 18 h 382"/>
                  <a:gd name="T28" fmla="*/ 209 w 360"/>
                  <a:gd name="T29" fmla="*/ 2 h 382"/>
                  <a:gd name="T30" fmla="*/ 160 w 360"/>
                  <a:gd name="T31" fmla="*/ 0 h 382"/>
                  <a:gd name="T32" fmla="*/ 135 w 360"/>
                  <a:gd name="T33" fmla="*/ 38 h 382"/>
                  <a:gd name="T34" fmla="*/ 101 w 360"/>
                  <a:gd name="T35" fmla="*/ 65 h 382"/>
                  <a:gd name="T36" fmla="*/ 53 w 360"/>
                  <a:gd name="T37" fmla="*/ 63 h 382"/>
                  <a:gd name="T38" fmla="*/ 17 w 360"/>
                  <a:gd name="T39" fmla="*/ 91 h 382"/>
                  <a:gd name="T40" fmla="*/ 4 w 360"/>
                  <a:gd name="T41" fmla="*/ 119 h 382"/>
                  <a:gd name="T42" fmla="*/ 25 w 360"/>
                  <a:gd name="T43" fmla="*/ 153 h 382"/>
                  <a:gd name="T44" fmla="*/ 32 w 360"/>
                  <a:gd name="T45" fmla="*/ 196 h 382"/>
                  <a:gd name="T46" fmla="*/ 16 w 360"/>
                  <a:gd name="T47" fmla="*/ 226 h 382"/>
                  <a:gd name="T48" fmla="*/ 0 w 360"/>
                  <a:gd name="T49" fmla="*/ 249 h 382"/>
                  <a:gd name="T50" fmla="*/ 0 w 360"/>
                  <a:gd name="T51" fmla="*/ 252 h 382"/>
                  <a:gd name="T52" fmla="*/ 0 w 360"/>
                  <a:gd name="T53" fmla="*/ 255 h 382"/>
                  <a:gd name="T54" fmla="*/ 1 w 360"/>
                  <a:gd name="T55" fmla="*/ 259 h 382"/>
                  <a:gd name="T56" fmla="*/ 16 w 360"/>
                  <a:gd name="T57" fmla="*/ 289 h 382"/>
                  <a:gd name="T58" fmla="*/ 24 w 360"/>
                  <a:gd name="T59" fmla="*/ 302 h 382"/>
                  <a:gd name="T60" fmla="*/ 27 w 360"/>
                  <a:gd name="T61" fmla="*/ 305 h 382"/>
                  <a:gd name="T62" fmla="*/ 30 w 360"/>
                  <a:gd name="T63" fmla="*/ 307 h 382"/>
                  <a:gd name="T64" fmla="*/ 37 w 360"/>
                  <a:gd name="T65" fmla="*/ 310 h 382"/>
                  <a:gd name="T66" fmla="*/ 69 w 360"/>
                  <a:gd name="T67" fmla="*/ 305 h 382"/>
                  <a:gd name="T68" fmla="*/ 92 w 360"/>
                  <a:gd name="T69" fmla="*/ 309 h 382"/>
                  <a:gd name="T70" fmla="*/ 111 w 360"/>
                  <a:gd name="T71" fmla="*/ 321 h 382"/>
                  <a:gd name="T72" fmla="*/ 132 w 360"/>
                  <a:gd name="T73" fmla="*/ 364 h 382"/>
                  <a:gd name="T74" fmla="*/ 173 w 360"/>
                  <a:gd name="T75" fmla="*/ 381 h 382"/>
                  <a:gd name="T76" fmla="*/ 216 w 360"/>
                  <a:gd name="T77" fmla="*/ 366 h 382"/>
                  <a:gd name="T78" fmla="*/ 241 w 360"/>
                  <a:gd name="T79" fmla="*/ 323 h 382"/>
                  <a:gd name="T80" fmla="*/ 280 w 360"/>
                  <a:gd name="T81" fmla="*/ 311 h 382"/>
                  <a:gd name="T82" fmla="*/ 328 w 360"/>
                  <a:gd name="T83" fmla="*/ 311 h 382"/>
                  <a:gd name="T84" fmla="*/ 353 w 360"/>
                  <a:gd name="T85" fmla="*/ 269 h 382"/>
                  <a:gd name="T86" fmla="*/ 332 w 360"/>
                  <a:gd name="T87" fmla="*/ 22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0" h="382">
                    <a:moveTo>
                      <a:pt x="246" y="206"/>
                    </a:moveTo>
                    <a:cubicBezTo>
                      <a:pt x="244" y="213"/>
                      <a:pt x="241" y="220"/>
                      <a:pt x="237" y="226"/>
                    </a:cubicBezTo>
                    <a:cubicBezTo>
                      <a:pt x="217" y="259"/>
                      <a:pt x="174" y="269"/>
                      <a:pt x="142" y="249"/>
                    </a:cubicBezTo>
                    <a:cubicBezTo>
                      <a:pt x="116" y="233"/>
                      <a:pt x="104" y="203"/>
                      <a:pt x="111" y="174"/>
                    </a:cubicBezTo>
                    <a:cubicBezTo>
                      <a:pt x="113" y="167"/>
                      <a:pt x="116" y="160"/>
                      <a:pt x="119" y="154"/>
                    </a:cubicBezTo>
                    <a:cubicBezTo>
                      <a:pt x="129" y="138"/>
                      <a:pt x="144" y="127"/>
                      <a:pt x="162" y="123"/>
                    </a:cubicBezTo>
                    <a:cubicBezTo>
                      <a:pt x="180" y="118"/>
                      <a:pt x="199" y="121"/>
                      <a:pt x="215" y="131"/>
                    </a:cubicBezTo>
                    <a:cubicBezTo>
                      <a:pt x="240" y="147"/>
                      <a:pt x="253" y="177"/>
                      <a:pt x="246" y="206"/>
                    </a:cubicBezTo>
                    <a:close/>
                    <a:moveTo>
                      <a:pt x="332" y="227"/>
                    </a:moveTo>
                    <a:cubicBezTo>
                      <a:pt x="327" y="221"/>
                      <a:pt x="324" y="210"/>
                      <a:pt x="325" y="203"/>
                    </a:cubicBezTo>
                    <a:cubicBezTo>
                      <a:pt x="325" y="198"/>
                      <a:pt x="325" y="192"/>
                      <a:pt x="325" y="187"/>
                    </a:cubicBezTo>
                    <a:cubicBezTo>
                      <a:pt x="325" y="179"/>
                      <a:pt x="329" y="169"/>
                      <a:pt x="334" y="164"/>
                    </a:cubicBezTo>
                    <a:lnTo>
                      <a:pt x="353" y="145"/>
                    </a:lnTo>
                    <a:cubicBezTo>
                      <a:pt x="358" y="140"/>
                      <a:pt x="360" y="130"/>
                      <a:pt x="358" y="123"/>
                    </a:cubicBezTo>
                    <a:cubicBezTo>
                      <a:pt x="354" y="115"/>
                      <a:pt x="351" y="107"/>
                      <a:pt x="347" y="100"/>
                    </a:cubicBezTo>
                    <a:cubicBezTo>
                      <a:pt x="343" y="93"/>
                      <a:pt x="339" y="86"/>
                      <a:pt x="335" y="79"/>
                    </a:cubicBezTo>
                    <a:cubicBezTo>
                      <a:pt x="334" y="79"/>
                      <a:pt x="334" y="78"/>
                      <a:pt x="333" y="77"/>
                    </a:cubicBezTo>
                    <a:cubicBezTo>
                      <a:pt x="333" y="77"/>
                      <a:pt x="332" y="77"/>
                      <a:pt x="332" y="77"/>
                    </a:cubicBezTo>
                    <a:cubicBezTo>
                      <a:pt x="332" y="76"/>
                      <a:pt x="331" y="76"/>
                      <a:pt x="331" y="76"/>
                    </a:cubicBezTo>
                    <a:cubicBezTo>
                      <a:pt x="331" y="75"/>
                      <a:pt x="330" y="75"/>
                      <a:pt x="330" y="75"/>
                    </a:cubicBezTo>
                    <a:cubicBezTo>
                      <a:pt x="330" y="75"/>
                      <a:pt x="329" y="74"/>
                      <a:pt x="329" y="74"/>
                    </a:cubicBezTo>
                    <a:cubicBezTo>
                      <a:pt x="324" y="71"/>
                      <a:pt x="318" y="70"/>
                      <a:pt x="313" y="71"/>
                    </a:cubicBezTo>
                    <a:lnTo>
                      <a:pt x="288" y="76"/>
                    </a:lnTo>
                    <a:cubicBezTo>
                      <a:pt x="281" y="78"/>
                      <a:pt x="271" y="76"/>
                      <a:pt x="265" y="72"/>
                    </a:cubicBezTo>
                    <a:cubicBezTo>
                      <a:pt x="262" y="69"/>
                      <a:pt x="259" y="67"/>
                      <a:pt x="256" y="65"/>
                    </a:cubicBezTo>
                    <a:cubicBezTo>
                      <a:pt x="252" y="63"/>
                      <a:pt x="249" y="61"/>
                      <a:pt x="246" y="60"/>
                    </a:cubicBezTo>
                    <a:cubicBezTo>
                      <a:pt x="241" y="57"/>
                      <a:pt x="235" y="49"/>
                      <a:pt x="233" y="42"/>
                    </a:cubicBezTo>
                    <a:lnTo>
                      <a:pt x="226" y="18"/>
                    </a:lnTo>
                    <a:cubicBezTo>
                      <a:pt x="225" y="12"/>
                      <a:pt x="220" y="7"/>
                      <a:pt x="215" y="4"/>
                    </a:cubicBezTo>
                    <a:cubicBezTo>
                      <a:pt x="213" y="3"/>
                      <a:pt x="211" y="2"/>
                      <a:pt x="209" y="2"/>
                    </a:cubicBezTo>
                    <a:cubicBezTo>
                      <a:pt x="201" y="1"/>
                      <a:pt x="193" y="0"/>
                      <a:pt x="184" y="0"/>
                    </a:cubicBezTo>
                    <a:cubicBezTo>
                      <a:pt x="176" y="0"/>
                      <a:pt x="168" y="0"/>
                      <a:pt x="160" y="0"/>
                    </a:cubicBezTo>
                    <a:cubicBezTo>
                      <a:pt x="153" y="1"/>
                      <a:pt x="145" y="8"/>
                      <a:pt x="142" y="15"/>
                    </a:cubicBezTo>
                    <a:lnTo>
                      <a:pt x="135" y="38"/>
                    </a:lnTo>
                    <a:cubicBezTo>
                      <a:pt x="132" y="45"/>
                      <a:pt x="125" y="53"/>
                      <a:pt x="118" y="56"/>
                    </a:cubicBezTo>
                    <a:cubicBezTo>
                      <a:pt x="112" y="59"/>
                      <a:pt x="106" y="62"/>
                      <a:pt x="101" y="65"/>
                    </a:cubicBezTo>
                    <a:cubicBezTo>
                      <a:pt x="94" y="69"/>
                      <a:pt x="84" y="72"/>
                      <a:pt x="76" y="70"/>
                    </a:cubicBezTo>
                    <a:lnTo>
                      <a:pt x="53" y="63"/>
                    </a:lnTo>
                    <a:cubicBezTo>
                      <a:pt x="46" y="61"/>
                      <a:pt x="36" y="64"/>
                      <a:pt x="31" y="70"/>
                    </a:cubicBezTo>
                    <a:cubicBezTo>
                      <a:pt x="26" y="77"/>
                      <a:pt x="21" y="84"/>
                      <a:pt x="17" y="91"/>
                    </a:cubicBezTo>
                    <a:cubicBezTo>
                      <a:pt x="12" y="98"/>
                      <a:pt x="9" y="105"/>
                      <a:pt x="5" y="112"/>
                    </a:cubicBezTo>
                    <a:cubicBezTo>
                      <a:pt x="4" y="114"/>
                      <a:pt x="4" y="117"/>
                      <a:pt x="4" y="119"/>
                    </a:cubicBezTo>
                    <a:cubicBezTo>
                      <a:pt x="3" y="125"/>
                      <a:pt x="5" y="131"/>
                      <a:pt x="9" y="134"/>
                    </a:cubicBezTo>
                    <a:lnTo>
                      <a:pt x="25" y="153"/>
                    </a:lnTo>
                    <a:cubicBezTo>
                      <a:pt x="30" y="158"/>
                      <a:pt x="33" y="169"/>
                      <a:pt x="32" y="177"/>
                    </a:cubicBezTo>
                    <a:cubicBezTo>
                      <a:pt x="32" y="183"/>
                      <a:pt x="31" y="190"/>
                      <a:pt x="32" y="196"/>
                    </a:cubicBezTo>
                    <a:cubicBezTo>
                      <a:pt x="32" y="203"/>
                      <a:pt x="28" y="214"/>
                      <a:pt x="23" y="219"/>
                    </a:cubicBezTo>
                    <a:lnTo>
                      <a:pt x="16" y="226"/>
                    </a:lnTo>
                    <a:lnTo>
                      <a:pt x="6" y="237"/>
                    </a:lnTo>
                    <a:cubicBezTo>
                      <a:pt x="3" y="240"/>
                      <a:pt x="1" y="244"/>
                      <a:pt x="0" y="249"/>
                    </a:cubicBezTo>
                    <a:cubicBezTo>
                      <a:pt x="0" y="250"/>
                      <a:pt x="0" y="250"/>
                      <a:pt x="0" y="251"/>
                    </a:cubicBezTo>
                    <a:cubicBezTo>
                      <a:pt x="0" y="251"/>
                      <a:pt x="0" y="251"/>
                      <a:pt x="0" y="252"/>
                    </a:cubicBezTo>
                    <a:cubicBezTo>
                      <a:pt x="0" y="252"/>
                      <a:pt x="0" y="253"/>
                      <a:pt x="0" y="254"/>
                    </a:cubicBezTo>
                    <a:cubicBezTo>
                      <a:pt x="0" y="254"/>
                      <a:pt x="0" y="255"/>
                      <a:pt x="0" y="255"/>
                    </a:cubicBezTo>
                    <a:cubicBezTo>
                      <a:pt x="0" y="255"/>
                      <a:pt x="0" y="256"/>
                      <a:pt x="0" y="257"/>
                    </a:cubicBezTo>
                    <a:cubicBezTo>
                      <a:pt x="0" y="257"/>
                      <a:pt x="0" y="258"/>
                      <a:pt x="1" y="259"/>
                    </a:cubicBezTo>
                    <a:cubicBezTo>
                      <a:pt x="4" y="266"/>
                      <a:pt x="7" y="273"/>
                      <a:pt x="11" y="280"/>
                    </a:cubicBezTo>
                    <a:cubicBezTo>
                      <a:pt x="12" y="283"/>
                      <a:pt x="14" y="286"/>
                      <a:pt x="16" y="289"/>
                    </a:cubicBezTo>
                    <a:cubicBezTo>
                      <a:pt x="17" y="290"/>
                      <a:pt x="17" y="291"/>
                      <a:pt x="18" y="292"/>
                    </a:cubicBezTo>
                    <a:cubicBezTo>
                      <a:pt x="20" y="295"/>
                      <a:pt x="22" y="299"/>
                      <a:pt x="24" y="302"/>
                    </a:cubicBezTo>
                    <a:cubicBezTo>
                      <a:pt x="25" y="303"/>
                      <a:pt x="26" y="304"/>
                      <a:pt x="26" y="305"/>
                    </a:cubicBezTo>
                    <a:cubicBezTo>
                      <a:pt x="27" y="305"/>
                      <a:pt x="27" y="305"/>
                      <a:pt x="27" y="305"/>
                    </a:cubicBezTo>
                    <a:cubicBezTo>
                      <a:pt x="28" y="306"/>
                      <a:pt x="29" y="306"/>
                      <a:pt x="29" y="307"/>
                    </a:cubicBezTo>
                    <a:cubicBezTo>
                      <a:pt x="30" y="307"/>
                      <a:pt x="30" y="307"/>
                      <a:pt x="30" y="307"/>
                    </a:cubicBezTo>
                    <a:cubicBezTo>
                      <a:pt x="32" y="309"/>
                      <a:pt x="35" y="310"/>
                      <a:pt x="37" y="310"/>
                    </a:cubicBezTo>
                    <a:lnTo>
                      <a:pt x="37" y="310"/>
                    </a:lnTo>
                    <a:cubicBezTo>
                      <a:pt x="40" y="311"/>
                      <a:pt x="43" y="311"/>
                      <a:pt x="46" y="310"/>
                    </a:cubicBezTo>
                    <a:lnTo>
                      <a:pt x="69" y="305"/>
                    </a:lnTo>
                    <a:lnTo>
                      <a:pt x="70" y="305"/>
                    </a:lnTo>
                    <a:cubicBezTo>
                      <a:pt x="78" y="304"/>
                      <a:pt x="87" y="306"/>
                      <a:pt x="92" y="309"/>
                    </a:cubicBezTo>
                    <a:cubicBezTo>
                      <a:pt x="95" y="311"/>
                      <a:pt x="98" y="313"/>
                      <a:pt x="101" y="315"/>
                    </a:cubicBezTo>
                    <a:cubicBezTo>
                      <a:pt x="104" y="317"/>
                      <a:pt x="108" y="319"/>
                      <a:pt x="111" y="321"/>
                    </a:cubicBezTo>
                    <a:cubicBezTo>
                      <a:pt x="117" y="324"/>
                      <a:pt x="124" y="332"/>
                      <a:pt x="126" y="339"/>
                    </a:cubicBezTo>
                    <a:lnTo>
                      <a:pt x="132" y="364"/>
                    </a:lnTo>
                    <a:cubicBezTo>
                      <a:pt x="134" y="371"/>
                      <a:pt x="142" y="378"/>
                      <a:pt x="149" y="379"/>
                    </a:cubicBezTo>
                    <a:cubicBezTo>
                      <a:pt x="157" y="380"/>
                      <a:pt x="165" y="381"/>
                      <a:pt x="173" y="381"/>
                    </a:cubicBezTo>
                    <a:cubicBezTo>
                      <a:pt x="181" y="382"/>
                      <a:pt x="190" y="381"/>
                      <a:pt x="198" y="381"/>
                    </a:cubicBezTo>
                    <a:cubicBezTo>
                      <a:pt x="206" y="380"/>
                      <a:pt x="214" y="373"/>
                      <a:pt x="216" y="366"/>
                    </a:cubicBezTo>
                    <a:lnTo>
                      <a:pt x="224" y="341"/>
                    </a:lnTo>
                    <a:cubicBezTo>
                      <a:pt x="227" y="334"/>
                      <a:pt x="234" y="326"/>
                      <a:pt x="241" y="323"/>
                    </a:cubicBezTo>
                    <a:cubicBezTo>
                      <a:pt x="246" y="320"/>
                      <a:pt x="251" y="318"/>
                      <a:pt x="255" y="315"/>
                    </a:cubicBezTo>
                    <a:cubicBezTo>
                      <a:pt x="262" y="311"/>
                      <a:pt x="273" y="309"/>
                      <a:pt x="280" y="311"/>
                    </a:cubicBezTo>
                    <a:lnTo>
                      <a:pt x="306" y="318"/>
                    </a:lnTo>
                    <a:cubicBezTo>
                      <a:pt x="313" y="320"/>
                      <a:pt x="323" y="317"/>
                      <a:pt x="328" y="311"/>
                    </a:cubicBezTo>
                    <a:cubicBezTo>
                      <a:pt x="332" y="305"/>
                      <a:pt x="337" y="298"/>
                      <a:pt x="341" y="292"/>
                    </a:cubicBezTo>
                    <a:cubicBezTo>
                      <a:pt x="346" y="284"/>
                      <a:pt x="350" y="277"/>
                      <a:pt x="353" y="269"/>
                    </a:cubicBezTo>
                    <a:cubicBezTo>
                      <a:pt x="356" y="262"/>
                      <a:pt x="355" y="252"/>
                      <a:pt x="350" y="247"/>
                    </a:cubicBezTo>
                    <a:lnTo>
                      <a:pt x="332" y="22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1" name="Cloud_mining" descr="{&quot;Key&quot;:&quot;POWER_USER_SHAPE_ICON&quot;,&quot;Value&quot;:&quot;POWER_USER_SHAPE_ICON_STYLE_1&quot;}">
              <a:extLst>
                <a:ext uri="{FF2B5EF4-FFF2-40B4-BE49-F238E27FC236}">
                  <a16:creationId xmlns:a16="http://schemas.microsoft.com/office/drawing/2014/main" id="{B14AA804-D72B-4020-B0B5-394FB754E01B}"/>
                </a:ext>
              </a:extLst>
            </p:cNvPr>
            <p:cNvSpPr>
              <a:spLocks noChangeAspect="1" noEditPoints="1"/>
            </p:cNvSpPr>
            <p:nvPr>
              <p:custDataLst>
                <p:tags r:id="rId4"/>
              </p:custDataLst>
            </p:nvPr>
          </p:nvSpPr>
          <p:spPr bwMode="auto">
            <a:xfrm>
              <a:off x="7267669" y="2653012"/>
              <a:ext cx="370542" cy="290634"/>
            </a:xfrm>
            <a:custGeom>
              <a:avLst/>
              <a:gdLst>
                <a:gd name="T0" fmla="*/ 2319 w 5504"/>
                <a:gd name="T1" fmla="*/ 4319 h 4319"/>
                <a:gd name="T2" fmla="*/ 4435 w 5504"/>
                <a:gd name="T3" fmla="*/ 3778 h 4319"/>
                <a:gd name="T4" fmla="*/ 4098 w 5504"/>
                <a:gd name="T5" fmla="*/ 4116 h 4319"/>
                <a:gd name="T6" fmla="*/ 4435 w 5504"/>
                <a:gd name="T7" fmla="*/ 3645 h 4319"/>
                <a:gd name="T8" fmla="*/ 2656 w 5504"/>
                <a:gd name="T9" fmla="*/ 3145 h 4319"/>
                <a:gd name="T10" fmla="*/ 792 w 5504"/>
                <a:gd name="T11" fmla="*/ 3778 h 4319"/>
                <a:gd name="T12" fmla="*/ 996 w 5504"/>
                <a:gd name="T13" fmla="*/ 3778 h 4319"/>
                <a:gd name="T14" fmla="*/ 811 w 5504"/>
                <a:gd name="T15" fmla="*/ 2073 h 4319"/>
                <a:gd name="T16" fmla="*/ 517 w 5504"/>
                <a:gd name="T17" fmla="*/ 2367 h 4319"/>
                <a:gd name="T18" fmla="*/ 933 w 5504"/>
                <a:gd name="T19" fmla="*/ 2367 h 4319"/>
                <a:gd name="T20" fmla="*/ 4393 w 5504"/>
                <a:gd name="T21" fmla="*/ 1692 h 4319"/>
                <a:gd name="T22" fmla="*/ 4502 w 5504"/>
                <a:gd name="T23" fmla="*/ 2241 h 4319"/>
                <a:gd name="T24" fmla="*/ 3315 w 5504"/>
                <a:gd name="T25" fmla="*/ 734 h 4319"/>
                <a:gd name="T26" fmla="*/ 1641 w 5504"/>
                <a:gd name="T27" fmla="*/ 1851 h 4319"/>
                <a:gd name="T28" fmla="*/ 3615 w 5504"/>
                <a:gd name="T29" fmla="*/ 1459 h 4319"/>
                <a:gd name="T30" fmla="*/ 2853 w 5504"/>
                <a:gd name="T31" fmla="*/ 894 h 4319"/>
                <a:gd name="T32" fmla="*/ 2977 w 5504"/>
                <a:gd name="T33" fmla="*/ 1401 h 4319"/>
                <a:gd name="T34" fmla="*/ 2981 w 5504"/>
                <a:gd name="T35" fmla="*/ 1403 h 4319"/>
                <a:gd name="T36" fmla="*/ 2984 w 5504"/>
                <a:gd name="T37" fmla="*/ 1404 h 4319"/>
                <a:gd name="T38" fmla="*/ 2987 w 5504"/>
                <a:gd name="T39" fmla="*/ 1406 h 4319"/>
                <a:gd name="T40" fmla="*/ 2991 w 5504"/>
                <a:gd name="T41" fmla="*/ 1408 h 4319"/>
                <a:gd name="T42" fmla="*/ 2993 w 5504"/>
                <a:gd name="T43" fmla="*/ 1409 h 4319"/>
                <a:gd name="T44" fmla="*/ 2997 w 5504"/>
                <a:gd name="T45" fmla="*/ 1411 h 4319"/>
                <a:gd name="T46" fmla="*/ 3000 w 5504"/>
                <a:gd name="T47" fmla="*/ 1413 h 4319"/>
                <a:gd name="T48" fmla="*/ 3002 w 5504"/>
                <a:gd name="T49" fmla="*/ 1414 h 4319"/>
                <a:gd name="T50" fmla="*/ 3005 w 5504"/>
                <a:gd name="T51" fmla="*/ 1416 h 4319"/>
                <a:gd name="T52" fmla="*/ 3007 w 5504"/>
                <a:gd name="T53" fmla="*/ 1417 h 4319"/>
                <a:gd name="T54" fmla="*/ 3010 w 5504"/>
                <a:gd name="T55" fmla="*/ 1420 h 4319"/>
                <a:gd name="T56" fmla="*/ 3012 w 5504"/>
                <a:gd name="T57" fmla="*/ 1421 h 4319"/>
                <a:gd name="T58" fmla="*/ 3015 w 5504"/>
                <a:gd name="T59" fmla="*/ 1423 h 4319"/>
                <a:gd name="T60" fmla="*/ 3018 w 5504"/>
                <a:gd name="T61" fmla="*/ 1425 h 4319"/>
                <a:gd name="T62" fmla="*/ 3021 w 5504"/>
                <a:gd name="T63" fmla="*/ 1427 h 4319"/>
                <a:gd name="T64" fmla="*/ 3024 w 5504"/>
                <a:gd name="T65" fmla="*/ 1429 h 4319"/>
                <a:gd name="T66" fmla="*/ 3027 w 5504"/>
                <a:gd name="T67" fmla="*/ 1431 h 4319"/>
                <a:gd name="T68" fmla="*/ 3030 w 5504"/>
                <a:gd name="T69" fmla="*/ 1433 h 4319"/>
                <a:gd name="T70" fmla="*/ 3032 w 5504"/>
                <a:gd name="T71" fmla="*/ 1435 h 4319"/>
                <a:gd name="T72" fmla="*/ 3035 w 5504"/>
                <a:gd name="T73" fmla="*/ 1438 h 4319"/>
                <a:gd name="T74" fmla="*/ 3037 w 5504"/>
                <a:gd name="T75" fmla="*/ 1439 h 4319"/>
                <a:gd name="T76" fmla="*/ 3133 w 5504"/>
                <a:gd name="T77" fmla="*/ 1567 h 4319"/>
                <a:gd name="T78" fmla="*/ 2634 w 5504"/>
                <a:gd name="T79" fmla="*/ 2254 h 4319"/>
                <a:gd name="T80" fmla="*/ 2484 w 5504"/>
                <a:gd name="T81" fmla="*/ 2014 h 4319"/>
                <a:gd name="T82" fmla="*/ 2140 w 5504"/>
                <a:gd name="T83" fmla="*/ 1447 h 4319"/>
                <a:gd name="T84" fmla="*/ 2290 w 5504"/>
                <a:gd name="T85" fmla="*/ 870 h 4319"/>
                <a:gd name="T86" fmla="*/ 2290 w 5504"/>
                <a:gd name="T87" fmla="*/ 1517 h 4319"/>
                <a:gd name="T88" fmla="*/ 3007 w 5504"/>
                <a:gd name="T89" fmla="*/ 1691 h 4319"/>
                <a:gd name="T90" fmla="*/ 2795 w 5504"/>
                <a:gd name="T91" fmla="*/ 1033 h 4319"/>
                <a:gd name="T92" fmla="*/ 2890 w 5504"/>
                <a:gd name="T93" fmla="*/ 1260 h 4319"/>
                <a:gd name="T94" fmla="*/ 4577 w 5504"/>
                <a:gd name="T95" fmla="*/ 2384 h 4319"/>
                <a:gd name="T96" fmla="*/ 5200 w 5504"/>
                <a:gd name="T97" fmla="*/ 1235 h 4319"/>
                <a:gd name="T98" fmla="*/ 4017 w 5504"/>
                <a:gd name="T99" fmla="*/ 1032 h 4319"/>
                <a:gd name="T100" fmla="*/ 2579 w 5504"/>
                <a:gd name="T101" fmla="*/ 0 h 4319"/>
                <a:gd name="T102" fmla="*/ 1077 w 5504"/>
                <a:gd name="T103" fmla="*/ 1518 h 4319"/>
                <a:gd name="T104" fmla="*/ 915 w 5504"/>
                <a:gd name="T105" fmla="*/ 1585 h 4319"/>
                <a:gd name="T106" fmla="*/ 211 w 5504"/>
                <a:gd name="T107" fmla="*/ 2792 h 4319"/>
                <a:gd name="T108" fmla="*/ 350 w 5504"/>
                <a:gd name="T109" fmla="*/ 2281 h 4319"/>
                <a:gd name="T110" fmla="*/ 1071 w 5504"/>
                <a:gd name="T111" fmla="*/ 2138 h 4319"/>
                <a:gd name="T112" fmla="*/ 2514 w 5504"/>
                <a:gd name="T113" fmla="*/ 3003 h 4319"/>
                <a:gd name="T114" fmla="*/ 1758 w 5504"/>
                <a:gd name="T115" fmla="*/ 628 h 4319"/>
                <a:gd name="T116" fmla="*/ 3421 w 5504"/>
                <a:gd name="T117" fmla="*/ 2291 h 4319"/>
                <a:gd name="T118" fmla="*/ 4194 w 5504"/>
                <a:gd name="T119" fmla="*/ 2263 h 4319"/>
                <a:gd name="T120" fmla="*/ 4668 w 5504"/>
                <a:gd name="T121" fmla="*/ 1553 h 4319"/>
                <a:gd name="T122" fmla="*/ 4577 w 5504"/>
                <a:gd name="T123" fmla="*/ 2384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04" h="4319">
                  <a:moveTo>
                    <a:pt x="2860" y="3778"/>
                  </a:moveTo>
                  <a:lnTo>
                    <a:pt x="2656" y="3778"/>
                  </a:lnTo>
                  <a:lnTo>
                    <a:pt x="2523" y="3778"/>
                  </a:lnTo>
                  <a:lnTo>
                    <a:pt x="2319" y="3778"/>
                  </a:lnTo>
                  <a:lnTo>
                    <a:pt x="2319" y="3982"/>
                  </a:lnTo>
                  <a:lnTo>
                    <a:pt x="2319" y="4116"/>
                  </a:lnTo>
                  <a:lnTo>
                    <a:pt x="2319" y="4319"/>
                  </a:lnTo>
                  <a:lnTo>
                    <a:pt x="2860" y="4319"/>
                  </a:lnTo>
                  <a:lnTo>
                    <a:pt x="2860" y="4116"/>
                  </a:lnTo>
                  <a:lnTo>
                    <a:pt x="2860" y="3982"/>
                  </a:lnTo>
                  <a:lnTo>
                    <a:pt x="2860" y="3778"/>
                  </a:lnTo>
                  <a:close/>
                  <a:moveTo>
                    <a:pt x="4772" y="3778"/>
                  </a:moveTo>
                  <a:lnTo>
                    <a:pt x="4569" y="3778"/>
                  </a:lnTo>
                  <a:lnTo>
                    <a:pt x="4435" y="3778"/>
                  </a:lnTo>
                  <a:lnTo>
                    <a:pt x="4231" y="3778"/>
                  </a:lnTo>
                  <a:lnTo>
                    <a:pt x="4231" y="3982"/>
                  </a:lnTo>
                  <a:lnTo>
                    <a:pt x="4231" y="4116"/>
                  </a:lnTo>
                  <a:lnTo>
                    <a:pt x="4231" y="4319"/>
                  </a:lnTo>
                  <a:lnTo>
                    <a:pt x="4772" y="4319"/>
                  </a:lnTo>
                  <a:lnTo>
                    <a:pt x="4772" y="3778"/>
                  </a:lnTo>
                  <a:close/>
                  <a:moveTo>
                    <a:pt x="4098" y="4116"/>
                  </a:moveTo>
                  <a:lnTo>
                    <a:pt x="2993" y="4116"/>
                  </a:lnTo>
                  <a:lnTo>
                    <a:pt x="2993" y="3982"/>
                  </a:lnTo>
                  <a:lnTo>
                    <a:pt x="4098" y="3982"/>
                  </a:lnTo>
                  <a:lnTo>
                    <a:pt x="4098" y="4116"/>
                  </a:lnTo>
                  <a:close/>
                  <a:moveTo>
                    <a:pt x="4569" y="3132"/>
                  </a:moveTo>
                  <a:lnTo>
                    <a:pt x="4569" y="3645"/>
                  </a:lnTo>
                  <a:lnTo>
                    <a:pt x="4435" y="3645"/>
                  </a:lnTo>
                  <a:lnTo>
                    <a:pt x="4435" y="3132"/>
                  </a:lnTo>
                  <a:lnTo>
                    <a:pt x="4569" y="3132"/>
                  </a:lnTo>
                  <a:close/>
                  <a:moveTo>
                    <a:pt x="2656" y="3145"/>
                  </a:moveTo>
                  <a:lnTo>
                    <a:pt x="2656" y="3645"/>
                  </a:lnTo>
                  <a:lnTo>
                    <a:pt x="2523" y="3645"/>
                  </a:lnTo>
                  <a:lnTo>
                    <a:pt x="2523" y="3145"/>
                  </a:lnTo>
                  <a:lnTo>
                    <a:pt x="2656" y="3145"/>
                  </a:lnTo>
                  <a:close/>
                  <a:moveTo>
                    <a:pt x="1129" y="3982"/>
                  </a:moveTo>
                  <a:lnTo>
                    <a:pt x="2186" y="3982"/>
                  </a:lnTo>
                  <a:lnTo>
                    <a:pt x="2186" y="4116"/>
                  </a:lnTo>
                  <a:lnTo>
                    <a:pt x="1129" y="4116"/>
                  </a:lnTo>
                  <a:lnTo>
                    <a:pt x="1129" y="3982"/>
                  </a:lnTo>
                  <a:close/>
                  <a:moveTo>
                    <a:pt x="996" y="3778"/>
                  </a:moveTo>
                  <a:lnTo>
                    <a:pt x="792" y="3778"/>
                  </a:lnTo>
                  <a:lnTo>
                    <a:pt x="658" y="3778"/>
                  </a:lnTo>
                  <a:lnTo>
                    <a:pt x="455" y="3778"/>
                  </a:lnTo>
                  <a:lnTo>
                    <a:pt x="455" y="4319"/>
                  </a:lnTo>
                  <a:lnTo>
                    <a:pt x="996" y="4319"/>
                  </a:lnTo>
                  <a:lnTo>
                    <a:pt x="996" y="4116"/>
                  </a:lnTo>
                  <a:lnTo>
                    <a:pt x="996" y="3982"/>
                  </a:lnTo>
                  <a:lnTo>
                    <a:pt x="996" y="3778"/>
                  </a:lnTo>
                  <a:close/>
                  <a:moveTo>
                    <a:pt x="792" y="3145"/>
                  </a:moveTo>
                  <a:lnTo>
                    <a:pt x="792" y="3645"/>
                  </a:lnTo>
                  <a:lnTo>
                    <a:pt x="658" y="3645"/>
                  </a:lnTo>
                  <a:lnTo>
                    <a:pt x="658" y="3145"/>
                  </a:lnTo>
                  <a:lnTo>
                    <a:pt x="792" y="3145"/>
                  </a:lnTo>
                  <a:close/>
                  <a:moveTo>
                    <a:pt x="884" y="2122"/>
                  </a:moveTo>
                  <a:cubicBezTo>
                    <a:pt x="863" y="2101"/>
                    <a:pt x="839" y="2085"/>
                    <a:pt x="811" y="2073"/>
                  </a:cubicBezTo>
                  <a:cubicBezTo>
                    <a:pt x="785" y="2062"/>
                    <a:pt x="756" y="2056"/>
                    <a:pt x="725" y="2056"/>
                  </a:cubicBezTo>
                  <a:cubicBezTo>
                    <a:pt x="695" y="2056"/>
                    <a:pt x="665" y="2062"/>
                    <a:pt x="639" y="2073"/>
                  </a:cubicBezTo>
                  <a:cubicBezTo>
                    <a:pt x="612" y="2085"/>
                    <a:pt x="587" y="2101"/>
                    <a:pt x="566" y="2122"/>
                  </a:cubicBezTo>
                  <a:lnTo>
                    <a:pt x="566" y="2122"/>
                  </a:lnTo>
                  <a:cubicBezTo>
                    <a:pt x="545" y="2143"/>
                    <a:pt x="529" y="2168"/>
                    <a:pt x="517" y="2195"/>
                  </a:cubicBezTo>
                  <a:cubicBezTo>
                    <a:pt x="506" y="2222"/>
                    <a:pt x="500" y="2250"/>
                    <a:pt x="500" y="2281"/>
                  </a:cubicBezTo>
                  <a:cubicBezTo>
                    <a:pt x="500" y="2311"/>
                    <a:pt x="506" y="2341"/>
                    <a:pt x="517" y="2367"/>
                  </a:cubicBezTo>
                  <a:cubicBezTo>
                    <a:pt x="529" y="2394"/>
                    <a:pt x="545" y="2419"/>
                    <a:pt x="566" y="2440"/>
                  </a:cubicBezTo>
                  <a:lnTo>
                    <a:pt x="566" y="2440"/>
                  </a:lnTo>
                  <a:cubicBezTo>
                    <a:pt x="587" y="2461"/>
                    <a:pt x="612" y="2478"/>
                    <a:pt x="639" y="2489"/>
                  </a:cubicBezTo>
                  <a:cubicBezTo>
                    <a:pt x="665" y="2500"/>
                    <a:pt x="695" y="2506"/>
                    <a:pt x="725" y="2506"/>
                  </a:cubicBezTo>
                  <a:cubicBezTo>
                    <a:pt x="756" y="2506"/>
                    <a:pt x="785" y="2500"/>
                    <a:pt x="811" y="2489"/>
                  </a:cubicBezTo>
                  <a:cubicBezTo>
                    <a:pt x="839" y="2478"/>
                    <a:pt x="863" y="2461"/>
                    <a:pt x="884" y="2440"/>
                  </a:cubicBezTo>
                  <a:cubicBezTo>
                    <a:pt x="905" y="2419"/>
                    <a:pt x="921" y="2394"/>
                    <a:pt x="933" y="2367"/>
                  </a:cubicBezTo>
                  <a:cubicBezTo>
                    <a:pt x="944" y="2341"/>
                    <a:pt x="950" y="2311"/>
                    <a:pt x="950" y="2281"/>
                  </a:cubicBezTo>
                  <a:cubicBezTo>
                    <a:pt x="950" y="2250"/>
                    <a:pt x="944" y="2222"/>
                    <a:pt x="933" y="2195"/>
                  </a:cubicBezTo>
                  <a:cubicBezTo>
                    <a:pt x="921" y="2168"/>
                    <a:pt x="905" y="2143"/>
                    <a:pt x="884" y="2122"/>
                  </a:cubicBezTo>
                  <a:close/>
                  <a:moveTo>
                    <a:pt x="4704" y="1754"/>
                  </a:moveTo>
                  <a:cubicBezTo>
                    <a:pt x="4677" y="1727"/>
                    <a:pt x="4646" y="1706"/>
                    <a:pt x="4611" y="1692"/>
                  </a:cubicBezTo>
                  <a:cubicBezTo>
                    <a:pt x="4578" y="1678"/>
                    <a:pt x="4541" y="1670"/>
                    <a:pt x="4502" y="1670"/>
                  </a:cubicBezTo>
                  <a:cubicBezTo>
                    <a:pt x="4463" y="1670"/>
                    <a:pt x="4426" y="1678"/>
                    <a:pt x="4393" y="1692"/>
                  </a:cubicBezTo>
                  <a:cubicBezTo>
                    <a:pt x="4358" y="1706"/>
                    <a:pt x="4326" y="1727"/>
                    <a:pt x="4300" y="1754"/>
                  </a:cubicBezTo>
                  <a:cubicBezTo>
                    <a:pt x="4274" y="1780"/>
                    <a:pt x="4253" y="1811"/>
                    <a:pt x="4238" y="1846"/>
                  </a:cubicBezTo>
                  <a:cubicBezTo>
                    <a:pt x="4224" y="1880"/>
                    <a:pt x="4217" y="1917"/>
                    <a:pt x="4217" y="1955"/>
                  </a:cubicBezTo>
                  <a:cubicBezTo>
                    <a:pt x="4217" y="1994"/>
                    <a:pt x="4224" y="2031"/>
                    <a:pt x="4238" y="2064"/>
                  </a:cubicBezTo>
                  <a:cubicBezTo>
                    <a:pt x="4253" y="2099"/>
                    <a:pt x="4274" y="2131"/>
                    <a:pt x="4300" y="2157"/>
                  </a:cubicBezTo>
                  <a:cubicBezTo>
                    <a:pt x="4326" y="2183"/>
                    <a:pt x="4358" y="2205"/>
                    <a:pt x="4393" y="2219"/>
                  </a:cubicBezTo>
                  <a:cubicBezTo>
                    <a:pt x="4426" y="2233"/>
                    <a:pt x="4463" y="2241"/>
                    <a:pt x="4502" y="2241"/>
                  </a:cubicBezTo>
                  <a:cubicBezTo>
                    <a:pt x="4541" y="2241"/>
                    <a:pt x="4578" y="2233"/>
                    <a:pt x="4611" y="2219"/>
                  </a:cubicBezTo>
                  <a:cubicBezTo>
                    <a:pt x="4646" y="2205"/>
                    <a:pt x="4677" y="2183"/>
                    <a:pt x="4704" y="2157"/>
                  </a:cubicBezTo>
                  <a:cubicBezTo>
                    <a:pt x="4730" y="2131"/>
                    <a:pt x="4751" y="2099"/>
                    <a:pt x="4766" y="2064"/>
                  </a:cubicBezTo>
                  <a:cubicBezTo>
                    <a:pt x="4780" y="2031"/>
                    <a:pt x="4787" y="1994"/>
                    <a:pt x="4787" y="1955"/>
                  </a:cubicBezTo>
                  <a:cubicBezTo>
                    <a:pt x="4787" y="1917"/>
                    <a:pt x="4780" y="1880"/>
                    <a:pt x="4766" y="1846"/>
                  </a:cubicBezTo>
                  <a:cubicBezTo>
                    <a:pt x="4751" y="1811"/>
                    <a:pt x="4730" y="1780"/>
                    <a:pt x="4704" y="1754"/>
                  </a:cubicBezTo>
                  <a:close/>
                  <a:moveTo>
                    <a:pt x="3315" y="734"/>
                  </a:moveTo>
                  <a:cubicBezTo>
                    <a:pt x="3220" y="639"/>
                    <a:pt x="3107" y="563"/>
                    <a:pt x="2982" y="511"/>
                  </a:cubicBezTo>
                  <a:cubicBezTo>
                    <a:pt x="2861" y="461"/>
                    <a:pt x="2728" y="434"/>
                    <a:pt x="2589" y="434"/>
                  </a:cubicBezTo>
                  <a:cubicBezTo>
                    <a:pt x="2450" y="434"/>
                    <a:pt x="2318" y="461"/>
                    <a:pt x="2197" y="511"/>
                  </a:cubicBezTo>
                  <a:cubicBezTo>
                    <a:pt x="2072" y="563"/>
                    <a:pt x="1959" y="639"/>
                    <a:pt x="1864" y="734"/>
                  </a:cubicBezTo>
                  <a:cubicBezTo>
                    <a:pt x="1770" y="829"/>
                    <a:pt x="1693" y="942"/>
                    <a:pt x="1641" y="1067"/>
                  </a:cubicBezTo>
                  <a:cubicBezTo>
                    <a:pt x="1591" y="1188"/>
                    <a:pt x="1564" y="1320"/>
                    <a:pt x="1564" y="1459"/>
                  </a:cubicBezTo>
                  <a:cubicBezTo>
                    <a:pt x="1564" y="1598"/>
                    <a:pt x="1591" y="1731"/>
                    <a:pt x="1641" y="1851"/>
                  </a:cubicBezTo>
                  <a:cubicBezTo>
                    <a:pt x="1693" y="1977"/>
                    <a:pt x="1770" y="2090"/>
                    <a:pt x="1864" y="2184"/>
                  </a:cubicBezTo>
                  <a:cubicBezTo>
                    <a:pt x="1959" y="2279"/>
                    <a:pt x="2072" y="2355"/>
                    <a:pt x="2197" y="2407"/>
                  </a:cubicBezTo>
                  <a:cubicBezTo>
                    <a:pt x="2318" y="2457"/>
                    <a:pt x="2450" y="2485"/>
                    <a:pt x="2589" y="2485"/>
                  </a:cubicBezTo>
                  <a:cubicBezTo>
                    <a:pt x="2728" y="2485"/>
                    <a:pt x="2861" y="2457"/>
                    <a:pt x="2982" y="2407"/>
                  </a:cubicBezTo>
                  <a:cubicBezTo>
                    <a:pt x="3107" y="2355"/>
                    <a:pt x="3220" y="2279"/>
                    <a:pt x="3315" y="2184"/>
                  </a:cubicBezTo>
                  <a:cubicBezTo>
                    <a:pt x="3409" y="2090"/>
                    <a:pt x="3485" y="1977"/>
                    <a:pt x="3537" y="1851"/>
                  </a:cubicBezTo>
                  <a:cubicBezTo>
                    <a:pt x="3587" y="1731"/>
                    <a:pt x="3615" y="1598"/>
                    <a:pt x="3615" y="1459"/>
                  </a:cubicBezTo>
                  <a:cubicBezTo>
                    <a:pt x="3615" y="1320"/>
                    <a:pt x="3587" y="1188"/>
                    <a:pt x="3537" y="1067"/>
                  </a:cubicBezTo>
                  <a:cubicBezTo>
                    <a:pt x="3485" y="942"/>
                    <a:pt x="3409" y="829"/>
                    <a:pt x="3315" y="734"/>
                  </a:cubicBezTo>
                  <a:close/>
                  <a:moveTo>
                    <a:pt x="2612" y="611"/>
                  </a:moveTo>
                  <a:cubicBezTo>
                    <a:pt x="2626" y="625"/>
                    <a:pt x="2634" y="643"/>
                    <a:pt x="2634" y="664"/>
                  </a:cubicBezTo>
                  <a:lnTo>
                    <a:pt x="2634" y="870"/>
                  </a:lnTo>
                  <a:lnTo>
                    <a:pt x="2729" y="870"/>
                  </a:lnTo>
                  <a:cubicBezTo>
                    <a:pt x="2773" y="870"/>
                    <a:pt x="2815" y="879"/>
                    <a:pt x="2853" y="894"/>
                  </a:cubicBezTo>
                  <a:cubicBezTo>
                    <a:pt x="2892" y="911"/>
                    <a:pt x="2928" y="935"/>
                    <a:pt x="2958" y="965"/>
                  </a:cubicBezTo>
                  <a:cubicBezTo>
                    <a:pt x="2988" y="994"/>
                    <a:pt x="3012" y="1030"/>
                    <a:pt x="3028" y="1070"/>
                  </a:cubicBezTo>
                  <a:cubicBezTo>
                    <a:pt x="3044" y="1108"/>
                    <a:pt x="3053" y="1150"/>
                    <a:pt x="3053" y="1193"/>
                  </a:cubicBezTo>
                  <a:lnTo>
                    <a:pt x="3053" y="1193"/>
                  </a:lnTo>
                  <a:cubicBezTo>
                    <a:pt x="3053" y="1234"/>
                    <a:pt x="3045" y="1273"/>
                    <a:pt x="3031" y="1309"/>
                  </a:cubicBezTo>
                  <a:lnTo>
                    <a:pt x="3032" y="1309"/>
                  </a:lnTo>
                  <a:cubicBezTo>
                    <a:pt x="3019" y="1342"/>
                    <a:pt x="3000" y="1373"/>
                    <a:pt x="2977" y="1401"/>
                  </a:cubicBezTo>
                  <a:lnTo>
                    <a:pt x="2978" y="1401"/>
                  </a:lnTo>
                  <a:lnTo>
                    <a:pt x="2978" y="1401"/>
                  </a:lnTo>
                  <a:lnTo>
                    <a:pt x="2979" y="1402"/>
                  </a:lnTo>
                  <a:lnTo>
                    <a:pt x="2979" y="1402"/>
                  </a:lnTo>
                  <a:lnTo>
                    <a:pt x="2980" y="1402"/>
                  </a:lnTo>
                  <a:lnTo>
                    <a:pt x="2981" y="1403"/>
                  </a:lnTo>
                  <a:lnTo>
                    <a:pt x="2981" y="1403"/>
                  </a:lnTo>
                  <a:lnTo>
                    <a:pt x="2981" y="1403"/>
                  </a:lnTo>
                  <a:lnTo>
                    <a:pt x="2982" y="1403"/>
                  </a:lnTo>
                  <a:lnTo>
                    <a:pt x="2982" y="1403"/>
                  </a:lnTo>
                  <a:lnTo>
                    <a:pt x="2982" y="1403"/>
                  </a:lnTo>
                  <a:lnTo>
                    <a:pt x="2983" y="1403"/>
                  </a:lnTo>
                  <a:lnTo>
                    <a:pt x="2984" y="1404"/>
                  </a:lnTo>
                  <a:lnTo>
                    <a:pt x="2984" y="1404"/>
                  </a:lnTo>
                  <a:lnTo>
                    <a:pt x="2984" y="1404"/>
                  </a:lnTo>
                  <a:lnTo>
                    <a:pt x="2985" y="1405"/>
                  </a:lnTo>
                  <a:lnTo>
                    <a:pt x="2985" y="1405"/>
                  </a:lnTo>
                  <a:lnTo>
                    <a:pt x="2985" y="1405"/>
                  </a:lnTo>
                  <a:lnTo>
                    <a:pt x="2986" y="1405"/>
                  </a:lnTo>
                  <a:lnTo>
                    <a:pt x="2986" y="1405"/>
                  </a:lnTo>
                  <a:lnTo>
                    <a:pt x="2987" y="1406"/>
                  </a:lnTo>
                  <a:lnTo>
                    <a:pt x="2987" y="1406"/>
                  </a:lnTo>
                  <a:lnTo>
                    <a:pt x="2989" y="1407"/>
                  </a:lnTo>
                  <a:lnTo>
                    <a:pt x="2990" y="1407"/>
                  </a:lnTo>
                  <a:lnTo>
                    <a:pt x="2990" y="1407"/>
                  </a:lnTo>
                  <a:lnTo>
                    <a:pt x="2990" y="1407"/>
                  </a:lnTo>
                  <a:lnTo>
                    <a:pt x="2991" y="1408"/>
                  </a:lnTo>
                  <a:lnTo>
                    <a:pt x="2991" y="1408"/>
                  </a:lnTo>
                  <a:lnTo>
                    <a:pt x="2992" y="1408"/>
                  </a:lnTo>
                  <a:lnTo>
                    <a:pt x="2992" y="1408"/>
                  </a:lnTo>
                  <a:lnTo>
                    <a:pt x="2992" y="1409"/>
                  </a:lnTo>
                  <a:lnTo>
                    <a:pt x="2992" y="1409"/>
                  </a:lnTo>
                  <a:lnTo>
                    <a:pt x="2993" y="1409"/>
                  </a:lnTo>
                  <a:lnTo>
                    <a:pt x="2993" y="1409"/>
                  </a:lnTo>
                  <a:lnTo>
                    <a:pt x="2993" y="1409"/>
                  </a:lnTo>
                  <a:lnTo>
                    <a:pt x="2994" y="1410"/>
                  </a:lnTo>
                  <a:lnTo>
                    <a:pt x="2995" y="1410"/>
                  </a:lnTo>
                  <a:lnTo>
                    <a:pt x="2995" y="1410"/>
                  </a:lnTo>
                  <a:lnTo>
                    <a:pt x="2995" y="1410"/>
                  </a:lnTo>
                  <a:lnTo>
                    <a:pt x="2996" y="1411"/>
                  </a:lnTo>
                  <a:lnTo>
                    <a:pt x="2997" y="1411"/>
                  </a:lnTo>
                  <a:lnTo>
                    <a:pt x="2997" y="1411"/>
                  </a:lnTo>
                  <a:lnTo>
                    <a:pt x="2998" y="1412"/>
                  </a:lnTo>
                  <a:lnTo>
                    <a:pt x="2998" y="1412"/>
                  </a:lnTo>
                  <a:lnTo>
                    <a:pt x="2998" y="1412"/>
                  </a:lnTo>
                  <a:lnTo>
                    <a:pt x="2999" y="1412"/>
                  </a:lnTo>
                  <a:lnTo>
                    <a:pt x="2999" y="1412"/>
                  </a:lnTo>
                  <a:lnTo>
                    <a:pt x="3000" y="1413"/>
                  </a:lnTo>
                  <a:lnTo>
                    <a:pt x="3000" y="1413"/>
                  </a:lnTo>
                  <a:lnTo>
                    <a:pt x="3000" y="1413"/>
                  </a:lnTo>
                  <a:lnTo>
                    <a:pt x="3000" y="1413"/>
                  </a:lnTo>
                  <a:lnTo>
                    <a:pt x="3001" y="1414"/>
                  </a:lnTo>
                  <a:lnTo>
                    <a:pt x="3001" y="1414"/>
                  </a:lnTo>
                  <a:lnTo>
                    <a:pt x="3001" y="1414"/>
                  </a:lnTo>
                  <a:lnTo>
                    <a:pt x="3001" y="1414"/>
                  </a:lnTo>
                  <a:lnTo>
                    <a:pt x="3002" y="1414"/>
                  </a:lnTo>
                  <a:lnTo>
                    <a:pt x="3003" y="1415"/>
                  </a:lnTo>
                  <a:lnTo>
                    <a:pt x="3003" y="1415"/>
                  </a:lnTo>
                  <a:lnTo>
                    <a:pt x="3003" y="1415"/>
                  </a:lnTo>
                  <a:lnTo>
                    <a:pt x="3003" y="1415"/>
                  </a:lnTo>
                  <a:lnTo>
                    <a:pt x="3004" y="1416"/>
                  </a:lnTo>
                  <a:lnTo>
                    <a:pt x="3004" y="1416"/>
                  </a:lnTo>
                  <a:lnTo>
                    <a:pt x="3005" y="1416"/>
                  </a:lnTo>
                  <a:lnTo>
                    <a:pt x="3005" y="1416"/>
                  </a:lnTo>
                  <a:lnTo>
                    <a:pt x="3006" y="1417"/>
                  </a:lnTo>
                  <a:lnTo>
                    <a:pt x="3006" y="1417"/>
                  </a:lnTo>
                  <a:lnTo>
                    <a:pt x="3006" y="1417"/>
                  </a:lnTo>
                  <a:lnTo>
                    <a:pt x="3006" y="1417"/>
                  </a:lnTo>
                  <a:lnTo>
                    <a:pt x="3007" y="1417"/>
                  </a:lnTo>
                  <a:lnTo>
                    <a:pt x="3007" y="1417"/>
                  </a:lnTo>
                  <a:lnTo>
                    <a:pt x="3007" y="1418"/>
                  </a:lnTo>
                  <a:lnTo>
                    <a:pt x="3008" y="1418"/>
                  </a:lnTo>
                  <a:lnTo>
                    <a:pt x="3009" y="1419"/>
                  </a:lnTo>
                  <a:lnTo>
                    <a:pt x="3010" y="1419"/>
                  </a:lnTo>
                  <a:lnTo>
                    <a:pt x="3010" y="1419"/>
                  </a:lnTo>
                  <a:lnTo>
                    <a:pt x="3010" y="1419"/>
                  </a:lnTo>
                  <a:lnTo>
                    <a:pt x="3010" y="1420"/>
                  </a:lnTo>
                  <a:lnTo>
                    <a:pt x="3010" y="1420"/>
                  </a:lnTo>
                  <a:lnTo>
                    <a:pt x="3011" y="1420"/>
                  </a:lnTo>
                  <a:lnTo>
                    <a:pt x="3011" y="1420"/>
                  </a:lnTo>
                  <a:lnTo>
                    <a:pt x="3012" y="1421"/>
                  </a:lnTo>
                  <a:lnTo>
                    <a:pt x="3012" y="1421"/>
                  </a:lnTo>
                  <a:lnTo>
                    <a:pt x="3012" y="1421"/>
                  </a:lnTo>
                  <a:lnTo>
                    <a:pt x="3012" y="1421"/>
                  </a:lnTo>
                  <a:lnTo>
                    <a:pt x="3013" y="1422"/>
                  </a:lnTo>
                  <a:lnTo>
                    <a:pt x="3013" y="1422"/>
                  </a:lnTo>
                  <a:lnTo>
                    <a:pt x="3014" y="1422"/>
                  </a:lnTo>
                  <a:lnTo>
                    <a:pt x="3014" y="1422"/>
                  </a:lnTo>
                  <a:lnTo>
                    <a:pt x="3014" y="1422"/>
                  </a:lnTo>
                  <a:lnTo>
                    <a:pt x="3014" y="1422"/>
                  </a:lnTo>
                  <a:lnTo>
                    <a:pt x="3015" y="1423"/>
                  </a:lnTo>
                  <a:lnTo>
                    <a:pt x="3015" y="1423"/>
                  </a:lnTo>
                  <a:lnTo>
                    <a:pt x="3015" y="1423"/>
                  </a:lnTo>
                  <a:lnTo>
                    <a:pt x="3015" y="1423"/>
                  </a:lnTo>
                  <a:lnTo>
                    <a:pt x="3016" y="1424"/>
                  </a:lnTo>
                  <a:lnTo>
                    <a:pt x="3017" y="1424"/>
                  </a:lnTo>
                  <a:lnTo>
                    <a:pt x="3017" y="1424"/>
                  </a:lnTo>
                  <a:lnTo>
                    <a:pt x="3018" y="1425"/>
                  </a:lnTo>
                  <a:lnTo>
                    <a:pt x="3018" y="1425"/>
                  </a:lnTo>
                  <a:lnTo>
                    <a:pt x="3018" y="1425"/>
                  </a:lnTo>
                  <a:lnTo>
                    <a:pt x="3019" y="1425"/>
                  </a:lnTo>
                  <a:lnTo>
                    <a:pt x="3019" y="1425"/>
                  </a:lnTo>
                  <a:lnTo>
                    <a:pt x="3020" y="1426"/>
                  </a:lnTo>
                  <a:lnTo>
                    <a:pt x="3021" y="1427"/>
                  </a:lnTo>
                  <a:lnTo>
                    <a:pt x="3021" y="1427"/>
                  </a:lnTo>
                  <a:lnTo>
                    <a:pt x="3021" y="1427"/>
                  </a:lnTo>
                  <a:lnTo>
                    <a:pt x="3021" y="1427"/>
                  </a:lnTo>
                  <a:lnTo>
                    <a:pt x="3022" y="1428"/>
                  </a:lnTo>
                  <a:lnTo>
                    <a:pt x="3023" y="1428"/>
                  </a:lnTo>
                  <a:lnTo>
                    <a:pt x="3024" y="1429"/>
                  </a:lnTo>
                  <a:lnTo>
                    <a:pt x="3024" y="1429"/>
                  </a:lnTo>
                  <a:lnTo>
                    <a:pt x="3024" y="1429"/>
                  </a:lnTo>
                  <a:lnTo>
                    <a:pt x="3024" y="1429"/>
                  </a:lnTo>
                  <a:lnTo>
                    <a:pt x="3025" y="1430"/>
                  </a:lnTo>
                  <a:lnTo>
                    <a:pt x="3025" y="1430"/>
                  </a:lnTo>
                  <a:lnTo>
                    <a:pt x="3025" y="1430"/>
                  </a:lnTo>
                  <a:lnTo>
                    <a:pt x="3026" y="1431"/>
                  </a:lnTo>
                  <a:lnTo>
                    <a:pt x="3027" y="1431"/>
                  </a:lnTo>
                  <a:lnTo>
                    <a:pt x="3027" y="1431"/>
                  </a:lnTo>
                  <a:lnTo>
                    <a:pt x="3027" y="1431"/>
                  </a:lnTo>
                  <a:lnTo>
                    <a:pt x="3028" y="1432"/>
                  </a:lnTo>
                  <a:lnTo>
                    <a:pt x="3029" y="1433"/>
                  </a:lnTo>
                  <a:lnTo>
                    <a:pt x="3029" y="1433"/>
                  </a:lnTo>
                  <a:lnTo>
                    <a:pt x="3029" y="1433"/>
                  </a:lnTo>
                  <a:lnTo>
                    <a:pt x="3029" y="1433"/>
                  </a:lnTo>
                  <a:lnTo>
                    <a:pt x="3030" y="1433"/>
                  </a:lnTo>
                  <a:lnTo>
                    <a:pt x="3030" y="1434"/>
                  </a:lnTo>
                  <a:lnTo>
                    <a:pt x="3030" y="1434"/>
                  </a:lnTo>
                  <a:lnTo>
                    <a:pt x="3031" y="1434"/>
                  </a:lnTo>
                  <a:lnTo>
                    <a:pt x="3031" y="1434"/>
                  </a:lnTo>
                  <a:lnTo>
                    <a:pt x="3031" y="1435"/>
                  </a:lnTo>
                  <a:lnTo>
                    <a:pt x="3031" y="1435"/>
                  </a:lnTo>
                  <a:lnTo>
                    <a:pt x="3032" y="1435"/>
                  </a:lnTo>
                  <a:lnTo>
                    <a:pt x="3033" y="1436"/>
                  </a:lnTo>
                  <a:lnTo>
                    <a:pt x="3033" y="1436"/>
                  </a:lnTo>
                  <a:lnTo>
                    <a:pt x="3033" y="1436"/>
                  </a:lnTo>
                  <a:lnTo>
                    <a:pt x="3034" y="1437"/>
                  </a:lnTo>
                  <a:lnTo>
                    <a:pt x="3034" y="1437"/>
                  </a:lnTo>
                  <a:lnTo>
                    <a:pt x="3035" y="1437"/>
                  </a:lnTo>
                  <a:lnTo>
                    <a:pt x="3035" y="1438"/>
                  </a:lnTo>
                  <a:lnTo>
                    <a:pt x="3035" y="1438"/>
                  </a:lnTo>
                  <a:lnTo>
                    <a:pt x="3035" y="1438"/>
                  </a:lnTo>
                  <a:lnTo>
                    <a:pt x="3036" y="1438"/>
                  </a:lnTo>
                  <a:lnTo>
                    <a:pt x="3036" y="1439"/>
                  </a:lnTo>
                  <a:lnTo>
                    <a:pt x="3036" y="1439"/>
                  </a:lnTo>
                  <a:lnTo>
                    <a:pt x="3037" y="1439"/>
                  </a:lnTo>
                  <a:lnTo>
                    <a:pt x="3037" y="1439"/>
                  </a:lnTo>
                  <a:lnTo>
                    <a:pt x="3038" y="1440"/>
                  </a:lnTo>
                  <a:lnTo>
                    <a:pt x="3038" y="1440"/>
                  </a:lnTo>
                  <a:lnTo>
                    <a:pt x="3038" y="1440"/>
                  </a:lnTo>
                  <a:lnTo>
                    <a:pt x="3039" y="1441"/>
                  </a:lnTo>
                  <a:cubicBezTo>
                    <a:pt x="3042" y="1444"/>
                    <a:pt x="3046" y="1447"/>
                    <a:pt x="3051" y="1451"/>
                  </a:cubicBezTo>
                  <a:cubicBezTo>
                    <a:pt x="3055" y="1455"/>
                    <a:pt x="3059" y="1459"/>
                    <a:pt x="3062" y="1462"/>
                  </a:cubicBezTo>
                  <a:cubicBezTo>
                    <a:pt x="3092" y="1492"/>
                    <a:pt x="3116" y="1528"/>
                    <a:pt x="3133" y="1567"/>
                  </a:cubicBezTo>
                  <a:cubicBezTo>
                    <a:pt x="3149" y="1605"/>
                    <a:pt x="3157" y="1647"/>
                    <a:pt x="3157" y="1691"/>
                  </a:cubicBezTo>
                  <a:lnTo>
                    <a:pt x="3157" y="1691"/>
                  </a:lnTo>
                  <a:cubicBezTo>
                    <a:pt x="3157" y="1780"/>
                    <a:pt x="3121" y="1861"/>
                    <a:pt x="3062" y="1919"/>
                  </a:cubicBezTo>
                  <a:cubicBezTo>
                    <a:pt x="3033" y="1949"/>
                    <a:pt x="2997" y="1973"/>
                    <a:pt x="2957" y="1990"/>
                  </a:cubicBezTo>
                  <a:cubicBezTo>
                    <a:pt x="2919" y="2006"/>
                    <a:pt x="2877" y="2014"/>
                    <a:pt x="2834" y="2014"/>
                  </a:cubicBezTo>
                  <a:lnTo>
                    <a:pt x="2634" y="2014"/>
                  </a:lnTo>
                  <a:lnTo>
                    <a:pt x="2634" y="2254"/>
                  </a:lnTo>
                  <a:cubicBezTo>
                    <a:pt x="2634" y="2275"/>
                    <a:pt x="2626" y="2294"/>
                    <a:pt x="2612" y="2307"/>
                  </a:cubicBezTo>
                  <a:lnTo>
                    <a:pt x="2612" y="2307"/>
                  </a:lnTo>
                  <a:cubicBezTo>
                    <a:pt x="2599" y="2321"/>
                    <a:pt x="2580" y="2329"/>
                    <a:pt x="2559" y="2329"/>
                  </a:cubicBezTo>
                  <a:cubicBezTo>
                    <a:pt x="2538" y="2329"/>
                    <a:pt x="2520" y="2321"/>
                    <a:pt x="2506" y="2307"/>
                  </a:cubicBezTo>
                  <a:lnTo>
                    <a:pt x="2506" y="2307"/>
                  </a:lnTo>
                  <a:cubicBezTo>
                    <a:pt x="2493" y="2294"/>
                    <a:pt x="2484" y="2275"/>
                    <a:pt x="2484" y="2254"/>
                  </a:cubicBezTo>
                  <a:lnTo>
                    <a:pt x="2484" y="2014"/>
                  </a:lnTo>
                  <a:lnTo>
                    <a:pt x="2290" y="2014"/>
                  </a:lnTo>
                  <a:cubicBezTo>
                    <a:pt x="2270" y="2014"/>
                    <a:pt x="2250" y="2010"/>
                    <a:pt x="2233" y="2003"/>
                  </a:cubicBezTo>
                  <a:cubicBezTo>
                    <a:pt x="2214" y="1995"/>
                    <a:pt x="2198" y="1984"/>
                    <a:pt x="2184" y="1971"/>
                  </a:cubicBezTo>
                  <a:cubicBezTo>
                    <a:pt x="2170" y="1957"/>
                    <a:pt x="2159" y="1940"/>
                    <a:pt x="2152" y="1922"/>
                  </a:cubicBezTo>
                  <a:cubicBezTo>
                    <a:pt x="2144" y="1904"/>
                    <a:pt x="2140" y="1885"/>
                    <a:pt x="2140" y="1865"/>
                  </a:cubicBezTo>
                  <a:lnTo>
                    <a:pt x="2140" y="1509"/>
                  </a:lnTo>
                  <a:lnTo>
                    <a:pt x="2140" y="1447"/>
                  </a:lnTo>
                  <a:lnTo>
                    <a:pt x="2140" y="1442"/>
                  </a:lnTo>
                  <a:lnTo>
                    <a:pt x="2140" y="1375"/>
                  </a:lnTo>
                  <a:lnTo>
                    <a:pt x="2140" y="1019"/>
                  </a:lnTo>
                  <a:cubicBezTo>
                    <a:pt x="2140" y="999"/>
                    <a:pt x="2144" y="980"/>
                    <a:pt x="2152" y="962"/>
                  </a:cubicBezTo>
                  <a:cubicBezTo>
                    <a:pt x="2159" y="944"/>
                    <a:pt x="2170" y="927"/>
                    <a:pt x="2184" y="913"/>
                  </a:cubicBezTo>
                  <a:cubicBezTo>
                    <a:pt x="2198" y="900"/>
                    <a:pt x="2214" y="889"/>
                    <a:pt x="2233" y="881"/>
                  </a:cubicBezTo>
                  <a:cubicBezTo>
                    <a:pt x="2250" y="874"/>
                    <a:pt x="2270" y="870"/>
                    <a:pt x="2290" y="870"/>
                  </a:cubicBezTo>
                  <a:lnTo>
                    <a:pt x="2484" y="870"/>
                  </a:lnTo>
                  <a:lnTo>
                    <a:pt x="2484" y="664"/>
                  </a:lnTo>
                  <a:cubicBezTo>
                    <a:pt x="2484" y="643"/>
                    <a:pt x="2493" y="625"/>
                    <a:pt x="2506" y="611"/>
                  </a:cubicBezTo>
                  <a:lnTo>
                    <a:pt x="2506" y="611"/>
                  </a:lnTo>
                  <a:cubicBezTo>
                    <a:pt x="2520" y="597"/>
                    <a:pt x="2538" y="589"/>
                    <a:pt x="2559" y="589"/>
                  </a:cubicBezTo>
                  <a:cubicBezTo>
                    <a:pt x="2580" y="589"/>
                    <a:pt x="2599" y="597"/>
                    <a:pt x="2612" y="611"/>
                  </a:cubicBezTo>
                  <a:close/>
                  <a:moveTo>
                    <a:pt x="2290" y="1517"/>
                  </a:moveTo>
                  <a:lnTo>
                    <a:pt x="2290" y="1864"/>
                  </a:lnTo>
                  <a:lnTo>
                    <a:pt x="2834" y="1864"/>
                  </a:lnTo>
                  <a:cubicBezTo>
                    <a:pt x="2857" y="1864"/>
                    <a:pt x="2880" y="1860"/>
                    <a:pt x="2900" y="1851"/>
                  </a:cubicBezTo>
                  <a:cubicBezTo>
                    <a:pt x="2921" y="1842"/>
                    <a:pt x="2940" y="1829"/>
                    <a:pt x="2956" y="1813"/>
                  </a:cubicBezTo>
                  <a:cubicBezTo>
                    <a:pt x="2972" y="1797"/>
                    <a:pt x="2985" y="1778"/>
                    <a:pt x="2994" y="1757"/>
                  </a:cubicBezTo>
                  <a:cubicBezTo>
                    <a:pt x="3003" y="1736"/>
                    <a:pt x="3007" y="1714"/>
                    <a:pt x="3007" y="1691"/>
                  </a:cubicBezTo>
                  <a:lnTo>
                    <a:pt x="3007" y="1691"/>
                  </a:lnTo>
                  <a:cubicBezTo>
                    <a:pt x="3007" y="1667"/>
                    <a:pt x="3003" y="1645"/>
                    <a:pt x="2994" y="1624"/>
                  </a:cubicBezTo>
                  <a:cubicBezTo>
                    <a:pt x="2985" y="1603"/>
                    <a:pt x="2972" y="1584"/>
                    <a:pt x="2956" y="1568"/>
                  </a:cubicBezTo>
                  <a:cubicBezTo>
                    <a:pt x="2940" y="1552"/>
                    <a:pt x="2921" y="1539"/>
                    <a:pt x="2900" y="1530"/>
                  </a:cubicBezTo>
                  <a:cubicBezTo>
                    <a:pt x="2880" y="1522"/>
                    <a:pt x="2857" y="1517"/>
                    <a:pt x="2834" y="1517"/>
                  </a:cubicBezTo>
                  <a:lnTo>
                    <a:pt x="2729" y="1517"/>
                  </a:lnTo>
                  <a:lnTo>
                    <a:pt x="2290" y="1517"/>
                  </a:lnTo>
                  <a:close/>
                  <a:moveTo>
                    <a:pt x="2795" y="1033"/>
                  </a:moveTo>
                  <a:cubicBezTo>
                    <a:pt x="2775" y="1024"/>
                    <a:pt x="2753" y="1020"/>
                    <a:pt x="2729" y="1020"/>
                  </a:cubicBezTo>
                  <a:lnTo>
                    <a:pt x="2290" y="1020"/>
                  </a:lnTo>
                  <a:lnTo>
                    <a:pt x="2290" y="1367"/>
                  </a:lnTo>
                  <a:lnTo>
                    <a:pt x="2729" y="1367"/>
                  </a:lnTo>
                  <a:cubicBezTo>
                    <a:pt x="2753" y="1367"/>
                    <a:pt x="2775" y="1362"/>
                    <a:pt x="2795" y="1354"/>
                  </a:cubicBezTo>
                  <a:cubicBezTo>
                    <a:pt x="2817" y="1345"/>
                    <a:pt x="2836" y="1332"/>
                    <a:pt x="2852" y="1316"/>
                  </a:cubicBezTo>
                  <a:cubicBezTo>
                    <a:pt x="2868" y="1300"/>
                    <a:pt x="2881" y="1281"/>
                    <a:pt x="2890" y="1260"/>
                  </a:cubicBezTo>
                  <a:cubicBezTo>
                    <a:pt x="2898" y="1239"/>
                    <a:pt x="2903" y="1217"/>
                    <a:pt x="2903" y="1193"/>
                  </a:cubicBezTo>
                  <a:lnTo>
                    <a:pt x="2903" y="1193"/>
                  </a:lnTo>
                  <a:cubicBezTo>
                    <a:pt x="2903" y="1170"/>
                    <a:pt x="2898" y="1148"/>
                    <a:pt x="2890" y="1127"/>
                  </a:cubicBezTo>
                  <a:cubicBezTo>
                    <a:pt x="2881" y="1106"/>
                    <a:pt x="2868" y="1087"/>
                    <a:pt x="2852" y="1071"/>
                  </a:cubicBezTo>
                  <a:lnTo>
                    <a:pt x="2852" y="1071"/>
                  </a:lnTo>
                  <a:cubicBezTo>
                    <a:pt x="2836" y="1055"/>
                    <a:pt x="2817" y="1042"/>
                    <a:pt x="2795" y="1033"/>
                  </a:cubicBezTo>
                  <a:close/>
                  <a:moveTo>
                    <a:pt x="4577" y="2384"/>
                  </a:moveTo>
                  <a:lnTo>
                    <a:pt x="4577" y="2998"/>
                  </a:lnTo>
                  <a:cubicBezTo>
                    <a:pt x="4695" y="2986"/>
                    <a:pt x="4807" y="2953"/>
                    <a:pt x="4910" y="2905"/>
                  </a:cubicBezTo>
                  <a:cubicBezTo>
                    <a:pt x="5018" y="2854"/>
                    <a:pt x="5116" y="2784"/>
                    <a:pt x="5200" y="2700"/>
                  </a:cubicBezTo>
                  <a:cubicBezTo>
                    <a:pt x="5296" y="2605"/>
                    <a:pt x="5373" y="2490"/>
                    <a:pt x="5425" y="2364"/>
                  </a:cubicBezTo>
                  <a:cubicBezTo>
                    <a:pt x="5476" y="2242"/>
                    <a:pt x="5504" y="2108"/>
                    <a:pt x="5504" y="1968"/>
                  </a:cubicBezTo>
                  <a:cubicBezTo>
                    <a:pt x="5504" y="1827"/>
                    <a:pt x="5476" y="1693"/>
                    <a:pt x="5425" y="1571"/>
                  </a:cubicBezTo>
                  <a:cubicBezTo>
                    <a:pt x="5373" y="1445"/>
                    <a:pt x="5296" y="1331"/>
                    <a:pt x="5200" y="1235"/>
                  </a:cubicBezTo>
                  <a:cubicBezTo>
                    <a:pt x="5105" y="1140"/>
                    <a:pt x="4991" y="1063"/>
                    <a:pt x="4864" y="1010"/>
                  </a:cubicBezTo>
                  <a:cubicBezTo>
                    <a:pt x="4742" y="959"/>
                    <a:pt x="4608" y="932"/>
                    <a:pt x="4468" y="932"/>
                  </a:cubicBezTo>
                  <a:cubicBezTo>
                    <a:pt x="4434" y="932"/>
                    <a:pt x="4400" y="933"/>
                    <a:pt x="4368" y="936"/>
                  </a:cubicBezTo>
                  <a:cubicBezTo>
                    <a:pt x="4335" y="939"/>
                    <a:pt x="4302" y="944"/>
                    <a:pt x="4270" y="950"/>
                  </a:cubicBezTo>
                  <a:cubicBezTo>
                    <a:pt x="4237" y="957"/>
                    <a:pt x="4205" y="964"/>
                    <a:pt x="4173" y="974"/>
                  </a:cubicBezTo>
                  <a:cubicBezTo>
                    <a:pt x="4141" y="983"/>
                    <a:pt x="4110" y="994"/>
                    <a:pt x="4080" y="1007"/>
                  </a:cubicBezTo>
                  <a:lnTo>
                    <a:pt x="4017" y="1032"/>
                  </a:lnTo>
                  <a:lnTo>
                    <a:pt x="4009" y="1035"/>
                  </a:lnTo>
                  <a:lnTo>
                    <a:pt x="4006" y="1027"/>
                  </a:lnTo>
                  <a:lnTo>
                    <a:pt x="3982" y="964"/>
                  </a:lnTo>
                  <a:cubicBezTo>
                    <a:pt x="3927" y="822"/>
                    <a:pt x="3852" y="690"/>
                    <a:pt x="3759" y="572"/>
                  </a:cubicBezTo>
                  <a:cubicBezTo>
                    <a:pt x="3665" y="453"/>
                    <a:pt x="3554" y="349"/>
                    <a:pt x="3429" y="263"/>
                  </a:cubicBezTo>
                  <a:cubicBezTo>
                    <a:pt x="3306" y="179"/>
                    <a:pt x="3170" y="112"/>
                    <a:pt x="3025" y="67"/>
                  </a:cubicBezTo>
                  <a:cubicBezTo>
                    <a:pt x="2884" y="23"/>
                    <a:pt x="2734" y="0"/>
                    <a:pt x="2579" y="0"/>
                  </a:cubicBezTo>
                  <a:cubicBezTo>
                    <a:pt x="2376" y="0"/>
                    <a:pt x="2182" y="41"/>
                    <a:pt x="2005" y="114"/>
                  </a:cubicBezTo>
                  <a:cubicBezTo>
                    <a:pt x="1821" y="190"/>
                    <a:pt x="1656" y="302"/>
                    <a:pt x="1517" y="440"/>
                  </a:cubicBezTo>
                  <a:cubicBezTo>
                    <a:pt x="1379" y="578"/>
                    <a:pt x="1267" y="744"/>
                    <a:pt x="1191" y="927"/>
                  </a:cubicBezTo>
                  <a:cubicBezTo>
                    <a:pt x="1118" y="1104"/>
                    <a:pt x="1078" y="1298"/>
                    <a:pt x="1078" y="1502"/>
                  </a:cubicBezTo>
                  <a:cubicBezTo>
                    <a:pt x="1078" y="1513"/>
                    <a:pt x="1078" y="1515"/>
                    <a:pt x="1077" y="1515"/>
                  </a:cubicBezTo>
                  <a:lnTo>
                    <a:pt x="1077" y="1516"/>
                  </a:lnTo>
                  <a:cubicBezTo>
                    <a:pt x="1077" y="1516"/>
                    <a:pt x="1077" y="1516"/>
                    <a:pt x="1077" y="1518"/>
                  </a:cubicBezTo>
                  <a:lnTo>
                    <a:pt x="1078" y="1525"/>
                  </a:lnTo>
                  <a:lnTo>
                    <a:pt x="1078" y="1534"/>
                  </a:lnTo>
                  <a:lnTo>
                    <a:pt x="1080" y="1632"/>
                  </a:lnTo>
                  <a:lnTo>
                    <a:pt x="1080" y="1645"/>
                  </a:lnTo>
                  <a:lnTo>
                    <a:pt x="1068" y="1640"/>
                  </a:lnTo>
                  <a:lnTo>
                    <a:pt x="977" y="1605"/>
                  </a:lnTo>
                  <a:cubicBezTo>
                    <a:pt x="956" y="1598"/>
                    <a:pt x="936" y="1591"/>
                    <a:pt x="915" y="1585"/>
                  </a:cubicBezTo>
                  <a:cubicBezTo>
                    <a:pt x="894" y="1580"/>
                    <a:pt x="873" y="1575"/>
                    <a:pt x="852" y="1571"/>
                  </a:cubicBezTo>
                  <a:cubicBezTo>
                    <a:pt x="831" y="1567"/>
                    <a:pt x="810" y="1564"/>
                    <a:pt x="788" y="1562"/>
                  </a:cubicBezTo>
                  <a:cubicBezTo>
                    <a:pt x="766" y="1560"/>
                    <a:pt x="744" y="1559"/>
                    <a:pt x="722" y="1559"/>
                  </a:cubicBezTo>
                  <a:cubicBezTo>
                    <a:pt x="522" y="1559"/>
                    <a:pt x="342" y="1640"/>
                    <a:pt x="211" y="1771"/>
                  </a:cubicBezTo>
                  <a:cubicBezTo>
                    <a:pt x="145" y="1838"/>
                    <a:pt x="91" y="1917"/>
                    <a:pt x="55" y="2005"/>
                  </a:cubicBezTo>
                  <a:cubicBezTo>
                    <a:pt x="19" y="2090"/>
                    <a:pt x="0" y="2184"/>
                    <a:pt x="0" y="2282"/>
                  </a:cubicBezTo>
                  <a:cubicBezTo>
                    <a:pt x="0" y="2481"/>
                    <a:pt x="81" y="2661"/>
                    <a:pt x="211" y="2792"/>
                  </a:cubicBezTo>
                  <a:cubicBezTo>
                    <a:pt x="271" y="2851"/>
                    <a:pt x="340" y="2900"/>
                    <a:pt x="417" y="2936"/>
                  </a:cubicBezTo>
                  <a:cubicBezTo>
                    <a:pt x="489" y="2970"/>
                    <a:pt x="568" y="2992"/>
                    <a:pt x="650" y="3000"/>
                  </a:cubicBezTo>
                  <a:lnTo>
                    <a:pt x="650" y="2648"/>
                  </a:lnTo>
                  <a:cubicBezTo>
                    <a:pt x="615" y="2641"/>
                    <a:pt x="582" y="2629"/>
                    <a:pt x="551" y="2613"/>
                  </a:cubicBezTo>
                  <a:cubicBezTo>
                    <a:pt x="517" y="2595"/>
                    <a:pt x="487" y="2573"/>
                    <a:pt x="460" y="2546"/>
                  </a:cubicBezTo>
                  <a:cubicBezTo>
                    <a:pt x="425" y="2511"/>
                    <a:pt x="398" y="2470"/>
                    <a:pt x="379" y="2424"/>
                  </a:cubicBezTo>
                  <a:cubicBezTo>
                    <a:pt x="360" y="2380"/>
                    <a:pt x="350" y="2332"/>
                    <a:pt x="350" y="2281"/>
                  </a:cubicBezTo>
                  <a:cubicBezTo>
                    <a:pt x="350" y="2230"/>
                    <a:pt x="360" y="2182"/>
                    <a:pt x="379" y="2138"/>
                  </a:cubicBezTo>
                  <a:cubicBezTo>
                    <a:pt x="398" y="2092"/>
                    <a:pt x="425" y="2050"/>
                    <a:pt x="460" y="2016"/>
                  </a:cubicBezTo>
                  <a:cubicBezTo>
                    <a:pt x="495" y="1981"/>
                    <a:pt x="536" y="1954"/>
                    <a:pt x="582" y="1935"/>
                  </a:cubicBezTo>
                  <a:cubicBezTo>
                    <a:pt x="626" y="1916"/>
                    <a:pt x="674" y="1906"/>
                    <a:pt x="725" y="1906"/>
                  </a:cubicBezTo>
                  <a:cubicBezTo>
                    <a:pt x="776" y="1906"/>
                    <a:pt x="824" y="1916"/>
                    <a:pt x="868" y="1935"/>
                  </a:cubicBezTo>
                  <a:cubicBezTo>
                    <a:pt x="914" y="1954"/>
                    <a:pt x="956" y="1981"/>
                    <a:pt x="990" y="2016"/>
                  </a:cubicBezTo>
                  <a:cubicBezTo>
                    <a:pt x="1025" y="2050"/>
                    <a:pt x="1052" y="2092"/>
                    <a:pt x="1071" y="2138"/>
                  </a:cubicBezTo>
                  <a:cubicBezTo>
                    <a:pt x="1090" y="2182"/>
                    <a:pt x="1100" y="2230"/>
                    <a:pt x="1100" y="2281"/>
                  </a:cubicBezTo>
                  <a:cubicBezTo>
                    <a:pt x="1100" y="2332"/>
                    <a:pt x="1090" y="2380"/>
                    <a:pt x="1071" y="2424"/>
                  </a:cubicBezTo>
                  <a:cubicBezTo>
                    <a:pt x="1052" y="2470"/>
                    <a:pt x="1025" y="2511"/>
                    <a:pt x="990" y="2546"/>
                  </a:cubicBezTo>
                  <a:cubicBezTo>
                    <a:pt x="964" y="2573"/>
                    <a:pt x="933" y="2595"/>
                    <a:pt x="899" y="2613"/>
                  </a:cubicBezTo>
                  <a:cubicBezTo>
                    <a:pt x="869" y="2629"/>
                    <a:pt x="835" y="2641"/>
                    <a:pt x="800" y="2648"/>
                  </a:cubicBezTo>
                  <a:lnTo>
                    <a:pt x="800" y="3003"/>
                  </a:lnTo>
                  <a:lnTo>
                    <a:pt x="2514" y="3003"/>
                  </a:lnTo>
                  <a:lnTo>
                    <a:pt x="2514" y="2632"/>
                  </a:lnTo>
                  <a:cubicBezTo>
                    <a:pt x="2371" y="2623"/>
                    <a:pt x="2234" y="2589"/>
                    <a:pt x="2109" y="2533"/>
                  </a:cubicBezTo>
                  <a:cubicBezTo>
                    <a:pt x="1977" y="2474"/>
                    <a:pt x="1859" y="2391"/>
                    <a:pt x="1758" y="2291"/>
                  </a:cubicBezTo>
                  <a:cubicBezTo>
                    <a:pt x="1650" y="2182"/>
                    <a:pt x="1562" y="2053"/>
                    <a:pt x="1503" y="1909"/>
                  </a:cubicBezTo>
                  <a:cubicBezTo>
                    <a:pt x="1445" y="1770"/>
                    <a:pt x="1414" y="1618"/>
                    <a:pt x="1414" y="1459"/>
                  </a:cubicBezTo>
                  <a:cubicBezTo>
                    <a:pt x="1414" y="1300"/>
                    <a:pt x="1445" y="1148"/>
                    <a:pt x="1503" y="1010"/>
                  </a:cubicBezTo>
                  <a:cubicBezTo>
                    <a:pt x="1562" y="866"/>
                    <a:pt x="1650" y="736"/>
                    <a:pt x="1758" y="628"/>
                  </a:cubicBezTo>
                  <a:cubicBezTo>
                    <a:pt x="1866" y="520"/>
                    <a:pt x="1996" y="432"/>
                    <a:pt x="2140" y="373"/>
                  </a:cubicBezTo>
                  <a:cubicBezTo>
                    <a:pt x="2278" y="315"/>
                    <a:pt x="2430" y="284"/>
                    <a:pt x="2589" y="284"/>
                  </a:cubicBezTo>
                  <a:cubicBezTo>
                    <a:pt x="2914" y="284"/>
                    <a:pt x="3208" y="415"/>
                    <a:pt x="3421" y="628"/>
                  </a:cubicBezTo>
                  <a:cubicBezTo>
                    <a:pt x="3529" y="736"/>
                    <a:pt x="3616" y="866"/>
                    <a:pt x="3676" y="1010"/>
                  </a:cubicBezTo>
                  <a:cubicBezTo>
                    <a:pt x="3733" y="1148"/>
                    <a:pt x="3765" y="1300"/>
                    <a:pt x="3765" y="1459"/>
                  </a:cubicBezTo>
                  <a:cubicBezTo>
                    <a:pt x="3765" y="1618"/>
                    <a:pt x="3733" y="1770"/>
                    <a:pt x="3676" y="1909"/>
                  </a:cubicBezTo>
                  <a:cubicBezTo>
                    <a:pt x="3616" y="2053"/>
                    <a:pt x="3529" y="2182"/>
                    <a:pt x="3421" y="2291"/>
                  </a:cubicBezTo>
                  <a:cubicBezTo>
                    <a:pt x="3320" y="2391"/>
                    <a:pt x="3201" y="2474"/>
                    <a:pt x="3070" y="2533"/>
                  </a:cubicBezTo>
                  <a:cubicBezTo>
                    <a:pt x="2945" y="2589"/>
                    <a:pt x="2808" y="2623"/>
                    <a:pt x="2664" y="2632"/>
                  </a:cubicBezTo>
                  <a:lnTo>
                    <a:pt x="2664" y="3003"/>
                  </a:lnTo>
                  <a:lnTo>
                    <a:pt x="4427" y="3003"/>
                  </a:lnTo>
                  <a:lnTo>
                    <a:pt x="4427" y="2384"/>
                  </a:lnTo>
                  <a:cubicBezTo>
                    <a:pt x="4384" y="2377"/>
                    <a:pt x="4342" y="2363"/>
                    <a:pt x="4304" y="2344"/>
                  </a:cubicBezTo>
                  <a:cubicBezTo>
                    <a:pt x="4264" y="2323"/>
                    <a:pt x="4226" y="2295"/>
                    <a:pt x="4194" y="2263"/>
                  </a:cubicBezTo>
                  <a:cubicBezTo>
                    <a:pt x="4154" y="2223"/>
                    <a:pt x="4122" y="2175"/>
                    <a:pt x="4100" y="2122"/>
                  </a:cubicBezTo>
                  <a:cubicBezTo>
                    <a:pt x="4078" y="2070"/>
                    <a:pt x="4067" y="2014"/>
                    <a:pt x="4067" y="1955"/>
                  </a:cubicBezTo>
                  <a:cubicBezTo>
                    <a:pt x="4067" y="1897"/>
                    <a:pt x="4078" y="1840"/>
                    <a:pt x="4100" y="1789"/>
                  </a:cubicBezTo>
                  <a:cubicBezTo>
                    <a:pt x="4122" y="1736"/>
                    <a:pt x="4154" y="1688"/>
                    <a:pt x="4194" y="1648"/>
                  </a:cubicBezTo>
                  <a:cubicBezTo>
                    <a:pt x="4234" y="1607"/>
                    <a:pt x="4282" y="1575"/>
                    <a:pt x="4335" y="1553"/>
                  </a:cubicBezTo>
                  <a:cubicBezTo>
                    <a:pt x="4387" y="1532"/>
                    <a:pt x="4443" y="1520"/>
                    <a:pt x="4502" y="1520"/>
                  </a:cubicBezTo>
                  <a:cubicBezTo>
                    <a:pt x="4561" y="1520"/>
                    <a:pt x="4617" y="1532"/>
                    <a:pt x="4668" y="1553"/>
                  </a:cubicBezTo>
                  <a:cubicBezTo>
                    <a:pt x="4722" y="1575"/>
                    <a:pt x="4770" y="1607"/>
                    <a:pt x="4810" y="1648"/>
                  </a:cubicBezTo>
                  <a:cubicBezTo>
                    <a:pt x="4850" y="1688"/>
                    <a:pt x="4882" y="1736"/>
                    <a:pt x="4904" y="1789"/>
                  </a:cubicBezTo>
                  <a:cubicBezTo>
                    <a:pt x="4926" y="1840"/>
                    <a:pt x="4937" y="1897"/>
                    <a:pt x="4937" y="1955"/>
                  </a:cubicBezTo>
                  <a:cubicBezTo>
                    <a:pt x="4937" y="2014"/>
                    <a:pt x="4926" y="2070"/>
                    <a:pt x="4904" y="2122"/>
                  </a:cubicBezTo>
                  <a:cubicBezTo>
                    <a:pt x="4882" y="2175"/>
                    <a:pt x="4850" y="2223"/>
                    <a:pt x="4810" y="2263"/>
                  </a:cubicBezTo>
                  <a:cubicBezTo>
                    <a:pt x="4778" y="2295"/>
                    <a:pt x="4740" y="2323"/>
                    <a:pt x="4699" y="2344"/>
                  </a:cubicBezTo>
                  <a:cubicBezTo>
                    <a:pt x="4661" y="2363"/>
                    <a:pt x="4620" y="2377"/>
                    <a:pt x="4577" y="2384"/>
                  </a:cubicBezTo>
                  <a:lnTo>
                    <a:pt x="4577" y="2384"/>
                  </a:lnTo>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Digital_Object" descr="{&quot;Key&quot;:&quot;POWER_USER_SHAPE_ICON&quot;,&quot;Value&quot;:&quot;POWER_USER_SHAPE_ICON_STYLE_1&quot;}">
              <a:extLst>
                <a:ext uri="{FF2B5EF4-FFF2-40B4-BE49-F238E27FC236}">
                  <a16:creationId xmlns:a16="http://schemas.microsoft.com/office/drawing/2014/main" id="{D95964C3-435B-4E13-9A43-6D57EAAC34D0}"/>
                </a:ext>
              </a:extLst>
            </p:cNvPr>
            <p:cNvSpPr>
              <a:spLocks noChangeAspect="1" noEditPoints="1"/>
            </p:cNvSpPr>
            <p:nvPr>
              <p:custDataLst>
                <p:tags r:id="rId5"/>
              </p:custDataLst>
            </p:nvPr>
          </p:nvSpPr>
          <p:spPr bwMode="auto">
            <a:xfrm>
              <a:off x="8651515" y="4263924"/>
              <a:ext cx="305525" cy="386834"/>
            </a:xfrm>
            <a:custGeom>
              <a:avLst/>
              <a:gdLst>
                <a:gd name="T0" fmla="*/ 990 w 990"/>
                <a:gd name="T1" fmla="*/ 130 h 1250"/>
                <a:gd name="T2" fmla="*/ 859 w 990"/>
                <a:gd name="T3" fmla="*/ 0 h 1250"/>
                <a:gd name="T4" fmla="*/ 729 w 990"/>
                <a:gd name="T5" fmla="*/ 130 h 1250"/>
                <a:gd name="T6" fmla="*/ 833 w 990"/>
                <a:gd name="T7" fmla="*/ 258 h 1250"/>
                <a:gd name="T8" fmla="*/ 833 w 990"/>
                <a:gd name="T9" fmla="*/ 456 h 1250"/>
                <a:gd name="T10" fmla="*/ 521 w 990"/>
                <a:gd name="T11" fmla="*/ 702 h 1250"/>
                <a:gd name="T12" fmla="*/ 521 w 990"/>
                <a:gd name="T13" fmla="*/ 466 h 1250"/>
                <a:gd name="T14" fmla="*/ 625 w 990"/>
                <a:gd name="T15" fmla="*/ 339 h 1250"/>
                <a:gd name="T16" fmla="*/ 495 w 990"/>
                <a:gd name="T17" fmla="*/ 208 h 1250"/>
                <a:gd name="T18" fmla="*/ 365 w 990"/>
                <a:gd name="T19" fmla="*/ 339 h 1250"/>
                <a:gd name="T20" fmla="*/ 469 w 990"/>
                <a:gd name="T21" fmla="*/ 466 h 1250"/>
                <a:gd name="T22" fmla="*/ 469 w 990"/>
                <a:gd name="T23" fmla="*/ 702 h 1250"/>
                <a:gd name="T24" fmla="*/ 156 w 990"/>
                <a:gd name="T25" fmla="*/ 456 h 1250"/>
                <a:gd name="T26" fmla="*/ 156 w 990"/>
                <a:gd name="T27" fmla="*/ 258 h 1250"/>
                <a:gd name="T28" fmla="*/ 260 w 990"/>
                <a:gd name="T29" fmla="*/ 130 h 1250"/>
                <a:gd name="T30" fmla="*/ 130 w 990"/>
                <a:gd name="T31" fmla="*/ 0 h 1250"/>
                <a:gd name="T32" fmla="*/ 0 w 990"/>
                <a:gd name="T33" fmla="*/ 130 h 1250"/>
                <a:gd name="T34" fmla="*/ 104 w 990"/>
                <a:gd name="T35" fmla="*/ 258 h 1250"/>
                <a:gd name="T36" fmla="*/ 104 w 990"/>
                <a:gd name="T37" fmla="*/ 481 h 1250"/>
                <a:gd name="T38" fmla="*/ 469 w 990"/>
                <a:gd name="T39" fmla="*/ 768 h 1250"/>
                <a:gd name="T40" fmla="*/ 469 w 990"/>
                <a:gd name="T41" fmla="*/ 992 h 1250"/>
                <a:gd name="T42" fmla="*/ 365 w 990"/>
                <a:gd name="T43" fmla="*/ 1120 h 1250"/>
                <a:gd name="T44" fmla="*/ 495 w 990"/>
                <a:gd name="T45" fmla="*/ 1250 h 1250"/>
                <a:gd name="T46" fmla="*/ 625 w 990"/>
                <a:gd name="T47" fmla="*/ 1120 h 1250"/>
                <a:gd name="T48" fmla="*/ 521 w 990"/>
                <a:gd name="T49" fmla="*/ 992 h 1250"/>
                <a:gd name="T50" fmla="*/ 521 w 990"/>
                <a:gd name="T51" fmla="*/ 768 h 1250"/>
                <a:gd name="T52" fmla="*/ 885 w 990"/>
                <a:gd name="T53" fmla="*/ 481 h 1250"/>
                <a:gd name="T54" fmla="*/ 885 w 990"/>
                <a:gd name="T55" fmla="*/ 258 h 1250"/>
                <a:gd name="T56" fmla="*/ 990 w 990"/>
                <a:gd name="T57" fmla="*/ 130 h 1250"/>
                <a:gd name="T58" fmla="*/ 52 w 990"/>
                <a:gd name="T59" fmla="*/ 130 h 1250"/>
                <a:gd name="T60" fmla="*/ 130 w 990"/>
                <a:gd name="T61" fmla="*/ 52 h 1250"/>
                <a:gd name="T62" fmla="*/ 208 w 990"/>
                <a:gd name="T63" fmla="*/ 130 h 1250"/>
                <a:gd name="T64" fmla="*/ 130 w 990"/>
                <a:gd name="T65" fmla="*/ 208 h 1250"/>
                <a:gd name="T66" fmla="*/ 52 w 990"/>
                <a:gd name="T67" fmla="*/ 130 h 1250"/>
                <a:gd name="T68" fmla="*/ 859 w 990"/>
                <a:gd name="T69" fmla="*/ 208 h 1250"/>
                <a:gd name="T70" fmla="*/ 781 w 990"/>
                <a:gd name="T71" fmla="*/ 130 h 1250"/>
                <a:gd name="T72" fmla="*/ 859 w 990"/>
                <a:gd name="T73" fmla="*/ 52 h 1250"/>
                <a:gd name="T74" fmla="*/ 938 w 990"/>
                <a:gd name="T75" fmla="*/ 130 h 1250"/>
                <a:gd name="T76" fmla="*/ 859 w 990"/>
                <a:gd name="T77" fmla="*/ 208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0" h="1250">
                  <a:moveTo>
                    <a:pt x="990" y="130"/>
                  </a:moveTo>
                  <a:cubicBezTo>
                    <a:pt x="990" y="58"/>
                    <a:pt x="931" y="0"/>
                    <a:pt x="859" y="0"/>
                  </a:cubicBezTo>
                  <a:cubicBezTo>
                    <a:pt x="788" y="0"/>
                    <a:pt x="729" y="58"/>
                    <a:pt x="729" y="130"/>
                  </a:cubicBezTo>
                  <a:cubicBezTo>
                    <a:pt x="729" y="193"/>
                    <a:pt x="774" y="246"/>
                    <a:pt x="833" y="258"/>
                  </a:cubicBezTo>
                  <a:lnTo>
                    <a:pt x="833" y="456"/>
                  </a:lnTo>
                  <a:lnTo>
                    <a:pt x="521" y="702"/>
                  </a:lnTo>
                  <a:lnTo>
                    <a:pt x="521" y="466"/>
                  </a:lnTo>
                  <a:cubicBezTo>
                    <a:pt x="580" y="454"/>
                    <a:pt x="625" y="401"/>
                    <a:pt x="625" y="339"/>
                  </a:cubicBezTo>
                  <a:cubicBezTo>
                    <a:pt x="625" y="267"/>
                    <a:pt x="567" y="208"/>
                    <a:pt x="495" y="208"/>
                  </a:cubicBezTo>
                  <a:cubicBezTo>
                    <a:pt x="423" y="208"/>
                    <a:pt x="365" y="267"/>
                    <a:pt x="365" y="339"/>
                  </a:cubicBezTo>
                  <a:cubicBezTo>
                    <a:pt x="365" y="401"/>
                    <a:pt x="409" y="454"/>
                    <a:pt x="469" y="466"/>
                  </a:cubicBezTo>
                  <a:lnTo>
                    <a:pt x="469" y="702"/>
                  </a:lnTo>
                  <a:lnTo>
                    <a:pt x="156" y="456"/>
                  </a:lnTo>
                  <a:lnTo>
                    <a:pt x="156" y="258"/>
                  </a:lnTo>
                  <a:cubicBezTo>
                    <a:pt x="216" y="246"/>
                    <a:pt x="260" y="193"/>
                    <a:pt x="260" y="130"/>
                  </a:cubicBezTo>
                  <a:cubicBezTo>
                    <a:pt x="260" y="58"/>
                    <a:pt x="202" y="0"/>
                    <a:pt x="130" y="0"/>
                  </a:cubicBezTo>
                  <a:cubicBezTo>
                    <a:pt x="58" y="0"/>
                    <a:pt x="0" y="58"/>
                    <a:pt x="0" y="130"/>
                  </a:cubicBezTo>
                  <a:cubicBezTo>
                    <a:pt x="0" y="193"/>
                    <a:pt x="45" y="246"/>
                    <a:pt x="104" y="258"/>
                  </a:cubicBezTo>
                  <a:lnTo>
                    <a:pt x="104" y="481"/>
                  </a:lnTo>
                  <a:lnTo>
                    <a:pt x="469" y="768"/>
                  </a:lnTo>
                  <a:lnTo>
                    <a:pt x="469" y="992"/>
                  </a:lnTo>
                  <a:cubicBezTo>
                    <a:pt x="409" y="1004"/>
                    <a:pt x="365" y="1057"/>
                    <a:pt x="365" y="1120"/>
                  </a:cubicBezTo>
                  <a:cubicBezTo>
                    <a:pt x="365" y="1192"/>
                    <a:pt x="423" y="1250"/>
                    <a:pt x="495" y="1250"/>
                  </a:cubicBezTo>
                  <a:cubicBezTo>
                    <a:pt x="567" y="1250"/>
                    <a:pt x="625" y="1192"/>
                    <a:pt x="625" y="1120"/>
                  </a:cubicBezTo>
                  <a:cubicBezTo>
                    <a:pt x="625" y="1057"/>
                    <a:pt x="580" y="1004"/>
                    <a:pt x="521" y="992"/>
                  </a:cubicBezTo>
                  <a:lnTo>
                    <a:pt x="521" y="768"/>
                  </a:lnTo>
                  <a:lnTo>
                    <a:pt x="885" y="481"/>
                  </a:lnTo>
                  <a:lnTo>
                    <a:pt x="885" y="258"/>
                  </a:lnTo>
                  <a:cubicBezTo>
                    <a:pt x="945" y="246"/>
                    <a:pt x="990" y="193"/>
                    <a:pt x="990" y="130"/>
                  </a:cubicBezTo>
                  <a:close/>
                  <a:moveTo>
                    <a:pt x="52" y="130"/>
                  </a:moveTo>
                  <a:cubicBezTo>
                    <a:pt x="52" y="87"/>
                    <a:pt x="87" y="52"/>
                    <a:pt x="130" y="52"/>
                  </a:cubicBezTo>
                  <a:cubicBezTo>
                    <a:pt x="173" y="52"/>
                    <a:pt x="208" y="87"/>
                    <a:pt x="208" y="130"/>
                  </a:cubicBezTo>
                  <a:cubicBezTo>
                    <a:pt x="208" y="173"/>
                    <a:pt x="173" y="208"/>
                    <a:pt x="130" y="208"/>
                  </a:cubicBezTo>
                  <a:cubicBezTo>
                    <a:pt x="87" y="208"/>
                    <a:pt x="52" y="173"/>
                    <a:pt x="52" y="130"/>
                  </a:cubicBezTo>
                  <a:close/>
                  <a:moveTo>
                    <a:pt x="859" y="208"/>
                  </a:moveTo>
                  <a:cubicBezTo>
                    <a:pt x="816" y="208"/>
                    <a:pt x="781" y="173"/>
                    <a:pt x="781" y="130"/>
                  </a:cubicBezTo>
                  <a:cubicBezTo>
                    <a:pt x="781" y="87"/>
                    <a:pt x="816" y="52"/>
                    <a:pt x="859" y="52"/>
                  </a:cubicBezTo>
                  <a:cubicBezTo>
                    <a:pt x="902" y="52"/>
                    <a:pt x="938" y="87"/>
                    <a:pt x="938" y="130"/>
                  </a:cubicBezTo>
                  <a:cubicBezTo>
                    <a:pt x="938" y="173"/>
                    <a:pt x="902" y="208"/>
                    <a:pt x="859" y="20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3" name="Smartphone4" descr="{&quot;Key&quot;:&quot;POWER_USER_SHAPE_ICON&quot;,&quot;Value&quot;:&quot;POWER_USER_SHAPE_ICON_STYLE_1&quot;}">
              <a:extLst>
                <a:ext uri="{FF2B5EF4-FFF2-40B4-BE49-F238E27FC236}">
                  <a16:creationId xmlns:a16="http://schemas.microsoft.com/office/drawing/2014/main" id="{A1E222CE-117D-4429-8763-A06D2B340685}"/>
                </a:ext>
              </a:extLst>
            </p:cNvPr>
            <p:cNvGrpSpPr>
              <a:grpSpLocks noChangeAspect="1"/>
            </p:cNvGrpSpPr>
            <p:nvPr>
              <p:custDataLst>
                <p:tags r:id="rId6"/>
              </p:custDataLst>
            </p:nvPr>
          </p:nvGrpSpPr>
          <p:grpSpPr>
            <a:xfrm>
              <a:off x="9081091" y="4875401"/>
              <a:ext cx="316860" cy="468069"/>
              <a:chOff x="4370388" y="269875"/>
              <a:chExt cx="592138" cy="874713"/>
            </a:xfrm>
            <a:solidFill>
              <a:schemeClr val="accent5"/>
            </a:solidFill>
          </p:grpSpPr>
          <p:sp>
            <p:nvSpPr>
              <p:cNvPr id="103" name="Freeform 69">
                <a:extLst>
                  <a:ext uri="{FF2B5EF4-FFF2-40B4-BE49-F238E27FC236}">
                    <a16:creationId xmlns:a16="http://schemas.microsoft.com/office/drawing/2014/main" id="{C0F88FF3-449B-459A-B2A1-B2C58CDCBB90}"/>
                  </a:ext>
                </a:extLst>
              </p:cNvPr>
              <p:cNvSpPr>
                <a:spLocks/>
              </p:cNvSpPr>
              <p:nvPr/>
            </p:nvSpPr>
            <p:spPr bwMode="auto">
              <a:xfrm>
                <a:off x="4872038" y="371475"/>
                <a:ext cx="61913" cy="96838"/>
              </a:xfrm>
              <a:custGeom>
                <a:avLst/>
                <a:gdLst>
                  <a:gd name="T0" fmla="*/ 77 w 88"/>
                  <a:gd name="T1" fmla="*/ 38 h 134"/>
                  <a:gd name="T2" fmla="*/ 27 w 88"/>
                  <a:gd name="T3" fmla="*/ 4 h 134"/>
                  <a:gd name="T4" fmla="*/ 0 w 88"/>
                  <a:gd name="T5" fmla="*/ 14 h 134"/>
                  <a:gd name="T6" fmla="*/ 0 w 88"/>
                  <a:gd name="T7" fmla="*/ 134 h 134"/>
                  <a:gd name="T8" fmla="*/ 48 w 88"/>
                  <a:gd name="T9" fmla="*/ 111 h 134"/>
                  <a:gd name="T10" fmla="*/ 77 w 88"/>
                  <a:gd name="T11" fmla="*/ 38 h 134"/>
                </a:gdLst>
                <a:ahLst/>
                <a:cxnLst>
                  <a:cxn ang="0">
                    <a:pos x="T0" y="T1"/>
                  </a:cxn>
                  <a:cxn ang="0">
                    <a:pos x="T2" y="T3"/>
                  </a:cxn>
                  <a:cxn ang="0">
                    <a:pos x="T4" y="T5"/>
                  </a:cxn>
                  <a:cxn ang="0">
                    <a:pos x="T6" y="T7"/>
                  </a:cxn>
                  <a:cxn ang="0">
                    <a:pos x="T8" y="T9"/>
                  </a:cxn>
                  <a:cxn ang="0">
                    <a:pos x="T10" y="T11"/>
                  </a:cxn>
                </a:cxnLst>
                <a:rect l="0" t="0" r="r" b="b"/>
                <a:pathLst>
                  <a:path w="88" h="134">
                    <a:moveTo>
                      <a:pt x="77" y="38"/>
                    </a:moveTo>
                    <a:cubicBezTo>
                      <a:pt x="67" y="15"/>
                      <a:pt x="44" y="0"/>
                      <a:pt x="27" y="4"/>
                    </a:cubicBezTo>
                    <a:cubicBezTo>
                      <a:pt x="20" y="6"/>
                      <a:pt x="9" y="10"/>
                      <a:pt x="0" y="14"/>
                    </a:cubicBezTo>
                    <a:lnTo>
                      <a:pt x="0" y="134"/>
                    </a:lnTo>
                    <a:lnTo>
                      <a:pt x="48" y="111"/>
                    </a:lnTo>
                    <a:cubicBezTo>
                      <a:pt x="75" y="99"/>
                      <a:pt x="88" y="66"/>
                      <a:pt x="77" y="3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4" name="Freeform 70">
                <a:extLst>
                  <a:ext uri="{FF2B5EF4-FFF2-40B4-BE49-F238E27FC236}">
                    <a16:creationId xmlns:a16="http://schemas.microsoft.com/office/drawing/2014/main" id="{15E9B706-9405-4C22-B24E-6635EFD41F52}"/>
                  </a:ext>
                </a:extLst>
              </p:cNvPr>
              <p:cNvSpPr>
                <a:spLocks/>
              </p:cNvSpPr>
              <p:nvPr/>
            </p:nvSpPr>
            <p:spPr bwMode="auto">
              <a:xfrm>
                <a:off x="4370388" y="339725"/>
                <a:ext cx="152400" cy="517525"/>
              </a:xfrm>
              <a:custGeom>
                <a:avLst/>
                <a:gdLst>
                  <a:gd name="T0" fmla="*/ 167 w 214"/>
                  <a:gd name="T1" fmla="*/ 727 h 727"/>
                  <a:gd name="T2" fmla="*/ 214 w 214"/>
                  <a:gd name="T3" fmla="*/ 651 h 727"/>
                  <a:gd name="T4" fmla="*/ 179 w 214"/>
                  <a:gd name="T5" fmla="*/ 574 h 727"/>
                  <a:gd name="T6" fmla="*/ 179 w 214"/>
                  <a:gd name="T7" fmla="*/ 44 h 727"/>
                  <a:gd name="T8" fmla="*/ 86 w 214"/>
                  <a:gd name="T9" fmla="*/ 11 h 727"/>
                  <a:gd name="T10" fmla="*/ 59 w 214"/>
                  <a:gd name="T11" fmla="*/ 276 h 727"/>
                  <a:gd name="T12" fmla="*/ 11 w 214"/>
                  <a:gd name="T13" fmla="*/ 464 h 727"/>
                  <a:gd name="T14" fmla="*/ 167 w 214"/>
                  <a:gd name="T15" fmla="*/ 727 h 7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4" h="727">
                    <a:moveTo>
                      <a:pt x="167" y="727"/>
                    </a:moveTo>
                    <a:cubicBezTo>
                      <a:pt x="163" y="706"/>
                      <a:pt x="184" y="663"/>
                      <a:pt x="214" y="651"/>
                    </a:cubicBezTo>
                    <a:cubicBezTo>
                      <a:pt x="192" y="633"/>
                      <a:pt x="179" y="605"/>
                      <a:pt x="179" y="574"/>
                    </a:cubicBezTo>
                    <a:lnTo>
                      <a:pt x="179" y="44"/>
                    </a:lnTo>
                    <a:cubicBezTo>
                      <a:pt x="150" y="4"/>
                      <a:pt x="105" y="0"/>
                      <a:pt x="86" y="11"/>
                    </a:cubicBezTo>
                    <a:cubicBezTo>
                      <a:pt x="63" y="25"/>
                      <a:pt x="114" y="113"/>
                      <a:pt x="59" y="276"/>
                    </a:cubicBezTo>
                    <a:cubicBezTo>
                      <a:pt x="36" y="343"/>
                      <a:pt x="15" y="409"/>
                      <a:pt x="11" y="464"/>
                    </a:cubicBezTo>
                    <a:cubicBezTo>
                      <a:pt x="0" y="597"/>
                      <a:pt x="76" y="690"/>
                      <a:pt x="167" y="727"/>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5" name="Freeform 71">
                <a:extLst>
                  <a:ext uri="{FF2B5EF4-FFF2-40B4-BE49-F238E27FC236}">
                    <a16:creationId xmlns:a16="http://schemas.microsoft.com/office/drawing/2014/main" id="{1F7F67A6-BDF6-44F5-9A8A-A58BA2A36B12}"/>
                  </a:ext>
                </a:extLst>
              </p:cNvPr>
              <p:cNvSpPr>
                <a:spLocks/>
              </p:cNvSpPr>
              <p:nvPr/>
            </p:nvSpPr>
            <p:spPr bwMode="auto">
              <a:xfrm>
                <a:off x="4754563" y="692150"/>
                <a:ext cx="31750" cy="42863"/>
              </a:xfrm>
              <a:custGeom>
                <a:avLst/>
                <a:gdLst>
                  <a:gd name="T0" fmla="*/ 0 w 44"/>
                  <a:gd name="T1" fmla="*/ 0 h 60"/>
                  <a:gd name="T2" fmla="*/ 0 w 44"/>
                  <a:gd name="T3" fmla="*/ 58 h 60"/>
                  <a:gd name="T4" fmla="*/ 16 w 44"/>
                  <a:gd name="T5" fmla="*/ 57 h 60"/>
                  <a:gd name="T6" fmla="*/ 39 w 44"/>
                  <a:gd name="T7" fmla="*/ 60 h 60"/>
                  <a:gd name="T8" fmla="*/ 44 w 44"/>
                  <a:gd name="T9" fmla="*/ 0 h 60"/>
                  <a:gd name="T10" fmla="*/ 0 w 44"/>
                  <a:gd name="T11" fmla="*/ 0 h 60"/>
                </a:gdLst>
                <a:ahLst/>
                <a:cxnLst>
                  <a:cxn ang="0">
                    <a:pos x="T0" y="T1"/>
                  </a:cxn>
                  <a:cxn ang="0">
                    <a:pos x="T2" y="T3"/>
                  </a:cxn>
                  <a:cxn ang="0">
                    <a:pos x="T4" y="T5"/>
                  </a:cxn>
                  <a:cxn ang="0">
                    <a:pos x="T6" y="T7"/>
                  </a:cxn>
                  <a:cxn ang="0">
                    <a:pos x="T8" y="T9"/>
                  </a:cxn>
                  <a:cxn ang="0">
                    <a:pos x="T10" y="T11"/>
                  </a:cxn>
                </a:cxnLst>
                <a:rect l="0" t="0" r="r" b="b"/>
                <a:pathLst>
                  <a:path w="44" h="60">
                    <a:moveTo>
                      <a:pt x="0" y="0"/>
                    </a:moveTo>
                    <a:lnTo>
                      <a:pt x="0" y="58"/>
                    </a:lnTo>
                    <a:cubicBezTo>
                      <a:pt x="5" y="57"/>
                      <a:pt x="11" y="57"/>
                      <a:pt x="16" y="57"/>
                    </a:cubicBezTo>
                    <a:cubicBezTo>
                      <a:pt x="24" y="57"/>
                      <a:pt x="32" y="58"/>
                      <a:pt x="39" y="60"/>
                    </a:cubicBezTo>
                    <a:cubicBezTo>
                      <a:pt x="33" y="39"/>
                      <a:pt x="35" y="18"/>
                      <a:pt x="44" y="0"/>
                    </a:cubicBez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6" name="Freeform 72">
                <a:extLst>
                  <a:ext uri="{FF2B5EF4-FFF2-40B4-BE49-F238E27FC236}">
                    <a16:creationId xmlns:a16="http://schemas.microsoft.com/office/drawing/2014/main" id="{F87B0481-0766-4BA4-8461-B073B41740E8}"/>
                  </a:ext>
                </a:extLst>
              </p:cNvPr>
              <p:cNvSpPr>
                <a:spLocks noEditPoints="1"/>
              </p:cNvSpPr>
              <p:nvPr/>
            </p:nvSpPr>
            <p:spPr bwMode="auto">
              <a:xfrm>
                <a:off x="4525963" y="269875"/>
                <a:ext cx="315913" cy="523875"/>
              </a:xfrm>
              <a:custGeom>
                <a:avLst/>
                <a:gdLst>
                  <a:gd name="T0" fmla="*/ 203 w 444"/>
                  <a:gd name="T1" fmla="*/ 43 h 735"/>
                  <a:gd name="T2" fmla="*/ 240 w 444"/>
                  <a:gd name="T3" fmla="*/ 43 h 735"/>
                  <a:gd name="T4" fmla="*/ 257 w 444"/>
                  <a:gd name="T5" fmla="*/ 60 h 735"/>
                  <a:gd name="T6" fmla="*/ 240 w 444"/>
                  <a:gd name="T7" fmla="*/ 78 h 735"/>
                  <a:gd name="T8" fmla="*/ 203 w 444"/>
                  <a:gd name="T9" fmla="*/ 78 h 735"/>
                  <a:gd name="T10" fmla="*/ 185 w 444"/>
                  <a:gd name="T11" fmla="*/ 60 h 735"/>
                  <a:gd name="T12" fmla="*/ 203 w 444"/>
                  <a:gd name="T13" fmla="*/ 43 h 735"/>
                  <a:gd name="T14" fmla="*/ 49 w 444"/>
                  <a:gd name="T15" fmla="*/ 730 h 735"/>
                  <a:gd name="T16" fmla="*/ 126 w 444"/>
                  <a:gd name="T17" fmla="*/ 735 h 735"/>
                  <a:gd name="T18" fmla="*/ 126 w 444"/>
                  <a:gd name="T19" fmla="*/ 593 h 735"/>
                  <a:gd name="T20" fmla="*/ 43 w 444"/>
                  <a:gd name="T21" fmla="*/ 593 h 735"/>
                  <a:gd name="T22" fmla="*/ 43 w 444"/>
                  <a:gd name="T23" fmla="*/ 113 h 735"/>
                  <a:gd name="T24" fmla="*/ 400 w 444"/>
                  <a:gd name="T25" fmla="*/ 113 h 735"/>
                  <a:gd name="T26" fmla="*/ 400 w 444"/>
                  <a:gd name="T27" fmla="*/ 309 h 735"/>
                  <a:gd name="T28" fmla="*/ 444 w 444"/>
                  <a:gd name="T29" fmla="*/ 290 h 735"/>
                  <a:gd name="T30" fmla="*/ 444 w 444"/>
                  <a:gd name="T31" fmla="*/ 68 h 735"/>
                  <a:gd name="T32" fmla="*/ 396 w 444"/>
                  <a:gd name="T33" fmla="*/ 9 h 735"/>
                  <a:gd name="T34" fmla="*/ 222 w 444"/>
                  <a:gd name="T35" fmla="*/ 0 h 735"/>
                  <a:gd name="T36" fmla="*/ 48 w 444"/>
                  <a:gd name="T37" fmla="*/ 9 h 735"/>
                  <a:gd name="T38" fmla="*/ 0 w 444"/>
                  <a:gd name="T39" fmla="*/ 68 h 735"/>
                  <a:gd name="T40" fmla="*/ 0 w 444"/>
                  <a:gd name="T41" fmla="*/ 671 h 735"/>
                  <a:gd name="T42" fmla="*/ 49 w 444"/>
                  <a:gd name="T43" fmla="*/ 73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735">
                    <a:moveTo>
                      <a:pt x="203" y="43"/>
                    </a:moveTo>
                    <a:lnTo>
                      <a:pt x="240" y="43"/>
                    </a:lnTo>
                    <a:cubicBezTo>
                      <a:pt x="249" y="43"/>
                      <a:pt x="257" y="51"/>
                      <a:pt x="257" y="60"/>
                    </a:cubicBezTo>
                    <a:cubicBezTo>
                      <a:pt x="257" y="70"/>
                      <a:pt x="249" y="78"/>
                      <a:pt x="240" y="78"/>
                    </a:cubicBezTo>
                    <a:lnTo>
                      <a:pt x="203" y="78"/>
                    </a:lnTo>
                    <a:cubicBezTo>
                      <a:pt x="193" y="78"/>
                      <a:pt x="185" y="70"/>
                      <a:pt x="185" y="60"/>
                    </a:cubicBezTo>
                    <a:cubicBezTo>
                      <a:pt x="185" y="51"/>
                      <a:pt x="193" y="43"/>
                      <a:pt x="203" y="43"/>
                    </a:cubicBezTo>
                    <a:close/>
                    <a:moveTo>
                      <a:pt x="49" y="730"/>
                    </a:moveTo>
                    <a:cubicBezTo>
                      <a:pt x="75" y="732"/>
                      <a:pt x="101" y="734"/>
                      <a:pt x="126" y="735"/>
                    </a:cubicBezTo>
                    <a:lnTo>
                      <a:pt x="126" y="593"/>
                    </a:lnTo>
                    <a:lnTo>
                      <a:pt x="43" y="593"/>
                    </a:lnTo>
                    <a:lnTo>
                      <a:pt x="43" y="113"/>
                    </a:lnTo>
                    <a:lnTo>
                      <a:pt x="400" y="113"/>
                    </a:lnTo>
                    <a:lnTo>
                      <a:pt x="400" y="309"/>
                    </a:lnTo>
                    <a:lnTo>
                      <a:pt x="444" y="290"/>
                    </a:lnTo>
                    <a:lnTo>
                      <a:pt x="444" y="68"/>
                    </a:lnTo>
                    <a:cubicBezTo>
                      <a:pt x="444" y="38"/>
                      <a:pt x="423" y="12"/>
                      <a:pt x="396" y="9"/>
                    </a:cubicBezTo>
                    <a:cubicBezTo>
                      <a:pt x="333" y="3"/>
                      <a:pt x="278" y="0"/>
                      <a:pt x="222" y="0"/>
                    </a:cubicBezTo>
                    <a:cubicBezTo>
                      <a:pt x="167" y="0"/>
                      <a:pt x="111" y="3"/>
                      <a:pt x="48" y="9"/>
                    </a:cubicBezTo>
                    <a:cubicBezTo>
                      <a:pt x="21" y="12"/>
                      <a:pt x="0" y="38"/>
                      <a:pt x="0" y="68"/>
                    </a:cubicBezTo>
                    <a:lnTo>
                      <a:pt x="0" y="671"/>
                    </a:lnTo>
                    <a:cubicBezTo>
                      <a:pt x="0" y="700"/>
                      <a:pt x="21" y="726"/>
                      <a:pt x="49" y="7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7" name="Freeform 73">
                <a:extLst>
                  <a:ext uri="{FF2B5EF4-FFF2-40B4-BE49-F238E27FC236}">
                    <a16:creationId xmlns:a16="http://schemas.microsoft.com/office/drawing/2014/main" id="{554C9FBF-2D16-4394-96F3-E54334E459D1}"/>
                  </a:ext>
                </a:extLst>
              </p:cNvPr>
              <p:cNvSpPr>
                <a:spLocks/>
              </p:cNvSpPr>
              <p:nvPr/>
            </p:nvSpPr>
            <p:spPr bwMode="auto">
              <a:xfrm>
                <a:off x="4799013" y="584200"/>
                <a:ext cx="112713" cy="85725"/>
              </a:xfrm>
              <a:custGeom>
                <a:avLst/>
                <a:gdLst>
                  <a:gd name="T0" fmla="*/ 149 w 159"/>
                  <a:gd name="T1" fmla="*/ 30 h 120"/>
                  <a:gd name="T2" fmla="*/ 104 w 159"/>
                  <a:gd name="T3" fmla="*/ 0 h 120"/>
                  <a:gd name="T4" fmla="*/ 87 w 159"/>
                  <a:gd name="T5" fmla="*/ 4 h 120"/>
                  <a:gd name="T6" fmla="*/ 36 w 159"/>
                  <a:gd name="T7" fmla="*/ 26 h 120"/>
                  <a:gd name="T8" fmla="*/ 10 w 159"/>
                  <a:gd name="T9" fmla="*/ 90 h 120"/>
                  <a:gd name="T10" fmla="*/ 54 w 159"/>
                  <a:gd name="T11" fmla="*/ 120 h 120"/>
                  <a:gd name="T12" fmla="*/ 72 w 159"/>
                  <a:gd name="T13" fmla="*/ 117 h 120"/>
                  <a:gd name="T14" fmla="*/ 123 w 159"/>
                  <a:gd name="T15" fmla="*/ 94 h 120"/>
                  <a:gd name="T16" fmla="*/ 149 w 159"/>
                  <a:gd name="T17" fmla="*/ 3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120">
                    <a:moveTo>
                      <a:pt x="149" y="30"/>
                    </a:moveTo>
                    <a:cubicBezTo>
                      <a:pt x="140" y="10"/>
                      <a:pt x="122" y="0"/>
                      <a:pt x="104" y="0"/>
                    </a:cubicBezTo>
                    <a:cubicBezTo>
                      <a:pt x="98" y="0"/>
                      <a:pt x="92" y="2"/>
                      <a:pt x="87" y="4"/>
                    </a:cubicBezTo>
                    <a:lnTo>
                      <a:pt x="36" y="26"/>
                    </a:lnTo>
                    <a:cubicBezTo>
                      <a:pt x="12" y="37"/>
                      <a:pt x="0" y="65"/>
                      <a:pt x="10" y="90"/>
                    </a:cubicBezTo>
                    <a:cubicBezTo>
                      <a:pt x="19" y="111"/>
                      <a:pt x="37" y="120"/>
                      <a:pt x="54" y="120"/>
                    </a:cubicBezTo>
                    <a:cubicBezTo>
                      <a:pt x="61" y="120"/>
                      <a:pt x="67" y="119"/>
                      <a:pt x="72" y="117"/>
                    </a:cubicBezTo>
                    <a:lnTo>
                      <a:pt x="123" y="94"/>
                    </a:lnTo>
                    <a:cubicBezTo>
                      <a:pt x="147" y="84"/>
                      <a:pt x="159" y="55"/>
                      <a:pt x="149"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8" name="Freeform 74">
                <a:extLst>
                  <a:ext uri="{FF2B5EF4-FFF2-40B4-BE49-F238E27FC236}">
                    <a16:creationId xmlns:a16="http://schemas.microsoft.com/office/drawing/2014/main" id="{9C55607B-C2A3-4410-886A-3C61E1B87003}"/>
                  </a:ext>
                </a:extLst>
              </p:cNvPr>
              <p:cNvSpPr>
                <a:spLocks/>
              </p:cNvSpPr>
              <p:nvPr/>
            </p:nvSpPr>
            <p:spPr bwMode="auto">
              <a:xfrm>
                <a:off x="4799013" y="501650"/>
                <a:ext cx="101600" cy="80963"/>
              </a:xfrm>
              <a:custGeom>
                <a:avLst/>
                <a:gdLst>
                  <a:gd name="T0" fmla="*/ 11 w 143"/>
                  <a:gd name="T1" fmla="*/ 83 h 113"/>
                  <a:gd name="T2" fmla="*/ 55 w 143"/>
                  <a:gd name="T3" fmla="*/ 113 h 113"/>
                  <a:gd name="T4" fmla="*/ 72 w 143"/>
                  <a:gd name="T5" fmla="*/ 110 h 113"/>
                  <a:gd name="T6" fmla="*/ 107 w 143"/>
                  <a:gd name="T7" fmla="*/ 94 h 113"/>
                  <a:gd name="T8" fmla="*/ 132 w 143"/>
                  <a:gd name="T9" fmla="*/ 30 h 113"/>
                  <a:gd name="T10" fmla="*/ 88 w 143"/>
                  <a:gd name="T11" fmla="*/ 0 h 113"/>
                  <a:gd name="T12" fmla="*/ 70 w 143"/>
                  <a:gd name="T13" fmla="*/ 4 h 113"/>
                  <a:gd name="T14" fmla="*/ 36 w 143"/>
                  <a:gd name="T15" fmla="*/ 19 h 113"/>
                  <a:gd name="T16" fmla="*/ 11 w 143"/>
                  <a:gd name="T17" fmla="*/ 8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13">
                    <a:moveTo>
                      <a:pt x="11" y="83"/>
                    </a:moveTo>
                    <a:cubicBezTo>
                      <a:pt x="19" y="104"/>
                      <a:pt x="37" y="113"/>
                      <a:pt x="55" y="113"/>
                    </a:cubicBezTo>
                    <a:cubicBezTo>
                      <a:pt x="61" y="113"/>
                      <a:pt x="67" y="112"/>
                      <a:pt x="72" y="110"/>
                    </a:cubicBezTo>
                    <a:lnTo>
                      <a:pt x="107" y="94"/>
                    </a:lnTo>
                    <a:cubicBezTo>
                      <a:pt x="131" y="83"/>
                      <a:pt x="143" y="55"/>
                      <a:pt x="132" y="30"/>
                    </a:cubicBezTo>
                    <a:cubicBezTo>
                      <a:pt x="124" y="10"/>
                      <a:pt x="106" y="0"/>
                      <a:pt x="88" y="0"/>
                    </a:cubicBezTo>
                    <a:cubicBezTo>
                      <a:pt x="82" y="0"/>
                      <a:pt x="76" y="1"/>
                      <a:pt x="70" y="4"/>
                    </a:cubicBezTo>
                    <a:lnTo>
                      <a:pt x="36" y="19"/>
                    </a:lnTo>
                    <a:cubicBezTo>
                      <a:pt x="12" y="30"/>
                      <a:pt x="0" y="58"/>
                      <a:pt x="11" y="8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9" name="Freeform 75">
                <a:extLst>
                  <a:ext uri="{FF2B5EF4-FFF2-40B4-BE49-F238E27FC236}">
                    <a16:creationId xmlns:a16="http://schemas.microsoft.com/office/drawing/2014/main" id="{E1A6F2C6-7686-41DC-8E0C-ED542C0E344C}"/>
                  </a:ext>
                </a:extLst>
              </p:cNvPr>
              <p:cNvSpPr>
                <a:spLocks/>
              </p:cNvSpPr>
              <p:nvPr/>
            </p:nvSpPr>
            <p:spPr bwMode="auto">
              <a:xfrm>
                <a:off x="4805363" y="673100"/>
                <a:ext cx="101600" cy="76200"/>
              </a:xfrm>
              <a:custGeom>
                <a:avLst/>
                <a:gdLst>
                  <a:gd name="T0" fmla="*/ 94 w 143"/>
                  <a:gd name="T1" fmla="*/ 0 h 108"/>
                  <a:gd name="T2" fmla="*/ 78 w 143"/>
                  <a:gd name="T3" fmla="*/ 3 h 108"/>
                  <a:gd name="T4" fmla="*/ 32 w 143"/>
                  <a:gd name="T5" fmla="*/ 23 h 108"/>
                  <a:gd name="T6" fmla="*/ 9 w 143"/>
                  <a:gd name="T7" fmla="*/ 81 h 108"/>
                  <a:gd name="T8" fmla="*/ 49 w 143"/>
                  <a:gd name="T9" fmla="*/ 108 h 108"/>
                  <a:gd name="T10" fmla="*/ 65 w 143"/>
                  <a:gd name="T11" fmla="*/ 105 h 108"/>
                  <a:gd name="T12" fmla="*/ 111 w 143"/>
                  <a:gd name="T13" fmla="*/ 85 h 108"/>
                  <a:gd name="T14" fmla="*/ 134 w 143"/>
                  <a:gd name="T15" fmla="*/ 27 h 108"/>
                  <a:gd name="T16" fmla="*/ 94 w 143"/>
                  <a:gd name="T1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08">
                    <a:moveTo>
                      <a:pt x="94" y="0"/>
                    </a:moveTo>
                    <a:cubicBezTo>
                      <a:pt x="89" y="0"/>
                      <a:pt x="83" y="1"/>
                      <a:pt x="78" y="3"/>
                    </a:cubicBezTo>
                    <a:lnTo>
                      <a:pt x="32" y="23"/>
                    </a:lnTo>
                    <a:cubicBezTo>
                      <a:pt x="10" y="33"/>
                      <a:pt x="0" y="59"/>
                      <a:pt x="9" y="81"/>
                    </a:cubicBezTo>
                    <a:cubicBezTo>
                      <a:pt x="16" y="99"/>
                      <a:pt x="33" y="108"/>
                      <a:pt x="49" y="108"/>
                    </a:cubicBezTo>
                    <a:cubicBezTo>
                      <a:pt x="54" y="108"/>
                      <a:pt x="60" y="107"/>
                      <a:pt x="65" y="105"/>
                    </a:cubicBezTo>
                    <a:lnTo>
                      <a:pt x="111" y="85"/>
                    </a:lnTo>
                    <a:cubicBezTo>
                      <a:pt x="133" y="75"/>
                      <a:pt x="143" y="49"/>
                      <a:pt x="134" y="27"/>
                    </a:cubicBezTo>
                    <a:cubicBezTo>
                      <a:pt x="127" y="9"/>
                      <a:pt x="110" y="0"/>
                      <a:pt x="94"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0" name="Rectangle 76">
                <a:extLst>
                  <a:ext uri="{FF2B5EF4-FFF2-40B4-BE49-F238E27FC236}">
                    <a16:creationId xmlns:a16="http://schemas.microsoft.com/office/drawing/2014/main" id="{7034A2C9-6112-4156-9213-27EBEF6D8367}"/>
                  </a:ext>
                </a:extLst>
              </p:cNvPr>
              <p:cNvSpPr>
                <a:spLocks noChangeArrowheads="1"/>
              </p:cNvSpPr>
              <p:nvPr/>
            </p:nvSpPr>
            <p:spPr bwMode="auto">
              <a:xfrm>
                <a:off x="4602163" y="485775"/>
                <a:ext cx="44450" cy="206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1" name="Rectangle 77">
                <a:extLst>
                  <a:ext uri="{FF2B5EF4-FFF2-40B4-BE49-F238E27FC236}">
                    <a16:creationId xmlns:a16="http://schemas.microsoft.com/office/drawing/2014/main" id="{8E33D3D4-EE6D-4246-82F3-F43C12725FCE}"/>
                  </a:ext>
                </a:extLst>
              </p:cNvPr>
              <p:cNvSpPr>
                <a:spLocks noChangeArrowheads="1"/>
              </p:cNvSpPr>
              <p:nvPr/>
            </p:nvSpPr>
            <p:spPr bwMode="auto">
              <a:xfrm>
                <a:off x="4672013" y="485775"/>
                <a:ext cx="93663" cy="206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2" name="Rectangle 78">
                <a:extLst>
                  <a:ext uri="{FF2B5EF4-FFF2-40B4-BE49-F238E27FC236}">
                    <a16:creationId xmlns:a16="http://schemas.microsoft.com/office/drawing/2014/main" id="{17EBA389-D2DB-47F2-9029-6FD6BDAB93B1}"/>
                  </a:ext>
                </a:extLst>
              </p:cNvPr>
              <p:cNvSpPr>
                <a:spLocks noChangeArrowheads="1"/>
              </p:cNvSpPr>
              <p:nvPr/>
            </p:nvSpPr>
            <p:spPr bwMode="auto">
              <a:xfrm>
                <a:off x="4602163" y="436563"/>
                <a:ext cx="44450" cy="206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3" name="Rectangle 79">
                <a:extLst>
                  <a:ext uri="{FF2B5EF4-FFF2-40B4-BE49-F238E27FC236}">
                    <a16:creationId xmlns:a16="http://schemas.microsoft.com/office/drawing/2014/main" id="{52CD92DB-0B50-45B2-B625-3B8468DD55C1}"/>
                  </a:ext>
                </a:extLst>
              </p:cNvPr>
              <p:cNvSpPr>
                <a:spLocks noChangeArrowheads="1"/>
              </p:cNvSpPr>
              <p:nvPr/>
            </p:nvSpPr>
            <p:spPr bwMode="auto">
              <a:xfrm>
                <a:off x="4672013" y="436563"/>
                <a:ext cx="93663" cy="206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4" name="Rectangle 80">
                <a:extLst>
                  <a:ext uri="{FF2B5EF4-FFF2-40B4-BE49-F238E27FC236}">
                    <a16:creationId xmlns:a16="http://schemas.microsoft.com/office/drawing/2014/main" id="{3F8B3525-5E93-4BB2-9D3A-E5BA962391A5}"/>
                  </a:ext>
                </a:extLst>
              </p:cNvPr>
              <p:cNvSpPr>
                <a:spLocks noChangeArrowheads="1"/>
              </p:cNvSpPr>
              <p:nvPr/>
            </p:nvSpPr>
            <p:spPr bwMode="auto">
              <a:xfrm>
                <a:off x="4602163" y="385763"/>
                <a:ext cx="44450" cy="206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5" name="Rectangle 81">
                <a:extLst>
                  <a:ext uri="{FF2B5EF4-FFF2-40B4-BE49-F238E27FC236}">
                    <a16:creationId xmlns:a16="http://schemas.microsoft.com/office/drawing/2014/main" id="{9DEBCA71-6950-477E-B469-6A33E93F0BEE}"/>
                  </a:ext>
                </a:extLst>
              </p:cNvPr>
              <p:cNvSpPr>
                <a:spLocks noChangeArrowheads="1"/>
              </p:cNvSpPr>
              <p:nvPr/>
            </p:nvSpPr>
            <p:spPr bwMode="auto">
              <a:xfrm>
                <a:off x="4672013" y="385763"/>
                <a:ext cx="93663" cy="206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6" name="Freeform 82">
                <a:extLst>
                  <a:ext uri="{FF2B5EF4-FFF2-40B4-BE49-F238E27FC236}">
                    <a16:creationId xmlns:a16="http://schemas.microsoft.com/office/drawing/2014/main" id="{4DCF98BE-3F23-46C1-AA6A-7340082DD2E3}"/>
                  </a:ext>
                </a:extLst>
              </p:cNvPr>
              <p:cNvSpPr>
                <a:spLocks/>
              </p:cNvSpPr>
              <p:nvPr/>
            </p:nvSpPr>
            <p:spPr bwMode="auto">
              <a:xfrm>
                <a:off x="4510088" y="606425"/>
                <a:ext cx="452438" cy="538163"/>
              </a:xfrm>
              <a:custGeom>
                <a:avLst/>
                <a:gdLst>
                  <a:gd name="T0" fmla="*/ 139 w 635"/>
                  <a:gd name="T1" fmla="*/ 542 h 756"/>
                  <a:gd name="T2" fmla="*/ 405 w 635"/>
                  <a:gd name="T3" fmla="*/ 756 h 756"/>
                  <a:gd name="T4" fmla="*/ 635 w 635"/>
                  <a:gd name="T5" fmla="*/ 563 h 756"/>
                  <a:gd name="T6" fmla="*/ 635 w 635"/>
                  <a:gd name="T7" fmla="*/ 368 h 756"/>
                  <a:gd name="T8" fmla="*/ 579 w 635"/>
                  <a:gd name="T9" fmla="*/ 313 h 756"/>
                  <a:gd name="T10" fmla="*/ 529 w 635"/>
                  <a:gd name="T11" fmla="*/ 345 h 756"/>
                  <a:gd name="T12" fmla="*/ 529 w 635"/>
                  <a:gd name="T13" fmla="*/ 312 h 756"/>
                  <a:gd name="T14" fmla="*/ 471 w 635"/>
                  <a:gd name="T15" fmla="*/ 255 h 756"/>
                  <a:gd name="T16" fmla="*/ 416 w 635"/>
                  <a:gd name="T17" fmla="*/ 296 h 756"/>
                  <a:gd name="T18" fmla="*/ 359 w 635"/>
                  <a:gd name="T19" fmla="*/ 227 h 756"/>
                  <a:gd name="T20" fmla="*/ 303 w 635"/>
                  <a:gd name="T21" fmla="*/ 275 h 756"/>
                  <a:gd name="T22" fmla="*/ 303 w 635"/>
                  <a:gd name="T23" fmla="*/ 57 h 756"/>
                  <a:gd name="T24" fmla="*/ 246 w 635"/>
                  <a:gd name="T25" fmla="*/ 0 h 756"/>
                  <a:gd name="T26" fmla="*/ 188 w 635"/>
                  <a:gd name="T27" fmla="*/ 57 h 756"/>
                  <a:gd name="T28" fmla="*/ 188 w 635"/>
                  <a:gd name="T29" fmla="*/ 404 h 756"/>
                  <a:gd name="T30" fmla="*/ 76 w 635"/>
                  <a:gd name="T31" fmla="*/ 309 h 756"/>
                  <a:gd name="T32" fmla="*/ 10 w 635"/>
                  <a:gd name="T33" fmla="*/ 342 h 756"/>
                  <a:gd name="T34" fmla="*/ 139 w 635"/>
                  <a:gd name="T35" fmla="*/ 542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5" h="756">
                    <a:moveTo>
                      <a:pt x="139" y="542"/>
                    </a:moveTo>
                    <a:cubicBezTo>
                      <a:pt x="202" y="696"/>
                      <a:pt x="252" y="756"/>
                      <a:pt x="405" y="756"/>
                    </a:cubicBezTo>
                    <a:cubicBezTo>
                      <a:pt x="572" y="756"/>
                      <a:pt x="635" y="639"/>
                      <a:pt x="635" y="563"/>
                    </a:cubicBezTo>
                    <a:lnTo>
                      <a:pt x="635" y="368"/>
                    </a:lnTo>
                    <a:cubicBezTo>
                      <a:pt x="635" y="338"/>
                      <a:pt x="610" y="313"/>
                      <a:pt x="579" y="313"/>
                    </a:cubicBezTo>
                    <a:cubicBezTo>
                      <a:pt x="557" y="313"/>
                      <a:pt x="537" y="326"/>
                      <a:pt x="529" y="345"/>
                    </a:cubicBezTo>
                    <a:lnTo>
                      <a:pt x="529" y="312"/>
                    </a:lnTo>
                    <a:cubicBezTo>
                      <a:pt x="529" y="280"/>
                      <a:pt x="503" y="255"/>
                      <a:pt x="471" y="255"/>
                    </a:cubicBezTo>
                    <a:cubicBezTo>
                      <a:pt x="445" y="255"/>
                      <a:pt x="423" y="272"/>
                      <a:pt x="416" y="296"/>
                    </a:cubicBezTo>
                    <a:cubicBezTo>
                      <a:pt x="416" y="254"/>
                      <a:pt x="397" y="227"/>
                      <a:pt x="359" y="227"/>
                    </a:cubicBezTo>
                    <a:cubicBezTo>
                      <a:pt x="331" y="227"/>
                      <a:pt x="307" y="247"/>
                      <a:pt x="303" y="275"/>
                    </a:cubicBezTo>
                    <a:lnTo>
                      <a:pt x="303" y="57"/>
                    </a:lnTo>
                    <a:cubicBezTo>
                      <a:pt x="303" y="25"/>
                      <a:pt x="277" y="0"/>
                      <a:pt x="246" y="0"/>
                    </a:cubicBezTo>
                    <a:cubicBezTo>
                      <a:pt x="214" y="0"/>
                      <a:pt x="188" y="25"/>
                      <a:pt x="188" y="57"/>
                    </a:cubicBezTo>
                    <a:lnTo>
                      <a:pt x="188" y="404"/>
                    </a:lnTo>
                    <a:cubicBezTo>
                      <a:pt x="150" y="331"/>
                      <a:pt x="109" y="308"/>
                      <a:pt x="76" y="309"/>
                    </a:cubicBezTo>
                    <a:cubicBezTo>
                      <a:pt x="42" y="309"/>
                      <a:pt x="16" y="330"/>
                      <a:pt x="10" y="342"/>
                    </a:cubicBezTo>
                    <a:cubicBezTo>
                      <a:pt x="0" y="364"/>
                      <a:pt x="82" y="400"/>
                      <a:pt x="139" y="54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7" name="Freeform 83">
                <a:extLst>
                  <a:ext uri="{FF2B5EF4-FFF2-40B4-BE49-F238E27FC236}">
                    <a16:creationId xmlns:a16="http://schemas.microsoft.com/office/drawing/2014/main" id="{0B15E4B2-1FFE-4A22-B9DF-C9E5B645CCC3}"/>
                  </a:ext>
                </a:extLst>
              </p:cNvPr>
              <p:cNvSpPr>
                <a:spLocks noEditPoints="1"/>
              </p:cNvSpPr>
              <p:nvPr/>
            </p:nvSpPr>
            <p:spPr bwMode="auto">
              <a:xfrm>
                <a:off x="4581525" y="533400"/>
                <a:ext cx="204788" cy="47625"/>
              </a:xfrm>
              <a:custGeom>
                <a:avLst/>
                <a:gdLst>
                  <a:gd name="T0" fmla="*/ 258 w 287"/>
                  <a:gd name="T1" fmla="*/ 47 h 68"/>
                  <a:gd name="T2" fmla="*/ 127 w 287"/>
                  <a:gd name="T3" fmla="*/ 47 h 68"/>
                  <a:gd name="T4" fmla="*/ 127 w 287"/>
                  <a:gd name="T5" fmla="*/ 21 h 68"/>
                  <a:gd name="T6" fmla="*/ 258 w 287"/>
                  <a:gd name="T7" fmla="*/ 21 h 68"/>
                  <a:gd name="T8" fmla="*/ 258 w 287"/>
                  <a:gd name="T9" fmla="*/ 47 h 68"/>
                  <a:gd name="T10" fmla="*/ 90 w 287"/>
                  <a:gd name="T11" fmla="*/ 47 h 68"/>
                  <a:gd name="T12" fmla="*/ 29 w 287"/>
                  <a:gd name="T13" fmla="*/ 47 h 68"/>
                  <a:gd name="T14" fmla="*/ 29 w 287"/>
                  <a:gd name="T15" fmla="*/ 21 h 68"/>
                  <a:gd name="T16" fmla="*/ 90 w 287"/>
                  <a:gd name="T17" fmla="*/ 21 h 68"/>
                  <a:gd name="T18" fmla="*/ 90 w 287"/>
                  <a:gd name="T19" fmla="*/ 47 h 68"/>
                  <a:gd name="T20" fmla="*/ 287 w 287"/>
                  <a:gd name="T21" fmla="*/ 0 h 68"/>
                  <a:gd name="T22" fmla="*/ 0 w 287"/>
                  <a:gd name="T23" fmla="*/ 0 h 68"/>
                  <a:gd name="T24" fmla="*/ 0 w 287"/>
                  <a:gd name="T25" fmla="*/ 68 h 68"/>
                  <a:gd name="T26" fmla="*/ 287 w 287"/>
                  <a:gd name="T27" fmla="*/ 68 h 68"/>
                  <a:gd name="T28" fmla="*/ 287 w 287"/>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7" h="68">
                    <a:moveTo>
                      <a:pt x="258" y="47"/>
                    </a:moveTo>
                    <a:lnTo>
                      <a:pt x="127" y="47"/>
                    </a:lnTo>
                    <a:lnTo>
                      <a:pt x="127" y="21"/>
                    </a:lnTo>
                    <a:lnTo>
                      <a:pt x="258" y="21"/>
                    </a:lnTo>
                    <a:lnTo>
                      <a:pt x="258" y="47"/>
                    </a:lnTo>
                    <a:close/>
                    <a:moveTo>
                      <a:pt x="90" y="47"/>
                    </a:moveTo>
                    <a:lnTo>
                      <a:pt x="29" y="47"/>
                    </a:lnTo>
                    <a:lnTo>
                      <a:pt x="29" y="21"/>
                    </a:lnTo>
                    <a:lnTo>
                      <a:pt x="90" y="21"/>
                    </a:lnTo>
                    <a:lnTo>
                      <a:pt x="90" y="47"/>
                    </a:lnTo>
                    <a:close/>
                    <a:moveTo>
                      <a:pt x="287" y="0"/>
                    </a:moveTo>
                    <a:lnTo>
                      <a:pt x="0" y="0"/>
                    </a:lnTo>
                    <a:lnTo>
                      <a:pt x="0" y="68"/>
                    </a:lnTo>
                    <a:lnTo>
                      <a:pt x="287" y="68"/>
                    </a:lnTo>
                    <a:lnTo>
                      <a:pt x="28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4" name="Tablet" descr="{&quot;Key&quot;:&quot;POWER_USER_SHAPE_ICON&quot;,&quot;Value&quot;:&quot;POWER_USER_SHAPE_ICON_STYLE_1&quot;}">
              <a:extLst>
                <a:ext uri="{FF2B5EF4-FFF2-40B4-BE49-F238E27FC236}">
                  <a16:creationId xmlns:a16="http://schemas.microsoft.com/office/drawing/2014/main" id="{D83DA848-63C9-4B0C-A57C-EBEDACC32923}"/>
                </a:ext>
              </a:extLst>
            </p:cNvPr>
            <p:cNvSpPr>
              <a:spLocks noChangeAspect="1" noEditPoints="1"/>
            </p:cNvSpPr>
            <p:nvPr>
              <p:custDataLst>
                <p:tags r:id="rId7"/>
              </p:custDataLst>
            </p:nvPr>
          </p:nvSpPr>
          <p:spPr bwMode="auto">
            <a:xfrm>
              <a:off x="10469535" y="3358085"/>
              <a:ext cx="289433" cy="386834"/>
            </a:xfrm>
            <a:custGeom>
              <a:avLst/>
              <a:gdLst>
                <a:gd name="T0" fmla="*/ 217 w 500"/>
                <a:gd name="T1" fmla="*/ 600 h 667"/>
                <a:gd name="T2" fmla="*/ 250 w 500"/>
                <a:gd name="T3" fmla="*/ 567 h 667"/>
                <a:gd name="T4" fmla="*/ 284 w 500"/>
                <a:gd name="T5" fmla="*/ 600 h 667"/>
                <a:gd name="T6" fmla="*/ 250 w 500"/>
                <a:gd name="T7" fmla="*/ 634 h 667"/>
                <a:gd name="T8" fmla="*/ 217 w 500"/>
                <a:gd name="T9" fmla="*/ 600 h 667"/>
                <a:gd name="T10" fmla="*/ 67 w 500"/>
                <a:gd name="T11" fmla="*/ 50 h 667"/>
                <a:gd name="T12" fmla="*/ 434 w 500"/>
                <a:gd name="T13" fmla="*/ 50 h 667"/>
                <a:gd name="T14" fmla="*/ 450 w 500"/>
                <a:gd name="T15" fmla="*/ 67 h 667"/>
                <a:gd name="T16" fmla="*/ 450 w 500"/>
                <a:gd name="T17" fmla="*/ 534 h 667"/>
                <a:gd name="T18" fmla="*/ 50 w 500"/>
                <a:gd name="T19" fmla="*/ 534 h 667"/>
                <a:gd name="T20" fmla="*/ 50 w 500"/>
                <a:gd name="T21" fmla="*/ 67 h 667"/>
                <a:gd name="T22" fmla="*/ 67 w 500"/>
                <a:gd name="T23" fmla="*/ 50 h 667"/>
                <a:gd name="T24" fmla="*/ 434 w 500"/>
                <a:gd name="T25" fmla="*/ 0 h 667"/>
                <a:gd name="T26" fmla="*/ 67 w 500"/>
                <a:gd name="T27" fmla="*/ 0 h 667"/>
                <a:gd name="T28" fmla="*/ 0 w 500"/>
                <a:gd name="T29" fmla="*/ 67 h 667"/>
                <a:gd name="T30" fmla="*/ 0 w 500"/>
                <a:gd name="T31" fmla="*/ 600 h 667"/>
                <a:gd name="T32" fmla="*/ 67 w 500"/>
                <a:gd name="T33" fmla="*/ 667 h 667"/>
                <a:gd name="T34" fmla="*/ 434 w 500"/>
                <a:gd name="T35" fmla="*/ 667 h 667"/>
                <a:gd name="T36" fmla="*/ 500 w 500"/>
                <a:gd name="T37" fmla="*/ 600 h 667"/>
                <a:gd name="T38" fmla="*/ 500 w 500"/>
                <a:gd name="T39" fmla="*/ 67 h 667"/>
                <a:gd name="T40" fmla="*/ 434 w 500"/>
                <a:gd name="T41"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0" h="667">
                  <a:moveTo>
                    <a:pt x="217" y="600"/>
                  </a:moveTo>
                  <a:cubicBezTo>
                    <a:pt x="217" y="582"/>
                    <a:pt x="232" y="567"/>
                    <a:pt x="250" y="567"/>
                  </a:cubicBezTo>
                  <a:cubicBezTo>
                    <a:pt x="269" y="567"/>
                    <a:pt x="284" y="582"/>
                    <a:pt x="284" y="600"/>
                  </a:cubicBezTo>
                  <a:cubicBezTo>
                    <a:pt x="284" y="619"/>
                    <a:pt x="269" y="634"/>
                    <a:pt x="250" y="634"/>
                  </a:cubicBezTo>
                  <a:cubicBezTo>
                    <a:pt x="232" y="634"/>
                    <a:pt x="217" y="619"/>
                    <a:pt x="217" y="600"/>
                  </a:cubicBezTo>
                  <a:close/>
                  <a:moveTo>
                    <a:pt x="67" y="50"/>
                  </a:moveTo>
                  <a:lnTo>
                    <a:pt x="434" y="50"/>
                  </a:lnTo>
                  <a:cubicBezTo>
                    <a:pt x="443" y="50"/>
                    <a:pt x="450" y="58"/>
                    <a:pt x="450" y="67"/>
                  </a:cubicBezTo>
                  <a:lnTo>
                    <a:pt x="450" y="534"/>
                  </a:lnTo>
                  <a:lnTo>
                    <a:pt x="50" y="534"/>
                  </a:lnTo>
                  <a:lnTo>
                    <a:pt x="50" y="67"/>
                  </a:lnTo>
                  <a:cubicBezTo>
                    <a:pt x="50" y="58"/>
                    <a:pt x="58" y="50"/>
                    <a:pt x="67" y="50"/>
                  </a:cubicBezTo>
                  <a:close/>
                  <a:moveTo>
                    <a:pt x="434" y="0"/>
                  </a:moveTo>
                  <a:lnTo>
                    <a:pt x="67" y="0"/>
                  </a:lnTo>
                  <a:cubicBezTo>
                    <a:pt x="30" y="0"/>
                    <a:pt x="0" y="30"/>
                    <a:pt x="0" y="67"/>
                  </a:cubicBezTo>
                  <a:lnTo>
                    <a:pt x="0" y="600"/>
                  </a:lnTo>
                  <a:cubicBezTo>
                    <a:pt x="0" y="637"/>
                    <a:pt x="30" y="667"/>
                    <a:pt x="67" y="667"/>
                  </a:cubicBezTo>
                  <a:lnTo>
                    <a:pt x="434" y="667"/>
                  </a:lnTo>
                  <a:cubicBezTo>
                    <a:pt x="470" y="667"/>
                    <a:pt x="500" y="637"/>
                    <a:pt x="500" y="600"/>
                  </a:cubicBezTo>
                  <a:lnTo>
                    <a:pt x="500" y="67"/>
                  </a:lnTo>
                  <a:cubicBezTo>
                    <a:pt x="500" y="30"/>
                    <a:pt x="470" y="0"/>
                    <a:pt x="434"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5" name="Trends5" descr="{&quot;Key&quot;:&quot;POWER_USER_SHAPE_ICON&quot;,&quot;Value&quot;:&quot;POWER_USER_SHAPE_ICON_STYLE_1&quot;}">
              <a:extLst>
                <a:ext uri="{FF2B5EF4-FFF2-40B4-BE49-F238E27FC236}">
                  <a16:creationId xmlns:a16="http://schemas.microsoft.com/office/drawing/2014/main" id="{F72E316C-1D80-4F8E-A44D-41E531112764}"/>
                </a:ext>
              </a:extLst>
            </p:cNvPr>
            <p:cNvGrpSpPr>
              <a:grpSpLocks noChangeAspect="1"/>
            </p:cNvGrpSpPr>
            <p:nvPr>
              <p:custDataLst>
                <p:tags r:id="rId8"/>
              </p:custDataLst>
            </p:nvPr>
          </p:nvGrpSpPr>
          <p:grpSpPr bwMode="auto">
            <a:xfrm>
              <a:off x="8402795" y="3021129"/>
              <a:ext cx="398815" cy="290634"/>
              <a:chOff x="1898" y="749"/>
              <a:chExt cx="247" cy="180"/>
            </a:xfrm>
          </p:grpSpPr>
          <p:sp>
            <p:nvSpPr>
              <p:cNvPr id="101" name="Freeform 59">
                <a:extLst>
                  <a:ext uri="{FF2B5EF4-FFF2-40B4-BE49-F238E27FC236}">
                    <a16:creationId xmlns:a16="http://schemas.microsoft.com/office/drawing/2014/main" id="{0A25B1A0-EC05-402A-8061-6F8E1FAFA611}"/>
                  </a:ext>
                </a:extLst>
              </p:cNvPr>
              <p:cNvSpPr>
                <a:spLocks/>
              </p:cNvSpPr>
              <p:nvPr/>
            </p:nvSpPr>
            <p:spPr bwMode="auto">
              <a:xfrm>
                <a:off x="1898" y="749"/>
                <a:ext cx="247" cy="180"/>
              </a:xfrm>
              <a:custGeom>
                <a:avLst/>
                <a:gdLst>
                  <a:gd name="T0" fmla="*/ 403 w 513"/>
                  <a:gd name="T1" fmla="*/ 245 h 373"/>
                  <a:gd name="T2" fmla="*/ 325 w 513"/>
                  <a:gd name="T3" fmla="*/ 373 h 373"/>
                  <a:gd name="T4" fmla="*/ 247 w 513"/>
                  <a:gd name="T5" fmla="*/ 245 h 373"/>
                  <a:gd name="T6" fmla="*/ 185 w 513"/>
                  <a:gd name="T7" fmla="*/ 182 h 373"/>
                  <a:gd name="T8" fmla="*/ 114 w 513"/>
                  <a:gd name="T9" fmla="*/ 171 h 373"/>
                  <a:gd name="T10" fmla="*/ 38 w 513"/>
                  <a:gd name="T11" fmla="*/ 248 h 373"/>
                  <a:gd name="T12" fmla="*/ 0 w 513"/>
                  <a:gd name="T13" fmla="*/ 210 h 373"/>
                  <a:gd name="T14" fmla="*/ 81 w 513"/>
                  <a:gd name="T15" fmla="*/ 129 h 373"/>
                  <a:gd name="T16" fmla="*/ 176 w 513"/>
                  <a:gd name="T17" fmla="*/ 11 h 373"/>
                  <a:gd name="T18" fmla="*/ 230 w 513"/>
                  <a:gd name="T19" fmla="*/ 153 h 373"/>
                  <a:gd name="T20" fmla="*/ 285 w 513"/>
                  <a:gd name="T21" fmla="*/ 207 h 373"/>
                  <a:gd name="T22" fmla="*/ 365 w 513"/>
                  <a:gd name="T23" fmla="*/ 207 h 373"/>
                  <a:gd name="T24" fmla="*/ 475 w 513"/>
                  <a:gd name="T25" fmla="*/ 98 h 373"/>
                  <a:gd name="T26" fmla="*/ 513 w 513"/>
                  <a:gd name="T27" fmla="*/ 135 h 373"/>
                  <a:gd name="T28" fmla="*/ 403 w 513"/>
                  <a:gd name="T29" fmla="*/ 24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3" h="373">
                    <a:moveTo>
                      <a:pt x="403" y="245"/>
                    </a:moveTo>
                    <a:cubicBezTo>
                      <a:pt x="433" y="303"/>
                      <a:pt x="391" y="373"/>
                      <a:pt x="325" y="373"/>
                    </a:cubicBezTo>
                    <a:cubicBezTo>
                      <a:pt x="259" y="373"/>
                      <a:pt x="217" y="303"/>
                      <a:pt x="247" y="245"/>
                    </a:cubicBezTo>
                    <a:lnTo>
                      <a:pt x="185" y="182"/>
                    </a:lnTo>
                    <a:cubicBezTo>
                      <a:pt x="161" y="188"/>
                      <a:pt x="135" y="184"/>
                      <a:pt x="114" y="171"/>
                    </a:cubicBezTo>
                    <a:lnTo>
                      <a:pt x="38" y="248"/>
                    </a:lnTo>
                    <a:lnTo>
                      <a:pt x="0" y="210"/>
                    </a:lnTo>
                    <a:lnTo>
                      <a:pt x="81" y="129"/>
                    </a:lnTo>
                    <a:cubicBezTo>
                      <a:pt x="57" y="66"/>
                      <a:pt x="110" y="0"/>
                      <a:pt x="176" y="11"/>
                    </a:cubicBezTo>
                    <a:cubicBezTo>
                      <a:pt x="243" y="22"/>
                      <a:pt x="273" y="101"/>
                      <a:pt x="230" y="153"/>
                    </a:cubicBezTo>
                    <a:lnTo>
                      <a:pt x="285" y="207"/>
                    </a:lnTo>
                    <a:cubicBezTo>
                      <a:pt x="310" y="194"/>
                      <a:pt x="340" y="194"/>
                      <a:pt x="365" y="207"/>
                    </a:cubicBezTo>
                    <a:lnTo>
                      <a:pt x="475" y="98"/>
                    </a:lnTo>
                    <a:lnTo>
                      <a:pt x="513" y="135"/>
                    </a:lnTo>
                    <a:lnTo>
                      <a:pt x="403" y="245"/>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2" name="Freeform 60">
                <a:extLst>
                  <a:ext uri="{FF2B5EF4-FFF2-40B4-BE49-F238E27FC236}">
                    <a16:creationId xmlns:a16="http://schemas.microsoft.com/office/drawing/2014/main" id="{F6E882F8-15A1-4C1E-8237-53CA08678355}"/>
                  </a:ext>
                </a:extLst>
              </p:cNvPr>
              <p:cNvSpPr>
                <a:spLocks noEditPoints="1"/>
              </p:cNvSpPr>
              <p:nvPr/>
            </p:nvSpPr>
            <p:spPr bwMode="auto">
              <a:xfrm>
                <a:off x="1958" y="778"/>
                <a:ext cx="120" cy="132"/>
              </a:xfrm>
              <a:custGeom>
                <a:avLst/>
                <a:gdLst>
                  <a:gd name="T0" fmla="*/ 38 w 250"/>
                  <a:gd name="T1" fmla="*/ 0 h 275"/>
                  <a:gd name="T2" fmla="*/ 64 w 250"/>
                  <a:gd name="T3" fmla="*/ 64 h 275"/>
                  <a:gd name="T4" fmla="*/ 0 w 250"/>
                  <a:gd name="T5" fmla="*/ 38 h 275"/>
                  <a:gd name="T6" fmla="*/ 38 w 250"/>
                  <a:gd name="T7" fmla="*/ 0 h 275"/>
                  <a:gd name="T8" fmla="*/ 200 w 250"/>
                  <a:gd name="T9" fmla="*/ 188 h 275"/>
                  <a:gd name="T10" fmla="*/ 227 w 250"/>
                  <a:gd name="T11" fmla="*/ 252 h 275"/>
                  <a:gd name="T12" fmla="*/ 163 w 250"/>
                  <a:gd name="T13" fmla="*/ 225 h 275"/>
                  <a:gd name="T14" fmla="*/ 200 w 250"/>
                  <a:gd name="T15" fmla="*/ 188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0" h="275">
                    <a:moveTo>
                      <a:pt x="38" y="0"/>
                    </a:moveTo>
                    <a:cubicBezTo>
                      <a:pt x="71" y="0"/>
                      <a:pt x="88" y="40"/>
                      <a:pt x="64" y="64"/>
                    </a:cubicBezTo>
                    <a:cubicBezTo>
                      <a:pt x="40" y="88"/>
                      <a:pt x="0" y="71"/>
                      <a:pt x="0" y="38"/>
                    </a:cubicBezTo>
                    <a:cubicBezTo>
                      <a:pt x="0" y="17"/>
                      <a:pt x="17" y="0"/>
                      <a:pt x="38" y="0"/>
                    </a:cubicBezTo>
                    <a:close/>
                    <a:moveTo>
                      <a:pt x="200" y="188"/>
                    </a:moveTo>
                    <a:cubicBezTo>
                      <a:pt x="233" y="188"/>
                      <a:pt x="250" y="228"/>
                      <a:pt x="227" y="252"/>
                    </a:cubicBezTo>
                    <a:cubicBezTo>
                      <a:pt x="203" y="275"/>
                      <a:pt x="163" y="258"/>
                      <a:pt x="163" y="225"/>
                    </a:cubicBezTo>
                    <a:cubicBezTo>
                      <a:pt x="163" y="204"/>
                      <a:pt x="179" y="188"/>
                      <a:pt x="200" y="18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6" name="Wearable2" descr="{&quot;Key&quot;:&quot;POWER_USER_SHAPE_ICON&quot;,&quot;Value&quot;:&quot;POWER_USER_SHAPE_ICON_STYLE_1&quot;}">
              <a:extLst>
                <a:ext uri="{FF2B5EF4-FFF2-40B4-BE49-F238E27FC236}">
                  <a16:creationId xmlns:a16="http://schemas.microsoft.com/office/drawing/2014/main" id="{CD62C107-1AB2-46D5-92EE-D787D7C8D3B9}"/>
                </a:ext>
              </a:extLst>
            </p:cNvPr>
            <p:cNvGrpSpPr>
              <a:grpSpLocks noChangeAspect="1"/>
            </p:cNvGrpSpPr>
            <p:nvPr>
              <p:custDataLst>
                <p:tags r:id="rId9"/>
              </p:custDataLst>
            </p:nvPr>
          </p:nvGrpSpPr>
          <p:grpSpPr>
            <a:xfrm>
              <a:off x="10001046" y="4106925"/>
              <a:ext cx="332060" cy="319697"/>
              <a:chOff x="5737226" y="1835151"/>
              <a:chExt cx="298450" cy="287338"/>
            </a:xfrm>
            <a:solidFill>
              <a:schemeClr val="accent6"/>
            </a:solidFill>
          </p:grpSpPr>
          <p:sp>
            <p:nvSpPr>
              <p:cNvPr id="93" name="Freeform 1073">
                <a:extLst>
                  <a:ext uri="{FF2B5EF4-FFF2-40B4-BE49-F238E27FC236}">
                    <a16:creationId xmlns:a16="http://schemas.microsoft.com/office/drawing/2014/main" id="{F486D73B-99F2-45CF-A967-C32EC9B15A53}"/>
                  </a:ext>
                </a:extLst>
              </p:cNvPr>
              <p:cNvSpPr>
                <a:spLocks noEditPoints="1"/>
              </p:cNvSpPr>
              <p:nvPr/>
            </p:nvSpPr>
            <p:spPr bwMode="auto">
              <a:xfrm>
                <a:off x="5737226" y="1835151"/>
                <a:ext cx="298450" cy="287338"/>
              </a:xfrm>
              <a:custGeom>
                <a:avLst/>
                <a:gdLst>
                  <a:gd name="T0" fmla="*/ 278 w 391"/>
                  <a:gd name="T1" fmla="*/ 320 h 376"/>
                  <a:gd name="T2" fmla="*/ 381 w 391"/>
                  <a:gd name="T3" fmla="*/ 281 h 376"/>
                  <a:gd name="T4" fmla="*/ 10 w 391"/>
                  <a:gd name="T5" fmla="*/ 299 h 376"/>
                  <a:gd name="T6" fmla="*/ 16 w 391"/>
                  <a:gd name="T7" fmla="*/ 302 h 376"/>
                  <a:gd name="T8" fmla="*/ 158 w 391"/>
                  <a:gd name="T9" fmla="*/ 302 h 376"/>
                  <a:gd name="T10" fmla="*/ 165 w 391"/>
                  <a:gd name="T11" fmla="*/ 299 h 376"/>
                  <a:gd name="T12" fmla="*/ 70 w 391"/>
                  <a:gd name="T13" fmla="*/ 367 h 376"/>
                  <a:gd name="T14" fmla="*/ 165 w 391"/>
                  <a:gd name="T15" fmla="*/ 56 h 376"/>
                  <a:gd name="T16" fmla="*/ 160 w 391"/>
                  <a:gd name="T17" fmla="*/ 75 h 376"/>
                  <a:gd name="T18" fmla="*/ 21 w 391"/>
                  <a:gd name="T19" fmla="*/ 74 h 376"/>
                  <a:gd name="T20" fmla="*/ 11 w 391"/>
                  <a:gd name="T21" fmla="*/ 76 h 376"/>
                  <a:gd name="T22" fmla="*/ 9 w 391"/>
                  <a:gd name="T23" fmla="*/ 259 h 376"/>
                  <a:gd name="T24" fmla="*/ 52 w 391"/>
                  <a:gd name="T25" fmla="*/ 232 h 376"/>
                  <a:gd name="T26" fmla="*/ 58 w 391"/>
                  <a:gd name="T27" fmla="*/ 242 h 376"/>
                  <a:gd name="T28" fmla="*/ 69 w 391"/>
                  <a:gd name="T29" fmla="*/ 289 h 376"/>
                  <a:gd name="T30" fmla="*/ 110 w 391"/>
                  <a:gd name="T31" fmla="*/ 259 h 376"/>
                  <a:gd name="T32" fmla="*/ 122 w 391"/>
                  <a:gd name="T33" fmla="*/ 256 h 376"/>
                  <a:gd name="T34" fmla="*/ 165 w 391"/>
                  <a:gd name="T35" fmla="*/ 281 h 376"/>
                  <a:gd name="T36" fmla="*/ 9 w 391"/>
                  <a:gd name="T37" fmla="*/ 281 h 376"/>
                  <a:gd name="T38" fmla="*/ 165 w 391"/>
                  <a:gd name="T39" fmla="*/ 250 h 376"/>
                  <a:gd name="T40" fmla="*/ 118 w 391"/>
                  <a:gd name="T41" fmla="*/ 217 h 376"/>
                  <a:gd name="T42" fmla="*/ 106 w 391"/>
                  <a:gd name="T43" fmla="*/ 250 h 376"/>
                  <a:gd name="T44" fmla="*/ 70 w 391"/>
                  <a:gd name="T45" fmla="*/ 255 h 376"/>
                  <a:gd name="T46" fmla="*/ 62 w 391"/>
                  <a:gd name="T47" fmla="*/ 233 h 376"/>
                  <a:gd name="T48" fmla="*/ 48 w 391"/>
                  <a:gd name="T49" fmla="*/ 201 h 376"/>
                  <a:gd name="T50" fmla="*/ 9 w 391"/>
                  <a:gd name="T51" fmla="*/ 95 h 376"/>
                  <a:gd name="T52" fmla="*/ 165 w 391"/>
                  <a:gd name="T53" fmla="*/ 95 h 376"/>
                  <a:gd name="T54" fmla="*/ 182 w 391"/>
                  <a:gd name="T55" fmla="*/ 169 h 376"/>
                  <a:gd name="T56" fmla="*/ 182 w 391"/>
                  <a:gd name="T57" fmla="*/ 207 h 376"/>
                  <a:gd name="T58" fmla="*/ 221 w 391"/>
                  <a:gd name="T59" fmla="*/ 367 h 376"/>
                  <a:gd name="T60" fmla="*/ 174 w 391"/>
                  <a:gd name="T61" fmla="*/ 216 h 376"/>
                  <a:gd name="T62" fmla="*/ 197 w 391"/>
                  <a:gd name="T63" fmla="*/ 174 h 376"/>
                  <a:gd name="T64" fmla="*/ 174 w 391"/>
                  <a:gd name="T65" fmla="*/ 95 h 376"/>
                  <a:gd name="T66" fmla="*/ 269 w 391"/>
                  <a:gd name="T67" fmla="*/ 56 h 376"/>
                  <a:gd name="T68" fmla="*/ 269 w 391"/>
                  <a:gd name="T69" fmla="*/ 320 h 376"/>
                  <a:gd name="T70" fmla="*/ 278 w 391"/>
                  <a:gd name="T71" fmla="*/ 241 h 376"/>
                  <a:gd name="T72" fmla="*/ 381 w 391"/>
                  <a:gd name="T73" fmla="*/ 241 h 376"/>
                  <a:gd name="T74" fmla="*/ 381 w 391"/>
                  <a:gd name="T75" fmla="*/ 192 h 376"/>
                  <a:gd name="T76" fmla="*/ 251 w 391"/>
                  <a:gd name="T77" fmla="*/ 9 h 376"/>
                  <a:gd name="T78" fmla="*/ 70 w 391"/>
                  <a:gd name="T79" fmla="*/ 0 h 376"/>
                  <a:gd name="T80" fmla="*/ 70 w 391"/>
                  <a:gd name="T81" fmla="*/ 376 h 376"/>
                  <a:gd name="T82" fmla="*/ 391 w 391"/>
                  <a:gd name="T83" fmla="*/ 281 h 376"/>
                  <a:gd name="T84" fmla="*/ 391 w 391"/>
                  <a:gd name="T85" fmla="*/ 95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1" h="376">
                    <a:moveTo>
                      <a:pt x="321" y="367"/>
                    </a:moveTo>
                    <a:lnTo>
                      <a:pt x="251" y="367"/>
                    </a:lnTo>
                    <a:cubicBezTo>
                      <a:pt x="267" y="357"/>
                      <a:pt x="278" y="339"/>
                      <a:pt x="278" y="320"/>
                    </a:cubicBezTo>
                    <a:lnTo>
                      <a:pt x="278" y="250"/>
                    </a:lnTo>
                    <a:lnTo>
                      <a:pt x="381" y="250"/>
                    </a:lnTo>
                    <a:lnTo>
                      <a:pt x="381" y="281"/>
                    </a:lnTo>
                    <a:cubicBezTo>
                      <a:pt x="381" y="323"/>
                      <a:pt x="366" y="367"/>
                      <a:pt x="321" y="367"/>
                    </a:cubicBezTo>
                    <a:close/>
                    <a:moveTo>
                      <a:pt x="70" y="367"/>
                    </a:moveTo>
                    <a:cubicBezTo>
                      <a:pt x="32" y="367"/>
                      <a:pt x="15" y="335"/>
                      <a:pt x="10" y="299"/>
                    </a:cubicBezTo>
                    <a:cubicBezTo>
                      <a:pt x="11" y="300"/>
                      <a:pt x="11" y="300"/>
                      <a:pt x="11" y="300"/>
                    </a:cubicBezTo>
                    <a:cubicBezTo>
                      <a:pt x="12" y="300"/>
                      <a:pt x="14" y="301"/>
                      <a:pt x="15" y="301"/>
                    </a:cubicBezTo>
                    <a:cubicBezTo>
                      <a:pt x="15" y="302"/>
                      <a:pt x="16" y="302"/>
                      <a:pt x="16" y="302"/>
                    </a:cubicBezTo>
                    <a:cubicBezTo>
                      <a:pt x="18" y="302"/>
                      <a:pt x="20" y="303"/>
                      <a:pt x="21" y="303"/>
                    </a:cubicBezTo>
                    <a:lnTo>
                      <a:pt x="152" y="303"/>
                    </a:lnTo>
                    <a:cubicBezTo>
                      <a:pt x="154" y="303"/>
                      <a:pt x="156" y="302"/>
                      <a:pt x="158" y="302"/>
                    </a:cubicBezTo>
                    <a:cubicBezTo>
                      <a:pt x="159" y="302"/>
                      <a:pt x="159" y="301"/>
                      <a:pt x="160" y="301"/>
                    </a:cubicBezTo>
                    <a:cubicBezTo>
                      <a:pt x="161" y="301"/>
                      <a:pt x="163" y="300"/>
                      <a:pt x="165" y="299"/>
                    </a:cubicBezTo>
                    <a:lnTo>
                      <a:pt x="165" y="299"/>
                    </a:lnTo>
                    <a:lnTo>
                      <a:pt x="165" y="320"/>
                    </a:lnTo>
                    <a:cubicBezTo>
                      <a:pt x="165" y="339"/>
                      <a:pt x="175" y="357"/>
                      <a:pt x="191" y="367"/>
                    </a:cubicBezTo>
                    <a:lnTo>
                      <a:pt x="70" y="367"/>
                    </a:lnTo>
                    <a:close/>
                    <a:moveTo>
                      <a:pt x="70" y="9"/>
                    </a:moveTo>
                    <a:lnTo>
                      <a:pt x="191" y="9"/>
                    </a:lnTo>
                    <a:cubicBezTo>
                      <a:pt x="175" y="19"/>
                      <a:pt x="165" y="37"/>
                      <a:pt x="165" y="56"/>
                    </a:cubicBezTo>
                    <a:lnTo>
                      <a:pt x="165" y="77"/>
                    </a:lnTo>
                    <a:cubicBezTo>
                      <a:pt x="165" y="77"/>
                      <a:pt x="165" y="77"/>
                      <a:pt x="165" y="77"/>
                    </a:cubicBezTo>
                    <a:cubicBezTo>
                      <a:pt x="163" y="76"/>
                      <a:pt x="161" y="75"/>
                      <a:pt x="160" y="75"/>
                    </a:cubicBezTo>
                    <a:cubicBezTo>
                      <a:pt x="159" y="75"/>
                      <a:pt x="159" y="75"/>
                      <a:pt x="158" y="74"/>
                    </a:cubicBezTo>
                    <a:cubicBezTo>
                      <a:pt x="156" y="74"/>
                      <a:pt x="154" y="74"/>
                      <a:pt x="152" y="74"/>
                    </a:cubicBezTo>
                    <a:lnTo>
                      <a:pt x="21" y="74"/>
                    </a:lnTo>
                    <a:cubicBezTo>
                      <a:pt x="20" y="74"/>
                      <a:pt x="18" y="74"/>
                      <a:pt x="16" y="74"/>
                    </a:cubicBezTo>
                    <a:cubicBezTo>
                      <a:pt x="16" y="74"/>
                      <a:pt x="15" y="75"/>
                      <a:pt x="15" y="75"/>
                    </a:cubicBezTo>
                    <a:cubicBezTo>
                      <a:pt x="14" y="75"/>
                      <a:pt x="12" y="76"/>
                      <a:pt x="11" y="76"/>
                    </a:cubicBezTo>
                    <a:cubicBezTo>
                      <a:pt x="11" y="76"/>
                      <a:pt x="11" y="76"/>
                      <a:pt x="10" y="77"/>
                    </a:cubicBezTo>
                    <a:cubicBezTo>
                      <a:pt x="15" y="41"/>
                      <a:pt x="32" y="9"/>
                      <a:pt x="70" y="9"/>
                    </a:cubicBezTo>
                    <a:close/>
                    <a:moveTo>
                      <a:pt x="9" y="259"/>
                    </a:moveTo>
                    <a:lnTo>
                      <a:pt x="43" y="259"/>
                    </a:lnTo>
                    <a:cubicBezTo>
                      <a:pt x="45" y="259"/>
                      <a:pt x="47" y="258"/>
                      <a:pt x="48" y="256"/>
                    </a:cubicBezTo>
                    <a:lnTo>
                      <a:pt x="52" y="232"/>
                    </a:lnTo>
                    <a:lnTo>
                      <a:pt x="53" y="238"/>
                    </a:lnTo>
                    <a:cubicBezTo>
                      <a:pt x="53" y="240"/>
                      <a:pt x="55" y="242"/>
                      <a:pt x="57" y="242"/>
                    </a:cubicBezTo>
                    <a:lnTo>
                      <a:pt x="58" y="242"/>
                    </a:lnTo>
                    <a:lnTo>
                      <a:pt x="64" y="285"/>
                    </a:lnTo>
                    <a:cubicBezTo>
                      <a:pt x="64" y="287"/>
                      <a:pt x="66" y="289"/>
                      <a:pt x="68" y="289"/>
                    </a:cubicBezTo>
                    <a:lnTo>
                      <a:pt x="69" y="289"/>
                    </a:lnTo>
                    <a:cubicBezTo>
                      <a:pt x="71" y="289"/>
                      <a:pt x="73" y="287"/>
                      <a:pt x="73" y="285"/>
                    </a:cubicBezTo>
                    <a:lnTo>
                      <a:pt x="78" y="259"/>
                    </a:lnTo>
                    <a:lnTo>
                      <a:pt x="110" y="259"/>
                    </a:lnTo>
                    <a:cubicBezTo>
                      <a:pt x="112" y="259"/>
                      <a:pt x="114" y="258"/>
                      <a:pt x="115" y="256"/>
                    </a:cubicBezTo>
                    <a:lnTo>
                      <a:pt x="118" y="241"/>
                    </a:lnTo>
                    <a:lnTo>
                      <a:pt x="122" y="256"/>
                    </a:lnTo>
                    <a:cubicBezTo>
                      <a:pt x="123" y="258"/>
                      <a:pt x="125" y="259"/>
                      <a:pt x="127" y="259"/>
                    </a:cubicBezTo>
                    <a:lnTo>
                      <a:pt x="165" y="259"/>
                    </a:lnTo>
                    <a:lnTo>
                      <a:pt x="165" y="281"/>
                    </a:lnTo>
                    <a:cubicBezTo>
                      <a:pt x="165" y="288"/>
                      <a:pt x="159" y="293"/>
                      <a:pt x="152" y="293"/>
                    </a:cubicBezTo>
                    <a:lnTo>
                      <a:pt x="21" y="293"/>
                    </a:lnTo>
                    <a:cubicBezTo>
                      <a:pt x="15" y="293"/>
                      <a:pt x="9" y="288"/>
                      <a:pt x="9" y="281"/>
                    </a:cubicBezTo>
                    <a:lnTo>
                      <a:pt x="9" y="259"/>
                    </a:lnTo>
                    <a:close/>
                    <a:moveTo>
                      <a:pt x="165" y="165"/>
                    </a:moveTo>
                    <a:lnTo>
                      <a:pt x="165" y="250"/>
                    </a:lnTo>
                    <a:lnTo>
                      <a:pt x="131" y="250"/>
                    </a:lnTo>
                    <a:lnTo>
                      <a:pt x="123" y="220"/>
                    </a:lnTo>
                    <a:cubicBezTo>
                      <a:pt x="122" y="218"/>
                      <a:pt x="121" y="217"/>
                      <a:pt x="118" y="217"/>
                    </a:cubicBezTo>
                    <a:lnTo>
                      <a:pt x="118" y="217"/>
                    </a:lnTo>
                    <a:cubicBezTo>
                      <a:pt x="116" y="217"/>
                      <a:pt x="114" y="218"/>
                      <a:pt x="114" y="220"/>
                    </a:cubicBezTo>
                    <a:lnTo>
                      <a:pt x="106" y="250"/>
                    </a:lnTo>
                    <a:lnTo>
                      <a:pt x="74" y="250"/>
                    </a:lnTo>
                    <a:cubicBezTo>
                      <a:pt x="72" y="250"/>
                      <a:pt x="70" y="252"/>
                      <a:pt x="70" y="254"/>
                    </a:cubicBezTo>
                    <a:lnTo>
                      <a:pt x="70" y="255"/>
                    </a:lnTo>
                    <a:lnTo>
                      <a:pt x="67" y="237"/>
                    </a:lnTo>
                    <a:cubicBezTo>
                      <a:pt x="67" y="235"/>
                      <a:pt x="65" y="233"/>
                      <a:pt x="63" y="233"/>
                    </a:cubicBezTo>
                    <a:lnTo>
                      <a:pt x="62" y="233"/>
                    </a:lnTo>
                    <a:lnTo>
                      <a:pt x="57" y="202"/>
                    </a:lnTo>
                    <a:cubicBezTo>
                      <a:pt x="57" y="199"/>
                      <a:pt x="55" y="198"/>
                      <a:pt x="53" y="198"/>
                    </a:cubicBezTo>
                    <a:cubicBezTo>
                      <a:pt x="50" y="197"/>
                      <a:pt x="48" y="199"/>
                      <a:pt x="48" y="201"/>
                    </a:cubicBezTo>
                    <a:lnTo>
                      <a:pt x="39" y="250"/>
                    </a:lnTo>
                    <a:lnTo>
                      <a:pt x="9" y="250"/>
                    </a:lnTo>
                    <a:lnTo>
                      <a:pt x="9" y="95"/>
                    </a:lnTo>
                    <a:cubicBezTo>
                      <a:pt x="9" y="88"/>
                      <a:pt x="15" y="83"/>
                      <a:pt x="21" y="83"/>
                    </a:cubicBezTo>
                    <a:lnTo>
                      <a:pt x="152" y="83"/>
                    </a:lnTo>
                    <a:cubicBezTo>
                      <a:pt x="159" y="83"/>
                      <a:pt x="165" y="88"/>
                      <a:pt x="165" y="95"/>
                    </a:cubicBezTo>
                    <a:lnTo>
                      <a:pt x="165" y="165"/>
                    </a:lnTo>
                    <a:close/>
                    <a:moveTo>
                      <a:pt x="174" y="169"/>
                    </a:moveTo>
                    <a:lnTo>
                      <a:pt x="182" y="169"/>
                    </a:lnTo>
                    <a:cubicBezTo>
                      <a:pt x="185" y="169"/>
                      <a:pt x="187" y="172"/>
                      <a:pt x="187" y="174"/>
                    </a:cubicBezTo>
                    <a:lnTo>
                      <a:pt x="187" y="202"/>
                    </a:lnTo>
                    <a:cubicBezTo>
                      <a:pt x="187" y="204"/>
                      <a:pt x="185" y="207"/>
                      <a:pt x="182" y="207"/>
                    </a:cubicBezTo>
                    <a:lnTo>
                      <a:pt x="174" y="207"/>
                    </a:lnTo>
                    <a:lnTo>
                      <a:pt x="174" y="169"/>
                    </a:lnTo>
                    <a:close/>
                    <a:moveTo>
                      <a:pt x="221" y="367"/>
                    </a:moveTo>
                    <a:cubicBezTo>
                      <a:pt x="197" y="367"/>
                      <a:pt x="174" y="344"/>
                      <a:pt x="174" y="320"/>
                    </a:cubicBezTo>
                    <a:lnTo>
                      <a:pt x="174" y="281"/>
                    </a:lnTo>
                    <a:lnTo>
                      <a:pt x="174" y="216"/>
                    </a:lnTo>
                    <a:lnTo>
                      <a:pt x="182" y="216"/>
                    </a:lnTo>
                    <a:cubicBezTo>
                      <a:pt x="190" y="216"/>
                      <a:pt x="197" y="210"/>
                      <a:pt x="197" y="202"/>
                    </a:cubicBezTo>
                    <a:lnTo>
                      <a:pt x="197" y="174"/>
                    </a:lnTo>
                    <a:cubicBezTo>
                      <a:pt x="197" y="166"/>
                      <a:pt x="190" y="160"/>
                      <a:pt x="182" y="160"/>
                    </a:cubicBezTo>
                    <a:lnTo>
                      <a:pt x="174" y="160"/>
                    </a:lnTo>
                    <a:lnTo>
                      <a:pt x="174" y="95"/>
                    </a:lnTo>
                    <a:lnTo>
                      <a:pt x="174" y="56"/>
                    </a:lnTo>
                    <a:cubicBezTo>
                      <a:pt x="174" y="32"/>
                      <a:pt x="197" y="9"/>
                      <a:pt x="221" y="9"/>
                    </a:cubicBezTo>
                    <a:cubicBezTo>
                      <a:pt x="246" y="9"/>
                      <a:pt x="269" y="32"/>
                      <a:pt x="269" y="56"/>
                    </a:cubicBezTo>
                    <a:lnTo>
                      <a:pt x="269" y="197"/>
                    </a:lnTo>
                    <a:lnTo>
                      <a:pt x="269" y="245"/>
                    </a:lnTo>
                    <a:lnTo>
                      <a:pt x="269" y="320"/>
                    </a:lnTo>
                    <a:cubicBezTo>
                      <a:pt x="269" y="344"/>
                      <a:pt x="246" y="367"/>
                      <a:pt x="221" y="367"/>
                    </a:cubicBezTo>
                    <a:close/>
                    <a:moveTo>
                      <a:pt x="381" y="241"/>
                    </a:moveTo>
                    <a:lnTo>
                      <a:pt x="278" y="241"/>
                    </a:lnTo>
                    <a:lnTo>
                      <a:pt x="278" y="202"/>
                    </a:lnTo>
                    <a:lnTo>
                      <a:pt x="381" y="202"/>
                    </a:lnTo>
                    <a:lnTo>
                      <a:pt x="381" y="241"/>
                    </a:lnTo>
                    <a:close/>
                    <a:moveTo>
                      <a:pt x="321" y="9"/>
                    </a:moveTo>
                    <a:cubicBezTo>
                      <a:pt x="366" y="9"/>
                      <a:pt x="381" y="53"/>
                      <a:pt x="381" y="95"/>
                    </a:cubicBezTo>
                    <a:lnTo>
                      <a:pt x="381" y="192"/>
                    </a:lnTo>
                    <a:lnTo>
                      <a:pt x="278" y="192"/>
                    </a:lnTo>
                    <a:lnTo>
                      <a:pt x="278" y="56"/>
                    </a:lnTo>
                    <a:cubicBezTo>
                      <a:pt x="278" y="37"/>
                      <a:pt x="267" y="19"/>
                      <a:pt x="251" y="9"/>
                    </a:cubicBezTo>
                    <a:lnTo>
                      <a:pt x="321" y="9"/>
                    </a:lnTo>
                    <a:close/>
                    <a:moveTo>
                      <a:pt x="321" y="0"/>
                    </a:moveTo>
                    <a:lnTo>
                      <a:pt x="70" y="0"/>
                    </a:lnTo>
                    <a:cubicBezTo>
                      <a:pt x="27" y="0"/>
                      <a:pt x="0" y="37"/>
                      <a:pt x="0" y="95"/>
                    </a:cubicBezTo>
                    <a:lnTo>
                      <a:pt x="0" y="281"/>
                    </a:lnTo>
                    <a:cubicBezTo>
                      <a:pt x="0" y="339"/>
                      <a:pt x="27" y="376"/>
                      <a:pt x="70" y="376"/>
                    </a:cubicBezTo>
                    <a:lnTo>
                      <a:pt x="221" y="376"/>
                    </a:lnTo>
                    <a:lnTo>
                      <a:pt x="321" y="376"/>
                    </a:lnTo>
                    <a:cubicBezTo>
                      <a:pt x="363" y="376"/>
                      <a:pt x="391" y="339"/>
                      <a:pt x="391" y="281"/>
                    </a:cubicBezTo>
                    <a:lnTo>
                      <a:pt x="391" y="245"/>
                    </a:lnTo>
                    <a:lnTo>
                      <a:pt x="391" y="197"/>
                    </a:lnTo>
                    <a:lnTo>
                      <a:pt x="391" y="95"/>
                    </a:lnTo>
                    <a:cubicBezTo>
                      <a:pt x="391" y="37"/>
                      <a:pt x="363" y="0"/>
                      <a:pt x="32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4" name="Freeform 1074">
                <a:extLst>
                  <a:ext uri="{FF2B5EF4-FFF2-40B4-BE49-F238E27FC236}">
                    <a16:creationId xmlns:a16="http://schemas.microsoft.com/office/drawing/2014/main" id="{51F7FB6A-4F77-4032-827F-F7773C9EE51B}"/>
                  </a:ext>
                </a:extLst>
              </p:cNvPr>
              <p:cNvSpPr>
                <a:spLocks/>
              </p:cNvSpPr>
              <p:nvPr/>
            </p:nvSpPr>
            <p:spPr bwMode="auto">
              <a:xfrm>
                <a:off x="5927726" y="1843088"/>
                <a:ext cx="100013" cy="139700"/>
              </a:xfrm>
              <a:custGeom>
                <a:avLst/>
                <a:gdLst>
                  <a:gd name="T0" fmla="*/ 70 w 130"/>
                  <a:gd name="T1" fmla="*/ 0 h 183"/>
                  <a:gd name="T2" fmla="*/ 130 w 130"/>
                  <a:gd name="T3" fmla="*/ 86 h 183"/>
                  <a:gd name="T4" fmla="*/ 130 w 130"/>
                  <a:gd name="T5" fmla="*/ 183 h 183"/>
                  <a:gd name="T6" fmla="*/ 27 w 130"/>
                  <a:gd name="T7" fmla="*/ 183 h 183"/>
                  <a:gd name="T8" fmla="*/ 27 w 130"/>
                  <a:gd name="T9" fmla="*/ 47 h 183"/>
                  <a:gd name="T10" fmla="*/ 0 w 130"/>
                  <a:gd name="T11" fmla="*/ 0 h 183"/>
                  <a:gd name="T12" fmla="*/ 70 w 130"/>
                  <a:gd name="T13" fmla="*/ 0 h 183"/>
                </a:gdLst>
                <a:ahLst/>
                <a:cxnLst>
                  <a:cxn ang="0">
                    <a:pos x="T0" y="T1"/>
                  </a:cxn>
                  <a:cxn ang="0">
                    <a:pos x="T2" y="T3"/>
                  </a:cxn>
                  <a:cxn ang="0">
                    <a:pos x="T4" y="T5"/>
                  </a:cxn>
                  <a:cxn ang="0">
                    <a:pos x="T6" y="T7"/>
                  </a:cxn>
                  <a:cxn ang="0">
                    <a:pos x="T8" y="T9"/>
                  </a:cxn>
                  <a:cxn ang="0">
                    <a:pos x="T10" y="T11"/>
                  </a:cxn>
                  <a:cxn ang="0">
                    <a:pos x="T12" y="T13"/>
                  </a:cxn>
                </a:cxnLst>
                <a:rect l="0" t="0" r="r" b="b"/>
                <a:pathLst>
                  <a:path w="130" h="183">
                    <a:moveTo>
                      <a:pt x="70" y="0"/>
                    </a:moveTo>
                    <a:cubicBezTo>
                      <a:pt x="115" y="0"/>
                      <a:pt x="130" y="44"/>
                      <a:pt x="130" y="86"/>
                    </a:cubicBezTo>
                    <a:lnTo>
                      <a:pt x="130" y="183"/>
                    </a:lnTo>
                    <a:lnTo>
                      <a:pt x="27" y="183"/>
                    </a:lnTo>
                    <a:lnTo>
                      <a:pt x="27" y="47"/>
                    </a:lnTo>
                    <a:cubicBezTo>
                      <a:pt x="27" y="28"/>
                      <a:pt x="16" y="10"/>
                      <a:pt x="0" y="0"/>
                    </a:cubicBezTo>
                    <a:lnTo>
                      <a:pt x="7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5" name="Freeform 1076">
                <a:extLst>
                  <a:ext uri="{FF2B5EF4-FFF2-40B4-BE49-F238E27FC236}">
                    <a16:creationId xmlns:a16="http://schemas.microsoft.com/office/drawing/2014/main" id="{C04FB048-EF66-42FC-BBA6-FA965271BCB1}"/>
                  </a:ext>
                </a:extLst>
              </p:cNvPr>
              <p:cNvSpPr>
                <a:spLocks/>
              </p:cNvSpPr>
              <p:nvPr/>
            </p:nvSpPr>
            <p:spPr bwMode="auto">
              <a:xfrm>
                <a:off x="5870576" y="1963738"/>
                <a:ext cx="9525" cy="30163"/>
              </a:xfrm>
              <a:custGeom>
                <a:avLst/>
                <a:gdLst>
                  <a:gd name="T0" fmla="*/ 0 w 13"/>
                  <a:gd name="T1" fmla="*/ 0 h 38"/>
                  <a:gd name="T2" fmla="*/ 8 w 13"/>
                  <a:gd name="T3" fmla="*/ 0 h 38"/>
                  <a:gd name="T4" fmla="*/ 13 w 13"/>
                  <a:gd name="T5" fmla="*/ 5 h 38"/>
                  <a:gd name="T6" fmla="*/ 13 w 13"/>
                  <a:gd name="T7" fmla="*/ 33 h 38"/>
                  <a:gd name="T8" fmla="*/ 8 w 13"/>
                  <a:gd name="T9" fmla="*/ 38 h 38"/>
                  <a:gd name="T10" fmla="*/ 0 w 13"/>
                  <a:gd name="T11" fmla="*/ 38 h 38"/>
                  <a:gd name="T12" fmla="*/ 0 w 13"/>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3" h="38">
                    <a:moveTo>
                      <a:pt x="0" y="0"/>
                    </a:moveTo>
                    <a:lnTo>
                      <a:pt x="8" y="0"/>
                    </a:lnTo>
                    <a:cubicBezTo>
                      <a:pt x="11" y="0"/>
                      <a:pt x="13" y="3"/>
                      <a:pt x="13" y="5"/>
                    </a:cubicBezTo>
                    <a:lnTo>
                      <a:pt x="13" y="33"/>
                    </a:lnTo>
                    <a:cubicBezTo>
                      <a:pt x="13" y="35"/>
                      <a:pt x="11" y="38"/>
                      <a:pt x="8" y="38"/>
                    </a:cubicBezTo>
                    <a:lnTo>
                      <a:pt x="0" y="3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6" name="Freeform 1078">
                <a:extLst>
                  <a:ext uri="{FF2B5EF4-FFF2-40B4-BE49-F238E27FC236}">
                    <a16:creationId xmlns:a16="http://schemas.microsoft.com/office/drawing/2014/main" id="{9FA60F74-6E9B-4F01-A646-FEC8ED369E10}"/>
                  </a:ext>
                </a:extLst>
              </p:cNvPr>
              <p:cNvSpPr>
                <a:spLocks/>
              </p:cNvSpPr>
              <p:nvPr/>
            </p:nvSpPr>
            <p:spPr bwMode="auto">
              <a:xfrm>
                <a:off x="5745164" y="1843088"/>
                <a:ext cx="138113" cy="50800"/>
              </a:xfrm>
              <a:custGeom>
                <a:avLst/>
                <a:gdLst>
                  <a:gd name="T0" fmla="*/ 60 w 181"/>
                  <a:gd name="T1" fmla="*/ 0 h 68"/>
                  <a:gd name="T2" fmla="*/ 181 w 181"/>
                  <a:gd name="T3" fmla="*/ 0 h 68"/>
                  <a:gd name="T4" fmla="*/ 155 w 181"/>
                  <a:gd name="T5" fmla="*/ 47 h 68"/>
                  <a:gd name="T6" fmla="*/ 155 w 181"/>
                  <a:gd name="T7" fmla="*/ 68 h 68"/>
                  <a:gd name="T8" fmla="*/ 155 w 181"/>
                  <a:gd name="T9" fmla="*/ 68 h 68"/>
                  <a:gd name="T10" fmla="*/ 150 w 181"/>
                  <a:gd name="T11" fmla="*/ 66 h 68"/>
                  <a:gd name="T12" fmla="*/ 148 w 181"/>
                  <a:gd name="T13" fmla="*/ 65 h 68"/>
                  <a:gd name="T14" fmla="*/ 142 w 181"/>
                  <a:gd name="T15" fmla="*/ 65 h 68"/>
                  <a:gd name="T16" fmla="*/ 11 w 181"/>
                  <a:gd name="T17" fmla="*/ 65 h 68"/>
                  <a:gd name="T18" fmla="*/ 6 w 181"/>
                  <a:gd name="T19" fmla="*/ 65 h 68"/>
                  <a:gd name="T20" fmla="*/ 5 w 181"/>
                  <a:gd name="T21" fmla="*/ 66 h 68"/>
                  <a:gd name="T22" fmla="*/ 1 w 181"/>
                  <a:gd name="T23" fmla="*/ 67 h 68"/>
                  <a:gd name="T24" fmla="*/ 0 w 181"/>
                  <a:gd name="T25" fmla="*/ 68 h 68"/>
                  <a:gd name="T26" fmla="*/ 60 w 181"/>
                  <a:gd name="T2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1" h="68">
                    <a:moveTo>
                      <a:pt x="60" y="0"/>
                    </a:moveTo>
                    <a:lnTo>
                      <a:pt x="181" y="0"/>
                    </a:lnTo>
                    <a:cubicBezTo>
                      <a:pt x="165" y="10"/>
                      <a:pt x="155" y="28"/>
                      <a:pt x="155" y="47"/>
                    </a:cubicBezTo>
                    <a:lnTo>
                      <a:pt x="155" y="68"/>
                    </a:lnTo>
                    <a:cubicBezTo>
                      <a:pt x="155" y="68"/>
                      <a:pt x="155" y="68"/>
                      <a:pt x="155" y="68"/>
                    </a:cubicBezTo>
                    <a:cubicBezTo>
                      <a:pt x="153" y="67"/>
                      <a:pt x="151" y="66"/>
                      <a:pt x="150" y="66"/>
                    </a:cubicBezTo>
                    <a:cubicBezTo>
                      <a:pt x="149" y="66"/>
                      <a:pt x="149" y="66"/>
                      <a:pt x="148" y="65"/>
                    </a:cubicBezTo>
                    <a:cubicBezTo>
                      <a:pt x="146" y="65"/>
                      <a:pt x="144" y="65"/>
                      <a:pt x="142" y="65"/>
                    </a:cubicBezTo>
                    <a:lnTo>
                      <a:pt x="11" y="65"/>
                    </a:lnTo>
                    <a:cubicBezTo>
                      <a:pt x="10" y="65"/>
                      <a:pt x="8" y="65"/>
                      <a:pt x="6" y="65"/>
                    </a:cubicBezTo>
                    <a:cubicBezTo>
                      <a:pt x="6" y="65"/>
                      <a:pt x="5" y="66"/>
                      <a:pt x="5" y="66"/>
                    </a:cubicBezTo>
                    <a:cubicBezTo>
                      <a:pt x="4" y="66"/>
                      <a:pt x="2" y="67"/>
                      <a:pt x="1" y="67"/>
                    </a:cubicBezTo>
                    <a:cubicBezTo>
                      <a:pt x="1" y="67"/>
                      <a:pt x="1" y="67"/>
                      <a:pt x="0" y="68"/>
                    </a:cubicBezTo>
                    <a:cubicBezTo>
                      <a:pt x="5" y="32"/>
                      <a:pt x="22" y="0"/>
                      <a:pt x="6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7" name="Freeform 1079">
                <a:extLst>
                  <a:ext uri="{FF2B5EF4-FFF2-40B4-BE49-F238E27FC236}">
                    <a16:creationId xmlns:a16="http://schemas.microsoft.com/office/drawing/2014/main" id="{32FD270D-BD2D-413B-91BC-6FA19115B3FF}"/>
                  </a:ext>
                </a:extLst>
              </p:cNvPr>
              <p:cNvSpPr>
                <a:spLocks/>
              </p:cNvSpPr>
              <p:nvPr/>
            </p:nvSpPr>
            <p:spPr bwMode="auto">
              <a:xfrm>
                <a:off x="5745164" y="2063751"/>
                <a:ext cx="138113" cy="52388"/>
              </a:xfrm>
              <a:custGeom>
                <a:avLst/>
                <a:gdLst>
                  <a:gd name="T0" fmla="*/ 60 w 181"/>
                  <a:gd name="T1" fmla="*/ 68 h 68"/>
                  <a:gd name="T2" fmla="*/ 0 w 181"/>
                  <a:gd name="T3" fmla="*/ 0 h 68"/>
                  <a:gd name="T4" fmla="*/ 1 w 181"/>
                  <a:gd name="T5" fmla="*/ 1 h 68"/>
                  <a:gd name="T6" fmla="*/ 5 w 181"/>
                  <a:gd name="T7" fmla="*/ 2 h 68"/>
                  <a:gd name="T8" fmla="*/ 6 w 181"/>
                  <a:gd name="T9" fmla="*/ 3 h 68"/>
                  <a:gd name="T10" fmla="*/ 11 w 181"/>
                  <a:gd name="T11" fmla="*/ 4 h 68"/>
                  <a:gd name="T12" fmla="*/ 142 w 181"/>
                  <a:gd name="T13" fmla="*/ 4 h 68"/>
                  <a:gd name="T14" fmla="*/ 148 w 181"/>
                  <a:gd name="T15" fmla="*/ 3 h 68"/>
                  <a:gd name="T16" fmla="*/ 150 w 181"/>
                  <a:gd name="T17" fmla="*/ 2 h 68"/>
                  <a:gd name="T18" fmla="*/ 155 w 181"/>
                  <a:gd name="T19" fmla="*/ 0 h 68"/>
                  <a:gd name="T20" fmla="*/ 155 w 181"/>
                  <a:gd name="T21" fmla="*/ 0 h 68"/>
                  <a:gd name="T22" fmla="*/ 155 w 181"/>
                  <a:gd name="T23" fmla="*/ 21 h 68"/>
                  <a:gd name="T24" fmla="*/ 181 w 181"/>
                  <a:gd name="T25" fmla="*/ 68 h 68"/>
                  <a:gd name="T26" fmla="*/ 60 w 181"/>
                  <a:gd name="T2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1" h="68">
                    <a:moveTo>
                      <a:pt x="60" y="68"/>
                    </a:moveTo>
                    <a:cubicBezTo>
                      <a:pt x="22" y="68"/>
                      <a:pt x="5" y="36"/>
                      <a:pt x="0" y="0"/>
                    </a:cubicBezTo>
                    <a:cubicBezTo>
                      <a:pt x="1" y="1"/>
                      <a:pt x="1" y="1"/>
                      <a:pt x="1" y="1"/>
                    </a:cubicBezTo>
                    <a:cubicBezTo>
                      <a:pt x="2" y="1"/>
                      <a:pt x="4" y="2"/>
                      <a:pt x="5" y="2"/>
                    </a:cubicBezTo>
                    <a:cubicBezTo>
                      <a:pt x="5" y="3"/>
                      <a:pt x="6" y="3"/>
                      <a:pt x="6" y="3"/>
                    </a:cubicBezTo>
                    <a:cubicBezTo>
                      <a:pt x="8" y="3"/>
                      <a:pt x="10" y="4"/>
                      <a:pt x="11" y="4"/>
                    </a:cubicBezTo>
                    <a:lnTo>
                      <a:pt x="142" y="4"/>
                    </a:lnTo>
                    <a:cubicBezTo>
                      <a:pt x="144" y="4"/>
                      <a:pt x="146" y="3"/>
                      <a:pt x="148" y="3"/>
                    </a:cubicBezTo>
                    <a:cubicBezTo>
                      <a:pt x="149" y="3"/>
                      <a:pt x="149" y="2"/>
                      <a:pt x="150" y="2"/>
                    </a:cubicBezTo>
                    <a:cubicBezTo>
                      <a:pt x="151" y="2"/>
                      <a:pt x="153" y="1"/>
                      <a:pt x="155" y="0"/>
                    </a:cubicBezTo>
                    <a:lnTo>
                      <a:pt x="155" y="0"/>
                    </a:lnTo>
                    <a:lnTo>
                      <a:pt x="155" y="21"/>
                    </a:lnTo>
                    <a:cubicBezTo>
                      <a:pt x="155" y="40"/>
                      <a:pt x="165" y="58"/>
                      <a:pt x="181" y="68"/>
                    </a:cubicBezTo>
                    <a:lnTo>
                      <a:pt x="60" y="68"/>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8" name="Freeform 1080">
                <a:extLst>
                  <a:ext uri="{FF2B5EF4-FFF2-40B4-BE49-F238E27FC236}">
                    <a16:creationId xmlns:a16="http://schemas.microsoft.com/office/drawing/2014/main" id="{F283B513-478C-45AC-ADF0-4665CA4E08AD}"/>
                  </a:ext>
                </a:extLst>
              </p:cNvPr>
              <p:cNvSpPr>
                <a:spLocks/>
              </p:cNvSpPr>
              <p:nvPr/>
            </p:nvSpPr>
            <p:spPr bwMode="auto">
              <a:xfrm>
                <a:off x="5927726" y="2025651"/>
                <a:ext cx="100013" cy="90488"/>
              </a:xfrm>
              <a:custGeom>
                <a:avLst/>
                <a:gdLst>
                  <a:gd name="T0" fmla="*/ 70 w 130"/>
                  <a:gd name="T1" fmla="*/ 117 h 117"/>
                  <a:gd name="T2" fmla="*/ 0 w 130"/>
                  <a:gd name="T3" fmla="*/ 117 h 117"/>
                  <a:gd name="T4" fmla="*/ 27 w 130"/>
                  <a:gd name="T5" fmla="*/ 70 h 117"/>
                  <a:gd name="T6" fmla="*/ 27 w 130"/>
                  <a:gd name="T7" fmla="*/ 0 h 117"/>
                  <a:gd name="T8" fmla="*/ 130 w 130"/>
                  <a:gd name="T9" fmla="*/ 0 h 117"/>
                  <a:gd name="T10" fmla="*/ 130 w 130"/>
                  <a:gd name="T11" fmla="*/ 31 h 117"/>
                  <a:gd name="T12" fmla="*/ 70 w 130"/>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130" h="117">
                    <a:moveTo>
                      <a:pt x="70" y="117"/>
                    </a:moveTo>
                    <a:lnTo>
                      <a:pt x="0" y="117"/>
                    </a:lnTo>
                    <a:cubicBezTo>
                      <a:pt x="16" y="107"/>
                      <a:pt x="27" y="89"/>
                      <a:pt x="27" y="70"/>
                    </a:cubicBezTo>
                    <a:lnTo>
                      <a:pt x="27" y="0"/>
                    </a:lnTo>
                    <a:lnTo>
                      <a:pt x="130" y="0"/>
                    </a:lnTo>
                    <a:lnTo>
                      <a:pt x="130" y="31"/>
                    </a:lnTo>
                    <a:cubicBezTo>
                      <a:pt x="130" y="73"/>
                      <a:pt x="115" y="117"/>
                      <a:pt x="70"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9" name="Freeform 1081">
                <a:extLst>
                  <a:ext uri="{FF2B5EF4-FFF2-40B4-BE49-F238E27FC236}">
                    <a16:creationId xmlns:a16="http://schemas.microsoft.com/office/drawing/2014/main" id="{E1884D42-0F16-4BC0-8B7F-80C4F6DEA153}"/>
                  </a:ext>
                </a:extLst>
              </p:cNvPr>
              <p:cNvSpPr>
                <a:spLocks/>
              </p:cNvSpPr>
              <p:nvPr/>
            </p:nvSpPr>
            <p:spPr bwMode="auto">
              <a:xfrm>
                <a:off x="5765801" y="1924051"/>
                <a:ext cx="74613" cy="63500"/>
              </a:xfrm>
              <a:custGeom>
                <a:avLst/>
                <a:gdLst>
                  <a:gd name="T0" fmla="*/ 83 w 98"/>
                  <a:gd name="T1" fmla="*/ 5 h 83"/>
                  <a:gd name="T2" fmla="*/ 65 w 98"/>
                  <a:gd name="T3" fmla="*/ 2 h 83"/>
                  <a:gd name="T4" fmla="*/ 53 w 98"/>
                  <a:gd name="T5" fmla="*/ 14 h 83"/>
                  <a:gd name="T6" fmla="*/ 49 w 98"/>
                  <a:gd name="T7" fmla="*/ 18 h 83"/>
                  <a:gd name="T8" fmla="*/ 44 w 98"/>
                  <a:gd name="T9" fmla="*/ 14 h 83"/>
                  <a:gd name="T10" fmla="*/ 33 w 98"/>
                  <a:gd name="T11" fmla="*/ 2 h 83"/>
                  <a:gd name="T12" fmla="*/ 27 w 98"/>
                  <a:gd name="T13" fmla="*/ 1 h 83"/>
                  <a:gd name="T14" fmla="*/ 15 w 98"/>
                  <a:gd name="T15" fmla="*/ 5 h 83"/>
                  <a:gd name="T16" fmla="*/ 9 w 98"/>
                  <a:gd name="T17" fmla="*/ 44 h 83"/>
                  <a:gd name="T18" fmla="*/ 42 w 98"/>
                  <a:gd name="T19" fmla="*/ 78 h 83"/>
                  <a:gd name="T20" fmla="*/ 49 w 98"/>
                  <a:gd name="T21" fmla="*/ 83 h 83"/>
                  <a:gd name="T22" fmla="*/ 56 w 98"/>
                  <a:gd name="T23" fmla="*/ 78 h 83"/>
                  <a:gd name="T24" fmla="*/ 89 w 98"/>
                  <a:gd name="T25" fmla="*/ 44 h 83"/>
                  <a:gd name="T26" fmla="*/ 83 w 98"/>
                  <a:gd name="T27" fmla="*/ 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83">
                    <a:moveTo>
                      <a:pt x="83" y="5"/>
                    </a:moveTo>
                    <a:cubicBezTo>
                      <a:pt x="78" y="1"/>
                      <a:pt x="71" y="0"/>
                      <a:pt x="65" y="2"/>
                    </a:cubicBezTo>
                    <a:cubicBezTo>
                      <a:pt x="61" y="4"/>
                      <a:pt x="56" y="7"/>
                      <a:pt x="53" y="14"/>
                    </a:cubicBezTo>
                    <a:cubicBezTo>
                      <a:pt x="53" y="16"/>
                      <a:pt x="51" y="18"/>
                      <a:pt x="49" y="18"/>
                    </a:cubicBezTo>
                    <a:cubicBezTo>
                      <a:pt x="47" y="18"/>
                      <a:pt x="45" y="16"/>
                      <a:pt x="44" y="14"/>
                    </a:cubicBezTo>
                    <a:cubicBezTo>
                      <a:pt x="42" y="7"/>
                      <a:pt x="37" y="4"/>
                      <a:pt x="33" y="2"/>
                    </a:cubicBezTo>
                    <a:cubicBezTo>
                      <a:pt x="31" y="2"/>
                      <a:pt x="29" y="1"/>
                      <a:pt x="27" y="1"/>
                    </a:cubicBezTo>
                    <a:cubicBezTo>
                      <a:pt x="22" y="1"/>
                      <a:pt x="18" y="2"/>
                      <a:pt x="15" y="5"/>
                    </a:cubicBezTo>
                    <a:cubicBezTo>
                      <a:pt x="5" y="11"/>
                      <a:pt x="0" y="27"/>
                      <a:pt x="9" y="44"/>
                    </a:cubicBezTo>
                    <a:cubicBezTo>
                      <a:pt x="16" y="58"/>
                      <a:pt x="30" y="68"/>
                      <a:pt x="42" y="78"/>
                    </a:cubicBezTo>
                    <a:cubicBezTo>
                      <a:pt x="45" y="79"/>
                      <a:pt x="47" y="81"/>
                      <a:pt x="49" y="83"/>
                    </a:cubicBezTo>
                    <a:cubicBezTo>
                      <a:pt x="51" y="81"/>
                      <a:pt x="53" y="79"/>
                      <a:pt x="56" y="78"/>
                    </a:cubicBezTo>
                    <a:cubicBezTo>
                      <a:pt x="68" y="68"/>
                      <a:pt x="81" y="58"/>
                      <a:pt x="89" y="44"/>
                    </a:cubicBezTo>
                    <a:cubicBezTo>
                      <a:pt x="98" y="27"/>
                      <a:pt x="93" y="11"/>
                      <a:pt x="8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0" name="Freeform 1083">
                <a:extLst>
                  <a:ext uri="{FF2B5EF4-FFF2-40B4-BE49-F238E27FC236}">
                    <a16:creationId xmlns:a16="http://schemas.microsoft.com/office/drawing/2014/main" id="{1E313B74-34AF-47A0-9F89-C989F3F85E22}"/>
                  </a:ext>
                </a:extLst>
              </p:cNvPr>
              <p:cNvSpPr>
                <a:spLocks noEditPoints="1"/>
              </p:cNvSpPr>
              <p:nvPr/>
            </p:nvSpPr>
            <p:spPr bwMode="auto">
              <a:xfrm>
                <a:off x="5757864" y="1917701"/>
                <a:ext cx="92075" cy="77788"/>
              </a:xfrm>
              <a:custGeom>
                <a:avLst/>
                <a:gdLst>
                  <a:gd name="T0" fmla="*/ 100 w 120"/>
                  <a:gd name="T1" fmla="*/ 54 h 103"/>
                  <a:gd name="T2" fmla="*/ 67 w 120"/>
                  <a:gd name="T3" fmla="*/ 88 h 103"/>
                  <a:gd name="T4" fmla="*/ 60 w 120"/>
                  <a:gd name="T5" fmla="*/ 93 h 103"/>
                  <a:gd name="T6" fmla="*/ 53 w 120"/>
                  <a:gd name="T7" fmla="*/ 88 h 103"/>
                  <a:gd name="T8" fmla="*/ 20 w 120"/>
                  <a:gd name="T9" fmla="*/ 54 h 103"/>
                  <a:gd name="T10" fmla="*/ 26 w 120"/>
                  <a:gd name="T11" fmla="*/ 15 h 103"/>
                  <a:gd name="T12" fmla="*/ 38 w 120"/>
                  <a:gd name="T13" fmla="*/ 11 h 103"/>
                  <a:gd name="T14" fmla="*/ 44 w 120"/>
                  <a:gd name="T15" fmla="*/ 12 h 103"/>
                  <a:gd name="T16" fmla="*/ 55 w 120"/>
                  <a:gd name="T17" fmla="*/ 24 h 103"/>
                  <a:gd name="T18" fmla="*/ 60 w 120"/>
                  <a:gd name="T19" fmla="*/ 28 h 103"/>
                  <a:gd name="T20" fmla="*/ 64 w 120"/>
                  <a:gd name="T21" fmla="*/ 24 h 103"/>
                  <a:gd name="T22" fmla="*/ 76 w 120"/>
                  <a:gd name="T23" fmla="*/ 12 h 103"/>
                  <a:gd name="T24" fmla="*/ 94 w 120"/>
                  <a:gd name="T25" fmla="*/ 15 h 103"/>
                  <a:gd name="T26" fmla="*/ 100 w 120"/>
                  <a:gd name="T27" fmla="*/ 54 h 103"/>
                  <a:gd name="T28" fmla="*/ 99 w 120"/>
                  <a:gd name="T29" fmla="*/ 7 h 103"/>
                  <a:gd name="T30" fmla="*/ 73 w 120"/>
                  <a:gd name="T31" fmla="*/ 3 h 103"/>
                  <a:gd name="T32" fmla="*/ 60 w 120"/>
                  <a:gd name="T33" fmla="*/ 13 h 103"/>
                  <a:gd name="T34" fmla="*/ 47 w 120"/>
                  <a:gd name="T35" fmla="*/ 3 h 103"/>
                  <a:gd name="T36" fmla="*/ 21 w 120"/>
                  <a:gd name="T37" fmla="*/ 7 h 103"/>
                  <a:gd name="T38" fmla="*/ 11 w 120"/>
                  <a:gd name="T39" fmla="*/ 58 h 103"/>
                  <a:gd name="T40" fmla="*/ 48 w 120"/>
                  <a:gd name="T41" fmla="*/ 95 h 103"/>
                  <a:gd name="T42" fmla="*/ 57 w 120"/>
                  <a:gd name="T43" fmla="*/ 102 h 103"/>
                  <a:gd name="T44" fmla="*/ 60 w 120"/>
                  <a:gd name="T45" fmla="*/ 103 h 103"/>
                  <a:gd name="T46" fmla="*/ 63 w 120"/>
                  <a:gd name="T47" fmla="*/ 102 h 103"/>
                  <a:gd name="T48" fmla="*/ 72 w 120"/>
                  <a:gd name="T49" fmla="*/ 95 h 103"/>
                  <a:gd name="T50" fmla="*/ 109 w 120"/>
                  <a:gd name="T51" fmla="*/ 58 h 103"/>
                  <a:gd name="T52" fmla="*/ 99 w 120"/>
                  <a:gd name="T53" fmla="*/ 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103">
                    <a:moveTo>
                      <a:pt x="100" y="54"/>
                    </a:moveTo>
                    <a:cubicBezTo>
                      <a:pt x="92" y="68"/>
                      <a:pt x="79" y="78"/>
                      <a:pt x="67" y="88"/>
                    </a:cubicBezTo>
                    <a:cubicBezTo>
                      <a:pt x="64" y="89"/>
                      <a:pt x="62" y="91"/>
                      <a:pt x="60" y="93"/>
                    </a:cubicBezTo>
                    <a:cubicBezTo>
                      <a:pt x="58" y="91"/>
                      <a:pt x="56" y="89"/>
                      <a:pt x="53" y="88"/>
                    </a:cubicBezTo>
                    <a:cubicBezTo>
                      <a:pt x="41" y="78"/>
                      <a:pt x="27" y="68"/>
                      <a:pt x="20" y="54"/>
                    </a:cubicBezTo>
                    <a:cubicBezTo>
                      <a:pt x="11" y="37"/>
                      <a:pt x="16" y="21"/>
                      <a:pt x="26" y="15"/>
                    </a:cubicBezTo>
                    <a:cubicBezTo>
                      <a:pt x="29" y="12"/>
                      <a:pt x="33" y="11"/>
                      <a:pt x="38" y="11"/>
                    </a:cubicBezTo>
                    <a:cubicBezTo>
                      <a:pt x="40" y="11"/>
                      <a:pt x="42" y="12"/>
                      <a:pt x="44" y="12"/>
                    </a:cubicBezTo>
                    <a:cubicBezTo>
                      <a:pt x="48" y="14"/>
                      <a:pt x="53" y="17"/>
                      <a:pt x="55" y="24"/>
                    </a:cubicBezTo>
                    <a:cubicBezTo>
                      <a:pt x="56" y="26"/>
                      <a:pt x="58" y="28"/>
                      <a:pt x="60" y="28"/>
                    </a:cubicBezTo>
                    <a:cubicBezTo>
                      <a:pt x="62" y="28"/>
                      <a:pt x="64" y="26"/>
                      <a:pt x="64" y="24"/>
                    </a:cubicBezTo>
                    <a:cubicBezTo>
                      <a:pt x="67" y="17"/>
                      <a:pt x="72" y="14"/>
                      <a:pt x="76" y="12"/>
                    </a:cubicBezTo>
                    <a:cubicBezTo>
                      <a:pt x="82" y="10"/>
                      <a:pt x="89" y="11"/>
                      <a:pt x="94" y="15"/>
                    </a:cubicBezTo>
                    <a:cubicBezTo>
                      <a:pt x="104" y="21"/>
                      <a:pt x="109" y="37"/>
                      <a:pt x="100" y="54"/>
                    </a:cubicBezTo>
                    <a:close/>
                    <a:moveTo>
                      <a:pt x="99" y="7"/>
                    </a:moveTo>
                    <a:cubicBezTo>
                      <a:pt x="92" y="2"/>
                      <a:pt x="82" y="0"/>
                      <a:pt x="73" y="3"/>
                    </a:cubicBezTo>
                    <a:cubicBezTo>
                      <a:pt x="68" y="5"/>
                      <a:pt x="63" y="8"/>
                      <a:pt x="60" y="13"/>
                    </a:cubicBezTo>
                    <a:cubicBezTo>
                      <a:pt x="57" y="8"/>
                      <a:pt x="52" y="5"/>
                      <a:pt x="47" y="3"/>
                    </a:cubicBezTo>
                    <a:cubicBezTo>
                      <a:pt x="38" y="0"/>
                      <a:pt x="28" y="2"/>
                      <a:pt x="21" y="7"/>
                    </a:cubicBezTo>
                    <a:cubicBezTo>
                      <a:pt x="7" y="16"/>
                      <a:pt x="0" y="37"/>
                      <a:pt x="11" y="58"/>
                    </a:cubicBezTo>
                    <a:cubicBezTo>
                      <a:pt x="20" y="74"/>
                      <a:pt x="35" y="86"/>
                      <a:pt x="48" y="95"/>
                    </a:cubicBezTo>
                    <a:cubicBezTo>
                      <a:pt x="51" y="98"/>
                      <a:pt x="54" y="100"/>
                      <a:pt x="57" y="102"/>
                    </a:cubicBezTo>
                    <a:cubicBezTo>
                      <a:pt x="58" y="103"/>
                      <a:pt x="59" y="103"/>
                      <a:pt x="60" y="103"/>
                    </a:cubicBezTo>
                    <a:cubicBezTo>
                      <a:pt x="61" y="103"/>
                      <a:pt x="62" y="103"/>
                      <a:pt x="63" y="102"/>
                    </a:cubicBezTo>
                    <a:cubicBezTo>
                      <a:pt x="66" y="100"/>
                      <a:pt x="69" y="98"/>
                      <a:pt x="72" y="95"/>
                    </a:cubicBezTo>
                    <a:cubicBezTo>
                      <a:pt x="85" y="86"/>
                      <a:pt x="100" y="74"/>
                      <a:pt x="109" y="58"/>
                    </a:cubicBezTo>
                    <a:cubicBezTo>
                      <a:pt x="120" y="37"/>
                      <a:pt x="112" y="16"/>
                      <a:pt x="99" y="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7" name="Analytics13" descr="{&quot;Key&quot;:&quot;POWER_USER_SHAPE_ICON&quot;,&quot;Value&quot;:&quot;POWER_USER_SHAPE_ICON_STYLE_1&quot;}">
              <a:extLst>
                <a:ext uri="{FF2B5EF4-FFF2-40B4-BE49-F238E27FC236}">
                  <a16:creationId xmlns:a16="http://schemas.microsoft.com/office/drawing/2014/main" id="{95CA1A82-24AC-4025-A24A-8E9DFF15E266}"/>
                </a:ext>
              </a:extLst>
            </p:cNvPr>
            <p:cNvGrpSpPr>
              <a:grpSpLocks noChangeAspect="1"/>
            </p:cNvGrpSpPr>
            <p:nvPr>
              <p:custDataLst>
                <p:tags r:id="rId10"/>
              </p:custDataLst>
            </p:nvPr>
          </p:nvGrpSpPr>
          <p:grpSpPr>
            <a:xfrm>
              <a:off x="7979478" y="5035994"/>
              <a:ext cx="472327" cy="386834"/>
              <a:chOff x="7169151" y="725488"/>
              <a:chExt cx="885825" cy="725488"/>
            </a:xfrm>
            <a:solidFill>
              <a:schemeClr val="accent3"/>
            </a:solidFill>
          </p:grpSpPr>
          <p:sp>
            <p:nvSpPr>
              <p:cNvPr id="77" name="Freeform 324">
                <a:extLst>
                  <a:ext uri="{FF2B5EF4-FFF2-40B4-BE49-F238E27FC236}">
                    <a16:creationId xmlns:a16="http://schemas.microsoft.com/office/drawing/2014/main" id="{999DBC30-43B3-4844-BF85-B7679398CCC4}"/>
                  </a:ext>
                </a:extLst>
              </p:cNvPr>
              <p:cNvSpPr>
                <a:spLocks noEditPoints="1"/>
              </p:cNvSpPr>
              <p:nvPr/>
            </p:nvSpPr>
            <p:spPr bwMode="auto">
              <a:xfrm>
                <a:off x="7697788" y="901701"/>
                <a:ext cx="127000" cy="128588"/>
              </a:xfrm>
              <a:custGeom>
                <a:avLst/>
                <a:gdLst>
                  <a:gd name="T0" fmla="*/ 41 w 82"/>
                  <a:gd name="T1" fmla="*/ 29 h 82"/>
                  <a:gd name="T2" fmla="*/ 29 w 82"/>
                  <a:gd name="T3" fmla="*/ 41 h 82"/>
                  <a:gd name="T4" fmla="*/ 41 w 82"/>
                  <a:gd name="T5" fmla="*/ 53 h 82"/>
                  <a:gd name="T6" fmla="*/ 53 w 82"/>
                  <a:gd name="T7" fmla="*/ 41 h 82"/>
                  <a:gd name="T8" fmla="*/ 41 w 82"/>
                  <a:gd name="T9" fmla="*/ 29 h 82"/>
                  <a:gd name="T10" fmla="*/ 41 w 82"/>
                  <a:gd name="T11" fmla="*/ 82 h 82"/>
                  <a:gd name="T12" fmla="*/ 0 w 82"/>
                  <a:gd name="T13" fmla="*/ 41 h 82"/>
                  <a:gd name="T14" fmla="*/ 41 w 82"/>
                  <a:gd name="T15" fmla="*/ 0 h 82"/>
                  <a:gd name="T16" fmla="*/ 82 w 82"/>
                  <a:gd name="T17" fmla="*/ 41 h 82"/>
                  <a:gd name="T18" fmla="*/ 41 w 82"/>
                  <a:gd name="T1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2">
                    <a:moveTo>
                      <a:pt x="41" y="29"/>
                    </a:moveTo>
                    <a:cubicBezTo>
                      <a:pt x="34" y="29"/>
                      <a:pt x="29" y="35"/>
                      <a:pt x="29" y="41"/>
                    </a:cubicBezTo>
                    <a:cubicBezTo>
                      <a:pt x="29" y="48"/>
                      <a:pt x="34" y="53"/>
                      <a:pt x="41" y="53"/>
                    </a:cubicBezTo>
                    <a:cubicBezTo>
                      <a:pt x="48" y="53"/>
                      <a:pt x="53" y="48"/>
                      <a:pt x="53" y="41"/>
                    </a:cubicBezTo>
                    <a:cubicBezTo>
                      <a:pt x="53" y="35"/>
                      <a:pt x="48" y="29"/>
                      <a:pt x="41" y="29"/>
                    </a:cubicBezTo>
                    <a:close/>
                    <a:moveTo>
                      <a:pt x="41" y="82"/>
                    </a:moveTo>
                    <a:cubicBezTo>
                      <a:pt x="19" y="82"/>
                      <a:pt x="0" y="64"/>
                      <a:pt x="0" y="41"/>
                    </a:cubicBezTo>
                    <a:cubicBezTo>
                      <a:pt x="0" y="19"/>
                      <a:pt x="19" y="0"/>
                      <a:pt x="41" y="0"/>
                    </a:cubicBezTo>
                    <a:cubicBezTo>
                      <a:pt x="64" y="0"/>
                      <a:pt x="82" y="19"/>
                      <a:pt x="82" y="41"/>
                    </a:cubicBezTo>
                    <a:cubicBezTo>
                      <a:pt x="82" y="64"/>
                      <a:pt x="64" y="82"/>
                      <a:pt x="41" y="8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 name="Freeform 325">
                <a:extLst>
                  <a:ext uri="{FF2B5EF4-FFF2-40B4-BE49-F238E27FC236}">
                    <a16:creationId xmlns:a16="http://schemas.microsoft.com/office/drawing/2014/main" id="{15C8E288-D7E5-4A90-B69C-997C16A3334D}"/>
                  </a:ext>
                </a:extLst>
              </p:cNvPr>
              <p:cNvSpPr>
                <a:spLocks/>
              </p:cNvSpPr>
              <p:nvPr/>
            </p:nvSpPr>
            <p:spPr bwMode="auto">
              <a:xfrm>
                <a:off x="7953376" y="725488"/>
                <a:ext cx="101600" cy="98425"/>
              </a:xfrm>
              <a:custGeom>
                <a:avLst/>
                <a:gdLst>
                  <a:gd name="T0" fmla="*/ 55 w 65"/>
                  <a:gd name="T1" fmla="*/ 57 h 63"/>
                  <a:gd name="T2" fmla="*/ 64 w 65"/>
                  <a:gd name="T3" fmla="*/ 6 h 63"/>
                  <a:gd name="T4" fmla="*/ 58 w 65"/>
                  <a:gd name="T5" fmla="*/ 0 h 63"/>
                  <a:gd name="T6" fmla="*/ 7 w 65"/>
                  <a:gd name="T7" fmla="*/ 1 h 63"/>
                  <a:gd name="T8" fmla="*/ 3 w 65"/>
                  <a:gd name="T9" fmla="*/ 10 h 63"/>
                  <a:gd name="T10" fmla="*/ 45 w 65"/>
                  <a:gd name="T11" fmla="*/ 60 h 63"/>
                  <a:gd name="T12" fmla="*/ 55 w 65"/>
                  <a:gd name="T13" fmla="*/ 57 h 63"/>
                </a:gdLst>
                <a:ahLst/>
                <a:cxnLst>
                  <a:cxn ang="0">
                    <a:pos x="T0" y="T1"/>
                  </a:cxn>
                  <a:cxn ang="0">
                    <a:pos x="T2" y="T3"/>
                  </a:cxn>
                  <a:cxn ang="0">
                    <a:pos x="T4" y="T5"/>
                  </a:cxn>
                  <a:cxn ang="0">
                    <a:pos x="T6" y="T7"/>
                  </a:cxn>
                  <a:cxn ang="0">
                    <a:pos x="T8" y="T9"/>
                  </a:cxn>
                  <a:cxn ang="0">
                    <a:pos x="T10" y="T11"/>
                  </a:cxn>
                  <a:cxn ang="0">
                    <a:pos x="T12" y="T13"/>
                  </a:cxn>
                </a:cxnLst>
                <a:rect l="0" t="0" r="r" b="b"/>
                <a:pathLst>
                  <a:path w="65" h="63">
                    <a:moveTo>
                      <a:pt x="55" y="57"/>
                    </a:moveTo>
                    <a:lnTo>
                      <a:pt x="64" y="6"/>
                    </a:lnTo>
                    <a:cubicBezTo>
                      <a:pt x="65" y="3"/>
                      <a:pt x="62" y="0"/>
                      <a:pt x="58" y="0"/>
                    </a:cubicBezTo>
                    <a:lnTo>
                      <a:pt x="7" y="1"/>
                    </a:lnTo>
                    <a:cubicBezTo>
                      <a:pt x="2" y="1"/>
                      <a:pt x="0" y="6"/>
                      <a:pt x="3" y="10"/>
                    </a:cubicBezTo>
                    <a:lnTo>
                      <a:pt x="45" y="60"/>
                    </a:lnTo>
                    <a:cubicBezTo>
                      <a:pt x="48" y="63"/>
                      <a:pt x="54" y="62"/>
                      <a:pt x="55" y="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 name="Freeform 326">
                <a:extLst>
                  <a:ext uri="{FF2B5EF4-FFF2-40B4-BE49-F238E27FC236}">
                    <a16:creationId xmlns:a16="http://schemas.microsoft.com/office/drawing/2014/main" id="{377B6490-95C1-43B4-AA7D-C8D192739AD3}"/>
                  </a:ext>
                </a:extLst>
              </p:cNvPr>
              <p:cNvSpPr>
                <a:spLocks/>
              </p:cNvSpPr>
              <p:nvPr/>
            </p:nvSpPr>
            <p:spPr bwMode="auto">
              <a:xfrm>
                <a:off x="7778751" y="738188"/>
                <a:ext cx="255588" cy="219075"/>
              </a:xfrm>
              <a:custGeom>
                <a:avLst/>
                <a:gdLst>
                  <a:gd name="T0" fmla="*/ 18 w 161"/>
                  <a:gd name="T1" fmla="*/ 138 h 138"/>
                  <a:gd name="T2" fmla="*/ 0 w 161"/>
                  <a:gd name="T3" fmla="*/ 116 h 138"/>
                  <a:gd name="T4" fmla="*/ 143 w 161"/>
                  <a:gd name="T5" fmla="*/ 0 h 138"/>
                  <a:gd name="T6" fmla="*/ 161 w 161"/>
                  <a:gd name="T7" fmla="*/ 22 h 138"/>
                  <a:gd name="T8" fmla="*/ 18 w 161"/>
                  <a:gd name="T9" fmla="*/ 138 h 138"/>
                </a:gdLst>
                <a:ahLst/>
                <a:cxnLst>
                  <a:cxn ang="0">
                    <a:pos x="T0" y="T1"/>
                  </a:cxn>
                  <a:cxn ang="0">
                    <a:pos x="T2" y="T3"/>
                  </a:cxn>
                  <a:cxn ang="0">
                    <a:pos x="T4" y="T5"/>
                  </a:cxn>
                  <a:cxn ang="0">
                    <a:pos x="T6" y="T7"/>
                  </a:cxn>
                  <a:cxn ang="0">
                    <a:pos x="T8" y="T9"/>
                  </a:cxn>
                </a:cxnLst>
                <a:rect l="0" t="0" r="r" b="b"/>
                <a:pathLst>
                  <a:path w="161" h="138">
                    <a:moveTo>
                      <a:pt x="18" y="138"/>
                    </a:moveTo>
                    <a:lnTo>
                      <a:pt x="0" y="116"/>
                    </a:lnTo>
                    <a:lnTo>
                      <a:pt x="143" y="0"/>
                    </a:lnTo>
                    <a:lnTo>
                      <a:pt x="161" y="22"/>
                    </a:lnTo>
                    <a:lnTo>
                      <a:pt x="18" y="1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 name="Freeform 327">
                <a:extLst>
                  <a:ext uri="{FF2B5EF4-FFF2-40B4-BE49-F238E27FC236}">
                    <a16:creationId xmlns:a16="http://schemas.microsoft.com/office/drawing/2014/main" id="{3B07F9B8-DAAC-425A-8D1E-397B82BAB2CF}"/>
                  </a:ext>
                </a:extLst>
              </p:cNvPr>
              <p:cNvSpPr>
                <a:spLocks/>
              </p:cNvSpPr>
              <p:nvPr/>
            </p:nvSpPr>
            <p:spPr bwMode="auto">
              <a:xfrm>
                <a:off x="7477126" y="804863"/>
                <a:ext cx="257175" cy="163513"/>
              </a:xfrm>
              <a:custGeom>
                <a:avLst/>
                <a:gdLst>
                  <a:gd name="T0" fmla="*/ 150 w 162"/>
                  <a:gd name="T1" fmla="*/ 103 h 103"/>
                  <a:gd name="T2" fmla="*/ 0 w 162"/>
                  <a:gd name="T3" fmla="*/ 25 h 103"/>
                  <a:gd name="T4" fmla="*/ 13 w 162"/>
                  <a:gd name="T5" fmla="*/ 0 h 103"/>
                  <a:gd name="T6" fmla="*/ 162 w 162"/>
                  <a:gd name="T7" fmla="*/ 77 h 103"/>
                  <a:gd name="T8" fmla="*/ 150 w 162"/>
                  <a:gd name="T9" fmla="*/ 103 h 103"/>
                </a:gdLst>
                <a:ahLst/>
                <a:cxnLst>
                  <a:cxn ang="0">
                    <a:pos x="T0" y="T1"/>
                  </a:cxn>
                  <a:cxn ang="0">
                    <a:pos x="T2" y="T3"/>
                  </a:cxn>
                  <a:cxn ang="0">
                    <a:pos x="T4" y="T5"/>
                  </a:cxn>
                  <a:cxn ang="0">
                    <a:pos x="T6" y="T7"/>
                  </a:cxn>
                  <a:cxn ang="0">
                    <a:pos x="T8" y="T9"/>
                  </a:cxn>
                </a:cxnLst>
                <a:rect l="0" t="0" r="r" b="b"/>
                <a:pathLst>
                  <a:path w="162" h="103">
                    <a:moveTo>
                      <a:pt x="150" y="103"/>
                    </a:moveTo>
                    <a:lnTo>
                      <a:pt x="0" y="25"/>
                    </a:lnTo>
                    <a:lnTo>
                      <a:pt x="13" y="0"/>
                    </a:lnTo>
                    <a:lnTo>
                      <a:pt x="162" y="77"/>
                    </a:lnTo>
                    <a:lnTo>
                      <a:pt x="150" y="10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 name="Freeform 328">
                <a:extLst>
                  <a:ext uri="{FF2B5EF4-FFF2-40B4-BE49-F238E27FC236}">
                    <a16:creationId xmlns:a16="http://schemas.microsoft.com/office/drawing/2014/main" id="{6E6F5C82-DCDA-4324-9B11-9D8648E849A4}"/>
                  </a:ext>
                </a:extLst>
              </p:cNvPr>
              <p:cNvSpPr>
                <a:spLocks noEditPoints="1"/>
              </p:cNvSpPr>
              <p:nvPr/>
            </p:nvSpPr>
            <p:spPr bwMode="auto">
              <a:xfrm>
                <a:off x="7386638" y="741363"/>
                <a:ext cx="128588" cy="128588"/>
              </a:xfrm>
              <a:custGeom>
                <a:avLst/>
                <a:gdLst>
                  <a:gd name="T0" fmla="*/ 41 w 82"/>
                  <a:gd name="T1" fmla="*/ 29 h 82"/>
                  <a:gd name="T2" fmla="*/ 29 w 82"/>
                  <a:gd name="T3" fmla="*/ 41 h 82"/>
                  <a:gd name="T4" fmla="*/ 41 w 82"/>
                  <a:gd name="T5" fmla="*/ 53 h 82"/>
                  <a:gd name="T6" fmla="*/ 53 w 82"/>
                  <a:gd name="T7" fmla="*/ 41 h 82"/>
                  <a:gd name="T8" fmla="*/ 41 w 82"/>
                  <a:gd name="T9" fmla="*/ 29 h 82"/>
                  <a:gd name="T10" fmla="*/ 41 w 82"/>
                  <a:gd name="T11" fmla="*/ 82 h 82"/>
                  <a:gd name="T12" fmla="*/ 0 w 82"/>
                  <a:gd name="T13" fmla="*/ 41 h 82"/>
                  <a:gd name="T14" fmla="*/ 41 w 82"/>
                  <a:gd name="T15" fmla="*/ 0 h 82"/>
                  <a:gd name="T16" fmla="*/ 82 w 82"/>
                  <a:gd name="T17" fmla="*/ 41 h 82"/>
                  <a:gd name="T18" fmla="*/ 41 w 82"/>
                  <a:gd name="T1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2">
                    <a:moveTo>
                      <a:pt x="41" y="29"/>
                    </a:moveTo>
                    <a:cubicBezTo>
                      <a:pt x="34" y="29"/>
                      <a:pt x="29" y="35"/>
                      <a:pt x="29" y="41"/>
                    </a:cubicBezTo>
                    <a:cubicBezTo>
                      <a:pt x="29" y="48"/>
                      <a:pt x="34" y="53"/>
                      <a:pt x="41" y="53"/>
                    </a:cubicBezTo>
                    <a:cubicBezTo>
                      <a:pt x="47" y="53"/>
                      <a:pt x="53" y="48"/>
                      <a:pt x="53" y="41"/>
                    </a:cubicBezTo>
                    <a:cubicBezTo>
                      <a:pt x="53" y="35"/>
                      <a:pt x="47" y="29"/>
                      <a:pt x="41" y="29"/>
                    </a:cubicBezTo>
                    <a:close/>
                    <a:moveTo>
                      <a:pt x="41" y="82"/>
                    </a:moveTo>
                    <a:cubicBezTo>
                      <a:pt x="18" y="82"/>
                      <a:pt x="0" y="64"/>
                      <a:pt x="0" y="41"/>
                    </a:cubicBezTo>
                    <a:cubicBezTo>
                      <a:pt x="0" y="19"/>
                      <a:pt x="18" y="0"/>
                      <a:pt x="41" y="0"/>
                    </a:cubicBezTo>
                    <a:cubicBezTo>
                      <a:pt x="63" y="0"/>
                      <a:pt x="82" y="19"/>
                      <a:pt x="82" y="41"/>
                    </a:cubicBezTo>
                    <a:cubicBezTo>
                      <a:pt x="82" y="64"/>
                      <a:pt x="63" y="82"/>
                      <a:pt x="41" y="8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 name="Freeform 329">
                <a:extLst>
                  <a:ext uri="{FF2B5EF4-FFF2-40B4-BE49-F238E27FC236}">
                    <a16:creationId xmlns:a16="http://schemas.microsoft.com/office/drawing/2014/main" id="{E61497BF-16C9-4DD0-A65A-F5BEB6858137}"/>
                  </a:ext>
                </a:extLst>
              </p:cNvPr>
              <p:cNvSpPr>
                <a:spLocks/>
              </p:cNvSpPr>
              <p:nvPr/>
            </p:nvSpPr>
            <p:spPr bwMode="auto">
              <a:xfrm>
                <a:off x="7259638" y="815976"/>
                <a:ext cx="174625" cy="136525"/>
              </a:xfrm>
              <a:custGeom>
                <a:avLst/>
                <a:gdLst>
                  <a:gd name="T0" fmla="*/ 14 w 110"/>
                  <a:gd name="T1" fmla="*/ 86 h 86"/>
                  <a:gd name="T2" fmla="*/ 0 w 110"/>
                  <a:gd name="T3" fmla="*/ 62 h 86"/>
                  <a:gd name="T4" fmla="*/ 94 w 110"/>
                  <a:gd name="T5" fmla="*/ 0 h 86"/>
                  <a:gd name="T6" fmla="*/ 110 w 110"/>
                  <a:gd name="T7" fmla="*/ 24 h 86"/>
                  <a:gd name="T8" fmla="*/ 14 w 110"/>
                  <a:gd name="T9" fmla="*/ 86 h 86"/>
                </a:gdLst>
                <a:ahLst/>
                <a:cxnLst>
                  <a:cxn ang="0">
                    <a:pos x="T0" y="T1"/>
                  </a:cxn>
                  <a:cxn ang="0">
                    <a:pos x="T2" y="T3"/>
                  </a:cxn>
                  <a:cxn ang="0">
                    <a:pos x="T4" y="T5"/>
                  </a:cxn>
                  <a:cxn ang="0">
                    <a:pos x="T6" y="T7"/>
                  </a:cxn>
                  <a:cxn ang="0">
                    <a:pos x="T8" y="T9"/>
                  </a:cxn>
                </a:cxnLst>
                <a:rect l="0" t="0" r="r" b="b"/>
                <a:pathLst>
                  <a:path w="110" h="86">
                    <a:moveTo>
                      <a:pt x="14" y="86"/>
                    </a:moveTo>
                    <a:lnTo>
                      <a:pt x="0" y="62"/>
                    </a:lnTo>
                    <a:lnTo>
                      <a:pt x="94" y="0"/>
                    </a:lnTo>
                    <a:lnTo>
                      <a:pt x="110" y="24"/>
                    </a:lnTo>
                    <a:lnTo>
                      <a:pt x="14"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3" name="Freeform 330">
                <a:extLst>
                  <a:ext uri="{FF2B5EF4-FFF2-40B4-BE49-F238E27FC236}">
                    <a16:creationId xmlns:a16="http://schemas.microsoft.com/office/drawing/2014/main" id="{575880F4-4F3A-4206-ACC4-DD2624FBF9D3}"/>
                  </a:ext>
                </a:extLst>
              </p:cNvPr>
              <p:cNvSpPr>
                <a:spLocks noEditPoints="1"/>
              </p:cNvSpPr>
              <p:nvPr/>
            </p:nvSpPr>
            <p:spPr bwMode="auto">
              <a:xfrm>
                <a:off x="7169151" y="893763"/>
                <a:ext cx="127000" cy="127000"/>
              </a:xfrm>
              <a:custGeom>
                <a:avLst/>
                <a:gdLst>
                  <a:gd name="T0" fmla="*/ 41 w 82"/>
                  <a:gd name="T1" fmla="*/ 28 h 81"/>
                  <a:gd name="T2" fmla="*/ 29 w 82"/>
                  <a:gd name="T3" fmla="*/ 40 h 81"/>
                  <a:gd name="T4" fmla="*/ 41 w 82"/>
                  <a:gd name="T5" fmla="*/ 52 h 81"/>
                  <a:gd name="T6" fmla="*/ 53 w 82"/>
                  <a:gd name="T7" fmla="*/ 40 h 81"/>
                  <a:gd name="T8" fmla="*/ 41 w 82"/>
                  <a:gd name="T9" fmla="*/ 28 h 81"/>
                  <a:gd name="T10" fmla="*/ 41 w 82"/>
                  <a:gd name="T11" fmla="*/ 81 h 81"/>
                  <a:gd name="T12" fmla="*/ 0 w 82"/>
                  <a:gd name="T13" fmla="*/ 40 h 81"/>
                  <a:gd name="T14" fmla="*/ 41 w 82"/>
                  <a:gd name="T15" fmla="*/ 0 h 81"/>
                  <a:gd name="T16" fmla="*/ 82 w 82"/>
                  <a:gd name="T17" fmla="*/ 40 h 81"/>
                  <a:gd name="T18" fmla="*/ 41 w 82"/>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1">
                    <a:moveTo>
                      <a:pt x="41" y="28"/>
                    </a:moveTo>
                    <a:cubicBezTo>
                      <a:pt x="35" y="28"/>
                      <a:pt x="29" y="34"/>
                      <a:pt x="29" y="40"/>
                    </a:cubicBezTo>
                    <a:cubicBezTo>
                      <a:pt x="29" y="47"/>
                      <a:pt x="35" y="52"/>
                      <a:pt x="41" y="52"/>
                    </a:cubicBezTo>
                    <a:cubicBezTo>
                      <a:pt x="48" y="52"/>
                      <a:pt x="53" y="47"/>
                      <a:pt x="53" y="40"/>
                    </a:cubicBezTo>
                    <a:cubicBezTo>
                      <a:pt x="53" y="34"/>
                      <a:pt x="48" y="28"/>
                      <a:pt x="41" y="28"/>
                    </a:cubicBezTo>
                    <a:close/>
                    <a:moveTo>
                      <a:pt x="41" y="81"/>
                    </a:moveTo>
                    <a:cubicBezTo>
                      <a:pt x="19" y="81"/>
                      <a:pt x="0" y="63"/>
                      <a:pt x="0" y="40"/>
                    </a:cubicBezTo>
                    <a:cubicBezTo>
                      <a:pt x="0" y="18"/>
                      <a:pt x="19" y="0"/>
                      <a:pt x="41" y="0"/>
                    </a:cubicBezTo>
                    <a:cubicBezTo>
                      <a:pt x="64" y="0"/>
                      <a:pt x="82" y="18"/>
                      <a:pt x="82" y="40"/>
                    </a:cubicBezTo>
                    <a:cubicBezTo>
                      <a:pt x="82" y="63"/>
                      <a:pt x="64" y="81"/>
                      <a:pt x="41" y="8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 name="Freeform 331">
                <a:extLst>
                  <a:ext uri="{FF2B5EF4-FFF2-40B4-BE49-F238E27FC236}">
                    <a16:creationId xmlns:a16="http://schemas.microsoft.com/office/drawing/2014/main" id="{19A9FC1C-D062-45CC-A1EE-20AA411B0668}"/>
                  </a:ext>
                </a:extLst>
              </p:cNvPr>
              <p:cNvSpPr>
                <a:spLocks noEditPoints="1"/>
              </p:cNvSpPr>
              <p:nvPr/>
            </p:nvSpPr>
            <p:spPr bwMode="auto">
              <a:xfrm>
                <a:off x="7578726" y="784226"/>
                <a:ext cx="363538" cy="347663"/>
              </a:xfrm>
              <a:custGeom>
                <a:avLst/>
                <a:gdLst>
                  <a:gd name="T0" fmla="*/ 117 w 233"/>
                  <a:gd name="T1" fmla="*/ 37 h 223"/>
                  <a:gd name="T2" fmla="*/ 61 w 233"/>
                  <a:gd name="T3" fmla="*/ 60 h 223"/>
                  <a:gd name="T4" fmla="*/ 61 w 233"/>
                  <a:gd name="T5" fmla="*/ 173 h 223"/>
                  <a:gd name="T6" fmla="*/ 173 w 233"/>
                  <a:gd name="T7" fmla="*/ 173 h 223"/>
                  <a:gd name="T8" fmla="*/ 173 w 233"/>
                  <a:gd name="T9" fmla="*/ 60 h 223"/>
                  <a:gd name="T10" fmla="*/ 117 w 233"/>
                  <a:gd name="T11" fmla="*/ 37 h 223"/>
                  <a:gd name="T12" fmla="*/ 117 w 233"/>
                  <a:gd name="T13" fmla="*/ 223 h 223"/>
                  <a:gd name="T14" fmla="*/ 42 w 233"/>
                  <a:gd name="T15" fmla="*/ 192 h 223"/>
                  <a:gd name="T16" fmla="*/ 42 w 233"/>
                  <a:gd name="T17" fmla="*/ 41 h 223"/>
                  <a:gd name="T18" fmla="*/ 192 w 233"/>
                  <a:gd name="T19" fmla="*/ 41 h 223"/>
                  <a:gd name="T20" fmla="*/ 192 w 233"/>
                  <a:gd name="T21" fmla="*/ 192 h 223"/>
                  <a:gd name="T22" fmla="*/ 117 w 233"/>
                  <a:gd name="T23"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 h="223">
                    <a:moveTo>
                      <a:pt x="117" y="37"/>
                    </a:moveTo>
                    <a:cubicBezTo>
                      <a:pt x="96" y="37"/>
                      <a:pt x="76" y="45"/>
                      <a:pt x="61" y="60"/>
                    </a:cubicBezTo>
                    <a:cubicBezTo>
                      <a:pt x="30" y="91"/>
                      <a:pt x="30" y="142"/>
                      <a:pt x="61" y="173"/>
                    </a:cubicBezTo>
                    <a:cubicBezTo>
                      <a:pt x="92" y="204"/>
                      <a:pt x="142" y="204"/>
                      <a:pt x="173" y="173"/>
                    </a:cubicBezTo>
                    <a:cubicBezTo>
                      <a:pt x="204" y="142"/>
                      <a:pt x="204" y="91"/>
                      <a:pt x="173" y="60"/>
                    </a:cubicBezTo>
                    <a:cubicBezTo>
                      <a:pt x="157" y="45"/>
                      <a:pt x="137" y="37"/>
                      <a:pt x="117" y="37"/>
                    </a:cubicBezTo>
                    <a:close/>
                    <a:moveTo>
                      <a:pt x="117" y="223"/>
                    </a:moveTo>
                    <a:cubicBezTo>
                      <a:pt x="90" y="223"/>
                      <a:pt x="62" y="213"/>
                      <a:pt x="42" y="192"/>
                    </a:cubicBezTo>
                    <a:cubicBezTo>
                      <a:pt x="0" y="150"/>
                      <a:pt x="0" y="83"/>
                      <a:pt x="42" y="41"/>
                    </a:cubicBezTo>
                    <a:cubicBezTo>
                      <a:pt x="83" y="0"/>
                      <a:pt x="150" y="0"/>
                      <a:pt x="192" y="41"/>
                    </a:cubicBezTo>
                    <a:cubicBezTo>
                      <a:pt x="233" y="83"/>
                      <a:pt x="233" y="150"/>
                      <a:pt x="192" y="192"/>
                    </a:cubicBezTo>
                    <a:cubicBezTo>
                      <a:pt x="171" y="213"/>
                      <a:pt x="144" y="223"/>
                      <a:pt x="117" y="22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5" name="Freeform 332">
                <a:extLst>
                  <a:ext uri="{FF2B5EF4-FFF2-40B4-BE49-F238E27FC236}">
                    <a16:creationId xmlns:a16="http://schemas.microsoft.com/office/drawing/2014/main" id="{C58B53BD-50C2-46F6-ADD8-CA3802D5E245}"/>
                  </a:ext>
                </a:extLst>
              </p:cNvPr>
              <p:cNvSpPr>
                <a:spLocks/>
              </p:cNvSpPr>
              <p:nvPr/>
            </p:nvSpPr>
            <p:spPr bwMode="auto">
              <a:xfrm>
                <a:off x="7840663" y="1046163"/>
                <a:ext cx="196850" cy="196850"/>
              </a:xfrm>
              <a:custGeom>
                <a:avLst/>
                <a:gdLst>
                  <a:gd name="T0" fmla="*/ 89 w 126"/>
                  <a:gd name="T1" fmla="*/ 118 h 126"/>
                  <a:gd name="T2" fmla="*/ 0 w 126"/>
                  <a:gd name="T3" fmla="*/ 29 h 126"/>
                  <a:gd name="T4" fmla="*/ 29 w 126"/>
                  <a:gd name="T5" fmla="*/ 0 h 126"/>
                  <a:gd name="T6" fmla="*/ 118 w 126"/>
                  <a:gd name="T7" fmla="*/ 89 h 126"/>
                  <a:gd name="T8" fmla="*/ 118 w 126"/>
                  <a:gd name="T9" fmla="*/ 118 h 126"/>
                  <a:gd name="T10" fmla="*/ 118 w 126"/>
                  <a:gd name="T11" fmla="*/ 118 h 126"/>
                  <a:gd name="T12" fmla="*/ 89 w 126"/>
                  <a:gd name="T13" fmla="*/ 118 h 126"/>
                </a:gdLst>
                <a:ahLst/>
                <a:cxnLst>
                  <a:cxn ang="0">
                    <a:pos x="T0" y="T1"/>
                  </a:cxn>
                  <a:cxn ang="0">
                    <a:pos x="T2" y="T3"/>
                  </a:cxn>
                  <a:cxn ang="0">
                    <a:pos x="T4" y="T5"/>
                  </a:cxn>
                  <a:cxn ang="0">
                    <a:pos x="T6" y="T7"/>
                  </a:cxn>
                  <a:cxn ang="0">
                    <a:pos x="T8" y="T9"/>
                  </a:cxn>
                  <a:cxn ang="0">
                    <a:pos x="T10" y="T11"/>
                  </a:cxn>
                  <a:cxn ang="0">
                    <a:pos x="T12" y="T13"/>
                  </a:cxn>
                </a:cxnLst>
                <a:rect l="0" t="0" r="r" b="b"/>
                <a:pathLst>
                  <a:path w="126" h="126">
                    <a:moveTo>
                      <a:pt x="89" y="118"/>
                    </a:moveTo>
                    <a:lnTo>
                      <a:pt x="0" y="29"/>
                    </a:lnTo>
                    <a:lnTo>
                      <a:pt x="29" y="0"/>
                    </a:lnTo>
                    <a:lnTo>
                      <a:pt x="118" y="89"/>
                    </a:lnTo>
                    <a:cubicBezTo>
                      <a:pt x="126" y="97"/>
                      <a:pt x="126" y="110"/>
                      <a:pt x="118" y="118"/>
                    </a:cubicBezTo>
                    <a:lnTo>
                      <a:pt x="118" y="118"/>
                    </a:lnTo>
                    <a:cubicBezTo>
                      <a:pt x="110" y="126"/>
                      <a:pt x="97" y="126"/>
                      <a:pt x="89" y="1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6" name="Freeform 333">
                <a:extLst>
                  <a:ext uri="{FF2B5EF4-FFF2-40B4-BE49-F238E27FC236}">
                    <a16:creationId xmlns:a16="http://schemas.microsoft.com/office/drawing/2014/main" id="{2B85C34A-8992-4C2F-BC62-C605343EC459}"/>
                  </a:ext>
                </a:extLst>
              </p:cNvPr>
              <p:cNvSpPr>
                <a:spLocks/>
              </p:cNvSpPr>
              <p:nvPr/>
            </p:nvSpPr>
            <p:spPr bwMode="auto">
              <a:xfrm>
                <a:off x="7205663" y="1408113"/>
                <a:ext cx="774700" cy="42863"/>
              </a:xfrm>
              <a:custGeom>
                <a:avLst/>
                <a:gdLst>
                  <a:gd name="T0" fmla="*/ 482 w 496"/>
                  <a:gd name="T1" fmla="*/ 27 h 27"/>
                  <a:gd name="T2" fmla="*/ 13 w 496"/>
                  <a:gd name="T3" fmla="*/ 27 h 27"/>
                  <a:gd name="T4" fmla="*/ 0 w 496"/>
                  <a:gd name="T5" fmla="*/ 13 h 27"/>
                  <a:gd name="T6" fmla="*/ 0 w 496"/>
                  <a:gd name="T7" fmla="*/ 13 h 27"/>
                  <a:gd name="T8" fmla="*/ 13 w 496"/>
                  <a:gd name="T9" fmla="*/ 0 h 27"/>
                  <a:gd name="T10" fmla="*/ 482 w 496"/>
                  <a:gd name="T11" fmla="*/ 0 h 27"/>
                  <a:gd name="T12" fmla="*/ 496 w 496"/>
                  <a:gd name="T13" fmla="*/ 13 h 27"/>
                  <a:gd name="T14" fmla="*/ 496 w 496"/>
                  <a:gd name="T15" fmla="*/ 13 h 27"/>
                  <a:gd name="T16" fmla="*/ 482 w 496"/>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6" h="27">
                    <a:moveTo>
                      <a:pt x="482" y="27"/>
                    </a:moveTo>
                    <a:lnTo>
                      <a:pt x="13" y="27"/>
                    </a:lnTo>
                    <a:cubicBezTo>
                      <a:pt x="6" y="27"/>
                      <a:pt x="0" y="21"/>
                      <a:pt x="0" y="13"/>
                    </a:cubicBezTo>
                    <a:lnTo>
                      <a:pt x="0" y="13"/>
                    </a:lnTo>
                    <a:cubicBezTo>
                      <a:pt x="0" y="6"/>
                      <a:pt x="6" y="0"/>
                      <a:pt x="13" y="0"/>
                    </a:cubicBezTo>
                    <a:lnTo>
                      <a:pt x="482" y="0"/>
                    </a:lnTo>
                    <a:cubicBezTo>
                      <a:pt x="490" y="0"/>
                      <a:pt x="496" y="6"/>
                      <a:pt x="496" y="13"/>
                    </a:cubicBezTo>
                    <a:lnTo>
                      <a:pt x="496" y="13"/>
                    </a:lnTo>
                    <a:cubicBezTo>
                      <a:pt x="496" y="21"/>
                      <a:pt x="490" y="27"/>
                      <a:pt x="482" y="2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7" name="Freeform 334">
                <a:extLst>
                  <a:ext uri="{FF2B5EF4-FFF2-40B4-BE49-F238E27FC236}">
                    <a16:creationId xmlns:a16="http://schemas.microsoft.com/office/drawing/2014/main" id="{68D8E383-F8CA-461E-BDC6-91E080C853F2}"/>
                  </a:ext>
                </a:extLst>
              </p:cNvPr>
              <p:cNvSpPr>
                <a:spLocks/>
              </p:cNvSpPr>
              <p:nvPr/>
            </p:nvSpPr>
            <p:spPr bwMode="auto">
              <a:xfrm>
                <a:off x="7221538" y="1066801"/>
                <a:ext cx="93663" cy="307975"/>
              </a:xfrm>
              <a:custGeom>
                <a:avLst/>
                <a:gdLst>
                  <a:gd name="T0" fmla="*/ 48 w 60"/>
                  <a:gd name="T1" fmla="*/ 0 h 198"/>
                  <a:gd name="T2" fmla="*/ 12 w 60"/>
                  <a:gd name="T3" fmla="*/ 0 h 198"/>
                  <a:gd name="T4" fmla="*/ 0 w 60"/>
                  <a:gd name="T5" fmla="*/ 12 h 198"/>
                  <a:gd name="T6" fmla="*/ 0 w 60"/>
                  <a:gd name="T7" fmla="*/ 187 h 198"/>
                  <a:gd name="T8" fmla="*/ 12 w 60"/>
                  <a:gd name="T9" fmla="*/ 198 h 198"/>
                  <a:gd name="T10" fmla="*/ 48 w 60"/>
                  <a:gd name="T11" fmla="*/ 198 h 198"/>
                  <a:gd name="T12" fmla="*/ 60 w 60"/>
                  <a:gd name="T13" fmla="*/ 187 h 198"/>
                  <a:gd name="T14" fmla="*/ 60 w 60"/>
                  <a:gd name="T15" fmla="*/ 12 h 198"/>
                  <a:gd name="T16" fmla="*/ 48 w 60"/>
                  <a:gd name="T17"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98">
                    <a:moveTo>
                      <a:pt x="48" y="0"/>
                    </a:moveTo>
                    <a:lnTo>
                      <a:pt x="12" y="0"/>
                    </a:lnTo>
                    <a:cubicBezTo>
                      <a:pt x="5" y="0"/>
                      <a:pt x="0" y="6"/>
                      <a:pt x="0" y="12"/>
                    </a:cubicBezTo>
                    <a:lnTo>
                      <a:pt x="0" y="187"/>
                    </a:lnTo>
                    <a:cubicBezTo>
                      <a:pt x="0" y="193"/>
                      <a:pt x="5" y="198"/>
                      <a:pt x="12" y="198"/>
                    </a:cubicBezTo>
                    <a:lnTo>
                      <a:pt x="48" y="198"/>
                    </a:lnTo>
                    <a:cubicBezTo>
                      <a:pt x="55" y="198"/>
                      <a:pt x="60" y="193"/>
                      <a:pt x="60" y="187"/>
                    </a:cubicBezTo>
                    <a:lnTo>
                      <a:pt x="60" y="12"/>
                    </a:lnTo>
                    <a:cubicBezTo>
                      <a:pt x="60" y="6"/>
                      <a:pt x="55" y="0"/>
                      <a:pt x="48"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8" name="Freeform 335">
                <a:extLst>
                  <a:ext uri="{FF2B5EF4-FFF2-40B4-BE49-F238E27FC236}">
                    <a16:creationId xmlns:a16="http://schemas.microsoft.com/office/drawing/2014/main" id="{3ACF94E2-5AAD-4E51-A94F-0944F7BAAF7B}"/>
                  </a:ext>
                </a:extLst>
              </p:cNvPr>
              <p:cNvSpPr>
                <a:spLocks/>
              </p:cNvSpPr>
              <p:nvPr/>
            </p:nvSpPr>
            <p:spPr bwMode="auto">
              <a:xfrm>
                <a:off x="7351713" y="1009651"/>
                <a:ext cx="93663" cy="365125"/>
              </a:xfrm>
              <a:custGeom>
                <a:avLst/>
                <a:gdLst>
                  <a:gd name="T0" fmla="*/ 48 w 60"/>
                  <a:gd name="T1" fmla="*/ 0 h 234"/>
                  <a:gd name="T2" fmla="*/ 12 w 60"/>
                  <a:gd name="T3" fmla="*/ 0 h 234"/>
                  <a:gd name="T4" fmla="*/ 0 w 60"/>
                  <a:gd name="T5" fmla="*/ 12 h 234"/>
                  <a:gd name="T6" fmla="*/ 0 w 60"/>
                  <a:gd name="T7" fmla="*/ 223 h 234"/>
                  <a:gd name="T8" fmla="*/ 12 w 60"/>
                  <a:gd name="T9" fmla="*/ 234 h 234"/>
                  <a:gd name="T10" fmla="*/ 48 w 60"/>
                  <a:gd name="T11" fmla="*/ 234 h 234"/>
                  <a:gd name="T12" fmla="*/ 60 w 60"/>
                  <a:gd name="T13" fmla="*/ 223 h 234"/>
                  <a:gd name="T14" fmla="*/ 60 w 60"/>
                  <a:gd name="T15" fmla="*/ 12 h 234"/>
                  <a:gd name="T16" fmla="*/ 48 w 60"/>
                  <a:gd name="T1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34">
                    <a:moveTo>
                      <a:pt x="48" y="0"/>
                    </a:moveTo>
                    <a:lnTo>
                      <a:pt x="12" y="0"/>
                    </a:lnTo>
                    <a:cubicBezTo>
                      <a:pt x="5" y="0"/>
                      <a:pt x="0" y="6"/>
                      <a:pt x="0" y="12"/>
                    </a:cubicBezTo>
                    <a:lnTo>
                      <a:pt x="0" y="223"/>
                    </a:lnTo>
                    <a:cubicBezTo>
                      <a:pt x="0" y="229"/>
                      <a:pt x="5" y="234"/>
                      <a:pt x="12" y="234"/>
                    </a:cubicBezTo>
                    <a:lnTo>
                      <a:pt x="48" y="234"/>
                    </a:lnTo>
                    <a:cubicBezTo>
                      <a:pt x="54" y="234"/>
                      <a:pt x="60" y="229"/>
                      <a:pt x="60" y="223"/>
                    </a:cubicBezTo>
                    <a:lnTo>
                      <a:pt x="60" y="12"/>
                    </a:lnTo>
                    <a:cubicBezTo>
                      <a:pt x="60" y="6"/>
                      <a:pt x="54" y="0"/>
                      <a:pt x="48"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9" name="Freeform 336">
                <a:extLst>
                  <a:ext uri="{FF2B5EF4-FFF2-40B4-BE49-F238E27FC236}">
                    <a16:creationId xmlns:a16="http://schemas.microsoft.com/office/drawing/2014/main" id="{67D24F21-A9C4-4343-A528-0264F9328ABB}"/>
                  </a:ext>
                </a:extLst>
              </p:cNvPr>
              <p:cNvSpPr>
                <a:spLocks/>
              </p:cNvSpPr>
              <p:nvPr/>
            </p:nvSpPr>
            <p:spPr bwMode="auto">
              <a:xfrm>
                <a:off x="7480301" y="1066801"/>
                <a:ext cx="92075" cy="307975"/>
              </a:xfrm>
              <a:custGeom>
                <a:avLst/>
                <a:gdLst>
                  <a:gd name="T0" fmla="*/ 48 w 59"/>
                  <a:gd name="T1" fmla="*/ 0 h 198"/>
                  <a:gd name="T2" fmla="*/ 12 w 59"/>
                  <a:gd name="T3" fmla="*/ 0 h 198"/>
                  <a:gd name="T4" fmla="*/ 0 w 59"/>
                  <a:gd name="T5" fmla="*/ 12 h 198"/>
                  <a:gd name="T6" fmla="*/ 0 w 59"/>
                  <a:gd name="T7" fmla="*/ 187 h 198"/>
                  <a:gd name="T8" fmla="*/ 12 w 59"/>
                  <a:gd name="T9" fmla="*/ 198 h 198"/>
                  <a:gd name="T10" fmla="*/ 48 w 59"/>
                  <a:gd name="T11" fmla="*/ 198 h 198"/>
                  <a:gd name="T12" fmla="*/ 59 w 59"/>
                  <a:gd name="T13" fmla="*/ 187 h 198"/>
                  <a:gd name="T14" fmla="*/ 59 w 59"/>
                  <a:gd name="T15" fmla="*/ 12 h 198"/>
                  <a:gd name="T16" fmla="*/ 48 w 59"/>
                  <a:gd name="T17"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98">
                    <a:moveTo>
                      <a:pt x="48" y="0"/>
                    </a:moveTo>
                    <a:lnTo>
                      <a:pt x="12" y="0"/>
                    </a:lnTo>
                    <a:cubicBezTo>
                      <a:pt x="5" y="0"/>
                      <a:pt x="0" y="6"/>
                      <a:pt x="0" y="12"/>
                    </a:cubicBezTo>
                    <a:lnTo>
                      <a:pt x="0" y="187"/>
                    </a:lnTo>
                    <a:cubicBezTo>
                      <a:pt x="0" y="193"/>
                      <a:pt x="5" y="198"/>
                      <a:pt x="12" y="198"/>
                    </a:cubicBezTo>
                    <a:lnTo>
                      <a:pt x="48" y="198"/>
                    </a:lnTo>
                    <a:cubicBezTo>
                      <a:pt x="54" y="198"/>
                      <a:pt x="59" y="193"/>
                      <a:pt x="59" y="187"/>
                    </a:cubicBezTo>
                    <a:lnTo>
                      <a:pt x="59" y="12"/>
                    </a:lnTo>
                    <a:cubicBezTo>
                      <a:pt x="59" y="6"/>
                      <a:pt x="54" y="0"/>
                      <a:pt x="48"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 name="Freeform 337">
                <a:extLst>
                  <a:ext uri="{FF2B5EF4-FFF2-40B4-BE49-F238E27FC236}">
                    <a16:creationId xmlns:a16="http://schemas.microsoft.com/office/drawing/2014/main" id="{EA5D2B16-C3CD-4C3E-BBD7-E9AA9D0099F5}"/>
                  </a:ext>
                </a:extLst>
              </p:cNvPr>
              <p:cNvSpPr>
                <a:spLocks/>
              </p:cNvSpPr>
              <p:nvPr/>
            </p:nvSpPr>
            <p:spPr bwMode="auto">
              <a:xfrm>
                <a:off x="7610476" y="1168401"/>
                <a:ext cx="92075" cy="206375"/>
              </a:xfrm>
              <a:custGeom>
                <a:avLst/>
                <a:gdLst>
                  <a:gd name="T0" fmla="*/ 48 w 59"/>
                  <a:gd name="T1" fmla="*/ 0 h 133"/>
                  <a:gd name="T2" fmla="*/ 11 w 59"/>
                  <a:gd name="T3" fmla="*/ 0 h 133"/>
                  <a:gd name="T4" fmla="*/ 0 w 59"/>
                  <a:gd name="T5" fmla="*/ 11 h 133"/>
                  <a:gd name="T6" fmla="*/ 0 w 59"/>
                  <a:gd name="T7" fmla="*/ 122 h 133"/>
                  <a:gd name="T8" fmla="*/ 11 w 59"/>
                  <a:gd name="T9" fmla="*/ 133 h 133"/>
                  <a:gd name="T10" fmla="*/ 48 w 59"/>
                  <a:gd name="T11" fmla="*/ 133 h 133"/>
                  <a:gd name="T12" fmla="*/ 59 w 59"/>
                  <a:gd name="T13" fmla="*/ 122 h 133"/>
                  <a:gd name="T14" fmla="*/ 59 w 59"/>
                  <a:gd name="T15" fmla="*/ 11 h 133"/>
                  <a:gd name="T16" fmla="*/ 48 w 59"/>
                  <a:gd name="T1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33">
                    <a:moveTo>
                      <a:pt x="48" y="0"/>
                    </a:moveTo>
                    <a:lnTo>
                      <a:pt x="11" y="0"/>
                    </a:lnTo>
                    <a:cubicBezTo>
                      <a:pt x="5" y="0"/>
                      <a:pt x="0" y="5"/>
                      <a:pt x="0" y="11"/>
                    </a:cubicBezTo>
                    <a:lnTo>
                      <a:pt x="0" y="122"/>
                    </a:lnTo>
                    <a:cubicBezTo>
                      <a:pt x="0" y="128"/>
                      <a:pt x="5" y="133"/>
                      <a:pt x="11" y="133"/>
                    </a:cubicBezTo>
                    <a:lnTo>
                      <a:pt x="48" y="133"/>
                    </a:lnTo>
                    <a:cubicBezTo>
                      <a:pt x="54" y="133"/>
                      <a:pt x="59" y="128"/>
                      <a:pt x="59" y="122"/>
                    </a:cubicBezTo>
                    <a:lnTo>
                      <a:pt x="59" y="11"/>
                    </a:lnTo>
                    <a:cubicBezTo>
                      <a:pt x="59" y="5"/>
                      <a:pt x="54" y="0"/>
                      <a:pt x="48"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1" name="Freeform 338">
                <a:extLst>
                  <a:ext uri="{FF2B5EF4-FFF2-40B4-BE49-F238E27FC236}">
                    <a16:creationId xmlns:a16="http://schemas.microsoft.com/office/drawing/2014/main" id="{2732CAA6-463C-4191-B852-97850742EE49}"/>
                  </a:ext>
                </a:extLst>
              </p:cNvPr>
              <p:cNvSpPr>
                <a:spLocks/>
              </p:cNvSpPr>
              <p:nvPr/>
            </p:nvSpPr>
            <p:spPr bwMode="auto">
              <a:xfrm>
                <a:off x="7739063" y="1168401"/>
                <a:ext cx="92075" cy="206375"/>
              </a:xfrm>
              <a:custGeom>
                <a:avLst/>
                <a:gdLst>
                  <a:gd name="T0" fmla="*/ 48 w 59"/>
                  <a:gd name="T1" fmla="*/ 0 h 133"/>
                  <a:gd name="T2" fmla="*/ 11 w 59"/>
                  <a:gd name="T3" fmla="*/ 0 h 133"/>
                  <a:gd name="T4" fmla="*/ 0 w 59"/>
                  <a:gd name="T5" fmla="*/ 11 h 133"/>
                  <a:gd name="T6" fmla="*/ 0 w 59"/>
                  <a:gd name="T7" fmla="*/ 122 h 133"/>
                  <a:gd name="T8" fmla="*/ 11 w 59"/>
                  <a:gd name="T9" fmla="*/ 133 h 133"/>
                  <a:gd name="T10" fmla="*/ 48 w 59"/>
                  <a:gd name="T11" fmla="*/ 133 h 133"/>
                  <a:gd name="T12" fmla="*/ 59 w 59"/>
                  <a:gd name="T13" fmla="*/ 122 h 133"/>
                  <a:gd name="T14" fmla="*/ 59 w 59"/>
                  <a:gd name="T15" fmla="*/ 11 h 133"/>
                  <a:gd name="T16" fmla="*/ 48 w 59"/>
                  <a:gd name="T1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33">
                    <a:moveTo>
                      <a:pt x="48" y="0"/>
                    </a:moveTo>
                    <a:lnTo>
                      <a:pt x="11" y="0"/>
                    </a:lnTo>
                    <a:cubicBezTo>
                      <a:pt x="5" y="0"/>
                      <a:pt x="0" y="5"/>
                      <a:pt x="0" y="11"/>
                    </a:cubicBezTo>
                    <a:lnTo>
                      <a:pt x="0" y="122"/>
                    </a:lnTo>
                    <a:cubicBezTo>
                      <a:pt x="0" y="128"/>
                      <a:pt x="5" y="133"/>
                      <a:pt x="11" y="133"/>
                    </a:cubicBezTo>
                    <a:lnTo>
                      <a:pt x="48" y="133"/>
                    </a:lnTo>
                    <a:cubicBezTo>
                      <a:pt x="54" y="133"/>
                      <a:pt x="59" y="128"/>
                      <a:pt x="59" y="122"/>
                    </a:cubicBezTo>
                    <a:lnTo>
                      <a:pt x="59" y="11"/>
                    </a:lnTo>
                    <a:cubicBezTo>
                      <a:pt x="59" y="5"/>
                      <a:pt x="54" y="0"/>
                      <a:pt x="48"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2" name="Freeform 339">
                <a:extLst>
                  <a:ext uri="{FF2B5EF4-FFF2-40B4-BE49-F238E27FC236}">
                    <a16:creationId xmlns:a16="http://schemas.microsoft.com/office/drawing/2014/main" id="{30242555-C74E-4499-8220-7D9067F63E07}"/>
                  </a:ext>
                </a:extLst>
              </p:cNvPr>
              <p:cNvSpPr>
                <a:spLocks/>
              </p:cNvSpPr>
              <p:nvPr/>
            </p:nvSpPr>
            <p:spPr bwMode="auto">
              <a:xfrm>
                <a:off x="7869238" y="1249363"/>
                <a:ext cx="92075" cy="125413"/>
              </a:xfrm>
              <a:custGeom>
                <a:avLst/>
                <a:gdLst>
                  <a:gd name="T0" fmla="*/ 48 w 59"/>
                  <a:gd name="T1" fmla="*/ 0 h 81"/>
                  <a:gd name="T2" fmla="*/ 11 w 59"/>
                  <a:gd name="T3" fmla="*/ 0 h 81"/>
                  <a:gd name="T4" fmla="*/ 0 w 59"/>
                  <a:gd name="T5" fmla="*/ 11 h 81"/>
                  <a:gd name="T6" fmla="*/ 0 w 59"/>
                  <a:gd name="T7" fmla="*/ 70 h 81"/>
                  <a:gd name="T8" fmla="*/ 11 w 59"/>
                  <a:gd name="T9" fmla="*/ 81 h 81"/>
                  <a:gd name="T10" fmla="*/ 48 w 59"/>
                  <a:gd name="T11" fmla="*/ 81 h 81"/>
                  <a:gd name="T12" fmla="*/ 59 w 59"/>
                  <a:gd name="T13" fmla="*/ 70 h 81"/>
                  <a:gd name="T14" fmla="*/ 59 w 59"/>
                  <a:gd name="T15" fmla="*/ 11 h 81"/>
                  <a:gd name="T16" fmla="*/ 48 w 59"/>
                  <a:gd name="T1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81">
                    <a:moveTo>
                      <a:pt x="48" y="0"/>
                    </a:moveTo>
                    <a:lnTo>
                      <a:pt x="11" y="0"/>
                    </a:lnTo>
                    <a:cubicBezTo>
                      <a:pt x="5" y="0"/>
                      <a:pt x="0" y="5"/>
                      <a:pt x="0" y="11"/>
                    </a:cubicBezTo>
                    <a:lnTo>
                      <a:pt x="0" y="70"/>
                    </a:lnTo>
                    <a:cubicBezTo>
                      <a:pt x="0" y="76"/>
                      <a:pt x="5" y="81"/>
                      <a:pt x="11" y="81"/>
                    </a:cubicBezTo>
                    <a:lnTo>
                      <a:pt x="48" y="81"/>
                    </a:lnTo>
                    <a:cubicBezTo>
                      <a:pt x="54" y="81"/>
                      <a:pt x="59" y="76"/>
                      <a:pt x="59" y="70"/>
                    </a:cubicBezTo>
                    <a:lnTo>
                      <a:pt x="59" y="11"/>
                    </a:lnTo>
                    <a:cubicBezTo>
                      <a:pt x="59" y="5"/>
                      <a:pt x="54" y="0"/>
                      <a:pt x="48"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8" name="Cryptography" descr="{&quot;Key&quot;:&quot;POWER_USER_SHAPE_ICON&quot;,&quot;Value&quot;:&quot;POWER_USER_SHAPE_ICON_STYLE_1&quot;}">
              <a:extLst>
                <a:ext uri="{FF2B5EF4-FFF2-40B4-BE49-F238E27FC236}">
                  <a16:creationId xmlns:a16="http://schemas.microsoft.com/office/drawing/2014/main" id="{5DA62E93-9823-41FE-9E4B-CA7239683EAF}"/>
                </a:ext>
              </a:extLst>
            </p:cNvPr>
            <p:cNvSpPr>
              <a:spLocks noChangeAspect="1" noEditPoints="1"/>
            </p:cNvSpPr>
            <p:nvPr>
              <p:custDataLst>
                <p:tags r:id="rId11"/>
              </p:custDataLst>
            </p:nvPr>
          </p:nvSpPr>
          <p:spPr bwMode="auto">
            <a:xfrm>
              <a:off x="8491014" y="3621737"/>
              <a:ext cx="199538" cy="319697"/>
            </a:xfrm>
            <a:custGeom>
              <a:avLst/>
              <a:gdLst>
                <a:gd name="T0" fmla="*/ 1949 w 2628"/>
                <a:gd name="T1" fmla="*/ 2761 h 4209"/>
                <a:gd name="T2" fmla="*/ 1969 w 2628"/>
                <a:gd name="T3" fmla="*/ 2748 h 4209"/>
                <a:gd name="T4" fmla="*/ 1989 w 2628"/>
                <a:gd name="T5" fmla="*/ 2738 h 4209"/>
                <a:gd name="T6" fmla="*/ 1999 w 2628"/>
                <a:gd name="T7" fmla="*/ 2734 h 4209"/>
                <a:gd name="T8" fmla="*/ 2009 w 2628"/>
                <a:gd name="T9" fmla="*/ 2731 h 4209"/>
                <a:gd name="T10" fmla="*/ 2021 w 2628"/>
                <a:gd name="T11" fmla="*/ 2728 h 4209"/>
                <a:gd name="T12" fmla="*/ 2030 w 2628"/>
                <a:gd name="T13" fmla="*/ 2727 h 4209"/>
                <a:gd name="T14" fmla="*/ 2041 w 2628"/>
                <a:gd name="T15" fmla="*/ 2726 h 4209"/>
                <a:gd name="T16" fmla="*/ 2054 w 2628"/>
                <a:gd name="T17" fmla="*/ 2725 h 4209"/>
                <a:gd name="T18" fmla="*/ 2045 w 2628"/>
                <a:gd name="T19" fmla="*/ 3066 h 4209"/>
                <a:gd name="T20" fmla="*/ 2034 w 2628"/>
                <a:gd name="T21" fmla="*/ 3066 h 4209"/>
                <a:gd name="T22" fmla="*/ 2025 w 2628"/>
                <a:gd name="T23" fmla="*/ 3064 h 4209"/>
                <a:gd name="T24" fmla="*/ 2015 w 2628"/>
                <a:gd name="T25" fmla="*/ 3062 h 4209"/>
                <a:gd name="T26" fmla="*/ 2003 w 2628"/>
                <a:gd name="T27" fmla="*/ 3059 h 4209"/>
                <a:gd name="T28" fmla="*/ 1994 w 2628"/>
                <a:gd name="T29" fmla="*/ 3056 h 4209"/>
                <a:gd name="T30" fmla="*/ 1969 w 2628"/>
                <a:gd name="T31" fmla="*/ 3044 h 4209"/>
                <a:gd name="T32" fmla="*/ 1949 w 2628"/>
                <a:gd name="T33" fmla="*/ 3031 h 4209"/>
                <a:gd name="T34" fmla="*/ 1377 w 2628"/>
                <a:gd name="T35" fmla="*/ 3633 h 4209"/>
                <a:gd name="T36" fmla="*/ 1943 w 2628"/>
                <a:gd name="T37" fmla="*/ 3482 h 4209"/>
                <a:gd name="T38" fmla="*/ 1966 w 2628"/>
                <a:gd name="T39" fmla="*/ 3466 h 4209"/>
                <a:gd name="T40" fmla="*/ 1975 w 2628"/>
                <a:gd name="T41" fmla="*/ 3460 h 4209"/>
                <a:gd name="T42" fmla="*/ 1996 w 2628"/>
                <a:gd name="T43" fmla="*/ 3451 h 4209"/>
                <a:gd name="T44" fmla="*/ 2005 w 2628"/>
                <a:gd name="T45" fmla="*/ 3448 h 4209"/>
                <a:gd name="T46" fmla="*/ 2017 w 2628"/>
                <a:gd name="T47" fmla="*/ 3445 h 4209"/>
                <a:gd name="T48" fmla="*/ 2027 w 2628"/>
                <a:gd name="T49" fmla="*/ 3443 h 4209"/>
                <a:gd name="T50" fmla="*/ 2036 w 2628"/>
                <a:gd name="T51" fmla="*/ 3442 h 4209"/>
                <a:gd name="T52" fmla="*/ 2047 w 2628"/>
                <a:gd name="T53" fmla="*/ 3441 h 4209"/>
                <a:gd name="T54" fmla="*/ 2052 w 2628"/>
                <a:gd name="T55" fmla="*/ 3783 h 4209"/>
                <a:gd name="T56" fmla="*/ 2038 w 2628"/>
                <a:gd name="T57" fmla="*/ 3782 h 4209"/>
                <a:gd name="T58" fmla="*/ 2029 w 2628"/>
                <a:gd name="T59" fmla="*/ 3781 h 4209"/>
                <a:gd name="T60" fmla="*/ 2019 w 2628"/>
                <a:gd name="T61" fmla="*/ 3779 h 4209"/>
                <a:gd name="T62" fmla="*/ 2007 w 2628"/>
                <a:gd name="T63" fmla="*/ 3776 h 4209"/>
                <a:gd name="T64" fmla="*/ 1997 w 2628"/>
                <a:gd name="T65" fmla="*/ 3773 h 4209"/>
                <a:gd name="T66" fmla="*/ 1987 w 2628"/>
                <a:gd name="T67" fmla="*/ 3769 h 4209"/>
                <a:gd name="T68" fmla="*/ 1964 w 2628"/>
                <a:gd name="T69" fmla="*/ 3757 h 4209"/>
                <a:gd name="T70" fmla="*/ 1886 w 2628"/>
                <a:gd name="T71" fmla="*/ 3642 h 4209"/>
                <a:gd name="T72" fmla="*/ 1967 w 2628"/>
                <a:gd name="T73" fmla="*/ 2033 h 4209"/>
                <a:gd name="T74" fmla="*/ 1945 w 2628"/>
                <a:gd name="T75" fmla="*/ 2049 h 4209"/>
                <a:gd name="T76" fmla="*/ 0 w 2628"/>
                <a:gd name="T77" fmla="*/ 2498 h 4209"/>
                <a:gd name="T78" fmla="*/ 1945 w 2628"/>
                <a:gd name="T79" fmla="*/ 2312 h 4209"/>
                <a:gd name="T80" fmla="*/ 1969 w 2628"/>
                <a:gd name="T81" fmla="*/ 2328 h 4209"/>
                <a:gd name="T82" fmla="*/ 1993 w 2628"/>
                <a:gd name="T83" fmla="*/ 2340 h 4209"/>
                <a:gd name="T84" fmla="*/ 2003 w 2628"/>
                <a:gd name="T85" fmla="*/ 2343 h 4209"/>
                <a:gd name="T86" fmla="*/ 2014 w 2628"/>
                <a:gd name="T87" fmla="*/ 2346 h 4209"/>
                <a:gd name="T88" fmla="*/ 2024 w 2628"/>
                <a:gd name="T89" fmla="*/ 2348 h 4209"/>
                <a:gd name="T90" fmla="*/ 2034 w 2628"/>
                <a:gd name="T91" fmla="*/ 2350 h 4209"/>
                <a:gd name="T92" fmla="*/ 2044 w 2628"/>
                <a:gd name="T93" fmla="*/ 2351 h 4209"/>
                <a:gd name="T94" fmla="*/ 2175 w 2628"/>
                <a:gd name="T95" fmla="*/ 2059 h 4209"/>
                <a:gd name="T96" fmla="*/ 2042 w 2628"/>
                <a:gd name="T97" fmla="*/ 2010 h 4209"/>
                <a:gd name="T98" fmla="*/ 2032 w 2628"/>
                <a:gd name="T99" fmla="*/ 2011 h 4209"/>
                <a:gd name="T100" fmla="*/ 2023 w 2628"/>
                <a:gd name="T101" fmla="*/ 2012 h 4209"/>
                <a:gd name="T102" fmla="*/ 2010 w 2628"/>
                <a:gd name="T103" fmla="*/ 2015 h 4209"/>
                <a:gd name="T104" fmla="*/ 2001 w 2628"/>
                <a:gd name="T105" fmla="*/ 2018 h 4209"/>
                <a:gd name="T106" fmla="*/ 1992 w 2628"/>
                <a:gd name="T107" fmla="*/ 2021 h 4209"/>
                <a:gd name="T108" fmla="*/ 1956 w 2628"/>
                <a:gd name="T109" fmla="*/ 267 h 4209"/>
                <a:gd name="T110" fmla="*/ 700 w 2628"/>
                <a:gd name="T111" fmla="*/ 1450 h 4209"/>
                <a:gd name="T112" fmla="*/ 1344 w 2628"/>
                <a:gd name="T113" fmla="*/ 2050 h 4209"/>
                <a:gd name="T114" fmla="*/ 1839 w 2628"/>
                <a:gd name="T115" fmla="*/ 2395 h 4209"/>
                <a:gd name="T116" fmla="*/ 1779 w 2628"/>
                <a:gd name="T117" fmla="*/ 2766 h 4209"/>
                <a:gd name="T118" fmla="*/ 1 w 2628"/>
                <a:gd name="T119" fmla="*/ 3194 h 4209"/>
                <a:gd name="T120" fmla="*/ 2269 w 2628"/>
                <a:gd name="T121" fmla="*/ 3397 h 4209"/>
                <a:gd name="T122" fmla="*/ 1306 w 2628"/>
                <a:gd name="T123" fmla="*/ 3704 h 4209"/>
                <a:gd name="T124" fmla="*/ 2511 w 2628"/>
                <a:gd name="T125" fmla="*/ 1700 h 4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28" h="4209">
                  <a:moveTo>
                    <a:pt x="1886" y="2926"/>
                  </a:moveTo>
                  <a:lnTo>
                    <a:pt x="0" y="2926"/>
                  </a:lnTo>
                  <a:lnTo>
                    <a:pt x="0" y="2866"/>
                  </a:lnTo>
                  <a:lnTo>
                    <a:pt x="1886" y="2866"/>
                  </a:lnTo>
                  <a:cubicBezTo>
                    <a:pt x="1892" y="2831"/>
                    <a:pt x="1909" y="2799"/>
                    <a:pt x="1933" y="2775"/>
                  </a:cubicBezTo>
                  <a:cubicBezTo>
                    <a:pt x="1936" y="2772"/>
                    <a:pt x="1940" y="2769"/>
                    <a:pt x="1943" y="2766"/>
                  </a:cubicBezTo>
                  <a:lnTo>
                    <a:pt x="1944" y="2766"/>
                  </a:lnTo>
                  <a:lnTo>
                    <a:pt x="1945" y="2765"/>
                  </a:lnTo>
                  <a:lnTo>
                    <a:pt x="1945" y="2765"/>
                  </a:lnTo>
                  <a:cubicBezTo>
                    <a:pt x="1946" y="2764"/>
                    <a:pt x="1947" y="2762"/>
                    <a:pt x="1949" y="2761"/>
                  </a:cubicBezTo>
                  <a:lnTo>
                    <a:pt x="1950" y="2760"/>
                  </a:lnTo>
                  <a:lnTo>
                    <a:pt x="1950" y="2760"/>
                  </a:lnTo>
                  <a:lnTo>
                    <a:pt x="1951" y="2760"/>
                  </a:lnTo>
                  <a:cubicBezTo>
                    <a:pt x="1955" y="2757"/>
                    <a:pt x="1959" y="2753"/>
                    <a:pt x="1964" y="2751"/>
                  </a:cubicBezTo>
                  <a:lnTo>
                    <a:pt x="1965" y="2750"/>
                  </a:lnTo>
                  <a:lnTo>
                    <a:pt x="1966" y="2750"/>
                  </a:lnTo>
                  <a:lnTo>
                    <a:pt x="1967" y="2749"/>
                  </a:lnTo>
                  <a:lnTo>
                    <a:pt x="1967" y="2749"/>
                  </a:lnTo>
                  <a:lnTo>
                    <a:pt x="1969" y="2748"/>
                  </a:lnTo>
                  <a:lnTo>
                    <a:pt x="1969" y="2748"/>
                  </a:lnTo>
                  <a:lnTo>
                    <a:pt x="1970" y="2747"/>
                  </a:lnTo>
                  <a:lnTo>
                    <a:pt x="1972" y="2746"/>
                  </a:lnTo>
                  <a:lnTo>
                    <a:pt x="1972" y="2746"/>
                  </a:lnTo>
                  <a:lnTo>
                    <a:pt x="1974" y="2745"/>
                  </a:lnTo>
                  <a:lnTo>
                    <a:pt x="1975" y="2744"/>
                  </a:lnTo>
                  <a:lnTo>
                    <a:pt x="1975" y="2744"/>
                  </a:lnTo>
                  <a:cubicBezTo>
                    <a:pt x="1979" y="2742"/>
                    <a:pt x="1983" y="2741"/>
                    <a:pt x="1986" y="2739"/>
                  </a:cubicBezTo>
                  <a:lnTo>
                    <a:pt x="1987" y="2739"/>
                  </a:lnTo>
                  <a:lnTo>
                    <a:pt x="1987" y="2739"/>
                  </a:lnTo>
                  <a:lnTo>
                    <a:pt x="1989" y="2738"/>
                  </a:lnTo>
                  <a:cubicBezTo>
                    <a:pt x="1990" y="2738"/>
                    <a:pt x="1991" y="2737"/>
                    <a:pt x="1992" y="2737"/>
                  </a:cubicBezTo>
                  <a:lnTo>
                    <a:pt x="1992" y="2737"/>
                  </a:lnTo>
                  <a:lnTo>
                    <a:pt x="1993" y="2736"/>
                  </a:lnTo>
                  <a:lnTo>
                    <a:pt x="1994" y="2736"/>
                  </a:lnTo>
                  <a:lnTo>
                    <a:pt x="1994" y="2736"/>
                  </a:lnTo>
                  <a:lnTo>
                    <a:pt x="1996" y="2735"/>
                  </a:lnTo>
                  <a:lnTo>
                    <a:pt x="1997" y="2735"/>
                  </a:lnTo>
                  <a:lnTo>
                    <a:pt x="1997" y="2735"/>
                  </a:lnTo>
                  <a:lnTo>
                    <a:pt x="1999" y="2734"/>
                  </a:lnTo>
                  <a:lnTo>
                    <a:pt x="1999" y="2734"/>
                  </a:lnTo>
                  <a:lnTo>
                    <a:pt x="2001" y="2734"/>
                  </a:lnTo>
                  <a:lnTo>
                    <a:pt x="2001" y="2733"/>
                  </a:lnTo>
                  <a:lnTo>
                    <a:pt x="2003" y="2733"/>
                  </a:lnTo>
                  <a:lnTo>
                    <a:pt x="2003" y="2733"/>
                  </a:lnTo>
                  <a:lnTo>
                    <a:pt x="2005" y="2732"/>
                  </a:lnTo>
                  <a:lnTo>
                    <a:pt x="2005" y="2732"/>
                  </a:lnTo>
                  <a:lnTo>
                    <a:pt x="2006" y="2732"/>
                  </a:lnTo>
                  <a:lnTo>
                    <a:pt x="2007" y="2732"/>
                  </a:lnTo>
                  <a:lnTo>
                    <a:pt x="2008" y="2731"/>
                  </a:lnTo>
                  <a:lnTo>
                    <a:pt x="2009" y="2731"/>
                  </a:lnTo>
                  <a:lnTo>
                    <a:pt x="2010" y="2731"/>
                  </a:lnTo>
                  <a:lnTo>
                    <a:pt x="2010" y="2731"/>
                  </a:lnTo>
                  <a:lnTo>
                    <a:pt x="2014" y="2730"/>
                  </a:lnTo>
                  <a:lnTo>
                    <a:pt x="2015" y="2730"/>
                  </a:lnTo>
                  <a:lnTo>
                    <a:pt x="2015" y="2730"/>
                  </a:lnTo>
                  <a:lnTo>
                    <a:pt x="2017" y="2729"/>
                  </a:lnTo>
                  <a:lnTo>
                    <a:pt x="2017" y="2729"/>
                  </a:lnTo>
                  <a:lnTo>
                    <a:pt x="2019" y="2729"/>
                  </a:lnTo>
                  <a:lnTo>
                    <a:pt x="2021" y="2728"/>
                  </a:lnTo>
                  <a:lnTo>
                    <a:pt x="2021" y="2728"/>
                  </a:lnTo>
                  <a:lnTo>
                    <a:pt x="2023" y="2728"/>
                  </a:lnTo>
                  <a:lnTo>
                    <a:pt x="2024" y="2728"/>
                  </a:lnTo>
                  <a:lnTo>
                    <a:pt x="2024" y="2728"/>
                  </a:lnTo>
                  <a:lnTo>
                    <a:pt x="2025" y="2728"/>
                  </a:lnTo>
                  <a:lnTo>
                    <a:pt x="2026" y="2727"/>
                  </a:lnTo>
                  <a:lnTo>
                    <a:pt x="2027" y="2727"/>
                  </a:lnTo>
                  <a:lnTo>
                    <a:pt x="2028" y="2727"/>
                  </a:lnTo>
                  <a:lnTo>
                    <a:pt x="2029" y="2727"/>
                  </a:lnTo>
                  <a:lnTo>
                    <a:pt x="2030" y="2727"/>
                  </a:lnTo>
                  <a:lnTo>
                    <a:pt x="2030" y="2727"/>
                  </a:lnTo>
                  <a:lnTo>
                    <a:pt x="2032" y="2727"/>
                  </a:lnTo>
                  <a:lnTo>
                    <a:pt x="2032" y="2727"/>
                  </a:lnTo>
                  <a:lnTo>
                    <a:pt x="2034" y="2726"/>
                  </a:lnTo>
                  <a:lnTo>
                    <a:pt x="2034" y="2726"/>
                  </a:lnTo>
                  <a:lnTo>
                    <a:pt x="2036" y="2726"/>
                  </a:lnTo>
                  <a:lnTo>
                    <a:pt x="2036" y="2726"/>
                  </a:lnTo>
                  <a:lnTo>
                    <a:pt x="2038" y="2726"/>
                  </a:lnTo>
                  <a:lnTo>
                    <a:pt x="2038" y="2726"/>
                  </a:lnTo>
                  <a:lnTo>
                    <a:pt x="2040" y="2726"/>
                  </a:lnTo>
                  <a:lnTo>
                    <a:pt x="2041" y="2726"/>
                  </a:lnTo>
                  <a:lnTo>
                    <a:pt x="2042" y="2726"/>
                  </a:lnTo>
                  <a:lnTo>
                    <a:pt x="2043" y="2726"/>
                  </a:lnTo>
                  <a:lnTo>
                    <a:pt x="2044" y="2725"/>
                  </a:lnTo>
                  <a:lnTo>
                    <a:pt x="2045" y="2725"/>
                  </a:lnTo>
                  <a:lnTo>
                    <a:pt x="2046" y="2725"/>
                  </a:lnTo>
                  <a:lnTo>
                    <a:pt x="2047" y="2725"/>
                  </a:lnTo>
                  <a:lnTo>
                    <a:pt x="2047" y="2725"/>
                  </a:lnTo>
                  <a:cubicBezTo>
                    <a:pt x="2049" y="2725"/>
                    <a:pt x="2050" y="2725"/>
                    <a:pt x="2052" y="2725"/>
                  </a:cubicBezTo>
                  <a:lnTo>
                    <a:pt x="2052" y="2725"/>
                  </a:lnTo>
                  <a:lnTo>
                    <a:pt x="2054" y="2725"/>
                  </a:lnTo>
                  <a:cubicBezTo>
                    <a:pt x="2101" y="2725"/>
                    <a:pt x="2144" y="2744"/>
                    <a:pt x="2175" y="2775"/>
                  </a:cubicBezTo>
                  <a:cubicBezTo>
                    <a:pt x="2205" y="2806"/>
                    <a:pt x="2225" y="2849"/>
                    <a:pt x="2225" y="2896"/>
                  </a:cubicBezTo>
                  <a:cubicBezTo>
                    <a:pt x="2225" y="2943"/>
                    <a:pt x="2205" y="2986"/>
                    <a:pt x="2175" y="3017"/>
                  </a:cubicBezTo>
                  <a:cubicBezTo>
                    <a:pt x="2144" y="3048"/>
                    <a:pt x="2101" y="3067"/>
                    <a:pt x="2054" y="3067"/>
                  </a:cubicBezTo>
                  <a:lnTo>
                    <a:pt x="2052" y="3067"/>
                  </a:lnTo>
                  <a:lnTo>
                    <a:pt x="2052" y="3067"/>
                  </a:lnTo>
                  <a:lnTo>
                    <a:pt x="2047" y="3067"/>
                  </a:lnTo>
                  <a:lnTo>
                    <a:pt x="2047" y="3067"/>
                  </a:lnTo>
                  <a:lnTo>
                    <a:pt x="2046" y="3067"/>
                  </a:lnTo>
                  <a:lnTo>
                    <a:pt x="2045" y="3066"/>
                  </a:lnTo>
                  <a:lnTo>
                    <a:pt x="2044" y="3066"/>
                  </a:lnTo>
                  <a:lnTo>
                    <a:pt x="2043" y="3066"/>
                  </a:lnTo>
                  <a:lnTo>
                    <a:pt x="2042" y="3066"/>
                  </a:lnTo>
                  <a:lnTo>
                    <a:pt x="2041" y="3066"/>
                  </a:lnTo>
                  <a:lnTo>
                    <a:pt x="2040" y="3066"/>
                  </a:lnTo>
                  <a:lnTo>
                    <a:pt x="2038" y="3066"/>
                  </a:lnTo>
                  <a:lnTo>
                    <a:pt x="2038" y="3066"/>
                  </a:lnTo>
                  <a:lnTo>
                    <a:pt x="2036" y="3066"/>
                  </a:lnTo>
                  <a:lnTo>
                    <a:pt x="2036" y="3066"/>
                  </a:lnTo>
                  <a:lnTo>
                    <a:pt x="2034" y="3066"/>
                  </a:lnTo>
                  <a:lnTo>
                    <a:pt x="2034" y="3066"/>
                  </a:lnTo>
                  <a:lnTo>
                    <a:pt x="2032" y="3065"/>
                  </a:lnTo>
                  <a:lnTo>
                    <a:pt x="2032" y="3065"/>
                  </a:lnTo>
                  <a:lnTo>
                    <a:pt x="2030" y="3065"/>
                  </a:lnTo>
                  <a:lnTo>
                    <a:pt x="2030" y="3065"/>
                  </a:lnTo>
                  <a:lnTo>
                    <a:pt x="2029" y="3065"/>
                  </a:lnTo>
                  <a:lnTo>
                    <a:pt x="2028" y="3065"/>
                  </a:lnTo>
                  <a:lnTo>
                    <a:pt x="2027" y="3065"/>
                  </a:lnTo>
                  <a:lnTo>
                    <a:pt x="2026" y="3064"/>
                  </a:lnTo>
                  <a:lnTo>
                    <a:pt x="2025" y="3064"/>
                  </a:lnTo>
                  <a:lnTo>
                    <a:pt x="2024" y="3064"/>
                  </a:lnTo>
                  <a:lnTo>
                    <a:pt x="2024" y="3064"/>
                  </a:lnTo>
                  <a:lnTo>
                    <a:pt x="2023" y="3064"/>
                  </a:lnTo>
                  <a:lnTo>
                    <a:pt x="2021" y="3064"/>
                  </a:lnTo>
                  <a:lnTo>
                    <a:pt x="2021" y="3064"/>
                  </a:lnTo>
                  <a:lnTo>
                    <a:pt x="2019" y="3063"/>
                  </a:lnTo>
                  <a:lnTo>
                    <a:pt x="2017" y="3063"/>
                  </a:lnTo>
                  <a:lnTo>
                    <a:pt x="2017" y="3063"/>
                  </a:lnTo>
                  <a:lnTo>
                    <a:pt x="2015" y="3062"/>
                  </a:lnTo>
                  <a:lnTo>
                    <a:pt x="2015" y="3062"/>
                  </a:lnTo>
                  <a:lnTo>
                    <a:pt x="2014" y="3062"/>
                  </a:lnTo>
                  <a:lnTo>
                    <a:pt x="2010" y="3061"/>
                  </a:lnTo>
                  <a:lnTo>
                    <a:pt x="2010" y="3061"/>
                  </a:lnTo>
                  <a:lnTo>
                    <a:pt x="2009" y="3061"/>
                  </a:lnTo>
                  <a:lnTo>
                    <a:pt x="2008" y="3061"/>
                  </a:lnTo>
                  <a:lnTo>
                    <a:pt x="2007" y="3060"/>
                  </a:lnTo>
                  <a:lnTo>
                    <a:pt x="2006" y="3060"/>
                  </a:lnTo>
                  <a:lnTo>
                    <a:pt x="2005" y="3060"/>
                  </a:lnTo>
                  <a:lnTo>
                    <a:pt x="2005" y="3060"/>
                  </a:lnTo>
                  <a:lnTo>
                    <a:pt x="2003" y="3059"/>
                  </a:lnTo>
                  <a:lnTo>
                    <a:pt x="2003" y="3059"/>
                  </a:lnTo>
                  <a:lnTo>
                    <a:pt x="2001" y="3058"/>
                  </a:lnTo>
                  <a:lnTo>
                    <a:pt x="2001" y="3058"/>
                  </a:lnTo>
                  <a:lnTo>
                    <a:pt x="1999" y="3058"/>
                  </a:lnTo>
                  <a:lnTo>
                    <a:pt x="1999" y="3058"/>
                  </a:lnTo>
                  <a:lnTo>
                    <a:pt x="1997" y="3057"/>
                  </a:lnTo>
                  <a:lnTo>
                    <a:pt x="1997" y="3057"/>
                  </a:lnTo>
                  <a:lnTo>
                    <a:pt x="1996" y="3057"/>
                  </a:lnTo>
                  <a:lnTo>
                    <a:pt x="1994" y="3056"/>
                  </a:lnTo>
                  <a:lnTo>
                    <a:pt x="1994" y="3056"/>
                  </a:lnTo>
                  <a:lnTo>
                    <a:pt x="1993" y="3056"/>
                  </a:lnTo>
                  <a:lnTo>
                    <a:pt x="1992" y="3055"/>
                  </a:lnTo>
                  <a:lnTo>
                    <a:pt x="1992" y="3055"/>
                  </a:lnTo>
                  <a:cubicBezTo>
                    <a:pt x="1991" y="3055"/>
                    <a:pt x="1990" y="3054"/>
                    <a:pt x="1989" y="3054"/>
                  </a:cubicBezTo>
                  <a:lnTo>
                    <a:pt x="1987" y="3053"/>
                  </a:lnTo>
                  <a:lnTo>
                    <a:pt x="1987" y="3053"/>
                  </a:lnTo>
                  <a:cubicBezTo>
                    <a:pt x="1983" y="3052"/>
                    <a:pt x="1979" y="3050"/>
                    <a:pt x="1975" y="3048"/>
                  </a:cubicBezTo>
                  <a:lnTo>
                    <a:pt x="1975" y="3048"/>
                  </a:lnTo>
                  <a:cubicBezTo>
                    <a:pt x="1973" y="3047"/>
                    <a:pt x="1972" y="3046"/>
                    <a:pt x="1970" y="3045"/>
                  </a:cubicBezTo>
                  <a:lnTo>
                    <a:pt x="1969" y="3044"/>
                  </a:lnTo>
                  <a:lnTo>
                    <a:pt x="1969" y="3044"/>
                  </a:lnTo>
                  <a:lnTo>
                    <a:pt x="1967" y="3043"/>
                  </a:lnTo>
                  <a:lnTo>
                    <a:pt x="1967" y="3043"/>
                  </a:lnTo>
                  <a:lnTo>
                    <a:pt x="1966" y="3042"/>
                  </a:lnTo>
                  <a:lnTo>
                    <a:pt x="1965" y="3042"/>
                  </a:lnTo>
                  <a:lnTo>
                    <a:pt x="1964" y="3041"/>
                  </a:lnTo>
                  <a:cubicBezTo>
                    <a:pt x="1959" y="3038"/>
                    <a:pt x="1955" y="3035"/>
                    <a:pt x="1951" y="3032"/>
                  </a:cubicBezTo>
                  <a:lnTo>
                    <a:pt x="1950" y="3032"/>
                  </a:lnTo>
                  <a:lnTo>
                    <a:pt x="1950" y="3032"/>
                  </a:lnTo>
                  <a:lnTo>
                    <a:pt x="1949" y="3031"/>
                  </a:lnTo>
                  <a:cubicBezTo>
                    <a:pt x="1947" y="3030"/>
                    <a:pt x="1946" y="3029"/>
                    <a:pt x="1945" y="3027"/>
                  </a:cubicBezTo>
                  <a:lnTo>
                    <a:pt x="1945" y="3027"/>
                  </a:lnTo>
                  <a:lnTo>
                    <a:pt x="1944" y="3027"/>
                  </a:lnTo>
                  <a:lnTo>
                    <a:pt x="1943" y="3026"/>
                  </a:lnTo>
                  <a:cubicBezTo>
                    <a:pt x="1940" y="3023"/>
                    <a:pt x="1936" y="3020"/>
                    <a:pt x="1933" y="3017"/>
                  </a:cubicBezTo>
                  <a:cubicBezTo>
                    <a:pt x="1909" y="2993"/>
                    <a:pt x="1892" y="2961"/>
                    <a:pt x="1886" y="2926"/>
                  </a:cubicBezTo>
                  <a:close/>
                  <a:moveTo>
                    <a:pt x="1886" y="3642"/>
                  </a:moveTo>
                  <a:lnTo>
                    <a:pt x="1398" y="3642"/>
                  </a:lnTo>
                  <a:lnTo>
                    <a:pt x="1386" y="3642"/>
                  </a:lnTo>
                  <a:lnTo>
                    <a:pt x="1377" y="3633"/>
                  </a:lnTo>
                  <a:lnTo>
                    <a:pt x="1098" y="3354"/>
                  </a:lnTo>
                  <a:lnTo>
                    <a:pt x="0" y="3354"/>
                  </a:lnTo>
                  <a:lnTo>
                    <a:pt x="0" y="3294"/>
                  </a:lnTo>
                  <a:lnTo>
                    <a:pt x="1110" y="3294"/>
                  </a:lnTo>
                  <a:lnTo>
                    <a:pt x="1123" y="3294"/>
                  </a:lnTo>
                  <a:lnTo>
                    <a:pt x="1132" y="3303"/>
                  </a:lnTo>
                  <a:lnTo>
                    <a:pt x="1411" y="3582"/>
                  </a:lnTo>
                  <a:lnTo>
                    <a:pt x="1886" y="3582"/>
                  </a:lnTo>
                  <a:cubicBezTo>
                    <a:pt x="1892" y="3547"/>
                    <a:pt x="1909" y="3515"/>
                    <a:pt x="1933" y="3491"/>
                  </a:cubicBezTo>
                  <a:cubicBezTo>
                    <a:pt x="1936" y="3488"/>
                    <a:pt x="1940" y="3485"/>
                    <a:pt x="1943" y="3482"/>
                  </a:cubicBezTo>
                  <a:lnTo>
                    <a:pt x="1944" y="3481"/>
                  </a:lnTo>
                  <a:lnTo>
                    <a:pt x="1945" y="3480"/>
                  </a:lnTo>
                  <a:lnTo>
                    <a:pt x="1945" y="3480"/>
                  </a:lnTo>
                  <a:cubicBezTo>
                    <a:pt x="1946" y="3479"/>
                    <a:pt x="1947" y="3478"/>
                    <a:pt x="1949" y="3477"/>
                  </a:cubicBezTo>
                  <a:lnTo>
                    <a:pt x="1950" y="3476"/>
                  </a:lnTo>
                  <a:lnTo>
                    <a:pt x="1950" y="3476"/>
                  </a:lnTo>
                  <a:lnTo>
                    <a:pt x="1951" y="3476"/>
                  </a:lnTo>
                  <a:cubicBezTo>
                    <a:pt x="1955" y="3472"/>
                    <a:pt x="1959" y="3469"/>
                    <a:pt x="1964" y="3467"/>
                  </a:cubicBezTo>
                  <a:lnTo>
                    <a:pt x="1965" y="3466"/>
                  </a:lnTo>
                  <a:lnTo>
                    <a:pt x="1966" y="3466"/>
                  </a:lnTo>
                  <a:lnTo>
                    <a:pt x="1967" y="3465"/>
                  </a:lnTo>
                  <a:lnTo>
                    <a:pt x="1967" y="3465"/>
                  </a:lnTo>
                  <a:lnTo>
                    <a:pt x="1969" y="3464"/>
                  </a:lnTo>
                  <a:lnTo>
                    <a:pt x="1969" y="3464"/>
                  </a:lnTo>
                  <a:lnTo>
                    <a:pt x="1970" y="3463"/>
                  </a:lnTo>
                  <a:lnTo>
                    <a:pt x="1972" y="3462"/>
                  </a:lnTo>
                  <a:lnTo>
                    <a:pt x="1972" y="3462"/>
                  </a:lnTo>
                  <a:lnTo>
                    <a:pt x="1974" y="3461"/>
                  </a:lnTo>
                  <a:lnTo>
                    <a:pt x="1975" y="3460"/>
                  </a:lnTo>
                  <a:lnTo>
                    <a:pt x="1975" y="3460"/>
                  </a:lnTo>
                  <a:cubicBezTo>
                    <a:pt x="1979" y="3458"/>
                    <a:pt x="1983" y="3456"/>
                    <a:pt x="1986" y="3455"/>
                  </a:cubicBezTo>
                  <a:lnTo>
                    <a:pt x="1987" y="3455"/>
                  </a:lnTo>
                  <a:lnTo>
                    <a:pt x="1987" y="3454"/>
                  </a:lnTo>
                  <a:lnTo>
                    <a:pt x="1989" y="3454"/>
                  </a:lnTo>
                  <a:cubicBezTo>
                    <a:pt x="1990" y="3453"/>
                    <a:pt x="1991" y="3453"/>
                    <a:pt x="1992" y="3453"/>
                  </a:cubicBezTo>
                  <a:lnTo>
                    <a:pt x="1992" y="3453"/>
                  </a:lnTo>
                  <a:lnTo>
                    <a:pt x="1993" y="3452"/>
                  </a:lnTo>
                  <a:lnTo>
                    <a:pt x="1994" y="3452"/>
                  </a:lnTo>
                  <a:lnTo>
                    <a:pt x="1994" y="3452"/>
                  </a:lnTo>
                  <a:lnTo>
                    <a:pt x="1996" y="3451"/>
                  </a:lnTo>
                  <a:lnTo>
                    <a:pt x="1997" y="3451"/>
                  </a:lnTo>
                  <a:lnTo>
                    <a:pt x="1997" y="3451"/>
                  </a:lnTo>
                  <a:lnTo>
                    <a:pt x="1999" y="3450"/>
                  </a:lnTo>
                  <a:lnTo>
                    <a:pt x="1999" y="3450"/>
                  </a:lnTo>
                  <a:lnTo>
                    <a:pt x="2001" y="3449"/>
                  </a:lnTo>
                  <a:lnTo>
                    <a:pt x="2001" y="3449"/>
                  </a:lnTo>
                  <a:lnTo>
                    <a:pt x="2003" y="3449"/>
                  </a:lnTo>
                  <a:lnTo>
                    <a:pt x="2003" y="3449"/>
                  </a:lnTo>
                  <a:lnTo>
                    <a:pt x="2005" y="3448"/>
                  </a:lnTo>
                  <a:lnTo>
                    <a:pt x="2005" y="3448"/>
                  </a:lnTo>
                  <a:lnTo>
                    <a:pt x="2006" y="3448"/>
                  </a:lnTo>
                  <a:lnTo>
                    <a:pt x="2007" y="3448"/>
                  </a:lnTo>
                  <a:lnTo>
                    <a:pt x="2008" y="3447"/>
                  </a:lnTo>
                  <a:lnTo>
                    <a:pt x="2009" y="3447"/>
                  </a:lnTo>
                  <a:lnTo>
                    <a:pt x="2010" y="3447"/>
                  </a:lnTo>
                  <a:lnTo>
                    <a:pt x="2010" y="3447"/>
                  </a:lnTo>
                  <a:lnTo>
                    <a:pt x="2014" y="3446"/>
                  </a:lnTo>
                  <a:lnTo>
                    <a:pt x="2015" y="3445"/>
                  </a:lnTo>
                  <a:lnTo>
                    <a:pt x="2015" y="3445"/>
                  </a:lnTo>
                  <a:lnTo>
                    <a:pt x="2017" y="3445"/>
                  </a:lnTo>
                  <a:lnTo>
                    <a:pt x="2017" y="3445"/>
                  </a:lnTo>
                  <a:lnTo>
                    <a:pt x="2019" y="3445"/>
                  </a:lnTo>
                  <a:lnTo>
                    <a:pt x="2021" y="3444"/>
                  </a:lnTo>
                  <a:lnTo>
                    <a:pt x="2021" y="3444"/>
                  </a:lnTo>
                  <a:lnTo>
                    <a:pt x="2023" y="3444"/>
                  </a:lnTo>
                  <a:lnTo>
                    <a:pt x="2024" y="3444"/>
                  </a:lnTo>
                  <a:lnTo>
                    <a:pt x="2024" y="3444"/>
                  </a:lnTo>
                  <a:lnTo>
                    <a:pt x="2025" y="3443"/>
                  </a:lnTo>
                  <a:lnTo>
                    <a:pt x="2026" y="3443"/>
                  </a:lnTo>
                  <a:lnTo>
                    <a:pt x="2027" y="3443"/>
                  </a:lnTo>
                  <a:lnTo>
                    <a:pt x="2028" y="3443"/>
                  </a:lnTo>
                  <a:lnTo>
                    <a:pt x="2029" y="3443"/>
                  </a:lnTo>
                  <a:lnTo>
                    <a:pt x="2030" y="3443"/>
                  </a:lnTo>
                  <a:lnTo>
                    <a:pt x="2030" y="3443"/>
                  </a:lnTo>
                  <a:lnTo>
                    <a:pt x="2032" y="3442"/>
                  </a:lnTo>
                  <a:lnTo>
                    <a:pt x="2032" y="3442"/>
                  </a:lnTo>
                  <a:lnTo>
                    <a:pt x="2034" y="3442"/>
                  </a:lnTo>
                  <a:lnTo>
                    <a:pt x="2034" y="3442"/>
                  </a:lnTo>
                  <a:lnTo>
                    <a:pt x="2036" y="3442"/>
                  </a:lnTo>
                  <a:lnTo>
                    <a:pt x="2036" y="3442"/>
                  </a:lnTo>
                  <a:lnTo>
                    <a:pt x="2038" y="3442"/>
                  </a:lnTo>
                  <a:lnTo>
                    <a:pt x="2038" y="3442"/>
                  </a:lnTo>
                  <a:lnTo>
                    <a:pt x="2040" y="3442"/>
                  </a:lnTo>
                  <a:lnTo>
                    <a:pt x="2041" y="3442"/>
                  </a:lnTo>
                  <a:lnTo>
                    <a:pt x="2042" y="3441"/>
                  </a:lnTo>
                  <a:lnTo>
                    <a:pt x="2043" y="3441"/>
                  </a:lnTo>
                  <a:lnTo>
                    <a:pt x="2044" y="3441"/>
                  </a:lnTo>
                  <a:lnTo>
                    <a:pt x="2045" y="3441"/>
                  </a:lnTo>
                  <a:lnTo>
                    <a:pt x="2046" y="3441"/>
                  </a:lnTo>
                  <a:lnTo>
                    <a:pt x="2047" y="3441"/>
                  </a:lnTo>
                  <a:lnTo>
                    <a:pt x="2047" y="3441"/>
                  </a:lnTo>
                  <a:lnTo>
                    <a:pt x="2052" y="3441"/>
                  </a:lnTo>
                  <a:lnTo>
                    <a:pt x="2052" y="3441"/>
                  </a:lnTo>
                  <a:lnTo>
                    <a:pt x="2054" y="3441"/>
                  </a:lnTo>
                  <a:cubicBezTo>
                    <a:pt x="2101" y="3441"/>
                    <a:pt x="2144" y="3460"/>
                    <a:pt x="2175" y="3491"/>
                  </a:cubicBezTo>
                  <a:cubicBezTo>
                    <a:pt x="2205" y="3522"/>
                    <a:pt x="2225" y="3565"/>
                    <a:pt x="2225" y="3612"/>
                  </a:cubicBezTo>
                  <a:cubicBezTo>
                    <a:pt x="2225" y="3659"/>
                    <a:pt x="2205" y="3702"/>
                    <a:pt x="2175" y="3733"/>
                  </a:cubicBezTo>
                  <a:cubicBezTo>
                    <a:pt x="2144" y="3764"/>
                    <a:pt x="2101" y="3783"/>
                    <a:pt x="2054" y="3783"/>
                  </a:cubicBezTo>
                  <a:lnTo>
                    <a:pt x="2052" y="3783"/>
                  </a:lnTo>
                  <a:lnTo>
                    <a:pt x="2052" y="3783"/>
                  </a:lnTo>
                  <a:cubicBezTo>
                    <a:pt x="2050" y="3783"/>
                    <a:pt x="2049" y="3783"/>
                    <a:pt x="2047" y="3782"/>
                  </a:cubicBezTo>
                  <a:lnTo>
                    <a:pt x="2047" y="3782"/>
                  </a:lnTo>
                  <a:lnTo>
                    <a:pt x="2046" y="3782"/>
                  </a:lnTo>
                  <a:lnTo>
                    <a:pt x="2045" y="3782"/>
                  </a:lnTo>
                  <a:lnTo>
                    <a:pt x="2044" y="3782"/>
                  </a:lnTo>
                  <a:lnTo>
                    <a:pt x="2043" y="3782"/>
                  </a:lnTo>
                  <a:lnTo>
                    <a:pt x="2042" y="3782"/>
                  </a:lnTo>
                  <a:lnTo>
                    <a:pt x="2041" y="3782"/>
                  </a:lnTo>
                  <a:lnTo>
                    <a:pt x="2040" y="3782"/>
                  </a:lnTo>
                  <a:lnTo>
                    <a:pt x="2038" y="3782"/>
                  </a:lnTo>
                  <a:lnTo>
                    <a:pt x="2038" y="3782"/>
                  </a:lnTo>
                  <a:lnTo>
                    <a:pt x="2036" y="3782"/>
                  </a:lnTo>
                  <a:lnTo>
                    <a:pt x="2036" y="3782"/>
                  </a:lnTo>
                  <a:lnTo>
                    <a:pt x="2034" y="3782"/>
                  </a:lnTo>
                  <a:lnTo>
                    <a:pt x="2034" y="3781"/>
                  </a:lnTo>
                  <a:lnTo>
                    <a:pt x="2032" y="3781"/>
                  </a:lnTo>
                  <a:lnTo>
                    <a:pt x="2032" y="3781"/>
                  </a:lnTo>
                  <a:lnTo>
                    <a:pt x="2030" y="3781"/>
                  </a:lnTo>
                  <a:lnTo>
                    <a:pt x="2030" y="3781"/>
                  </a:lnTo>
                  <a:lnTo>
                    <a:pt x="2029" y="3781"/>
                  </a:lnTo>
                  <a:lnTo>
                    <a:pt x="2028" y="3781"/>
                  </a:lnTo>
                  <a:lnTo>
                    <a:pt x="2027" y="3780"/>
                  </a:lnTo>
                  <a:lnTo>
                    <a:pt x="2026" y="3780"/>
                  </a:lnTo>
                  <a:lnTo>
                    <a:pt x="2025" y="3780"/>
                  </a:lnTo>
                  <a:lnTo>
                    <a:pt x="2024" y="3780"/>
                  </a:lnTo>
                  <a:lnTo>
                    <a:pt x="2024" y="3780"/>
                  </a:lnTo>
                  <a:lnTo>
                    <a:pt x="2023" y="3780"/>
                  </a:lnTo>
                  <a:lnTo>
                    <a:pt x="2021" y="3780"/>
                  </a:lnTo>
                  <a:lnTo>
                    <a:pt x="2021" y="3779"/>
                  </a:lnTo>
                  <a:lnTo>
                    <a:pt x="2019" y="3779"/>
                  </a:lnTo>
                  <a:lnTo>
                    <a:pt x="2017" y="3779"/>
                  </a:lnTo>
                  <a:lnTo>
                    <a:pt x="2017" y="3779"/>
                  </a:lnTo>
                  <a:lnTo>
                    <a:pt x="2015" y="3778"/>
                  </a:lnTo>
                  <a:lnTo>
                    <a:pt x="2015" y="3778"/>
                  </a:lnTo>
                  <a:lnTo>
                    <a:pt x="2014" y="3778"/>
                  </a:lnTo>
                  <a:lnTo>
                    <a:pt x="2010" y="3777"/>
                  </a:lnTo>
                  <a:lnTo>
                    <a:pt x="2010" y="3777"/>
                  </a:lnTo>
                  <a:lnTo>
                    <a:pt x="2009" y="3777"/>
                  </a:lnTo>
                  <a:lnTo>
                    <a:pt x="2008" y="3776"/>
                  </a:lnTo>
                  <a:lnTo>
                    <a:pt x="2007" y="3776"/>
                  </a:lnTo>
                  <a:lnTo>
                    <a:pt x="2006" y="3776"/>
                  </a:lnTo>
                  <a:lnTo>
                    <a:pt x="2005" y="3776"/>
                  </a:lnTo>
                  <a:lnTo>
                    <a:pt x="2005" y="3775"/>
                  </a:lnTo>
                  <a:lnTo>
                    <a:pt x="2003" y="3775"/>
                  </a:lnTo>
                  <a:lnTo>
                    <a:pt x="2003" y="3775"/>
                  </a:lnTo>
                  <a:lnTo>
                    <a:pt x="2001" y="3774"/>
                  </a:lnTo>
                  <a:lnTo>
                    <a:pt x="2001" y="3774"/>
                  </a:lnTo>
                  <a:lnTo>
                    <a:pt x="1999" y="3774"/>
                  </a:lnTo>
                  <a:lnTo>
                    <a:pt x="1999" y="3774"/>
                  </a:lnTo>
                  <a:lnTo>
                    <a:pt x="1997" y="3773"/>
                  </a:lnTo>
                  <a:lnTo>
                    <a:pt x="1997" y="3773"/>
                  </a:lnTo>
                  <a:lnTo>
                    <a:pt x="1996" y="3772"/>
                  </a:lnTo>
                  <a:lnTo>
                    <a:pt x="1994" y="3772"/>
                  </a:lnTo>
                  <a:lnTo>
                    <a:pt x="1994" y="3772"/>
                  </a:lnTo>
                  <a:lnTo>
                    <a:pt x="1993" y="3772"/>
                  </a:lnTo>
                  <a:lnTo>
                    <a:pt x="1992" y="3771"/>
                  </a:lnTo>
                  <a:lnTo>
                    <a:pt x="1992" y="3771"/>
                  </a:lnTo>
                  <a:cubicBezTo>
                    <a:pt x="1991" y="3771"/>
                    <a:pt x="1990" y="3770"/>
                    <a:pt x="1989" y="3770"/>
                  </a:cubicBezTo>
                  <a:lnTo>
                    <a:pt x="1987" y="3769"/>
                  </a:lnTo>
                  <a:lnTo>
                    <a:pt x="1987" y="3769"/>
                  </a:lnTo>
                  <a:cubicBezTo>
                    <a:pt x="1983" y="3767"/>
                    <a:pt x="1979" y="3766"/>
                    <a:pt x="1975" y="3764"/>
                  </a:cubicBezTo>
                  <a:lnTo>
                    <a:pt x="1975" y="3763"/>
                  </a:lnTo>
                  <a:cubicBezTo>
                    <a:pt x="1973" y="3763"/>
                    <a:pt x="1972" y="3762"/>
                    <a:pt x="1970" y="3761"/>
                  </a:cubicBezTo>
                  <a:lnTo>
                    <a:pt x="1969" y="3760"/>
                  </a:lnTo>
                  <a:lnTo>
                    <a:pt x="1969" y="3760"/>
                  </a:lnTo>
                  <a:lnTo>
                    <a:pt x="1967" y="3759"/>
                  </a:lnTo>
                  <a:lnTo>
                    <a:pt x="1967" y="3759"/>
                  </a:lnTo>
                  <a:lnTo>
                    <a:pt x="1966" y="3758"/>
                  </a:lnTo>
                  <a:lnTo>
                    <a:pt x="1965" y="3758"/>
                  </a:lnTo>
                  <a:lnTo>
                    <a:pt x="1964" y="3757"/>
                  </a:lnTo>
                  <a:cubicBezTo>
                    <a:pt x="1959" y="3754"/>
                    <a:pt x="1955" y="3751"/>
                    <a:pt x="1951" y="3748"/>
                  </a:cubicBezTo>
                  <a:lnTo>
                    <a:pt x="1950" y="3748"/>
                  </a:lnTo>
                  <a:lnTo>
                    <a:pt x="1950" y="3748"/>
                  </a:lnTo>
                  <a:lnTo>
                    <a:pt x="1949" y="3746"/>
                  </a:lnTo>
                  <a:cubicBezTo>
                    <a:pt x="1947" y="3745"/>
                    <a:pt x="1946" y="3744"/>
                    <a:pt x="1945" y="3743"/>
                  </a:cubicBezTo>
                  <a:lnTo>
                    <a:pt x="1945" y="3743"/>
                  </a:lnTo>
                  <a:lnTo>
                    <a:pt x="1944" y="3742"/>
                  </a:lnTo>
                  <a:lnTo>
                    <a:pt x="1943" y="3742"/>
                  </a:lnTo>
                  <a:cubicBezTo>
                    <a:pt x="1940" y="3739"/>
                    <a:pt x="1936" y="3736"/>
                    <a:pt x="1933" y="3733"/>
                  </a:cubicBezTo>
                  <a:cubicBezTo>
                    <a:pt x="1909" y="3708"/>
                    <a:pt x="1892" y="3677"/>
                    <a:pt x="1886" y="3642"/>
                  </a:cubicBezTo>
                  <a:close/>
                  <a:moveTo>
                    <a:pt x="1986" y="2023"/>
                  </a:moveTo>
                  <a:cubicBezTo>
                    <a:pt x="1983" y="2025"/>
                    <a:pt x="1979" y="2026"/>
                    <a:pt x="1975" y="2028"/>
                  </a:cubicBezTo>
                  <a:lnTo>
                    <a:pt x="1975" y="2029"/>
                  </a:lnTo>
                  <a:lnTo>
                    <a:pt x="1974" y="2029"/>
                  </a:lnTo>
                  <a:lnTo>
                    <a:pt x="1972" y="2030"/>
                  </a:lnTo>
                  <a:lnTo>
                    <a:pt x="1972" y="2030"/>
                  </a:lnTo>
                  <a:lnTo>
                    <a:pt x="1970" y="2031"/>
                  </a:lnTo>
                  <a:lnTo>
                    <a:pt x="1969" y="2032"/>
                  </a:lnTo>
                  <a:lnTo>
                    <a:pt x="1969" y="2032"/>
                  </a:lnTo>
                  <a:lnTo>
                    <a:pt x="1967" y="2033"/>
                  </a:lnTo>
                  <a:lnTo>
                    <a:pt x="1967" y="2033"/>
                  </a:lnTo>
                  <a:lnTo>
                    <a:pt x="1966" y="2034"/>
                  </a:lnTo>
                  <a:lnTo>
                    <a:pt x="1965" y="2034"/>
                  </a:lnTo>
                  <a:lnTo>
                    <a:pt x="1964" y="2035"/>
                  </a:lnTo>
                  <a:cubicBezTo>
                    <a:pt x="1959" y="2038"/>
                    <a:pt x="1955" y="2041"/>
                    <a:pt x="1951" y="2044"/>
                  </a:cubicBezTo>
                  <a:lnTo>
                    <a:pt x="1950" y="2044"/>
                  </a:lnTo>
                  <a:lnTo>
                    <a:pt x="1950" y="2045"/>
                  </a:lnTo>
                  <a:lnTo>
                    <a:pt x="1949" y="2045"/>
                  </a:lnTo>
                  <a:cubicBezTo>
                    <a:pt x="1947" y="2047"/>
                    <a:pt x="1946" y="2048"/>
                    <a:pt x="1945" y="2049"/>
                  </a:cubicBezTo>
                  <a:lnTo>
                    <a:pt x="1945" y="2049"/>
                  </a:lnTo>
                  <a:lnTo>
                    <a:pt x="1944" y="2050"/>
                  </a:lnTo>
                  <a:lnTo>
                    <a:pt x="1943" y="2050"/>
                  </a:lnTo>
                  <a:cubicBezTo>
                    <a:pt x="1940" y="2053"/>
                    <a:pt x="1936" y="2056"/>
                    <a:pt x="1933" y="2059"/>
                  </a:cubicBezTo>
                  <a:cubicBezTo>
                    <a:pt x="1909" y="2083"/>
                    <a:pt x="1892" y="2115"/>
                    <a:pt x="1886" y="2150"/>
                  </a:cubicBezTo>
                  <a:lnTo>
                    <a:pt x="1398" y="2150"/>
                  </a:lnTo>
                  <a:lnTo>
                    <a:pt x="1386" y="2150"/>
                  </a:lnTo>
                  <a:lnTo>
                    <a:pt x="1377" y="2159"/>
                  </a:lnTo>
                  <a:lnTo>
                    <a:pt x="1098" y="2438"/>
                  </a:lnTo>
                  <a:lnTo>
                    <a:pt x="0" y="2438"/>
                  </a:lnTo>
                  <a:lnTo>
                    <a:pt x="0" y="2498"/>
                  </a:lnTo>
                  <a:lnTo>
                    <a:pt x="1110" y="2498"/>
                  </a:lnTo>
                  <a:lnTo>
                    <a:pt x="1123" y="2498"/>
                  </a:lnTo>
                  <a:lnTo>
                    <a:pt x="1132" y="2489"/>
                  </a:lnTo>
                  <a:lnTo>
                    <a:pt x="1411" y="2210"/>
                  </a:lnTo>
                  <a:lnTo>
                    <a:pt x="1886" y="2210"/>
                  </a:lnTo>
                  <a:cubicBezTo>
                    <a:pt x="1892" y="2245"/>
                    <a:pt x="1909" y="2277"/>
                    <a:pt x="1933" y="2301"/>
                  </a:cubicBezTo>
                  <a:cubicBezTo>
                    <a:pt x="1936" y="2304"/>
                    <a:pt x="1940" y="2307"/>
                    <a:pt x="1943" y="2310"/>
                  </a:cubicBezTo>
                  <a:lnTo>
                    <a:pt x="1944" y="2311"/>
                  </a:lnTo>
                  <a:lnTo>
                    <a:pt x="1945" y="2311"/>
                  </a:lnTo>
                  <a:lnTo>
                    <a:pt x="1945" y="2312"/>
                  </a:lnTo>
                  <a:cubicBezTo>
                    <a:pt x="1946" y="2313"/>
                    <a:pt x="1947" y="2314"/>
                    <a:pt x="1949" y="2315"/>
                  </a:cubicBezTo>
                  <a:lnTo>
                    <a:pt x="1950" y="2316"/>
                  </a:lnTo>
                  <a:lnTo>
                    <a:pt x="1950" y="2316"/>
                  </a:lnTo>
                  <a:lnTo>
                    <a:pt x="1951" y="2316"/>
                  </a:lnTo>
                  <a:cubicBezTo>
                    <a:pt x="1955" y="2319"/>
                    <a:pt x="1959" y="2323"/>
                    <a:pt x="1964" y="2325"/>
                  </a:cubicBezTo>
                  <a:lnTo>
                    <a:pt x="1965" y="2326"/>
                  </a:lnTo>
                  <a:lnTo>
                    <a:pt x="1966" y="2326"/>
                  </a:lnTo>
                  <a:lnTo>
                    <a:pt x="1967" y="2327"/>
                  </a:lnTo>
                  <a:lnTo>
                    <a:pt x="1967" y="2327"/>
                  </a:lnTo>
                  <a:lnTo>
                    <a:pt x="1969" y="2328"/>
                  </a:lnTo>
                  <a:lnTo>
                    <a:pt x="1969" y="2328"/>
                  </a:lnTo>
                  <a:lnTo>
                    <a:pt x="1970" y="2329"/>
                  </a:lnTo>
                  <a:cubicBezTo>
                    <a:pt x="1972" y="2330"/>
                    <a:pt x="1973" y="2331"/>
                    <a:pt x="1975" y="2332"/>
                  </a:cubicBezTo>
                  <a:lnTo>
                    <a:pt x="1975" y="2332"/>
                  </a:lnTo>
                  <a:cubicBezTo>
                    <a:pt x="1979" y="2334"/>
                    <a:pt x="1983" y="2336"/>
                    <a:pt x="1987" y="2337"/>
                  </a:cubicBezTo>
                  <a:lnTo>
                    <a:pt x="1987" y="2337"/>
                  </a:lnTo>
                  <a:lnTo>
                    <a:pt x="1989" y="2338"/>
                  </a:lnTo>
                  <a:cubicBezTo>
                    <a:pt x="1990" y="2338"/>
                    <a:pt x="1991" y="2339"/>
                    <a:pt x="1992" y="2339"/>
                  </a:cubicBezTo>
                  <a:lnTo>
                    <a:pt x="1992" y="2339"/>
                  </a:lnTo>
                  <a:lnTo>
                    <a:pt x="1993" y="2340"/>
                  </a:lnTo>
                  <a:lnTo>
                    <a:pt x="1994" y="2340"/>
                  </a:lnTo>
                  <a:lnTo>
                    <a:pt x="1994" y="2340"/>
                  </a:lnTo>
                  <a:lnTo>
                    <a:pt x="1996" y="2341"/>
                  </a:lnTo>
                  <a:lnTo>
                    <a:pt x="1997" y="2341"/>
                  </a:lnTo>
                  <a:lnTo>
                    <a:pt x="1997" y="2341"/>
                  </a:lnTo>
                  <a:lnTo>
                    <a:pt x="1999" y="2342"/>
                  </a:lnTo>
                  <a:lnTo>
                    <a:pt x="1999" y="2342"/>
                  </a:lnTo>
                  <a:lnTo>
                    <a:pt x="2001" y="2342"/>
                  </a:lnTo>
                  <a:lnTo>
                    <a:pt x="2001" y="2343"/>
                  </a:lnTo>
                  <a:lnTo>
                    <a:pt x="2003" y="2343"/>
                  </a:lnTo>
                  <a:lnTo>
                    <a:pt x="2003" y="2343"/>
                  </a:lnTo>
                  <a:lnTo>
                    <a:pt x="2005" y="2344"/>
                  </a:lnTo>
                  <a:lnTo>
                    <a:pt x="2005" y="2344"/>
                  </a:lnTo>
                  <a:lnTo>
                    <a:pt x="2006" y="2344"/>
                  </a:lnTo>
                  <a:lnTo>
                    <a:pt x="2007" y="2344"/>
                  </a:lnTo>
                  <a:lnTo>
                    <a:pt x="2008" y="2345"/>
                  </a:lnTo>
                  <a:lnTo>
                    <a:pt x="2009" y="2345"/>
                  </a:lnTo>
                  <a:lnTo>
                    <a:pt x="2010" y="2345"/>
                  </a:lnTo>
                  <a:lnTo>
                    <a:pt x="2010" y="2345"/>
                  </a:lnTo>
                  <a:lnTo>
                    <a:pt x="2014" y="2346"/>
                  </a:lnTo>
                  <a:lnTo>
                    <a:pt x="2015" y="2346"/>
                  </a:lnTo>
                  <a:lnTo>
                    <a:pt x="2015" y="2346"/>
                  </a:lnTo>
                  <a:lnTo>
                    <a:pt x="2017" y="2347"/>
                  </a:lnTo>
                  <a:lnTo>
                    <a:pt x="2017" y="2347"/>
                  </a:lnTo>
                  <a:lnTo>
                    <a:pt x="2019" y="2347"/>
                  </a:lnTo>
                  <a:lnTo>
                    <a:pt x="2021" y="2348"/>
                  </a:lnTo>
                  <a:lnTo>
                    <a:pt x="2021" y="2348"/>
                  </a:lnTo>
                  <a:lnTo>
                    <a:pt x="2023" y="2348"/>
                  </a:lnTo>
                  <a:lnTo>
                    <a:pt x="2024" y="2348"/>
                  </a:lnTo>
                  <a:lnTo>
                    <a:pt x="2024" y="2348"/>
                  </a:lnTo>
                  <a:lnTo>
                    <a:pt x="2025" y="2348"/>
                  </a:lnTo>
                  <a:lnTo>
                    <a:pt x="2026" y="2349"/>
                  </a:lnTo>
                  <a:lnTo>
                    <a:pt x="2027" y="2349"/>
                  </a:lnTo>
                  <a:lnTo>
                    <a:pt x="2028" y="2349"/>
                  </a:lnTo>
                  <a:lnTo>
                    <a:pt x="2029" y="2349"/>
                  </a:lnTo>
                  <a:lnTo>
                    <a:pt x="2030" y="2349"/>
                  </a:lnTo>
                  <a:lnTo>
                    <a:pt x="2030" y="2349"/>
                  </a:lnTo>
                  <a:lnTo>
                    <a:pt x="2032" y="2349"/>
                  </a:lnTo>
                  <a:lnTo>
                    <a:pt x="2032" y="2349"/>
                  </a:lnTo>
                  <a:lnTo>
                    <a:pt x="2034" y="2350"/>
                  </a:lnTo>
                  <a:lnTo>
                    <a:pt x="2034" y="2350"/>
                  </a:lnTo>
                  <a:lnTo>
                    <a:pt x="2036" y="2350"/>
                  </a:lnTo>
                  <a:lnTo>
                    <a:pt x="2036" y="2350"/>
                  </a:lnTo>
                  <a:lnTo>
                    <a:pt x="2038" y="2350"/>
                  </a:lnTo>
                  <a:lnTo>
                    <a:pt x="2038" y="2350"/>
                  </a:lnTo>
                  <a:lnTo>
                    <a:pt x="2040" y="2350"/>
                  </a:lnTo>
                  <a:lnTo>
                    <a:pt x="2041" y="2350"/>
                  </a:lnTo>
                  <a:lnTo>
                    <a:pt x="2042" y="2350"/>
                  </a:lnTo>
                  <a:lnTo>
                    <a:pt x="2043" y="2350"/>
                  </a:lnTo>
                  <a:lnTo>
                    <a:pt x="2044" y="2351"/>
                  </a:lnTo>
                  <a:lnTo>
                    <a:pt x="2045" y="2351"/>
                  </a:lnTo>
                  <a:lnTo>
                    <a:pt x="2046" y="2351"/>
                  </a:lnTo>
                  <a:lnTo>
                    <a:pt x="2047" y="2351"/>
                  </a:lnTo>
                  <a:lnTo>
                    <a:pt x="2047" y="2351"/>
                  </a:lnTo>
                  <a:cubicBezTo>
                    <a:pt x="2049" y="2351"/>
                    <a:pt x="2050" y="2351"/>
                    <a:pt x="2052" y="2351"/>
                  </a:cubicBezTo>
                  <a:lnTo>
                    <a:pt x="2052" y="2351"/>
                  </a:lnTo>
                  <a:lnTo>
                    <a:pt x="2054" y="2351"/>
                  </a:lnTo>
                  <a:cubicBezTo>
                    <a:pt x="2101" y="2351"/>
                    <a:pt x="2144" y="2332"/>
                    <a:pt x="2175" y="2301"/>
                  </a:cubicBezTo>
                  <a:cubicBezTo>
                    <a:pt x="2205" y="2270"/>
                    <a:pt x="2225" y="2227"/>
                    <a:pt x="2225" y="2180"/>
                  </a:cubicBezTo>
                  <a:cubicBezTo>
                    <a:pt x="2225" y="2133"/>
                    <a:pt x="2205" y="2090"/>
                    <a:pt x="2175" y="2059"/>
                  </a:cubicBezTo>
                  <a:cubicBezTo>
                    <a:pt x="2144" y="2029"/>
                    <a:pt x="2101" y="2009"/>
                    <a:pt x="2054" y="2009"/>
                  </a:cubicBezTo>
                  <a:lnTo>
                    <a:pt x="2052" y="2009"/>
                  </a:lnTo>
                  <a:lnTo>
                    <a:pt x="2052" y="2009"/>
                  </a:lnTo>
                  <a:lnTo>
                    <a:pt x="2047" y="2009"/>
                  </a:lnTo>
                  <a:lnTo>
                    <a:pt x="2047" y="2009"/>
                  </a:lnTo>
                  <a:lnTo>
                    <a:pt x="2046" y="2009"/>
                  </a:lnTo>
                  <a:lnTo>
                    <a:pt x="2045" y="2010"/>
                  </a:lnTo>
                  <a:lnTo>
                    <a:pt x="2044" y="2010"/>
                  </a:lnTo>
                  <a:lnTo>
                    <a:pt x="2043" y="2010"/>
                  </a:lnTo>
                  <a:lnTo>
                    <a:pt x="2042" y="2010"/>
                  </a:lnTo>
                  <a:lnTo>
                    <a:pt x="2041" y="2010"/>
                  </a:lnTo>
                  <a:lnTo>
                    <a:pt x="2040" y="2010"/>
                  </a:lnTo>
                  <a:lnTo>
                    <a:pt x="2038" y="2010"/>
                  </a:lnTo>
                  <a:lnTo>
                    <a:pt x="2038" y="2010"/>
                  </a:lnTo>
                  <a:lnTo>
                    <a:pt x="2036" y="2010"/>
                  </a:lnTo>
                  <a:lnTo>
                    <a:pt x="2036" y="2010"/>
                  </a:lnTo>
                  <a:lnTo>
                    <a:pt x="2034" y="2010"/>
                  </a:lnTo>
                  <a:lnTo>
                    <a:pt x="2034" y="2010"/>
                  </a:lnTo>
                  <a:lnTo>
                    <a:pt x="2032" y="2011"/>
                  </a:lnTo>
                  <a:lnTo>
                    <a:pt x="2032" y="2011"/>
                  </a:lnTo>
                  <a:lnTo>
                    <a:pt x="2030" y="2011"/>
                  </a:lnTo>
                  <a:lnTo>
                    <a:pt x="2030" y="2011"/>
                  </a:lnTo>
                  <a:lnTo>
                    <a:pt x="2029" y="2011"/>
                  </a:lnTo>
                  <a:lnTo>
                    <a:pt x="2028" y="2011"/>
                  </a:lnTo>
                  <a:lnTo>
                    <a:pt x="2027" y="2011"/>
                  </a:lnTo>
                  <a:lnTo>
                    <a:pt x="2026" y="2012"/>
                  </a:lnTo>
                  <a:lnTo>
                    <a:pt x="2025" y="2012"/>
                  </a:lnTo>
                  <a:lnTo>
                    <a:pt x="2024" y="2012"/>
                  </a:lnTo>
                  <a:lnTo>
                    <a:pt x="2024" y="2012"/>
                  </a:lnTo>
                  <a:lnTo>
                    <a:pt x="2023" y="2012"/>
                  </a:lnTo>
                  <a:lnTo>
                    <a:pt x="2021" y="2012"/>
                  </a:lnTo>
                  <a:lnTo>
                    <a:pt x="2021" y="2012"/>
                  </a:lnTo>
                  <a:lnTo>
                    <a:pt x="2019" y="2013"/>
                  </a:lnTo>
                  <a:lnTo>
                    <a:pt x="2017" y="2013"/>
                  </a:lnTo>
                  <a:lnTo>
                    <a:pt x="2017" y="2013"/>
                  </a:lnTo>
                  <a:lnTo>
                    <a:pt x="2015" y="2014"/>
                  </a:lnTo>
                  <a:lnTo>
                    <a:pt x="2015" y="2014"/>
                  </a:lnTo>
                  <a:lnTo>
                    <a:pt x="2014" y="2014"/>
                  </a:lnTo>
                  <a:lnTo>
                    <a:pt x="2010" y="2015"/>
                  </a:lnTo>
                  <a:lnTo>
                    <a:pt x="2010" y="2015"/>
                  </a:lnTo>
                  <a:lnTo>
                    <a:pt x="2009" y="2015"/>
                  </a:lnTo>
                  <a:lnTo>
                    <a:pt x="2008" y="2015"/>
                  </a:lnTo>
                  <a:lnTo>
                    <a:pt x="2007" y="2016"/>
                  </a:lnTo>
                  <a:lnTo>
                    <a:pt x="2006" y="2016"/>
                  </a:lnTo>
                  <a:lnTo>
                    <a:pt x="2005" y="2016"/>
                  </a:lnTo>
                  <a:lnTo>
                    <a:pt x="2005" y="2016"/>
                  </a:lnTo>
                  <a:lnTo>
                    <a:pt x="2003" y="2017"/>
                  </a:lnTo>
                  <a:lnTo>
                    <a:pt x="2003" y="2017"/>
                  </a:lnTo>
                  <a:lnTo>
                    <a:pt x="2001" y="2018"/>
                  </a:lnTo>
                  <a:lnTo>
                    <a:pt x="2001" y="2018"/>
                  </a:lnTo>
                  <a:lnTo>
                    <a:pt x="1999" y="2018"/>
                  </a:lnTo>
                  <a:lnTo>
                    <a:pt x="1999" y="2018"/>
                  </a:lnTo>
                  <a:lnTo>
                    <a:pt x="1997" y="2019"/>
                  </a:lnTo>
                  <a:lnTo>
                    <a:pt x="1997" y="2019"/>
                  </a:lnTo>
                  <a:lnTo>
                    <a:pt x="1996" y="2019"/>
                  </a:lnTo>
                  <a:lnTo>
                    <a:pt x="1994" y="2020"/>
                  </a:lnTo>
                  <a:lnTo>
                    <a:pt x="1994" y="2020"/>
                  </a:lnTo>
                  <a:lnTo>
                    <a:pt x="1993" y="2020"/>
                  </a:lnTo>
                  <a:lnTo>
                    <a:pt x="1992" y="2021"/>
                  </a:lnTo>
                  <a:lnTo>
                    <a:pt x="1992" y="2021"/>
                  </a:lnTo>
                  <a:lnTo>
                    <a:pt x="1989" y="2022"/>
                  </a:lnTo>
                  <a:lnTo>
                    <a:pt x="1987" y="2023"/>
                  </a:lnTo>
                  <a:lnTo>
                    <a:pt x="1987" y="2023"/>
                  </a:lnTo>
                  <a:lnTo>
                    <a:pt x="1986" y="2023"/>
                  </a:lnTo>
                  <a:close/>
                  <a:moveTo>
                    <a:pt x="406" y="1450"/>
                  </a:moveTo>
                  <a:lnTo>
                    <a:pt x="406" y="909"/>
                  </a:lnTo>
                  <a:cubicBezTo>
                    <a:pt x="406" y="659"/>
                    <a:pt x="508" y="431"/>
                    <a:pt x="673" y="267"/>
                  </a:cubicBezTo>
                  <a:cubicBezTo>
                    <a:pt x="838" y="102"/>
                    <a:pt x="1065" y="0"/>
                    <a:pt x="1315" y="0"/>
                  </a:cubicBezTo>
                  <a:lnTo>
                    <a:pt x="1315" y="0"/>
                  </a:lnTo>
                  <a:cubicBezTo>
                    <a:pt x="1564" y="0"/>
                    <a:pt x="1792" y="102"/>
                    <a:pt x="1956" y="267"/>
                  </a:cubicBezTo>
                  <a:cubicBezTo>
                    <a:pt x="2121" y="431"/>
                    <a:pt x="2223" y="659"/>
                    <a:pt x="2223" y="909"/>
                  </a:cubicBezTo>
                  <a:lnTo>
                    <a:pt x="2223" y="1450"/>
                  </a:lnTo>
                  <a:lnTo>
                    <a:pt x="1930" y="1450"/>
                  </a:lnTo>
                  <a:lnTo>
                    <a:pt x="1930" y="913"/>
                  </a:lnTo>
                  <a:cubicBezTo>
                    <a:pt x="1930" y="744"/>
                    <a:pt x="1860" y="590"/>
                    <a:pt x="1749" y="479"/>
                  </a:cubicBezTo>
                  <a:cubicBezTo>
                    <a:pt x="1638" y="367"/>
                    <a:pt x="1484" y="298"/>
                    <a:pt x="1315" y="298"/>
                  </a:cubicBezTo>
                  <a:lnTo>
                    <a:pt x="1315" y="298"/>
                  </a:lnTo>
                  <a:cubicBezTo>
                    <a:pt x="1145" y="298"/>
                    <a:pt x="992" y="367"/>
                    <a:pt x="880" y="479"/>
                  </a:cubicBezTo>
                  <a:cubicBezTo>
                    <a:pt x="769" y="590"/>
                    <a:pt x="700" y="744"/>
                    <a:pt x="700" y="913"/>
                  </a:cubicBezTo>
                  <a:lnTo>
                    <a:pt x="700" y="1450"/>
                  </a:lnTo>
                  <a:lnTo>
                    <a:pt x="406" y="1450"/>
                  </a:lnTo>
                  <a:close/>
                  <a:moveTo>
                    <a:pt x="2231" y="1583"/>
                  </a:moveTo>
                  <a:lnTo>
                    <a:pt x="398" y="1583"/>
                  </a:lnTo>
                  <a:cubicBezTo>
                    <a:pt x="289" y="1583"/>
                    <a:pt x="190" y="1627"/>
                    <a:pt x="118" y="1700"/>
                  </a:cubicBezTo>
                  <a:cubicBezTo>
                    <a:pt x="46" y="1771"/>
                    <a:pt x="1" y="1870"/>
                    <a:pt x="1" y="1980"/>
                  </a:cubicBezTo>
                  <a:lnTo>
                    <a:pt x="1" y="2338"/>
                  </a:lnTo>
                  <a:lnTo>
                    <a:pt x="1057" y="2338"/>
                  </a:lnTo>
                  <a:lnTo>
                    <a:pt x="1306" y="2088"/>
                  </a:lnTo>
                  <a:lnTo>
                    <a:pt x="1315" y="2079"/>
                  </a:lnTo>
                  <a:lnTo>
                    <a:pt x="1344" y="2050"/>
                  </a:lnTo>
                  <a:lnTo>
                    <a:pt x="1386" y="2050"/>
                  </a:lnTo>
                  <a:lnTo>
                    <a:pt x="1398" y="2050"/>
                  </a:lnTo>
                  <a:lnTo>
                    <a:pt x="1779" y="2050"/>
                  </a:lnTo>
                  <a:cubicBezTo>
                    <a:pt x="1794" y="2018"/>
                    <a:pt x="1814" y="1990"/>
                    <a:pt x="1839" y="1965"/>
                  </a:cubicBezTo>
                  <a:cubicBezTo>
                    <a:pt x="1894" y="1910"/>
                    <a:pt x="1970" y="1876"/>
                    <a:pt x="2054" y="1876"/>
                  </a:cubicBezTo>
                  <a:cubicBezTo>
                    <a:pt x="2138" y="1876"/>
                    <a:pt x="2214" y="1910"/>
                    <a:pt x="2269" y="1965"/>
                  </a:cubicBezTo>
                  <a:cubicBezTo>
                    <a:pt x="2324" y="2020"/>
                    <a:pt x="2358" y="2096"/>
                    <a:pt x="2358" y="2180"/>
                  </a:cubicBezTo>
                  <a:cubicBezTo>
                    <a:pt x="2358" y="2264"/>
                    <a:pt x="2324" y="2340"/>
                    <a:pt x="2269" y="2395"/>
                  </a:cubicBezTo>
                  <a:cubicBezTo>
                    <a:pt x="2214" y="2450"/>
                    <a:pt x="2138" y="2484"/>
                    <a:pt x="2054" y="2484"/>
                  </a:cubicBezTo>
                  <a:cubicBezTo>
                    <a:pt x="1970" y="2484"/>
                    <a:pt x="1894" y="2450"/>
                    <a:pt x="1839" y="2395"/>
                  </a:cubicBezTo>
                  <a:cubicBezTo>
                    <a:pt x="1814" y="2371"/>
                    <a:pt x="1794" y="2342"/>
                    <a:pt x="1779" y="2310"/>
                  </a:cubicBezTo>
                  <a:lnTo>
                    <a:pt x="1452" y="2310"/>
                  </a:lnTo>
                  <a:lnTo>
                    <a:pt x="1202" y="2560"/>
                  </a:lnTo>
                  <a:lnTo>
                    <a:pt x="1194" y="2569"/>
                  </a:lnTo>
                  <a:lnTo>
                    <a:pt x="1164" y="2598"/>
                  </a:lnTo>
                  <a:lnTo>
                    <a:pt x="1123" y="2598"/>
                  </a:lnTo>
                  <a:lnTo>
                    <a:pt x="1110" y="2598"/>
                  </a:lnTo>
                  <a:lnTo>
                    <a:pt x="1" y="2598"/>
                  </a:lnTo>
                  <a:lnTo>
                    <a:pt x="1" y="2766"/>
                  </a:lnTo>
                  <a:lnTo>
                    <a:pt x="1779" y="2766"/>
                  </a:lnTo>
                  <a:cubicBezTo>
                    <a:pt x="1794" y="2734"/>
                    <a:pt x="1814" y="2706"/>
                    <a:pt x="1839" y="2681"/>
                  </a:cubicBezTo>
                  <a:cubicBezTo>
                    <a:pt x="1894" y="2626"/>
                    <a:pt x="1970" y="2592"/>
                    <a:pt x="2054" y="2592"/>
                  </a:cubicBezTo>
                  <a:cubicBezTo>
                    <a:pt x="2138" y="2592"/>
                    <a:pt x="2214" y="2626"/>
                    <a:pt x="2269" y="2681"/>
                  </a:cubicBezTo>
                  <a:cubicBezTo>
                    <a:pt x="2324" y="2736"/>
                    <a:pt x="2358" y="2812"/>
                    <a:pt x="2358" y="2896"/>
                  </a:cubicBezTo>
                  <a:cubicBezTo>
                    <a:pt x="2358" y="2980"/>
                    <a:pt x="2324" y="3056"/>
                    <a:pt x="2269" y="3111"/>
                  </a:cubicBezTo>
                  <a:cubicBezTo>
                    <a:pt x="2214" y="3166"/>
                    <a:pt x="2138" y="3200"/>
                    <a:pt x="2054" y="3200"/>
                  </a:cubicBezTo>
                  <a:cubicBezTo>
                    <a:pt x="1970" y="3200"/>
                    <a:pt x="1894" y="3166"/>
                    <a:pt x="1839" y="3111"/>
                  </a:cubicBezTo>
                  <a:cubicBezTo>
                    <a:pt x="1814" y="3087"/>
                    <a:pt x="1794" y="3058"/>
                    <a:pt x="1779" y="3026"/>
                  </a:cubicBezTo>
                  <a:lnTo>
                    <a:pt x="1" y="3026"/>
                  </a:lnTo>
                  <a:lnTo>
                    <a:pt x="1" y="3194"/>
                  </a:lnTo>
                  <a:lnTo>
                    <a:pt x="1110" y="3194"/>
                  </a:lnTo>
                  <a:lnTo>
                    <a:pt x="1123" y="3194"/>
                  </a:lnTo>
                  <a:lnTo>
                    <a:pt x="1164" y="3194"/>
                  </a:lnTo>
                  <a:lnTo>
                    <a:pt x="1194" y="3223"/>
                  </a:lnTo>
                  <a:lnTo>
                    <a:pt x="1202" y="3232"/>
                  </a:lnTo>
                  <a:lnTo>
                    <a:pt x="1452" y="3482"/>
                  </a:lnTo>
                  <a:lnTo>
                    <a:pt x="1779" y="3482"/>
                  </a:lnTo>
                  <a:cubicBezTo>
                    <a:pt x="1794" y="3450"/>
                    <a:pt x="1814" y="3421"/>
                    <a:pt x="1839" y="3397"/>
                  </a:cubicBezTo>
                  <a:cubicBezTo>
                    <a:pt x="1894" y="3342"/>
                    <a:pt x="1970" y="3308"/>
                    <a:pt x="2054" y="3308"/>
                  </a:cubicBezTo>
                  <a:cubicBezTo>
                    <a:pt x="2138" y="3308"/>
                    <a:pt x="2214" y="3342"/>
                    <a:pt x="2269" y="3397"/>
                  </a:cubicBezTo>
                  <a:cubicBezTo>
                    <a:pt x="2324" y="3452"/>
                    <a:pt x="2358" y="3528"/>
                    <a:pt x="2358" y="3612"/>
                  </a:cubicBezTo>
                  <a:cubicBezTo>
                    <a:pt x="2358" y="3696"/>
                    <a:pt x="2324" y="3772"/>
                    <a:pt x="2269" y="3827"/>
                  </a:cubicBezTo>
                  <a:cubicBezTo>
                    <a:pt x="2214" y="3882"/>
                    <a:pt x="2138" y="3916"/>
                    <a:pt x="2054" y="3916"/>
                  </a:cubicBezTo>
                  <a:cubicBezTo>
                    <a:pt x="1970" y="3916"/>
                    <a:pt x="1894" y="3882"/>
                    <a:pt x="1839" y="3827"/>
                  </a:cubicBezTo>
                  <a:cubicBezTo>
                    <a:pt x="1814" y="3802"/>
                    <a:pt x="1794" y="3774"/>
                    <a:pt x="1779" y="3742"/>
                  </a:cubicBezTo>
                  <a:lnTo>
                    <a:pt x="1398" y="3742"/>
                  </a:lnTo>
                  <a:lnTo>
                    <a:pt x="1386" y="3742"/>
                  </a:lnTo>
                  <a:lnTo>
                    <a:pt x="1344" y="3742"/>
                  </a:lnTo>
                  <a:lnTo>
                    <a:pt x="1315" y="3713"/>
                  </a:lnTo>
                  <a:lnTo>
                    <a:pt x="1306" y="3704"/>
                  </a:lnTo>
                  <a:lnTo>
                    <a:pt x="1057" y="3454"/>
                  </a:lnTo>
                  <a:lnTo>
                    <a:pt x="1" y="3454"/>
                  </a:lnTo>
                  <a:lnTo>
                    <a:pt x="1" y="3812"/>
                  </a:lnTo>
                  <a:cubicBezTo>
                    <a:pt x="1" y="3921"/>
                    <a:pt x="46" y="4021"/>
                    <a:pt x="118" y="4093"/>
                  </a:cubicBezTo>
                  <a:cubicBezTo>
                    <a:pt x="190" y="4164"/>
                    <a:pt x="289" y="4209"/>
                    <a:pt x="398" y="4209"/>
                  </a:cubicBezTo>
                  <a:lnTo>
                    <a:pt x="2231" y="4209"/>
                  </a:lnTo>
                  <a:cubicBezTo>
                    <a:pt x="2340" y="4209"/>
                    <a:pt x="2439" y="4164"/>
                    <a:pt x="2511" y="4093"/>
                  </a:cubicBezTo>
                  <a:cubicBezTo>
                    <a:pt x="2583" y="4021"/>
                    <a:pt x="2628" y="3921"/>
                    <a:pt x="2628" y="3812"/>
                  </a:cubicBezTo>
                  <a:lnTo>
                    <a:pt x="2628" y="1980"/>
                  </a:lnTo>
                  <a:cubicBezTo>
                    <a:pt x="2628" y="1870"/>
                    <a:pt x="2583" y="1771"/>
                    <a:pt x="2511" y="1700"/>
                  </a:cubicBezTo>
                  <a:cubicBezTo>
                    <a:pt x="2439" y="1627"/>
                    <a:pt x="2340" y="1583"/>
                    <a:pt x="2231" y="1583"/>
                  </a:cubicBezTo>
                  <a:lnTo>
                    <a:pt x="2231" y="1583"/>
                  </a:lnTo>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9" name="Distribution" descr="{&quot;Key&quot;:&quot;POWER_USER_SHAPE_ICON&quot;,&quot;Value&quot;:&quot;POWER_USER_SHAPE_ICON_STYLE_1&quot;}">
              <a:extLst>
                <a:ext uri="{FF2B5EF4-FFF2-40B4-BE49-F238E27FC236}">
                  <a16:creationId xmlns:a16="http://schemas.microsoft.com/office/drawing/2014/main" id="{7C93A77C-FB64-424A-908A-0042B63F2E3E}"/>
                </a:ext>
              </a:extLst>
            </p:cNvPr>
            <p:cNvGrpSpPr>
              <a:grpSpLocks noChangeAspect="1"/>
            </p:cNvGrpSpPr>
            <p:nvPr>
              <p:custDataLst>
                <p:tags r:id="rId12"/>
              </p:custDataLst>
            </p:nvPr>
          </p:nvGrpSpPr>
          <p:grpSpPr>
            <a:xfrm>
              <a:off x="7015606" y="4793233"/>
              <a:ext cx="479103" cy="468069"/>
              <a:chOff x="5202795" y="214856"/>
              <a:chExt cx="683543" cy="667800"/>
            </a:xfrm>
            <a:solidFill>
              <a:schemeClr val="accent6"/>
            </a:solidFill>
          </p:grpSpPr>
          <p:sp>
            <p:nvSpPr>
              <p:cNvPr id="75" name="Freeform 11">
                <a:extLst>
                  <a:ext uri="{FF2B5EF4-FFF2-40B4-BE49-F238E27FC236}">
                    <a16:creationId xmlns:a16="http://schemas.microsoft.com/office/drawing/2014/main" id="{5DF3D407-5792-4A61-8CB3-3AB8FE6D36C3}"/>
                  </a:ext>
                </a:extLst>
              </p:cNvPr>
              <p:cNvSpPr>
                <a:spLocks noEditPoints="1"/>
              </p:cNvSpPr>
              <p:nvPr/>
            </p:nvSpPr>
            <p:spPr bwMode="auto">
              <a:xfrm>
                <a:off x="5202795" y="214856"/>
                <a:ext cx="674360" cy="667800"/>
              </a:xfrm>
              <a:custGeom>
                <a:avLst/>
                <a:gdLst>
                  <a:gd name="T0" fmla="*/ 3844 w 4927"/>
                  <a:gd name="T1" fmla="*/ 4076 h 4864"/>
                  <a:gd name="T2" fmla="*/ 2484 w 4927"/>
                  <a:gd name="T3" fmla="*/ 358 h 4864"/>
                  <a:gd name="T4" fmla="*/ 2927 w 4927"/>
                  <a:gd name="T5" fmla="*/ 358 h 4864"/>
                  <a:gd name="T6" fmla="*/ 497 w 4927"/>
                  <a:gd name="T7" fmla="*/ 4478 h 4864"/>
                  <a:gd name="T8" fmla="*/ 2572 w 4927"/>
                  <a:gd name="T9" fmla="*/ 2477 h 4864"/>
                  <a:gd name="T10" fmla="*/ 2553 w 4927"/>
                  <a:gd name="T11" fmla="*/ 2471 h 4864"/>
                  <a:gd name="T12" fmla="*/ 2525 w 4927"/>
                  <a:gd name="T13" fmla="*/ 2464 h 4864"/>
                  <a:gd name="T14" fmla="*/ 2496 w 4927"/>
                  <a:gd name="T15" fmla="*/ 2458 h 4864"/>
                  <a:gd name="T16" fmla="*/ 2465 w 4927"/>
                  <a:gd name="T17" fmla="*/ 2455 h 4864"/>
                  <a:gd name="T18" fmla="*/ 2434 w 4927"/>
                  <a:gd name="T19" fmla="*/ 2454 h 4864"/>
                  <a:gd name="T20" fmla="*/ 2412 w 4927"/>
                  <a:gd name="T21" fmla="*/ 2454 h 4864"/>
                  <a:gd name="T22" fmla="*/ 2391 w 4927"/>
                  <a:gd name="T23" fmla="*/ 2456 h 4864"/>
                  <a:gd name="T24" fmla="*/ 2177 w 4927"/>
                  <a:gd name="T25" fmla="*/ 2544 h 4864"/>
                  <a:gd name="T26" fmla="*/ 2162 w 4927"/>
                  <a:gd name="T27" fmla="*/ 2556 h 4864"/>
                  <a:gd name="T28" fmla="*/ 2146 w 4927"/>
                  <a:gd name="T29" fmla="*/ 2570 h 4864"/>
                  <a:gd name="T30" fmla="*/ 2126 w 4927"/>
                  <a:gd name="T31" fmla="*/ 2591 h 4864"/>
                  <a:gd name="T32" fmla="*/ 2112 w 4927"/>
                  <a:gd name="T33" fmla="*/ 2608 h 4864"/>
                  <a:gd name="T34" fmla="*/ 2069 w 4927"/>
                  <a:gd name="T35" fmla="*/ 2674 h 4864"/>
                  <a:gd name="T36" fmla="*/ 2055 w 4927"/>
                  <a:gd name="T37" fmla="*/ 3027 h 4864"/>
                  <a:gd name="T38" fmla="*/ 2067 w 4927"/>
                  <a:gd name="T39" fmla="*/ 3054 h 4864"/>
                  <a:gd name="T40" fmla="*/ 2082 w 4927"/>
                  <a:gd name="T41" fmla="*/ 3081 h 4864"/>
                  <a:gd name="T42" fmla="*/ 2099 w 4927"/>
                  <a:gd name="T43" fmla="*/ 3105 h 4864"/>
                  <a:gd name="T44" fmla="*/ 2117 w 4927"/>
                  <a:gd name="T45" fmla="*/ 3129 h 4864"/>
                  <a:gd name="T46" fmla="*/ 2137 w 4927"/>
                  <a:gd name="T47" fmla="*/ 3152 h 4864"/>
                  <a:gd name="T48" fmla="*/ 2154 w 4927"/>
                  <a:gd name="T49" fmla="*/ 3169 h 4864"/>
                  <a:gd name="T50" fmla="*/ 2324 w 4927"/>
                  <a:gd name="T51" fmla="*/ 3263 h 4864"/>
                  <a:gd name="T52" fmla="*/ 2337 w 4927"/>
                  <a:gd name="T53" fmla="*/ 3267 h 4864"/>
                  <a:gd name="T54" fmla="*/ 2353 w 4927"/>
                  <a:gd name="T55" fmla="*/ 3270 h 4864"/>
                  <a:gd name="T56" fmla="*/ 2382 w 4927"/>
                  <a:gd name="T57" fmla="*/ 3275 h 4864"/>
                  <a:gd name="T58" fmla="*/ 2413 w 4927"/>
                  <a:gd name="T59" fmla="*/ 3277 h 4864"/>
                  <a:gd name="T60" fmla="*/ 2445 w 4927"/>
                  <a:gd name="T61" fmla="*/ 3278 h 4864"/>
                  <a:gd name="T62" fmla="*/ 2477 w 4927"/>
                  <a:gd name="T63" fmla="*/ 3276 h 4864"/>
                  <a:gd name="T64" fmla="*/ 2508 w 4927"/>
                  <a:gd name="T65" fmla="*/ 3271 h 4864"/>
                  <a:gd name="T66" fmla="*/ 2755 w 4927"/>
                  <a:gd name="T67" fmla="*/ 3124 h 4864"/>
                  <a:gd name="T68" fmla="*/ 2772 w 4927"/>
                  <a:gd name="T69" fmla="*/ 3102 h 4864"/>
                  <a:gd name="T70" fmla="*/ 2782 w 4927"/>
                  <a:gd name="T71" fmla="*/ 3086 h 4864"/>
                  <a:gd name="T72" fmla="*/ 2798 w 4927"/>
                  <a:gd name="T73" fmla="*/ 3059 h 4864"/>
                  <a:gd name="T74" fmla="*/ 2808 w 4927"/>
                  <a:gd name="T75" fmla="*/ 3038 h 4864"/>
                  <a:gd name="T76" fmla="*/ 2845 w 4927"/>
                  <a:gd name="T77" fmla="*/ 2885 h 4864"/>
                  <a:gd name="T78" fmla="*/ 2845 w 4927"/>
                  <a:gd name="T79" fmla="*/ 2878 h 4864"/>
                  <a:gd name="T80" fmla="*/ 2845 w 4927"/>
                  <a:gd name="T81" fmla="*/ 2845 h 4864"/>
                  <a:gd name="T82" fmla="*/ 2844 w 4927"/>
                  <a:gd name="T83" fmla="*/ 2824 h 4864"/>
                  <a:gd name="T84" fmla="*/ 2839 w 4927"/>
                  <a:gd name="T85" fmla="*/ 2793 h 4864"/>
                  <a:gd name="T86" fmla="*/ 2835 w 4927"/>
                  <a:gd name="T87" fmla="*/ 2774 h 4864"/>
                  <a:gd name="T88" fmla="*/ 2827 w 4927"/>
                  <a:gd name="T89" fmla="*/ 2744 h 4864"/>
                  <a:gd name="T90" fmla="*/ 2818 w 4927"/>
                  <a:gd name="T91" fmla="*/ 2716 h 4864"/>
                  <a:gd name="T92" fmla="*/ 2580 w 4927"/>
                  <a:gd name="T93" fmla="*/ 2481 h 4864"/>
                  <a:gd name="T94" fmla="*/ 2126 w 4927"/>
                  <a:gd name="T95" fmla="*/ 580 h 4864"/>
                  <a:gd name="T96" fmla="*/ 2737 w 4927"/>
                  <a:gd name="T97" fmla="*/ 1159 h 4864"/>
                  <a:gd name="T98" fmla="*/ 4927 w 4927"/>
                  <a:gd name="T99" fmla="*/ 2461 h 4864"/>
                  <a:gd name="T100" fmla="*/ 3655 w 4927"/>
                  <a:gd name="T101" fmla="*/ 3674 h 4864"/>
                  <a:gd name="T102" fmla="*/ 3610 w 4927"/>
                  <a:gd name="T103" fmla="*/ 4179 h 4864"/>
                  <a:gd name="T104" fmla="*/ 2467 w 4927"/>
                  <a:gd name="T105" fmla="*/ 4291 h 4864"/>
                  <a:gd name="T106" fmla="*/ 2056 w 4927"/>
                  <a:gd name="T107" fmla="*/ 4566 h 4864"/>
                  <a:gd name="T108" fmla="*/ 955 w 4927"/>
                  <a:gd name="T109" fmla="*/ 3991 h 4864"/>
                  <a:gd name="T110" fmla="*/ 146 w 4927"/>
                  <a:gd name="T111" fmla="*/ 3831 h 4864"/>
                  <a:gd name="T112" fmla="*/ 1125 w 4927"/>
                  <a:gd name="T113" fmla="*/ 1884 h 4864"/>
                  <a:gd name="T114" fmla="*/ 1186 w 4927"/>
                  <a:gd name="T115" fmla="*/ 1417 h 4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27" h="4864">
                    <a:moveTo>
                      <a:pt x="3937" y="3853"/>
                    </a:moveTo>
                    <a:cubicBezTo>
                      <a:pt x="3913" y="3829"/>
                      <a:pt x="3880" y="3814"/>
                      <a:pt x="3844" y="3814"/>
                    </a:cubicBezTo>
                    <a:cubicBezTo>
                      <a:pt x="3808" y="3814"/>
                      <a:pt x="3776" y="3829"/>
                      <a:pt x="3752" y="3853"/>
                    </a:cubicBezTo>
                    <a:cubicBezTo>
                      <a:pt x="3728" y="3876"/>
                      <a:pt x="3714" y="3909"/>
                      <a:pt x="3714" y="3945"/>
                    </a:cubicBezTo>
                    <a:cubicBezTo>
                      <a:pt x="3714" y="3981"/>
                      <a:pt x="3728" y="4014"/>
                      <a:pt x="3752" y="4038"/>
                    </a:cubicBezTo>
                    <a:cubicBezTo>
                      <a:pt x="3776" y="4061"/>
                      <a:pt x="3808" y="4076"/>
                      <a:pt x="3844" y="4076"/>
                    </a:cubicBezTo>
                    <a:cubicBezTo>
                      <a:pt x="3880" y="4076"/>
                      <a:pt x="3913" y="4061"/>
                      <a:pt x="3937" y="4038"/>
                    </a:cubicBezTo>
                    <a:cubicBezTo>
                      <a:pt x="3960" y="4014"/>
                      <a:pt x="3975" y="3981"/>
                      <a:pt x="3975" y="3945"/>
                    </a:cubicBezTo>
                    <a:cubicBezTo>
                      <a:pt x="3975" y="3909"/>
                      <a:pt x="3960" y="3876"/>
                      <a:pt x="3937" y="3853"/>
                    </a:cubicBezTo>
                    <a:close/>
                    <a:moveTo>
                      <a:pt x="2927" y="358"/>
                    </a:moveTo>
                    <a:cubicBezTo>
                      <a:pt x="2871" y="302"/>
                      <a:pt x="2792" y="267"/>
                      <a:pt x="2706" y="267"/>
                    </a:cubicBezTo>
                    <a:cubicBezTo>
                      <a:pt x="2619" y="267"/>
                      <a:pt x="2541" y="302"/>
                      <a:pt x="2484" y="358"/>
                    </a:cubicBezTo>
                    <a:cubicBezTo>
                      <a:pt x="2428" y="415"/>
                      <a:pt x="2393" y="493"/>
                      <a:pt x="2393" y="580"/>
                    </a:cubicBezTo>
                    <a:cubicBezTo>
                      <a:pt x="2393" y="666"/>
                      <a:pt x="2428" y="745"/>
                      <a:pt x="2484" y="801"/>
                    </a:cubicBezTo>
                    <a:cubicBezTo>
                      <a:pt x="2541" y="858"/>
                      <a:pt x="2619" y="893"/>
                      <a:pt x="2706" y="893"/>
                    </a:cubicBezTo>
                    <a:cubicBezTo>
                      <a:pt x="2792" y="893"/>
                      <a:pt x="2871" y="858"/>
                      <a:pt x="2927" y="801"/>
                    </a:cubicBezTo>
                    <a:cubicBezTo>
                      <a:pt x="2984" y="745"/>
                      <a:pt x="3019" y="666"/>
                      <a:pt x="3019" y="580"/>
                    </a:cubicBezTo>
                    <a:cubicBezTo>
                      <a:pt x="3019" y="493"/>
                      <a:pt x="2984" y="415"/>
                      <a:pt x="2927" y="358"/>
                    </a:cubicBezTo>
                    <a:close/>
                    <a:moveTo>
                      <a:pt x="706" y="3972"/>
                    </a:moveTo>
                    <a:cubicBezTo>
                      <a:pt x="653" y="3919"/>
                      <a:pt x="578" y="3886"/>
                      <a:pt x="497" y="3886"/>
                    </a:cubicBezTo>
                    <a:cubicBezTo>
                      <a:pt x="415" y="3886"/>
                      <a:pt x="341" y="3919"/>
                      <a:pt x="287" y="3972"/>
                    </a:cubicBezTo>
                    <a:cubicBezTo>
                      <a:pt x="234" y="4026"/>
                      <a:pt x="200" y="4100"/>
                      <a:pt x="200" y="4182"/>
                    </a:cubicBezTo>
                    <a:cubicBezTo>
                      <a:pt x="200" y="4264"/>
                      <a:pt x="234" y="4338"/>
                      <a:pt x="287" y="4391"/>
                    </a:cubicBezTo>
                    <a:cubicBezTo>
                      <a:pt x="341" y="4445"/>
                      <a:pt x="415" y="4478"/>
                      <a:pt x="497" y="4478"/>
                    </a:cubicBezTo>
                    <a:cubicBezTo>
                      <a:pt x="578" y="4478"/>
                      <a:pt x="653" y="4445"/>
                      <a:pt x="706" y="4391"/>
                    </a:cubicBezTo>
                    <a:cubicBezTo>
                      <a:pt x="760" y="4338"/>
                      <a:pt x="793" y="4264"/>
                      <a:pt x="793" y="4182"/>
                    </a:cubicBezTo>
                    <a:cubicBezTo>
                      <a:pt x="793" y="4100"/>
                      <a:pt x="760" y="4026"/>
                      <a:pt x="706" y="3972"/>
                    </a:cubicBezTo>
                    <a:close/>
                    <a:moveTo>
                      <a:pt x="2578" y="2480"/>
                    </a:moveTo>
                    <a:cubicBezTo>
                      <a:pt x="2576" y="2479"/>
                      <a:pt x="2574" y="2478"/>
                      <a:pt x="2572" y="2478"/>
                    </a:cubicBezTo>
                    <a:lnTo>
                      <a:pt x="2572" y="2477"/>
                    </a:lnTo>
                    <a:lnTo>
                      <a:pt x="2569" y="2477"/>
                    </a:lnTo>
                    <a:lnTo>
                      <a:pt x="2569" y="2477"/>
                    </a:lnTo>
                    <a:cubicBezTo>
                      <a:pt x="2567" y="2476"/>
                      <a:pt x="2565" y="2475"/>
                      <a:pt x="2563" y="2474"/>
                    </a:cubicBezTo>
                    <a:lnTo>
                      <a:pt x="2561" y="2474"/>
                    </a:lnTo>
                    <a:lnTo>
                      <a:pt x="2559" y="2473"/>
                    </a:lnTo>
                    <a:cubicBezTo>
                      <a:pt x="2557" y="2473"/>
                      <a:pt x="2555" y="2472"/>
                      <a:pt x="2553" y="2471"/>
                    </a:cubicBezTo>
                    <a:lnTo>
                      <a:pt x="2550" y="2470"/>
                    </a:lnTo>
                    <a:cubicBezTo>
                      <a:pt x="2548" y="2470"/>
                      <a:pt x="2546" y="2469"/>
                      <a:pt x="2544" y="2469"/>
                    </a:cubicBezTo>
                    <a:lnTo>
                      <a:pt x="2539" y="2467"/>
                    </a:lnTo>
                    <a:lnTo>
                      <a:pt x="2534" y="2466"/>
                    </a:lnTo>
                    <a:cubicBezTo>
                      <a:pt x="2532" y="2466"/>
                      <a:pt x="2531" y="2465"/>
                      <a:pt x="2529" y="2465"/>
                    </a:cubicBezTo>
                    <a:lnTo>
                      <a:pt x="2525" y="2464"/>
                    </a:lnTo>
                    <a:cubicBezTo>
                      <a:pt x="2523" y="2464"/>
                      <a:pt x="2521" y="2463"/>
                      <a:pt x="2519" y="2463"/>
                    </a:cubicBezTo>
                    <a:lnTo>
                      <a:pt x="2515" y="2462"/>
                    </a:lnTo>
                    <a:cubicBezTo>
                      <a:pt x="2513" y="2461"/>
                      <a:pt x="2511" y="2461"/>
                      <a:pt x="2508" y="2461"/>
                    </a:cubicBezTo>
                    <a:lnTo>
                      <a:pt x="2505" y="2460"/>
                    </a:lnTo>
                    <a:cubicBezTo>
                      <a:pt x="2503" y="2460"/>
                      <a:pt x="2500" y="2459"/>
                      <a:pt x="2497" y="2459"/>
                    </a:cubicBezTo>
                    <a:lnTo>
                      <a:pt x="2496" y="2458"/>
                    </a:lnTo>
                    <a:cubicBezTo>
                      <a:pt x="2493" y="2458"/>
                      <a:pt x="2490" y="2458"/>
                      <a:pt x="2487" y="2457"/>
                    </a:cubicBezTo>
                    <a:lnTo>
                      <a:pt x="2486" y="2457"/>
                    </a:lnTo>
                    <a:cubicBezTo>
                      <a:pt x="2483" y="2457"/>
                      <a:pt x="2480" y="2456"/>
                      <a:pt x="2477" y="2456"/>
                    </a:cubicBezTo>
                    <a:lnTo>
                      <a:pt x="2475" y="2456"/>
                    </a:lnTo>
                    <a:cubicBezTo>
                      <a:pt x="2472" y="2455"/>
                      <a:pt x="2469" y="2455"/>
                      <a:pt x="2466" y="2455"/>
                    </a:cubicBezTo>
                    <a:lnTo>
                      <a:pt x="2465" y="2455"/>
                    </a:lnTo>
                    <a:cubicBezTo>
                      <a:pt x="2462" y="2455"/>
                      <a:pt x="2459" y="2455"/>
                      <a:pt x="2455" y="2454"/>
                    </a:cubicBezTo>
                    <a:lnTo>
                      <a:pt x="2455" y="2454"/>
                    </a:lnTo>
                    <a:lnTo>
                      <a:pt x="2454" y="2454"/>
                    </a:lnTo>
                    <a:cubicBezTo>
                      <a:pt x="2451" y="2454"/>
                      <a:pt x="2448" y="2454"/>
                      <a:pt x="2445" y="2454"/>
                    </a:cubicBezTo>
                    <a:lnTo>
                      <a:pt x="2444" y="2454"/>
                    </a:lnTo>
                    <a:cubicBezTo>
                      <a:pt x="2440" y="2454"/>
                      <a:pt x="2437" y="2454"/>
                      <a:pt x="2434" y="2454"/>
                    </a:cubicBezTo>
                    <a:cubicBezTo>
                      <a:pt x="2430" y="2454"/>
                      <a:pt x="2427" y="2454"/>
                      <a:pt x="2424" y="2454"/>
                    </a:cubicBezTo>
                    <a:lnTo>
                      <a:pt x="2423" y="2454"/>
                    </a:lnTo>
                    <a:lnTo>
                      <a:pt x="2423" y="2454"/>
                    </a:lnTo>
                    <a:lnTo>
                      <a:pt x="2423" y="2454"/>
                    </a:lnTo>
                    <a:cubicBezTo>
                      <a:pt x="2419" y="2454"/>
                      <a:pt x="2416" y="2454"/>
                      <a:pt x="2413" y="2454"/>
                    </a:cubicBezTo>
                    <a:lnTo>
                      <a:pt x="2412" y="2454"/>
                    </a:lnTo>
                    <a:lnTo>
                      <a:pt x="2412" y="2454"/>
                    </a:lnTo>
                    <a:lnTo>
                      <a:pt x="2412" y="2454"/>
                    </a:lnTo>
                    <a:cubicBezTo>
                      <a:pt x="2409" y="2455"/>
                      <a:pt x="2406" y="2455"/>
                      <a:pt x="2402" y="2455"/>
                    </a:cubicBezTo>
                    <a:lnTo>
                      <a:pt x="2401" y="2455"/>
                    </a:lnTo>
                    <a:cubicBezTo>
                      <a:pt x="2398" y="2455"/>
                      <a:pt x="2395" y="2455"/>
                      <a:pt x="2392" y="2456"/>
                    </a:cubicBezTo>
                    <a:lnTo>
                      <a:pt x="2391" y="2456"/>
                    </a:lnTo>
                    <a:cubicBezTo>
                      <a:pt x="2318" y="2464"/>
                      <a:pt x="2250" y="2490"/>
                      <a:pt x="2194" y="2531"/>
                    </a:cubicBezTo>
                    <a:lnTo>
                      <a:pt x="2193" y="2531"/>
                    </a:lnTo>
                    <a:lnTo>
                      <a:pt x="2189" y="2534"/>
                    </a:lnTo>
                    <a:lnTo>
                      <a:pt x="2185" y="2537"/>
                    </a:lnTo>
                    <a:lnTo>
                      <a:pt x="2182" y="2540"/>
                    </a:lnTo>
                    <a:cubicBezTo>
                      <a:pt x="2180" y="2541"/>
                      <a:pt x="2178" y="2542"/>
                      <a:pt x="2177" y="2544"/>
                    </a:cubicBezTo>
                    <a:lnTo>
                      <a:pt x="2174" y="2546"/>
                    </a:lnTo>
                    <a:lnTo>
                      <a:pt x="2169" y="2550"/>
                    </a:lnTo>
                    <a:lnTo>
                      <a:pt x="2169" y="2550"/>
                    </a:lnTo>
                    <a:lnTo>
                      <a:pt x="2166" y="2552"/>
                    </a:lnTo>
                    <a:lnTo>
                      <a:pt x="2166" y="2552"/>
                    </a:lnTo>
                    <a:lnTo>
                      <a:pt x="2162" y="2556"/>
                    </a:lnTo>
                    <a:lnTo>
                      <a:pt x="2162" y="2556"/>
                    </a:lnTo>
                    <a:lnTo>
                      <a:pt x="2159" y="2558"/>
                    </a:lnTo>
                    <a:lnTo>
                      <a:pt x="2159" y="2558"/>
                    </a:lnTo>
                    <a:cubicBezTo>
                      <a:pt x="2157" y="2560"/>
                      <a:pt x="2156" y="2562"/>
                      <a:pt x="2154" y="2563"/>
                    </a:cubicBezTo>
                    <a:lnTo>
                      <a:pt x="2152" y="2565"/>
                    </a:lnTo>
                    <a:cubicBezTo>
                      <a:pt x="2150" y="2567"/>
                      <a:pt x="2148" y="2569"/>
                      <a:pt x="2146" y="2570"/>
                    </a:cubicBezTo>
                    <a:lnTo>
                      <a:pt x="2145" y="2572"/>
                    </a:lnTo>
                    <a:cubicBezTo>
                      <a:pt x="2143" y="2574"/>
                      <a:pt x="2142" y="2575"/>
                      <a:pt x="2140" y="2577"/>
                    </a:cubicBezTo>
                    <a:lnTo>
                      <a:pt x="2138" y="2579"/>
                    </a:lnTo>
                    <a:cubicBezTo>
                      <a:pt x="2136" y="2581"/>
                      <a:pt x="2134" y="2583"/>
                      <a:pt x="2133" y="2584"/>
                    </a:cubicBezTo>
                    <a:lnTo>
                      <a:pt x="2132" y="2585"/>
                    </a:lnTo>
                    <a:cubicBezTo>
                      <a:pt x="2130" y="2587"/>
                      <a:pt x="2128" y="2589"/>
                      <a:pt x="2126" y="2591"/>
                    </a:cubicBezTo>
                    <a:lnTo>
                      <a:pt x="2125" y="2593"/>
                    </a:lnTo>
                    <a:lnTo>
                      <a:pt x="2120" y="2599"/>
                    </a:lnTo>
                    <a:lnTo>
                      <a:pt x="2118" y="2601"/>
                    </a:lnTo>
                    <a:cubicBezTo>
                      <a:pt x="2116" y="2603"/>
                      <a:pt x="2115" y="2605"/>
                      <a:pt x="2114" y="2606"/>
                    </a:cubicBezTo>
                    <a:lnTo>
                      <a:pt x="2112" y="2608"/>
                    </a:lnTo>
                    <a:lnTo>
                      <a:pt x="2112" y="2608"/>
                    </a:lnTo>
                    <a:cubicBezTo>
                      <a:pt x="2108" y="2613"/>
                      <a:pt x="2104" y="2618"/>
                      <a:pt x="2101" y="2623"/>
                    </a:cubicBezTo>
                    <a:lnTo>
                      <a:pt x="2100" y="2624"/>
                    </a:lnTo>
                    <a:cubicBezTo>
                      <a:pt x="2095" y="2631"/>
                      <a:pt x="2089" y="2639"/>
                      <a:pt x="2084" y="2647"/>
                    </a:cubicBezTo>
                    <a:lnTo>
                      <a:pt x="2083" y="2650"/>
                    </a:lnTo>
                    <a:cubicBezTo>
                      <a:pt x="2078" y="2658"/>
                      <a:pt x="2073" y="2666"/>
                      <a:pt x="2069" y="2674"/>
                    </a:cubicBezTo>
                    <a:lnTo>
                      <a:pt x="2069" y="2674"/>
                    </a:lnTo>
                    <a:cubicBezTo>
                      <a:pt x="2067" y="2677"/>
                      <a:pt x="2066" y="2680"/>
                      <a:pt x="2064" y="2683"/>
                    </a:cubicBezTo>
                    <a:cubicBezTo>
                      <a:pt x="2037" y="2738"/>
                      <a:pt x="2022" y="2800"/>
                      <a:pt x="2022" y="2866"/>
                    </a:cubicBezTo>
                    <a:cubicBezTo>
                      <a:pt x="2022" y="2919"/>
                      <a:pt x="2032" y="2969"/>
                      <a:pt x="2050" y="3016"/>
                    </a:cubicBezTo>
                    <a:lnTo>
                      <a:pt x="2051" y="3018"/>
                    </a:lnTo>
                    <a:cubicBezTo>
                      <a:pt x="2052" y="3020"/>
                      <a:pt x="2053" y="3023"/>
                      <a:pt x="2054" y="3025"/>
                    </a:cubicBezTo>
                    <a:lnTo>
                      <a:pt x="2055" y="3027"/>
                    </a:lnTo>
                    <a:cubicBezTo>
                      <a:pt x="2056" y="3030"/>
                      <a:pt x="2057" y="3032"/>
                      <a:pt x="2058" y="3034"/>
                    </a:cubicBezTo>
                    <a:lnTo>
                      <a:pt x="2059" y="3036"/>
                    </a:lnTo>
                    <a:cubicBezTo>
                      <a:pt x="2060" y="3039"/>
                      <a:pt x="2061" y="3041"/>
                      <a:pt x="2062" y="3044"/>
                    </a:cubicBezTo>
                    <a:lnTo>
                      <a:pt x="2063" y="3045"/>
                    </a:lnTo>
                    <a:cubicBezTo>
                      <a:pt x="2064" y="3048"/>
                      <a:pt x="2065" y="3050"/>
                      <a:pt x="2066" y="3052"/>
                    </a:cubicBezTo>
                    <a:lnTo>
                      <a:pt x="2067" y="3054"/>
                    </a:lnTo>
                    <a:cubicBezTo>
                      <a:pt x="2068" y="3056"/>
                      <a:pt x="2070" y="3059"/>
                      <a:pt x="2071" y="3061"/>
                    </a:cubicBezTo>
                    <a:lnTo>
                      <a:pt x="2072" y="3063"/>
                    </a:lnTo>
                    <a:cubicBezTo>
                      <a:pt x="2073" y="3065"/>
                      <a:pt x="2074" y="3067"/>
                      <a:pt x="2076" y="3070"/>
                    </a:cubicBezTo>
                    <a:lnTo>
                      <a:pt x="2077" y="3072"/>
                    </a:lnTo>
                    <a:cubicBezTo>
                      <a:pt x="2078" y="3074"/>
                      <a:pt x="2079" y="3076"/>
                      <a:pt x="2081" y="3078"/>
                    </a:cubicBezTo>
                    <a:lnTo>
                      <a:pt x="2082" y="3081"/>
                    </a:lnTo>
                    <a:cubicBezTo>
                      <a:pt x="2083" y="3083"/>
                      <a:pt x="2084" y="3085"/>
                      <a:pt x="2086" y="3087"/>
                    </a:cubicBezTo>
                    <a:lnTo>
                      <a:pt x="2087" y="3089"/>
                    </a:lnTo>
                    <a:cubicBezTo>
                      <a:pt x="2089" y="3091"/>
                      <a:pt x="2090" y="3093"/>
                      <a:pt x="2091" y="3095"/>
                    </a:cubicBezTo>
                    <a:lnTo>
                      <a:pt x="2093" y="3097"/>
                    </a:lnTo>
                    <a:cubicBezTo>
                      <a:pt x="2094" y="3099"/>
                      <a:pt x="2095" y="3101"/>
                      <a:pt x="2097" y="3103"/>
                    </a:cubicBezTo>
                    <a:lnTo>
                      <a:pt x="2099" y="3105"/>
                    </a:lnTo>
                    <a:cubicBezTo>
                      <a:pt x="2100" y="3107"/>
                      <a:pt x="2101" y="3109"/>
                      <a:pt x="2103" y="3111"/>
                    </a:cubicBezTo>
                    <a:lnTo>
                      <a:pt x="2104" y="3114"/>
                    </a:lnTo>
                    <a:cubicBezTo>
                      <a:pt x="2106" y="3115"/>
                      <a:pt x="2107" y="3117"/>
                      <a:pt x="2108" y="3119"/>
                    </a:cubicBezTo>
                    <a:lnTo>
                      <a:pt x="2111" y="3122"/>
                    </a:lnTo>
                    <a:cubicBezTo>
                      <a:pt x="2112" y="3123"/>
                      <a:pt x="2113" y="3125"/>
                      <a:pt x="2114" y="3126"/>
                    </a:cubicBezTo>
                    <a:lnTo>
                      <a:pt x="2117" y="3129"/>
                    </a:lnTo>
                    <a:lnTo>
                      <a:pt x="2121" y="3134"/>
                    </a:lnTo>
                    <a:lnTo>
                      <a:pt x="2124" y="3137"/>
                    </a:lnTo>
                    <a:lnTo>
                      <a:pt x="2127" y="3141"/>
                    </a:lnTo>
                    <a:lnTo>
                      <a:pt x="2130" y="3144"/>
                    </a:lnTo>
                    <a:cubicBezTo>
                      <a:pt x="2131" y="3146"/>
                      <a:pt x="2133" y="3147"/>
                      <a:pt x="2134" y="3149"/>
                    </a:cubicBezTo>
                    <a:lnTo>
                      <a:pt x="2137" y="3152"/>
                    </a:lnTo>
                    <a:cubicBezTo>
                      <a:pt x="2138" y="3153"/>
                      <a:pt x="2140" y="3154"/>
                      <a:pt x="2141" y="3156"/>
                    </a:cubicBezTo>
                    <a:lnTo>
                      <a:pt x="2144" y="3159"/>
                    </a:lnTo>
                    <a:lnTo>
                      <a:pt x="2148" y="3162"/>
                    </a:lnTo>
                    <a:cubicBezTo>
                      <a:pt x="2149" y="3164"/>
                      <a:pt x="2150" y="3165"/>
                      <a:pt x="2152" y="3166"/>
                    </a:cubicBezTo>
                    <a:lnTo>
                      <a:pt x="2152" y="3167"/>
                    </a:lnTo>
                    <a:lnTo>
                      <a:pt x="2154" y="3169"/>
                    </a:lnTo>
                    <a:lnTo>
                      <a:pt x="2155" y="3169"/>
                    </a:lnTo>
                    <a:lnTo>
                      <a:pt x="2159" y="3173"/>
                    </a:lnTo>
                    <a:cubicBezTo>
                      <a:pt x="2203" y="3213"/>
                      <a:pt x="2257" y="3243"/>
                      <a:pt x="2315" y="3261"/>
                    </a:cubicBezTo>
                    <a:lnTo>
                      <a:pt x="2317" y="3261"/>
                    </a:lnTo>
                    <a:lnTo>
                      <a:pt x="2318" y="3261"/>
                    </a:lnTo>
                    <a:lnTo>
                      <a:pt x="2324" y="3263"/>
                    </a:lnTo>
                    <a:lnTo>
                      <a:pt x="2326" y="3264"/>
                    </a:lnTo>
                    <a:lnTo>
                      <a:pt x="2328" y="3264"/>
                    </a:lnTo>
                    <a:lnTo>
                      <a:pt x="2333" y="3265"/>
                    </a:lnTo>
                    <a:lnTo>
                      <a:pt x="2335" y="3266"/>
                    </a:lnTo>
                    <a:lnTo>
                      <a:pt x="2337" y="3266"/>
                    </a:lnTo>
                    <a:lnTo>
                      <a:pt x="2337" y="3267"/>
                    </a:lnTo>
                    <a:cubicBezTo>
                      <a:pt x="2339" y="3267"/>
                      <a:pt x="2342" y="3267"/>
                      <a:pt x="2344" y="3268"/>
                    </a:cubicBezTo>
                    <a:lnTo>
                      <a:pt x="2344" y="3268"/>
                    </a:lnTo>
                    <a:lnTo>
                      <a:pt x="2346" y="3268"/>
                    </a:lnTo>
                    <a:lnTo>
                      <a:pt x="2347" y="3269"/>
                    </a:lnTo>
                    <a:lnTo>
                      <a:pt x="2348" y="3269"/>
                    </a:lnTo>
                    <a:lnTo>
                      <a:pt x="2353" y="3270"/>
                    </a:lnTo>
                    <a:lnTo>
                      <a:pt x="2359" y="3271"/>
                    </a:lnTo>
                    <a:lnTo>
                      <a:pt x="2363" y="3272"/>
                    </a:lnTo>
                    <a:cubicBezTo>
                      <a:pt x="2365" y="3272"/>
                      <a:pt x="2367" y="3273"/>
                      <a:pt x="2369" y="3273"/>
                    </a:cubicBezTo>
                    <a:lnTo>
                      <a:pt x="2372" y="3273"/>
                    </a:lnTo>
                    <a:cubicBezTo>
                      <a:pt x="2375" y="3274"/>
                      <a:pt x="2377" y="3274"/>
                      <a:pt x="2380" y="3274"/>
                    </a:cubicBezTo>
                    <a:lnTo>
                      <a:pt x="2382" y="3275"/>
                    </a:lnTo>
                    <a:cubicBezTo>
                      <a:pt x="2385" y="3275"/>
                      <a:pt x="2388" y="3275"/>
                      <a:pt x="2391" y="3276"/>
                    </a:cubicBezTo>
                    <a:lnTo>
                      <a:pt x="2392" y="3276"/>
                    </a:lnTo>
                    <a:cubicBezTo>
                      <a:pt x="2395" y="3276"/>
                      <a:pt x="2398" y="3276"/>
                      <a:pt x="2401" y="3276"/>
                    </a:cubicBezTo>
                    <a:lnTo>
                      <a:pt x="2403" y="3277"/>
                    </a:lnTo>
                    <a:cubicBezTo>
                      <a:pt x="2406" y="3277"/>
                      <a:pt x="2409" y="3277"/>
                      <a:pt x="2412" y="3277"/>
                    </a:cubicBezTo>
                    <a:lnTo>
                      <a:pt x="2413" y="3277"/>
                    </a:lnTo>
                    <a:cubicBezTo>
                      <a:pt x="2416" y="3277"/>
                      <a:pt x="2419" y="3278"/>
                      <a:pt x="2423" y="3278"/>
                    </a:cubicBezTo>
                    <a:lnTo>
                      <a:pt x="2423" y="3278"/>
                    </a:lnTo>
                    <a:lnTo>
                      <a:pt x="2434" y="3278"/>
                    </a:lnTo>
                    <a:lnTo>
                      <a:pt x="2444" y="3278"/>
                    </a:lnTo>
                    <a:lnTo>
                      <a:pt x="2444" y="3278"/>
                    </a:lnTo>
                    <a:lnTo>
                      <a:pt x="2445" y="3278"/>
                    </a:lnTo>
                    <a:cubicBezTo>
                      <a:pt x="2448" y="3278"/>
                      <a:pt x="2451" y="3277"/>
                      <a:pt x="2454" y="3277"/>
                    </a:cubicBezTo>
                    <a:lnTo>
                      <a:pt x="2455" y="3277"/>
                    </a:lnTo>
                    <a:cubicBezTo>
                      <a:pt x="2459" y="3277"/>
                      <a:pt x="2462" y="3277"/>
                      <a:pt x="2465" y="3277"/>
                    </a:cubicBezTo>
                    <a:lnTo>
                      <a:pt x="2466" y="3276"/>
                    </a:lnTo>
                    <a:cubicBezTo>
                      <a:pt x="2469" y="3276"/>
                      <a:pt x="2472" y="3276"/>
                      <a:pt x="2475" y="3276"/>
                    </a:cubicBezTo>
                    <a:lnTo>
                      <a:pt x="2477" y="3276"/>
                    </a:lnTo>
                    <a:cubicBezTo>
                      <a:pt x="2480" y="3275"/>
                      <a:pt x="2482" y="3275"/>
                      <a:pt x="2485" y="3275"/>
                    </a:cubicBezTo>
                    <a:lnTo>
                      <a:pt x="2487" y="3274"/>
                    </a:lnTo>
                    <a:cubicBezTo>
                      <a:pt x="2490" y="3274"/>
                      <a:pt x="2492" y="3274"/>
                      <a:pt x="2495" y="3273"/>
                    </a:cubicBezTo>
                    <a:lnTo>
                      <a:pt x="2498" y="3273"/>
                    </a:lnTo>
                    <a:cubicBezTo>
                      <a:pt x="2500" y="3273"/>
                      <a:pt x="2502" y="3272"/>
                      <a:pt x="2505" y="3272"/>
                    </a:cubicBezTo>
                    <a:lnTo>
                      <a:pt x="2508" y="3271"/>
                    </a:lnTo>
                    <a:cubicBezTo>
                      <a:pt x="2576" y="3258"/>
                      <a:pt x="2639" y="3229"/>
                      <a:pt x="2690" y="3188"/>
                    </a:cubicBezTo>
                    <a:lnTo>
                      <a:pt x="2693" y="3186"/>
                    </a:lnTo>
                    <a:cubicBezTo>
                      <a:pt x="2708" y="3174"/>
                      <a:pt x="2721" y="3161"/>
                      <a:pt x="2734" y="3147"/>
                    </a:cubicBezTo>
                    <a:lnTo>
                      <a:pt x="2736" y="3145"/>
                    </a:lnTo>
                    <a:cubicBezTo>
                      <a:pt x="2743" y="3138"/>
                      <a:pt x="2749" y="3132"/>
                      <a:pt x="2755" y="3124"/>
                    </a:cubicBezTo>
                    <a:lnTo>
                      <a:pt x="2755" y="3124"/>
                    </a:lnTo>
                    <a:cubicBezTo>
                      <a:pt x="2757" y="3121"/>
                      <a:pt x="2759" y="3119"/>
                      <a:pt x="2760" y="3117"/>
                    </a:cubicBezTo>
                    <a:lnTo>
                      <a:pt x="2761" y="3116"/>
                    </a:lnTo>
                    <a:cubicBezTo>
                      <a:pt x="2763" y="3114"/>
                      <a:pt x="2764" y="3112"/>
                      <a:pt x="2766" y="3110"/>
                    </a:cubicBezTo>
                    <a:lnTo>
                      <a:pt x="2766" y="3109"/>
                    </a:lnTo>
                    <a:lnTo>
                      <a:pt x="2768" y="3106"/>
                    </a:lnTo>
                    <a:cubicBezTo>
                      <a:pt x="2769" y="3105"/>
                      <a:pt x="2770" y="3103"/>
                      <a:pt x="2772" y="3102"/>
                    </a:cubicBezTo>
                    <a:lnTo>
                      <a:pt x="2772" y="3101"/>
                    </a:lnTo>
                    <a:lnTo>
                      <a:pt x="2774" y="3099"/>
                    </a:lnTo>
                    <a:cubicBezTo>
                      <a:pt x="2775" y="3097"/>
                      <a:pt x="2776" y="3095"/>
                      <a:pt x="2777" y="3093"/>
                    </a:cubicBezTo>
                    <a:lnTo>
                      <a:pt x="2777" y="3093"/>
                    </a:lnTo>
                    <a:lnTo>
                      <a:pt x="2779" y="3091"/>
                    </a:lnTo>
                    <a:cubicBezTo>
                      <a:pt x="2780" y="3089"/>
                      <a:pt x="2781" y="3087"/>
                      <a:pt x="2782" y="3086"/>
                    </a:cubicBezTo>
                    <a:lnTo>
                      <a:pt x="2784" y="3083"/>
                    </a:lnTo>
                    <a:cubicBezTo>
                      <a:pt x="2785" y="3081"/>
                      <a:pt x="2787" y="3078"/>
                      <a:pt x="2788" y="3076"/>
                    </a:cubicBezTo>
                    <a:lnTo>
                      <a:pt x="2789" y="3074"/>
                    </a:lnTo>
                    <a:cubicBezTo>
                      <a:pt x="2791" y="3072"/>
                      <a:pt x="2792" y="3070"/>
                      <a:pt x="2793" y="3067"/>
                    </a:cubicBezTo>
                    <a:lnTo>
                      <a:pt x="2794" y="3066"/>
                    </a:lnTo>
                    <a:cubicBezTo>
                      <a:pt x="2795" y="3063"/>
                      <a:pt x="2797" y="3061"/>
                      <a:pt x="2798" y="3059"/>
                    </a:cubicBezTo>
                    <a:lnTo>
                      <a:pt x="2798" y="3058"/>
                    </a:lnTo>
                    <a:cubicBezTo>
                      <a:pt x="2800" y="3055"/>
                      <a:pt x="2801" y="3053"/>
                      <a:pt x="2802" y="3050"/>
                    </a:cubicBezTo>
                    <a:lnTo>
                      <a:pt x="2802" y="3050"/>
                    </a:lnTo>
                    <a:lnTo>
                      <a:pt x="2804" y="3047"/>
                    </a:lnTo>
                    <a:cubicBezTo>
                      <a:pt x="2805" y="3045"/>
                      <a:pt x="2806" y="3043"/>
                      <a:pt x="2807" y="3041"/>
                    </a:cubicBezTo>
                    <a:lnTo>
                      <a:pt x="2808" y="3038"/>
                    </a:lnTo>
                    <a:cubicBezTo>
                      <a:pt x="2809" y="3036"/>
                      <a:pt x="2810" y="3034"/>
                      <a:pt x="2811" y="3032"/>
                    </a:cubicBezTo>
                    <a:lnTo>
                      <a:pt x="2812" y="3029"/>
                    </a:lnTo>
                    <a:cubicBezTo>
                      <a:pt x="2830" y="2987"/>
                      <a:pt x="2842" y="2940"/>
                      <a:pt x="2845" y="2892"/>
                    </a:cubicBezTo>
                    <a:lnTo>
                      <a:pt x="2845" y="2891"/>
                    </a:lnTo>
                    <a:lnTo>
                      <a:pt x="2845" y="2891"/>
                    </a:lnTo>
                    <a:cubicBezTo>
                      <a:pt x="2845" y="2889"/>
                      <a:pt x="2845" y="2887"/>
                      <a:pt x="2845" y="2885"/>
                    </a:cubicBezTo>
                    <a:lnTo>
                      <a:pt x="2845" y="2884"/>
                    </a:lnTo>
                    <a:lnTo>
                      <a:pt x="2845" y="2884"/>
                    </a:lnTo>
                    <a:lnTo>
                      <a:pt x="2845" y="2884"/>
                    </a:lnTo>
                    <a:lnTo>
                      <a:pt x="2845" y="2878"/>
                    </a:lnTo>
                    <a:lnTo>
                      <a:pt x="2845" y="2878"/>
                    </a:lnTo>
                    <a:lnTo>
                      <a:pt x="2845" y="2878"/>
                    </a:lnTo>
                    <a:lnTo>
                      <a:pt x="2846" y="2876"/>
                    </a:lnTo>
                    <a:lnTo>
                      <a:pt x="2846" y="2875"/>
                    </a:lnTo>
                    <a:cubicBezTo>
                      <a:pt x="2846" y="2872"/>
                      <a:pt x="2846" y="2869"/>
                      <a:pt x="2846" y="2866"/>
                    </a:cubicBezTo>
                    <a:cubicBezTo>
                      <a:pt x="2846" y="2862"/>
                      <a:pt x="2846" y="2859"/>
                      <a:pt x="2846" y="2855"/>
                    </a:cubicBezTo>
                    <a:lnTo>
                      <a:pt x="2846" y="2855"/>
                    </a:lnTo>
                    <a:cubicBezTo>
                      <a:pt x="2845" y="2852"/>
                      <a:pt x="2845" y="2848"/>
                      <a:pt x="2845" y="2845"/>
                    </a:cubicBezTo>
                    <a:lnTo>
                      <a:pt x="2845" y="2844"/>
                    </a:lnTo>
                    <a:cubicBezTo>
                      <a:pt x="2845" y="2841"/>
                      <a:pt x="2845" y="2838"/>
                      <a:pt x="2844" y="2834"/>
                    </a:cubicBezTo>
                    <a:lnTo>
                      <a:pt x="2844" y="2834"/>
                    </a:lnTo>
                    <a:cubicBezTo>
                      <a:pt x="2844" y="2830"/>
                      <a:pt x="2844" y="2827"/>
                      <a:pt x="2844" y="2824"/>
                    </a:cubicBezTo>
                    <a:lnTo>
                      <a:pt x="2844" y="2824"/>
                    </a:lnTo>
                    <a:lnTo>
                      <a:pt x="2844" y="2824"/>
                    </a:lnTo>
                    <a:lnTo>
                      <a:pt x="2844" y="2823"/>
                    </a:lnTo>
                    <a:cubicBezTo>
                      <a:pt x="2843" y="2820"/>
                      <a:pt x="2843" y="2817"/>
                      <a:pt x="2842" y="2814"/>
                    </a:cubicBezTo>
                    <a:lnTo>
                      <a:pt x="2842" y="2813"/>
                    </a:lnTo>
                    <a:cubicBezTo>
                      <a:pt x="2842" y="2810"/>
                      <a:pt x="2841" y="2807"/>
                      <a:pt x="2841" y="2804"/>
                    </a:cubicBezTo>
                    <a:lnTo>
                      <a:pt x="2841" y="2803"/>
                    </a:lnTo>
                    <a:cubicBezTo>
                      <a:pt x="2840" y="2799"/>
                      <a:pt x="2840" y="2796"/>
                      <a:pt x="2839" y="2793"/>
                    </a:cubicBezTo>
                    <a:lnTo>
                      <a:pt x="2839" y="2792"/>
                    </a:lnTo>
                    <a:cubicBezTo>
                      <a:pt x="2839" y="2789"/>
                      <a:pt x="2838" y="2786"/>
                      <a:pt x="2837" y="2783"/>
                    </a:cubicBezTo>
                    <a:lnTo>
                      <a:pt x="2837" y="2783"/>
                    </a:lnTo>
                    <a:lnTo>
                      <a:pt x="2837" y="2783"/>
                    </a:lnTo>
                    <a:lnTo>
                      <a:pt x="2837" y="2783"/>
                    </a:lnTo>
                    <a:lnTo>
                      <a:pt x="2835" y="2774"/>
                    </a:lnTo>
                    <a:lnTo>
                      <a:pt x="2835" y="2772"/>
                    </a:lnTo>
                    <a:cubicBezTo>
                      <a:pt x="2834" y="2769"/>
                      <a:pt x="2834" y="2766"/>
                      <a:pt x="2833" y="2764"/>
                    </a:cubicBezTo>
                    <a:lnTo>
                      <a:pt x="2833" y="2762"/>
                    </a:lnTo>
                    <a:cubicBezTo>
                      <a:pt x="2832" y="2759"/>
                      <a:pt x="2831" y="2757"/>
                      <a:pt x="2830" y="2754"/>
                    </a:cubicBezTo>
                    <a:lnTo>
                      <a:pt x="2830" y="2752"/>
                    </a:lnTo>
                    <a:cubicBezTo>
                      <a:pt x="2829" y="2750"/>
                      <a:pt x="2828" y="2747"/>
                      <a:pt x="2827" y="2744"/>
                    </a:cubicBezTo>
                    <a:lnTo>
                      <a:pt x="2827" y="2743"/>
                    </a:lnTo>
                    <a:cubicBezTo>
                      <a:pt x="2826" y="2740"/>
                      <a:pt x="2825" y="2737"/>
                      <a:pt x="2824" y="2735"/>
                    </a:cubicBezTo>
                    <a:lnTo>
                      <a:pt x="2824" y="2733"/>
                    </a:lnTo>
                    <a:cubicBezTo>
                      <a:pt x="2823" y="2730"/>
                      <a:pt x="2822" y="2728"/>
                      <a:pt x="2821" y="2725"/>
                    </a:cubicBezTo>
                    <a:lnTo>
                      <a:pt x="2820" y="2723"/>
                    </a:lnTo>
                    <a:cubicBezTo>
                      <a:pt x="2819" y="2721"/>
                      <a:pt x="2818" y="2718"/>
                      <a:pt x="2818" y="2716"/>
                    </a:cubicBezTo>
                    <a:lnTo>
                      <a:pt x="2817" y="2714"/>
                    </a:lnTo>
                    <a:cubicBezTo>
                      <a:pt x="2816" y="2711"/>
                      <a:pt x="2815" y="2709"/>
                      <a:pt x="2814" y="2707"/>
                    </a:cubicBezTo>
                    <a:lnTo>
                      <a:pt x="2813" y="2704"/>
                    </a:lnTo>
                    <a:cubicBezTo>
                      <a:pt x="2812" y="2702"/>
                      <a:pt x="2811" y="2700"/>
                      <a:pt x="2810" y="2698"/>
                    </a:cubicBezTo>
                    <a:lnTo>
                      <a:pt x="2809" y="2696"/>
                    </a:lnTo>
                    <a:cubicBezTo>
                      <a:pt x="2764" y="2597"/>
                      <a:pt x="2682" y="2519"/>
                      <a:pt x="2580" y="2481"/>
                    </a:cubicBezTo>
                    <a:lnTo>
                      <a:pt x="2578" y="2480"/>
                    </a:lnTo>
                    <a:close/>
                    <a:moveTo>
                      <a:pt x="2434" y="1885"/>
                    </a:moveTo>
                    <a:cubicBezTo>
                      <a:pt x="2439" y="1885"/>
                      <a:pt x="2444" y="1885"/>
                      <a:pt x="2450" y="1886"/>
                    </a:cubicBezTo>
                    <a:lnTo>
                      <a:pt x="2539" y="1135"/>
                    </a:lnTo>
                    <a:cubicBezTo>
                      <a:pt x="2446" y="1107"/>
                      <a:pt x="2363" y="1057"/>
                      <a:pt x="2296" y="990"/>
                    </a:cubicBezTo>
                    <a:cubicBezTo>
                      <a:pt x="2191" y="885"/>
                      <a:pt x="2126" y="740"/>
                      <a:pt x="2126" y="580"/>
                    </a:cubicBezTo>
                    <a:cubicBezTo>
                      <a:pt x="2126" y="420"/>
                      <a:pt x="2191" y="275"/>
                      <a:pt x="2296" y="170"/>
                    </a:cubicBezTo>
                    <a:cubicBezTo>
                      <a:pt x="2401" y="65"/>
                      <a:pt x="2546" y="0"/>
                      <a:pt x="2706" y="0"/>
                    </a:cubicBezTo>
                    <a:cubicBezTo>
                      <a:pt x="2866" y="0"/>
                      <a:pt x="3011" y="65"/>
                      <a:pt x="3116" y="170"/>
                    </a:cubicBezTo>
                    <a:cubicBezTo>
                      <a:pt x="3221" y="275"/>
                      <a:pt x="3286" y="420"/>
                      <a:pt x="3286" y="580"/>
                    </a:cubicBezTo>
                    <a:cubicBezTo>
                      <a:pt x="3286" y="740"/>
                      <a:pt x="3221" y="885"/>
                      <a:pt x="3116" y="990"/>
                    </a:cubicBezTo>
                    <a:cubicBezTo>
                      <a:pt x="3018" y="1088"/>
                      <a:pt x="2885" y="1151"/>
                      <a:pt x="2737" y="1159"/>
                    </a:cubicBezTo>
                    <a:lnTo>
                      <a:pt x="2648" y="1909"/>
                    </a:lnTo>
                    <a:cubicBezTo>
                      <a:pt x="2833" y="1950"/>
                      <a:pt x="2998" y="2043"/>
                      <a:pt x="3127" y="2172"/>
                    </a:cubicBezTo>
                    <a:cubicBezTo>
                      <a:pt x="3242" y="2288"/>
                      <a:pt x="3329" y="2431"/>
                      <a:pt x="3375" y="2591"/>
                    </a:cubicBezTo>
                    <a:lnTo>
                      <a:pt x="4134" y="2452"/>
                    </a:lnTo>
                    <a:cubicBezTo>
                      <a:pt x="4139" y="2237"/>
                      <a:pt x="4314" y="2064"/>
                      <a:pt x="4530" y="2064"/>
                    </a:cubicBezTo>
                    <a:cubicBezTo>
                      <a:pt x="4749" y="2064"/>
                      <a:pt x="4927" y="2242"/>
                      <a:pt x="4927" y="2461"/>
                    </a:cubicBezTo>
                    <a:cubicBezTo>
                      <a:pt x="4927" y="2680"/>
                      <a:pt x="4749" y="2857"/>
                      <a:pt x="4530" y="2857"/>
                    </a:cubicBezTo>
                    <a:cubicBezTo>
                      <a:pt x="4379" y="2857"/>
                      <a:pt x="4247" y="2772"/>
                      <a:pt x="4180" y="2646"/>
                    </a:cubicBezTo>
                    <a:lnTo>
                      <a:pt x="3411" y="2788"/>
                    </a:lnTo>
                    <a:cubicBezTo>
                      <a:pt x="3413" y="2813"/>
                      <a:pt x="3414" y="2840"/>
                      <a:pt x="3414" y="2866"/>
                    </a:cubicBezTo>
                    <a:cubicBezTo>
                      <a:pt x="3414" y="3054"/>
                      <a:pt x="3361" y="3230"/>
                      <a:pt x="3269" y="3379"/>
                    </a:cubicBezTo>
                    <a:lnTo>
                      <a:pt x="3655" y="3674"/>
                    </a:lnTo>
                    <a:cubicBezTo>
                      <a:pt x="3708" y="3637"/>
                      <a:pt x="3774" y="3615"/>
                      <a:pt x="3844" y="3615"/>
                    </a:cubicBezTo>
                    <a:cubicBezTo>
                      <a:pt x="3936" y="3615"/>
                      <a:pt x="4018" y="3652"/>
                      <a:pt x="4078" y="3712"/>
                    </a:cubicBezTo>
                    <a:cubicBezTo>
                      <a:pt x="4138" y="3771"/>
                      <a:pt x="4175" y="3854"/>
                      <a:pt x="4175" y="3945"/>
                    </a:cubicBezTo>
                    <a:cubicBezTo>
                      <a:pt x="4175" y="4037"/>
                      <a:pt x="4138" y="4119"/>
                      <a:pt x="4078" y="4179"/>
                    </a:cubicBezTo>
                    <a:cubicBezTo>
                      <a:pt x="4018" y="4239"/>
                      <a:pt x="3936" y="4276"/>
                      <a:pt x="3844" y="4276"/>
                    </a:cubicBezTo>
                    <a:cubicBezTo>
                      <a:pt x="3753" y="4276"/>
                      <a:pt x="3670" y="4239"/>
                      <a:pt x="3610" y="4179"/>
                    </a:cubicBezTo>
                    <a:cubicBezTo>
                      <a:pt x="3551" y="4119"/>
                      <a:pt x="3514" y="4037"/>
                      <a:pt x="3514" y="3945"/>
                    </a:cubicBezTo>
                    <a:cubicBezTo>
                      <a:pt x="3514" y="3906"/>
                      <a:pt x="3521" y="3868"/>
                      <a:pt x="3533" y="3833"/>
                    </a:cubicBezTo>
                    <a:lnTo>
                      <a:pt x="3148" y="3538"/>
                    </a:lnTo>
                    <a:cubicBezTo>
                      <a:pt x="3141" y="3545"/>
                      <a:pt x="3134" y="3552"/>
                      <a:pt x="3127" y="3559"/>
                    </a:cubicBezTo>
                    <a:cubicBezTo>
                      <a:pt x="2961" y="3725"/>
                      <a:pt x="2737" y="3831"/>
                      <a:pt x="2488" y="3845"/>
                    </a:cubicBezTo>
                    <a:lnTo>
                      <a:pt x="2467" y="4291"/>
                    </a:lnTo>
                    <a:cubicBezTo>
                      <a:pt x="2503" y="4306"/>
                      <a:pt x="2536" y="4328"/>
                      <a:pt x="2564" y="4356"/>
                    </a:cubicBezTo>
                    <a:cubicBezTo>
                      <a:pt x="2618" y="4410"/>
                      <a:pt x="2651" y="4484"/>
                      <a:pt x="2651" y="4566"/>
                    </a:cubicBezTo>
                    <a:cubicBezTo>
                      <a:pt x="2651" y="4648"/>
                      <a:pt x="2618" y="4723"/>
                      <a:pt x="2564" y="4777"/>
                    </a:cubicBezTo>
                    <a:cubicBezTo>
                      <a:pt x="2510" y="4830"/>
                      <a:pt x="2436" y="4864"/>
                      <a:pt x="2354" y="4864"/>
                    </a:cubicBezTo>
                    <a:cubicBezTo>
                      <a:pt x="2272" y="4864"/>
                      <a:pt x="2197" y="4830"/>
                      <a:pt x="2144" y="4777"/>
                    </a:cubicBezTo>
                    <a:cubicBezTo>
                      <a:pt x="2090" y="4723"/>
                      <a:pt x="2056" y="4648"/>
                      <a:pt x="2056" y="4566"/>
                    </a:cubicBezTo>
                    <a:cubicBezTo>
                      <a:pt x="2056" y="4484"/>
                      <a:pt x="2090" y="4410"/>
                      <a:pt x="2144" y="4356"/>
                    </a:cubicBezTo>
                    <a:cubicBezTo>
                      <a:pt x="2178" y="4322"/>
                      <a:pt x="2220" y="4296"/>
                      <a:pt x="2267" y="4282"/>
                    </a:cubicBezTo>
                    <a:lnTo>
                      <a:pt x="2288" y="3836"/>
                    </a:lnTo>
                    <a:cubicBezTo>
                      <a:pt x="2076" y="3804"/>
                      <a:pt x="1885" y="3704"/>
                      <a:pt x="1740" y="3559"/>
                    </a:cubicBezTo>
                    <a:cubicBezTo>
                      <a:pt x="1720" y="3539"/>
                      <a:pt x="1701" y="3518"/>
                      <a:pt x="1683" y="3496"/>
                    </a:cubicBezTo>
                    <a:lnTo>
                      <a:pt x="955" y="3991"/>
                    </a:lnTo>
                    <a:cubicBezTo>
                      <a:pt x="979" y="4050"/>
                      <a:pt x="993" y="4114"/>
                      <a:pt x="993" y="4182"/>
                    </a:cubicBezTo>
                    <a:cubicBezTo>
                      <a:pt x="993" y="4319"/>
                      <a:pt x="937" y="4443"/>
                      <a:pt x="848" y="4533"/>
                    </a:cubicBezTo>
                    <a:cubicBezTo>
                      <a:pt x="758" y="4623"/>
                      <a:pt x="634" y="4678"/>
                      <a:pt x="497" y="4678"/>
                    </a:cubicBezTo>
                    <a:cubicBezTo>
                      <a:pt x="360" y="4678"/>
                      <a:pt x="236" y="4623"/>
                      <a:pt x="146" y="4533"/>
                    </a:cubicBezTo>
                    <a:cubicBezTo>
                      <a:pt x="56" y="4443"/>
                      <a:pt x="0" y="4319"/>
                      <a:pt x="0" y="4182"/>
                    </a:cubicBezTo>
                    <a:cubicBezTo>
                      <a:pt x="0" y="4045"/>
                      <a:pt x="56" y="3921"/>
                      <a:pt x="146" y="3831"/>
                    </a:cubicBezTo>
                    <a:cubicBezTo>
                      <a:pt x="236" y="3741"/>
                      <a:pt x="360" y="3685"/>
                      <a:pt x="497" y="3685"/>
                    </a:cubicBezTo>
                    <a:cubicBezTo>
                      <a:pt x="631" y="3685"/>
                      <a:pt x="753" y="3739"/>
                      <a:pt x="843" y="3826"/>
                    </a:cubicBezTo>
                    <a:lnTo>
                      <a:pt x="1571" y="3332"/>
                    </a:lnTo>
                    <a:cubicBezTo>
                      <a:pt x="1496" y="3193"/>
                      <a:pt x="1453" y="3034"/>
                      <a:pt x="1453" y="2866"/>
                    </a:cubicBezTo>
                    <a:cubicBezTo>
                      <a:pt x="1453" y="2659"/>
                      <a:pt x="1517" y="2468"/>
                      <a:pt x="1626" y="2310"/>
                    </a:cubicBezTo>
                    <a:lnTo>
                      <a:pt x="1125" y="1884"/>
                    </a:lnTo>
                    <a:cubicBezTo>
                      <a:pt x="1081" y="1910"/>
                      <a:pt x="1030" y="1924"/>
                      <a:pt x="976" y="1924"/>
                    </a:cubicBezTo>
                    <a:cubicBezTo>
                      <a:pt x="894" y="1924"/>
                      <a:pt x="819" y="1891"/>
                      <a:pt x="765" y="1837"/>
                    </a:cubicBezTo>
                    <a:cubicBezTo>
                      <a:pt x="712" y="1783"/>
                      <a:pt x="678" y="1709"/>
                      <a:pt x="678" y="1627"/>
                    </a:cubicBezTo>
                    <a:cubicBezTo>
                      <a:pt x="678" y="1545"/>
                      <a:pt x="712" y="1470"/>
                      <a:pt x="765" y="1417"/>
                    </a:cubicBezTo>
                    <a:cubicBezTo>
                      <a:pt x="819" y="1363"/>
                      <a:pt x="894" y="1330"/>
                      <a:pt x="976" y="1330"/>
                    </a:cubicBezTo>
                    <a:cubicBezTo>
                      <a:pt x="1058" y="1330"/>
                      <a:pt x="1132" y="1363"/>
                      <a:pt x="1186" y="1417"/>
                    </a:cubicBezTo>
                    <a:cubicBezTo>
                      <a:pt x="1240" y="1470"/>
                      <a:pt x="1273" y="1545"/>
                      <a:pt x="1273" y="1627"/>
                    </a:cubicBezTo>
                    <a:cubicBezTo>
                      <a:pt x="1273" y="1664"/>
                      <a:pt x="1266" y="1699"/>
                      <a:pt x="1254" y="1732"/>
                    </a:cubicBezTo>
                    <a:lnTo>
                      <a:pt x="1755" y="2158"/>
                    </a:lnTo>
                    <a:cubicBezTo>
                      <a:pt x="1931" y="1989"/>
                      <a:pt x="2170" y="1885"/>
                      <a:pt x="2434" y="1885"/>
                    </a:cubicBezTo>
                    <a:lnTo>
                      <a:pt x="2434" y="18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 name="Freeform 12">
                <a:extLst>
                  <a:ext uri="{FF2B5EF4-FFF2-40B4-BE49-F238E27FC236}">
                    <a16:creationId xmlns:a16="http://schemas.microsoft.com/office/drawing/2014/main" id="{E25603EC-B5EB-4AFE-A70C-CC1A92EAB43C}"/>
                  </a:ext>
                </a:extLst>
              </p:cNvPr>
              <p:cNvSpPr>
                <a:spLocks noEditPoints="1"/>
              </p:cNvSpPr>
              <p:nvPr/>
            </p:nvSpPr>
            <p:spPr bwMode="auto">
              <a:xfrm>
                <a:off x="5760388" y="489061"/>
                <a:ext cx="125950" cy="127262"/>
              </a:xfrm>
              <a:custGeom>
                <a:avLst/>
                <a:gdLst>
                  <a:gd name="T0" fmla="*/ 696 w 926"/>
                  <a:gd name="T1" fmla="*/ 230 h 926"/>
                  <a:gd name="T2" fmla="*/ 463 w 926"/>
                  <a:gd name="T3" fmla="*/ 133 h 926"/>
                  <a:gd name="T4" fmla="*/ 230 w 926"/>
                  <a:gd name="T5" fmla="*/ 230 h 926"/>
                  <a:gd name="T6" fmla="*/ 134 w 926"/>
                  <a:gd name="T7" fmla="*/ 463 h 926"/>
                  <a:gd name="T8" fmla="*/ 230 w 926"/>
                  <a:gd name="T9" fmla="*/ 696 h 926"/>
                  <a:gd name="T10" fmla="*/ 463 w 926"/>
                  <a:gd name="T11" fmla="*/ 792 h 926"/>
                  <a:gd name="T12" fmla="*/ 696 w 926"/>
                  <a:gd name="T13" fmla="*/ 696 h 926"/>
                  <a:gd name="T14" fmla="*/ 793 w 926"/>
                  <a:gd name="T15" fmla="*/ 463 h 926"/>
                  <a:gd name="T16" fmla="*/ 696 w 926"/>
                  <a:gd name="T17" fmla="*/ 230 h 926"/>
                  <a:gd name="T18" fmla="*/ 463 w 926"/>
                  <a:gd name="T19" fmla="*/ 0 h 926"/>
                  <a:gd name="T20" fmla="*/ 791 w 926"/>
                  <a:gd name="T21" fmla="*/ 135 h 926"/>
                  <a:gd name="T22" fmla="*/ 926 w 926"/>
                  <a:gd name="T23" fmla="*/ 463 h 926"/>
                  <a:gd name="T24" fmla="*/ 791 w 926"/>
                  <a:gd name="T25" fmla="*/ 790 h 926"/>
                  <a:gd name="T26" fmla="*/ 463 w 926"/>
                  <a:gd name="T27" fmla="*/ 926 h 926"/>
                  <a:gd name="T28" fmla="*/ 136 w 926"/>
                  <a:gd name="T29" fmla="*/ 790 h 926"/>
                  <a:gd name="T30" fmla="*/ 0 w 926"/>
                  <a:gd name="T31" fmla="*/ 463 h 926"/>
                  <a:gd name="T32" fmla="*/ 136 w 926"/>
                  <a:gd name="T33" fmla="*/ 135 h 926"/>
                  <a:gd name="T34" fmla="*/ 463 w 926"/>
                  <a:gd name="T35" fmla="*/ 0 h 926"/>
                  <a:gd name="T36" fmla="*/ 463 w 926"/>
                  <a:gd name="T37" fmla="*/ 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6" h="926">
                    <a:moveTo>
                      <a:pt x="696" y="230"/>
                    </a:moveTo>
                    <a:cubicBezTo>
                      <a:pt x="637" y="170"/>
                      <a:pt x="554" y="133"/>
                      <a:pt x="463" y="133"/>
                    </a:cubicBezTo>
                    <a:cubicBezTo>
                      <a:pt x="372" y="133"/>
                      <a:pt x="290" y="170"/>
                      <a:pt x="230" y="230"/>
                    </a:cubicBezTo>
                    <a:cubicBezTo>
                      <a:pt x="171" y="289"/>
                      <a:pt x="134" y="372"/>
                      <a:pt x="134" y="463"/>
                    </a:cubicBezTo>
                    <a:cubicBezTo>
                      <a:pt x="134" y="554"/>
                      <a:pt x="171" y="636"/>
                      <a:pt x="230" y="696"/>
                    </a:cubicBezTo>
                    <a:cubicBezTo>
                      <a:pt x="290" y="755"/>
                      <a:pt x="372" y="792"/>
                      <a:pt x="463" y="792"/>
                    </a:cubicBezTo>
                    <a:cubicBezTo>
                      <a:pt x="554" y="792"/>
                      <a:pt x="637" y="755"/>
                      <a:pt x="696" y="696"/>
                    </a:cubicBezTo>
                    <a:cubicBezTo>
                      <a:pt x="756" y="636"/>
                      <a:pt x="793" y="554"/>
                      <a:pt x="793" y="463"/>
                    </a:cubicBezTo>
                    <a:cubicBezTo>
                      <a:pt x="793" y="372"/>
                      <a:pt x="756" y="289"/>
                      <a:pt x="696" y="230"/>
                    </a:cubicBezTo>
                    <a:close/>
                    <a:moveTo>
                      <a:pt x="463" y="0"/>
                    </a:moveTo>
                    <a:cubicBezTo>
                      <a:pt x="591" y="0"/>
                      <a:pt x="707" y="52"/>
                      <a:pt x="791" y="135"/>
                    </a:cubicBezTo>
                    <a:cubicBezTo>
                      <a:pt x="874" y="219"/>
                      <a:pt x="926" y="335"/>
                      <a:pt x="926" y="463"/>
                    </a:cubicBezTo>
                    <a:cubicBezTo>
                      <a:pt x="926" y="591"/>
                      <a:pt x="874" y="706"/>
                      <a:pt x="791" y="790"/>
                    </a:cubicBezTo>
                    <a:cubicBezTo>
                      <a:pt x="707" y="874"/>
                      <a:pt x="591" y="926"/>
                      <a:pt x="463" y="926"/>
                    </a:cubicBezTo>
                    <a:cubicBezTo>
                      <a:pt x="336" y="926"/>
                      <a:pt x="220" y="874"/>
                      <a:pt x="136" y="790"/>
                    </a:cubicBezTo>
                    <a:cubicBezTo>
                      <a:pt x="52" y="706"/>
                      <a:pt x="0" y="591"/>
                      <a:pt x="0" y="463"/>
                    </a:cubicBezTo>
                    <a:cubicBezTo>
                      <a:pt x="0" y="335"/>
                      <a:pt x="52" y="219"/>
                      <a:pt x="136" y="135"/>
                    </a:cubicBezTo>
                    <a:cubicBezTo>
                      <a:pt x="220" y="52"/>
                      <a:pt x="336" y="0"/>
                      <a:pt x="463" y="0"/>
                    </a:cubicBezTo>
                    <a:lnTo>
                      <a:pt x="46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0" name="Drone" descr="{&quot;Key&quot;:&quot;POWER_USER_SHAPE_ICON&quot;,&quot;Value&quot;:&quot;POWER_USER_SHAPE_ICON_STYLE_1&quot;}">
              <a:extLst>
                <a:ext uri="{FF2B5EF4-FFF2-40B4-BE49-F238E27FC236}">
                  <a16:creationId xmlns:a16="http://schemas.microsoft.com/office/drawing/2014/main" id="{927622F0-3D1E-40CB-88F9-7BF86F617A03}"/>
                </a:ext>
              </a:extLst>
            </p:cNvPr>
            <p:cNvGrpSpPr>
              <a:grpSpLocks noChangeAspect="1"/>
            </p:cNvGrpSpPr>
            <p:nvPr>
              <p:custDataLst>
                <p:tags r:id="rId13"/>
              </p:custDataLst>
            </p:nvPr>
          </p:nvGrpSpPr>
          <p:grpSpPr bwMode="auto">
            <a:xfrm>
              <a:off x="10511526" y="4557671"/>
              <a:ext cx="381363" cy="386834"/>
              <a:chOff x="8" y="-12"/>
              <a:chExt cx="488" cy="495"/>
            </a:xfrm>
            <a:solidFill>
              <a:schemeClr val="accent2"/>
            </a:solidFill>
          </p:grpSpPr>
          <p:sp>
            <p:nvSpPr>
              <p:cNvPr id="68" name="Drone">
                <a:extLst>
                  <a:ext uri="{FF2B5EF4-FFF2-40B4-BE49-F238E27FC236}">
                    <a16:creationId xmlns:a16="http://schemas.microsoft.com/office/drawing/2014/main" id="{53417381-B5F0-4A41-AE95-18250F92294B}"/>
                  </a:ext>
                </a:extLst>
              </p:cNvPr>
              <p:cNvSpPr>
                <a:spLocks/>
              </p:cNvSpPr>
              <p:nvPr>
                <p:custDataLst>
                  <p:tags r:id="rId20"/>
                </p:custDataLst>
              </p:nvPr>
            </p:nvSpPr>
            <p:spPr bwMode="auto">
              <a:xfrm>
                <a:off x="8" y="-12"/>
                <a:ext cx="488" cy="217"/>
              </a:xfrm>
              <a:custGeom>
                <a:avLst/>
                <a:gdLst>
                  <a:gd name="T0" fmla="*/ 1181 w 1250"/>
                  <a:gd name="T1" fmla="*/ 243 h 555"/>
                  <a:gd name="T2" fmla="*/ 1076 w 1250"/>
                  <a:gd name="T3" fmla="*/ 243 h 555"/>
                  <a:gd name="T4" fmla="*/ 451 w 1250"/>
                  <a:gd name="T5" fmla="*/ 243 h 555"/>
                  <a:gd name="T6" fmla="*/ 0 w 1250"/>
                  <a:gd name="T7" fmla="*/ 313 h 555"/>
                  <a:gd name="T8" fmla="*/ 52 w 1250"/>
                  <a:gd name="T9" fmla="*/ 347 h 555"/>
                  <a:gd name="T10" fmla="*/ 122 w 1250"/>
                  <a:gd name="T11" fmla="*/ 365 h 555"/>
                  <a:gd name="T12" fmla="*/ 541 w 1250"/>
                  <a:gd name="T13" fmla="*/ 365 h 555"/>
                  <a:gd name="T14" fmla="*/ 747 w 1250"/>
                  <a:gd name="T15" fmla="*/ 555 h 555"/>
                  <a:gd name="T16" fmla="*/ 851 w 1250"/>
                  <a:gd name="T17" fmla="*/ 555 h 555"/>
                  <a:gd name="T18" fmla="*/ 748 w 1250"/>
                  <a:gd name="T19" fmla="*/ 365 h 555"/>
                  <a:gd name="T20" fmla="*/ 1122 w 1250"/>
                  <a:gd name="T21" fmla="*/ 365 h 555"/>
                  <a:gd name="T22" fmla="*/ 1181 w 1250"/>
                  <a:gd name="T23" fmla="*/ 521 h 555"/>
                  <a:gd name="T24" fmla="*/ 1250 w 1250"/>
                  <a:gd name="T25" fmla="*/ 521 h 555"/>
                  <a:gd name="T26" fmla="*/ 1250 w 1250"/>
                  <a:gd name="T27" fmla="*/ 313 h 555"/>
                  <a:gd name="T28" fmla="*/ 1181 w 1250"/>
                  <a:gd name="T29" fmla="*/ 243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0" h="555">
                    <a:moveTo>
                      <a:pt x="1181" y="243"/>
                    </a:moveTo>
                    <a:lnTo>
                      <a:pt x="1076" y="243"/>
                    </a:lnTo>
                    <a:lnTo>
                      <a:pt x="451" y="243"/>
                    </a:lnTo>
                    <a:cubicBezTo>
                      <a:pt x="87" y="0"/>
                      <a:pt x="0" y="313"/>
                      <a:pt x="0" y="313"/>
                    </a:cubicBezTo>
                    <a:cubicBezTo>
                      <a:pt x="0" y="313"/>
                      <a:pt x="38" y="341"/>
                      <a:pt x="52" y="347"/>
                    </a:cubicBezTo>
                    <a:cubicBezTo>
                      <a:pt x="67" y="354"/>
                      <a:pt x="87" y="365"/>
                      <a:pt x="122" y="365"/>
                    </a:cubicBezTo>
                    <a:cubicBezTo>
                      <a:pt x="124" y="365"/>
                      <a:pt x="319" y="365"/>
                      <a:pt x="541" y="365"/>
                    </a:cubicBezTo>
                    <a:lnTo>
                      <a:pt x="747" y="555"/>
                    </a:lnTo>
                    <a:lnTo>
                      <a:pt x="851" y="555"/>
                    </a:lnTo>
                    <a:lnTo>
                      <a:pt x="748" y="365"/>
                    </a:lnTo>
                    <a:lnTo>
                      <a:pt x="1122" y="365"/>
                    </a:lnTo>
                    <a:lnTo>
                      <a:pt x="1181" y="521"/>
                    </a:lnTo>
                    <a:lnTo>
                      <a:pt x="1250" y="521"/>
                    </a:lnTo>
                    <a:lnTo>
                      <a:pt x="1250" y="313"/>
                    </a:lnTo>
                    <a:cubicBezTo>
                      <a:pt x="1250" y="260"/>
                      <a:pt x="1233" y="243"/>
                      <a:pt x="1181" y="24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 name="Drone">
                <a:extLst>
                  <a:ext uri="{FF2B5EF4-FFF2-40B4-BE49-F238E27FC236}">
                    <a16:creationId xmlns:a16="http://schemas.microsoft.com/office/drawing/2014/main" id="{A2ADD00A-63C4-44C2-B1DD-E12CD0E3E35C}"/>
                  </a:ext>
                </a:extLst>
              </p:cNvPr>
              <p:cNvSpPr>
                <a:spLocks/>
              </p:cNvSpPr>
              <p:nvPr>
                <p:custDataLst>
                  <p:tags r:id="rId21"/>
                </p:custDataLst>
              </p:nvPr>
            </p:nvSpPr>
            <p:spPr bwMode="auto">
              <a:xfrm>
                <a:off x="227" y="8"/>
                <a:ext cx="106" cy="61"/>
              </a:xfrm>
              <a:custGeom>
                <a:avLst/>
                <a:gdLst>
                  <a:gd name="T0" fmla="*/ 188 w 272"/>
                  <a:gd name="T1" fmla="*/ 156 h 156"/>
                  <a:gd name="T2" fmla="*/ 272 w 272"/>
                  <a:gd name="T3" fmla="*/ 0 h 156"/>
                  <a:gd name="T4" fmla="*/ 168 w 272"/>
                  <a:gd name="T5" fmla="*/ 0 h 156"/>
                  <a:gd name="T6" fmla="*/ 0 w 272"/>
                  <a:gd name="T7" fmla="*/ 156 h 156"/>
                  <a:gd name="T8" fmla="*/ 188 w 272"/>
                  <a:gd name="T9" fmla="*/ 156 h 156"/>
                </a:gdLst>
                <a:ahLst/>
                <a:cxnLst>
                  <a:cxn ang="0">
                    <a:pos x="T0" y="T1"/>
                  </a:cxn>
                  <a:cxn ang="0">
                    <a:pos x="T2" y="T3"/>
                  </a:cxn>
                  <a:cxn ang="0">
                    <a:pos x="T4" y="T5"/>
                  </a:cxn>
                  <a:cxn ang="0">
                    <a:pos x="T6" y="T7"/>
                  </a:cxn>
                  <a:cxn ang="0">
                    <a:pos x="T8" y="T9"/>
                  </a:cxn>
                </a:cxnLst>
                <a:rect l="0" t="0" r="r" b="b"/>
                <a:pathLst>
                  <a:path w="272" h="156">
                    <a:moveTo>
                      <a:pt x="188" y="156"/>
                    </a:moveTo>
                    <a:lnTo>
                      <a:pt x="272" y="0"/>
                    </a:lnTo>
                    <a:lnTo>
                      <a:pt x="168" y="0"/>
                    </a:lnTo>
                    <a:lnTo>
                      <a:pt x="0" y="156"/>
                    </a:lnTo>
                    <a:lnTo>
                      <a:pt x="188" y="15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 name="Drone">
                <a:extLst>
                  <a:ext uri="{FF2B5EF4-FFF2-40B4-BE49-F238E27FC236}">
                    <a16:creationId xmlns:a16="http://schemas.microsoft.com/office/drawing/2014/main" id="{B69E7032-DA7B-44A6-AEA2-DE27181B0CAA}"/>
                  </a:ext>
                </a:extLst>
              </p:cNvPr>
              <p:cNvSpPr>
                <a:spLocks noChangeArrowheads="1"/>
              </p:cNvSpPr>
              <p:nvPr>
                <p:custDataLst>
                  <p:tags r:id="rId22"/>
                </p:custDataLst>
              </p:nvPr>
            </p:nvSpPr>
            <p:spPr bwMode="auto">
              <a:xfrm>
                <a:off x="422" y="408"/>
                <a:ext cx="74" cy="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Drone">
                <a:extLst>
                  <a:ext uri="{FF2B5EF4-FFF2-40B4-BE49-F238E27FC236}">
                    <a16:creationId xmlns:a16="http://schemas.microsoft.com/office/drawing/2014/main" id="{59BB7884-9C44-4A58-8EE4-C7C2487FF8B4}"/>
                  </a:ext>
                </a:extLst>
              </p:cNvPr>
              <p:cNvSpPr>
                <a:spLocks/>
              </p:cNvSpPr>
              <p:nvPr>
                <p:custDataLst>
                  <p:tags r:id="rId23"/>
                </p:custDataLst>
              </p:nvPr>
            </p:nvSpPr>
            <p:spPr bwMode="auto">
              <a:xfrm>
                <a:off x="377" y="364"/>
                <a:ext cx="55" cy="54"/>
              </a:xfrm>
              <a:custGeom>
                <a:avLst/>
                <a:gdLst>
                  <a:gd name="T0" fmla="*/ 26 w 139"/>
                  <a:gd name="T1" fmla="*/ 139 h 139"/>
                  <a:gd name="T2" fmla="*/ 0 w 139"/>
                  <a:gd name="T3" fmla="*/ 113 h 139"/>
                  <a:gd name="T4" fmla="*/ 113 w 139"/>
                  <a:gd name="T5" fmla="*/ 0 h 139"/>
                  <a:gd name="T6" fmla="*/ 139 w 139"/>
                  <a:gd name="T7" fmla="*/ 27 h 139"/>
                  <a:gd name="T8" fmla="*/ 113 w 139"/>
                  <a:gd name="T9" fmla="*/ 53 h 139"/>
                  <a:gd name="T10" fmla="*/ 52 w 139"/>
                  <a:gd name="T11" fmla="*/ 113 h 139"/>
                  <a:gd name="T12" fmla="*/ 26 w 139"/>
                  <a:gd name="T13" fmla="*/ 139 h 139"/>
                </a:gdLst>
                <a:ahLst/>
                <a:cxnLst>
                  <a:cxn ang="0">
                    <a:pos x="T0" y="T1"/>
                  </a:cxn>
                  <a:cxn ang="0">
                    <a:pos x="T2" y="T3"/>
                  </a:cxn>
                  <a:cxn ang="0">
                    <a:pos x="T4" y="T5"/>
                  </a:cxn>
                  <a:cxn ang="0">
                    <a:pos x="T6" y="T7"/>
                  </a:cxn>
                  <a:cxn ang="0">
                    <a:pos x="T8" y="T9"/>
                  </a:cxn>
                  <a:cxn ang="0">
                    <a:pos x="T10" y="T11"/>
                  </a:cxn>
                  <a:cxn ang="0">
                    <a:pos x="T12" y="T13"/>
                  </a:cxn>
                </a:cxnLst>
                <a:rect l="0" t="0" r="r" b="b"/>
                <a:pathLst>
                  <a:path w="139" h="139">
                    <a:moveTo>
                      <a:pt x="26" y="139"/>
                    </a:moveTo>
                    <a:cubicBezTo>
                      <a:pt x="12" y="139"/>
                      <a:pt x="0" y="128"/>
                      <a:pt x="0" y="113"/>
                    </a:cubicBezTo>
                    <a:cubicBezTo>
                      <a:pt x="0" y="51"/>
                      <a:pt x="51" y="0"/>
                      <a:pt x="113" y="0"/>
                    </a:cubicBezTo>
                    <a:cubicBezTo>
                      <a:pt x="127" y="0"/>
                      <a:pt x="139" y="12"/>
                      <a:pt x="139" y="27"/>
                    </a:cubicBezTo>
                    <a:cubicBezTo>
                      <a:pt x="139" y="41"/>
                      <a:pt x="127" y="53"/>
                      <a:pt x="113" y="53"/>
                    </a:cubicBezTo>
                    <a:cubicBezTo>
                      <a:pt x="80" y="53"/>
                      <a:pt x="52" y="80"/>
                      <a:pt x="52" y="113"/>
                    </a:cubicBezTo>
                    <a:cubicBezTo>
                      <a:pt x="52" y="128"/>
                      <a:pt x="41" y="139"/>
                      <a:pt x="26" y="1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2" name="Drone">
                <a:extLst>
                  <a:ext uri="{FF2B5EF4-FFF2-40B4-BE49-F238E27FC236}">
                    <a16:creationId xmlns:a16="http://schemas.microsoft.com/office/drawing/2014/main" id="{6DD3E5DF-DF77-4B02-8342-B8DA7A0A3726}"/>
                  </a:ext>
                </a:extLst>
              </p:cNvPr>
              <p:cNvSpPr>
                <a:spLocks/>
              </p:cNvSpPr>
              <p:nvPr>
                <p:custDataLst>
                  <p:tags r:id="rId24"/>
                </p:custDataLst>
              </p:nvPr>
            </p:nvSpPr>
            <p:spPr bwMode="auto">
              <a:xfrm>
                <a:off x="340" y="327"/>
                <a:ext cx="75" cy="75"/>
              </a:xfrm>
              <a:custGeom>
                <a:avLst/>
                <a:gdLst>
                  <a:gd name="T0" fmla="*/ 26 w 191"/>
                  <a:gd name="T1" fmla="*/ 191 h 191"/>
                  <a:gd name="T2" fmla="*/ 0 w 191"/>
                  <a:gd name="T3" fmla="*/ 165 h 191"/>
                  <a:gd name="T4" fmla="*/ 165 w 191"/>
                  <a:gd name="T5" fmla="*/ 0 h 191"/>
                  <a:gd name="T6" fmla="*/ 191 w 191"/>
                  <a:gd name="T7" fmla="*/ 26 h 191"/>
                  <a:gd name="T8" fmla="*/ 165 w 191"/>
                  <a:gd name="T9" fmla="*/ 52 h 191"/>
                  <a:gd name="T10" fmla="*/ 52 w 191"/>
                  <a:gd name="T11" fmla="*/ 165 h 191"/>
                  <a:gd name="T12" fmla="*/ 26 w 191"/>
                  <a:gd name="T13" fmla="*/ 191 h 191"/>
                </a:gdLst>
                <a:ahLst/>
                <a:cxnLst>
                  <a:cxn ang="0">
                    <a:pos x="T0" y="T1"/>
                  </a:cxn>
                  <a:cxn ang="0">
                    <a:pos x="T2" y="T3"/>
                  </a:cxn>
                  <a:cxn ang="0">
                    <a:pos x="T4" y="T5"/>
                  </a:cxn>
                  <a:cxn ang="0">
                    <a:pos x="T6" y="T7"/>
                  </a:cxn>
                  <a:cxn ang="0">
                    <a:pos x="T8" y="T9"/>
                  </a:cxn>
                  <a:cxn ang="0">
                    <a:pos x="T10" y="T11"/>
                  </a:cxn>
                  <a:cxn ang="0">
                    <a:pos x="T12" y="T13"/>
                  </a:cxn>
                </a:cxnLst>
                <a:rect l="0" t="0" r="r" b="b"/>
                <a:pathLst>
                  <a:path w="191" h="191">
                    <a:moveTo>
                      <a:pt x="26" y="191"/>
                    </a:moveTo>
                    <a:cubicBezTo>
                      <a:pt x="11" y="191"/>
                      <a:pt x="0" y="179"/>
                      <a:pt x="0" y="165"/>
                    </a:cubicBezTo>
                    <a:cubicBezTo>
                      <a:pt x="0" y="74"/>
                      <a:pt x="74" y="0"/>
                      <a:pt x="165" y="0"/>
                    </a:cubicBezTo>
                    <a:cubicBezTo>
                      <a:pt x="179" y="0"/>
                      <a:pt x="191" y="12"/>
                      <a:pt x="191" y="26"/>
                    </a:cubicBezTo>
                    <a:cubicBezTo>
                      <a:pt x="191" y="40"/>
                      <a:pt x="179" y="52"/>
                      <a:pt x="165" y="52"/>
                    </a:cubicBezTo>
                    <a:cubicBezTo>
                      <a:pt x="102" y="52"/>
                      <a:pt x="52" y="103"/>
                      <a:pt x="52" y="165"/>
                    </a:cubicBezTo>
                    <a:cubicBezTo>
                      <a:pt x="52" y="179"/>
                      <a:pt x="40" y="191"/>
                      <a:pt x="26" y="19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 name="Drone">
                <a:extLst>
                  <a:ext uri="{FF2B5EF4-FFF2-40B4-BE49-F238E27FC236}">
                    <a16:creationId xmlns:a16="http://schemas.microsoft.com/office/drawing/2014/main" id="{9DD26ECF-469E-48B7-8104-ED15B5F47AD1}"/>
                  </a:ext>
                </a:extLst>
              </p:cNvPr>
              <p:cNvSpPr>
                <a:spLocks/>
              </p:cNvSpPr>
              <p:nvPr>
                <p:custDataLst>
                  <p:tags r:id="rId25"/>
                </p:custDataLst>
              </p:nvPr>
            </p:nvSpPr>
            <p:spPr bwMode="auto">
              <a:xfrm>
                <a:off x="303" y="289"/>
                <a:ext cx="95" cy="96"/>
              </a:xfrm>
              <a:custGeom>
                <a:avLst/>
                <a:gdLst>
                  <a:gd name="T0" fmla="*/ 26 w 243"/>
                  <a:gd name="T1" fmla="*/ 244 h 244"/>
                  <a:gd name="T2" fmla="*/ 0 w 243"/>
                  <a:gd name="T3" fmla="*/ 218 h 244"/>
                  <a:gd name="T4" fmla="*/ 217 w 243"/>
                  <a:gd name="T5" fmla="*/ 0 h 244"/>
                  <a:gd name="T6" fmla="*/ 243 w 243"/>
                  <a:gd name="T7" fmla="*/ 27 h 244"/>
                  <a:gd name="T8" fmla="*/ 217 w 243"/>
                  <a:gd name="T9" fmla="*/ 53 h 244"/>
                  <a:gd name="T10" fmla="*/ 52 w 243"/>
                  <a:gd name="T11" fmla="*/ 218 h 244"/>
                  <a:gd name="T12" fmla="*/ 26 w 243"/>
                  <a:gd name="T13" fmla="*/ 244 h 244"/>
                </a:gdLst>
                <a:ahLst/>
                <a:cxnLst>
                  <a:cxn ang="0">
                    <a:pos x="T0" y="T1"/>
                  </a:cxn>
                  <a:cxn ang="0">
                    <a:pos x="T2" y="T3"/>
                  </a:cxn>
                  <a:cxn ang="0">
                    <a:pos x="T4" y="T5"/>
                  </a:cxn>
                  <a:cxn ang="0">
                    <a:pos x="T6" y="T7"/>
                  </a:cxn>
                  <a:cxn ang="0">
                    <a:pos x="T8" y="T9"/>
                  </a:cxn>
                  <a:cxn ang="0">
                    <a:pos x="T10" y="T11"/>
                  </a:cxn>
                  <a:cxn ang="0">
                    <a:pos x="T12" y="T13"/>
                  </a:cxn>
                </a:cxnLst>
                <a:rect l="0" t="0" r="r" b="b"/>
                <a:pathLst>
                  <a:path w="243" h="244">
                    <a:moveTo>
                      <a:pt x="26" y="244"/>
                    </a:moveTo>
                    <a:cubicBezTo>
                      <a:pt x="12" y="244"/>
                      <a:pt x="0" y="232"/>
                      <a:pt x="0" y="218"/>
                    </a:cubicBezTo>
                    <a:cubicBezTo>
                      <a:pt x="0" y="98"/>
                      <a:pt x="98" y="0"/>
                      <a:pt x="217" y="0"/>
                    </a:cubicBezTo>
                    <a:cubicBezTo>
                      <a:pt x="232" y="0"/>
                      <a:pt x="243" y="12"/>
                      <a:pt x="243" y="27"/>
                    </a:cubicBezTo>
                    <a:cubicBezTo>
                      <a:pt x="243" y="41"/>
                      <a:pt x="232" y="53"/>
                      <a:pt x="217" y="53"/>
                    </a:cubicBezTo>
                    <a:cubicBezTo>
                      <a:pt x="126" y="53"/>
                      <a:pt x="52" y="127"/>
                      <a:pt x="52" y="218"/>
                    </a:cubicBezTo>
                    <a:cubicBezTo>
                      <a:pt x="52" y="232"/>
                      <a:pt x="41" y="244"/>
                      <a:pt x="26" y="2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 name="Drone">
                <a:extLst>
                  <a:ext uri="{FF2B5EF4-FFF2-40B4-BE49-F238E27FC236}">
                    <a16:creationId xmlns:a16="http://schemas.microsoft.com/office/drawing/2014/main" id="{55D5DB43-8342-48EB-8101-67A60518A13A}"/>
                  </a:ext>
                </a:extLst>
              </p:cNvPr>
              <p:cNvSpPr>
                <a:spLocks/>
              </p:cNvSpPr>
              <p:nvPr>
                <p:custDataLst>
                  <p:tags r:id="rId26"/>
                </p:custDataLst>
              </p:nvPr>
            </p:nvSpPr>
            <p:spPr bwMode="auto">
              <a:xfrm>
                <a:off x="388" y="144"/>
                <a:ext cx="45" cy="47"/>
              </a:xfrm>
              <a:custGeom>
                <a:avLst/>
                <a:gdLst>
                  <a:gd name="T0" fmla="*/ 0 w 115"/>
                  <a:gd name="T1" fmla="*/ 0 h 122"/>
                  <a:gd name="T2" fmla="*/ 0 w 115"/>
                  <a:gd name="T3" fmla="*/ 122 h 122"/>
                  <a:gd name="T4" fmla="*/ 70 w 115"/>
                  <a:gd name="T5" fmla="*/ 122 h 122"/>
                  <a:gd name="T6" fmla="*/ 115 w 115"/>
                  <a:gd name="T7" fmla="*/ 0 h 122"/>
                  <a:gd name="T8" fmla="*/ 0 w 115"/>
                  <a:gd name="T9" fmla="*/ 0 h 122"/>
                </a:gdLst>
                <a:ahLst/>
                <a:cxnLst>
                  <a:cxn ang="0">
                    <a:pos x="T0" y="T1"/>
                  </a:cxn>
                  <a:cxn ang="0">
                    <a:pos x="T2" y="T3"/>
                  </a:cxn>
                  <a:cxn ang="0">
                    <a:pos x="T4" y="T5"/>
                  </a:cxn>
                  <a:cxn ang="0">
                    <a:pos x="T6" y="T7"/>
                  </a:cxn>
                  <a:cxn ang="0">
                    <a:pos x="T8" y="T9"/>
                  </a:cxn>
                </a:cxnLst>
                <a:rect l="0" t="0" r="r" b="b"/>
                <a:pathLst>
                  <a:path w="115" h="122">
                    <a:moveTo>
                      <a:pt x="0" y="0"/>
                    </a:moveTo>
                    <a:lnTo>
                      <a:pt x="0" y="122"/>
                    </a:lnTo>
                    <a:lnTo>
                      <a:pt x="70" y="122"/>
                    </a:lnTo>
                    <a:lnTo>
                      <a:pt x="11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1" name="Network9" descr="{&quot;Key&quot;:&quot;POWER_USER_SHAPE_ICON&quot;,&quot;Value&quot;:&quot;POWER_USER_SHAPE_ICON_STYLE_1&quot;}">
              <a:extLst>
                <a:ext uri="{FF2B5EF4-FFF2-40B4-BE49-F238E27FC236}">
                  <a16:creationId xmlns:a16="http://schemas.microsoft.com/office/drawing/2014/main" id="{222CBAAF-8E7B-434C-9611-F6F74F6BC466}"/>
                </a:ext>
              </a:extLst>
            </p:cNvPr>
            <p:cNvSpPr>
              <a:spLocks noChangeAspect="1" noEditPoints="1"/>
            </p:cNvSpPr>
            <p:nvPr>
              <p:custDataLst>
                <p:tags r:id="rId14"/>
              </p:custDataLst>
            </p:nvPr>
          </p:nvSpPr>
          <p:spPr bwMode="auto">
            <a:xfrm>
              <a:off x="9084902" y="3686037"/>
              <a:ext cx="669493" cy="425517"/>
            </a:xfrm>
            <a:custGeom>
              <a:avLst/>
              <a:gdLst>
                <a:gd name="T0" fmla="*/ 4716 w 6669"/>
                <a:gd name="T1" fmla="*/ 739 h 4241"/>
                <a:gd name="T2" fmla="*/ 5818 w 6669"/>
                <a:gd name="T3" fmla="*/ 2704 h 4241"/>
                <a:gd name="T4" fmla="*/ 6323 w 6669"/>
                <a:gd name="T5" fmla="*/ 1934 h 4241"/>
                <a:gd name="T6" fmla="*/ 979 w 6669"/>
                <a:gd name="T7" fmla="*/ 1231 h 4241"/>
                <a:gd name="T8" fmla="*/ 473 w 6669"/>
                <a:gd name="T9" fmla="*/ 1987 h 4241"/>
                <a:gd name="T10" fmla="*/ 979 w 6669"/>
                <a:gd name="T11" fmla="*/ 2756 h 4241"/>
                <a:gd name="T12" fmla="*/ 6062 w 6669"/>
                <a:gd name="T13" fmla="*/ 1602 h 4241"/>
                <a:gd name="T14" fmla="*/ 6568 w 6669"/>
                <a:gd name="T15" fmla="*/ 1869 h 4241"/>
                <a:gd name="T16" fmla="*/ 5573 w 6669"/>
                <a:gd name="T17" fmla="*/ 2639 h 4241"/>
                <a:gd name="T18" fmla="*/ 4834 w 6669"/>
                <a:gd name="T19" fmla="*/ 3620 h 4241"/>
                <a:gd name="T20" fmla="*/ 607 w 6669"/>
                <a:gd name="T21" fmla="*/ 2639 h 4241"/>
                <a:gd name="T22" fmla="*/ 101 w 6669"/>
                <a:gd name="T23" fmla="*/ 2358 h 4241"/>
                <a:gd name="T24" fmla="*/ 1096 w 6669"/>
                <a:gd name="T25" fmla="*/ 1602 h 4241"/>
                <a:gd name="T26" fmla="*/ 1835 w 6669"/>
                <a:gd name="T27" fmla="*/ 621 h 4241"/>
                <a:gd name="T28" fmla="*/ 3404 w 6669"/>
                <a:gd name="T29" fmla="*/ 3763 h 4241"/>
                <a:gd name="T30" fmla="*/ 2701 w 6669"/>
                <a:gd name="T31" fmla="*/ 3184 h 4241"/>
                <a:gd name="T32" fmla="*/ 2611 w 6669"/>
                <a:gd name="T33" fmla="*/ 2933 h 4241"/>
                <a:gd name="T34" fmla="*/ 3265 w 6669"/>
                <a:gd name="T35" fmla="*/ 1389 h 4241"/>
                <a:gd name="T36" fmla="*/ 3265 w 6669"/>
                <a:gd name="T37" fmla="*/ 1250 h 4241"/>
                <a:gd name="T38" fmla="*/ 3912 w 6669"/>
                <a:gd name="T39" fmla="*/ 938 h 4241"/>
                <a:gd name="T40" fmla="*/ 2150 w 6669"/>
                <a:gd name="T41" fmla="*/ 975 h 4241"/>
                <a:gd name="T42" fmla="*/ 2039 w 6669"/>
                <a:gd name="T43" fmla="*/ 1101 h 4241"/>
                <a:gd name="T44" fmla="*/ 1990 w 6669"/>
                <a:gd name="T45" fmla="*/ 1166 h 4241"/>
                <a:gd name="T46" fmla="*/ 1935 w 6669"/>
                <a:gd name="T47" fmla="*/ 1250 h 4241"/>
                <a:gd name="T48" fmla="*/ 1839 w 6669"/>
                <a:gd name="T49" fmla="*/ 1426 h 4241"/>
                <a:gd name="T50" fmla="*/ 1733 w 6669"/>
                <a:gd name="T51" fmla="*/ 1728 h 4241"/>
                <a:gd name="T52" fmla="*/ 1716 w 6669"/>
                <a:gd name="T53" fmla="*/ 1810 h 4241"/>
                <a:gd name="T54" fmla="*/ 1709 w 6669"/>
                <a:gd name="T55" fmla="*/ 1849 h 4241"/>
                <a:gd name="T56" fmla="*/ 1695 w 6669"/>
                <a:gd name="T57" fmla="*/ 1953 h 4241"/>
                <a:gd name="T58" fmla="*/ 1692 w 6669"/>
                <a:gd name="T59" fmla="*/ 1990 h 4241"/>
                <a:gd name="T60" fmla="*/ 1689 w 6669"/>
                <a:gd name="T61" fmla="*/ 2036 h 4241"/>
                <a:gd name="T62" fmla="*/ 1689 w 6669"/>
                <a:gd name="T63" fmla="*/ 2205 h 4241"/>
                <a:gd name="T64" fmla="*/ 1692 w 6669"/>
                <a:gd name="T65" fmla="*/ 2251 h 4241"/>
                <a:gd name="T66" fmla="*/ 1695 w 6669"/>
                <a:gd name="T67" fmla="*/ 2288 h 4241"/>
                <a:gd name="T68" fmla="*/ 1709 w 6669"/>
                <a:gd name="T69" fmla="*/ 2392 h 4241"/>
                <a:gd name="T70" fmla="*/ 1716 w 6669"/>
                <a:gd name="T71" fmla="*/ 2431 h 4241"/>
                <a:gd name="T72" fmla="*/ 1733 w 6669"/>
                <a:gd name="T73" fmla="*/ 2512 h 4241"/>
                <a:gd name="T74" fmla="*/ 1780 w 6669"/>
                <a:gd name="T75" fmla="*/ 2668 h 4241"/>
                <a:gd name="T76" fmla="*/ 1926 w 6669"/>
                <a:gd name="T77" fmla="*/ 2977 h 4241"/>
                <a:gd name="T78" fmla="*/ 1990 w 6669"/>
                <a:gd name="T79" fmla="*/ 3073 h 4241"/>
                <a:gd name="T80" fmla="*/ 2024 w 6669"/>
                <a:gd name="T81" fmla="*/ 3120 h 4241"/>
                <a:gd name="T82" fmla="*/ 2762 w 6669"/>
                <a:gd name="T83" fmla="*/ 3571 h 4241"/>
                <a:gd name="T84" fmla="*/ 2515 w 6669"/>
                <a:gd name="T85" fmla="*/ 3550 h 4241"/>
                <a:gd name="T86" fmla="*/ 4520 w 6669"/>
                <a:gd name="T87" fmla="*/ 3266 h 4241"/>
                <a:gd name="T88" fmla="*/ 4630 w 6669"/>
                <a:gd name="T89" fmla="*/ 3140 h 4241"/>
                <a:gd name="T90" fmla="*/ 4839 w 6669"/>
                <a:gd name="T91" fmla="*/ 2795 h 4241"/>
                <a:gd name="T92" fmla="*/ 4960 w 6669"/>
                <a:gd name="T93" fmla="*/ 2397 h 4241"/>
                <a:gd name="T94" fmla="*/ 4974 w 6669"/>
                <a:gd name="T95" fmla="*/ 2289 h 4241"/>
                <a:gd name="T96" fmla="*/ 4977 w 6669"/>
                <a:gd name="T97" fmla="*/ 2260 h 4241"/>
                <a:gd name="T98" fmla="*/ 4981 w 6669"/>
                <a:gd name="T99" fmla="*/ 2205 h 4241"/>
                <a:gd name="T100" fmla="*/ 4981 w 6669"/>
                <a:gd name="T101" fmla="*/ 2046 h 4241"/>
                <a:gd name="T102" fmla="*/ 4978 w 6669"/>
                <a:gd name="T103" fmla="*/ 1990 h 4241"/>
                <a:gd name="T104" fmla="*/ 4974 w 6669"/>
                <a:gd name="T105" fmla="*/ 1953 h 4241"/>
                <a:gd name="T106" fmla="*/ 4964 w 6669"/>
                <a:gd name="T107" fmla="*/ 1869 h 4241"/>
                <a:gd name="T108" fmla="*/ 4950 w 6669"/>
                <a:gd name="T109" fmla="*/ 1791 h 4241"/>
                <a:gd name="T110" fmla="*/ 4645 w 6669"/>
                <a:gd name="T111" fmla="*/ 1121 h 4241"/>
                <a:gd name="T112" fmla="*/ 3907 w 6669"/>
                <a:gd name="T113" fmla="*/ 670 h 4241"/>
                <a:gd name="T114" fmla="*/ 3788 w 6669"/>
                <a:gd name="T115" fmla="*/ 536 h 4241"/>
                <a:gd name="T116" fmla="*/ 5691 w 6669"/>
                <a:gd name="T117" fmla="*/ 1231 h 4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69" h="4241">
                  <a:moveTo>
                    <a:pt x="4716" y="739"/>
                  </a:moveTo>
                  <a:cubicBezTo>
                    <a:pt x="4363" y="385"/>
                    <a:pt x="3874" y="166"/>
                    <a:pt x="3335" y="166"/>
                  </a:cubicBezTo>
                  <a:cubicBezTo>
                    <a:pt x="2795" y="166"/>
                    <a:pt x="2306" y="385"/>
                    <a:pt x="1953" y="739"/>
                  </a:cubicBezTo>
                  <a:cubicBezTo>
                    <a:pt x="1599" y="1092"/>
                    <a:pt x="1381" y="1581"/>
                    <a:pt x="1381" y="2120"/>
                  </a:cubicBezTo>
                  <a:cubicBezTo>
                    <a:pt x="1381" y="2660"/>
                    <a:pt x="1599" y="3149"/>
                    <a:pt x="1953" y="3502"/>
                  </a:cubicBezTo>
                  <a:cubicBezTo>
                    <a:pt x="2306" y="3856"/>
                    <a:pt x="2795" y="4075"/>
                    <a:pt x="3335" y="4075"/>
                  </a:cubicBezTo>
                  <a:cubicBezTo>
                    <a:pt x="3874" y="4075"/>
                    <a:pt x="4363" y="3856"/>
                    <a:pt x="4716" y="3502"/>
                  </a:cubicBezTo>
                  <a:cubicBezTo>
                    <a:pt x="5070" y="3149"/>
                    <a:pt x="5289" y="2660"/>
                    <a:pt x="5289" y="2120"/>
                  </a:cubicBezTo>
                  <a:cubicBezTo>
                    <a:pt x="5289" y="1581"/>
                    <a:pt x="5070" y="1092"/>
                    <a:pt x="4716" y="739"/>
                  </a:cubicBezTo>
                  <a:close/>
                  <a:moveTo>
                    <a:pt x="5818" y="2704"/>
                  </a:moveTo>
                  <a:cubicBezTo>
                    <a:pt x="5768" y="2704"/>
                    <a:pt x="5723" y="2724"/>
                    <a:pt x="5691" y="2756"/>
                  </a:cubicBezTo>
                  <a:cubicBezTo>
                    <a:pt x="5658" y="2789"/>
                    <a:pt x="5638" y="2834"/>
                    <a:pt x="5638" y="2883"/>
                  </a:cubicBezTo>
                  <a:cubicBezTo>
                    <a:pt x="5638" y="2933"/>
                    <a:pt x="5658" y="2978"/>
                    <a:pt x="5691" y="3010"/>
                  </a:cubicBezTo>
                  <a:cubicBezTo>
                    <a:pt x="5723" y="3042"/>
                    <a:pt x="5768" y="3063"/>
                    <a:pt x="5818" y="3063"/>
                  </a:cubicBezTo>
                  <a:cubicBezTo>
                    <a:pt x="5867" y="3063"/>
                    <a:pt x="5912" y="3042"/>
                    <a:pt x="5944" y="3010"/>
                  </a:cubicBezTo>
                  <a:cubicBezTo>
                    <a:pt x="5977" y="2978"/>
                    <a:pt x="5997" y="2933"/>
                    <a:pt x="5997" y="2883"/>
                  </a:cubicBezTo>
                  <a:cubicBezTo>
                    <a:pt x="5997" y="2834"/>
                    <a:pt x="5977" y="2789"/>
                    <a:pt x="5944" y="2756"/>
                  </a:cubicBezTo>
                  <a:cubicBezTo>
                    <a:pt x="5912" y="2724"/>
                    <a:pt x="5867" y="2704"/>
                    <a:pt x="5818" y="2704"/>
                  </a:cubicBezTo>
                  <a:close/>
                  <a:moveTo>
                    <a:pt x="6323" y="1934"/>
                  </a:moveTo>
                  <a:cubicBezTo>
                    <a:pt x="6274" y="1934"/>
                    <a:pt x="6229" y="1955"/>
                    <a:pt x="6197" y="1987"/>
                  </a:cubicBezTo>
                  <a:cubicBezTo>
                    <a:pt x="6164" y="2019"/>
                    <a:pt x="6144" y="2064"/>
                    <a:pt x="6144" y="2114"/>
                  </a:cubicBezTo>
                  <a:cubicBezTo>
                    <a:pt x="6144" y="2163"/>
                    <a:pt x="6164" y="2208"/>
                    <a:pt x="6197" y="2241"/>
                  </a:cubicBezTo>
                  <a:cubicBezTo>
                    <a:pt x="6229" y="2273"/>
                    <a:pt x="6274" y="2293"/>
                    <a:pt x="6323" y="2293"/>
                  </a:cubicBezTo>
                  <a:cubicBezTo>
                    <a:pt x="6373" y="2293"/>
                    <a:pt x="6418" y="2273"/>
                    <a:pt x="6450" y="2241"/>
                  </a:cubicBezTo>
                  <a:cubicBezTo>
                    <a:pt x="6482" y="2208"/>
                    <a:pt x="6503" y="2163"/>
                    <a:pt x="6503" y="2114"/>
                  </a:cubicBezTo>
                  <a:cubicBezTo>
                    <a:pt x="6503" y="2064"/>
                    <a:pt x="6482" y="2019"/>
                    <a:pt x="6450" y="1987"/>
                  </a:cubicBezTo>
                  <a:cubicBezTo>
                    <a:pt x="6418" y="1955"/>
                    <a:pt x="6373" y="1934"/>
                    <a:pt x="6323" y="1934"/>
                  </a:cubicBezTo>
                  <a:close/>
                  <a:moveTo>
                    <a:pt x="979" y="1231"/>
                  </a:moveTo>
                  <a:cubicBezTo>
                    <a:pt x="946" y="1198"/>
                    <a:pt x="901" y="1178"/>
                    <a:pt x="852" y="1178"/>
                  </a:cubicBezTo>
                  <a:cubicBezTo>
                    <a:pt x="802" y="1178"/>
                    <a:pt x="757" y="1198"/>
                    <a:pt x="725" y="1231"/>
                  </a:cubicBezTo>
                  <a:cubicBezTo>
                    <a:pt x="693" y="1263"/>
                    <a:pt x="673" y="1308"/>
                    <a:pt x="673" y="1358"/>
                  </a:cubicBezTo>
                  <a:cubicBezTo>
                    <a:pt x="673" y="1407"/>
                    <a:pt x="693" y="1452"/>
                    <a:pt x="725" y="1484"/>
                  </a:cubicBezTo>
                  <a:cubicBezTo>
                    <a:pt x="757" y="1517"/>
                    <a:pt x="802" y="1537"/>
                    <a:pt x="852" y="1537"/>
                  </a:cubicBezTo>
                  <a:cubicBezTo>
                    <a:pt x="901" y="1537"/>
                    <a:pt x="946" y="1517"/>
                    <a:pt x="979" y="1484"/>
                  </a:cubicBezTo>
                  <a:cubicBezTo>
                    <a:pt x="1011" y="1452"/>
                    <a:pt x="1031" y="1407"/>
                    <a:pt x="1031" y="1358"/>
                  </a:cubicBezTo>
                  <a:cubicBezTo>
                    <a:pt x="1031" y="1308"/>
                    <a:pt x="1011" y="1263"/>
                    <a:pt x="979" y="1231"/>
                  </a:cubicBezTo>
                  <a:close/>
                  <a:moveTo>
                    <a:pt x="473" y="1987"/>
                  </a:moveTo>
                  <a:cubicBezTo>
                    <a:pt x="440" y="1955"/>
                    <a:pt x="396" y="1934"/>
                    <a:pt x="346" y="1934"/>
                  </a:cubicBezTo>
                  <a:cubicBezTo>
                    <a:pt x="296" y="1934"/>
                    <a:pt x="251" y="1955"/>
                    <a:pt x="219" y="1987"/>
                  </a:cubicBezTo>
                  <a:cubicBezTo>
                    <a:pt x="187" y="2019"/>
                    <a:pt x="167" y="2064"/>
                    <a:pt x="167" y="2114"/>
                  </a:cubicBezTo>
                  <a:cubicBezTo>
                    <a:pt x="167" y="2163"/>
                    <a:pt x="187" y="2208"/>
                    <a:pt x="219" y="2241"/>
                  </a:cubicBezTo>
                  <a:cubicBezTo>
                    <a:pt x="251" y="2273"/>
                    <a:pt x="296" y="2293"/>
                    <a:pt x="346" y="2293"/>
                  </a:cubicBezTo>
                  <a:cubicBezTo>
                    <a:pt x="396" y="2293"/>
                    <a:pt x="440" y="2273"/>
                    <a:pt x="473" y="2241"/>
                  </a:cubicBezTo>
                  <a:cubicBezTo>
                    <a:pt x="505" y="2208"/>
                    <a:pt x="525" y="2163"/>
                    <a:pt x="525" y="2114"/>
                  </a:cubicBezTo>
                  <a:cubicBezTo>
                    <a:pt x="525" y="2064"/>
                    <a:pt x="505" y="2019"/>
                    <a:pt x="473" y="1987"/>
                  </a:cubicBezTo>
                  <a:close/>
                  <a:moveTo>
                    <a:pt x="979" y="2756"/>
                  </a:moveTo>
                  <a:cubicBezTo>
                    <a:pt x="946" y="2724"/>
                    <a:pt x="901" y="2704"/>
                    <a:pt x="852" y="2704"/>
                  </a:cubicBezTo>
                  <a:cubicBezTo>
                    <a:pt x="802" y="2704"/>
                    <a:pt x="757" y="2724"/>
                    <a:pt x="725" y="2756"/>
                  </a:cubicBezTo>
                  <a:cubicBezTo>
                    <a:pt x="693" y="2789"/>
                    <a:pt x="673" y="2834"/>
                    <a:pt x="673" y="2883"/>
                  </a:cubicBezTo>
                  <a:cubicBezTo>
                    <a:pt x="673" y="2933"/>
                    <a:pt x="693" y="2978"/>
                    <a:pt x="725" y="3010"/>
                  </a:cubicBezTo>
                  <a:cubicBezTo>
                    <a:pt x="757" y="3042"/>
                    <a:pt x="802" y="3063"/>
                    <a:pt x="852" y="3063"/>
                  </a:cubicBezTo>
                  <a:cubicBezTo>
                    <a:pt x="901" y="3063"/>
                    <a:pt x="946" y="3042"/>
                    <a:pt x="979" y="3010"/>
                  </a:cubicBezTo>
                  <a:cubicBezTo>
                    <a:pt x="1011" y="2978"/>
                    <a:pt x="1031" y="2933"/>
                    <a:pt x="1031" y="2883"/>
                  </a:cubicBezTo>
                  <a:cubicBezTo>
                    <a:pt x="1031" y="2834"/>
                    <a:pt x="1011" y="2789"/>
                    <a:pt x="979" y="2756"/>
                  </a:cubicBezTo>
                  <a:close/>
                  <a:moveTo>
                    <a:pt x="3335" y="0"/>
                  </a:moveTo>
                  <a:cubicBezTo>
                    <a:pt x="3920" y="0"/>
                    <a:pt x="4451" y="237"/>
                    <a:pt x="4834" y="621"/>
                  </a:cubicBezTo>
                  <a:cubicBezTo>
                    <a:pt x="5021" y="807"/>
                    <a:pt x="5173" y="1029"/>
                    <a:pt x="5280" y="1274"/>
                  </a:cubicBezTo>
                  <a:lnTo>
                    <a:pt x="5482" y="1274"/>
                  </a:lnTo>
                  <a:cubicBezTo>
                    <a:pt x="5497" y="1212"/>
                    <a:pt x="5529" y="1157"/>
                    <a:pt x="5573" y="1113"/>
                  </a:cubicBezTo>
                  <a:cubicBezTo>
                    <a:pt x="5636" y="1050"/>
                    <a:pt x="5722" y="1012"/>
                    <a:pt x="5818" y="1012"/>
                  </a:cubicBezTo>
                  <a:cubicBezTo>
                    <a:pt x="5913" y="1012"/>
                    <a:pt x="5999" y="1050"/>
                    <a:pt x="6062" y="1113"/>
                  </a:cubicBezTo>
                  <a:cubicBezTo>
                    <a:pt x="6125" y="1176"/>
                    <a:pt x="6163" y="1262"/>
                    <a:pt x="6163" y="1358"/>
                  </a:cubicBezTo>
                  <a:cubicBezTo>
                    <a:pt x="6163" y="1453"/>
                    <a:pt x="6125" y="1540"/>
                    <a:pt x="6062" y="1602"/>
                  </a:cubicBezTo>
                  <a:cubicBezTo>
                    <a:pt x="5999" y="1665"/>
                    <a:pt x="5913" y="1704"/>
                    <a:pt x="5818" y="1704"/>
                  </a:cubicBezTo>
                  <a:cubicBezTo>
                    <a:pt x="5722" y="1704"/>
                    <a:pt x="5636" y="1665"/>
                    <a:pt x="5573" y="1602"/>
                  </a:cubicBezTo>
                  <a:cubicBezTo>
                    <a:pt x="5529" y="1559"/>
                    <a:pt x="5497" y="1503"/>
                    <a:pt x="5482" y="1441"/>
                  </a:cubicBezTo>
                  <a:lnTo>
                    <a:pt x="5344" y="1441"/>
                  </a:lnTo>
                  <a:cubicBezTo>
                    <a:pt x="5407" y="1627"/>
                    <a:pt x="5445" y="1825"/>
                    <a:pt x="5453" y="2030"/>
                  </a:cubicBezTo>
                  <a:lnTo>
                    <a:pt x="5987" y="2030"/>
                  </a:lnTo>
                  <a:cubicBezTo>
                    <a:pt x="6003" y="1968"/>
                    <a:pt x="6035" y="1913"/>
                    <a:pt x="6079" y="1869"/>
                  </a:cubicBezTo>
                  <a:cubicBezTo>
                    <a:pt x="6141" y="1807"/>
                    <a:pt x="6228" y="1768"/>
                    <a:pt x="6323" y="1768"/>
                  </a:cubicBezTo>
                  <a:cubicBezTo>
                    <a:pt x="6419" y="1768"/>
                    <a:pt x="6505" y="1807"/>
                    <a:pt x="6568" y="1869"/>
                  </a:cubicBezTo>
                  <a:cubicBezTo>
                    <a:pt x="6631" y="1932"/>
                    <a:pt x="6669" y="2018"/>
                    <a:pt x="6669" y="2114"/>
                  </a:cubicBezTo>
                  <a:cubicBezTo>
                    <a:pt x="6669" y="2209"/>
                    <a:pt x="6631" y="2296"/>
                    <a:pt x="6568" y="2358"/>
                  </a:cubicBezTo>
                  <a:cubicBezTo>
                    <a:pt x="6505" y="2421"/>
                    <a:pt x="6419" y="2460"/>
                    <a:pt x="6323" y="2460"/>
                  </a:cubicBezTo>
                  <a:cubicBezTo>
                    <a:pt x="6228" y="2460"/>
                    <a:pt x="6141" y="2421"/>
                    <a:pt x="6079" y="2358"/>
                  </a:cubicBezTo>
                  <a:cubicBezTo>
                    <a:pt x="6035" y="2315"/>
                    <a:pt x="6003" y="2259"/>
                    <a:pt x="5987" y="2197"/>
                  </a:cubicBezTo>
                  <a:lnTo>
                    <a:pt x="5454" y="2197"/>
                  </a:lnTo>
                  <a:cubicBezTo>
                    <a:pt x="5447" y="2407"/>
                    <a:pt x="5409" y="2610"/>
                    <a:pt x="5344" y="2800"/>
                  </a:cubicBezTo>
                  <a:lnTo>
                    <a:pt x="5482" y="2800"/>
                  </a:lnTo>
                  <a:cubicBezTo>
                    <a:pt x="5497" y="2738"/>
                    <a:pt x="5529" y="2682"/>
                    <a:pt x="5573" y="2639"/>
                  </a:cubicBezTo>
                  <a:cubicBezTo>
                    <a:pt x="5636" y="2576"/>
                    <a:pt x="5722" y="2537"/>
                    <a:pt x="5818" y="2537"/>
                  </a:cubicBezTo>
                  <a:cubicBezTo>
                    <a:pt x="5913" y="2537"/>
                    <a:pt x="5999" y="2576"/>
                    <a:pt x="6062" y="2639"/>
                  </a:cubicBezTo>
                  <a:cubicBezTo>
                    <a:pt x="6125" y="2701"/>
                    <a:pt x="6163" y="2788"/>
                    <a:pt x="6163" y="2883"/>
                  </a:cubicBezTo>
                  <a:cubicBezTo>
                    <a:pt x="6163" y="2979"/>
                    <a:pt x="6125" y="3065"/>
                    <a:pt x="6062" y="3128"/>
                  </a:cubicBezTo>
                  <a:cubicBezTo>
                    <a:pt x="5999" y="3190"/>
                    <a:pt x="5913" y="3229"/>
                    <a:pt x="5818" y="3229"/>
                  </a:cubicBezTo>
                  <a:cubicBezTo>
                    <a:pt x="5722" y="3229"/>
                    <a:pt x="5636" y="3190"/>
                    <a:pt x="5573" y="3128"/>
                  </a:cubicBezTo>
                  <a:cubicBezTo>
                    <a:pt x="5529" y="3084"/>
                    <a:pt x="5497" y="3029"/>
                    <a:pt x="5482" y="2967"/>
                  </a:cubicBezTo>
                  <a:lnTo>
                    <a:pt x="5280" y="2967"/>
                  </a:lnTo>
                  <a:cubicBezTo>
                    <a:pt x="5173" y="3212"/>
                    <a:pt x="5021" y="3433"/>
                    <a:pt x="4834" y="3620"/>
                  </a:cubicBezTo>
                  <a:cubicBezTo>
                    <a:pt x="4451" y="4004"/>
                    <a:pt x="3920" y="4241"/>
                    <a:pt x="3335" y="4241"/>
                  </a:cubicBezTo>
                  <a:cubicBezTo>
                    <a:pt x="2749" y="4241"/>
                    <a:pt x="2219" y="4004"/>
                    <a:pt x="1835" y="3620"/>
                  </a:cubicBezTo>
                  <a:cubicBezTo>
                    <a:pt x="1648" y="3433"/>
                    <a:pt x="1496" y="3212"/>
                    <a:pt x="1389" y="2967"/>
                  </a:cubicBezTo>
                  <a:lnTo>
                    <a:pt x="1188" y="2967"/>
                  </a:lnTo>
                  <a:cubicBezTo>
                    <a:pt x="1172" y="3029"/>
                    <a:pt x="1140" y="3084"/>
                    <a:pt x="1096" y="3128"/>
                  </a:cubicBezTo>
                  <a:cubicBezTo>
                    <a:pt x="1034" y="3190"/>
                    <a:pt x="947" y="3229"/>
                    <a:pt x="852" y="3229"/>
                  </a:cubicBezTo>
                  <a:cubicBezTo>
                    <a:pt x="756" y="3229"/>
                    <a:pt x="670" y="3190"/>
                    <a:pt x="607" y="3128"/>
                  </a:cubicBezTo>
                  <a:cubicBezTo>
                    <a:pt x="545" y="3065"/>
                    <a:pt x="506" y="2979"/>
                    <a:pt x="506" y="2883"/>
                  </a:cubicBezTo>
                  <a:cubicBezTo>
                    <a:pt x="506" y="2788"/>
                    <a:pt x="545" y="2701"/>
                    <a:pt x="607" y="2639"/>
                  </a:cubicBezTo>
                  <a:cubicBezTo>
                    <a:pt x="670" y="2576"/>
                    <a:pt x="756" y="2537"/>
                    <a:pt x="852" y="2537"/>
                  </a:cubicBezTo>
                  <a:cubicBezTo>
                    <a:pt x="947" y="2537"/>
                    <a:pt x="1034" y="2576"/>
                    <a:pt x="1096" y="2639"/>
                  </a:cubicBezTo>
                  <a:cubicBezTo>
                    <a:pt x="1140" y="2682"/>
                    <a:pt x="1172" y="2738"/>
                    <a:pt x="1188" y="2800"/>
                  </a:cubicBezTo>
                  <a:lnTo>
                    <a:pt x="1325" y="2800"/>
                  </a:lnTo>
                  <a:cubicBezTo>
                    <a:pt x="1261" y="2610"/>
                    <a:pt x="1223" y="2407"/>
                    <a:pt x="1215" y="2197"/>
                  </a:cubicBezTo>
                  <a:lnTo>
                    <a:pt x="682" y="2197"/>
                  </a:lnTo>
                  <a:cubicBezTo>
                    <a:pt x="667" y="2259"/>
                    <a:pt x="634" y="2315"/>
                    <a:pt x="591" y="2358"/>
                  </a:cubicBezTo>
                  <a:cubicBezTo>
                    <a:pt x="528" y="2421"/>
                    <a:pt x="441" y="2460"/>
                    <a:pt x="346" y="2460"/>
                  </a:cubicBezTo>
                  <a:cubicBezTo>
                    <a:pt x="250" y="2460"/>
                    <a:pt x="164" y="2421"/>
                    <a:pt x="101" y="2358"/>
                  </a:cubicBezTo>
                  <a:cubicBezTo>
                    <a:pt x="39" y="2296"/>
                    <a:pt x="0" y="2209"/>
                    <a:pt x="0" y="2114"/>
                  </a:cubicBezTo>
                  <a:cubicBezTo>
                    <a:pt x="0" y="2018"/>
                    <a:pt x="39" y="1932"/>
                    <a:pt x="101" y="1869"/>
                  </a:cubicBezTo>
                  <a:cubicBezTo>
                    <a:pt x="164" y="1807"/>
                    <a:pt x="250" y="1768"/>
                    <a:pt x="346" y="1768"/>
                  </a:cubicBezTo>
                  <a:cubicBezTo>
                    <a:pt x="441" y="1768"/>
                    <a:pt x="528" y="1807"/>
                    <a:pt x="591" y="1869"/>
                  </a:cubicBezTo>
                  <a:cubicBezTo>
                    <a:pt x="634" y="1913"/>
                    <a:pt x="667" y="1968"/>
                    <a:pt x="682" y="2030"/>
                  </a:cubicBezTo>
                  <a:lnTo>
                    <a:pt x="1216" y="2030"/>
                  </a:lnTo>
                  <a:cubicBezTo>
                    <a:pt x="1225" y="1825"/>
                    <a:pt x="1262" y="1627"/>
                    <a:pt x="1325" y="1441"/>
                  </a:cubicBezTo>
                  <a:lnTo>
                    <a:pt x="1188" y="1441"/>
                  </a:lnTo>
                  <a:cubicBezTo>
                    <a:pt x="1172" y="1503"/>
                    <a:pt x="1140" y="1559"/>
                    <a:pt x="1096" y="1602"/>
                  </a:cubicBezTo>
                  <a:cubicBezTo>
                    <a:pt x="1034" y="1665"/>
                    <a:pt x="947" y="1704"/>
                    <a:pt x="852" y="1704"/>
                  </a:cubicBezTo>
                  <a:cubicBezTo>
                    <a:pt x="756" y="1704"/>
                    <a:pt x="670" y="1665"/>
                    <a:pt x="607" y="1602"/>
                  </a:cubicBezTo>
                  <a:cubicBezTo>
                    <a:pt x="545" y="1540"/>
                    <a:pt x="506" y="1453"/>
                    <a:pt x="506" y="1358"/>
                  </a:cubicBezTo>
                  <a:cubicBezTo>
                    <a:pt x="506" y="1262"/>
                    <a:pt x="545" y="1176"/>
                    <a:pt x="607" y="1113"/>
                  </a:cubicBezTo>
                  <a:cubicBezTo>
                    <a:pt x="670" y="1050"/>
                    <a:pt x="756" y="1012"/>
                    <a:pt x="852" y="1012"/>
                  </a:cubicBezTo>
                  <a:cubicBezTo>
                    <a:pt x="947" y="1012"/>
                    <a:pt x="1034" y="1050"/>
                    <a:pt x="1096" y="1113"/>
                  </a:cubicBezTo>
                  <a:cubicBezTo>
                    <a:pt x="1140" y="1157"/>
                    <a:pt x="1172" y="1212"/>
                    <a:pt x="1188" y="1274"/>
                  </a:cubicBezTo>
                  <a:lnTo>
                    <a:pt x="1389" y="1274"/>
                  </a:lnTo>
                  <a:cubicBezTo>
                    <a:pt x="1496" y="1029"/>
                    <a:pt x="1648" y="807"/>
                    <a:pt x="1835" y="621"/>
                  </a:cubicBezTo>
                  <a:cubicBezTo>
                    <a:pt x="2219" y="237"/>
                    <a:pt x="2749" y="0"/>
                    <a:pt x="3335" y="0"/>
                  </a:cubicBezTo>
                  <a:close/>
                  <a:moveTo>
                    <a:pt x="4058" y="2933"/>
                  </a:moveTo>
                  <a:cubicBezTo>
                    <a:pt x="4091" y="2821"/>
                    <a:pt x="4117" y="2701"/>
                    <a:pt x="4136" y="2574"/>
                  </a:cubicBezTo>
                  <a:cubicBezTo>
                    <a:pt x="4154" y="2451"/>
                    <a:pt x="4165" y="2323"/>
                    <a:pt x="4167" y="2190"/>
                  </a:cubicBezTo>
                  <a:lnTo>
                    <a:pt x="3404" y="2190"/>
                  </a:lnTo>
                  <a:lnTo>
                    <a:pt x="3404" y="2851"/>
                  </a:lnTo>
                  <a:cubicBezTo>
                    <a:pt x="3519" y="2854"/>
                    <a:pt x="3631" y="2862"/>
                    <a:pt x="3739" y="2875"/>
                  </a:cubicBezTo>
                  <a:cubicBezTo>
                    <a:pt x="3849" y="2889"/>
                    <a:pt x="3956" y="2909"/>
                    <a:pt x="4058" y="2933"/>
                  </a:cubicBezTo>
                  <a:close/>
                  <a:moveTo>
                    <a:pt x="3404" y="3763"/>
                  </a:moveTo>
                  <a:cubicBezTo>
                    <a:pt x="3498" y="3747"/>
                    <a:pt x="3588" y="3699"/>
                    <a:pt x="3671" y="3625"/>
                  </a:cubicBezTo>
                  <a:cubicBezTo>
                    <a:pt x="3760" y="3546"/>
                    <a:pt x="3842" y="3436"/>
                    <a:pt x="3912" y="3303"/>
                  </a:cubicBezTo>
                  <a:cubicBezTo>
                    <a:pt x="3932" y="3265"/>
                    <a:pt x="3951" y="3225"/>
                    <a:pt x="3968" y="3184"/>
                  </a:cubicBezTo>
                  <a:cubicBezTo>
                    <a:pt x="3985" y="3146"/>
                    <a:pt x="4001" y="3106"/>
                    <a:pt x="4015" y="3065"/>
                  </a:cubicBezTo>
                  <a:cubicBezTo>
                    <a:pt x="3921" y="3043"/>
                    <a:pt x="3822" y="3025"/>
                    <a:pt x="3718" y="3013"/>
                  </a:cubicBezTo>
                  <a:cubicBezTo>
                    <a:pt x="3617" y="3000"/>
                    <a:pt x="3512" y="2993"/>
                    <a:pt x="3404" y="2990"/>
                  </a:cubicBezTo>
                  <a:lnTo>
                    <a:pt x="3404" y="3763"/>
                  </a:lnTo>
                  <a:close/>
                  <a:moveTo>
                    <a:pt x="2654" y="3065"/>
                  </a:moveTo>
                  <a:cubicBezTo>
                    <a:pt x="2669" y="3106"/>
                    <a:pt x="2685" y="3146"/>
                    <a:pt x="2701" y="3184"/>
                  </a:cubicBezTo>
                  <a:cubicBezTo>
                    <a:pt x="2719" y="3225"/>
                    <a:pt x="2737" y="3265"/>
                    <a:pt x="2757" y="3303"/>
                  </a:cubicBezTo>
                  <a:cubicBezTo>
                    <a:pt x="2827" y="3436"/>
                    <a:pt x="2909" y="3546"/>
                    <a:pt x="2998" y="3625"/>
                  </a:cubicBezTo>
                  <a:cubicBezTo>
                    <a:pt x="3081" y="3699"/>
                    <a:pt x="3171" y="3747"/>
                    <a:pt x="3265" y="3763"/>
                  </a:cubicBezTo>
                  <a:lnTo>
                    <a:pt x="3265" y="2990"/>
                  </a:lnTo>
                  <a:cubicBezTo>
                    <a:pt x="3158" y="2993"/>
                    <a:pt x="3053" y="3000"/>
                    <a:pt x="2951" y="3013"/>
                  </a:cubicBezTo>
                  <a:cubicBezTo>
                    <a:pt x="2848" y="3025"/>
                    <a:pt x="2748" y="3043"/>
                    <a:pt x="2654" y="3065"/>
                  </a:cubicBezTo>
                  <a:close/>
                  <a:moveTo>
                    <a:pt x="2502" y="2190"/>
                  </a:moveTo>
                  <a:cubicBezTo>
                    <a:pt x="2505" y="2323"/>
                    <a:pt x="2516" y="2451"/>
                    <a:pt x="2533" y="2574"/>
                  </a:cubicBezTo>
                  <a:cubicBezTo>
                    <a:pt x="2552" y="2701"/>
                    <a:pt x="2578" y="2821"/>
                    <a:pt x="2611" y="2933"/>
                  </a:cubicBezTo>
                  <a:cubicBezTo>
                    <a:pt x="2713" y="2909"/>
                    <a:pt x="2820" y="2889"/>
                    <a:pt x="2930" y="2875"/>
                  </a:cubicBezTo>
                  <a:cubicBezTo>
                    <a:pt x="3038" y="2862"/>
                    <a:pt x="3150" y="2854"/>
                    <a:pt x="3265" y="2851"/>
                  </a:cubicBezTo>
                  <a:lnTo>
                    <a:pt x="3265" y="2190"/>
                  </a:lnTo>
                  <a:lnTo>
                    <a:pt x="2502" y="2190"/>
                  </a:lnTo>
                  <a:close/>
                  <a:moveTo>
                    <a:pt x="2611" y="1308"/>
                  </a:moveTo>
                  <a:cubicBezTo>
                    <a:pt x="2578" y="1420"/>
                    <a:pt x="2552" y="1540"/>
                    <a:pt x="2533" y="1666"/>
                  </a:cubicBezTo>
                  <a:cubicBezTo>
                    <a:pt x="2516" y="1789"/>
                    <a:pt x="2505" y="1918"/>
                    <a:pt x="2502" y="2051"/>
                  </a:cubicBezTo>
                  <a:lnTo>
                    <a:pt x="3265" y="2051"/>
                  </a:lnTo>
                  <a:lnTo>
                    <a:pt x="3265" y="1389"/>
                  </a:lnTo>
                  <a:cubicBezTo>
                    <a:pt x="3150" y="1387"/>
                    <a:pt x="3038" y="1379"/>
                    <a:pt x="2930" y="1365"/>
                  </a:cubicBezTo>
                  <a:cubicBezTo>
                    <a:pt x="2820" y="1352"/>
                    <a:pt x="2713" y="1332"/>
                    <a:pt x="2611" y="1308"/>
                  </a:cubicBezTo>
                  <a:close/>
                  <a:moveTo>
                    <a:pt x="3265" y="478"/>
                  </a:moveTo>
                  <a:cubicBezTo>
                    <a:pt x="3171" y="494"/>
                    <a:pt x="3081" y="542"/>
                    <a:pt x="2998" y="616"/>
                  </a:cubicBezTo>
                  <a:cubicBezTo>
                    <a:pt x="2909" y="695"/>
                    <a:pt x="2827" y="805"/>
                    <a:pt x="2757" y="938"/>
                  </a:cubicBezTo>
                  <a:cubicBezTo>
                    <a:pt x="2737" y="976"/>
                    <a:pt x="2719" y="1016"/>
                    <a:pt x="2701" y="1057"/>
                  </a:cubicBezTo>
                  <a:cubicBezTo>
                    <a:pt x="2685" y="1095"/>
                    <a:pt x="2669" y="1135"/>
                    <a:pt x="2654" y="1176"/>
                  </a:cubicBezTo>
                  <a:cubicBezTo>
                    <a:pt x="2748" y="1198"/>
                    <a:pt x="2848" y="1216"/>
                    <a:pt x="2951" y="1228"/>
                  </a:cubicBezTo>
                  <a:cubicBezTo>
                    <a:pt x="3053" y="1241"/>
                    <a:pt x="3158" y="1248"/>
                    <a:pt x="3265" y="1250"/>
                  </a:cubicBezTo>
                  <a:lnTo>
                    <a:pt x="3265" y="478"/>
                  </a:lnTo>
                  <a:close/>
                  <a:moveTo>
                    <a:pt x="3912" y="938"/>
                  </a:moveTo>
                  <a:cubicBezTo>
                    <a:pt x="3842" y="805"/>
                    <a:pt x="3760" y="695"/>
                    <a:pt x="3671" y="616"/>
                  </a:cubicBezTo>
                  <a:cubicBezTo>
                    <a:pt x="3588" y="542"/>
                    <a:pt x="3498" y="494"/>
                    <a:pt x="3404" y="478"/>
                  </a:cubicBezTo>
                  <a:lnTo>
                    <a:pt x="3404" y="1250"/>
                  </a:lnTo>
                  <a:cubicBezTo>
                    <a:pt x="3512" y="1248"/>
                    <a:pt x="3617" y="1241"/>
                    <a:pt x="3718" y="1228"/>
                  </a:cubicBezTo>
                  <a:cubicBezTo>
                    <a:pt x="3822" y="1216"/>
                    <a:pt x="3921" y="1198"/>
                    <a:pt x="4015" y="1176"/>
                  </a:cubicBezTo>
                  <a:cubicBezTo>
                    <a:pt x="4001" y="1135"/>
                    <a:pt x="3985" y="1095"/>
                    <a:pt x="3968" y="1057"/>
                  </a:cubicBezTo>
                  <a:cubicBezTo>
                    <a:pt x="3951" y="1016"/>
                    <a:pt x="3932" y="976"/>
                    <a:pt x="3912" y="938"/>
                  </a:cubicBezTo>
                  <a:close/>
                  <a:moveTo>
                    <a:pt x="2519" y="1141"/>
                  </a:moveTo>
                  <a:cubicBezTo>
                    <a:pt x="2536" y="1094"/>
                    <a:pt x="2553" y="1049"/>
                    <a:pt x="2572" y="1006"/>
                  </a:cubicBezTo>
                  <a:cubicBezTo>
                    <a:pt x="2592" y="960"/>
                    <a:pt x="2613" y="916"/>
                    <a:pt x="2635" y="874"/>
                  </a:cubicBezTo>
                  <a:cubicBezTo>
                    <a:pt x="2674" y="799"/>
                    <a:pt x="2716" y="731"/>
                    <a:pt x="2762" y="670"/>
                  </a:cubicBezTo>
                  <a:cubicBezTo>
                    <a:pt x="2800" y="620"/>
                    <a:pt x="2840" y="575"/>
                    <a:pt x="2881" y="536"/>
                  </a:cubicBezTo>
                  <a:cubicBezTo>
                    <a:pt x="2752" y="573"/>
                    <a:pt x="2629" y="625"/>
                    <a:pt x="2515" y="690"/>
                  </a:cubicBezTo>
                  <a:cubicBezTo>
                    <a:pt x="2388" y="763"/>
                    <a:pt x="2272" y="852"/>
                    <a:pt x="2169" y="955"/>
                  </a:cubicBezTo>
                  <a:lnTo>
                    <a:pt x="2169" y="955"/>
                  </a:lnTo>
                  <a:cubicBezTo>
                    <a:pt x="2163" y="961"/>
                    <a:pt x="2156" y="968"/>
                    <a:pt x="2150" y="975"/>
                  </a:cubicBezTo>
                  <a:cubicBezTo>
                    <a:pt x="2146" y="979"/>
                    <a:pt x="2142" y="983"/>
                    <a:pt x="2138" y="987"/>
                  </a:cubicBezTo>
                  <a:cubicBezTo>
                    <a:pt x="2194" y="1017"/>
                    <a:pt x="2253" y="1045"/>
                    <a:pt x="2316" y="1070"/>
                  </a:cubicBezTo>
                  <a:cubicBezTo>
                    <a:pt x="2380" y="1096"/>
                    <a:pt x="2448" y="1120"/>
                    <a:pt x="2519" y="1141"/>
                  </a:cubicBezTo>
                  <a:close/>
                  <a:moveTo>
                    <a:pt x="2363" y="2051"/>
                  </a:moveTo>
                  <a:cubicBezTo>
                    <a:pt x="2366" y="1912"/>
                    <a:pt x="2377" y="1777"/>
                    <a:pt x="2396" y="1649"/>
                  </a:cubicBezTo>
                  <a:cubicBezTo>
                    <a:pt x="2415" y="1517"/>
                    <a:pt x="2443" y="1390"/>
                    <a:pt x="2477" y="1272"/>
                  </a:cubicBezTo>
                  <a:cubicBezTo>
                    <a:pt x="2397" y="1249"/>
                    <a:pt x="2320" y="1222"/>
                    <a:pt x="2248" y="1192"/>
                  </a:cubicBezTo>
                  <a:cubicBezTo>
                    <a:pt x="2176" y="1162"/>
                    <a:pt x="2108" y="1130"/>
                    <a:pt x="2045" y="1094"/>
                  </a:cubicBezTo>
                  <a:lnTo>
                    <a:pt x="2039" y="1101"/>
                  </a:lnTo>
                  <a:lnTo>
                    <a:pt x="2038" y="1103"/>
                  </a:lnTo>
                  <a:lnTo>
                    <a:pt x="2038" y="1103"/>
                  </a:lnTo>
                  <a:lnTo>
                    <a:pt x="2034" y="1108"/>
                  </a:lnTo>
                  <a:cubicBezTo>
                    <a:pt x="2031" y="1111"/>
                    <a:pt x="2028" y="1116"/>
                    <a:pt x="2024" y="1121"/>
                  </a:cubicBezTo>
                  <a:cubicBezTo>
                    <a:pt x="2020" y="1126"/>
                    <a:pt x="2017" y="1130"/>
                    <a:pt x="2014" y="1134"/>
                  </a:cubicBezTo>
                  <a:lnTo>
                    <a:pt x="2014" y="1134"/>
                  </a:lnTo>
                  <a:lnTo>
                    <a:pt x="2014" y="1134"/>
                  </a:lnTo>
                  <a:cubicBezTo>
                    <a:pt x="2010" y="1140"/>
                    <a:pt x="2006" y="1145"/>
                    <a:pt x="2002" y="1150"/>
                  </a:cubicBezTo>
                  <a:cubicBezTo>
                    <a:pt x="1999" y="1155"/>
                    <a:pt x="1995" y="1160"/>
                    <a:pt x="1990" y="1166"/>
                  </a:cubicBezTo>
                  <a:lnTo>
                    <a:pt x="1990" y="1166"/>
                  </a:lnTo>
                  <a:lnTo>
                    <a:pt x="1990" y="1167"/>
                  </a:lnTo>
                  <a:lnTo>
                    <a:pt x="1990" y="1167"/>
                  </a:lnTo>
                  <a:cubicBezTo>
                    <a:pt x="1981" y="1180"/>
                    <a:pt x="1972" y="1192"/>
                    <a:pt x="1964" y="1205"/>
                  </a:cubicBezTo>
                  <a:cubicBezTo>
                    <a:pt x="1955" y="1218"/>
                    <a:pt x="1947" y="1230"/>
                    <a:pt x="1939" y="1243"/>
                  </a:cubicBezTo>
                  <a:lnTo>
                    <a:pt x="1939" y="1243"/>
                  </a:lnTo>
                  <a:lnTo>
                    <a:pt x="1936" y="1249"/>
                  </a:lnTo>
                  <a:lnTo>
                    <a:pt x="1935" y="1249"/>
                  </a:lnTo>
                  <a:lnTo>
                    <a:pt x="1935" y="1250"/>
                  </a:lnTo>
                  <a:lnTo>
                    <a:pt x="1926" y="1264"/>
                  </a:lnTo>
                  <a:lnTo>
                    <a:pt x="1926" y="1264"/>
                  </a:lnTo>
                  <a:lnTo>
                    <a:pt x="1925" y="1266"/>
                  </a:lnTo>
                  <a:lnTo>
                    <a:pt x="1925" y="1266"/>
                  </a:lnTo>
                  <a:lnTo>
                    <a:pt x="1915" y="1283"/>
                  </a:lnTo>
                  <a:lnTo>
                    <a:pt x="1915" y="1283"/>
                  </a:lnTo>
                  <a:lnTo>
                    <a:pt x="1913" y="1286"/>
                  </a:lnTo>
                  <a:lnTo>
                    <a:pt x="1913" y="1286"/>
                  </a:lnTo>
                  <a:cubicBezTo>
                    <a:pt x="1887" y="1331"/>
                    <a:pt x="1862" y="1378"/>
                    <a:pt x="1839" y="1426"/>
                  </a:cubicBezTo>
                  <a:cubicBezTo>
                    <a:pt x="1817" y="1474"/>
                    <a:pt x="1797" y="1523"/>
                    <a:pt x="1780" y="1573"/>
                  </a:cubicBezTo>
                  <a:lnTo>
                    <a:pt x="1780" y="1573"/>
                  </a:lnTo>
                  <a:lnTo>
                    <a:pt x="1779" y="1575"/>
                  </a:lnTo>
                  <a:lnTo>
                    <a:pt x="1779" y="1575"/>
                  </a:lnTo>
                  <a:lnTo>
                    <a:pt x="1773" y="1592"/>
                  </a:lnTo>
                  <a:lnTo>
                    <a:pt x="1773" y="1592"/>
                  </a:lnTo>
                  <a:lnTo>
                    <a:pt x="1773" y="1592"/>
                  </a:lnTo>
                  <a:cubicBezTo>
                    <a:pt x="1766" y="1614"/>
                    <a:pt x="1758" y="1637"/>
                    <a:pt x="1752" y="1660"/>
                  </a:cubicBezTo>
                  <a:cubicBezTo>
                    <a:pt x="1745" y="1682"/>
                    <a:pt x="1739" y="1705"/>
                    <a:pt x="1733" y="1728"/>
                  </a:cubicBezTo>
                  <a:lnTo>
                    <a:pt x="1733" y="1729"/>
                  </a:lnTo>
                  <a:lnTo>
                    <a:pt x="1733" y="1729"/>
                  </a:lnTo>
                  <a:cubicBezTo>
                    <a:pt x="1731" y="1739"/>
                    <a:pt x="1729" y="1749"/>
                    <a:pt x="1727" y="1758"/>
                  </a:cubicBezTo>
                  <a:cubicBezTo>
                    <a:pt x="1724" y="1768"/>
                    <a:pt x="1722" y="1778"/>
                    <a:pt x="1720" y="1788"/>
                  </a:cubicBezTo>
                  <a:lnTo>
                    <a:pt x="1720" y="1788"/>
                  </a:lnTo>
                  <a:lnTo>
                    <a:pt x="1720" y="1791"/>
                  </a:lnTo>
                  <a:lnTo>
                    <a:pt x="1720" y="1791"/>
                  </a:lnTo>
                  <a:lnTo>
                    <a:pt x="1716" y="1808"/>
                  </a:lnTo>
                  <a:lnTo>
                    <a:pt x="1716" y="1810"/>
                  </a:lnTo>
                  <a:lnTo>
                    <a:pt x="1716" y="1810"/>
                  </a:lnTo>
                  <a:lnTo>
                    <a:pt x="1713" y="1826"/>
                  </a:lnTo>
                  <a:lnTo>
                    <a:pt x="1713" y="1826"/>
                  </a:lnTo>
                  <a:lnTo>
                    <a:pt x="1712" y="1829"/>
                  </a:lnTo>
                  <a:lnTo>
                    <a:pt x="1711" y="1835"/>
                  </a:lnTo>
                  <a:lnTo>
                    <a:pt x="1711" y="1835"/>
                  </a:lnTo>
                  <a:lnTo>
                    <a:pt x="1710" y="1844"/>
                  </a:lnTo>
                  <a:lnTo>
                    <a:pt x="1710" y="1844"/>
                  </a:lnTo>
                  <a:lnTo>
                    <a:pt x="1709" y="1849"/>
                  </a:lnTo>
                  <a:lnTo>
                    <a:pt x="1709" y="1849"/>
                  </a:lnTo>
                  <a:cubicBezTo>
                    <a:pt x="1708" y="1855"/>
                    <a:pt x="1707" y="1861"/>
                    <a:pt x="1705" y="1869"/>
                  </a:cubicBezTo>
                  <a:cubicBezTo>
                    <a:pt x="1704" y="1877"/>
                    <a:pt x="1703" y="1883"/>
                    <a:pt x="1702" y="1889"/>
                  </a:cubicBezTo>
                  <a:lnTo>
                    <a:pt x="1702" y="1889"/>
                  </a:lnTo>
                  <a:lnTo>
                    <a:pt x="1702" y="1890"/>
                  </a:lnTo>
                  <a:lnTo>
                    <a:pt x="1702" y="1890"/>
                  </a:lnTo>
                  <a:cubicBezTo>
                    <a:pt x="1701" y="1900"/>
                    <a:pt x="1700" y="1910"/>
                    <a:pt x="1699" y="1921"/>
                  </a:cubicBezTo>
                  <a:cubicBezTo>
                    <a:pt x="1697" y="1932"/>
                    <a:pt x="1696" y="1942"/>
                    <a:pt x="1695" y="1952"/>
                  </a:cubicBezTo>
                  <a:lnTo>
                    <a:pt x="1695" y="1953"/>
                  </a:lnTo>
                  <a:lnTo>
                    <a:pt x="1695" y="1953"/>
                  </a:lnTo>
                  <a:lnTo>
                    <a:pt x="1694" y="1962"/>
                  </a:lnTo>
                  <a:lnTo>
                    <a:pt x="1694" y="1962"/>
                  </a:lnTo>
                  <a:lnTo>
                    <a:pt x="1693" y="1972"/>
                  </a:lnTo>
                  <a:lnTo>
                    <a:pt x="1693" y="1973"/>
                  </a:lnTo>
                  <a:lnTo>
                    <a:pt x="1693" y="1973"/>
                  </a:lnTo>
                  <a:lnTo>
                    <a:pt x="1693" y="1981"/>
                  </a:lnTo>
                  <a:lnTo>
                    <a:pt x="1693" y="1981"/>
                  </a:lnTo>
                  <a:lnTo>
                    <a:pt x="1692" y="1990"/>
                  </a:lnTo>
                  <a:lnTo>
                    <a:pt x="1692" y="1990"/>
                  </a:lnTo>
                  <a:lnTo>
                    <a:pt x="1691" y="1994"/>
                  </a:lnTo>
                  <a:lnTo>
                    <a:pt x="1690" y="2008"/>
                  </a:lnTo>
                  <a:lnTo>
                    <a:pt x="1690" y="2015"/>
                  </a:lnTo>
                  <a:lnTo>
                    <a:pt x="1690" y="2018"/>
                  </a:lnTo>
                  <a:lnTo>
                    <a:pt x="1690" y="2018"/>
                  </a:lnTo>
                  <a:lnTo>
                    <a:pt x="1689" y="2036"/>
                  </a:lnTo>
                  <a:lnTo>
                    <a:pt x="1689" y="2036"/>
                  </a:lnTo>
                  <a:lnTo>
                    <a:pt x="1689" y="2036"/>
                  </a:lnTo>
                  <a:lnTo>
                    <a:pt x="1688" y="2046"/>
                  </a:lnTo>
                  <a:lnTo>
                    <a:pt x="1688" y="2051"/>
                  </a:lnTo>
                  <a:lnTo>
                    <a:pt x="2363" y="2051"/>
                  </a:lnTo>
                  <a:close/>
                  <a:moveTo>
                    <a:pt x="2477" y="2968"/>
                  </a:moveTo>
                  <a:cubicBezTo>
                    <a:pt x="2443" y="2850"/>
                    <a:pt x="2415" y="2724"/>
                    <a:pt x="2396" y="2592"/>
                  </a:cubicBezTo>
                  <a:cubicBezTo>
                    <a:pt x="2377" y="2463"/>
                    <a:pt x="2366" y="2329"/>
                    <a:pt x="2363" y="2190"/>
                  </a:cubicBezTo>
                  <a:lnTo>
                    <a:pt x="1688" y="2190"/>
                  </a:lnTo>
                  <a:lnTo>
                    <a:pt x="1688" y="2195"/>
                  </a:lnTo>
                  <a:lnTo>
                    <a:pt x="1689" y="2205"/>
                  </a:lnTo>
                  <a:lnTo>
                    <a:pt x="1689" y="2205"/>
                  </a:lnTo>
                  <a:lnTo>
                    <a:pt x="1689" y="2205"/>
                  </a:lnTo>
                  <a:lnTo>
                    <a:pt x="1690" y="2223"/>
                  </a:lnTo>
                  <a:lnTo>
                    <a:pt x="1690" y="2223"/>
                  </a:lnTo>
                  <a:lnTo>
                    <a:pt x="1690" y="2226"/>
                  </a:lnTo>
                  <a:lnTo>
                    <a:pt x="1690" y="2232"/>
                  </a:lnTo>
                  <a:lnTo>
                    <a:pt x="1691" y="2247"/>
                  </a:lnTo>
                  <a:lnTo>
                    <a:pt x="1692" y="2251"/>
                  </a:lnTo>
                  <a:lnTo>
                    <a:pt x="1692" y="2251"/>
                  </a:lnTo>
                  <a:lnTo>
                    <a:pt x="1693" y="2260"/>
                  </a:lnTo>
                  <a:lnTo>
                    <a:pt x="1693" y="2260"/>
                  </a:lnTo>
                  <a:lnTo>
                    <a:pt x="1693" y="2268"/>
                  </a:lnTo>
                  <a:lnTo>
                    <a:pt x="1693" y="2268"/>
                  </a:lnTo>
                  <a:lnTo>
                    <a:pt x="1693" y="2269"/>
                  </a:lnTo>
                  <a:lnTo>
                    <a:pt x="1694" y="2279"/>
                  </a:lnTo>
                  <a:lnTo>
                    <a:pt x="1694" y="2279"/>
                  </a:lnTo>
                  <a:lnTo>
                    <a:pt x="1695" y="2288"/>
                  </a:lnTo>
                  <a:lnTo>
                    <a:pt x="1695" y="2288"/>
                  </a:lnTo>
                  <a:lnTo>
                    <a:pt x="1695" y="2289"/>
                  </a:lnTo>
                  <a:lnTo>
                    <a:pt x="1695" y="2289"/>
                  </a:lnTo>
                  <a:cubicBezTo>
                    <a:pt x="1696" y="2299"/>
                    <a:pt x="1697" y="2309"/>
                    <a:pt x="1699" y="2320"/>
                  </a:cubicBezTo>
                  <a:cubicBezTo>
                    <a:pt x="1700" y="2331"/>
                    <a:pt x="1701" y="2341"/>
                    <a:pt x="1702" y="2351"/>
                  </a:cubicBezTo>
                  <a:lnTo>
                    <a:pt x="1702" y="2351"/>
                  </a:lnTo>
                  <a:lnTo>
                    <a:pt x="1702" y="2352"/>
                  </a:lnTo>
                  <a:lnTo>
                    <a:pt x="1702" y="2352"/>
                  </a:lnTo>
                  <a:cubicBezTo>
                    <a:pt x="1703" y="2358"/>
                    <a:pt x="1704" y="2364"/>
                    <a:pt x="1705" y="2372"/>
                  </a:cubicBezTo>
                  <a:cubicBezTo>
                    <a:pt x="1707" y="2380"/>
                    <a:pt x="1708" y="2386"/>
                    <a:pt x="1709" y="2392"/>
                  </a:cubicBezTo>
                  <a:lnTo>
                    <a:pt x="1709" y="2392"/>
                  </a:lnTo>
                  <a:lnTo>
                    <a:pt x="1710" y="2397"/>
                  </a:lnTo>
                  <a:lnTo>
                    <a:pt x="1710" y="2397"/>
                  </a:lnTo>
                  <a:lnTo>
                    <a:pt x="1711" y="2406"/>
                  </a:lnTo>
                  <a:lnTo>
                    <a:pt x="1711" y="2406"/>
                  </a:lnTo>
                  <a:lnTo>
                    <a:pt x="1712" y="2412"/>
                  </a:lnTo>
                  <a:lnTo>
                    <a:pt x="1713" y="2415"/>
                  </a:lnTo>
                  <a:lnTo>
                    <a:pt x="1713" y="2415"/>
                  </a:lnTo>
                  <a:lnTo>
                    <a:pt x="1716" y="2431"/>
                  </a:lnTo>
                  <a:lnTo>
                    <a:pt x="1716" y="2431"/>
                  </a:lnTo>
                  <a:lnTo>
                    <a:pt x="1716" y="2432"/>
                  </a:lnTo>
                  <a:lnTo>
                    <a:pt x="1720" y="2450"/>
                  </a:lnTo>
                  <a:lnTo>
                    <a:pt x="1720" y="2450"/>
                  </a:lnTo>
                  <a:lnTo>
                    <a:pt x="1720" y="2453"/>
                  </a:lnTo>
                  <a:lnTo>
                    <a:pt x="1720" y="2453"/>
                  </a:lnTo>
                  <a:cubicBezTo>
                    <a:pt x="1722" y="2463"/>
                    <a:pt x="1724" y="2473"/>
                    <a:pt x="1727" y="2482"/>
                  </a:cubicBezTo>
                  <a:cubicBezTo>
                    <a:pt x="1729" y="2492"/>
                    <a:pt x="1731" y="2502"/>
                    <a:pt x="1733" y="2511"/>
                  </a:cubicBezTo>
                  <a:lnTo>
                    <a:pt x="1733" y="2512"/>
                  </a:lnTo>
                  <a:lnTo>
                    <a:pt x="1733" y="2513"/>
                  </a:lnTo>
                  <a:cubicBezTo>
                    <a:pt x="1739" y="2536"/>
                    <a:pt x="1745" y="2559"/>
                    <a:pt x="1752" y="2581"/>
                  </a:cubicBezTo>
                  <a:cubicBezTo>
                    <a:pt x="1758" y="2604"/>
                    <a:pt x="1766" y="2627"/>
                    <a:pt x="1773" y="2649"/>
                  </a:cubicBezTo>
                  <a:lnTo>
                    <a:pt x="1773" y="2650"/>
                  </a:lnTo>
                  <a:lnTo>
                    <a:pt x="1773" y="2650"/>
                  </a:lnTo>
                  <a:lnTo>
                    <a:pt x="1773" y="2650"/>
                  </a:lnTo>
                  <a:lnTo>
                    <a:pt x="1779" y="2666"/>
                  </a:lnTo>
                  <a:lnTo>
                    <a:pt x="1779" y="2666"/>
                  </a:lnTo>
                  <a:lnTo>
                    <a:pt x="1780" y="2668"/>
                  </a:lnTo>
                  <a:lnTo>
                    <a:pt x="1780" y="2668"/>
                  </a:lnTo>
                  <a:cubicBezTo>
                    <a:pt x="1797" y="2718"/>
                    <a:pt x="1817" y="2767"/>
                    <a:pt x="1840" y="2815"/>
                  </a:cubicBezTo>
                  <a:cubicBezTo>
                    <a:pt x="1862" y="2863"/>
                    <a:pt x="1887" y="2910"/>
                    <a:pt x="1913" y="2955"/>
                  </a:cubicBezTo>
                  <a:lnTo>
                    <a:pt x="1913" y="2955"/>
                  </a:lnTo>
                  <a:lnTo>
                    <a:pt x="1915" y="2958"/>
                  </a:lnTo>
                  <a:lnTo>
                    <a:pt x="1915" y="2958"/>
                  </a:lnTo>
                  <a:lnTo>
                    <a:pt x="1925" y="2975"/>
                  </a:lnTo>
                  <a:lnTo>
                    <a:pt x="1925" y="2975"/>
                  </a:lnTo>
                  <a:lnTo>
                    <a:pt x="1926" y="2977"/>
                  </a:lnTo>
                  <a:lnTo>
                    <a:pt x="1926" y="2977"/>
                  </a:lnTo>
                  <a:lnTo>
                    <a:pt x="1935" y="2991"/>
                  </a:lnTo>
                  <a:lnTo>
                    <a:pt x="1935" y="2992"/>
                  </a:lnTo>
                  <a:lnTo>
                    <a:pt x="1936" y="2992"/>
                  </a:lnTo>
                  <a:lnTo>
                    <a:pt x="1939" y="2998"/>
                  </a:lnTo>
                  <a:lnTo>
                    <a:pt x="1939" y="2998"/>
                  </a:lnTo>
                  <a:cubicBezTo>
                    <a:pt x="1947" y="3011"/>
                    <a:pt x="1956" y="3023"/>
                    <a:pt x="1964" y="3036"/>
                  </a:cubicBezTo>
                  <a:cubicBezTo>
                    <a:pt x="1972" y="3048"/>
                    <a:pt x="1981" y="3061"/>
                    <a:pt x="1990" y="3073"/>
                  </a:cubicBezTo>
                  <a:lnTo>
                    <a:pt x="1990" y="3073"/>
                  </a:lnTo>
                  <a:lnTo>
                    <a:pt x="1990" y="3075"/>
                  </a:lnTo>
                  <a:lnTo>
                    <a:pt x="1990" y="3075"/>
                  </a:lnTo>
                  <a:cubicBezTo>
                    <a:pt x="1995" y="3081"/>
                    <a:pt x="1999" y="3086"/>
                    <a:pt x="2002" y="3091"/>
                  </a:cubicBezTo>
                  <a:lnTo>
                    <a:pt x="2002" y="3091"/>
                  </a:lnTo>
                  <a:cubicBezTo>
                    <a:pt x="2006" y="3095"/>
                    <a:pt x="2009" y="3100"/>
                    <a:pt x="2014" y="3107"/>
                  </a:cubicBezTo>
                  <a:lnTo>
                    <a:pt x="2014" y="3107"/>
                  </a:lnTo>
                  <a:lnTo>
                    <a:pt x="2014" y="3107"/>
                  </a:lnTo>
                  <a:lnTo>
                    <a:pt x="2014" y="3107"/>
                  </a:lnTo>
                  <a:cubicBezTo>
                    <a:pt x="2017" y="3111"/>
                    <a:pt x="2020" y="3115"/>
                    <a:pt x="2024" y="3120"/>
                  </a:cubicBezTo>
                  <a:cubicBezTo>
                    <a:pt x="2028" y="3125"/>
                    <a:pt x="2031" y="3129"/>
                    <a:pt x="2034" y="3133"/>
                  </a:cubicBezTo>
                  <a:lnTo>
                    <a:pt x="2038" y="3138"/>
                  </a:lnTo>
                  <a:lnTo>
                    <a:pt x="2038" y="3138"/>
                  </a:lnTo>
                  <a:lnTo>
                    <a:pt x="2039" y="3140"/>
                  </a:lnTo>
                  <a:lnTo>
                    <a:pt x="2045" y="3147"/>
                  </a:lnTo>
                  <a:cubicBezTo>
                    <a:pt x="2108" y="3111"/>
                    <a:pt x="2176" y="3078"/>
                    <a:pt x="2248" y="3049"/>
                  </a:cubicBezTo>
                  <a:cubicBezTo>
                    <a:pt x="2320" y="3019"/>
                    <a:pt x="2397" y="2992"/>
                    <a:pt x="2477" y="2968"/>
                  </a:cubicBezTo>
                  <a:close/>
                  <a:moveTo>
                    <a:pt x="2881" y="3705"/>
                  </a:moveTo>
                  <a:cubicBezTo>
                    <a:pt x="2840" y="3666"/>
                    <a:pt x="2800" y="3621"/>
                    <a:pt x="2762" y="3571"/>
                  </a:cubicBezTo>
                  <a:cubicBezTo>
                    <a:pt x="2716" y="3510"/>
                    <a:pt x="2674" y="3442"/>
                    <a:pt x="2635" y="3367"/>
                  </a:cubicBezTo>
                  <a:cubicBezTo>
                    <a:pt x="2613" y="3325"/>
                    <a:pt x="2592" y="3281"/>
                    <a:pt x="2572" y="3235"/>
                  </a:cubicBezTo>
                  <a:cubicBezTo>
                    <a:pt x="2553" y="3192"/>
                    <a:pt x="2536" y="3147"/>
                    <a:pt x="2519" y="3100"/>
                  </a:cubicBezTo>
                  <a:cubicBezTo>
                    <a:pt x="2448" y="3121"/>
                    <a:pt x="2380" y="3145"/>
                    <a:pt x="2316" y="3171"/>
                  </a:cubicBezTo>
                  <a:cubicBezTo>
                    <a:pt x="2253" y="3196"/>
                    <a:pt x="2194" y="3224"/>
                    <a:pt x="2138" y="3254"/>
                  </a:cubicBezTo>
                  <a:cubicBezTo>
                    <a:pt x="2142" y="3258"/>
                    <a:pt x="2145" y="3262"/>
                    <a:pt x="2150" y="3266"/>
                  </a:cubicBezTo>
                  <a:cubicBezTo>
                    <a:pt x="2156" y="3273"/>
                    <a:pt x="2163" y="3279"/>
                    <a:pt x="2169" y="3286"/>
                  </a:cubicBezTo>
                  <a:lnTo>
                    <a:pt x="2169" y="3286"/>
                  </a:lnTo>
                  <a:cubicBezTo>
                    <a:pt x="2272" y="3389"/>
                    <a:pt x="2388" y="3478"/>
                    <a:pt x="2515" y="3550"/>
                  </a:cubicBezTo>
                  <a:cubicBezTo>
                    <a:pt x="2629" y="3616"/>
                    <a:pt x="2752" y="3668"/>
                    <a:pt x="2881" y="3705"/>
                  </a:cubicBezTo>
                  <a:close/>
                  <a:moveTo>
                    <a:pt x="4150" y="3100"/>
                  </a:moveTo>
                  <a:cubicBezTo>
                    <a:pt x="4134" y="3147"/>
                    <a:pt x="4116" y="3192"/>
                    <a:pt x="4097" y="3235"/>
                  </a:cubicBezTo>
                  <a:cubicBezTo>
                    <a:pt x="4077" y="3281"/>
                    <a:pt x="4057" y="3325"/>
                    <a:pt x="4035" y="3367"/>
                  </a:cubicBezTo>
                  <a:cubicBezTo>
                    <a:pt x="3995" y="3442"/>
                    <a:pt x="3953" y="3510"/>
                    <a:pt x="3907" y="3571"/>
                  </a:cubicBezTo>
                  <a:cubicBezTo>
                    <a:pt x="3869" y="3621"/>
                    <a:pt x="3830" y="3666"/>
                    <a:pt x="3788" y="3705"/>
                  </a:cubicBezTo>
                  <a:cubicBezTo>
                    <a:pt x="3918" y="3668"/>
                    <a:pt x="4040" y="3616"/>
                    <a:pt x="4155" y="3550"/>
                  </a:cubicBezTo>
                  <a:cubicBezTo>
                    <a:pt x="4281" y="3478"/>
                    <a:pt x="4397" y="3389"/>
                    <a:pt x="4500" y="3286"/>
                  </a:cubicBezTo>
                  <a:cubicBezTo>
                    <a:pt x="4507" y="3279"/>
                    <a:pt x="4514" y="3272"/>
                    <a:pt x="4520" y="3266"/>
                  </a:cubicBezTo>
                  <a:cubicBezTo>
                    <a:pt x="4524" y="3262"/>
                    <a:pt x="4528" y="3258"/>
                    <a:pt x="4531" y="3254"/>
                  </a:cubicBezTo>
                  <a:cubicBezTo>
                    <a:pt x="4476" y="3224"/>
                    <a:pt x="4416" y="3196"/>
                    <a:pt x="4353" y="3171"/>
                  </a:cubicBezTo>
                  <a:cubicBezTo>
                    <a:pt x="4289" y="3145"/>
                    <a:pt x="4221" y="3121"/>
                    <a:pt x="4150" y="3100"/>
                  </a:cubicBezTo>
                  <a:close/>
                  <a:moveTo>
                    <a:pt x="4306" y="2190"/>
                  </a:moveTo>
                  <a:cubicBezTo>
                    <a:pt x="4303" y="2329"/>
                    <a:pt x="4292" y="2463"/>
                    <a:pt x="4273" y="2592"/>
                  </a:cubicBezTo>
                  <a:cubicBezTo>
                    <a:pt x="4254" y="2724"/>
                    <a:pt x="4227" y="2850"/>
                    <a:pt x="4192" y="2968"/>
                  </a:cubicBezTo>
                  <a:cubicBezTo>
                    <a:pt x="4272" y="2992"/>
                    <a:pt x="4349" y="3019"/>
                    <a:pt x="4421" y="3049"/>
                  </a:cubicBezTo>
                  <a:cubicBezTo>
                    <a:pt x="4494" y="3078"/>
                    <a:pt x="4562" y="3111"/>
                    <a:pt x="4624" y="3147"/>
                  </a:cubicBezTo>
                  <a:lnTo>
                    <a:pt x="4630" y="3140"/>
                  </a:lnTo>
                  <a:lnTo>
                    <a:pt x="4631" y="3138"/>
                  </a:lnTo>
                  <a:lnTo>
                    <a:pt x="4631" y="3138"/>
                  </a:lnTo>
                  <a:lnTo>
                    <a:pt x="4635" y="3133"/>
                  </a:lnTo>
                  <a:cubicBezTo>
                    <a:pt x="4638" y="3129"/>
                    <a:pt x="4641" y="3125"/>
                    <a:pt x="4645" y="3120"/>
                  </a:cubicBezTo>
                  <a:cubicBezTo>
                    <a:pt x="4649" y="3115"/>
                    <a:pt x="4652" y="3111"/>
                    <a:pt x="4655" y="3107"/>
                  </a:cubicBezTo>
                  <a:lnTo>
                    <a:pt x="4655" y="3107"/>
                  </a:lnTo>
                  <a:lnTo>
                    <a:pt x="4655" y="3107"/>
                  </a:lnTo>
                  <a:lnTo>
                    <a:pt x="4655" y="3107"/>
                  </a:lnTo>
                  <a:cubicBezTo>
                    <a:pt x="4727" y="3010"/>
                    <a:pt x="4789" y="2906"/>
                    <a:pt x="4839" y="2795"/>
                  </a:cubicBezTo>
                  <a:cubicBezTo>
                    <a:pt x="4887" y="2687"/>
                    <a:pt x="4925" y="2572"/>
                    <a:pt x="4949" y="2453"/>
                  </a:cubicBezTo>
                  <a:lnTo>
                    <a:pt x="4949" y="2453"/>
                  </a:lnTo>
                  <a:lnTo>
                    <a:pt x="4950" y="2450"/>
                  </a:lnTo>
                  <a:lnTo>
                    <a:pt x="4950" y="2450"/>
                  </a:lnTo>
                  <a:lnTo>
                    <a:pt x="4953" y="2432"/>
                  </a:lnTo>
                  <a:lnTo>
                    <a:pt x="4954" y="2431"/>
                  </a:lnTo>
                  <a:lnTo>
                    <a:pt x="4954" y="2431"/>
                  </a:lnTo>
                  <a:cubicBezTo>
                    <a:pt x="4955" y="2425"/>
                    <a:pt x="4956" y="2419"/>
                    <a:pt x="4957" y="2415"/>
                  </a:cubicBezTo>
                  <a:cubicBezTo>
                    <a:pt x="4957" y="2409"/>
                    <a:pt x="4959" y="2403"/>
                    <a:pt x="4960" y="2397"/>
                  </a:cubicBezTo>
                  <a:lnTo>
                    <a:pt x="4960" y="2392"/>
                  </a:lnTo>
                  <a:lnTo>
                    <a:pt x="4960" y="2392"/>
                  </a:lnTo>
                  <a:cubicBezTo>
                    <a:pt x="4962" y="2386"/>
                    <a:pt x="4963" y="2379"/>
                    <a:pt x="4964" y="2372"/>
                  </a:cubicBezTo>
                  <a:cubicBezTo>
                    <a:pt x="4965" y="2364"/>
                    <a:pt x="4966" y="2358"/>
                    <a:pt x="4967" y="2352"/>
                  </a:cubicBezTo>
                  <a:lnTo>
                    <a:pt x="4967" y="2352"/>
                  </a:lnTo>
                  <a:lnTo>
                    <a:pt x="4967" y="2351"/>
                  </a:lnTo>
                  <a:lnTo>
                    <a:pt x="4967" y="2351"/>
                  </a:lnTo>
                  <a:cubicBezTo>
                    <a:pt x="4968" y="2341"/>
                    <a:pt x="4969" y="2331"/>
                    <a:pt x="4971" y="2320"/>
                  </a:cubicBezTo>
                  <a:cubicBezTo>
                    <a:pt x="4972" y="2309"/>
                    <a:pt x="4973" y="2299"/>
                    <a:pt x="4974" y="2289"/>
                  </a:cubicBezTo>
                  <a:lnTo>
                    <a:pt x="4974" y="2288"/>
                  </a:lnTo>
                  <a:lnTo>
                    <a:pt x="4974" y="2288"/>
                  </a:lnTo>
                  <a:lnTo>
                    <a:pt x="4975" y="2279"/>
                  </a:lnTo>
                  <a:lnTo>
                    <a:pt x="4975" y="2279"/>
                  </a:lnTo>
                  <a:lnTo>
                    <a:pt x="4976" y="2269"/>
                  </a:lnTo>
                  <a:lnTo>
                    <a:pt x="4976" y="2268"/>
                  </a:lnTo>
                  <a:lnTo>
                    <a:pt x="4976" y="2268"/>
                  </a:lnTo>
                  <a:lnTo>
                    <a:pt x="4977" y="2260"/>
                  </a:lnTo>
                  <a:lnTo>
                    <a:pt x="4977" y="2260"/>
                  </a:lnTo>
                  <a:lnTo>
                    <a:pt x="4978" y="2251"/>
                  </a:lnTo>
                  <a:lnTo>
                    <a:pt x="4978" y="2251"/>
                  </a:lnTo>
                  <a:lnTo>
                    <a:pt x="4978" y="2247"/>
                  </a:lnTo>
                  <a:lnTo>
                    <a:pt x="4979" y="2232"/>
                  </a:lnTo>
                  <a:lnTo>
                    <a:pt x="4979" y="2226"/>
                  </a:lnTo>
                  <a:lnTo>
                    <a:pt x="4979" y="2223"/>
                  </a:lnTo>
                  <a:lnTo>
                    <a:pt x="4979" y="2223"/>
                  </a:lnTo>
                  <a:lnTo>
                    <a:pt x="4981" y="2205"/>
                  </a:lnTo>
                  <a:lnTo>
                    <a:pt x="4981" y="2205"/>
                  </a:lnTo>
                  <a:lnTo>
                    <a:pt x="4981" y="2205"/>
                  </a:lnTo>
                  <a:lnTo>
                    <a:pt x="4981" y="2195"/>
                  </a:lnTo>
                  <a:lnTo>
                    <a:pt x="4982" y="2190"/>
                  </a:lnTo>
                  <a:lnTo>
                    <a:pt x="4306" y="2190"/>
                  </a:lnTo>
                  <a:close/>
                  <a:moveTo>
                    <a:pt x="4192" y="1272"/>
                  </a:moveTo>
                  <a:cubicBezTo>
                    <a:pt x="4227" y="1390"/>
                    <a:pt x="4254" y="1517"/>
                    <a:pt x="4273" y="1649"/>
                  </a:cubicBezTo>
                  <a:cubicBezTo>
                    <a:pt x="4292" y="1777"/>
                    <a:pt x="4303" y="1912"/>
                    <a:pt x="4306" y="2051"/>
                  </a:cubicBezTo>
                  <a:lnTo>
                    <a:pt x="4982" y="2051"/>
                  </a:lnTo>
                  <a:lnTo>
                    <a:pt x="4981" y="2046"/>
                  </a:lnTo>
                  <a:lnTo>
                    <a:pt x="4981" y="2036"/>
                  </a:lnTo>
                  <a:lnTo>
                    <a:pt x="4981" y="2036"/>
                  </a:lnTo>
                  <a:lnTo>
                    <a:pt x="4981" y="2036"/>
                  </a:lnTo>
                  <a:lnTo>
                    <a:pt x="4979" y="2018"/>
                  </a:lnTo>
                  <a:lnTo>
                    <a:pt x="4979" y="2018"/>
                  </a:lnTo>
                  <a:lnTo>
                    <a:pt x="4979" y="2015"/>
                  </a:lnTo>
                  <a:lnTo>
                    <a:pt x="4979" y="2008"/>
                  </a:lnTo>
                  <a:lnTo>
                    <a:pt x="4978" y="1994"/>
                  </a:lnTo>
                  <a:lnTo>
                    <a:pt x="4978" y="1990"/>
                  </a:lnTo>
                  <a:lnTo>
                    <a:pt x="4978" y="1990"/>
                  </a:lnTo>
                  <a:lnTo>
                    <a:pt x="4977" y="1981"/>
                  </a:lnTo>
                  <a:lnTo>
                    <a:pt x="4977" y="1981"/>
                  </a:lnTo>
                  <a:lnTo>
                    <a:pt x="4976" y="1973"/>
                  </a:lnTo>
                  <a:lnTo>
                    <a:pt x="4976" y="1973"/>
                  </a:lnTo>
                  <a:lnTo>
                    <a:pt x="4976" y="1972"/>
                  </a:lnTo>
                  <a:lnTo>
                    <a:pt x="4975" y="1962"/>
                  </a:lnTo>
                  <a:lnTo>
                    <a:pt x="4975" y="1962"/>
                  </a:lnTo>
                  <a:lnTo>
                    <a:pt x="4974" y="1953"/>
                  </a:lnTo>
                  <a:lnTo>
                    <a:pt x="4974" y="1953"/>
                  </a:lnTo>
                  <a:lnTo>
                    <a:pt x="4974" y="1952"/>
                  </a:lnTo>
                  <a:lnTo>
                    <a:pt x="4974" y="1952"/>
                  </a:lnTo>
                  <a:cubicBezTo>
                    <a:pt x="4973" y="1942"/>
                    <a:pt x="4972" y="1932"/>
                    <a:pt x="4971" y="1921"/>
                  </a:cubicBezTo>
                  <a:cubicBezTo>
                    <a:pt x="4969" y="1910"/>
                    <a:pt x="4968" y="1900"/>
                    <a:pt x="4967" y="1890"/>
                  </a:cubicBezTo>
                  <a:lnTo>
                    <a:pt x="4967" y="1890"/>
                  </a:lnTo>
                  <a:lnTo>
                    <a:pt x="4967" y="1889"/>
                  </a:lnTo>
                  <a:lnTo>
                    <a:pt x="4967" y="1889"/>
                  </a:lnTo>
                  <a:cubicBezTo>
                    <a:pt x="4966" y="1883"/>
                    <a:pt x="4965" y="1877"/>
                    <a:pt x="4964" y="1869"/>
                  </a:cubicBezTo>
                  <a:lnTo>
                    <a:pt x="4964" y="1869"/>
                  </a:lnTo>
                  <a:cubicBezTo>
                    <a:pt x="4963" y="1861"/>
                    <a:pt x="4962" y="1855"/>
                    <a:pt x="4960" y="1849"/>
                  </a:cubicBezTo>
                  <a:lnTo>
                    <a:pt x="4960" y="1849"/>
                  </a:lnTo>
                  <a:lnTo>
                    <a:pt x="4960" y="1844"/>
                  </a:lnTo>
                  <a:cubicBezTo>
                    <a:pt x="4959" y="1839"/>
                    <a:pt x="4958" y="1833"/>
                    <a:pt x="4957" y="1826"/>
                  </a:cubicBezTo>
                  <a:cubicBezTo>
                    <a:pt x="4956" y="1820"/>
                    <a:pt x="4954" y="1815"/>
                    <a:pt x="4954" y="1810"/>
                  </a:cubicBezTo>
                  <a:lnTo>
                    <a:pt x="4954" y="1810"/>
                  </a:lnTo>
                  <a:lnTo>
                    <a:pt x="4953" y="1808"/>
                  </a:lnTo>
                  <a:lnTo>
                    <a:pt x="4950" y="1791"/>
                  </a:lnTo>
                  <a:lnTo>
                    <a:pt x="4950" y="1791"/>
                  </a:lnTo>
                  <a:lnTo>
                    <a:pt x="4949" y="1788"/>
                  </a:lnTo>
                  <a:lnTo>
                    <a:pt x="4949" y="1788"/>
                  </a:lnTo>
                  <a:cubicBezTo>
                    <a:pt x="4925" y="1669"/>
                    <a:pt x="4887" y="1554"/>
                    <a:pt x="4839" y="1445"/>
                  </a:cubicBezTo>
                  <a:cubicBezTo>
                    <a:pt x="4789" y="1335"/>
                    <a:pt x="4727" y="1230"/>
                    <a:pt x="4655" y="1134"/>
                  </a:cubicBezTo>
                  <a:lnTo>
                    <a:pt x="4655" y="1134"/>
                  </a:lnTo>
                  <a:lnTo>
                    <a:pt x="4655" y="1134"/>
                  </a:lnTo>
                  <a:lnTo>
                    <a:pt x="4655" y="1134"/>
                  </a:lnTo>
                  <a:cubicBezTo>
                    <a:pt x="4652" y="1130"/>
                    <a:pt x="4649" y="1126"/>
                    <a:pt x="4645" y="1121"/>
                  </a:cubicBezTo>
                  <a:cubicBezTo>
                    <a:pt x="4641" y="1116"/>
                    <a:pt x="4638" y="1111"/>
                    <a:pt x="4635" y="1108"/>
                  </a:cubicBezTo>
                  <a:lnTo>
                    <a:pt x="4631" y="1103"/>
                  </a:lnTo>
                  <a:lnTo>
                    <a:pt x="4631" y="1103"/>
                  </a:lnTo>
                  <a:lnTo>
                    <a:pt x="4630" y="1101"/>
                  </a:lnTo>
                  <a:lnTo>
                    <a:pt x="4624" y="1094"/>
                  </a:lnTo>
                  <a:cubicBezTo>
                    <a:pt x="4562" y="1130"/>
                    <a:pt x="4494" y="1162"/>
                    <a:pt x="4421" y="1192"/>
                  </a:cubicBezTo>
                  <a:cubicBezTo>
                    <a:pt x="4349" y="1222"/>
                    <a:pt x="4272" y="1249"/>
                    <a:pt x="4192" y="1272"/>
                  </a:cubicBezTo>
                  <a:close/>
                  <a:moveTo>
                    <a:pt x="3788" y="536"/>
                  </a:moveTo>
                  <a:cubicBezTo>
                    <a:pt x="3830" y="575"/>
                    <a:pt x="3869" y="620"/>
                    <a:pt x="3907" y="670"/>
                  </a:cubicBezTo>
                  <a:cubicBezTo>
                    <a:pt x="3953" y="731"/>
                    <a:pt x="3995" y="799"/>
                    <a:pt x="4035" y="874"/>
                  </a:cubicBezTo>
                  <a:cubicBezTo>
                    <a:pt x="4057" y="916"/>
                    <a:pt x="4077" y="960"/>
                    <a:pt x="4097" y="1006"/>
                  </a:cubicBezTo>
                  <a:cubicBezTo>
                    <a:pt x="4116" y="1049"/>
                    <a:pt x="4134" y="1094"/>
                    <a:pt x="4150" y="1141"/>
                  </a:cubicBezTo>
                  <a:cubicBezTo>
                    <a:pt x="4221" y="1120"/>
                    <a:pt x="4289" y="1096"/>
                    <a:pt x="4353" y="1070"/>
                  </a:cubicBezTo>
                  <a:cubicBezTo>
                    <a:pt x="4416" y="1045"/>
                    <a:pt x="4476" y="1017"/>
                    <a:pt x="4531" y="987"/>
                  </a:cubicBezTo>
                  <a:cubicBezTo>
                    <a:pt x="4527" y="983"/>
                    <a:pt x="4523" y="979"/>
                    <a:pt x="4520" y="975"/>
                  </a:cubicBezTo>
                  <a:cubicBezTo>
                    <a:pt x="4514" y="969"/>
                    <a:pt x="4507" y="962"/>
                    <a:pt x="4500" y="955"/>
                  </a:cubicBezTo>
                  <a:cubicBezTo>
                    <a:pt x="4397" y="852"/>
                    <a:pt x="4281" y="763"/>
                    <a:pt x="4154" y="690"/>
                  </a:cubicBezTo>
                  <a:cubicBezTo>
                    <a:pt x="4040" y="625"/>
                    <a:pt x="3918" y="573"/>
                    <a:pt x="3788" y="536"/>
                  </a:cubicBezTo>
                  <a:close/>
                  <a:moveTo>
                    <a:pt x="4167" y="2051"/>
                  </a:moveTo>
                  <a:cubicBezTo>
                    <a:pt x="4165" y="1918"/>
                    <a:pt x="4154" y="1789"/>
                    <a:pt x="4136" y="1666"/>
                  </a:cubicBezTo>
                  <a:cubicBezTo>
                    <a:pt x="4117" y="1540"/>
                    <a:pt x="4091" y="1420"/>
                    <a:pt x="4058" y="1308"/>
                  </a:cubicBezTo>
                  <a:cubicBezTo>
                    <a:pt x="3956" y="1332"/>
                    <a:pt x="3849" y="1352"/>
                    <a:pt x="3739" y="1365"/>
                  </a:cubicBezTo>
                  <a:cubicBezTo>
                    <a:pt x="3631" y="1379"/>
                    <a:pt x="3519" y="1387"/>
                    <a:pt x="3404" y="1389"/>
                  </a:cubicBezTo>
                  <a:lnTo>
                    <a:pt x="3404" y="2051"/>
                  </a:lnTo>
                  <a:lnTo>
                    <a:pt x="4167" y="2051"/>
                  </a:lnTo>
                  <a:close/>
                  <a:moveTo>
                    <a:pt x="5818" y="1178"/>
                  </a:moveTo>
                  <a:cubicBezTo>
                    <a:pt x="5768" y="1178"/>
                    <a:pt x="5723" y="1198"/>
                    <a:pt x="5691" y="1231"/>
                  </a:cubicBezTo>
                  <a:cubicBezTo>
                    <a:pt x="5658" y="1263"/>
                    <a:pt x="5638" y="1308"/>
                    <a:pt x="5638" y="1358"/>
                  </a:cubicBezTo>
                  <a:cubicBezTo>
                    <a:pt x="5638" y="1407"/>
                    <a:pt x="5658" y="1452"/>
                    <a:pt x="5691" y="1484"/>
                  </a:cubicBezTo>
                  <a:cubicBezTo>
                    <a:pt x="5723" y="1517"/>
                    <a:pt x="5768" y="1537"/>
                    <a:pt x="5818" y="1537"/>
                  </a:cubicBezTo>
                  <a:cubicBezTo>
                    <a:pt x="5867" y="1537"/>
                    <a:pt x="5912" y="1517"/>
                    <a:pt x="5944" y="1484"/>
                  </a:cubicBezTo>
                  <a:cubicBezTo>
                    <a:pt x="5977" y="1452"/>
                    <a:pt x="5997" y="1407"/>
                    <a:pt x="5997" y="1358"/>
                  </a:cubicBezTo>
                  <a:cubicBezTo>
                    <a:pt x="5997" y="1308"/>
                    <a:pt x="5977" y="1263"/>
                    <a:pt x="5944" y="1231"/>
                  </a:cubicBezTo>
                  <a:cubicBezTo>
                    <a:pt x="5912" y="1198"/>
                    <a:pt x="5867" y="1178"/>
                    <a:pt x="5818" y="1178"/>
                  </a:cubicBezTo>
                  <a:lnTo>
                    <a:pt x="5818" y="117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2" name="e_card" descr="{&quot;Key&quot;:&quot;POWER_USER_SHAPE_ICON&quot;,&quot;Value&quot;:&quot;POWER_USER_SHAPE_ICON_STYLE_1&quot;}">
              <a:extLst>
                <a:ext uri="{FF2B5EF4-FFF2-40B4-BE49-F238E27FC236}">
                  <a16:creationId xmlns:a16="http://schemas.microsoft.com/office/drawing/2014/main" id="{16DCFAFD-C930-4038-98F6-BEFC83BE1936}"/>
                </a:ext>
              </a:extLst>
            </p:cNvPr>
            <p:cNvGrpSpPr>
              <a:grpSpLocks noChangeAspect="1"/>
            </p:cNvGrpSpPr>
            <p:nvPr>
              <p:custDataLst>
                <p:tags r:id="rId15"/>
              </p:custDataLst>
            </p:nvPr>
          </p:nvGrpSpPr>
          <p:grpSpPr>
            <a:xfrm>
              <a:off x="10163304" y="2367771"/>
              <a:ext cx="337707" cy="290634"/>
              <a:chOff x="5691188" y="4457700"/>
              <a:chExt cx="785812" cy="676276"/>
            </a:xfrm>
            <a:solidFill>
              <a:schemeClr val="accent2"/>
            </a:solidFill>
          </p:grpSpPr>
          <p:sp>
            <p:nvSpPr>
              <p:cNvPr id="58" name="Freeform 174">
                <a:extLst>
                  <a:ext uri="{FF2B5EF4-FFF2-40B4-BE49-F238E27FC236}">
                    <a16:creationId xmlns:a16="http://schemas.microsoft.com/office/drawing/2014/main" id="{898EF17F-ABCB-4A1E-BCBA-DC55FED57F1A}"/>
                  </a:ext>
                </a:extLst>
              </p:cNvPr>
              <p:cNvSpPr>
                <a:spLocks/>
              </p:cNvSpPr>
              <p:nvPr/>
            </p:nvSpPr>
            <p:spPr bwMode="auto">
              <a:xfrm>
                <a:off x="6127750" y="4557713"/>
                <a:ext cx="215900" cy="207963"/>
              </a:xfrm>
              <a:custGeom>
                <a:avLst/>
                <a:gdLst>
                  <a:gd name="T0" fmla="*/ 41 w 304"/>
                  <a:gd name="T1" fmla="*/ 75 h 291"/>
                  <a:gd name="T2" fmla="*/ 200 w 304"/>
                  <a:gd name="T3" fmla="*/ 75 h 291"/>
                  <a:gd name="T4" fmla="*/ 250 w 304"/>
                  <a:gd name="T5" fmla="*/ 109 h 291"/>
                  <a:gd name="T6" fmla="*/ 304 w 304"/>
                  <a:gd name="T7" fmla="*/ 54 h 291"/>
                  <a:gd name="T8" fmla="*/ 250 w 304"/>
                  <a:gd name="T9" fmla="*/ 0 h 291"/>
                  <a:gd name="T10" fmla="*/ 200 w 304"/>
                  <a:gd name="T11" fmla="*/ 34 h 291"/>
                  <a:gd name="T12" fmla="*/ 20 w 304"/>
                  <a:gd name="T13" fmla="*/ 34 h 291"/>
                  <a:gd name="T14" fmla="*/ 0 w 304"/>
                  <a:gd name="T15" fmla="*/ 54 h 291"/>
                  <a:gd name="T16" fmla="*/ 0 w 304"/>
                  <a:gd name="T17" fmla="*/ 291 h 291"/>
                  <a:gd name="T18" fmla="*/ 41 w 304"/>
                  <a:gd name="T19" fmla="*/ 291 h 291"/>
                  <a:gd name="T20" fmla="*/ 41 w 304"/>
                  <a:gd name="T21" fmla="*/ 75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291">
                    <a:moveTo>
                      <a:pt x="41" y="75"/>
                    </a:moveTo>
                    <a:lnTo>
                      <a:pt x="200" y="75"/>
                    </a:lnTo>
                    <a:cubicBezTo>
                      <a:pt x="208" y="95"/>
                      <a:pt x="228" y="109"/>
                      <a:pt x="250" y="109"/>
                    </a:cubicBezTo>
                    <a:cubicBezTo>
                      <a:pt x="280" y="109"/>
                      <a:pt x="304" y="84"/>
                      <a:pt x="304" y="54"/>
                    </a:cubicBezTo>
                    <a:cubicBezTo>
                      <a:pt x="304" y="24"/>
                      <a:pt x="280" y="0"/>
                      <a:pt x="250" y="0"/>
                    </a:cubicBezTo>
                    <a:cubicBezTo>
                      <a:pt x="228" y="0"/>
                      <a:pt x="208" y="14"/>
                      <a:pt x="200" y="34"/>
                    </a:cubicBezTo>
                    <a:lnTo>
                      <a:pt x="20" y="34"/>
                    </a:lnTo>
                    <a:cubicBezTo>
                      <a:pt x="9" y="34"/>
                      <a:pt x="0" y="43"/>
                      <a:pt x="0" y="54"/>
                    </a:cubicBezTo>
                    <a:lnTo>
                      <a:pt x="0" y="291"/>
                    </a:lnTo>
                    <a:lnTo>
                      <a:pt x="41" y="291"/>
                    </a:lnTo>
                    <a:lnTo>
                      <a:pt x="41" y="7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 name="Freeform 175">
                <a:extLst>
                  <a:ext uri="{FF2B5EF4-FFF2-40B4-BE49-F238E27FC236}">
                    <a16:creationId xmlns:a16="http://schemas.microsoft.com/office/drawing/2014/main" id="{CD537B66-82D4-43EE-B44E-D07155B68CE9}"/>
                  </a:ext>
                </a:extLst>
              </p:cNvPr>
              <p:cNvSpPr>
                <a:spLocks noEditPoints="1"/>
              </p:cNvSpPr>
              <p:nvPr/>
            </p:nvSpPr>
            <p:spPr bwMode="auto">
              <a:xfrm>
                <a:off x="6305550" y="4806950"/>
                <a:ext cx="171450" cy="101600"/>
              </a:xfrm>
              <a:custGeom>
                <a:avLst/>
                <a:gdLst>
                  <a:gd name="T0" fmla="*/ 168 w 240"/>
                  <a:gd name="T1" fmla="*/ 39 h 144"/>
                  <a:gd name="T2" fmla="*/ 201 w 240"/>
                  <a:gd name="T3" fmla="*/ 72 h 144"/>
                  <a:gd name="T4" fmla="*/ 168 w 240"/>
                  <a:gd name="T5" fmla="*/ 105 h 144"/>
                  <a:gd name="T6" fmla="*/ 135 w 240"/>
                  <a:gd name="T7" fmla="*/ 72 h 144"/>
                  <a:gd name="T8" fmla="*/ 168 w 240"/>
                  <a:gd name="T9" fmla="*/ 39 h 144"/>
                  <a:gd name="T10" fmla="*/ 99 w 240"/>
                  <a:gd name="T11" fmla="*/ 91 h 144"/>
                  <a:gd name="T12" fmla="*/ 168 w 240"/>
                  <a:gd name="T13" fmla="*/ 144 h 144"/>
                  <a:gd name="T14" fmla="*/ 240 w 240"/>
                  <a:gd name="T15" fmla="*/ 72 h 144"/>
                  <a:gd name="T16" fmla="*/ 168 w 240"/>
                  <a:gd name="T17" fmla="*/ 0 h 144"/>
                  <a:gd name="T18" fmla="*/ 100 w 240"/>
                  <a:gd name="T19" fmla="*/ 50 h 144"/>
                  <a:gd name="T20" fmla="*/ 0 w 240"/>
                  <a:gd name="T21" fmla="*/ 50 h 144"/>
                  <a:gd name="T22" fmla="*/ 0 w 240"/>
                  <a:gd name="T23" fmla="*/ 91 h 144"/>
                  <a:gd name="T24" fmla="*/ 99 w 240"/>
                  <a:gd name="T25" fmla="*/ 9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0" h="144">
                    <a:moveTo>
                      <a:pt x="168" y="39"/>
                    </a:moveTo>
                    <a:cubicBezTo>
                      <a:pt x="186" y="39"/>
                      <a:pt x="201" y="54"/>
                      <a:pt x="201" y="72"/>
                    </a:cubicBezTo>
                    <a:cubicBezTo>
                      <a:pt x="201" y="90"/>
                      <a:pt x="186" y="105"/>
                      <a:pt x="168" y="105"/>
                    </a:cubicBezTo>
                    <a:cubicBezTo>
                      <a:pt x="150" y="105"/>
                      <a:pt x="135" y="90"/>
                      <a:pt x="135" y="72"/>
                    </a:cubicBezTo>
                    <a:cubicBezTo>
                      <a:pt x="135" y="54"/>
                      <a:pt x="150" y="39"/>
                      <a:pt x="168" y="39"/>
                    </a:cubicBezTo>
                    <a:close/>
                    <a:moveTo>
                      <a:pt x="99" y="91"/>
                    </a:moveTo>
                    <a:cubicBezTo>
                      <a:pt x="108" y="122"/>
                      <a:pt x="136" y="144"/>
                      <a:pt x="168" y="144"/>
                    </a:cubicBezTo>
                    <a:cubicBezTo>
                      <a:pt x="208" y="144"/>
                      <a:pt x="240" y="111"/>
                      <a:pt x="240" y="72"/>
                    </a:cubicBezTo>
                    <a:cubicBezTo>
                      <a:pt x="240" y="33"/>
                      <a:pt x="208" y="0"/>
                      <a:pt x="168" y="0"/>
                    </a:cubicBezTo>
                    <a:cubicBezTo>
                      <a:pt x="138" y="0"/>
                      <a:pt x="110" y="21"/>
                      <a:pt x="100" y="50"/>
                    </a:cubicBezTo>
                    <a:lnTo>
                      <a:pt x="0" y="50"/>
                    </a:lnTo>
                    <a:lnTo>
                      <a:pt x="0" y="91"/>
                    </a:lnTo>
                    <a:lnTo>
                      <a:pt x="99" y="9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 name="Freeform 176">
                <a:extLst>
                  <a:ext uri="{FF2B5EF4-FFF2-40B4-BE49-F238E27FC236}">
                    <a16:creationId xmlns:a16="http://schemas.microsoft.com/office/drawing/2014/main" id="{BFCE04BC-1F15-49CB-B467-503EF1BCDDC9}"/>
                  </a:ext>
                </a:extLst>
              </p:cNvPr>
              <p:cNvSpPr>
                <a:spLocks noEditPoints="1"/>
              </p:cNvSpPr>
              <p:nvPr/>
            </p:nvSpPr>
            <p:spPr bwMode="auto">
              <a:xfrm>
                <a:off x="5973763" y="4457700"/>
                <a:ext cx="442913" cy="306388"/>
              </a:xfrm>
              <a:custGeom>
                <a:avLst/>
                <a:gdLst>
                  <a:gd name="T0" fmla="*/ 104 w 622"/>
                  <a:gd name="T1" fmla="*/ 72 h 430"/>
                  <a:gd name="T2" fmla="*/ 71 w 622"/>
                  <a:gd name="T3" fmla="*/ 105 h 430"/>
                  <a:gd name="T4" fmla="*/ 38 w 622"/>
                  <a:gd name="T5" fmla="*/ 72 h 430"/>
                  <a:gd name="T6" fmla="*/ 71 w 622"/>
                  <a:gd name="T7" fmla="*/ 39 h 430"/>
                  <a:gd name="T8" fmla="*/ 104 w 622"/>
                  <a:gd name="T9" fmla="*/ 72 h 430"/>
                  <a:gd name="T10" fmla="*/ 430 w 622"/>
                  <a:gd name="T11" fmla="*/ 391 h 430"/>
                  <a:gd name="T12" fmla="*/ 397 w 622"/>
                  <a:gd name="T13" fmla="*/ 358 h 430"/>
                  <a:gd name="T14" fmla="*/ 430 w 622"/>
                  <a:gd name="T15" fmla="*/ 325 h 430"/>
                  <a:gd name="T16" fmla="*/ 463 w 622"/>
                  <a:gd name="T17" fmla="*/ 358 h 430"/>
                  <a:gd name="T18" fmla="*/ 430 w 622"/>
                  <a:gd name="T19" fmla="*/ 391 h 430"/>
                  <a:gd name="T20" fmla="*/ 0 w 622"/>
                  <a:gd name="T21" fmla="*/ 72 h 430"/>
                  <a:gd name="T22" fmla="*/ 71 w 622"/>
                  <a:gd name="T23" fmla="*/ 143 h 430"/>
                  <a:gd name="T24" fmla="*/ 140 w 622"/>
                  <a:gd name="T25" fmla="*/ 92 h 430"/>
                  <a:gd name="T26" fmla="*/ 581 w 622"/>
                  <a:gd name="T27" fmla="*/ 92 h 430"/>
                  <a:gd name="T28" fmla="*/ 581 w 622"/>
                  <a:gd name="T29" fmla="*/ 338 h 430"/>
                  <a:gd name="T30" fmla="*/ 499 w 622"/>
                  <a:gd name="T31" fmla="*/ 338 h 430"/>
                  <a:gd name="T32" fmla="*/ 430 w 622"/>
                  <a:gd name="T33" fmla="*/ 287 h 430"/>
                  <a:gd name="T34" fmla="*/ 359 w 622"/>
                  <a:gd name="T35" fmla="*/ 358 h 430"/>
                  <a:gd name="T36" fmla="*/ 430 w 622"/>
                  <a:gd name="T37" fmla="*/ 430 h 430"/>
                  <a:gd name="T38" fmla="*/ 499 w 622"/>
                  <a:gd name="T39" fmla="*/ 379 h 430"/>
                  <a:gd name="T40" fmla="*/ 602 w 622"/>
                  <a:gd name="T41" fmla="*/ 379 h 430"/>
                  <a:gd name="T42" fmla="*/ 622 w 622"/>
                  <a:gd name="T43" fmla="*/ 358 h 430"/>
                  <a:gd name="T44" fmla="*/ 622 w 622"/>
                  <a:gd name="T45" fmla="*/ 72 h 430"/>
                  <a:gd name="T46" fmla="*/ 602 w 622"/>
                  <a:gd name="T47" fmla="*/ 51 h 430"/>
                  <a:gd name="T48" fmla="*/ 140 w 622"/>
                  <a:gd name="T49" fmla="*/ 51 h 430"/>
                  <a:gd name="T50" fmla="*/ 71 w 622"/>
                  <a:gd name="T51" fmla="*/ 0 h 430"/>
                  <a:gd name="T52" fmla="*/ 0 w 622"/>
                  <a:gd name="T53" fmla="*/ 72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2" h="430">
                    <a:moveTo>
                      <a:pt x="104" y="72"/>
                    </a:moveTo>
                    <a:cubicBezTo>
                      <a:pt x="104" y="90"/>
                      <a:pt x="90" y="105"/>
                      <a:pt x="71" y="105"/>
                    </a:cubicBezTo>
                    <a:cubicBezTo>
                      <a:pt x="53" y="105"/>
                      <a:pt x="38" y="90"/>
                      <a:pt x="38" y="72"/>
                    </a:cubicBezTo>
                    <a:cubicBezTo>
                      <a:pt x="38" y="53"/>
                      <a:pt x="53" y="39"/>
                      <a:pt x="71" y="39"/>
                    </a:cubicBezTo>
                    <a:cubicBezTo>
                      <a:pt x="90" y="39"/>
                      <a:pt x="104" y="53"/>
                      <a:pt x="104" y="72"/>
                    </a:cubicBezTo>
                    <a:close/>
                    <a:moveTo>
                      <a:pt x="430" y="391"/>
                    </a:moveTo>
                    <a:cubicBezTo>
                      <a:pt x="412" y="391"/>
                      <a:pt x="397" y="377"/>
                      <a:pt x="397" y="358"/>
                    </a:cubicBezTo>
                    <a:cubicBezTo>
                      <a:pt x="397" y="340"/>
                      <a:pt x="412" y="325"/>
                      <a:pt x="430" y="325"/>
                    </a:cubicBezTo>
                    <a:cubicBezTo>
                      <a:pt x="448" y="325"/>
                      <a:pt x="463" y="340"/>
                      <a:pt x="463" y="358"/>
                    </a:cubicBezTo>
                    <a:cubicBezTo>
                      <a:pt x="463" y="377"/>
                      <a:pt x="448" y="391"/>
                      <a:pt x="430" y="391"/>
                    </a:cubicBezTo>
                    <a:close/>
                    <a:moveTo>
                      <a:pt x="0" y="72"/>
                    </a:moveTo>
                    <a:cubicBezTo>
                      <a:pt x="0" y="111"/>
                      <a:pt x="32" y="143"/>
                      <a:pt x="71" y="143"/>
                    </a:cubicBezTo>
                    <a:cubicBezTo>
                      <a:pt x="103" y="143"/>
                      <a:pt x="131" y="122"/>
                      <a:pt x="140" y="92"/>
                    </a:cubicBezTo>
                    <a:lnTo>
                      <a:pt x="581" y="92"/>
                    </a:lnTo>
                    <a:lnTo>
                      <a:pt x="581" y="338"/>
                    </a:lnTo>
                    <a:lnTo>
                      <a:pt x="499" y="338"/>
                    </a:lnTo>
                    <a:cubicBezTo>
                      <a:pt x="490" y="308"/>
                      <a:pt x="462" y="287"/>
                      <a:pt x="430" y="287"/>
                    </a:cubicBezTo>
                    <a:cubicBezTo>
                      <a:pt x="391" y="287"/>
                      <a:pt x="359" y="319"/>
                      <a:pt x="359" y="358"/>
                    </a:cubicBezTo>
                    <a:cubicBezTo>
                      <a:pt x="359" y="398"/>
                      <a:pt x="391" y="430"/>
                      <a:pt x="430" y="430"/>
                    </a:cubicBezTo>
                    <a:cubicBezTo>
                      <a:pt x="462" y="430"/>
                      <a:pt x="490" y="409"/>
                      <a:pt x="499" y="379"/>
                    </a:cubicBezTo>
                    <a:lnTo>
                      <a:pt x="602" y="379"/>
                    </a:lnTo>
                    <a:cubicBezTo>
                      <a:pt x="613" y="379"/>
                      <a:pt x="622" y="370"/>
                      <a:pt x="622" y="358"/>
                    </a:cubicBezTo>
                    <a:lnTo>
                      <a:pt x="622" y="72"/>
                    </a:lnTo>
                    <a:cubicBezTo>
                      <a:pt x="622" y="60"/>
                      <a:pt x="613" y="51"/>
                      <a:pt x="602" y="51"/>
                    </a:cubicBezTo>
                    <a:lnTo>
                      <a:pt x="140" y="51"/>
                    </a:lnTo>
                    <a:cubicBezTo>
                      <a:pt x="131" y="21"/>
                      <a:pt x="103" y="0"/>
                      <a:pt x="71" y="0"/>
                    </a:cubicBezTo>
                    <a:cubicBezTo>
                      <a:pt x="32" y="0"/>
                      <a:pt x="0" y="32"/>
                      <a:pt x="0" y="7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 name="Freeform 177">
                <a:extLst>
                  <a:ext uri="{FF2B5EF4-FFF2-40B4-BE49-F238E27FC236}">
                    <a16:creationId xmlns:a16="http://schemas.microsoft.com/office/drawing/2014/main" id="{66703FFB-5253-4A49-8FEA-955687810C45}"/>
                  </a:ext>
                </a:extLst>
              </p:cNvPr>
              <p:cNvSpPr>
                <a:spLocks/>
              </p:cNvSpPr>
              <p:nvPr/>
            </p:nvSpPr>
            <p:spPr bwMode="auto">
              <a:xfrm>
                <a:off x="5691188" y="4514850"/>
                <a:ext cx="395288" cy="412750"/>
              </a:xfrm>
              <a:custGeom>
                <a:avLst/>
                <a:gdLst>
                  <a:gd name="T0" fmla="*/ 38 w 554"/>
                  <a:gd name="T1" fmla="*/ 290 h 580"/>
                  <a:gd name="T2" fmla="*/ 165 w 554"/>
                  <a:gd name="T3" fmla="*/ 408 h 580"/>
                  <a:gd name="T4" fmla="*/ 296 w 554"/>
                  <a:gd name="T5" fmla="*/ 563 h 580"/>
                  <a:gd name="T6" fmla="*/ 334 w 554"/>
                  <a:gd name="T7" fmla="*/ 580 h 580"/>
                  <a:gd name="T8" fmla="*/ 377 w 554"/>
                  <a:gd name="T9" fmla="*/ 562 h 580"/>
                  <a:gd name="T10" fmla="*/ 392 w 554"/>
                  <a:gd name="T11" fmla="*/ 486 h 580"/>
                  <a:gd name="T12" fmla="*/ 264 w 554"/>
                  <a:gd name="T13" fmla="*/ 332 h 580"/>
                  <a:gd name="T14" fmla="*/ 383 w 554"/>
                  <a:gd name="T15" fmla="*/ 332 h 580"/>
                  <a:gd name="T16" fmla="*/ 410 w 554"/>
                  <a:gd name="T17" fmla="*/ 360 h 580"/>
                  <a:gd name="T18" fmla="*/ 554 w 554"/>
                  <a:gd name="T19" fmla="*/ 360 h 580"/>
                  <a:gd name="T20" fmla="*/ 479 w 554"/>
                  <a:gd name="T21" fmla="*/ 233 h 580"/>
                  <a:gd name="T22" fmla="*/ 255 w 554"/>
                  <a:gd name="T23" fmla="*/ 66 h 580"/>
                  <a:gd name="T24" fmla="*/ 230 w 554"/>
                  <a:gd name="T25" fmla="*/ 0 h 580"/>
                  <a:gd name="T26" fmla="*/ 0 w 554"/>
                  <a:gd name="T27" fmla="*/ 0 h 580"/>
                  <a:gd name="T28" fmla="*/ 0 w 554"/>
                  <a:gd name="T29" fmla="*/ 201 h 580"/>
                  <a:gd name="T30" fmla="*/ 38 w 554"/>
                  <a:gd name="T31" fmla="*/ 290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4" h="580">
                    <a:moveTo>
                      <a:pt x="38" y="290"/>
                    </a:moveTo>
                    <a:lnTo>
                      <a:pt x="165" y="408"/>
                    </a:lnTo>
                    <a:lnTo>
                      <a:pt x="296" y="563"/>
                    </a:lnTo>
                    <a:cubicBezTo>
                      <a:pt x="307" y="574"/>
                      <a:pt x="320" y="580"/>
                      <a:pt x="334" y="580"/>
                    </a:cubicBezTo>
                    <a:cubicBezTo>
                      <a:pt x="348" y="580"/>
                      <a:pt x="363" y="574"/>
                      <a:pt x="377" y="562"/>
                    </a:cubicBezTo>
                    <a:cubicBezTo>
                      <a:pt x="407" y="536"/>
                      <a:pt x="408" y="508"/>
                      <a:pt x="392" y="486"/>
                    </a:cubicBezTo>
                    <a:lnTo>
                      <a:pt x="264" y="332"/>
                    </a:lnTo>
                    <a:lnTo>
                      <a:pt x="383" y="332"/>
                    </a:lnTo>
                    <a:lnTo>
                      <a:pt x="410" y="360"/>
                    </a:lnTo>
                    <a:lnTo>
                      <a:pt x="554" y="360"/>
                    </a:lnTo>
                    <a:lnTo>
                      <a:pt x="479" y="233"/>
                    </a:lnTo>
                    <a:lnTo>
                      <a:pt x="255" y="66"/>
                    </a:lnTo>
                    <a:lnTo>
                      <a:pt x="230" y="0"/>
                    </a:lnTo>
                    <a:lnTo>
                      <a:pt x="0" y="0"/>
                    </a:lnTo>
                    <a:lnTo>
                      <a:pt x="0" y="201"/>
                    </a:lnTo>
                    <a:cubicBezTo>
                      <a:pt x="2" y="247"/>
                      <a:pt x="17" y="270"/>
                      <a:pt x="38" y="29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 name="Freeform 178">
                <a:extLst>
                  <a:ext uri="{FF2B5EF4-FFF2-40B4-BE49-F238E27FC236}">
                    <a16:creationId xmlns:a16="http://schemas.microsoft.com/office/drawing/2014/main" id="{E9FE398D-4715-4B50-8451-42AA4BC6180E}"/>
                  </a:ext>
                </a:extLst>
              </p:cNvPr>
              <p:cNvSpPr>
                <a:spLocks/>
              </p:cNvSpPr>
              <p:nvPr/>
            </p:nvSpPr>
            <p:spPr bwMode="auto">
              <a:xfrm>
                <a:off x="5849938" y="4895850"/>
                <a:ext cx="63500" cy="168275"/>
              </a:xfrm>
              <a:custGeom>
                <a:avLst/>
                <a:gdLst>
                  <a:gd name="T0" fmla="*/ 51 w 88"/>
                  <a:gd name="T1" fmla="*/ 183 h 235"/>
                  <a:gd name="T2" fmla="*/ 51 w 88"/>
                  <a:gd name="T3" fmla="*/ 59 h 235"/>
                  <a:gd name="T4" fmla="*/ 0 w 88"/>
                  <a:gd name="T5" fmla="*/ 0 h 235"/>
                  <a:gd name="T6" fmla="*/ 0 w 88"/>
                  <a:gd name="T7" fmla="*/ 196 h 235"/>
                  <a:gd name="T8" fmla="*/ 38 w 88"/>
                  <a:gd name="T9" fmla="*/ 235 h 235"/>
                  <a:gd name="T10" fmla="*/ 77 w 88"/>
                  <a:gd name="T11" fmla="*/ 235 h 235"/>
                  <a:gd name="T12" fmla="*/ 88 w 88"/>
                  <a:gd name="T13" fmla="*/ 183 h 235"/>
                  <a:gd name="T14" fmla="*/ 51 w 88"/>
                  <a:gd name="T15" fmla="*/ 18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35">
                    <a:moveTo>
                      <a:pt x="51" y="183"/>
                    </a:moveTo>
                    <a:lnTo>
                      <a:pt x="51" y="59"/>
                    </a:lnTo>
                    <a:lnTo>
                      <a:pt x="0" y="0"/>
                    </a:lnTo>
                    <a:lnTo>
                      <a:pt x="0" y="196"/>
                    </a:lnTo>
                    <a:cubicBezTo>
                      <a:pt x="0" y="217"/>
                      <a:pt x="17" y="235"/>
                      <a:pt x="38" y="235"/>
                    </a:cubicBezTo>
                    <a:lnTo>
                      <a:pt x="77" y="235"/>
                    </a:lnTo>
                    <a:lnTo>
                      <a:pt x="88" y="183"/>
                    </a:lnTo>
                    <a:lnTo>
                      <a:pt x="5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Freeform 179">
                <a:extLst>
                  <a:ext uri="{FF2B5EF4-FFF2-40B4-BE49-F238E27FC236}">
                    <a16:creationId xmlns:a16="http://schemas.microsoft.com/office/drawing/2014/main" id="{463AF969-C8FC-4CFE-BB7D-4E2E4B4D4273}"/>
                  </a:ext>
                </a:extLst>
              </p:cNvPr>
              <p:cNvSpPr>
                <a:spLocks/>
              </p:cNvSpPr>
              <p:nvPr/>
            </p:nvSpPr>
            <p:spPr bwMode="auto">
              <a:xfrm>
                <a:off x="5699125" y="4762500"/>
                <a:ext cx="144463" cy="128588"/>
              </a:xfrm>
              <a:custGeom>
                <a:avLst/>
                <a:gdLst>
                  <a:gd name="T0" fmla="*/ 23 w 201"/>
                  <a:gd name="T1" fmla="*/ 0 h 181"/>
                  <a:gd name="T2" fmla="*/ 11 w 201"/>
                  <a:gd name="T3" fmla="*/ 72 h 181"/>
                  <a:gd name="T4" fmla="*/ 83 w 201"/>
                  <a:gd name="T5" fmla="*/ 89 h 181"/>
                  <a:gd name="T6" fmla="*/ 80 w 201"/>
                  <a:gd name="T7" fmla="*/ 155 h 181"/>
                  <a:gd name="T8" fmla="*/ 201 w 201"/>
                  <a:gd name="T9" fmla="*/ 181 h 181"/>
                  <a:gd name="T10" fmla="*/ 120 w 201"/>
                  <a:gd name="T11" fmla="*/ 87 h 181"/>
                  <a:gd name="T12" fmla="*/ 23 w 201"/>
                  <a:gd name="T13" fmla="*/ 0 h 181"/>
                </a:gdLst>
                <a:ahLst/>
                <a:cxnLst>
                  <a:cxn ang="0">
                    <a:pos x="T0" y="T1"/>
                  </a:cxn>
                  <a:cxn ang="0">
                    <a:pos x="T2" y="T3"/>
                  </a:cxn>
                  <a:cxn ang="0">
                    <a:pos x="T4" y="T5"/>
                  </a:cxn>
                  <a:cxn ang="0">
                    <a:pos x="T6" y="T7"/>
                  </a:cxn>
                  <a:cxn ang="0">
                    <a:pos x="T8" y="T9"/>
                  </a:cxn>
                  <a:cxn ang="0">
                    <a:pos x="T10" y="T11"/>
                  </a:cxn>
                  <a:cxn ang="0">
                    <a:pos x="T12" y="T13"/>
                  </a:cxn>
                </a:cxnLst>
                <a:rect l="0" t="0" r="r" b="b"/>
                <a:pathLst>
                  <a:path w="201" h="181">
                    <a:moveTo>
                      <a:pt x="23" y="0"/>
                    </a:moveTo>
                    <a:cubicBezTo>
                      <a:pt x="2" y="9"/>
                      <a:pt x="0" y="43"/>
                      <a:pt x="11" y="72"/>
                    </a:cubicBezTo>
                    <a:lnTo>
                      <a:pt x="83" y="89"/>
                    </a:lnTo>
                    <a:cubicBezTo>
                      <a:pt x="62" y="112"/>
                      <a:pt x="80" y="155"/>
                      <a:pt x="80" y="155"/>
                    </a:cubicBezTo>
                    <a:lnTo>
                      <a:pt x="201" y="181"/>
                    </a:lnTo>
                    <a:lnTo>
                      <a:pt x="120" y="87"/>
                    </a:lnTo>
                    <a:lnTo>
                      <a:pt x="2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 name="Freeform 180">
                <a:extLst>
                  <a:ext uri="{FF2B5EF4-FFF2-40B4-BE49-F238E27FC236}">
                    <a16:creationId xmlns:a16="http://schemas.microsoft.com/office/drawing/2014/main" id="{43065959-C674-4FBD-9BC9-335052E7007F}"/>
                  </a:ext>
                </a:extLst>
              </p:cNvPr>
              <p:cNvSpPr>
                <a:spLocks/>
              </p:cNvSpPr>
              <p:nvPr/>
            </p:nvSpPr>
            <p:spPr bwMode="auto">
              <a:xfrm>
                <a:off x="5916613" y="4976813"/>
                <a:ext cx="500063" cy="157163"/>
              </a:xfrm>
              <a:custGeom>
                <a:avLst/>
                <a:gdLst>
                  <a:gd name="T0" fmla="*/ 38 w 703"/>
                  <a:gd name="T1" fmla="*/ 22 h 221"/>
                  <a:gd name="T2" fmla="*/ 0 w 703"/>
                  <a:gd name="T3" fmla="*/ 199 h 221"/>
                  <a:gd name="T4" fmla="*/ 22 w 703"/>
                  <a:gd name="T5" fmla="*/ 221 h 221"/>
                  <a:gd name="T6" fmla="*/ 681 w 703"/>
                  <a:gd name="T7" fmla="*/ 221 h 221"/>
                  <a:gd name="T8" fmla="*/ 703 w 703"/>
                  <a:gd name="T9" fmla="*/ 199 h 221"/>
                  <a:gd name="T10" fmla="*/ 665 w 703"/>
                  <a:gd name="T11" fmla="*/ 22 h 221"/>
                  <a:gd name="T12" fmla="*/ 643 w 703"/>
                  <a:gd name="T13" fmla="*/ 0 h 221"/>
                  <a:gd name="T14" fmla="*/ 620 w 703"/>
                  <a:gd name="T15" fmla="*/ 0 h 221"/>
                  <a:gd name="T16" fmla="*/ 624 w 703"/>
                  <a:gd name="T17" fmla="*/ 17 h 221"/>
                  <a:gd name="T18" fmla="*/ 653 w 703"/>
                  <a:gd name="T19" fmla="*/ 152 h 221"/>
                  <a:gd name="T20" fmla="*/ 617 w 703"/>
                  <a:gd name="T21" fmla="*/ 152 h 221"/>
                  <a:gd name="T22" fmla="*/ 589 w 703"/>
                  <a:gd name="T23" fmla="*/ 22 h 221"/>
                  <a:gd name="T24" fmla="*/ 566 w 703"/>
                  <a:gd name="T25" fmla="*/ 0 h 221"/>
                  <a:gd name="T26" fmla="*/ 60 w 703"/>
                  <a:gd name="T27" fmla="*/ 0 h 221"/>
                  <a:gd name="T28" fmla="*/ 38 w 703"/>
                  <a:gd name="T29" fmla="*/ 22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3" h="221">
                    <a:moveTo>
                      <a:pt x="38" y="22"/>
                    </a:moveTo>
                    <a:lnTo>
                      <a:pt x="0" y="199"/>
                    </a:lnTo>
                    <a:cubicBezTo>
                      <a:pt x="0" y="211"/>
                      <a:pt x="10" y="221"/>
                      <a:pt x="22" y="221"/>
                    </a:cubicBezTo>
                    <a:lnTo>
                      <a:pt x="681" y="221"/>
                    </a:lnTo>
                    <a:cubicBezTo>
                      <a:pt x="693" y="221"/>
                      <a:pt x="703" y="211"/>
                      <a:pt x="703" y="199"/>
                    </a:cubicBezTo>
                    <a:lnTo>
                      <a:pt x="665" y="22"/>
                    </a:lnTo>
                    <a:cubicBezTo>
                      <a:pt x="665" y="10"/>
                      <a:pt x="655" y="0"/>
                      <a:pt x="643" y="0"/>
                    </a:cubicBezTo>
                    <a:lnTo>
                      <a:pt x="620" y="0"/>
                    </a:lnTo>
                    <a:cubicBezTo>
                      <a:pt x="622" y="6"/>
                      <a:pt x="624" y="11"/>
                      <a:pt x="624" y="17"/>
                    </a:cubicBezTo>
                    <a:lnTo>
                      <a:pt x="653" y="152"/>
                    </a:lnTo>
                    <a:lnTo>
                      <a:pt x="617" y="152"/>
                    </a:lnTo>
                    <a:lnTo>
                      <a:pt x="589" y="22"/>
                    </a:lnTo>
                    <a:cubicBezTo>
                      <a:pt x="585" y="10"/>
                      <a:pt x="579" y="0"/>
                      <a:pt x="566" y="0"/>
                    </a:cubicBezTo>
                    <a:lnTo>
                      <a:pt x="60" y="0"/>
                    </a:lnTo>
                    <a:cubicBezTo>
                      <a:pt x="48" y="0"/>
                      <a:pt x="40" y="9"/>
                      <a:pt x="38" y="2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 name="Freeform 181">
                <a:extLst>
                  <a:ext uri="{FF2B5EF4-FFF2-40B4-BE49-F238E27FC236}">
                    <a16:creationId xmlns:a16="http://schemas.microsoft.com/office/drawing/2014/main" id="{B33BB6B5-7A02-4CC2-953D-32188AE3A547}"/>
                  </a:ext>
                </a:extLst>
              </p:cNvPr>
              <p:cNvSpPr>
                <a:spLocks/>
              </p:cNvSpPr>
              <p:nvPr/>
            </p:nvSpPr>
            <p:spPr bwMode="auto">
              <a:xfrm>
                <a:off x="5956300" y="4800600"/>
                <a:ext cx="314325" cy="152400"/>
              </a:xfrm>
              <a:custGeom>
                <a:avLst/>
                <a:gdLst>
                  <a:gd name="T0" fmla="*/ 404 w 442"/>
                  <a:gd name="T1" fmla="*/ 0 h 215"/>
                  <a:gd name="T2" fmla="*/ 0 w 442"/>
                  <a:gd name="T3" fmla="*/ 0 h 215"/>
                  <a:gd name="T4" fmla="*/ 43 w 442"/>
                  <a:gd name="T5" fmla="*/ 51 h 215"/>
                  <a:gd name="T6" fmla="*/ 391 w 442"/>
                  <a:gd name="T7" fmla="*/ 51 h 215"/>
                  <a:gd name="T8" fmla="*/ 391 w 442"/>
                  <a:gd name="T9" fmla="*/ 215 h 215"/>
                  <a:gd name="T10" fmla="*/ 442 w 442"/>
                  <a:gd name="T11" fmla="*/ 215 h 215"/>
                  <a:gd name="T12" fmla="*/ 442 w 442"/>
                  <a:gd name="T13" fmla="*/ 38 h 215"/>
                  <a:gd name="T14" fmla="*/ 404 w 442"/>
                  <a:gd name="T15" fmla="*/ 0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2" h="215">
                    <a:moveTo>
                      <a:pt x="404" y="0"/>
                    </a:moveTo>
                    <a:lnTo>
                      <a:pt x="0" y="0"/>
                    </a:lnTo>
                    <a:lnTo>
                      <a:pt x="43" y="51"/>
                    </a:lnTo>
                    <a:lnTo>
                      <a:pt x="391" y="51"/>
                    </a:lnTo>
                    <a:lnTo>
                      <a:pt x="391" y="215"/>
                    </a:lnTo>
                    <a:lnTo>
                      <a:pt x="442" y="215"/>
                    </a:lnTo>
                    <a:lnTo>
                      <a:pt x="442" y="38"/>
                    </a:lnTo>
                    <a:cubicBezTo>
                      <a:pt x="442" y="17"/>
                      <a:pt x="425" y="0"/>
                      <a:pt x="404"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Freeform 182">
                <a:extLst>
                  <a:ext uri="{FF2B5EF4-FFF2-40B4-BE49-F238E27FC236}">
                    <a16:creationId xmlns:a16="http://schemas.microsoft.com/office/drawing/2014/main" id="{3803A00A-B4C8-4F9B-B4BF-107FF0435814}"/>
                  </a:ext>
                </a:extLst>
              </p:cNvPr>
              <p:cNvSpPr>
                <a:spLocks/>
              </p:cNvSpPr>
              <p:nvPr/>
            </p:nvSpPr>
            <p:spPr bwMode="auto">
              <a:xfrm>
                <a:off x="6003925" y="4879975"/>
                <a:ext cx="77788" cy="25400"/>
              </a:xfrm>
              <a:custGeom>
                <a:avLst/>
                <a:gdLst>
                  <a:gd name="T0" fmla="*/ 108 w 108"/>
                  <a:gd name="T1" fmla="*/ 35 h 35"/>
                  <a:gd name="T2" fmla="*/ 108 w 108"/>
                  <a:gd name="T3" fmla="*/ 0 h 35"/>
                  <a:gd name="T4" fmla="*/ 6 w 108"/>
                  <a:gd name="T5" fmla="*/ 0 h 35"/>
                  <a:gd name="T6" fmla="*/ 0 w 108"/>
                  <a:gd name="T7" fmla="*/ 35 h 35"/>
                  <a:gd name="T8" fmla="*/ 108 w 108"/>
                  <a:gd name="T9" fmla="*/ 35 h 35"/>
                </a:gdLst>
                <a:ahLst/>
                <a:cxnLst>
                  <a:cxn ang="0">
                    <a:pos x="T0" y="T1"/>
                  </a:cxn>
                  <a:cxn ang="0">
                    <a:pos x="T2" y="T3"/>
                  </a:cxn>
                  <a:cxn ang="0">
                    <a:pos x="T4" y="T5"/>
                  </a:cxn>
                  <a:cxn ang="0">
                    <a:pos x="T6" y="T7"/>
                  </a:cxn>
                  <a:cxn ang="0">
                    <a:pos x="T8" y="T9"/>
                  </a:cxn>
                </a:cxnLst>
                <a:rect l="0" t="0" r="r" b="b"/>
                <a:pathLst>
                  <a:path w="108" h="35">
                    <a:moveTo>
                      <a:pt x="108" y="35"/>
                    </a:moveTo>
                    <a:lnTo>
                      <a:pt x="108" y="0"/>
                    </a:lnTo>
                    <a:lnTo>
                      <a:pt x="6" y="0"/>
                    </a:lnTo>
                    <a:cubicBezTo>
                      <a:pt x="6" y="11"/>
                      <a:pt x="4" y="23"/>
                      <a:pt x="0" y="35"/>
                    </a:cubicBezTo>
                    <a:lnTo>
                      <a:pt x="108" y="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 name="Freeform 183">
                <a:extLst>
                  <a:ext uri="{FF2B5EF4-FFF2-40B4-BE49-F238E27FC236}">
                    <a16:creationId xmlns:a16="http://schemas.microsoft.com/office/drawing/2014/main" id="{C9A71E02-AD3D-434A-B337-F0867241B61D}"/>
                  </a:ext>
                </a:extLst>
              </p:cNvPr>
              <p:cNvSpPr>
                <a:spLocks noEditPoints="1"/>
              </p:cNvSpPr>
              <p:nvPr/>
            </p:nvSpPr>
            <p:spPr bwMode="auto">
              <a:xfrm>
                <a:off x="6124575" y="4854575"/>
                <a:ext cx="87313" cy="85725"/>
              </a:xfrm>
              <a:custGeom>
                <a:avLst/>
                <a:gdLst>
                  <a:gd name="T0" fmla="*/ 61 w 123"/>
                  <a:gd name="T1" fmla="*/ 96 h 121"/>
                  <a:gd name="T2" fmla="*/ 26 w 123"/>
                  <a:gd name="T3" fmla="*/ 61 h 121"/>
                  <a:gd name="T4" fmla="*/ 61 w 123"/>
                  <a:gd name="T5" fmla="*/ 26 h 121"/>
                  <a:gd name="T6" fmla="*/ 97 w 123"/>
                  <a:gd name="T7" fmla="*/ 61 h 121"/>
                  <a:gd name="T8" fmla="*/ 61 w 123"/>
                  <a:gd name="T9" fmla="*/ 96 h 121"/>
                  <a:gd name="T10" fmla="*/ 12 w 123"/>
                  <a:gd name="T11" fmla="*/ 0 h 121"/>
                  <a:gd name="T12" fmla="*/ 0 w 123"/>
                  <a:gd name="T13" fmla="*/ 14 h 121"/>
                  <a:gd name="T14" fmla="*/ 0 w 123"/>
                  <a:gd name="T15" fmla="*/ 108 h 121"/>
                  <a:gd name="T16" fmla="*/ 12 w 123"/>
                  <a:gd name="T17" fmla="*/ 121 h 121"/>
                  <a:gd name="T18" fmla="*/ 111 w 123"/>
                  <a:gd name="T19" fmla="*/ 121 h 121"/>
                  <a:gd name="T20" fmla="*/ 123 w 123"/>
                  <a:gd name="T21" fmla="*/ 108 h 121"/>
                  <a:gd name="T22" fmla="*/ 123 w 123"/>
                  <a:gd name="T23" fmla="*/ 14 h 121"/>
                  <a:gd name="T24" fmla="*/ 111 w 123"/>
                  <a:gd name="T25" fmla="*/ 0 h 121"/>
                  <a:gd name="T26" fmla="*/ 12 w 123"/>
                  <a:gd name="T2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 h="121">
                    <a:moveTo>
                      <a:pt x="61" y="96"/>
                    </a:moveTo>
                    <a:cubicBezTo>
                      <a:pt x="42" y="96"/>
                      <a:pt x="26" y="80"/>
                      <a:pt x="26" y="61"/>
                    </a:cubicBezTo>
                    <a:cubicBezTo>
                      <a:pt x="26" y="41"/>
                      <a:pt x="42" y="26"/>
                      <a:pt x="61" y="26"/>
                    </a:cubicBezTo>
                    <a:cubicBezTo>
                      <a:pt x="81" y="26"/>
                      <a:pt x="97" y="41"/>
                      <a:pt x="97" y="61"/>
                    </a:cubicBezTo>
                    <a:cubicBezTo>
                      <a:pt x="97" y="80"/>
                      <a:pt x="81" y="96"/>
                      <a:pt x="61" y="96"/>
                    </a:cubicBezTo>
                    <a:close/>
                    <a:moveTo>
                      <a:pt x="12" y="0"/>
                    </a:moveTo>
                    <a:cubicBezTo>
                      <a:pt x="5" y="0"/>
                      <a:pt x="0" y="6"/>
                      <a:pt x="0" y="14"/>
                    </a:cubicBezTo>
                    <a:lnTo>
                      <a:pt x="0" y="108"/>
                    </a:lnTo>
                    <a:cubicBezTo>
                      <a:pt x="0" y="115"/>
                      <a:pt x="5" y="121"/>
                      <a:pt x="12" y="121"/>
                    </a:cubicBezTo>
                    <a:lnTo>
                      <a:pt x="111" y="121"/>
                    </a:lnTo>
                    <a:cubicBezTo>
                      <a:pt x="117" y="121"/>
                      <a:pt x="123" y="115"/>
                      <a:pt x="123" y="108"/>
                    </a:cubicBezTo>
                    <a:lnTo>
                      <a:pt x="123" y="14"/>
                    </a:lnTo>
                    <a:cubicBezTo>
                      <a:pt x="123" y="6"/>
                      <a:pt x="117" y="0"/>
                      <a:pt x="111" y="0"/>
                    </a:cubicBezTo>
                    <a:lnTo>
                      <a:pt x="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3" name="Big_data" descr="{&quot;Key&quot;:&quot;POWER_USER_SHAPE_ICON&quot;,&quot;Value&quot;:&quot;POWER_USER_SHAPE_ICON_STYLE_1&quot;}">
              <a:extLst>
                <a:ext uri="{FF2B5EF4-FFF2-40B4-BE49-F238E27FC236}">
                  <a16:creationId xmlns:a16="http://schemas.microsoft.com/office/drawing/2014/main" id="{C7EBF919-B353-40F2-9488-0FB5541BD9C8}"/>
                </a:ext>
              </a:extLst>
            </p:cNvPr>
            <p:cNvGrpSpPr>
              <a:grpSpLocks noChangeAspect="1"/>
            </p:cNvGrpSpPr>
            <p:nvPr>
              <p:custDataLst>
                <p:tags r:id="rId16"/>
              </p:custDataLst>
            </p:nvPr>
          </p:nvGrpSpPr>
          <p:grpSpPr>
            <a:xfrm>
              <a:off x="9817500" y="5104632"/>
              <a:ext cx="377523" cy="319697"/>
              <a:chOff x="2879725" y="4430713"/>
              <a:chExt cx="901701" cy="763587"/>
            </a:xfrm>
            <a:solidFill>
              <a:schemeClr val="accent3"/>
            </a:solidFill>
          </p:grpSpPr>
          <p:sp>
            <p:nvSpPr>
              <p:cNvPr id="52" name="Freeform 192">
                <a:extLst>
                  <a:ext uri="{FF2B5EF4-FFF2-40B4-BE49-F238E27FC236}">
                    <a16:creationId xmlns:a16="http://schemas.microsoft.com/office/drawing/2014/main" id="{1E7898F2-C932-43D2-80D0-344685D9524D}"/>
                  </a:ext>
                </a:extLst>
              </p:cNvPr>
              <p:cNvSpPr>
                <a:spLocks/>
              </p:cNvSpPr>
              <p:nvPr/>
            </p:nvSpPr>
            <p:spPr bwMode="auto">
              <a:xfrm>
                <a:off x="3532188" y="4525963"/>
                <a:ext cx="79375" cy="136525"/>
              </a:xfrm>
              <a:custGeom>
                <a:avLst/>
                <a:gdLst>
                  <a:gd name="T0" fmla="*/ 79 w 113"/>
                  <a:gd name="T1" fmla="*/ 192 h 192"/>
                  <a:gd name="T2" fmla="*/ 79 w 113"/>
                  <a:gd name="T3" fmla="*/ 108 h 192"/>
                  <a:gd name="T4" fmla="*/ 113 w 113"/>
                  <a:gd name="T5" fmla="*/ 57 h 192"/>
                  <a:gd name="T6" fmla="*/ 57 w 113"/>
                  <a:gd name="T7" fmla="*/ 0 h 192"/>
                  <a:gd name="T8" fmla="*/ 0 w 113"/>
                  <a:gd name="T9" fmla="*/ 57 h 192"/>
                  <a:gd name="T10" fmla="*/ 34 w 113"/>
                  <a:gd name="T11" fmla="*/ 108 h 192"/>
                  <a:gd name="T12" fmla="*/ 34 w 113"/>
                  <a:gd name="T13" fmla="*/ 169 h 192"/>
                  <a:gd name="T14" fmla="*/ 79 w 113"/>
                  <a:gd name="T15" fmla="*/ 192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192">
                    <a:moveTo>
                      <a:pt x="79" y="192"/>
                    </a:moveTo>
                    <a:lnTo>
                      <a:pt x="79" y="108"/>
                    </a:lnTo>
                    <a:cubicBezTo>
                      <a:pt x="100" y="100"/>
                      <a:pt x="113" y="79"/>
                      <a:pt x="113" y="57"/>
                    </a:cubicBezTo>
                    <a:cubicBezTo>
                      <a:pt x="113" y="26"/>
                      <a:pt x="88" y="0"/>
                      <a:pt x="57" y="0"/>
                    </a:cubicBezTo>
                    <a:cubicBezTo>
                      <a:pt x="26" y="0"/>
                      <a:pt x="0" y="26"/>
                      <a:pt x="0" y="57"/>
                    </a:cubicBezTo>
                    <a:cubicBezTo>
                      <a:pt x="0" y="79"/>
                      <a:pt x="14" y="100"/>
                      <a:pt x="34" y="108"/>
                    </a:cubicBezTo>
                    <a:lnTo>
                      <a:pt x="34" y="169"/>
                    </a:lnTo>
                    <a:cubicBezTo>
                      <a:pt x="51" y="176"/>
                      <a:pt x="66" y="184"/>
                      <a:pt x="79" y="19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Freeform 193">
                <a:extLst>
                  <a:ext uri="{FF2B5EF4-FFF2-40B4-BE49-F238E27FC236}">
                    <a16:creationId xmlns:a16="http://schemas.microsoft.com/office/drawing/2014/main" id="{8BFC7F48-4C0C-4EE0-9C91-22D059815227}"/>
                  </a:ext>
                </a:extLst>
              </p:cNvPr>
              <p:cNvSpPr>
                <a:spLocks noEditPoints="1"/>
              </p:cNvSpPr>
              <p:nvPr/>
            </p:nvSpPr>
            <p:spPr bwMode="auto">
              <a:xfrm>
                <a:off x="3235325" y="4430713"/>
                <a:ext cx="517525" cy="319088"/>
              </a:xfrm>
              <a:custGeom>
                <a:avLst/>
                <a:gdLst>
                  <a:gd name="T0" fmla="*/ 655 w 728"/>
                  <a:gd name="T1" fmla="*/ 407 h 449"/>
                  <a:gd name="T2" fmla="*/ 624 w 728"/>
                  <a:gd name="T3" fmla="*/ 376 h 449"/>
                  <a:gd name="T4" fmla="*/ 655 w 728"/>
                  <a:gd name="T5" fmla="*/ 345 h 449"/>
                  <a:gd name="T6" fmla="*/ 685 w 728"/>
                  <a:gd name="T7" fmla="*/ 376 h 449"/>
                  <a:gd name="T8" fmla="*/ 655 w 728"/>
                  <a:gd name="T9" fmla="*/ 407 h 449"/>
                  <a:gd name="T10" fmla="*/ 74 w 728"/>
                  <a:gd name="T11" fmla="*/ 42 h 449"/>
                  <a:gd name="T12" fmla="*/ 105 w 728"/>
                  <a:gd name="T13" fmla="*/ 73 h 449"/>
                  <a:gd name="T14" fmla="*/ 74 w 728"/>
                  <a:gd name="T15" fmla="*/ 104 h 449"/>
                  <a:gd name="T16" fmla="*/ 43 w 728"/>
                  <a:gd name="T17" fmla="*/ 73 h 449"/>
                  <a:gd name="T18" fmla="*/ 74 w 728"/>
                  <a:gd name="T19" fmla="*/ 42 h 449"/>
                  <a:gd name="T20" fmla="*/ 74 w 728"/>
                  <a:gd name="T21" fmla="*/ 147 h 449"/>
                  <a:gd name="T22" fmla="*/ 143 w 728"/>
                  <a:gd name="T23" fmla="*/ 98 h 449"/>
                  <a:gd name="T24" fmla="*/ 632 w 728"/>
                  <a:gd name="T25" fmla="*/ 98 h 449"/>
                  <a:gd name="T26" fmla="*/ 632 w 728"/>
                  <a:gd name="T27" fmla="*/ 306 h 449"/>
                  <a:gd name="T28" fmla="*/ 581 w 728"/>
                  <a:gd name="T29" fmla="*/ 376 h 449"/>
                  <a:gd name="T30" fmla="*/ 655 w 728"/>
                  <a:gd name="T31" fmla="*/ 449 h 449"/>
                  <a:gd name="T32" fmla="*/ 728 w 728"/>
                  <a:gd name="T33" fmla="*/ 376 h 449"/>
                  <a:gd name="T34" fmla="*/ 677 w 728"/>
                  <a:gd name="T35" fmla="*/ 306 h 449"/>
                  <a:gd name="T36" fmla="*/ 677 w 728"/>
                  <a:gd name="T37" fmla="*/ 75 h 449"/>
                  <a:gd name="T38" fmla="*/ 655 w 728"/>
                  <a:gd name="T39" fmla="*/ 53 h 449"/>
                  <a:gd name="T40" fmla="*/ 145 w 728"/>
                  <a:gd name="T41" fmla="*/ 53 h 449"/>
                  <a:gd name="T42" fmla="*/ 74 w 728"/>
                  <a:gd name="T43" fmla="*/ 0 h 449"/>
                  <a:gd name="T44" fmla="*/ 0 w 728"/>
                  <a:gd name="T45" fmla="*/ 73 h 449"/>
                  <a:gd name="T46" fmla="*/ 74 w 728"/>
                  <a:gd name="T47" fmla="*/ 147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8" h="449">
                    <a:moveTo>
                      <a:pt x="655" y="407"/>
                    </a:moveTo>
                    <a:cubicBezTo>
                      <a:pt x="637" y="407"/>
                      <a:pt x="624" y="393"/>
                      <a:pt x="624" y="376"/>
                    </a:cubicBezTo>
                    <a:cubicBezTo>
                      <a:pt x="624" y="359"/>
                      <a:pt x="637" y="345"/>
                      <a:pt x="655" y="345"/>
                    </a:cubicBezTo>
                    <a:cubicBezTo>
                      <a:pt x="672" y="345"/>
                      <a:pt x="685" y="359"/>
                      <a:pt x="685" y="376"/>
                    </a:cubicBezTo>
                    <a:cubicBezTo>
                      <a:pt x="685" y="393"/>
                      <a:pt x="672" y="407"/>
                      <a:pt x="655" y="407"/>
                    </a:cubicBezTo>
                    <a:close/>
                    <a:moveTo>
                      <a:pt x="74" y="42"/>
                    </a:moveTo>
                    <a:cubicBezTo>
                      <a:pt x="91" y="42"/>
                      <a:pt x="105" y="56"/>
                      <a:pt x="105" y="73"/>
                    </a:cubicBezTo>
                    <a:cubicBezTo>
                      <a:pt x="105" y="90"/>
                      <a:pt x="91" y="104"/>
                      <a:pt x="74" y="104"/>
                    </a:cubicBezTo>
                    <a:cubicBezTo>
                      <a:pt x="57" y="104"/>
                      <a:pt x="43" y="90"/>
                      <a:pt x="43" y="73"/>
                    </a:cubicBezTo>
                    <a:cubicBezTo>
                      <a:pt x="43" y="56"/>
                      <a:pt x="57" y="42"/>
                      <a:pt x="74" y="42"/>
                    </a:cubicBezTo>
                    <a:close/>
                    <a:moveTo>
                      <a:pt x="74" y="147"/>
                    </a:moveTo>
                    <a:cubicBezTo>
                      <a:pt x="105" y="147"/>
                      <a:pt x="133" y="127"/>
                      <a:pt x="143" y="98"/>
                    </a:cubicBezTo>
                    <a:lnTo>
                      <a:pt x="632" y="98"/>
                    </a:lnTo>
                    <a:lnTo>
                      <a:pt x="632" y="306"/>
                    </a:lnTo>
                    <a:cubicBezTo>
                      <a:pt x="602" y="315"/>
                      <a:pt x="581" y="344"/>
                      <a:pt x="581" y="376"/>
                    </a:cubicBezTo>
                    <a:cubicBezTo>
                      <a:pt x="581" y="416"/>
                      <a:pt x="614" y="449"/>
                      <a:pt x="655" y="449"/>
                    </a:cubicBezTo>
                    <a:cubicBezTo>
                      <a:pt x="695" y="449"/>
                      <a:pt x="728" y="416"/>
                      <a:pt x="728" y="376"/>
                    </a:cubicBezTo>
                    <a:cubicBezTo>
                      <a:pt x="728" y="344"/>
                      <a:pt x="707" y="315"/>
                      <a:pt x="677" y="306"/>
                    </a:cubicBezTo>
                    <a:lnTo>
                      <a:pt x="677" y="75"/>
                    </a:lnTo>
                    <a:cubicBezTo>
                      <a:pt x="677" y="63"/>
                      <a:pt x="667" y="53"/>
                      <a:pt x="655" y="53"/>
                    </a:cubicBezTo>
                    <a:lnTo>
                      <a:pt x="145" y="53"/>
                    </a:lnTo>
                    <a:cubicBezTo>
                      <a:pt x="135" y="21"/>
                      <a:pt x="107" y="0"/>
                      <a:pt x="74" y="0"/>
                    </a:cubicBezTo>
                    <a:cubicBezTo>
                      <a:pt x="33" y="0"/>
                      <a:pt x="0" y="33"/>
                      <a:pt x="0" y="73"/>
                    </a:cubicBezTo>
                    <a:cubicBezTo>
                      <a:pt x="0" y="114"/>
                      <a:pt x="33" y="147"/>
                      <a:pt x="74" y="147"/>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Freeform 194">
                <a:extLst>
                  <a:ext uri="{FF2B5EF4-FFF2-40B4-BE49-F238E27FC236}">
                    <a16:creationId xmlns:a16="http://schemas.microsoft.com/office/drawing/2014/main" id="{DF76B2F7-8513-407D-BB60-1EC32277CA99}"/>
                  </a:ext>
                </a:extLst>
              </p:cNvPr>
              <p:cNvSpPr>
                <a:spLocks noEditPoints="1"/>
              </p:cNvSpPr>
              <p:nvPr/>
            </p:nvSpPr>
            <p:spPr bwMode="auto">
              <a:xfrm>
                <a:off x="3284538" y="4525963"/>
                <a:ext cx="190500" cy="106363"/>
              </a:xfrm>
              <a:custGeom>
                <a:avLst/>
                <a:gdLst>
                  <a:gd name="T0" fmla="*/ 194 w 268"/>
                  <a:gd name="T1" fmla="*/ 43 h 148"/>
                  <a:gd name="T2" fmla="*/ 225 w 268"/>
                  <a:gd name="T3" fmla="*/ 74 h 148"/>
                  <a:gd name="T4" fmla="*/ 194 w 268"/>
                  <a:gd name="T5" fmla="*/ 105 h 148"/>
                  <a:gd name="T6" fmla="*/ 163 w 268"/>
                  <a:gd name="T7" fmla="*/ 74 h 148"/>
                  <a:gd name="T8" fmla="*/ 194 w 268"/>
                  <a:gd name="T9" fmla="*/ 43 h 148"/>
                  <a:gd name="T10" fmla="*/ 45 w 268"/>
                  <a:gd name="T11" fmla="*/ 140 h 148"/>
                  <a:gd name="T12" fmla="*/ 45 w 268"/>
                  <a:gd name="T13" fmla="*/ 97 h 148"/>
                  <a:gd name="T14" fmla="*/ 124 w 268"/>
                  <a:gd name="T15" fmla="*/ 97 h 148"/>
                  <a:gd name="T16" fmla="*/ 194 w 268"/>
                  <a:gd name="T17" fmla="*/ 148 h 148"/>
                  <a:gd name="T18" fmla="*/ 268 w 268"/>
                  <a:gd name="T19" fmla="*/ 74 h 148"/>
                  <a:gd name="T20" fmla="*/ 194 w 268"/>
                  <a:gd name="T21" fmla="*/ 0 h 148"/>
                  <a:gd name="T22" fmla="*/ 124 w 268"/>
                  <a:gd name="T23" fmla="*/ 52 h 148"/>
                  <a:gd name="T24" fmla="*/ 23 w 268"/>
                  <a:gd name="T25" fmla="*/ 52 h 148"/>
                  <a:gd name="T26" fmla="*/ 0 w 268"/>
                  <a:gd name="T27" fmla="*/ 74 h 148"/>
                  <a:gd name="T28" fmla="*/ 0 w 268"/>
                  <a:gd name="T29" fmla="*/ 126 h 148"/>
                  <a:gd name="T30" fmla="*/ 45 w 268"/>
                  <a:gd name="T31" fmla="*/ 14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8" h="148">
                    <a:moveTo>
                      <a:pt x="194" y="43"/>
                    </a:moveTo>
                    <a:cubicBezTo>
                      <a:pt x="211" y="43"/>
                      <a:pt x="225" y="57"/>
                      <a:pt x="225" y="74"/>
                    </a:cubicBezTo>
                    <a:cubicBezTo>
                      <a:pt x="225" y="91"/>
                      <a:pt x="211" y="105"/>
                      <a:pt x="194" y="105"/>
                    </a:cubicBezTo>
                    <a:cubicBezTo>
                      <a:pt x="177" y="105"/>
                      <a:pt x="163" y="91"/>
                      <a:pt x="163" y="74"/>
                    </a:cubicBezTo>
                    <a:cubicBezTo>
                      <a:pt x="163" y="57"/>
                      <a:pt x="177" y="43"/>
                      <a:pt x="194" y="43"/>
                    </a:cubicBezTo>
                    <a:close/>
                    <a:moveTo>
                      <a:pt x="45" y="140"/>
                    </a:moveTo>
                    <a:lnTo>
                      <a:pt x="45" y="97"/>
                    </a:lnTo>
                    <a:lnTo>
                      <a:pt x="124" y="97"/>
                    </a:lnTo>
                    <a:cubicBezTo>
                      <a:pt x="134" y="127"/>
                      <a:pt x="162" y="148"/>
                      <a:pt x="194" y="148"/>
                    </a:cubicBezTo>
                    <a:cubicBezTo>
                      <a:pt x="235" y="148"/>
                      <a:pt x="268" y="115"/>
                      <a:pt x="268" y="74"/>
                    </a:cubicBezTo>
                    <a:cubicBezTo>
                      <a:pt x="268" y="34"/>
                      <a:pt x="235" y="0"/>
                      <a:pt x="194" y="0"/>
                    </a:cubicBezTo>
                    <a:cubicBezTo>
                      <a:pt x="162" y="0"/>
                      <a:pt x="134" y="21"/>
                      <a:pt x="124" y="52"/>
                    </a:cubicBezTo>
                    <a:lnTo>
                      <a:pt x="23" y="52"/>
                    </a:lnTo>
                    <a:cubicBezTo>
                      <a:pt x="10" y="52"/>
                      <a:pt x="0" y="62"/>
                      <a:pt x="0" y="74"/>
                    </a:cubicBezTo>
                    <a:lnTo>
                      <a:pt x="0" y="126"/>
                    </a:lnTo>
                    <a:cubicBezTo>
                      <a:pt x="16" y="130"/>
                      <a:pt x="31" y="134"/>
                      <a:pt x="45" y="1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 name="Freeform 195">
                <a:extLst>
                  <a:ext uri="{FF2B5EF4-FFF2-40B4-BE49-F238E27FC236}">
                    <a16:creationId xmlns:a16="http://schemas.microsoft.com/office/drawing/2014/main" id="{BBFD7DE4-58F6-41C5-A8A6-9A1C037A43B7}"/>
                  </a:ext>
                </a:extLst>
              </p:cNvPr>
              <p:cNvSpPr>
                <a:spLocks/>
              </p:cNvSpPr>
              <p:nvPr/>
            </p:nvSpPr>
            <p:spPr bwMode="auto">
              <a:xfrm>
                <a:off x="3162300" y="4754563"/>
                <a:ext cx="179388" cy="225425"/>
              </a:xfrm>
              <a:custGeom>
                <a:avLst/>
                <a:gdLst>
                  <a:gd name="T0" fmla="*/ 0 w 252"/>
                  <a:gd name="T1" fmla="*/ 214 h 317"/>
                  <a:gd name="T2" fmla="*/ 18 w 252"/>
                  <a:gd name="T3" fmla="*/ 300 h 317"/>
                  <a:gd name="T4" fmla="*/ 98 w 252"/>
                  <a:gd name="T5" fmla="*/ 315 h 317"/>
                  <a:gd name="T6" fmla="*/ 61 w 252"/>
                  <a:gd name="T7" fmla="*/ 214 h 317"/>
                  <a:gd name="T8" fmla="*/ 215 w 252"/>
                  <a:gd name="T9" fmla="*/ 60 h 317"/>
                  <a:gd name="T10" fmla="*/ 252 w 252"/>
                  <a:gd name="T11" fmla="*/ 64 h 317"/>
                  <a:gd name="T12" fmla="*/ 202 w 252"/>
                  <a:gd name="T13" fmla="*/ 0 h 317"/>
                  <a:gd name="T14" fmla="*/ 0 w 252"/>
                  <a:gd name="T15" fmla="*/ 214 h 3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317">
                    <a:moveTo>
                      <a:pt x="0" y="214"/>
                    </a:moveTo>
                    <a:cubicBezTo>
                      <a:pt x="0" y="245"/>
                      <a:pt x="7" y="273"/>
                      <a:pt x="18" y="300"/>
                    </a:cubicBezTo>
                    <a:cubicBezTo>
                      <a:pt x="44" y="313"/>
                      <a:pt x="81" y="317"/>
                      <a:pt x="98" y="315"/>
                    </a:cubicBezTo>
                    <a:cubicBezTo>
                      <a:pt x="75" y="288"/>
                      <a:pt x="61" y="253"/>
                      <a:pt x="61" y="214"/>
                    </a:cubicBezTo>
                    <a:cubicBezTo>
                      <a:pt x="61" y="129"/>
                      <a:pt x="130" y="60"/>
                      <a:pt x="215" y="60"/>
                    </a:cubicBezTo>
                    <a:cubicBezTo>
                      <a:pt x="231" y="60"/>
                      <a:pt x="244" y="62"/>
                      <a:pt x="252" y="64"/>
                    </a:cubicBezTo>
                    <a:cubicBezTo>
                      <a:pt x="245" y="46"/>
                      <a:pt x="217" y="9"/>
                      <a:pt x="202" y="0"/>
                    </a:cubicBezTo>
                    <a:cubicBezTo>
                      <a:pt x="90" y="7"/>
                      <a:pt x="0" y="100"/>
                      <a:pt x="0" y="21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Freeform 196">
                <a:extLst>
                  <a:ext uri="{FF2B5EF4-FFF2-40B4-BE49-F238E27FC236}">
                    <a16:creationId xmlns:a16="http://schemas.microsoft.com/office/drawing/2014/main" id="{0737CBD9-DFE1-40FE-8C72-ABA02BF4D48E}"/>
                  </a:ext>
                </a:extLst>
              </p:cNvPr>
              <p:cNvSpPr>
                <a:spLocks/>
              </p:cNvSpPr>
              <p:nvPr/>
            </p:nvSpPr>
            <p:spPr bwMode="auto">
              <a:xfrm>
                <a:off x="3370263" y="4660900"/>
                <a:ext cx="411163" cy="398463"/>
              </a:xfrm>
              <a:custGeom>
                <a:avLst/>
                <a:gdLst>
                  <a:gd name="T0" fmla="*/ 577 w 577"/>
                  <a:gd name="T1" fmla="*/ 363 h 561"/>
                  <a:gd name="T2" fmla="*/ 370 w 577"/>
                  <a:gd name="T3" fmla="*/ 166 h 561"/>
                  <a:gd name="T4" fmla="*/ 268 w 577"/>
                  <a:gd name="T5" fmla="*/ 44 h 561"/>
                  <a:gd name="T6" fmla="*/ 58 w 577"/>
                  <a:gd name="T7" fmla="*/ 30 h 561"/>
                  <a:gd name="T8" fmla="*/ 96 w 577"/>
                  <a:gd name="T9" fmla="*/ 80 h 561"/>
                  <a:gd name="T10" fmla="*/ 241 w 577"/>
                  <a:gd name="T11" fmla="*/ 98 h 561"/>
                  <a:gd name="T12" fmla="*/ 321 w 577"/>
                  <a:gd name="T13" fmla="*/ 214 h 561"/>
                  <a:gd name="T14" fmla="*/ 350 w 577"/>
                  <a:gd name="T15" fmla="*/ 229 h 561"/>
                  <a:gd name="T16" fmla="*/ 380 w 577"/>
                  <a:gd name="T17" fmla="*/ 226 h 561"/>
                  <a:gd name="T18" fmla="*/ 517 w 577"/>
                  <a:gd name="T19" fmla="*/ 363 h 561"/>
                  <a:gd name="T20" fmla="*/ 380 w 577"/>
                  <a:gd name="T21" fmla="*/ 501 h 561"/>
                  <a:gd name="T22" fmla="*/ 66 w 577"/>
                  <a:gd name="T23" fmla="*/ 501 h 561"/>
                  <a:gd name="T24" fmla="*/ 0 w 577"/>
                  <a:gd name="T25" fmla="*/ 561 h 561"/>
                  <a:gd name="T26" fmla="*/ 380 w 577"/>
                  <a:gd name="T27" fmla="*/ 561 h 561"/>
                  <a:gd name="T28" fmla="*/ 577 w 577"/>
                  <a:gd name="T29" fmla="*/ 363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7" h="561">
                    <a:moveTo>
                      <a:pt x="577" y="363"/>
                    </a:moveTo>
                    <a:cubicBezTo>
                      <a:pt x="577" y="251"/>
                      <a:pt x="484" y="160"/>
                      <a:pt x="370" y="166"/>
                    </a:cubicBezTo>
                    <a:cubicBezTo>
                      <a:pt x="351" y="114"/>
                      <a:pt x="320" y="76"/>
                      <a:pt x="268" y="44"/>
                    </a:cubicBezTo>
                    <a:cubicBezTo>
                      <a:pt x="212" y="8"/>
                      <a:pt x="123" y="0"/>
                      <a:pt x="58" y="30"/>
                    </a:cubicBezTo>
                    <a:cubicBezTo>
                      <a:pt x="72" y="46"/>
                      <a:pt x="85" y="62"/>
                      <a:pt x="96" y="80"/>
                    </a:cubicBezTo>
                    <a:cubicBezTo>
                      <a:pt x="133" y="69"/>
                      <a:pt x="191" y="64"/>
                      <a:pt x="241" y="98"/>
                    </a:cubicBezTo>
                    <a:cubicBezTo>
                      <a:pt x="298" y="136"/>
                      <a:pt x="312" y="179"/>
                      <a:pt x="321" y="214"/>
                    </a:cubicBezTo>
                    <a:cubicBezTo>
                      <a:pt x="323" y="224"/>
                      <a:pt x="335" y="231"/>
                      <a:pt x="350" y="229"/>
                    </a:cubicBezTo>
                    <a:cubicBezTo>
                      <a:pt x="362" y="227"/>
                      <a:pt x="372" y="226"/>
                      <a:pt x="380" y="226"/>
                    </a:cubicBezTo>
                    <a:cubicBezTo>
                      <a:pt x="456" y="226"/>
                      <a:pt x="517" y="288"/>
                      <a:pt x="517" y="363"/>
                    </a:cubicBezTo>
                    <a:cubicBezTo>
                      <a:pt x="517" y="439"/>
                      <a:pt x="456" y="501"/>
                      <a:pt x="380" y="501"/>
                    </a:cubicBezTo>
                    <a:lnTo>
                      <a:pt x="66" y="501"/>
                    </a:lnTo>
                    <a:cubicBezTo>
                      <a:pt x="47" y="523"/>
                      <a:pt x="25" y="543"/>
                      <a:pt x="0" y="561"/>
                    </a:cubicBezTo>
                    <a:lnTo>
                      <a:pt x="380" y="561"/>
                    </a:lnTo>
                    <a:cubicBezTo>
                      <a:pt x="489" y="561"/>
                      <a:pt x="577" y="472"/>
                      <a:pt x="577" y="3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Freeform 197">
                <a:extLst>
                  <a:ext uri="{FF2B5EF4-FFF2-40B4-BE49-F238E27FC236}">
                    <a16:creationId xmlns:a16="http://schemas.microsoft.com/office/drawing/2014/main" id="{26589640-848A-49EB-9277-1FDDBAEB93D4}"/>
                  </a:ext>
                </a:extLst>
              </p:cNvPr>
              <p:cNvSpPr>
                <a:spLocks noEditPoints="1"/>
              </p:cNvSpPr>
              <p:nvPr/>
            </p:nvSpPr>
            <p:spPr bwMode="auto">
              <a:xfrm>
                <a:off x="2879725" y="4638675"/>
                <a:ext cx="592138" cy="555625"/>
              </a:xfrm>
              <a:custGeom>
                <a:avLst/>
                <a:gdLst>
                  <a:gd name="T0" fmla="*/ 284 w 830"/>
                  <a:gd name="T1" fmla="*/ 411 h 781"/>
                  <a:gd name="T2" fmla="*/ 376 w 830"/>
                  <a:gd name="T3" fmla="*/ 98 h 781"/>
                  <a:gd name="T4" fmla="*/ 487 w 830"/>
                  <a:gd name="T5" fmla="*/ 70 h 781"/>
                  <a:gd name="T6" fmla="*/ 689 w 830"/>
                  <a:gd name="T7" fmla="*/ 189 h 781"/>
                  <a:gd name="T8" fmla="*/ 598 w 830"/>
                  <a:gd name="T9" fmla="*/ 503 h 781"/>
                  <a:gd name="T10" fmla="*/ 487 w 830"/>
                  <a:gd name="T11" fmla="*/ 531 h 781"/>
                  <a:gd name="T12" fmla="*/ 284 w 830"/>
                  <a:gd name="T13" fmla="*/ 411 h 781"/>
                  <a:gd name="T14" fmla="*/ 488 w 830"/>
                  <a:gd name="T15" fmla="*/ 601 h 781"/>
                  <a:gd name="T16" fmla="*/ 631 w 830"/>
                  <a:gd name="T17" fmla="*/ 564 h 781"/>
                  <a:gd name="T18" fmla="*/ 750 w 830"/>
                  <a:gd name="T19" fmla="*/ 156 h 781"/>
                  <a:gd name="T20" fmla="*/ 487 w 830"/>
                  <a:gd name="T21" fmla="*/ 0 h 781"/>
                  <a:gd name="T22" fmla="*/ 343 w 830"/>
                  <a:gd name="T23" fmla="*/ 37 h 781"/>
                  <a:gd name="T24" fmla="*/ 222 w 830"/>
                  <a:gd name="T25" fmla="*/ 441 h 781"/>
                  <a:gd name="T26" fmla="*/ 53 w 830"/>
                  <a:gd name="T27" fmla="*/ 585 h 781"/>
                  <a:gd name="T28" fmla="*/ 48 w 830"/>
                  <a:gd name="T29" fmla="*/ 747 h 781"/>
                  <a:gd name="T30" fmla="*/ 128 w 830"/>
                  <a:gd name="T31" fmla="*/ 781 h 781"/>
                  <a:gd name="T32" fmla="*/ 210 w 830"/>
                  <a:gd name="T33" fmla="*/ 741 h 781"/>
                  <a:gd name="T34" fmla="*/ 353 w 830"/>
                  <a:gd name="T35" fmla="*/ 569 h 781"/>
                  <a:gd name="T36" fmla="*/ 488 w 830"/>
                  <a:gd name="T37" fmla="*/ 601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0" h="781">
                    <a:moveTo>
                      <a:pt x="284" y="411"/>
                    </a:moveTo>
                    <a:cubicBezTo>
                      <a:pt x="224" y="299"/>
                      <a:pt x="264" y="159"/>
                      <a:pt x="376" y="98"/>
                    </a:cubicBezTo>
                    <a:cubicBezTo>
                      <a:pt x="411" y="79"/>
                      <a:pt x="449" y="70"/>
                      <a:pt x="487" y="70"/>
                    </a:cubicBezTo>
                    <a:cubicBezTo>
                      <a:pt x="568" y="70"/>
                      <a:pt x="647" y="113"/>
                      <a:pt x="689" y="189"/>
                    </a:cubicBezTo>
                    <a:cubicBezTo>
                      <a:pt x="750" y="301"/>
                      <a:pt x="709" y="441"/>
                      <a:pt x="598" y="503"/>
                    </a:cubicBezTo>
                    <a:cubicBezTo>
                      <a:pt x="562" y="522"/>
                      <a:pt x="525" y="531"/>
                      <a:pt x="487" y="531"/>
                    </a:cubicBezTo>
                    <a:cubicBezTo>
                      <a:pt x="406" y="531"/>
                      <a:pt x="327" y="487"/>
                      <a:pt x="284" y="411"/>
                    </a:cubicBezTo>
                    <a:close/>
                    <a:moveTo>
                      <a:pt x="488" y="601"/>
                    </a:moveTo>
                    <a:cubicBezTo>
                      <a:pt x="536" y="601"/>
                      <a:pt x="585" y="589"/>
                      <a:pt x="631" y="564"/>
                    </a:cubicBezTo>
                    <a:cubicBezTo>
                      <a:pt x="777" y="484"/>
                      <a:pt x="830" y="302"/>
                      <a:pt x="750" y="156"/>
                    </a:cubicBezTo>
                    <a:cubicBezTo>
                      <a:pt x="696" y="56"/>
                      <a:pt x="593" y="0"/>
                      <a:pt x="487" y="0"/>
                    </a:cubicBezTo>
                    <a:cubicBezTo>
                      <a:pt x="438" y="0"/>
                      <a:pt x="388" y="12"/>
                      <a:pt x="343" y="37"/>
                    </a:cubicBezTo>
                    <a:cubicBezTo>
                      <a:pt x="198" y="116"/>
                      <a:pt x="145" y="296"/>
                      <a:pt x="222" y="441"/>
                    </a:cubicBezTo>
                    <a:lnTo>
                      <a:pt x="53" y="585"/>
                    </a:lnTo>
                    <a:cubicBezTo>
                      <a:pt x="4" y="626"/>
                      <a:pt x="0" y="701"/>
                      <a:pt x="48" y="747"/>
                    </a:cubicBezTo>
                    <a:cubicBezTo>
                      <a:pt x="71" y="769"/>
                      <a:pt x="99" y="781"/>
                      <a:pt x="128" y="781"/>
                    </a:cubicBezTo>
                    <a:cubicBezTo>
                      <a:pt x="158" y="781"/>
                      <a:pt x="188" y="768"/>
                      <a:pt x="210" y="741"/>
                    </a:cubicBezTo>
                    <a:lnTo>
                      <a:pt x="353" y="569"/>
                    </a:lnTo>
                    <a:cubicBezTo>
                      <a:pt x="395" y="590"/>
                      <a:pt x="441" y="601"/>
                      <a:pt x="488" y="60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4" name="Turnover" descr="{&quot;Key&quot;:&quot;POWER_USER_SHAPE_ICON&quot;,&quot;Value&quot;:&quot;POWER_USER_SHAPE_ICON_STYLE_1&quot;}">
              <a:extLst>
                <a:ext uri="{FF2B5EF4-FFF2-40B4-BE49-F238E27FC236}">
                  <a16:creationId xmlns:a16="http://schemas.microsoft.com/office/drawing/2014/main" id="{9B5790B5-E482-4672-9AE1-59952B774F03}"/>
                </a:ext>
              </a:extLst>
            </p:cNvPr>
            <p:cNvGrpSpPr>
              <a:grpSpLocks noChangeAspect="1"/>
            </p:cNvGrpSpPr>
            <p:nvPr>
              <p:custDataLst>
                <p:tags r:id="rId17"/>
              </p:custDataLst>
            </p:nvPr>
          </p:nvGrpSpPr>
          <p:grpSpPr>
            <a:xfrm>
              <a:off x="6735490" y="3796678"/>
              <a:ext cx="444484" cy="425517"/>
              <a:chOff x="6729413" y="53975"/>
              <a:chExt cx="855663" cy="819150"/>
            </a:xfrm>
            <a:solidFill>
              <a:schemeClr val="accent1"/>
            </a:solidFill>
          </p:grpSpPr>
          <p:sp>
            <p:nvSpPr>
              <p:cNvPr id="40" name="Freeform 163">
                <a:extLst>
                  <a:ext uri="{FF2B5EF4-FFF2-40B4-BE49-F238E27FC236}">
                    <a16:creationId xmlns:a16="http://schemas.microsoft.com/office/drawing/2014/main" id="{32D14F7E-1377-4C38-B7ED-11EF324E3C92}"/>
                  </a:ext>
                </a:extLst>
              </p:cNvPr>
              <p:cNvSpPr>
                <a:spLocks/>
              </p:cNvSpPr>
              <p:nvPr/>
            </p:nvSpPr>
            <p:spPr bwMode="auto">
              <a:xfrm>
                <a:off x="7267575" y="188913"/>
                <a:ext cx="219075" cy="201613"/>
              </a:xfrm>
              <a:custGeom>
                <a:avLst/>
                <a:gdLst>
                  <a:gd name="T0" fmla="*/ 234 w 287"/>
                  <a:gd name="T1" fmla="*/ 170 h 264"/>
                  <a:gd name="T2" fmla="*/ 19 w 287"/>
                  <a:gd name="T3" fmla="*/ 0 h 264"/>
                  <a:gd name="T4" fmla="*/ 0 w 287"/>
                  <a:gd name="T5" fmla="*/ 43 h 264"/>
                  <a:gd name="T6" fmla="*/ 192 w 287"/>
                  <a:gd name="T7" fmla="*/ 193 h 264"/>
                  <a:gd name="T8" fmla="*/ 141 w 287"/>
                  <a:gd name="T9" fmla="*/ 220 h 264"/>
                  <a:gd name="T10" fmla="*/ 258 w 287"/>
                  <a:gd name="T11" fmla="*/ 264 h 264"/>
                  <a:gd name="T12" fmla="*/ 287 w 287"/>
                  <a:gd name="T13" fmla="*/ 142 h 264"/>
                  <a:gd name="T14" fmla="*/ 234 w 287"/>
                  <a:gd name="T15" fmla="*/ 170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7" h="264">
                    <a:moveTo>
                      <a:pt x="234" y="170"/>
                    </a:moveTo>
                    <a:cubicBezTo>
                      <a:pt x="182" y="94"/>
                      <a:pt x="107" y="33"/>
                      <a:pt x="19" y="0"/>
                    </a:cubicBezTo>
                    <a:cubicBezTo>
                      <a:pt x="14" y="15"/>
                      <a:pt x="8" y="30"/>
                      <a:pt x="0" y="43"/>
                    </a:cubicBezTo>
                    <a:cubicBezTo>
                      <a:pt x="78" y="73"/>
                      <a:pt x="145" y="125"/>
                      <a:pt x="192" y="193"/>
                    </a:cubicBezTo>
                    <a:lnTo>
                      <a:pt x="141" y="220"/>
                    </a:lnTo>
                    <a:lnTo>
                      <a:pt x="258" y="264"/>
                    </a:lnTo>
                    <a:lnTo>
                      <a:pt x="287" y="142"/>
                    </a:lnTo>
                    <a:lnTo>
                      <a:pt x="234" y="17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Freeform 164">
                <a:extLst>
                  <a:ext uri="{FF2B5EF4-FFF2-40B4-BE49-F238E27FC236}">
                    <a16:creationId xmlns:a16="http://schemas.microsoft.com/office/drawing/2014/main" id="{E2B6F8F9-DFAA-4C12-B07D-5911F0E1E568}"/>
                  </a:ext>
                </a:extLst>
              </p:cNvPr>
              <p:cNvSpPr>
                <a:spLocks/>
              </p:cNvSpPr>
              <p:nvPr/>
            </p:nvSpPr>
            <p:spPr bwMode="auto">
              <a:xfrm>
                <a:off x="7289800" y="711200"/>
                <a:ext cx="157163" cy="120650"/>
              </a:xfrm>
              <a:custGeom>
                <a:avLst/>
                <a:gdLst>
                  <a:gd name="T0" fmla="*/ 19 w 206"/>
                  <a:gd name="T1" fmla="*/ 159 h 159"/>
                  <a:gd name="T2" fmla="*/ 206 w 206"/>
                  <a:gd name="T3" fmla="*/ 0 h 159"/>
                  <a:gd name="T4" fmla="*/ 147 w 206"/>
                  <a:gd name="T5" fmla="*/ 0 h 159"/>
                  <a:gd name="T6" fmla="*/ 0 w 206"/>
                  <a:gd name="T7" fmla="*/ 116 h 159"/>
                  <a:gd name="T8" fmla="*/ 19 w 206"/>
                  <a:gd name="T9" fmla="*/ 159 h 159"/>
                </a:gdLst>
                <a:ahLst/>
                <a:cxnLst>
                  <a:cxn ang="0">
                    <a:pos x="T0" y="T1"/>
                  </a:cxn>
                  <a:cxn ang="0">
                    <a:pos x="T2" y="T3"/>
                  </a:cxn>
                  <a:cxn ang="0">
                    <a:pos x="T4" y="T5"/>
                  </a:cxn>
                  <a:cxn ang="0">
                    <a:pos x="T6" y="T7"/>
                  </a:cxn>
                  <a:cxn ang="0">
                    <a:pos x="T8" y="T9"/>
                  </a:cxn>
                </a:cxnLst>
                <a:rect l="0" t="0" r="r" b="b"/>
                <a:pathLst>
                  <a:path w="206" h="159">
                    <a:moveTo>
                      <a:pt x="19" y="159"/>
                    </a:moveTo>
                    <a:cubicBezTo>
                      <a:pt x="95" y="124"/>
                      <a:pt x="159" y="69"/>
                      <a:pt x="206" y="0"/>
                    </a:cubicBezTo>
                    <a:lnTo>
                      <a:pt x="147" y="0"/>
                    </a:lnTo>
                    <a:cubicBezTo>
                      <a:pt x="108" y="49"/>
                      <a:pt x="57" y="89"/>
                      <a:pt x="0" y="116"/>
                    </a:cubicBezTo>
                    <a:cubicBezTo>
                      <a:pt x="8" y="128"/>
                      <a:pt x="15" y="143"/>
                      <a:pt x="19" y="15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Freeform 165">
                <a:extLst>
                  <a:ext uri="{FF2B5EF4-FFF2-40B4-BE49-F238E27FC236}">
                    <a16:creationId xmlns:a16="http://schemas.microsoft.com/office/drawing/2014/main" id="{343820D2-3889-4D26-AA1D-37B985E3D0FE}"/>
                  </a:ext>
                </a:extLst>
              </p:cNvPr>
              <p:cNvSpPr>
                <a:spLocks/>
              </p:cNvSpPr>
              <p:nvPr/>
            </p:nvSpPr>
            <p:spPr bwMode="auto">
              <a:xfrm>
                <a:off x="6869113" y="711200"/>
                <a:ext cx="157163" cy="120650"/>
              </a:xfrm>
              <a:custGeom>
                <a:avLst/>
                <a:gdLst>
                  <a:gd name="T0" fmla="*/ 58 w 205"/>
                  <a:gd name="T1" fmla="*/ 0 h 159"/>
                  <a:gd name="T2" fmla="*/ 0 w 205"/>
                  <a:gd name="T3" fmla="*/ 0 h 159"/>
                  <a:gd name="T4" fmla="*/ 186 w 205"/>
                  <a:gd name="T5" fmla="*/ 159 h 159"/>
                  <a:gd name="T6" fmla="*/ 205 w 205"/>
                  <a:gd name="T7" fmla="*/ 115 h 159"/>
                  <a:gd name="T8" fmla="*/ 58 w 205"/>
                  <a:gd name="T9" fmla="*/ 0 h 159"/>
                </a:gdLst>
                <a:ahLst/>
                <a:cxnLst>
                  <a:cxn ang="0">
                    <a:pos x="T0" y="T1"/>
                  </a:cxn>
                  <a:cxn ang="0">
                    <a:pos x="T2" y="T3"/>
                  </a:cxn>
                  <a:cxn ang="0">
                    <a:pos x="T4" y="T5"/>
                  </a:cxn>
                  <a:cxn ang="0">
                    <a:pos x="T6" y="T7"/>
                  </a:cxn>
                  <a:cxn ang="0">
                    <a:pos x="T8" y="T9"/>
                  </a:cxn>
                </a:cxnLst>
                <a:rect l="0" t="0" r="r" b="b"/>
                <a:pathLst>
                  <a:path w="205" h="159">
                    <a:moveTo>
                      <a:pt x="58" y="0"/>
                    </a:moveTo>
                    <a:lnTo>
                      <a:pt x="0" y="0"/>
                    </a:lnTo>
                    <a:cubicBezTo>
                      <a:pt x="46" y="68"/>
                      <a:pt x="111" y="123"/>
                      <a:pt x="186" y="159"/>
                    </a:cubicBezTo>
                    <a:cubicBezTo>
                      <a:pt x="190" y="143"/>
                      <a:pt x="197" y="128"/>
                      <a:pt x="205" y="115"/>
                    </a:cubicBezTo>
                    <a:cubicBezTo>
                      <a:pt x="148" y="89"/>
                      <a:pt x="98" y="49"/>
                      <a:pt x="58"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Freeform 166">
                <a:extLst>
                  <a:ext uri="{FF2B5EF4-FFF2-40B4-BE49-F238E27FC236}">
                    <a16:creationId xmlns:a16="http://schemas.microsoft.com/office/drawing/2014/main" id="{C61027FA-5EC2-47F4-853B-6744233BFEF8}"/>
                  </a:ext>
                </a:extLst>
              </p:cNvPr>
              <p:cNvSpPr>
                <a:spLocks/>
              </p:cNvSpPr>
              <p:nvPr/>
            </p:nvSpPr>
            <p:spPr bwMode="auto">
              <a:xfrm>
                <a:off x="6986588" y="284163"/>
                <a:ext cx="341313" cy="141288"/>
              </a:xfrm>
              <a:custGeom>
                <a:avLst/>
                <a:gdLst>
                  <a:gd name="T0" fmla="*/ 294 w 447"/>
                  <a:gd name="T1" fmla="*/ 0 h 186"/>
                  <a:gd name="T2" fmla="*/ 224 w 447"/>
                  <a:gd name="T3" fmla="*/ 70 h 186"/>
                  <a:gd name="T4" fmla="*/ 154 w 447"/>
                  <a:gd name="T5" fmla="*/ 0 h 186"/>
                  <a:gd name="T6" fmla="*/ 0 w 447"/>
                  <a:gd name="T7" fmla="*/ 163 h 186"/>
                  <a:gd name="T8" fmla="*/ 0 w 447"/>
                  <a:gd name="T9" fmla="*/ 186 h 186"/>
                  <a:gd name="T10" fmla="*/ 447 w 447"/>
                  <a:gd name="T11" fmla="*/ 186 h 186"/>
                  <a:gd name="T12" fmla="*/ 447 w 447"/>
                  <a:gd name="T13" fmla="*/ 163 h 186"/>
                  <a:gd name="T14" fmla="*/ 294 w 447"/>
                  <a:gd name="T15" fmla="*/ 0 h 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7" h="186">
                    <a:moveTo>
                      <a:pt x="294" y="0"/>
                    </a:moveTo>
                    <a:lnTo>
                      <a:pt x="224" y="70"/>
                    </a:lnTo>
                    <a:lnTo>
                      <a:pt x="154" y="0"/>
                    </a:lnTo>
                    <a:cubicBezTo>
                      <a:pt x="65" y="16"/>
                      <a:pt x="0" y="64"/>
                      <a:pt x="0" y="163"/>
                    </a:cubicBezTo>
                    <a:lnTo>
                      <a:pt x="0" y="186"/>
                    </a:lnTo>
                    <a:lnTo>
                      <a:pt x="447" y="186"/>
                    </a:lnTo>
                    <a:lnTo>
                      <a:pt x="447" y="163"/>
                    </a:lnTo>
                    <a:cubicBezTo>
                      <a:pt x="447" y="64"/>
                      <a:pt x="383" y="16"/>
                      <a:pt x="29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Oval 167">
                <a:extLst>
                  <a:ext uri="{FF2B5EF4-FFF2-40B4-BE49-F238E27FC236}">
                    <a16:creationId xmlns:a16="http://schemas.microsoft.com/office/drawing/2014/main" id="{06345C1F-D3F2-4F41-A2B7-0AD1D81F1B8B}"/>
                  </a:ext>
                </a:extLst>
              </p:cNvPr>
              <p:cNvSpPr>
                <a:spLocks noChangeArrowheads="1"/>
              </p:cNvSpPr>
              <p:nvPr/>
            </p:nvSpPr>
            <p:spPr bwMode="auto">
              <a:xfrm>
                <a:off x="7058025" y="53975"/>
                <a:ext cx="200025" cy="2000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Freeform 168">
                <a:extLst>
                  <a:ext uri="{FF2B5EF4-FFF2-40B4-BE49-F238E27FC236}">
                    <a16:creationId xmlns:a16="http://schemas.microsoft.com/office/drawing/2014/main" id="{A05875E7-9720-47E5-B30C-63E0C1F3C8DC}"/>
                  </a:ext>
                </a:extLst>
              </p:cNvPr>
              <p:cNvSpPr>
                <a:spLocks/>
              </p:cNvSpPr>
              <p:nvPr/>
            </p:nvSpPr>
            <p:spPr bwMode="auto">
              <a:xfrm>
                <a:off x="6729413" y="587375"/>
                <a:ext cx="239713" cy="93663"/>
              </a:xfrm>
              <a:custGeom>
                <a:avLst/>
                <a:gdLst>
                  <a:gd name="T0" fmla="*/ 315 w 315"/>
                  <a:gd name="T1" fmla="*/ 113 h 124"/>
                  <a:gd name="T2" fmla="*/ 213 w 315"/>
                  <a:gd name="T3" fmla="*/ 0 h 124"/>
                  <a:gd name="T4" fmla="*/ 158 w 315"/>
                  <a:gd name="T5" fmla="*/ 55 h 124"/>
                  <a:gd name="T6" fmla="*/ 102 w 315"/>
                  <a:gd name="T7" fmla="*/ 0 h 124"/>
                  <a:gd name="T8" fmla="*/ 0 w 315"/>
                  <a:gd name="T9" fmla="*/ 113 h 124"/>
                  <a:gd name="T10" fmla="*/ 0 w 315"/>
                  <a:gd name="T11" fmla="*/ 124 h 124"/>
                  <a:gd name="T12" fmla="*/ 315 w 315"/>
                  <a:gd name="T13" fmla="*/ 124 h 124"/>
                  <a:gd name="T14" fmla="*/ 315 w 315"/>
                  <a:gd name="T15" fmla="*/ 113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5" h="124">
                    <a:moveTo>
                      <a:pt x="315" y="113"/>
                    </a:moveTo>
                    <a:cubicBezTo>
                      <a:pt x="315" y="46"/>
                      <a:pt x="273" y="12"/>
                      <a:pt x="213" y="0"/>
                    </a:cubicBezTo>
                    <a:lnTo>
                      <a:pt x="158" y="55"/>
                    </a:lnTo>
                    <a:lnTo>
                      <a:pt x="102" y="0"/>
                    </a:lnTo>
                    <a:cubicBezTo>
                      <a:pt x="43" y="12"/>
                      <a:pt x="0" y="46"/>
                      <a:pt x="0" y="113"/>
                    </a:cubicBezTo>
                    <a:lnTo>
                      <a:pt x="0" y="124"/>
                    </a:lnTo>
                    <a:lnTo>
                      <a:pt x="315" y="124"/>
                    </a:lnTo>
                    <a:lnTo>
                      <a:pt x="315" y="1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Oval 169">
                <a:extLst>
                  <a:ext uri="{FF2B5EF4-FFF2-40B4-BE49-F238E27FC236}">
                    <a16:creationId xmlns:a16="http://schemas.microsoft.com/office/drawing/2014/main" id="{F14D43D4-C5E1-4FB0-A2AD-4D2828B349BF}"/>
                  </a:ext>
                </a:extLst>
              </p:cNvPr>
              <p:cNvSpPr>
                <a:spLocks noChangeArrowheads="1"/>
              </p:cNvSpPr>
              <p:nvPr/>
            </p:nvSpPr>
            <p:spPr bwMode="auto">
              <a:xfrm>
                <a:off x="6778625" y="423863"/>
                <a:ext cx="141288" cy="13970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Freeform 170">
                <a:extLst>
                  <a:ext uri="{FF2B5EF4-FFF2-40B4-BE49-F238E27FC236}">
                    <a16:creationId xmlns:a16="http://schemas.microsoft.com/office/drawing/2014/main" id="{85AAD978-CF68-45DE-9E08-52E4DD71B39D}"/>
                  </a:ext>
                </a:extLst>
              </p:cNvPr>
              <p:cNvSpPr>
                <a:spLocks/>
              </p:cNvSpPr>
              <p:nvPr/>
            </p:nvSpPr>
            <p:spPr bwMode="auto">
              <a:xfrm>
                <a:off x="7345363" y="587375"/>
                <a:ext cx="239713" cy="93663"/>
              </a:xfrm>
              <a:custGeom>
                <a:avLst/>
                <a:gdLst>
                  <a:gd name="T0" fmla="*/ 157 w 315"/>
                  <a:gd name="T1" fmla="*/ 55 h 124"/>
                  <a:gd name="T2" fmla="*/ 102 w 315"/>
                  <a:gd name="T3" fmla="*/ 0 h 124"/>
                  <a:gd name="T4" fmla="*/ 0 w 315"/>
                  <a:gd name="T5" fmla="*/ 113 h 124"/>
                  <a:gd name="T6" fmla="*/ 0 w 315"/>
                  <a:gd name="T7" fmla="*/ 124 h 124"/>
                  <a:gd name="T8" fmla="*/ 315 w 315"/>
                  <a:gd name="T9" fmla="*/ 124 h 124"/>
                  <a:gd name="T10" fmla="*/ 315 w 315"/>
                  <a:gd name="T11" fmla="*/ 113 h 124"/>
                  <a:gd name="T12" fmla="*/ 213 w 315"/>
                  <a:gd name="T13" fmla="*/ 0 h 124"/>
                  <a:gd name="T14" fmla="*/ 157 w 315"/>
                  <a:gd name="T15" fmla="*/ 55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5" h="124">
                    <a:moveTo>
                      <a:pt x="157" y="55"/>
                    </a:moveTo>
                    <a:lnTo>
                      <a:pt x="102" y="0"/>
                    </a:lnTo>
                    <a:cubicBezTo>
                      <a:pt x="42" y="12"/>
                      <a:pt x="0" y="46"/>
                      <a:pt x="0" y="113"/>
                    </a:cubicBezTo>
                    <a:lnTo>
                      <a:pt x="0" y="124"/>
                    </a:lnTo>
                    <a:lnTo>
                      <a:pt x="315" y="124"/>
                    </a:lnTo>
                    <a:lnTo>
                      <a:pt x="315" y="113"/>
                    </a:lnTo>
                    <a:cubicBezTo>
                      <a:pt x="315" y="46"/>
                      <a:pt x="272" y="12"/>
                      <a:pt x="213" y="0"/>
                    </a:cubicBezTo>
                    <a:lnTo>
                      <a:pt x="157" y="5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Oval 171">
                <a:extLst>
                  <a:ext uri="{FF2B5EF4-FFF2-40B4-BE49-F238E27FC236}">
                    <a16:creationId xmlns:a16="http://schemas.microsoft.com/office/drawing/2014/main" id="{952ABC4E-C003-4481-8C09-9891CCCCC89B}"/>
                  </a:ext>
                </a:extLst>
              </p:cNvPr>
              <p:cNvSpPr>
                <a:spLocks noChangeArrowheads="1"/>
              </p:cNvSpPr>
              <p:nvPr/>
            </p:nvSpPr>
            <p:spPr bwMode="auto">
              <a:xfrm>
                <a:off x="7394575" y="423863"/>
                <a:ext cx="141288" cy="13970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Freeform 172">
                <a:extLst>
                  <a:ext uri="{FF2B5EF4-FFF2-40B4-BE49-F238E27FC236}">
                    <a16:creationId xmlns:a16="http://schemas.microsoft.com/office/drawing/2014/main" id="{EC752F97-9CE1-42FE-A153-AE138E8EE662}"/>
                  </a:ext>
                </a:extLst>
              </p:cNvPr>
              <p:cNvSpPr>
                <a:spLocks/>
              </p:cNvSpPr>
              <p:nvPr/>
            </p:nvSpPr>
            <p:spPr bwMode="auto">
              <a:xfrm>
                <a:off x="7037388" y="777875"/>
                <a:ext cx="239713" cy="95250"/>
              </a:xfrm>
              <a:custGeom>
                <a:avLst/>
                <a:gdLst>
                  <a:gd name="T0" fmla="*/ 0 w 314"/>
                  <a:gd name="T1" fmla="*/ 114 h 125"/>
                  <a:gd name="T2" fmla="*/ 0 w 314"/>
                  <a:gd name="T3" fmla="*/ 125 h 125"/>
                  <a:gd name="T4" fmla="*/ 314 w 314"/>
                  <a:gd name="T5" fmla="*/ 125 h 125"/>
                  <a:gd name="T6" fmla="*/ 314 w 314"/>
                  <a:gd name="T7" fmla="*/ 114 h 125"/>
                  <a:gd name="T8" fmla="*/ 212 w 314"/>
                  <a:gd name="T9" fmla="*/ 0 h 125"/>
                  <a:gd name="T10" fmla="*/ 157 w 314"/>
                  <a:gd name="T11" fmla="*/ 56 h 125"/>
                  <a:gd name="T12" fmla="*/ 102 w 314"/>
                  <a:gd name="T13" fmla="*/ 0 h 125"/>
                  <a:gd name="T14" fmla="*/ 0 w 314"/>
                  <a:gd name="T15" fmla="*/ 114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125">
                    <a:moveTo>
                      <a:pt x="0" y="114"/>
                    </a:moveTo>
                    <a:lnTo>
                      <a:pt x="0" y="125"/>
                    </a:lnTo>
                    <a:lnTo>
                      <a:pt x="314" y="125"/>
                    </a:lnTo>
                    <a:lnTo>
                      <a:pt x="314" y="114"/>
                    </a:lnTo>
                    <a:cubicBezTo>
                      <a:pt x="314" y="46"/>
                      <a:pt x="272" y="12"/>
                      <a:pt x="212" y="0"/>
                    </a:cubicBezTo>
                    <a:lnTo>
                      <a:pt x="157" y="56"/>
                    </a:lnTo>
                    <a:lnTo>
                      <a:pt x="102" y="0"/>
                    </a:lnTo>
                    <a:cubicBezTo>
                      <a:pt x="42" y="12"/>
                      <a:pt x="0" y="46"/>
                      <a:pt x="0" y="11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Oval 173">
                <a:extLst>
                  <a:ext uri="{FF2B5EF4-FFF2-40B4-BE49-F238E27FC236}">
                    <a16:creationId xmlns:a16="http://schemas.microsoft.com/office/drawing/2014/main" id="{CAF24792-314F-4C7C-8466-28C67A7DE34A}"/>
                  </a:ext>
                </a:extLst>
              </p:cNvPr>
              <p:cNvSpPr>
                <a:spLocks noChangeArrowheads="1"/>
              </p:cNvSpPr>
              <p:nvPr/>
            </p:nvSpPr>
            <p:spPr bwMode="auto">
              <a:xfrm>
                <a:off x="7088188" y="615950"/>
                <a:ext cx="139700" cy="13970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Freeform 174">
                <a:extLst>
                  <a:ext uri="{FF2B5EF4-FFF2-40B4-BE49-F238E27FC236}">
                    <a16:creationId xmlns:a16="http://schemas.microsoft.com/office/drawing/2014/main" id="{17F41886-F4F7-4A16-B27D-C593962DB737}"/>
                  </a:ext>
                </a:extLst>
              </p:cNvPr>
              <p:cNvSpPr>
                <a:spLocks/>
              </p:cNvSpPr>
              <p:nvPr/>
            </p:nvSpPr>
            <p:spPr bwMode="auto">
              <a:xfrm>
                <a:off x="6829425" y="188913"/>
                <a:ext cx="217488" cy="201613"/>
              </a:xfrm>
              <a:custGeom>
                <a:avLst/>
                <a:gdLst>
                  <a:gd name="T0" fmla="*/ 286 w 286"/>
                  <a:gd name="T1" fmla="*/ 43 h 264"/>
                  <a:gd name="T2" fmla="*/ 267 w 286"/>
                  <a:gd name="T3" fmla="*/ 0 h 264"/>
                  <a:gd name="T4" fmla="*/ 52 w 286"/>
                  <a:gd name="T5" fmla="*/ 170 h 264"/>
                  <a:gd name="T6" fmla="*/ 0 w 286"/>
                  <a:gd name="T7" fmla="*/ 142 h 264"/>
                  <a:gd name="T8" fmla="*/ 29 w 286"/>
                  <a:gd name="T9" fmla="*/ 264 h 264"/>
                  <a:gd name="T10" fmla="*/ 146 w 286"/>
                  <a:gd name="T11" fmla="*/ 220 h 264"/>
                  <a:gd name="T12" fmla="*/ 95 w 286"/>
                  <a:gd name="T13" fmla="*/ 193 h 264"/>
                  <a:gd name="T14" fmla="*/ 286 w 286"/>
                  <a:gd name="T15" fmla="*/ 43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6" h="264">
                    <a:moveTo>
                      <a:pt x="286" y="43"/>
                    </a:moveTo>
                    <a:cubicBezTo>
                      <a:pt x="278" y="30"/>
                      <a:pt x="272" y="15"/>
                      <a:pt x="267" y="0"/>
                    </a:cubicBezTo>
                    <a:cubicBezTo>
                      <a:pt x="180" y="34"/>
                      <a:pt x="105" y="94"/>
                      <a:pt x="52" y="170"/>
                    </a:cubicBezTo>
                    <a:lnTo>
                      <a:pt x="0" y="142"/>
                    </a:lnTo>
                    <a:lnTo>
                      <a:pt x="29" y="264"/>
                    </a:lnTo>
                    <a:lnTo>
                      <a:pt x="146" y="220"/>
                    </a:lnTo>
                    <a:lnTo>
                      <a:pt x="95" y="193"/>
                    </a:lnTo>
                    <a:cubicBezTo>
                      <a:pt x="142" y="125"/>
                      <a:pt x="208" y="73"/>
                      <a:pt x="286" y="4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5" name="Automation" descr="{&quot;Key&quot;:&quot;POWER_USER_SHAPE_ICON&quot;,&quot;Value&quot;:&quot;POWER_USER_SHAPE_ICON_STYLE_1&quot;}">
              <a:extLst>
                <a:ext uri="{FF2B5EF4-FFF2-40B4-BE49-F238E27FC236}">
                  <a16:creationId xmlns:a16="http://schemas.microsoft.com/office/drawing/2014/main" id="{850563DB-8984-48DF-AE08-9F95EBF3AFA2}"/>
                </a:ext>
              </a:extLst>
            </p:cNvPr>
            <p:cNvGrpSpPr>
              <a:grpSpLocks noChangeAspect="1"/>
            </p:cNvGrpSpPr>
            <p:nvPr>
              <p:custDataLst>
                <p:tags r:id="rId18"/>
              </p:custDataLst>
            </p:nvPr>
          </p:nvGrpSpPr>
          <p:grpSpPr>
            <a:xfrm>
              <a:off x="7939813" y="4293166"/>
              <a:ext cx="323956" cy="406207"/>
              <a:chOff x="4370392" y="1606554"/>
              <a:chExt cx="712788" cy="893763"/>
            </a:xfrm>
            <a:solidFill>
              <a:schemeClr val="accent1"/>
            </a:solidFill>
          </p:grpSpPr>
          <p:sp>
            <p:nvSpPr>
              <p:cNvPr id="33" name="Freeform 259">
                <a:extLst>
                  <a:ext uri="{FF2B5EF4-FFF2-40B4-BE49-F238E27FC236}">
                    <a16:creationId xmlns:a16="http://schemas.microsoft.com/office/drawing/2014/main" id="{89241C97-D2EB-4209-8342-86B6EAC90D63}"/>
                  </a:ext>
                </a:extLst>
              </p:cNvPr>
              <p:cNvSpPr>
                <a:spLocks/>
              </p:cNvSpPr>
              <p:nvPr/>
            </p:nvSpPr>
            <p:spPr bwMode="auto">
              <a:xfrm>
                <a:off x="4811718" y="1941516"/>
                <a:ext cx="195263" cy="174625"/>
              </a:xfrm>
              <a:custGeom>
                <a:avLst/>
                <a:gdLst>
                  <a:gd name="T0" fmla="*/ 55 w 273"/>
                  <a:gd name="T1" fmla="*/ 46 h 245"/>
                  <a:gd name="T2" fmla="*/ 138 w 273"/>
                  <a:gd name="T3" fmla="*/ 0 h 245"/>
                  <a:gd name="T4" fmla="*/ 174 w 273"/>
                  <a:gd name="T5" fmla="*/ 125 h 245"/>
                  <a:gd name="T6" fmla="*/ 273 w 273"/>
                  <a:gd name="T7" fmla="*/ 170 h 245"/>
                  <a:gd name="T8" fmla="*/ 252 w 273"/>
                  <a:gd name="T9" fmla="*/ 232 h 245"/>
                  <a:gd name="T10" fmla="*/ 230 w 273"/>
                  <a:gd name="T11" fmla="*/ 245 h 245"/>
                  <a:gd name="T12" fmla="*/ 111 w 273"/>
                  <a:gd name="T13" fmla="*/ 191 h 245"/>
                  <a:gd name="T14" fmla="*/ 0 w 273"/>
                  <a:gd name="T15" fmla="*/ 34 h 245"/>
                  <a:gd name="T16" fmla="*/ 55 w 273"/>
                  <a:gd name="T17" fmla="*/ 4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245">
                    <a:moveTo>
                      <a:pt x="55" y="46"/>
                    </a:moveTo>
                    <a:cubicBezTo>
                      <a:pt x="91" y="45"/>
                      <a:pt x="120" y="28"/>
                      <a:pt x="138" y="0"/>
                    </a:cubicBezTo>
                    <a:lnTo>
                      <a:pt x="174" y="125"/>
                    </a:lnTo>
                    <a:lnTo>
                      <a:pt x="273" y="170"/>
                    </a:lnTo>
                    <a:lnTo>
                      <a:pt x="252" y="232"/>
                    </a:lnTo>
                    <a:lnTo>
                      <a:pt x="230" y="245"/>
                    </a:lnTo>
                    <a:lnTo>
                      <a:pt x="111" y="191"/>
                    </a:lnTo>
                    <a:lnTo>
                      <a:pt x="0" y="34"/>
                    </a:lnTo>
                    <a:cubicBezTo>
                      <a:pt x="16" y="42"/>
                      <a:pt x="37" y="46"/>
                      <a:pt x="55" y="4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Freeform 260">
                <a:extLst>
                  <a:ext uri="{FF2B5EF4-FFF2-40B4-BE49-F238E27FC236}">
                    <a16:creationId xmlns:a16="http://schemas.microsoft.com/office/drawing/2014/main" id="{144FC830-A187-4777-8730-8A2E774AF968}"/>
                  </a:ext>
                </a:extLst>
              </p:cNvPr>
              <p:cNvSpPr>
                <a:spLocks/>
              </p:cNvSpPr>
              <p:nvPr/>
            </p:nvSpPr>
            <p:spPr bwMode="auto">
              <a:xfrm>
                <a:off x="4491042" y="2238379"/>
                <a:ext cx="427038" cy="261938"/>
              </a:xfrm>
              <a:custGeom>
                <a:avLst/>
                <a:gdLst>
                  <a:gd name="T0" fmla="*/ 600 w 600"/>
                  <a:gd name="T1" fmla="*/ 137 h 368"/>
                  <a:gd name="T2" fmla="*/ 513 w 600"/>
                  <a:gd name="T3" fmla="*/ 15 h 368"/>
                  <a:gd name="T4" fmla="*/ 484 w 600"/>
                  <a:gd name="T5" fmla="*/ 0 h 368"/>
                  <a:gd name="T6" fmla="*/ 483 w 600"/>
                  <a:gd name="T7" fmla="*/ 14 h 368"/>
                  <a:gd name="T8" fmla="*/ 455 w 600"/>
                  <a:gd name="T9" fmla="*/ 69 h 368"/>
                  <a:gd name="T10" fmla="*/ 317 w 600"/>
                  <a:gd name="T11" fmla="*/ 181 h 368"/>
                  <a:gd name="T12" fmla="*/ 269 w 600"/>
                  <a:gd name="T13" fmla="*/ 197 h 368"/>
                  <a:gd name="T14" fmla="*/ 225 w 600"/>
                  <a:gd name="T15" fmla="*/ 188 h 368"/>
                  <a:gd name="T16" fmla="*/ 134 w 600"/>
                  <a:gd name="T17" fmla="*/ 118 h 368"/>
                  <a:gd name="T18" fmla="*/ 64 w 600"/>
                  <a:gd name="T19" fmla="*/ 31 h 368"/>
                  <a:gd name="T20" fmla="*/ 0 w 600"/>
                  <a:gd name="T21" fmla="*/ 145 h 368"/>
                  <a:gd name="T22" fmla="*/ 0 w 600"/>
                  <a:gd name="T23" fmla="*/ 178 h 368"/>
                  <a:gd name="T24" fmla="*/ 87 w 600"/>
                  <a:gd name="T25" fmla="*/ 300 h 368"/>
                  <a:gd name="T26" fmla="*/ 511 w 600"/>
                  <a:gd name="T27" fmla="*/ 300 h 368"/>
                  <a:gd name="T28" fmla="*/ 600 w 600"/>
                  <a:gd name="T29" fmla="*/ 177 h 368"/>
                  <a:gd name="T30" fmla="*/ 600 w 600"/>
                  <a:gd name="T31" fmla="*/ 137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0" h="368">
                    <a:moveTo>
                      <a:pt x="600" y="137"/>
                    </a:moveTo>
                    <a:cubicBezTo>
                      <a:pt x="600" y="93"/>
                      <a:pt x="571" y="49"/>
                      <a:pt x="513" y="15"/>
                    </a:cubicBezTo>
                    <a:cubicBezTo>
                      <a:pt x="504" y="10"/>
                      <a:pt x="494" y="5"/>
                      <a:pt x="484" y="0"/>
                    </a:cubicBezTo>
                    <a:cubicBezTo>
                      <a:pt x="484" y="5"/>
                      <a:pt x="484" y="10"/>
                      <a:pt x="483" y="14"/>
                    </a:cubicBezTo>
                    <a:cubicBezTo>
                      <a:pt x="481" y="37"/>
                      <a:pt x="471" y="56"/>
                      <a:pt x="455" y="69"/>
                    </a:cubicBezTo>
                    <a:lnTo>
                      <a:pt x="317" y="181"/>
                    </a:lnTo>
                    <a:cubicBezTo>
                      <a:pt x="304" y="191"/>
                      <a:pt x="287" y="197"/>
                      <a:pt x="269" y="197"/>
                    </a:cubicBezTo>
                    <a:cubicBezTo>
                      <a:pt x="255" y="197"/>
                      <a:pt x="240" y="194"/>
                      <a:pt x="225" y="188"/>
                    </a:cubicBezTo>
                    <a:cubicBezTo>
                      <a:pt x="192" y="175"/>
                      <a:pt x="160" y="150"/>
                      <a:pt x="134" y="118"/>
                    </a:cubicBezTo>
                    <a:lnTo>
                      <a:pt x="64" y="31"/>
                    </a:lnTo>
                    <a:cubicBezTo>
                      <a:pt x="19" y="65"/>
                      <a:pt x="0" y="107"/>
                      <a:pt x="0" y="145"/>
                    </a:cubicBezTo>
                    <a:lnTo>
                      <a:pt x="0" y="178"/>
                    </a:lnTo>
                    <a:cubicBezTo>
                      <a:pt x="0" y="223"/>
                      <a:pt x="29" y="267"/>
                      <a:pt x="87" y="300"/>
                    </a:cubicBezTo>
                    <a:cubicBezTo>
                      <a:pt x="204" y="368"/>
                      <a:pt x="394" y="368"/>
                      <a:pt x="511" y="300"/>
                    </a:cubicBezTo>
                    <a:cubicBezTo>
                      <a:pt x="571" y="266"/>
                      <a:pt x="600" y="221"/>
                      <a:pt x="600" y="177"/>
                    </a:cubicBezTo>
                    <a:lnTo>
                      <a:pt x="600" y="13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Freeform 261">
                <a:extLst>
                  <a:ext uri="{FF2B5EF4-FFF2-40B4-BE49-F238E27FC236}">
                    <a16:creationId xmlns:a16="http://schemas.microsoft.com/office/drawing/2014/main" id="{5DC049A5-9742-4351-ABCE-9D08A231779F}"/>
                  </a:ext>
                </a:extLst>
              </p:cNvPr>
              <p:cNvSpPr>
                <a:spLocks/>
              </p:cNvSpPr>
              <p:nvPr/>
            </p:nvSpPr>
            <p:spPr bwMode="auto">
              <a:xfrm>
                <a:off x="4530730" y="1958979"/>
                <a:ext cx="276225" cy="354013"/>
              </a:xfrm>
              <a:custGeom>
                <a:avLst/>
                <a:gdLst>
                  <a:gd name="T0" fmla="*/ 240 w 390"/>
                  <a:gd name="T1" fmla="*/ 383 h 498"/>
                  <a:gd name="T2" fmla="*/ 0 w 390"/>
                  <a:gd name="T3" fmla="*/ 84 h 498"/>
                  <a:gd name="T4" fmla="*/ 106 w 390"/>
                  <a:gd name="T5" fmla="*/ 0 h 498"/>
                  <a:gd name="T6" fmla="*/ 346 w 390"/>
                  <a:gd name="T7" fmla="*/ 297 h 498"/>
                  <a:gd name="T8" fmla="*/ 387 w 390"/>
                  <a:gd name="T9" fmla="*/ 404 h 498"/>
                  <a:gd name="T10" fmla="*/ 374 w 390"/>
                  <a:gd name="T11" fmla="*/ 430 h 498"/>
                  <a:gd name="T12" fmla="*/ 290 w 390"/>
                  <a:gd name="T13" fmla="*/ 498 h 498"/>
                  <a:gd name="T14" fmla="*/ 240 w 390"/>
                  <a:gd name="T15" fmla="*/ 383 h 4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0" h="498">
                    <a:moveTo>
                      <a:pt x="240" y="383"/>
                    </a:moveTo>
                    <a:lnTo>
                      <a:pt x="0" y="84"/>
                    </a:lnTo>
                    <a:lnTo>
                      <a:pt x="106" y="0"/>
                    </a:lnTo>
                    <a:lnTo>
                      <a:pt x="346" y="297"/>
                    </a:lnTo>
                    <a:cubicBezTo>
                      <a:pt x="374" y="332"/>
                      <a:pt x="390" y="373"/>
                      <a:pt x="387" y="404"/>
                    </a:cubicBezTo>
                    <a:cubicBezTo>
                      <a:pt x="385" y="416"/>
                      <a:pt x="381" y="425"/>
                      <a:pt x="374" y="430"/>
                    </a:cubicBezTo>
                    <a:lnTo>
                      <a:pt x="290" y="498"/>
                    </a:lnTo>
                    <a:cubicBezTo>
                      <a:pt x="291" y="474"/>
                      <a:pt x="272" y="421"/>
                      <a:pt x="240"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Freeform 262">
                <a:extLst>
                  <a:ext uri="{FF2B5EF4-FFF2-40B4-BE49-F238E27FC236}">
                    <a16:creationId xmlns:a16="http://schemas.microsoft.com/office/drawing/2014/main" id="{C262BCAB-1936-4A72-82E3-A347C8B43647}"/>
                  </a:ext>
                </a:extLst>
              </p:cNvPr>
              <p:cNvSpPr>
                <a:spLocks noEditPoints="1"/>
              </p:cNvSpPr>
              <p:nvPr/>
            </p:nvSpPr>
            <p:spPr bwMode="auto">
              <a:xfrm>
                <a:off x="4370392" y="1946279"/>
                <a:ext cx="338138" cy="404813"/>
              </a:xfrm>
              <a:custGeom>
                <a:avLst/>
                <a:gdLst>
                  <a:gd name="T0" fmla="*/ 72 w 477"/>
                  <a:gd name="T1" fmla="*/ 123 h 567"/>
                  <a:gd name="T2" fmla="*/ 40 w 477"/>
                  <a:gd name="T3" fmla="*/ 67 h 567"/>
                  <a:gd name="T4" fmla="*/ 73 w 477"/>
                  <a:gd name="T5" fmla="*/ 48 h 567"/>
                  <a:gd name="T6" fmla="*/ 105 w 477"/>
                  <a:gd name="T7" fmla="*/ 105 h 567"/>
                  <a:gd name="T8" fmla="*/ 72 w 477"/>
                  <a:gd name="T9" fmla="*/ 123 h 567"/>
                  <a:gd name="T10" fmla="*/ 142 w 477"/>
                  <a:gd name="T11" fmla="*/ 63 h 567"/>
                  <a:gd name="T12" fmla="*/ 68 w 477"/>
                  <a:gd name="T13" fmla="*/ 6 h 567"/>
                  <a:gd name="T14" fmla="*/ 39 w 477"/>
                  <a:gd name="T15" fmla="*/ 0 h 567"/>
                  <a:gd name="T16" fmla="*/ 16 w 477"/>
                  <a:gd name="T17" fmla="*/ 7 h 567"/>
                  <a:gd name="T18" fmla="*/ 4 w 477"/>
                  <a:gd name="T19" fmla="*/ 33 h 567"/>
                  <a:gd name="T20" fmla="*/ 44 w 477"/>
                  <a:gd name="T21" fmla="*/ 140 h 567"/>
                  <a:gd name="T22" fmla="*/ 336 w 477"/>
                  <a:gd name="T23" fmla="*/ 502 h 567"/>
                  <a:gd name="T24" fmla="*/ 410 w 477"/>
                  <a:gd name="T25" fmla="*/ 559 h 567"/>
                  <a:gd name="T26" fmla="*/ 461 w 477"/>
                  <a:gd name="T27" fmla="*/ 558 h 567"/>
                  <a:gd name="T28" fmla="*/ 474 w 477"/>
                  <a:gd name="T29" fmla="*/ 531 h 567"/>
                  <a:gd name="T30" fmla="*/ 433 w 477"/>
                  <a:gd name="T31" fmla="*/ 425 h 567"/>
                  <a:gd name="T32" fmla="*/ 142 w 477"/>
                  <a:gd name="T33" fmla="*/ 63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7" h="567">
                    <a:moveTo>
                      <a:pt x="72" y="123"/>
                    </a:moveTo>
                    <a:cubicBezTo>
                      <a:pt x="54" y="113"/>
                      <a:pt x="40" y="88"/>
                      <a:pt x="40" y="67"/>
                    </a:cubicBezTo>
                    <a:cubicBezTo>
                      <a:pt x="40" y="46"/>
                      <a:pt x="55" y="38"/>
                      <a:pt x="73" y="48"/>
                    </a:cubicBezTo>
                    <a:cubicBezTo>
                      <a:pt x="91" y="59"/>
                      <a:pt x="105" y="84"/>
                      <a:pt x="105" y="105"/>
                    </a:cubicBezTo>
                    <a:cubicBezTo>
                      <a:pt x="105" y="125"/>
                      <a:pt x="90" y="134"/>
                      <a:pt x="72" y="123"/>
                    </a:cubicBezTo>
                    <a:close/>
                    <a:moveTo>
                      <a:pt x="142" y="63"/>
                    </a:moveTo>
                    <a:cubicBezTo>
                      <a:pt x="120" y="37"/>
                      <a:pt x="93" y="16"/>
                      <a:pt x="68" y="6"/>
                    </a:cubicBezTo>
                    <a:cubicBezTo>
                      <a:pt x="57" y="2"/>
                      <a:pt x="48" y="0"/>
                      <a:pt x="39" y="0"/>
                    </a:cubicBezTo>
                    <a:cubicBezTo>
                      <a:pt x="30" y="0"/>
                      <a:pt x="22" y="2"/>
                      <a:pt x="16" y="7"/>
                    </a:cubicBezTo>
                    <a:cubicBezTo>
                      <a:pt x="9" y="12"/>
                      <a:pt x="5" y="21"/>
                      <a:pt x="4" y="33"/>
                    </a:cubicBezTo>
                    <a:cubicBezTo>
                      <a:pt x="0" y="64"/>
                      <a:pt x="16" y="105"/>
                      <a:pt x="44" y="140"/>
                    </a:cubicBezTo>
                    <a:lnTo>
                      <a:pt x="336" y="502"/>
                    </a:lnTo>
                    <a:cubicBezTo>
                      <a:pt x="357" y="528"/>
                      <a:pt x="384" y="549"/>
                      <a:pt x="410" y="559"/>
                    </a:cubicBezTo>
                    <a:cubicBezTo>
                      <a:pt x="431" y="567"/>
                      <a:pt x="450" y="567"/>
                      <a:pt x="461" y="558"/>
                    </a:cubicBezTo>
                    <a:cubicBezTo>
                      <a:pt x="468" y="553"/>
                      <a:pt x="473" y="544"/>
                      <a:pt x="474" y="531"/>
                    </a:cubicBezTo>
                    <a:cubicBezTo>
                      <a:pt x="477" y="501"/>
                      <a:pt x="462" y="460"/>
                      <a:pt x="433" y="425"/>
                    </a:cubicBezTo>
                    <a:lnTo>
                      <a:pt x="142" y="63"/>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Freeform 263">
                <a:extLst>
                  <a:ext uri="{FF2B5EF4-FFF2-40B4-BE49-F238E27FC236}">
                    <a16:creationId xmlns:a16="http://schemas.microsoft.com/office/drawing/2014/main" id="{731BDF65-8FF2-4938-BAFA-3654CBFDC3F4}"/>
                  </a:ext>
                </a:extLst>
              </p:cNvPr>
              <p:cNvSpPr>
                <a:spLocks noEditPoints="1"/>
              </p:cNvSpPr>
              <p:nvPr/>
            </p:nvSpPr>
            <p:spPr bwMode="auto">
              <a:xfrm>
                <a:off x="4572005" y="1758954"/>
                <a:ext cx="327025" cy="185738"/>
              </a:xfrm>
              <a:custGeom>
                <a:avLst/>
                <a:gdLst>
                  <a:gd name="T0" fmla="*/ 88 w 460"/>
                  <a:gd name="T1" fmla="*/ 110 h 261"/>
                  <a:gd name="T2" fmla="*/ 58 w 460"/>
                  <a:gd name="T3" fmla="*/ 57 h 261"/>
                  <a:gd name="T4" fmla="*/ 88 w 460"/>
                  <a:gd name="T5" fmla="*/ 39 h 261"/>
                  <a:gd name="T6" fmla="*/ 119 w 460"/>
                  <a:gd name="T7" fmla="*/ 92 h 261"/>
                  <a:gd name="T8" fmla="*/ 88 w 460"/>
                  <a:gd name="T9" fmla="*/ 110 h 261"/>
                  <a:gd name="T10" fmla="*/ 398 w 460"/>
                  <a:gd name="T11" fmla="*/ 123 h 261"/>
                  <a:gd name="T12" fmla="*/ 96 w 460"/>
                  <a:gd name="T13" fmla="*/ 5 h 261"/>
                  <a:gd name="T14" fmla="*/ 68 w 460"/>
                  <a:gd name="T15" fmla="*/ 0 h 261"/>
                  <a:gd name="T16" fmla="*/ 10 w 460"/>
                  <a:gd name="T17" fmla="*/ 43 h 261"/>
                  <a:gd name="T18" fmla="*/ 62 w 460"/>
                  <a:gd name="T19" fmla="*/ 138 h 261"/>
                  <a:gd name="T20" fmla="*/ 364 w 460"/>
                  <a:gd name="T21" fmla="*/ 256 h 261"/>
                  <a:gd name="T22" fmla="*/ 391 w 460"/>
                  <a:gd name="T23" fmla="*/ 261 h 261"/>
                  <a:gd name="T24" fmla="*/ 449 w 460"/>
                  <a:gd name="T25" fmla="*/ 219 h 261"/>
                  <a:gd name="T26" fmla="*/ 398 w 460"/>
                  <a:gd name="T27" fmla="*/ 123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0" h="261">
                    <a:moveTo>
                      <a:pt x="88" y="110"/>
                    </a:moveTo>
                    <a:cubicBezTo>
                      <a:pt x="71" y="100"/>
                      <a:pt x="57" y="76"/>
                      <a:pt x="58" y="57"/>
                    </a:cubicBezTo>
                    <a:cubicBezTo>
                      <a:pt x="58" y="37"/>
                      <a:pt x="71" y="29"/>
                      <a:pt x="88" y="39"/>
                    </a:cubicBezTo>
                    <a:cubicBezTo>
                      <a:pt x="105" y="49"/>
                      <a:pt x="119" y="73"/>
                      <a:pt x="119" y="92"/>
                    </a:cubicBezTo>
                    <a:cubicBezTo>
                      <a:pt x="119" y="112"/>
                      <a:pt x="105" y="119"/>
                      <a:pt x="88" y="110"/>
                    </a:cubicBezTo>
                    <a:close/>
                    <a:moveTo>
                      <a:pt x="398" y="123"/>
                    </a:moveTo>
                    <a:lnTo>
                      <a:pt x="96" y="5"/>
                    </a:lnTo>
                    <a:cubicBezTo>
                      <a:pt x="87" y="2"/>
                      <a:pt x="78" y="0"/>
                      <a:pt x="68" y="0"/>
                    </a:cubicBezTo>
                    <a:cubicBezTo>
                      <a:pt x="41" y="0"/>
                      <a:pt x="18" y="17"/>
                      <a:pt x="10" y="43"/>
                    </a:cubicBezTo>
                    <a:cubicBezTo>
                      <a:pt x="0" y="80"/>
                      <a:pt x="23" y="123"/>
                      <a:pt x="62" y="138"/>
                    </a:cubicBezTo>
                    <a:lnTo>
                      <a:pt x="364" y="256"/>
                    </a:lnTo>
                    <a:cubicBezTo>
                      <a:pt x="373" y="260"/>
                      <a:pt x="382" y="261"/>
                      <a:pt x="391" y="261"/>
                    </a:cubicBezTo>
                    <a:cubicBezTo>
                      <a:pt x="419" y="261"/>
                      <a:pt x="442" y="245"/>
                      <a:pt x="449" y="219"/>
                    </a:cubicBezTo>
                    <a:cubicBezTo>
                      <a:pt x="460" y="181"/>
                      <a:pt x="437" y="138"/>
                      <a:pt x="398" y="12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Freeform 264">
                <a:extLst>
                  <a:ext uri="{FF2B5EF4-FFF2-40B4-BE49-F238E27FC236}">
                    <a16:creationId xmlns:a16="http://schemas.microsoft.com/office/drawing/2014/main" id="{25EDDC4D-CF9B-4364-8EA6-3596528C225A}"/>
                  </a:ext>
                </a:extLst>
              </p:cNvPr>
              <p:cNvSpPr>
                <a:spLocks/>
              </p:cNvSpPr>
              <p:nvPr/>
            </p:nvSpPr>
            <p:spPr bwMode="auto">
              <a:xfrm>
                <a:off x="4403730" y="1606554"/>
                <a:ext cx="374650" cy="388938"/>
              </a:xfrm>
              <a:custGeom>
                <a:avLst/>
                <a:gdLst>
                  <a:gd name="T0" fmla="*/ 148 w 528"/>
                  <a:gd name="T1" fmla="*/ 218 h 546"/>
                  <a:gd name="T2" fmla="*/ 264 w 528"/>
                  <a:gd name="T3" fmla="*/ 71 h 546"/>
                  <a:gd name="T4" fmla="*/ 414 w 528"/>
                  <a:gd name="T5" fmla="*/ 111 h 546"/>
                  <a:gd name="T6" fmla="*/ 432 w 528"/>
                  <a:gd name="T7" fmla="*/ 117 h 546"/>
                  <a:gd name="T8" fmla="*/ 528 w 528"/>
                  <a:gd name="T9" fmla="*/ 154 h 546"/>
                  <a:gd name="T10" fmla="*/ 252 w 528"/>
                  <a:gd name="T11" fmla="*/ 22 h 546"/>
                  <a:gd name="T12" fmla="*/ 98 w 528"/>
                  <a:gd name="T13" fmla="*/ 211 h 546"/>
                  <a:gd name="T14" fmla="*/ 53 w 528"/>
                  <a:gd name="T15" fmla="*/ 391 h 546"/>
                  <a:gd name="T16" fmla="*/ 24 w 528"/>
                  <a:gd name="T17" fmla="*/ 414 h 546"/>
                  <a:gd name="T18" fmla="*/ 0 w 528"/>
                  <a:gd name="T19" fmla="*/ 437 h 546"/>
                  <a:gd name="T20" fmla="*/ 36 w 528"/>
                  <a:gd name="T21" fmla="*/ 445 h 546"/>
                  <a:gd name="T22" fmla="*/ 127 w 528"/>
                  <a:gd name="T23" fmla="*/ 515 h 546"/>
                  <a:gd name="T24" fmla="*/ 152 w 528"/>
                  <a:gd name="T25" fmla="*/ 546 h 546"/>
                  <a:gd name="T26" fmla="*/ 327 w 528"/>
                  <a:gd name="T27" fmla="*/ 407 h 546"/>
                  <a:gd name="T28" fmla="*/ 283 w 528"/>
                  <a:gd name="T29" fmla="*/ 390 h 546"/>
                  <a:gd name="T30" fmla="*/ 202 w 528"/>
                  <a:gd name="T31" fmla="*/ 272 h 546"/>
                  <a:gd name="T32" fmla="*/ 124 w 528"/>
                  <a:gd name="T33" fmla="*/ 334 h 546"/>
                  <a:gd name="T34" fmla="*/ 148 w 528"/>
                  <a:gd name="T35" fmla="*/ 218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8" h="546">
                    <a:moveTo>
                      <a:pt x="148" y="218"/>
                    </a:moveTo>
                    <a:cubicBezTo>
                      <a:pt x="158" y="142"/>
                      <a:pt x="203" y="85"/>
                      <a:pt x="264" y="71"/>
                    </a:cubicBezTo>
                    <a:cubicBezTo>
                      <a:pt x="312" y="59"/>
                      <a:pt x="363" y="74"/>
                      <a:pt x="414" y="111"/>
                    </a:cubicBezTo>
                    <a:cubicBezTo>
                      <a:pt x="420" y="112"/>
                      <a:pt x="426" y="114"/>
                      <a:pt x="432" y="117"/>
                    </a:cubicBezTo>
                    <a:lnTo>
                      <a:pt x="528" y="154"/>
                    </a:lnTo>
                    <a:cubicBezTo>
                      <a:pt x="443" y="48"/>
                      <a:pt x="344" y="0"/>
                      <a:pt x="252" y="22"/>
                    </a:cubicBezTo>
                    <a:cubicBezTo>
                      <a:pt x="171" y="42"/>
                      <a:pt x="112" y="114"/>
                      <a:pt x="98" y="211"/>
                    </a:cubicBezTo>
                    <a:cubicBezTo>
                      <a:pt x="89" y="273"/>
                      <a:pt x="70" y="346"/>
                      <a:pt x="53" y="391"/>
                    </a:cubicBezTo>
                    <a:lnTo>
                      <a:pt x="24" y="414"/>
                    </a:lnTo>
                    <a:cubicBezTo>
                      <a:pt x="14" y="420"/>
                      <a:pt x="7" y="428"/>
                      <a:pt x="0" y="437"/>
                    </a:cubicBezTo>
                    <a:cubicBezTo>
                      <a:pt x="12" y="438"/>
                      <a:pt x="24" y="440"/>
                      <a:pt x="36" y="445"/>
                    </a:cubicBezTo>
                    <a:cubicBezTo>
                      <a:pt x="68" y="458"/>
                      <a:pt x="101" y="483"/>
                      <a:pt x="127" y="515"/>
                    </a:cubicBezTo>
                    <a:lnTo>
                      <a:pt x="152" y="546"/>
                    </a:lnTo>
                    <a:lnTo>
                      <a:pt x="327" y="407"/>
                    </a:lnTo>
                    <a:lnTo>
                      <a:pt x="283" y="390"/>
                    </a:lnTo>
                    <a:cubicBezTo>
                      <a:pt x="234" y="370"/>
                      <a:pt x="201" y="321"/>
                      <a:pt x="202" y="272"/>
                    </a:cubicBezTo>
                    <a:lnTo>
                      <a:pt x="124" y="334"/>
                    </a:lnTo>
                    <a:cubicBezTo>
                      <a:pt x="135" y="300"/>
                      <a:pt x="143" y="254"/>
                      <a:pt x="148" y="21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Freeform 265">
                <a:extLst>
                  <a:ext uri="{FF2B5EF4-FFF2-40B4-BE49-F238E27FC236}">
                    <a16:creationId xmlns:a16="http://schemas.microsoft.com/office/drawing/2014/main" id="{54B3BB00-86BD-486E-A214-2CF4D000CFAF}"/>
                  </a:ext>
                </a:extLst>
              </p:cNvPr>
              <p:cNvSpPr>
                <a:spLocks/>
              </p:cNvSpPr>
              <p:nvPr/>
            </p:nvSpPr>
            <p:spPr bwMode="auto">
              <a:xfrm>
                <a:off x="4638680" y="1712916"/>
                <a:ext cx="444500" cy="193675"/>
              </a:xfrm>
              <a:custGeom>
                <a:avLst/>
                <a:gdLst>
                  <a:gd name="T0" fmla="*/ 627 w 627"/>
                  <a:gd name="T1" fmla="*/ 189 h 273"/>
                  <a:gd name="T2" fmla="*/ 508 w 627"/>
                  <a:gd name="T3" fmla="*/ 135 h 273"/>
                  <a:gd name="T4" fmla="*/ 407 w 627"/>
                  <a:gd name="T5" fmla="*/ 152 h 273"/>
                  <a:gd name="T6" fmla="*/ 362 w 627"/>
                  <a:gd name="T7" fmla="*/ 114 h 273"/>
                  <a:gd name="T8" fmla="*/ 87 w 627"/>
                  <a:gd name="T9" fmla="*/ 6 h 273"/>
                  <a:gd name="T10" fmla="*/ 55 w 627"/>
                  <a:gd name="T11" fmla="*/ 0 h 273"/>
                  <a:gd name="T12" fmla="*/ 0 w 627"/>
                  <a:gd name="T13" fmla="*/ 24 h 273"/>
                  <a:gd name="T14" fmla="*/ 38 w 627"/>
                  <a:gd name="T15" fmla="*/ 39 h 273"/>
                  <a:gd name="T16" fmla="*/ 319 w 627"/>
                  <a:gd name="T17" fmla="*/ 148 h 273"/>
                  <a:gd name="T18" fmla="*/ 399 w 627"/>
                  <a:gd name="T19" fmla="*/ 273 h 273"/>
                  <a:gd name="T20" fmla="*/ 485 w 627"/>
                  <a:gd name="T21" fmla="*/ 219 h 273"/>
                  <a:gd name="T22" fmla="*/ 584 w 627"/>
                  <a:gd name="T23" fmla="*/ 264 h 273"/>
                  <a:gd name="T24" fmla="*/ 584 w 627"/>
                  <a:gd name="T25" fmla="*/ 264 h 273"/>
                  <a:gd name="T26" fmla="*/ 606 w 627"/>
                  <a:gd name="T27" fmla="*/ 251 h 273"/>
                  <a:gd name="T28" fmla="*/ 606 w 627"/>
                  <a:gd name="T29" fmla="*/ 251 h 273"/>
                  <a:gd name="T30" fmla="*/ 627 w 627"/>
                  <a:gd name="T31" fmla="*/ 189 h 273"/>
                  <a:gd name="T32" fmla="*/ 627 w 627"/>
                  <a:gd name="T33" fmla="*/ 189 h 273"/>
                  <a:gd name="T34" fmla="*/ 627 w 627"/>
                  <a:gd name="T35" fmla="*/ 189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7" h="273">
                    <a:moveTo>
                      <a:pt x="627" y="189"/>
                    </a:moveTo>
                    <a:lnTo>
                      <a:pt x="508" y="135"/>
                    </a:lnTo>
                    <a:lnTo>
                      <a:pt x="407" y="152"/>
                    </a:lnTo>
                    <a:cubicBezTo>
                      <a:pt x="397" y="135"/>
                      <a:pt x="381" y="122"/>
                      <a:pt x="362" y="114"/>
                    </a:cubicBezTo>
                    <a:lnTo>
                      <a:pt x="87" y="6"/>
                    </a:lnTo>
                    <a:cubicBezTo>
                      <a:pt x="76" y="2"/>
                      <a:pt x="65" y="0"/>
                      <a:pt x="55" y="0"/>
                    </a:cubicBezTo>
                    <a:cubicBezTo>
                      <a:pt x="33" y="0"/>
                      <a:pt x="14" y="9"/>
                      <a:pt x="0" y="24"/>
                    </a:cubicBezTo>
                    <a:cubicBezTo>
                      <a:pt x="14" y="26"/>
                      <a:pt x="26" y="31"/>
                      <a:pt x="38" y="39"/>
                    </a:cubicBezTo>
                    <a:lnTo>
                      <a:pt x="319" y="148"/>
                    </a:lnTo>
                    <a:cubicBezTo>
                      <a:pt x="370" y="169"/>
                      <a:pt x="403" y="222"/>
                      <a:pt x="399" y="273"/>
                    </a:cubicBezTo>
                    <a:lnTo>
                      <a:pt x="485" y="219"/>
                    </a:lnTo>
                    <a:lnTo>
                      <a:pt x="584" y="264"/>
                    </a:lnTo>
                    <a:lnTo>
                      <a:pt x="584" y="264"/>
                    </a:lnTo>
                    <a:lnTo>
                      <a:pt x="606" y="251"/>
                    </a:lnTo>
                    <a:lnTo>
                      <a:pt x="606" y="251"/>
                    </a:lnTo>
                    <a:lnTo>
                      <a:pt x="627" y="189"/>
                    </a:lnTo>
                    <a:lnTo>
                      <a:pt x="627" y="189"/>
                    </a:lnTo>
                    <a:lnTo>
                      <a:pt x="627" y="189"/>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6" name="Production_line3" descr="{&quot;Key&quot;:&quot;POWER_USER_SHAPE_ICON&quot;,&quot;Value&quot;:&quot;POWER_USER_SHAPE_ICON_STYLE_1&quot;}">
              <a:extLst>
                <a:ext uri="{FF2B5EF4-FFF2-40B4-BE49-F238E27FC236}">
                  <a16:creationId xmlns:a16="http://schemas.microsoft.com/office/drawing/2014/main" id="{702C77B1-F197-4249-9099-25B6DDDAC9B3}"/>
                </a:ext>
              </a:extLst>
            </p:cNvPr>
            <p:cNvGrpSpPr>
              <a:grpSpLocks noChangeAspect="1"/>
            </p:cNvGrpSpPr>
            <p:nvPr>
              <p:custDataLst>
                <p:tags r:id="rId19"/>
              </p:custDataLst>
            </p:nvPr>
          </p:nvGrpSpPr>
          <p:grpSpPr>
            <a:xfrm>
              <a:off x="9074233" y="5702542"/>
              <a:ext cx="394365" cy="386834"/>
              <a:chOff x="6351588" y="2063750"/>
              <a:chExt cx="914400" cy="896938"/>
            </a:xfrm>
            <a:solidFill>
              <a:schemeClr val="accent1"/>
            </a:solidFill>
          </p:grpSpPr>
          <p:sp>
            <p:nvSpPr>
              <p:cNvPr id="27" name="Freeform 354">
                <a:extLst>
                  <a:ext uri="{FF2B5EF4-FFF2-40B4-BE49-F238E27FC236}">
                    <a16:creationId xmlns:a16="http://schemas.microsoft.com/office/drawing/2014/main" id="{9AB0D80B-83FF-427C-B83C-1941834C13C7}"/>
                  </a:ext>
                </a:extLst>
              </p:cNvPr>
              <p:cNvSpPr>
                <a:spLocks noEditPoints="1"/>
              </p:cNvSpPr>
              <p:nvPr/>
            </p:nvSpPr>
            <p:spPr bwMode="auto">
              <a:xfrm>
                <a:off x="6351588" y="2820988"/>
                <a:ext cx="914400" cy="139700"/>
              </a:xfrm>
              <a:custGeom>
                <a:avLst/>
                <a:gdLst>
                  <a:gd name="T0" fmla="*/ 1382 w 1517"/>
                  <a:gd name="T1" fmla="*/ 167 h 233"/>
                  <a:gd name="T2" fmla="*/ 1381 w 1517"/>
                  <a:gd name="T3" fmla="*/ 167 h 233"/>
                  <a:gd name="T4" fmla="*/ 1333 w 1517"/>
                  <a:gd name="T5" fmla="*/ 117 h 233"/>
                  <a:gd name="T6" fmla="*/ 1382 w 1517"/>
                  <a:gd name="T7" fmla="*/ 67 h 233"/>
                  <a:gd name="T8" fmla="*/ 1431 w 1517"/>
                  <a:gd name="T9" fmla="*/ 117 h 233"/>
                  <a:gd name="T10" fmla="*/ 1382 w 1517"/>
                  <a:gd name="T11" fmla="*/ 167 h 233"/>
                  <a:gd name="T12" fmla="*/ 1225 w 1517"/>
                  <a:gd name="T13" fmla="*/ 167 h 233"/>
                  <a:gd name="T14" fmla="*/ 1224 w 1517"/>
                  <a:gd name="T15" fmla="*/ 167 h 233"/>
                  <a:gd name="T16" fmla="*/ 1176 w 1517"/>
                  <a:gd name="T17" fmla="*/ 117 h 233"/>
                  <a:gd name="T18" fmla="*/ 1225 w 1517"/>
                  <a:gd name="T19" fmla="*/ 67 h 233"/>
                  <a:gd name="T20" fmla="*/ 1274 w 1517"/>
                  <a:gd name="T21" fmla="*/ 117 h 233"/>
                  <a:gd name="T22" fmla="*/ 1225 w 1517"/>
                  <a:gd name="T23" fmla="*/ 167 h 233"/>
                  <a:gd name="T24" fmla="*/ 1067 w 1517"/>
                  <a:gd name="T25" fmla="*/ 167 h 233"/>
                  <a:gd name="T26" fmla="*/ 1067 w 1517"/>
                  <a:gd name="T27" fmla="*/ 167 h 233"/>
                  <a:gd name="T28" fmla="*/ 1019 w 1517"/>
                  <a:gd name="T29" fmla="*/ 117 h 233"/>
                  <a:gd name="T30" fmla="*/ 1067 w 1517"/>
                  <a:gd name="T31" fmla="*/ 67 h 233"/>
                  <a:gd name="T32" fmla="*/ 1116 w 1517"/>
                  <a:gd name="T33" fmla="*/ 117 h 233"/>
                  <a:gd name="T34" fmla="*/ 1067 w 1517"/>
                  <a:gd name="T35" fmla="*/ 167 h 233"/>
                  <a:gd name="T36" fmla="*/ 910 w 1517"/>
                  <a:gd name="T37" fmla="*/ 167 h 233"/>
                  <a:gd name="T38" fmla="*/ 910 w 1517"/>
                  <a:gd name="T39" fmla="*/ 167 h 233"/>
                  <a:gd name="T40" fmla="*/ 861 w 1517"/>
                  <a:gd name="T41" fmla="*/ 117 h 233"/>
                  <a:gd name="T42" fmla="*/ 910 w 1517"/>
                  <a:gd name="T43" fmla="*/ 67 h 233"/>
                  <a:gd name="T44" fmla="*/ 959 w 1517"/>
                  <a:gd name="T45" fmla="*/ 117 h 233"/>
                  <a:gd name="T46" fmla="*/ 910 w 1517"/>
                  <a:gd name="T47" fmla="*/ 167 h 233"/>
                  <a:gd name="T48" fmla="*/ 753 w 1517"/>
                  <a:gd name="T49" fmla="*/ 167 h 233"/>
                  <a:gd name="T50" fmla="*/ 752 w 1517"/>
                  <a:gd name="T51" fmla="*/ 167 h 233"/>
                  <a:gd name="T52" fmla="*/ 704 w 1517"/>
                  <a:gd name="T53" fmla="*/ 117 h 233"/>
                  <a:gd name="T54" fmla="*/ 753 w 1517"/>
                  <a:gd name="T55" fmla="*/ 67 h 233"/>
                  <a:gd name="T56" fmla="*/ 802 w 1517"/>
                  <a:gd name="T57" fmla="*/ 117 h 233"/>
                  <a:gd name="T58" fmla="*/ 753 w 1517"/>
                  <a:gd name="T59" fmla="*/ 167 h 233"/>
                  <a:gd name="T60" fmla="*/ 596 w 1517"/>
                  <a:gd name="T61" fmla="*/ 167 h 233"/>
                  <a:gd name="T62" fmla="*/ 595 w 1517"/>
                  <a:gd name="T63" fmla="*/ 167 h 233"/>
                  <a:gd name="T64" fmla="*/ 547 w 1517"/>
                  <a:gd name="T65" fmla="*/ 117 h 233"/>
                  <a:gd name="T66" fmla="*/ 596 w 1517"/>
                  <a:gd name="T67" fmla="*/ 67 h 233"/>
                  <a:gd name="T68" fmla="*/ 645 w 1517"/>
                  <a:gd name="T69" fmla="*/ 117 h 233"/>
                  <a:gd name="T70" fmla="*/ 596 w 1517"/>
                  <a:gd name="T71" fmla="*/ 167 h 233"/>
                  <a:gd name="T72" fmla="*/ 439 w 1517"/>
                  <a:gd name="T73" fmla="*/ 167 h 233"/>
                  <a:gd name="T74" fmla="*/ 438 w 1517"/>
                  <a:gd name="T75" fmla="*/ 167 h 233"/>
                  <a:gd name="T76" fmla="*/ 390 w 1517"/>
                  <a:gd name="T77" fmla="*/ 117 h 233"/>
                  <a:gd name="T78" fmla="*/ 439 w 1517"/>
                  <a:gd name="T79" fmla="*/ 67 h 233"/>
                  <a:gd name="T80" fmla="*/ 487 w 1517"/>
                  <a:gd name="T81" fmla="*/ 117 h 233"/>
                  <a:gd name="T82" fmla="*/ 439 w 1517"/>
                  <a:gd name="T83" fmla="*/ 167 h 233"/>
                  <a:gd name="T84" fmla="*/ 281 w 1517"/>
                  <a:gd name="T85" fmla="*/ 167 h 233"/>
                  <a:gd name="T86" fmla="*/ 281 w 1517"/>
                  <a:gd name="T87" fmla="*/ 167 h 233"/>
                  <a:gd name="T88" fmla="*/ 232 w 1517"/>
                  <a:gd name="T89" fmla="*/ 117 h 233"/>
                  <a:gd name="T90" fmla="*/ 281 w 1517"/>
                  <a:gd name="T91" fmla="*/ 67 h 233"/>
                  <a:gd name="T92" fmla="*/ 330 w 1517"/>
                  <a:gd name="T93" fmla="*/ 117 h 233"/>
                  <a:gd name="T94" fmla="*/ 281 w 1517"/>
                  <a:gd name="T95" fmla="*/ 167 h 233"/>
                  <a:gd name="T96" fmla="*/ 124 w 1517"/>
                  <a:gd name="T97" fmla="*/ 167 h 233"/>
                  <a:gd name="T98" fmla="*/ 124 w 1517"/>
                  <a:gd name="T99" fmla="*/ 167 h 233"/>
                  <a:gd name="T100" fmla="*/ 75 w 1517"/>
                  <a:gd name="T101" fmla="*/ 117 h 233"/>
                  <a:gd name="T102" fmla="*/ 124 w 1517"/>
                  <a:gd name="T103" fmla="*/ 67 h 233"/>
                  <a:gd name="T104" fmla="*/ 173 w 1517"/>
                  <a:gd name="T105" fmla="*/ 117 h 233"/>
                  <a:gd name="T106" fmla="*/ 124 w 1517"/>
                  <a:gd name="T107" fmla="*/ 167 h 233"/>
                  <a:gd name="T108" fmla="*/ 0 w 1517"/>
                  <a:gd name="T109" fmla="*/ 0 h 233"/>
                  <a:gd name="T110" fmla="*/ 0 w 1517"/>
                  <a:gd name="T111" fmla="*/ 233 h 233"/>
                  <a:gd name="T112" fmla="*/ 1517 w 1517"/>
                  <a:gd name="T113" fmla="*/ 233 h 233"/>
                  <a:gd name="T114" fmla="*/ 1517 w 1517"/>
                  <a:gd name="T115" fmla="*/ 0 h 233"/>
                  <a:gd name="T116" fmla="*/ 0 w 1517"/>
                  <a:gd name="T117"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7" h="233">
                    <a:moveTo>
                      <a:pt x="1382" y="167"/>
                    </a:moveTo>
                    <a:lnTo>
                      <a:pt x="1381" y="167"/>
                    </a:lnTo>
                    <a:cubicBezTo>
                      <a:pt x="1353" y="167"/>
                      <a:pt x="1333" y="147"/>
                      <a:pt x="1333" y="117"/>
                    </a:cubicBezTo>
                    <a:cubicBezTo>
                      <a:pt x="1333" y="88"/>
                      <a:pt x="1353" y="67"/>
                      <a:pt x="1382" y="67"/>
                    </a:cubicBezTo>
                    <a:cubicBezTo>
                      <a:pt x="1411" y="67"/>
                      <a:pt x="1430" y="87"/>
                      <a:pt x="1431" y="117"/>
                    </a:cubicBezTo>
                    <a:cubicBezTo>
                      <a:pt x="1431" y="147"/>
                      <a:pt x="1411" y="167"/>
                      <a:pt x="1382" y="167"/>
                    </a:cubicBezTo>
                    <a:close/>
                    <a:moveTo>
                      <a:pt x="1225" y="167"/>
                    </a:moveTo>
                    <a:lnTo>
                      <a:pt x="1224" y="167"/>
                    </a:lnTo>
                    <a:cubicBezTo>
                      <a:pt x="1196" y="167"/>
                      <a:pt x="1176" y="147"/>
                      <a:pt x="1176" y="117"/>
                    </a:cubicBezTo>
                    <a:cubicBezTo>
                      <a:pt x="1176" y="88"/>
                      <a:pt x="1196" y="67"/>
                      <a:pt x="1225" y="67"/>
                    </a:cubicBezTo>
                    <a:cubicBezTo>
                      <a:pt x="1254" y="67"/>
                      <a:pt x="1273" y="87"/>
                      <a:pt x="1274" y="117"/>
                    </a:cubicBezTo>
                    <a:cubicBezTo>
                      <a:pt x="1274" y="147"/>
                      <a:pt x="1253" y="167"/>
                      <a:pt x="1225" y="167"/>
                    </a:cubicBezTo>
                    <a:close/>
                    <a:moveTo>
                      <a:pt x="1067" y="167"/>
                    </a:moveTo>
                    <a:lnTo>
                      <a:pt x="1067" y="167"/>
                    </a:lnTo>
                    <a:cubicBezTo>
                      <a:pt x="1038" y="167"/>
                      <a:pt x="1019" y="147"/>
                      <a:pt x="1019" y="117"/>
                    </a:cubicBezTo>
                    <a:cubicBezTo>
                      <a:pt x="1019" y="88"/>
                      <a:pt x="1039" y="67"/>
                      <a:pt x="1067" y="67"/>
                    </a:cubicBezTo>
                    <a:cubicBezTo>
                      <a:pt x="1097" y="67"/>
                      <a:pt x="1116" y="87"/>
                      <a:pt x="1116" y="117"/>
                    </a:cubicBezTo>
                    <a:cubicBezTo>
                      <a:pt x="1116" y="147"/>
                      <a:pt x="1096" y="167"/>
                      <a:pt x="1067" y="167"/>
                    </a:cubicBezTo>
                    <a:close/>
                    <a:moveTo>
                      <a:pt x="910" y="167"/>
                    </a:moveTo>
                    <a:lnTo>
                      <a:pt x="910" y="167"/>
                    </a:lnTo>
                    <a:cubicBezTo>
                      <a:pt x="881" y="167"/>
                      <a:pt x="861" y="147"/>
                      <a:pt x="861" y="117"/>
                    </a:cubicBezTo>
                    <a:cubicBezTo>
                      <a:pt x="861" y="88"/>
                      <a:pt x="881" y="67"/>
                      <a:pt x="910" y="67"/>
                    </a:cubicBezTo>
                    <a:cubicBezTo>
                      <a:pt x="939" y="67"/>
                      <a:pt x="959" y="87"/>
                      <a:pt x="959" y="117"/>
                    </a:cubicBezTo>
                    <a:cubicBezTo>
                      <a:pt x="959" y="147"/>
                      <a:pt x="939" y="167"/>
                      <a:pt x="910" y="167"/>
                    </a:cubicBezTo>
                    <a:close/>
                    <a:moveTo>
                      <a:pt x="753" y="167"/>
                    </a:moveTo>
                    <a:lnTo>
                      <a:pt x="752" y="167"/>
                    </a:lnTo>
                    <a:cubicBezTo>
                      <a:pt x="724" y="167"/>
                      <a:pt x="704" y="147"/>
                      <a:pt x="704" y="117"/>
                    </a:cubicBezTo>
                    <a:cubicBezTo>
                      <a:pt x="704" y="88"/>
                      <a:pt x="724" y="67"/>
                      <a:pt x="753" y="67"/>
                    </a:cubicBezTo>
                    <a:cubicBezTo>
                      <a:pt x="782" y="67"/>
                      <a:pt x="801" y="87"/>
                      <a:pt x="802" y="117"/>
                    </a:cubicBezTo>
                    <a:cubicBezTo>
                      <a:pt x="802" y="147"/>
                      <a:pt x="782" y="167"/>
                      <a:pt x="753" y="167"/>
                    </a:cubicBezTo>
                    <a:close/>
                    <a:moveTo>
                      <a:pt x="596" y="167"/>
                    </a:moveTo>
                    <a:lnTo>
                      <a:pt x="595" y="167"/>
                    </a:lnTo>
                    <a:cubicBezTo>
                      <a:pt x="567" y="167"/>
                      <a:pt x="547" y="147"/>
                      <a:pt x="547" y="117"/>
                    </a:cubicBezTo>
                    <a:cubicBezTo>
                      <a:pt x="547" y="88"/>
                      <a:pt x="567" y="67"/>
                      <a:pt x="596" y="67"/>
                    </a:cubicBezTo>
                    <a:cubicBezTo>
                      <a:pt x="625" y="67"/>
                      <a:pt x="644" y="87"/>
                      <a:pt x="645" y="117"/>
                    </a:cubicBezTo>
                    <a:cubicBezTo>
                      <a:pt x="645" y="147"/>
                      <a:pt x="625" y="167"/>
                      <a:pt x="596" y="167"/>
                    </a:cubicBezTo>
                    <a:close/>
                    <a:moveTo>
                      <a:pt x="439" y="167"/>
                    </a:moveTo>
                    <a:lnTo>
                      <a:pt x="438" y="167"/>
                    </a:lnTo>
                    <a:cubicBezTo>
                      <a:pt x="410" y="167"/>
                      <a:pt x="390" y="147"/>
                      <a:pt x="390" y="117"/>
                    </a:cubicBezTo>
                    <a:cubicBezTo>
                      <a:pt x="390" y="88"/>
                      <a:pt x="410" y="67"/>
                      <a:pt x="439" y="67"/>
                    </a:cubicBezTo>
                    <a:cubicBezTo>
                      <a:pt x="467" y="67"/>
                      <a:pt x="487" y="87"/>
                      <a:pt x="487" y="117"/>
                    </a:cubicBezTo>
                    <a:cubicBezTo>
                      <a:pt x="487" y="147"/>
                      <a:pt x="467" y="167"/>
                      <a:pt x="439" y="167"/>
                    </a:cubicBezTo>
                    <a:close/>
                    <a:moveTo>
                      <a:pt x="281" y="167"/>
                    </a:moveTo>
                    <a:lnTo>
                      <a:pt x="281" y="167"/>
                    </a:lnTo>
                    <a:cubicBezTo>
                      <a:pt x="252" y="167"/>
                      <a:pt x="232" y="147"/>
                      <a:pt x="232" y="117"/>
                    </a:cubicBezTo>
                    <a:cubicBezTo>
                      <a:pt x="232" y="88"/>
                      <a:pt x="253" y="67"/>
                      <a:pt x="281" y="67"/>
                    </a:cubicBezTo>
                    <a:cubicBezTo>
                      <a:pt x="310" y="67"/>
                      <a:pt x="330" y="87"/>
                      <a:pt x="330" y="117"/>
                    </a:cubicBezTo>
                    <a:cubicBezTo>
                      <a:pt x="330" y="147"/>
                      <a:pt x="310" y="167"/>
                      <a:pt x="281" y="167"/>
                    </a:cubicBezTo>
                    <a:close/>
                    <a:moveTo>
                      <a:pt x="124" y="167"/>
                    </a:moveTo>
                    <a:lnTo>
                      <a:pt x="124" y="167"/>
                    </a:lnTo>
                    <a:cubicBezTo>
                      <a:pt x="95" y="167"/>
                      <a:pt x="75" y="147"/>
                      <a:pt x="75" y="117"/>
                    </a:cubicBezTo>
                    <a:cubicBezTo>
                      <a:pt x="75" y="88"/>
                      <a:pt x="95" y="67"/>
                      <a:pt x="124" y="67"/>
                    </a:cubicBezTo>
                    <a:cubicBezTo>
                      <a:pt x="153" y="67"/>
                      <a:pt x="172" y="87"/>
                      <a:pt x="173" y="117"/>
                    </a:cubicBezTo>
                    <a:cubicBezTo>
                      <a:pt x="173" y="147"/>
                      <a:pt x="153" y="167"/>
                      <a:pt x="124" y="167"/>
                    </a:cubicBezTo>
                    <a:close/>
                    <a:moveTo>
                      <a:pt x="0" y="0"/>
                    </a:moveTo>
                    <a:lnTo>
                      <a:pt x="0" y="233"/>
                    </a:lnTo>
                    <a:lnTo>
                      <a:pt x="1517" y="233"/>
                    </a:lnTo>
                    <a:lnTo>
                      <a:pt x="1517"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Rectangle 355">
                <a:extLst>
                  <a:ext uri="{FF2B5EF4-FFF2-40B4-BE49-F238E27FC236}">
                    <a16:creationId xmlns:a16="http://schemas.microsoft.com/office/drawing/2014/main" id="{AF965E21-6B03-4656-80BA-278E41473B75}"/>
                  </a:ext>
                </a:extLst>
              </p:cNvPr>
              <p:cNvSpPr>
                <a:spLocks noChangeArrowheads="1"/>
              </p:cNvSpPr>
              <p:nvPr/>
            </p:nvSpPr>
            <p:spPr bwMode="auto">
              <a:xfrm>
                <a:off x="6423025" y="2589213"/>
                <a:ext cx="211138" cy="211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Rectangle 356">
                <a:extLst>
                  <a:ext uri="{FF2B5EF4-FFF2-40B4-BE49-F238E27FC236}">
                    <a16:creationId xmlns:a16="http://schemas.microsoft.com/office/drawing/2014/main" id="{28AF536F-B33D-4494-A444-D01A460F3666}"/>
                  </a:ext>
                </a:extLst>
              </p:cNvPr>
              <p:cNvSpPr>
                <a:spLocks noChangeArrowheads="1"/>
              </p:cNvSpPr>
              <p:nvPr/>
            </p:nvSpPr>
            <p:spPr bwMode="auto">
              <a:xfrm>
                <a:off x="6704013" y="2589213"/>
                <a:ext cx="209550" cy="211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Rectangle 357">
                <a:extLst>
                  <a:ext uri="{FF2B5EF4-FFF2-40B4-BE49-F238E27FC236}">
                    <a16:creationId xmlns:a16="http://schemas.microsoft.com/office/drawing/2014/main" id="{0C7C0EC5-F532-41A7-8A94-9C5D84B2FF65}"/>
                  </a:ext>
                </a:extLst>
              </p:cNvPr>
              <p:cNvSpPr>
                <a:spLocks noChangeArrowheads="1"/>
              </p:cNvSpPr>
              <p:nvPr/>
            </p:nvSpPr>
            <p:spPr bwMode="auto">
              <a:xfrm>
                <a:off x="6985000" y="2589213"/>
                <a:ext cx="211138" cy="211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Freeform 358">
                <a:extLst>
                  <a:ext uri="{FF2B5EF4-FFF2-40B4-BE49-F238E27FC236}">
                    <a16:creationId xmlns:a16="http://schemas.microsoft.com/office/drawing/2014/main" id="{953D8B99-B242-4CF3-BAF2-AF8EFAC4B7FC}"/>
                  </a:ext>
                </a:extLst>
              </p:cNvPr>
              <p:cNvSpPr>
                <a:spLocks noEditPoints="1"/>
              </p:cNvSpPr>
              <p:nvPr/>
            </p:nvSpPr>
            <p:spPr bwMode="auto">
              <a:xfrm>
                <a:off x="6651625" y="2063750"/>
                <a:ext cx="312738" cy="473075"/>
              </a:xfrm>
              <a:custGeom>
                <a:avLst/>
                <a:gdLst>
                  <a:gd name="T0" fmla="*/ 212 w 520"/>
                  <a:gd name="T1" fmla="*/ 185 h 785"/>
                  <a:gd name="T2" fmla="*/ 308 w 520"/>
                  <a:gd name="T3" fmla="*/ 185 h 785"/>
                  <a:gd name="T4" fmla="*/ 366 w 520"/>
                  <a:gd name="T5" fmla="*/ 279 h 785"/>
                  <a:gd name="T6" fmla="*/ 260 w 520"/>
                  <a:gd name="T7" fmla="*/ 385 h 785"/>
                  <a:gd name="T8" fmla="*/ 154 w 520"/>
                  <a:gd name="T9" fmla="*/ 279 h 785"/>
                  <a:gd name="T10" fmla="*/ 24 w 520"/>
                  <a:gd name="T11" fmla="*/ 727 h 785"/>
                  <a:gd name="T12" fmla="*/ 48 w 520"/>
                  <a:gd name="T13" fmla="*/ 657 h 785"/>
                  <a:gd name="T14" fmla="*/ 122 w 520"/>
                  <a:gd name="T15" fmla="*/ 558 h 785"/>
                  <a:gd name="T16" fmla="*/ 127 w 520"/>
                  <a:gd name="T17" fmla="*/ 556 h 785"/>
                  <a:gd name="T18" fmla="*/ 128 w 520"/>
                  <a:gd name="T19" fmla="*/ 555 h 785"/>
                  <a:gd name="T20" fmla="*/ 128 w 520"/>
                  <a:gd name="T21" fmla="*/ 555 h 785"/>
                  <a:gd name="T22" fmla="*/ 134 w 520"/>
                  <a:gd name="T23" fmla="*/ 553 h 785"/>
                  <a:gd name="T24" fmla="*/ 373 w 520"/>
                  <a:gd name="T25" fmla="*/ 547 h 785"/>
                  <a:gd name="T26" fmla="*/ 394 w 520"/>
                  <a:gd name="T27" fmla="*/ 556 h 785"/>
                  <a:gd name="T28" fmla="*/ 395 w 520"/>
                  <a:gd name="T29" fmla="*/ 556 h 785"/>
                  <a:gd name="T30" fmla="*/ 394 w 520"/>
                  <a:gd name="T31" fmla="*/ 556 h 785"/>
                  <a:gd name="T32" fmla="*/ 397 w 520"/>
                  <a:gd name="T33" fmla="*/ 558 h 785"/>
                  <a:gd name="T34" fmla="*/ 411 w 520"/>
                  <a:gd name="T35" fmla="*/ 566 h 785"/>
                  <a:gd name="T36" fmla="*/ 449 w 520"/>
                  <a:gd name="T37" fmla="*/ 785 h 785"/>
                  <a:gd name="T38" fmla="*/ 516 w 520"/>
                  <a:gd name="T39" fmla="*/ 659 h 785"/>
                  <a:gd name="T40" fmla="*/ 478 w 520"/>
                  <a:gd name="T41" fmla="*/ 505 h 785"/>
                  <a:gd name="T42" fmla="*/ 461 w 520"/>
                  <a:gd name="T43" fmla="*/ 484 h 785"/>
                  <a:gd name="T44" fmla="*/ 459 w 520"/>
                  <a:gd name="T45" fmla="*/ 481 h 785"/>
                  <a:gd name="T46" fmla="*/ 459 w 520"/>
                  <a:gd name="T47" fmla="*/ 480 h 785"/>
                  <a:gd name="T48" fmla="*/ 458 w 520"/>
                  <a:gd name="T49" fmla="*/ 480 h 785"/>
                  <a:gd name="T50" fmla="*/ 417 w 520"/>
                  <a:gd name="T51" fmla="*/ 444 h 785"/>
                  <a:gd name="T52" fmla="*/ 385 w 520"/>
                  <a:gd name="T53" fmla="*/ 393 h 785"/>
                  <a:gd name="T54" fmla="*/ 323 w 520"/>
                  <a:gd name="T55" fmla="*/ 122 h 785"/>
                  <a:gd name="T56" fmla="*/ 197 w 520"/>
                  <a:gd name="T57" fmla="*/ 0 h 785"/>
                  <a:gd name="T58" fmla="*/ 91 w 520"/>
                  <a:gd name="T59" fmla="*/ 279 h 785"/>
                  <a:gd name="T60" fmla="*/ 135 w 520"/>
                  <a:gd name="T61" fmla="*/ 428 h 785"/>
                  <a:gd name="T62" fmla="*/ 74 w 520"/>
                  <a:gd name="T63" fmla="*/ 470 h 785"/>
                  <a:gd name="T64" fmla="*/ 66 w 520"/>
                  <a:gd name="T65" fmla="*/ 478 h 785"/>
                  <a:gd name="T66" fmla="*/ 65 w 520"/>
                  <a:gd name="T67" fmla="*/ 479 h 785"/>
                  <a:gd name="T68" fmla="*/ 64 w 520"/>
                  <a:gd name="T69" fmla="*/ 479 h 785"/>
                  <a:gd name="T70" fmla="*/ 59 w 520"/>
                  <a:gd name="T71" fmla="*/ 485 h 785"/>
                  <a:gd name="T72" fmla="*/ 10 w 520"/>
                  <a:gd name="T73" fmla="*/ 576 h 785"/>
                  <a:gd name="T74" fmla="*/ 24 w 520"/>
                  <a:gd name="T75" fmla="*/ 727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0" h="785">
                    <a:moveTo>
                      <a:pt x="197" y="194"/>
                    </a:moveTo>
                    <a:cubicBezTo>
                      <a:pt x="202" y="191"/>
                      <a:pt x="207" y="188"/>
                      <a:pt x="212" y="185"/>
                    </a:cubicBezTo>
                    <a:cubicBezTo>
                      <a:pt x="226" y="178"/>
                      <a:pt x="243" y="173"/>
                      <a:pt x="260" y="173"/>
                    </a:cubicBezTo>
                    <a:cubicBezTo>
                      <a:pt x="277" y="173"/>
                      <a:pt x="294" y="178"/>
                      <a:pt x="308" y="185"/>
                    </a:cubicBezTo>
                    <a:cubicBezTo>
                      <a:pt x="313" y="188"/>
                      <a:pt x="318" y="191"/>
                      <a:pt x="323" y="194"/>
                    </a:cubicBezTo>
                    <a:cubicBezTo>
                      <a:pt x="349" y="213"/>
                      <a:pt x="366" y="244"/>
                      <a:pt x="366" y="279"/>
                    </a:cubicBezTo>
                    <a:cubicBezTo>
                      <a:pt x="366" y="314"/>
                      <a:pt x="349" y="345"/>
                      <a:pt x="323" y="364"/>
                    </a:cubicBezTo>
                    <a:cubicBezTo>
                      <a:pt x="305" y="377"/>
                      <a:pt x="284" y="385"/>
                      <a:pt x="260" y="385"/>
                    </a:cubicBezTo>
                    <a:cubicBezTo>
                      <a:pt x="237" y="385"/>
                      <a:pt x="215" y="377"/>
                      <a:pt x="197" y="364"/>
                    </a:cubicBezTo>
                    <a:cubicBezTo>
                      <a:pt x="171" y="345"/>
                      <a:pt x="154" y="314"/>
                      <a:pt x="154" y="279"/>
                    </a:cubicBezTo>
                    <a:cubicBezTo>
                      <a:pt x="154" y="244"/>
                      <a:pt x="171" y="213"/>
                      <a:pt x="197" y="194"/>
                    </a:cubicBezTo>
                    <a:close/>
                    <a:moveTo>
                      <a:pt x="24" y="727"/>
                    </a:moveTo>
                    <a:cubicBezTo>
                      <a:pt x="35" y="749"/>
                      <a:pt x="50" y="768"/>
                      <a:pt x="67" y="783"/>
                    </a:cubicBezTo>
                    <a:cubicBezTo>
                      <a:pt x="44" y="743"/>
                      <a:pt x="39" y="697"/>
                      <a:pt x="48" y="657"/>
                    </a:cubicBezTo>
                    <a:cubicBezTo>
                      <a:pt x="58" y="617"/>
                      <a:pt x="82" y="584"/>
                      <a:pt x="111" y="565"/>
                    </a:cubicBezTo>
                    <a:cubicBezTo>
                      <a:pt x="115" y="563"/>
                      <a:pt x="119" y="560"/>
                      <a:pt x="122" y="558"/>
                    </a:cubicBezTo>
                    <a:cubicBezTo>
                      <a:pt x="123" y="558"/>
                      <a:pt x="124" y="558"/>
                      <a:pt x="125" y="557"/>
                    </a:cubicBezTo>
                    <a:lnTo>
                      <a:pt x="127" y="556"/>
                    </a:lnTo>
                    <a:lnTo>
                      <a:pt x="128" y="555"/>
                    </a:lnTo>
                    <a:lnTo>
                      <a:pt x="128" y="555"/>
                    </a:lnTo>
                    <a:cubicBezTo>
                      <a:pt x="128" y="555"/>
                      <a:pt x="127" y="556"/>
                      <a:pt x="128" y="555"/>
                    </a:cubicBezTo>
                    <a:lnTo>
                      <a:pt x="128" y="555"/>
                    </a:lnTo>
                    <a:lnTo>
                      <a:pt x="128" y="555"/>
                    </a:lnTo>
                    <a:cubicBezTo>
                      <a:pt x="130" y="554"/>
                      <a:pt x="132" y="553"/>
                      <a:pt x="134" y="553"/>
                    </a:cubicBezTo>
                    <a:cubicBezTo>
                      <a:pt x="139" y="550"/>
                      <a:pt x="144" y="549"/>
                      <a:pt x="149" y="547"/>
                    </a:cubicBezTo>
                    <a:lnTo>
                      <a:pt x="373" y="547"/>
                    </a:lnTo>
                    <a:cubicBezTo>
                      <a:pt x="378" y="549"/>
                      <a:pt x="383" y="551"/>
                      <a:pt x="388" y="553"/>
                    </a:cubicBezTo>
                    <a:cubicBezTo>
                      <a:pt x="390" y="554"/>
                      <a:pt x="392" y="555"/>
                      <a:pt x="394" y="556"/>
                    </a:cubicBezTo>
                    <a:lnTo>
                      <a:pt x="394" y="556"/>
                    </a:lnTo>
                    <a:lnTo>
                      <a:pt x="395" y="556"/>
                    </a:lnTo>
                    <a:cubicBezTo>
                      <a:pt x="395" y="556"/>
                      <a:pt x="394" y="555"/>
                      <a:pt x="394" y="556"/>
                    </a:cubicBezTo>
                    <a:lnTo>
                      <a:pt x="394" y="556"/>
                    </a:lnTo>
                    <a:lnTo>
                      <a:pt x="395" y="556"/>
                    </a:lnTo>
                    <a:lnTo>
                      <a:pt x="397" y="558"/>
                    </a:lnTo>
                    <a:cubicBezTo>
                      <a:pt x="399" y="558"/>
                      <a:pt x="399" y="559"/>
                      <a:pt x="400" y="559"/>
                    </a:cubicBezTo>
                    <a:cubicBezTo>
                      <a:pt x="403" y="561"/>
                      <a:pt x="407" y="564"/>
                      <a:pt x="411" y="566"/>
                    </a:cubicBezTo>
                    <a:cubicBezTo>
                      <a:pt x="440" y="586"/>
                      <a:pt x="463" y="620"/>
                      <a:pt x="471" y="660"/>
                    </a:cubicBezTo>
                    <a:cubicBezTo>
                      <a:pt x="479" y="700"/>
                      <a:pt x="473" y="746"/>
                      <a:pt x="449" y="785"/>
                    </a:cubicBezTo>
                    <a:cubicBezTo>
                      <a:pt x="466" y="770"/>
                      <a:pt x="482" y="752"/>
                      <a:pt x="493" y="730"/>
                    </a:cubicBezTo>
                    <a:cubicBezTo>
                      <a:pt x="505" y="709"/>
                      <a:pt x="513" y="685"/>
                      <a:pt x="516" y="659"/>
                    </a:cubicBezTo>
                    <a:cubicBezTo>
                      <a:pt x="520" y="634"/>
                      <a:pt x="518" y="607"/>
                      <a:pt x="512" y="580"/>
                    </a:cubicBezTo>
                    <a:cubicBezTo>
                      <a:pt x="506" y="554"/>
                      <a:pt x="494" y="528"/>
                      <a:pt x="478" y="505"/>
                    </a:cubicBezTo>
                    <a:cubicBezTo>
                      <a:pt x="474" y="499"/>
                      <a:pt x="470" y="494"/>
                      <a:pt x="465" y="488"/>
                    </a:cubicBezTo>
                    <a:lnTo>
                      <a:pt x="461" y="484"/>
                    </a:lnTo>
                    <a:lnTo>
                      <a:pt x="460" y="482"/>
                    </a:lnTo>
                    <a:lnTo>
                      <a:pt x="459" y="481"/>
                    </a:lnTo>
                    <a:lnTo>
                      <a:pt x="459" y="481"/>
                    </a:lnTo>
                    <a:cubicBezTo>
                      <a:pt x="460" y="481"/>
                      <a:pt x="459" y="480"/>
                      <a:pt x="459" y="480"/>
                    </a:cubicBezTo>
                    <a:lnTo>
                      <a:pt x="458" y="480"/>
                    </a:lnTo>
                    <a:lnTo>
                      <a:pt x="458" y="480"/>
                    </a:lnTo>
                    <a:cubicBezTo>
                      <a:pt x="456" y="477"/>
                      <a:pt x="453" y="474"/>
                      <a:pt x="450" y="472"/>
                    </a:cubicBezTo>
                    <a:cubicBezTo>
                      <a:pt x="440" y="462"/>
                      <a:pt x="429" y="452"/>
                      <a:pt x="417" y="444"/>
                    </a:cubicBezTo>
                    <a:cubicBezTo>
                      <a:pt x="407" y="437"/>
                      <a:pt x="396" y="431"/>
                      <a:pt x="385" y="426"/>
                    </a:cubicBezTo>
                    <a:lnTo>
                      <a:pt x="385" y="393"/>
                    </a:lnTo>
                    <a:cubicBezTo>
                      <a:pt x="413" y="363"/>
                      <a:pt x="429" y="323"/>
                      <a:pt x="429" y="279"/>
                    </a:cubicBezTo>
                    <a:cubicBezTo>
                      <a:pt x="429" y="208"/>
                      <a:pt x="385" y="147"/>
                      <a:pt x="323" y="122"/>
                    </a:cubicBezTo>
                    <a:lnTo>
                      <a:pt x="323" y="0"/>
                    </a:lnTo>
                    <a:lnTo>
                      <a:pt x="197" y="0"/>
                    </a:lnTo>
                    <a:lnTo>
                      <a:pt x="197" y="122"/>
                    </a:lnTo>
                    <a:cubicBezTo>
                      <a:pt x="135" y="147"/>
                      <a:pt x="91" y="208"/>
                      <a:pt x="91" y="279"/>
                    </a:cubicBezTo>
                    <a:cubicBezTo>
                      <a:pt x="91" y="323"/>
                      <a:pt x="108" y="363"/>
                      <a:pt x="135" y="393"/>
                    </a:cubicBezTo>
                    <a:lnTo>
                      <a:pt x="135" y="428"/>
                    </a:lnTo>
                    <a:cubicBezTo>
                      <a:pt x="126" y="433"/>
                      <a:pt x="117" y="437"/>
                      <a:pt x="109" y="443"/>
                    </a:cubicBezTo>
                    <a:cubicBezTo>
                      <a:pt x="96" y="451"/>
                      <a:pt x="85" y="460"/>
                      <a:pt x="74" y="470"/>
                    </a:cubicBezTo>
                    <a:cubicBezTo>
                      <a:pt x="72" y="472"/>
                      <a:pt x="69" y="475"/>
                      <a:pt x="66" y="477"/>
                    </a:cubicBezTo>
                    <a:lnTo>
                      <a:pt x="66" y="478"/>
                    </a:lnTo>
                    <a:lnTo>
                      <a:pt x="66" y="478"/>
                    </a:lnTo>
                    <a:cubicBezTo>
                      <a:pt x="66" y="478"/>
                      <a:pt x="65" y="479"/>
                      <a:pt x="65" y="479"/>
                    </a:cubicBezTo>
                    <a:lnTo>
                      <a:pt x="65" y="479"/>
                    </a:lnTo>
                    <a:lnTo>
                      <a:pt x="64" y="479"/>
                    </a:lnTo>
                    <a:lnTo>
                      <a:pt x="63" y="481"/>
                    </a:lnTo>
                    <a:lnTo>
                      <a:pt x="59" y="485"/>
                    </a:lnTo>
                    <a:cubicBezTo>
                      <a:pt x="54" y="491"/>
                      <a:pt x="50" y="496"/>
                      <a:pt x="46" y="502"/>
                    </a:cubicBezTo>
                    <a:cubicBezTo>
                      <a:pt x="29" y="525"/>
                      <a:pt x="17" y="550"/>
                      <a:pt x="10" y="576"/>
                    </a:cubicBezTo>
                    <a:cubicBezTo>
                      <a:pt x="3" y="603"/>
                      <a:pt x="0" y="629"/>
                      <a:pt x="3" y="655"/>
                    </a:cubicBezTo>
                    <a:cubicBezTo>
                      <a:pt x="6" y="681"/>
                      <a:pt x="13" y="705"/>
                      <a:pt x="24" y="7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Freeform 359">
                <a:extLst>
                  <a:ext uri="{FF2B5EF4-FFF2-40B4-BE49-F238E27FC236}">
                    <a16:creationId xmlns:a16="http://schemas.microsoft.com/office/drawing/2014/main" id="{AD7338CF-4EAF-40A7-9342-1498E8624199}"/>
                  </a:ext>
                </a:extLst>
              </p:cNvPr>
              <p:cNvSpPr>
                <a:spLocks noEditPoints="1"/>
              </p:cNvSpPr>
              <p:nvPr/>
            </p:nvSpPr>
            <p:spPr bwMode="auto">
              <a:xfrm>
                <a:off x="6764338" y="2187575"/>
                <a:ext cx="85725" cy="87313"/>
              </a:xfrm>
              <a:custGeom>
                <a:avLst/>
                <a:gdLst>
                  <a:gd name="T0" fmla="*/ 72 w 144"/>
                  <a:gd name="T1" fmla="*/ 36 h 144"/>
                  <a:gd name="T2" fmla="*/ 108 w 144"/>
                  <a:gd name="T3" fmla="*/ 72 h 144"/>
                  <a:gd name="T4" fmla="*/ 72 w 144"/>
                  <a:gd name="T5" fmla="*/ 108 h 144"/>
                  <a:gd name="T6" fmla="*/ 36 w 144"/>
                  <a:gd name="T7" fmla="*/ 72 h 144"/>
                  <a:gd name="T8" fmla="*/ 72 w 144"/>
                  <a:gd name="T9" fmla="*/ 36 h 144"/>
                  <a:gd name="T10" fmla="*/ 72 w 144"/>
                  <a:gd name="T11" fmla="*/ 144 h 144"/>
                  <a:gd name="T12" fmla="*/ 135 w 144"/>
                  <a:gd name="T13" fmla="*/ 108 h 144"/>
                  <a:gd name="T14" fmla="*/ 144 w 144"/>
                  <a:gd name="T15" fmla="*/ 72 h 144"/>
                  <a:gd name="T16" fmla="*/ 135 w 144"/>
                  <a:gd name="T17" fmla="*/ 37 h 144"/>
                  <a:gd name="T18" fmla="*/ 72 w 144"/>
                  <a:gd name="T19" fmla="*/ 0 h 144"/>
                  <a:gd name="T20" fmla="*/ 9 w 144"/>
                  <a:gd name="T21" fmla="*/ 37 h 144"/>
                  <a:gd name="T22" fmla="*/ 0 w 144"/>
                  <a:gd name="T23" fmla="*/ 72 h 144"/>
                  <a:gd name="T24" fmla="*/ 9 w 144"/>
                  <a:gd name="T25" fmla="*/ 108 h 144"/>
                  <a:gd name="T26" fmla="*/ 72 w 144"/>
                  <a:gd name="T2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144">
                    <a:moveTo>
                      <a:pt x="72" y="36"/>
                    </a:moveTo>
                    <a:cubicBezTo>
                      <a:pt x="92" y="36"/>
                      <a:pt x="108" y="52"/>
                      <a:pt x="108" y="72"/>
                    </a:cubicBezTo>
                    <a:cubicBezTo>
                      <a:pt x="108" y="92"/>
                      <a:pt x="92" y="108"/>
                      <a:pt x="72" y="108"/>
                    </a:cubicBezTo>
                    <a:cubicBezTo>
                      <a:pt x="52" y="108"/>
                      <a:pt x="36" y="92"/>
                      <a:pt x="36" y="72"/>
                    </a:cubicBezTo>
                    <a:cubicBezTo>
                      <a:pt x="36" y="52"/>
                      <a:pt x="52" y="36"/>
                      <a:pt x="72" y="36"/>
                    </a:cubicBezTo>
                    <a:close/>
                    <a:moveTo>
                      <a:pt x="72" y="144"/>
                    </a:moveTo>
                    <a:cubicBezTo>
                      <a:pt x="99" y="144"/>
                      <a:pt x="122" y="129"/>
                      <a:pt x="135" y="108"/>
                    </a:cubicBezTo>
                    <a:cubicBezTo>
                      <a:pt x="141" y="97"/>
                      <a:pt x="144" y="85"/>
                      <a:pt x="144" y="72"/>
                    </a:cubicBezTo>
                    <a:cubicBezTo>
                      <a:pt x="144" y="59"/>
                      <a:pt x="141" y="47"/>
                      <a:pt x="135" y="37"/>
                    </a:cubicBezTo>
                    <a:cubicBezTo>
                      <a:pt x="122" y="15"/>
                      <a:pt x="99" y="0"/>
                      <a:pt x="72" y="0"/>
                    </a:cubicBezTo>
                    <a:cubicBezTo>
                      <a:pt x="45" y="0"/>
                      <a:pt x="22" y="15"/>
                      <a:pt x="9" y="37"/>
                    </a:cubicBezTo>
                    <a:cubicBezTo>
                      <a:pt x="3" y="47"/>
                      <a:pt x="0" y="59"/>
                      <a:pt x="0" y="72"/>
                    </a:cubicBezTo>
                    <a:cubicBezTo>
                      <a:pt x="0" y="85"/>
                      <a:pt x="3" y="97"/>
                      <a:pt x="9" y="108"/>
                    </a:cubicBezTo>
                    <a:cubicBezTo>
                      <a:pt x="22" y="129"/>
                      <a:pt x="45" y="144"/>
                      <a:pt x="72"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400410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Go beyond the last click">
            <a:extLst>
              <a:ext uri="{FF2B5EF4-FFF2-40B4-BE49-F238E27FC236}">
                <a16:creationId xmlns:a16="http://schemas.microsoft.com/office/drawing/2014/main" id="{D322B2E0-66E8-4A08-8FF7-33296AC8187E}"/>
              </a:ext>
            </a:extLst>
          </p:cNvPr>
          <p:cNvPicPr>
            <a:picLocks noChangeAspect="1" noChangeArrowheads="1"/>
          </p:cNvPicPr>
          <p:nvPr/>
        </p:nvPicPr>
        <p:blipFill>
          <a:blip r:embed="rId3">
            <a:duotone>
              <a:schemeClr val="accent6">
                <a:shade val="45000"/>
                <a:satMod val="135000"/>
              </a:schemeClr>
              <a:prstClr val="white"/>
            </a:duotone>
            <a:alphaModFix amt="53000"/>
            <a:extLst>
              <a:ext uri="{28A0092B-C50C-407E-A947-70E740481C1C}">
                <a14:useLocalDpi xmlns:a14="http://schemas.microsoft.com/office/drawing/2010/main" val="0"/>
              </a:ext>
            </a:extLst>
          </a:blip>
          <a:srcRect/>
          <a:stretch>
            <a:fillRect/>
          </a:stretch>
        </p:blipFill>
        <p:spPr bwMode="auto">
          <a:xfrm>
            <a:off x="-609600" y="1673544"/>
            <a:ext cx="13411200" cy="53609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BCE06D7-2FE5-4368-AB7A-779B54851E8D}"/>
              </a:ext>
            </a:extLst>
          </p:cNvPr>
          <p:cNvSpPr>
            <a:spLocks noGrp="1"/>
          </p:cNvSpPr>
          <p:nvPr>
            <p:ph type="title"/>
          </p:nvPr>
        </p:nvSpPr>
        <p:spPr/>
        <p:txBody>
          <a:bodyPr/>
          <a:lstStyle/>
          <a:p>
            <a:r>
              <a:rPr lang="en-GB" dirty="0"/>
              <a:t>Attribution modelling</a:t>
            </a:r>
          </a:p>
        </p:txBody>
      </p:sp>
      <p:sp>
        <p:nvSpPr>
          <p:cNvPr id="3" name="Text Placeholder 2">
            <a:extLst>
              <a:ext uri="{FF2B5EF4-FFF2-40B4-BE49-F238E27FC236}">
                <a16:creationId xmlns:a16="http://schemas.microsoft.com/office/drawing/2014/main" id="{D3EF289A-E6EB-42F8-8A51-8ADD1A62EDC3}"/>
              </a:ext>
            </a:extLst>
          </p:cNvPr>
          <p:cNvSpPr>
            <a:spLocks noGrp="1"/>
          </p:cNvSpPr>
          <p:nvPr>
            <p:ph type="body"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3868AD98-74FB-498E-A3C4-A14D57466BC0}"/>
              </a:ext>
            </a:extLst>
          </p:cNvPr>
          <p:cNvSpPr>
            <a:spLocks noGrp="1"/>
          </p:cNvSpPr>
          <p:nvPr>
            <p:ph type="sldNum" sz="quarter" idx="15"/>
          </p:nvPr>
        </p:nvSpPr>
        <p:spPr/>
        <p:txBody>
          <a:bodyPr/>
          <a:lstStyle/>
          <a:p>
            <a:fld id="{3787542D-5C6B-4EB3-96EB-9B37C3D5D2F8}" type="slidenum">
              <a:rPr lang="en-GB" smtClean="0"/>
              <a:t>14</a:t>
            </a:fld>
            <a:endParaRPr lang="en-GB" dirty="0"/>
          </a:p>
        </p:txBody>
      </p:sp>
      <p:sp>
        <p:nvSpPr>
          <p:cNvPr id="5" name="Content Placeholder 4">
            <a:extLst>
              <a:ext uri="{FF2B5EF4-FFF2-40B4-BE49-F238E27FC236}">
                <a16:creationId xmlns:a16="http://schemas.microsoft.com/office/drawing/2014/main" id="{D8E8E4E8-580C-4B17-9F7E-254BA3D55C6C}"/>
              </a:ext>
            </a:extLst>
          </p:cNvPr>
          <p:cNvSpPr>
            <a:spLocks noGrp="1"/>
          </p:cNvSpPr>
          <p:nvPr>
            <p:ph sz="quarter" idx="13"/>
          </p:nvPr>
        </p:nvSpPr>
        <p:spPr>
          <a:xfrm>
            <a:off x="424544" y="1781175"/>
            <a:ext cx="5629417" cy="4476750"/>
          </a:xfrm>
        </p:spPr>
        <p:txBody>
          <a:bodyPr/>
          <a:lstStyle/>
          <a:p>
            <a:pPr>
              <a:spcAft>
                <a:spcPts val="1800"/>
              </a:spcAft>
            </a:pPr>
            <a:r>
              <a:rPr lang="en-GB" dirty="0"/>
              <a:t>For those operating in the world of direct response, the question that JICMAIL often raises is one of why practitioners should worry about making mail analysis more sophisticated in attribution models when clients largely measure mail themselves via a trackable URL, code or phone number</a:t>
            </a:r>
          </a:p>
          <a:p>
            <a:pPr>
              <a:spcAft>
                <a:spcPts val="1800"/>
              </a:spcAft>
            </a:pPr>
            <a:r>
              <a:rPr lang="en-GB" dirty="0"/>
              <a:t>Measuring via a trackable URL, code or phone number is useful but can be a bit like “last click” attribution as applied to digital media. </a:t>
            </a:r>
          </a:p>
          <a:p>
            <a:pPr>
              <a:spcAft>
                <a:spcPts val="1800"/>
              </a:spcAft>
            </a:pPr>
            <a:r>
              <a:rPr lang="en-GB" dirty="0"/>
              <a:t>JICMAIL complements this perspective because it paints a broader and more complex picture of mail effectiveness</a:t>
            </a:r>
          </a:p>
          <a:p>
            <a:pPr>
              <a:spcAft>
                <a:spcPts val="1800"/>
              </a:spcAft>
            </a:pPr>
            <a:endParaRPr lang="en-GB" dirty="0"/>
          </a:p>
        </p:txBody>
      </p:sp>
      <p:sp>
        <p:nvSpPr>
          <p:cNvPr id="14" name="Rectangle 13">
            <a:extLst>
              <a:ext uri="{FF2B5EF4-FFF2-40B4-BE49-F238E27FC236}">
                <a16:creationId xmlns:a16="http://schemas.microsoft.com/office/drawing/2014/main" id="{66304EF4-AD21-49A2-8E18-2AF6C3E9C2FD}"/>
              </a:ext>
            </a:extLst>
          </p:cNvPr>
          <p:cNvSpPr/>
          <p:nvPr/>
        </p:nvSpPr>
        <p:spPr>
          <a:xfrm>
            <a:off x="8145517" y="3121572"/>
            <a:ext cx="2028497" cy="11246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 name="Charts" descr="{&quot;Key&quot;:&quot;POWER_USER_SHAPE_ICON&quot;,&quot;Value&quot;:&quot;POWER_USER_SHAPE_ICON_STYLE_1&quot;}">
            <a:extLst>
              <a:ext uri="{FF2B5EF4-FFF2-40B4-BE49-F238E27FC236}">
                <a16:creationId xmlns:a16="http://schemas.microsoft.com/office/drawing/2014/main" id="{96758EC5-09A9-409D-A52F-95C99A18CF53}"/>
              </a:ext>
            </a:extLst>
          </p:cNvPr>
          <p:cNvGrpSpPr>
            <a:grpSpLocks noChangeAspect="1"/>
          </p:cNvGrpSpPr>
          <p:nvPr>
            <p:custDataLst>
              <p:tags r:id="rId1"/>
            </p:custDataLst>
          </p:nvPr>
        </p:nvGrpSpPr>
        <p:grpSpPr>
          <a:xfrm>
            <a:off x="8637594" y="3195945"/>
            <a:ext cx="1131051" cy="1058009"/>
            <a:chOff x="4211638" y="4529138"/>
            <a:chExt cx="811213" cy="758825"/>
          </a:xfrm>
          <a:solidFill>
            <a:schemeClr val="accent1"/>
          </a:solidFill>
        </p:grpSpPr>
        <p:sp>
          <p:nvSpPr>
            <p:cNvPr id="8" name="Freeform 81">
              <a:extLst>
                <a:ext uri="{FF2B5EF4-FFF2-40B4-BE49-F238E27FC236}">
                  <a16:creationId xmlns:a16="http://schemas.microsoft.com/office/drawing/2014/main" id="{4279DB49-79F3-4AE6-B535-1B8C2969B193}"/>
                </a:ext>
              </a:extLst>
            </p:cNvPr>
            <p:cNvSpPr>
              <a:spLocks/>
            </p:cNvSpPr>
            <p:nvPr/>
          </p:nvSpPr>
          <p:spPr bwMode="auto">
            <a:xfrm>
              <a:off x="4595813" y="4529138"/>
              <a:ext cx="76200" cy="417513"/>
            </a:xfrm>
            <a:custGeom>
              <a:avLst/>
              <a:gdLst>
                <a:gd name="T0" fmla="*/ 100 w 100"/>
                <a:gd name="T1" fmla="*/ 439 h 549"/>
                <a:gd name="T2" fmla="*/ 100 w 100"/>
                <a:gd name="T3" fmla="*/ 0 h 549"/>
                <a:gd name="T4" fmla="*/ 0 w 100"/>
                <a:gd name="T5" fmla="*/ 0 h 549"/>
                <a:gd name="T6" fmla="*/ 0 w 100"/>
                <a:gd name="T7" fmla="*/ 549 h 549"/>
                <a:gd name="T8" fmla="*/ 1 w 100"/>
                <a:gd name="T9" fmla="*/ 548 h 549"/>
                <a:gd name="T10" fmla="*/ 100 w 100"/>
                <a:gd name="T11" fmla="*/ 439 h 549"/>
              </a:gdLst>
              <a:ahLst/>
              <a:cxnLst>
                <a:cxn ang="0">
                  <a:pos x="T0" y="T1"/>
                </a:cxn>
                <a:cxn ang="0">
                  <a:pos x="T2" y="T3"/>
                </a:cxn>
                <a:cxn ang="0">
                  <a:pos x="T4" y="T5"/>
                </a:cxn>
                <a:cxn ang="0">
                  <a:pos x="T6" y="T7"/>
                </a:cxn>
                <a:cxn ang="0">
                  <a:pos x="T8" y="T9"/>
                </a:cxn>
                <a:cxn ang="0">
                  <a:pos x="T10" y="T11"/>
                </a:cxn>
              </a:cxnLst>
              <a:rect l="0" t="0" r="r" b="b"/>
              <a:pathLst>
                <a:path w="100" h="549">
                  <a:moveTo>
                    <a:pt x="100" y="439"/>
                  </a:moveTo>
                  <a:lnTo>
                    <a:pt x="100" y="0"/>
                  </a:lnTo>
                  <a:lnTo>
                    <a:pt x="0" y="0"/>
                  </a:lnTo>
                  <a:lnTo>
                    <a:pt x="0" y="549"/>
                  </a:lnTo>
                  <a:cubicBezTo>
                    <a:pt x="0" y="548"/>
                    <a:pt x="1" y="548"/>
                    <a:pt x="1" y="548"/>
                  </a:cubicBezTo>
                  <a:cubicBezTo>
                    <a:pt x="27" y="503"/>
                    <a:pt x="60" y="466"/>
                    <a:pt x="100" y="43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2">
              <a:extLst>
                <a:ext uri="{FF2B5EF4-FFF2-40B4-BE49-F238E27FC236}">
                  <a16:creationId xmlns:a16="http://schemas.microsoft.com/office/drawing/2014/main" id="{E37009DA-4A1E-4321-A13B-D29FE091443D}"/>
                </a:ext>
              </a:extLst>
            </p:cNvPr>
            <p:cNvSpPr>
              <a:spLocks noChangeArrowheads="1"/>
            </p:cNvSpPr>
            <p:nvPr/>
          </p:nvSpPr>
          <p:spPr bwMode="auto">
            <a:xfrm>
              <a:off x="4467226" y="4938713"/>
              <a:ext cx="76200" cy="1952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83">
              <a:extLst>
                <a:ext uri="{FF2B5EF4-FFF2-40B4-BE49-F238E27FC236}">
                  <a16:creationId xmlns:a16="http://schemas.microsoft.com/office/drawing/2014/main" id="{00CA09CC-1E75-42F4-AFBE-ADB2BB3CCC26}"/>
                </a:ext>
              </a:extLst>
            </p:cNvPr>
            <p:cNvSpPr>
              <a:spLocks noChangeArrowheads="1"/>
            </p:cNvSpPr>
            <p:nvPr/>
          </p:nvSpPr>
          <p:spPr bwMode="auto">
            <a:xfrm>
              <a:off x="4340226" y="4662488"/>
              <a:ext cx="76200" cy="4714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84">
              <a:extLst>
                <a:ext uri="{FF2B5EF4-FFF2-40B4-BE49-F238E27FC236}">
                  <a16:creationId xmlns:a16="http://schemas.microsoft.com/office/drawing/2014/main" id="{32572140-9156-4780-9F9C-4C692822FB28}"/>
                </a:ext>
              </a:extLst>
            </p:cNvPr>
            <p:cNvSpPr>
              <a:spLocks noChangeArrowheads="1"/>
            </p:cNvSpPr>
            <p:nvPr/>
          </p:nvSpPr>
          <p:spPr bwMode="auto">
            <a:xfrm>
              <a:off x="4211638" y="4841875"/>
              <a:ext cx="76200" cy="292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Freeform 85">
              <a:extLst>
                <a:ext uri="{FF2B5EF4-FFF2-40B4-BE49-F238E27FC236}">
                  <a16:creationId xmlns:a16="http://schemas.microsoft.com/office/drawing/2014/main" id="{07341C34-007C-4CE6-9824-7FB7EFEB9DE2}"/>
                </a:ext>
              </a:extLst>
            </p:cNvPr>
            <p:cNvSpPr>
              <a:spLocks/>
            </p:cNvSpPr>
            <p:nvPr/>
          </p:nvSpPr>
          <p:spPr bwMode="auto">
            <a:xfrm>
              <a:off x="4568826" y="4859338"/>
              <a:ext cx="419100" cy="428625"/>
            </a:xfrm>
            <a:custGeom>
              <a:avLst/>
              <a:gdLst>
                <a:gd name="T0" fmla="*/ 323 w 550"/>
                <a:gd name="T1" fmla="*/ 461 h 564"/>
                <a:gd name="T2" fmla="*/ 233 w 550"/>
                <a:gd name="T3" fmla="*/ 437 h 564"/>
                <a:gd name="T4" fmla="*/ 167 w 550"/>
                <a:gd name="T5" fmla="*/ 191 h 564"/>
                <a:gd name="T6" fmla="*/ 289 w 550"/>
                <a:gd name="T7" fmla="*/ 105 h 564"/>
                <a:gd name="T8" fmla="*/ 289 w 550"/>
                <a:gd name="T9" fmla="*/ 0 h 564"/>
                <a:gd name="T10" fmla="*/ 78 w 550"/>
                <a:gd name="T11" fmla="*/ 140 h 564"/>
                <a:gd name="T12" fmla="*/ 182 w 550"/>
                <a:gd name="T13" fmla="*/ 526 h 564"/>
                <a:gd name="T14" fmla="*/ 323 w 550"/>
                <a:gd name="T15" fmla="*/ 564 h 564"/>
                <a:gd name="T16" fmla="*/ 550 w 550"/>
                <a:gd name="T17" fmla="*/ 450 h 564"/>
                <a:gd name="T18" fmla="*/ 459 w 550"/>
                <a:gd name="T19" fmla="*/ 399 h 564"/>
                <a:gd name="T20" fmla="*/ 323 w 550"/>
                <a:gd name="T21" fmla="*/ 46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0" h="564">
                  <a:moveTo>
                    <a:pt x="323" y="461"/>
                  </a:moveTo>
                  <a:cubicBezTo>
                    <a:pt x="292" y="461"/>
                    <a:pt x="261" y="453"/>
                    <a:pt x="233" y="437"/>
                  </a:cubicBezTo>
                  <a:cubicBezTo>
                    <a:pt x="147" y="387"/>
                    <a:pt x="118" y="277"/>
                    <a:pt x="167" y="191"/>
                  </a:cubicBezTo>
                  <a:cubicBezTo>
                    <a:pt x="195" y="144"/>
                    <a:pt x="237" y="114"/>
                    <a:pt x="289" y="105"/>
                  </a:cubicBezTo>
                  <a:lnTo>
                    <a:pt x="289" y="0"/>
                  </a:lnTo>
                  <a:cubicBezTo>
                    <a:pt x="200" y="10"/>
                    <a:pt x="124" y="60"/>
                    <a:pt x="78" y="140"/>
                  </a:cubicBezTo>
                  <a:cubicBezTo>
                    <a:pt x="0" y="275"/>
                    <a:pt x="46" y="448"/>
                    <a:pt x="182" y="526"/>
                  </a:cubicBezTo>
                  <a:cubicBezTo>
                    <a:pt x="226" y="552"/>
                    <a:pt x="275" y="564"/>
                    <a:pt x="323" y="564"/>
                  </a:cubicBezTo>
                  <a:cubicBezTo>
                    <a:pt x="410" y="564"/>
                    <a:pt x="495" y="524"/>
                    <a:pt x="550" y="450"/>
                  </a:cubicBezTo>
                  <a:lnTo>
                    <a:pt x="459" y="399"/>
                  </a:lnTo>
                  <a:cubicBezTo>
                    <a:pt x="424" y="439"/>
                    <a:pt x="374" y="461"/>
                    <a:pt x="323" y="46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86">
              <a:extLst>
                <a:ext uri="{FF2B5EF4-FFF2-40B4-BE49-F238E27FC236}">
                  <a16:creationId xmlns:a16="http://schemas.microsoft.com/office/drawing/2014/main" id="{E7E8FD74-7A57-4763-A869-FCF07C1E9A26}"/>
                </a:ext>
              </a:extLst>
            </p:cNvPr>
            <p:cNvSpPr>
              <a:spLocks/>
            </p:cNvSpPr>
            <p:nvPr/>
          </p:nvSpPr>
          <p:spPr bwMode="auto">
            <a:xfrm>
              <a:off x="4835526" y="4860925"/>
              <a:ext cx="187325" cy="298450"/>
            </a:xfrm>
            <a:custGeom>
              <a:avLst/>
              <a:gdLst>
                <a:gd name="T0" fmla="*/ 0 w 247"/>
                <a:gd name="T1" fmla="*/ 0 h 393"/>
                <a:gd name="T2" fmla="*/ 0 w 247"/>
                <a:gd name="T3" fmla="*/ 56 h 393"/>
                <a:gd name="T4" fmla="*/ 192 w 247"/>
                <a:gd name="T5" fmla="*/ 289 h 393"/>
                <a:gd name="T6" fmla="*/ 180 w 247"/>
                <a:gd name="T7" fmla="*/ 366 h 393"/>
                <a:gd name="T8" fmla="*/ 228 w 247"/>
                <a:gd name="T9" fmla="*/ 393 h 393"/>
                <a:gd name="T10" fmla="*/ 247 w 247"/>
                <a:gd name="T11" fmla="*/ 289 h 393"/>
                <a:gd name="T12" fmla="*/ 0 w 247"/>
                <a:gd name="T13" fmla="*/ 0 h 393"/>
              </a:gdLst>
              <a:ahLst/>
              <a:cxnLst>
                <a:cxn ang="0">
                  <a:pos x="T0" y="T1"/>
                </a:cxn>
                <a:cxn ang="0">
                  <a:pos x="T2" y="T3"/>
                </a:cxn>
                <a:cxn ang="0">
                  <a:pos x="T4" y="T5"/>
                </a:cxn>
                <a:cxn ang="0">
                  <a:pos x="T6" y="T7"/>
                </a:cxn>
                <a:cxn ang="0">
                  <a:pos x="T8" y="T9"/>
                </a:cxn>
                <a:cxn ang="0">
                  <a:pos x="T10" y="T11"/>
                </a:cxn>
                <a:cxn ang="0">
                  <a:pos x="T12" y="T13"/>
                </a:cxn>
              </a:cxnLst>
              <a:rect l="0" t="0" r="r" b="b"/>
              <a:pathLst>
                <a:path w="247" h="393">
                  <a:moveTo>
                    <a:pt x="0" y="0"/>
                  </a:moveTo>
                  <a:lnTo>
                    <a:pt x="0" y="56"/>
                  </a:lnTo>
                  <a:cubicBezTo>
                    <a:pt x="109" y="78"/>
                    <a:pt x="192" y="174"/>
                    <a:pt x="192" y="289"/>
                  </a:cubicBezTo>
                  <a:cubicBezTo>
                    <a:pt x="192" y="317"/>
                    <a:pt x="188" y="342"/>
                    <a:pt x="180" y="366"/>
                  </a:cubicBezTo>
                  <a:lnTo>
                    <a:pt x="228" y="393"/>
                  </a:lnTo>
                  <a:cubicBezTo>
                    <a:pt x="241" y="360"/>
                    <a:pt x="247" y="327"/>
                    <a:pt x="247" y="289"/>
                  </a:cubicBezTo>
                  <a:cubicBezTo>
                    <a:pt x="247" y="144"/>
                    <a:pt x="140" y="23"/>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287825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0F4570-4551-40D6-BFBA-5D22F5993F88}"/>
              </a:ext>
            </a:extLst>
          </p:cNvPr>
          <p:cNvSpPr>
            <a:spLocks noGrp="1"/>
          </p:cNvSpPr>
          <p:nvPr>
            <p:ph type="title"/>
          </p:nvPr>
        </p:nvSpPr>
        <p:spPr/>
        <p:txBody>
          <a:bodyPr/>
          <a:lstStyle/>
          <a:p>
            <a:r>
              <a:rPr lang="en-GB" dirty="0"/>
              <a:t>Refined media planning</a:t>
            </a:r>
          </a:p>
        </p:txBody>
      </p:sp>
      <p:sp>
        <p:nvSpPr>
          <p:cNvPr id="12" name="Text Placeholder 11">
            <a:extLst>
              <a:ext uri="{FF2B5EF4-FFF2-40B4-BE49-F238E27FC236}">
                <a16:creationId xmlns:a16="http://schemas.microsoft.com/office/drawing/2014/main" id="{0C516B65-8354-4A60-8BF3-3D7B3B2A5386}"/>
              </a:ext>
            </a:extLst>
          </p:cNvPr>
          <p:cNvSpPr>
            <a:spLocks noGrp="1"/>
          </p:cNvSpPr>
          <p:nvPr>
            <p:ph type="body" sz="quarter" idx="11"/>
          </p:nvPr>
        </p:nvSpPr>
        <p:spPr/>
        <p:txBody>
          <a:bodyPr/>
          <a:lstStyle/>
          <a:p>
            <a:endParaRPr lang="en-GB" dirty="0"/>
          </a:p>
        </p:txBody>
      </p:sp>
      <p:sp>
        <p:nvSpPr>
          <p:cNvPr id="2" name="Slide Number Placeholder 1">
            <a:extLst>
              <a:ext uri="{FF2B5EF4-FFF2-40B4-BE49-F238E27FC236}">
                <a16:creationId xmlns:a16="http://schemas.microsoft.com/office/drawing/2014/main" id="{F9417510-4942-44CF-AADA-EADF0752D496}"/>
              </a:ext>
            </a:extLst>
          </p:cNvPr>
          <p:cNvSpPr>
            <a:spLocks noGrp="1"/>
          </p:cNvSpPr>
          <p:nvPr>
            <p:ph type="sldNum" sz="quarter" idx="15"/>
          </p:nvPr>
        </p:nvSpPr>
        <p:spPr/>
        <p:txBody>
          <a:bodyPr/>
          <a:lstStyle/>
          <a:p>
            <a:fld id="{3787542D-5C6B-4EB3-96EB-9B37C3D5D2F8}" type="slidenum">
              <a:rPr lang="en-GB" smtClean="0"/>
              <a:t>15</a:t>
            </a:fld>
            <a:endParaRPr lang="en-GB" dirty="0"/>
          </a:p>
        </p:txBody>
      </p:sp>
      <p:sp>
        <p:nvSpPr>
          <p:cNvPr id="9" name="Content Placeholder 8">
            <a:extLst>
              <a:ext uri="{FF2B5EF4-FFF2-40B4-BE49-F238E27FC236}">
                <a16:creationId xmlns:a16="http://schemas.microsoft.com/office/drawing/2014/main" id="{3E119725-7E6F-4C5D-A240-2BAE9FE797F9}"/>
              </a:ext>
            </a:extLst>
          </p:cNvPr>
          <p:cNvSpPr>
            <a:spLocks noGrp="1"/>
          </p:cNvSpPr>
          <p:nvPr>
            <p:ph sz="quarter" idx="13"/>
          </p:nvPr>
        </p:nvSpPr>
        <p:spPr>
          <a:xfrm>
            <a:off x="424545" y="1781175"/>
            <a:ext cx="5492779" cy="4476750"/>
          </a:xfrm>
        </p:spPr>
        <p:txBody>
          <a:bodyPr/>
          <a:lstStyle/>
          <a:p>
            <a:pPr>
              <a:spcAft>
                <a:spcPts val="1200"/>
              </a:spcAft>
            </a:pPr>
            <a:r>
              <a:rPr lang="en-GB" dirty="0"/>
              <a:t>With undeliverable volumes built in to your metrics your media agency can work out accurate CPTs</a:t>
            </a:r>
          </a:p>
          <a:p>
            <a:pPr>
              <a:spcAft>
                <a:spcPts val="1200"/>
              </a:spcAft>
            </a:pPr>
            <a:r>
              <a:rPr lang="en-GB" dirty="0"/>
              <a:t>This can be used to compare to other channels used as part of an overall plan</a:t>
            </a:r>
          </a:p>
          <a:p>
            <a:pPr>
              <a:spcAft>
                <a:spcPts val="1200"/>
              </a:spcAft>
            </a:pPr>
            <a:r>
              <a:rPr lang="en-GB" dirty="0"/>
              <a:t>With a greater understanding of when your mail drops could this help to refine the other media you are buying</a:t>
            </a:r>
          </a:p>
          <a:p>
            <a:pPr>
              <a:spcAft>
                <a:spcPts val="1200"/>
              </a:spcAft>
            </a:pPr>
            <a:r>
              <a:rPr lang="en-GB" dirty="0"/>
              <a:t>If you know that 80% of your mail drops by day 2, do you want to upweight other media channels to support e.g. TV, radio or other broadcast media to enhance the response to mail</a:t>
            </a:r>
          </a:p>
          <a:p>
            <a:pPr>
              <a:spcAft>
                <a:spcPts val="1200"/>
              </a:spcAft>
            </a:pPr>
            <a:endParaRPr lang="en-GB" dirty="0"/>
          </a:p>
        </p:txBody>
      </p:sp>
      <p:pic>
        <p:nvPicPr>
          <p:cNvPr id="11" name="Picture 10" descr="A picture containing person, person, indoor, striped&#10;&#10;Description automatically generated">
            <a:extLst>
              <a:ext uri="{FF2B5EF4-FFF2-40B4-BE49-F238E27FC236}">
                <a16:creationId xmlns:a16="http://schemas.microsoft.com/office/drawing/2014/main" id="{07C5C2AE-F195-488D-A4EB-E9A4683CCE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0" y="0"/>
            <a:ext cx="6096000" cy="6858000"/>
          </a:xfrm>
          <a:prstGeom prst="rect">
            <a:avLst/>
          </a:prstGeom>
        </p:spPr>
      </p:pic>
    </p:spTree>
    <p:extLst>
      <p:ext uri="{BB962C8B-B14F-4D97-AF65-F5344CB8AC3E}">
        <p14:creationId xmlns:p14="http://schemas.microsoft.com/office/powerpoint/2010/main" val="28501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25ECA87-BDCB-4CCC-A1DA-76B0D02E5864}"/>
              </a:ext>
            </a:extLst>
          </p:cNvPr>
          <p:cNvSpPr>
            <a:spLocks noGrp="1"/>
          </p:cNvSpPr>
          <p:nvPr>
            <p:ph type="pic" sz="quarter" idx="13"/>
          </p:nvPr>
        </p:nvSpPr>
        <p:spPr/>
      </p:sp>
      <p:sp>
        <p:nvSpPr>
          <p:cNvPr id="3" name="Slide Number Placeholder 2">
            <a:extLst>
              <a:ext uri="{FF2B5EF4-FFF2-40B4-BE49-F238E27FC236}">
                <a16:creationId xmlns:a16="http://schemas.microsoft.com/office/drawing/2014/main" id="{473E0756-78C9-49D6-8464-21CFB87B2358}"/>
              </a:ext>
            </a:extLst>
          </p:cNvPr>
          <p:cNvSpPr>
            <a:spLocks noGrp="1"/>
          </p:cNvSpPr>
          <p:nvPr>
            <p:ph type="sldNum" sz="quarter" idx="15"/>
          </p:nvPr>
        </p:nvSpPr>
        <p:spPr/>
        <p:txBody>
          <a:bodyPr/>
          <a:lstStyle/>
          <a:p>
            <a:fld id="{3787542D-5C6B-4EB3-96EB-9B37C3D5D2F8}" type="slidenum">
              <a:rPr lang="en-GB" smtClean="0"/>
              <a:t>16</a:t>
            </a:fld>
            <a:endParaRPr lang="en-GB" dirty="0"/>
          </a:p>
        </p:txBody>
      </p:sp>
      <p:sp>
        <p:nvSpPr>
          <p:cNvPr id="4" name="Content Placeholder 3">
            <a:extLst>
              <a:ext uri="{FF2B5EF4-FFF2-40B4-BE49-F238E27FC236}">
                <a16:creationId xmlns:a16="http://schemas.microsoft.com/office/drawing/2014/main" id="{B9F71484-AC7E-4A1A-BBB0-23B828A1DCFF}"/>
              </a:ext>
            </a:extLst>
          </p:cNvPr>
          <p:cNvSpPr>
            <a:spLocks noGrp="1"/>
          </p:cNvSpPr>
          <p:nvPr>
            <p:ph sz="quarter" idx="17"/>
          </p:nvPr>
        </p:nvSpPr>
        <p:spPr/>
        <p:txBody>
          <a:bodyPr/>
          <a:lstStyle/>
          <a:p>
            <a:r>
              <a:rPr lang="en-GB" dirty="0"/>
              <a:t>Since JICMAIL’s launch in 2017 it has been steadily building a reputation as an indispensable source of planning insight for the advertising mail industry</a:t>
            </a:r>
          </a:p>
          <a:p>
            <a:r>
              <a:rPr lang="en-GB" dirty="0"/>
              <a:t>With over 160,000 mail items now captured within the data set there has never been a richer source of mail interaction data on which to both shine a light on the role of mail in the media mix</a:t>
            </a:r>
          </a:p>
          <a:p>
            <a:r>
              <a:rPr lang="en-GB" dirty="0"/>
              <a:t>With Mailmark Direct Data media agencies building econometric models now have access to two vital data sets:  mail circulation figures for a brand and the predicted day the mail drops on the mat</a:t>
            </a:r>
          </a:p>
          <a:p>
            <a:r>
              <a:rPr lang="en-GB" dirty="0"/>
              <a:t>This gives them full visibility of the mail volumes but also the day it reaches the consumer</a:t>
            </a:r>
          </a:p>
          <a:p>
            <a:r>
              <a:rPr lang="en-GB" dirty="0"/>
              <a:t>And of course they can add the key metrics for Reach and Frequency to give them the true impact of mail on consumers</a:t>
            </a:r>
          </a:p>
          <a:p>
            <a:endParaRPr lang="en-GB" dirty="0"/>
          </a:p>
        </p:txBody>
      </p:sp>
      <p:pic>
        <p:nvPicPr>
          <p:cNvPr id="5" name="Picture Placeholder 10">
            <a:extLst>
              <a:ext uri="{FF2B5EF4-FFF2-40B4-BE49-F238E27FC236}">
                <a16:creationId xmlns:a16="http://schemas.microsoft.com/office/drawing/2014/main" id="{FAA0C330-7B15-402B-9585-F59E0E269272}"/>
              </a:ext>
            </a:extLst>
          </p:cNvPr>
          <p:cNvPicPr>
            <a:picLocks noChangeAspect="1"/>
          </p:cNvPicPr>
          <p:nvPr/>
        </p:nvPicPr>
        <p:blipFill>
          <a:blip r:embed="rId3">
            <a:extLst>
              <a:ext uri="{28A0092B-C50C-407E-A947-70E740481C1C}">
                <a14:useLocalDpi xmlns:a14="http://schemas.microsoft.com/office/drawing/2010/main" val="0"/>
              </a:ext>
            </a:extLst>
          </a:blip>
          <a:srcRect l="26778" r="26778"/>
          <a:stretch>
            <a:fillRect/>
          </a:stretch>
        </p:blipFill>
        <p:spPr>
          <a:xfrm>
            <a:off x="-2193" y="-12700"/>
            <a:ext cx="6096003" cy="6858000"/>
          </a:xfrm>
          <a:prstGeom prst="rect">
            <a:avLst/>
          </a:prstGeom>
          <a:solidFill>
            <a:schemeClr val="bg1">
              <a:lumMod val="65000"/>
            </a:schemeClr>
          </a:solidFill>
        </p:spPr>
      </p:pic>
      <p:sp>
        <p:nvSpPr>
          <p:cNvPr id="6" name="Title 6">
            <a:extLst>
              <a:ext uri="{FF2B5EF4-FFF2-40B4-BE49-F238E27FC236}">
                <a16:creationId xmlns:a16="http://schemas.microsoft.com/office/drawing/2014/main" id="{7FB5A8BA-5D31-4E32-9459-FE047325CF40}"/>
              </a:ext>
            </a:extLst>
          </p:cNvPr>
          <p:cNvSpPr txBox="1">
            <a:spLocks/>
          </p:cNvSpPr>
          <p:nvPr/>
        </p:nvSpPr>
        <p:spPr>
          <a:xfrm>
            <a:off x="6581978" y="387565"/>
            <a:ext cx="5276625" cy="1050665"/>
          </a:xfrm>
          <a:prstGeom prst="rect">
            <a:avLst/>
          </a:prstGeom>
        </p:spPr>
        <p:txBody>
          <a:bodyPr lIns="0" tIns="0" rIns="0" bIns="0"/>
          <a:lstStyle>
            <a:lvl1pPr defTabSz="914400">
              <a:lnSpc>
                <a:spcPts val="4400"/>
              </a:lnSpc>
              <a:spcBef>
                <a:spcPct val="0"/>
              </a:spcBef>
              <a:buNone/>
              <a:defRPr sz="3600" b="1" cap="all" spc="-100" baseline="0">
                <a:latin typeface="+mj-lt"/>
                <a:ea typeface="+mj-ea"/>
                <a:cs typeface="+mj-cs"/>
              </a:defRPr>
            </a:lvl1pPr>
          </a:lstStyle>
          <a:p>
            <a:r>
              <a:rPr lang="en-GB" dirty="0"/>
              <a:t>Econometric modelling</a:t>
            </a:r>
          </a:p>
        </p:txBody>
      </p:sp>
      <p:grpSp>
        <p:nvGrpSpPr>
          <p:cNvPr id="7" name="Trends" descr="{&quot;Key&quot;:&quot;POWER_USER_SHAPE_ICON&quot;,&quot;Value&quot;:&quot;POWER_USER_SHAPE_ICON_STYLE_1&quot;}">
            <a:extLst>
              <a:ext uri="{FF2B5EF4-FFF2-40B4-BE49-F238E27FC236}">
                <a16:creationId xmlns:a16="http://schemas.microsoft.com/office/drawing/2014/main" id="{509C3B2C-03DB-4583-805C-B247173151D1}"/>
              </a:ext>
            </a:extLst>
          </p:cNvPr>
          <p:cNvGrpSpPr>
            <a:grpSpLocks noChangeAspect="1"/>
          </p:cNvGrpSpPr>
          <p:nvPr>
            <p:custDataLst>
              <p:tags r:id="rId1"/>
            </p:custDataLst>
          </p:nvPr>
        </p:nvGrpSpPr>
        <p:grpSpPr bwMode="auto">
          <a:xfrm>
            <a:off x="1204491" y="2323671"/>
            <a:ext cx="3652765" cy="1874327"/>
            <a:chOff x="2168" y="1309"/>
            <a:chExt cx="3200" cy="1642"/>
          </a:xfrm>
          <a:solidFill>
            <a:schemeClr val="accent1"/>
          </a:solidFill>
        </p:grpSpPr>
        <p:sp>
          <p:nvSpPr>
            <p:cNvPr id="8" name="Freeform 186">
              <a:extLst>
                <a:ext uri="{FF2B5EF4-FFF2-40B4-BE49-F238E27FC236}">
                  <a16:creationId xmlns:a16="http://schemas.microsoft.com/office/drawing/2014/main" id="{EAE1EF23-A91D-47C1-9368-F389513E4C72}"/>
                </a:ext>
              </a:extLst>
            </p:cNvPr>
            <p:cNvSpPr>
              <a:spLocks/>
            </p:cNvSpPr>
            <p:nvPr/>
          </p:nvSpPr>
          <p:spPr bwMode="auto">
            <a:xfrm>
              <a:off x="2168" y="1694"/>
              <a:ext cx="2092" cy="1257"/>
            </a:xfrm>
            <a:custGeom>
              <a:avLst/>
              <a:gdLst>
                <a:gd name="T0" fmla="*/ 487 w 527"/>
                <a:gd name="T1" fmla="*/ 10 h 316"/>
                <a:gd name="T2" fmla="*/ 361 w 527"/>
                <a:gd name="T3" fmla="*/ 243 h 316"/>
                <a:gd name="T4" fmla="*/ 198 w 527"/>
                <a:gd name="T5" fmla="*/ 14 h 316"/>
                <a:gd name="T6" fmla="*/ 164 w 527"/>
                <a:gd name="T7" fmla="*/ 7 h 316"/>
                <a:gd name="T8" fmla="*/ 14 w 527"/>
                <a:gd name="T9" fmla="*/ 107 h 316"/>
                <a:gd name="T10" fmla="*/ 7 w 527"/>
                <a:gd name="T11" fmla="*/ 142 h 316"/>
                <a:gd name="T12" fmla="*/ 42 w 527"/>
                <a:gd name="T13" fmla="*/ 149 h 316"/>
                <a:gd name="T14" fmla="*/ 172 w 527"/>
                <a:gd name="T15" fmla="*/ 62 h 316"/>
                <a:gd name="T16" fmla="*/ 343 w 527"/>
                <a:gd name="T17" fmla="*/ 305 h 316"/>
                <a:gd name="T18" fmla="*/ 363 w 527"/>
                <a:gd name="T19" fmla="*/ 316 h 316"/>
                <a:gd name="T20" fmla="*/ 365 w 527"/>
                <a:gd name="T21" fmla="*/ 316 h 316"/>
                <a:gd name="T22" fmla="*/ 385 w 527"/>
                <a:gd name="T23" fmla="*/ 303 h 316"/>
                <a:gd name="T24" fmla="*/ 527 w 527"/>
                <a:gd name="T25" fmla="*/ 42 h 316"/>
                <a:gd name="T26" fmla="*/ 487 w 527"/>
                <a:gd name="T27" fmla="*/ 1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7" h="316">
                  <a:moveTo>
                    <a:pt x="487" y="10"/>
                  </a:moveTo>
                  <a:lnTo>
                    <a:pt x="361" y="243"/>
                  </a:lnTo>
                  <a:lnTo>
                    <a:pt x="198" y="14"/>
                  </a:lnTo>
                  <a:cubicBezTo>
                    <a:pt x="191" y="3"/>
                    <a:pt x="175" y="0"/>
                    <a:pt x="164" y="7"/>
                  </a:cubicBezTo>
                  <a:lnTo>
                    <a:pt x="14" y="107"/>
                  </a:lnTo>
                  <a:cubicBezTo>
                    <a:pt x="3" y="115"/>
                    <a:pt x="0" y="131"/>
                    <a:pt x="7" y="142"/>
                  </a:cubicBezTo>
                  <a:cubicBezTo>
                    <a:pt x="15" y="154"/>
                    <a:pt x="30" y="157"/>
                    <a:pt x="42" y="149"/>
                  </a:cubicBezTo>
                  <a:lnTo>
                    <a:pt x="172" y="62"/>
                  </a:lnTo>
                  <a:lnTo>
                    <a:pt x="343" y="305"/>
                  </a:lnTo>
                  <a:cubicBezTo>
                    <a:pt x="348" y="312"/>
                    <a:pt x="355" y="316"/>
                    <a:pt x="363" y="316"/>
                  </a:cubicBezTo>
                  <a:cubicBezTo>
                    <a:pt x="364" y="316"/>
                    <a:pt x="364" y="316"/>
                    <a:pt x="365" y="316"/>
                  </a:cubicBezTo>
                  <a:cubicBezTo>
                    <a:pt x="374" y="315"/>
                    <a:pt x="381" y="310"/>
                    <a:pt x="385" y="303"/>
                  </a:cubicBezTo>
                  <a:lnTo>
                    <a:pt x="527" y="42"/>
                  </a:lnTo>
                  <a:cubicBezTo>
                    <a:pt x="511" y="35"/>
                    <a:pt x="497" y="24"/>
                    <a:pt x="487" y="1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Oval 187">
              <a:extLst>
                <a:ext uri="{FF2B5EF4-FFF2-40B4-BE49-F238E27FC236}">
                  <a16:creationId xmlns:a16="http://schemas.microsoft.com/office/drawing/2014/main" id="{1CA694E5-3DF8-4857-9BAC-820073DE1F08}"/>
                </a:ext>
              </a:extLst>
            </p:cNvPr>
            <p:cNvSpPr>
              <a:spLocks noChangeArrowheads="1"/>
            </p:cNvSpPr>
            <p:nvPr/>
          </p:nvSpPr>
          <p:spPr bwMode="auto">
            <a:xfrm>
              <a:off x="4173" y="1309"/>
              <a:ext cx="449" cy="44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reeform 188">
              <a:extLst>
                <a:ext uri="{FF2B5EF4-FFF2-40B4-BE49-F238E27FC236}">
                  <a16:creationId xmlns:a16="http://schemas.microsoft.com/office/drawing/2014/main" id="{02BEF675-11AA-470C-8A21-02DBD87C253D}"/>
                </a:ext>
              </a:extLst>
            </p:cNvPr>
            <p:cNvSpPr>
              <a:spLocks/>
            </p:cNvSpPr>
            <p:nvPr/>
          </p:nvSpPr>
          <p:spPr bwMode="auto">
            <a:xfrm>
              <a:off x="4598" y="1667"/>
              <a:ext cx="770" cy="966"/>
            </a:xfrm>
            <a:custGeom>
              <a:avLst/>
              <a:gdLst>
                <a:gd name="T0" fmla="*/ 0 w 194"/>
                <a:gd name="T1" fmla="*/ 40 h 243"/>
                <a:gd name="T2" fmla="*/ 146 w 194"/>
                <a:gd name="T3" fmla="*/ 230 h 243"/>
                <a:gd name="T4" fmla="*/ 181 w 194"/>
                <a:gd name="T5" fmla="*/ 234 h 243"/>
                <a:gd name="T6" fmla="*/ 186 w 194"/>
                <a:gd name="T7" fmla="*/ 199 h 243"/>
                <a:gd name="T8" fmla="*/ 32 w 194"/>
                <a:gd name="T9" fmla="*/ 0 h 243"/>
                <a:gd name="T10" fmla="*/ 0 w 194"/>
                <a:gd name="T11" fmla="*/ 40 h 243"/>
              </a:gdLst>
              <a:ahLst/>
              <a:cxnLst>
                <a:cxn ang="0">
                  <a:pos x="T0" y="T1"/>
                </a:cxn>
                <a:cxn ang="0">
                  <a:pos x="T2" y="T3"/>
                </a:cxn>
                <a:cxn ang="0">
                  <a:pos x="T4" y="T5"/>
                </a:cxn>
                <a:cxn ang="0">
                  <a:pos x="T6" y="T7"/>
                </a:cxn>
                <a:cxn ang="0">
                  <a:pos x="T8" y="T9"/>
                </a:cxn>
                <a:cxn ang="0">
                  <a:pos x="T10" y="T11"/>
                </a:cxn>
              </a:cxnLst>
              <a:rect l="0" t="0" r="r" b="b"/>
              <a:pathLst>
                <a:path w="194" h="243">
                  <a:moveTo>
                    <a:pt x="0" y="40"/>
                  </a:moveTo>
                  <a:lnTo>
                    <a:pt x="146" y="230"/>
                  </a:lnTo>
                  <a:cubicBezTo>
                    <a:pt x="155" y="241"/>
                    <a:pt x="170" y="243"/>
                    <a:pt x="181" y="234"/>
                  </a:cubicBezTo>
                  <a:cubicBezTo>
                    <a:pt x="192" y="226"/>
                    <a:pt x="194" y="210"/>
                    <a:pt x="186" y="199"/>
                  </a:cubicBezTo>
                  <a:lnTo>
                    <a:pt x="32" y="0"/>
                  </a:lnTo>
                  <a:cubicBezTo>
                    <a:pt x="26" y="16"/>
                    <a:pt x="14" y="30"/>
                    <a:pt x="0" y="4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786042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59DAE-2CC8-4891-858A-6CA08D66220F}"/>
              </a:ext>
            </a:extLst>
          </p:cNvPr>
          <p:cNvSpPr>
            <a:spLocks noGrp="1"/>
          </p:cNvSpPr>
          <p:nvPr>
            <p:ph type="title"/>
          </p:nvPr>
        </p:nvSpPr>
        <p:spPr>
          <a:xfrm>
            <a:off x="6390290" y="414000"/>
            <a:ext cx="5076496" cy="475686"/>
          </a:xfrm>
        </p:spPr>
        <p:txBody>
          <a:bodyPr/>
          <a:lstStyle/>
          <a:p>
            <a:r>
              <a:rPr lang="en-GB" dirty="0"/>
              <a:t>Interaction rate modelling</a:t>
            </a:r>
          </a:p>
        </p:txBody>
      </p:sp>
      <p:sp>
        <p:nvSpPr>
          <p:cNvPr id="4" name="Slide Number Placeholder 3">
            <a:extLst>
              <a:ext uri="{FF2B5EF4-FFF2-40B4-BE49-F238E27FC236}">
                <a16:creationId xmlns:a16="http://schemas.microsoft.com/office/drawing/2014/main" id="{8A6AF7A3-A482-4361-B3FC-B926A4FC43D8}"/>
              </a:ext>
            </a:extLst>
          </p:cNvPr>
          <p:cNvSpPr>
            <a:spLocks noGrp="1"/>
          </p:cNvSpPr>
          <p:nvPr>
            <p:ph type="sldNum" sz="quarter" idx="15"/>
          </p:nvPr>
        </p:nvSpPr>
        <p:spPr/>
        <p:txBody>
          <a:bodyPr/>
          <a:lstStyle/>
          <a:p>
            <a:fld id="{3787542D-5C6B-4EB3-96EB-9B37C3D5D2F8}" type="slidenum">
              <a:rPr lang="en-GB" smtClean="0"/>
              <a:t>17</a:t>
            </a:fld>
            <a:endParaRPr lang="en-GB" dirty="0"/>
          </a:p>
        </p:txBody>
      </p:sp>
      <p:sp>
        <p:nvSpPr>
          <p:cNvPr id="5" name="Content Placeholder 4">
            <a:extLst>
              <a:ext uri="{FF2B5EF4-FFF2-40B4-BE49-F238E27FC236}">
                <a16:creationId xmlns:a16="http://schemas.microsoft.com/office/drawing/2014/main" id="{2A677408-B127-485F-8F9E-ABFF4E68ED18}"/>
              </a:ext>
            </a:extLst>
          </p:cNvPr>
          <p:cNvSpPr>
            <a:spLocks noGrp="1"/>
          </p:cNvSpPr>
          <p:nvPr>
            <p:ph sz="quarter" idx="13"/>
          </p:nvPr>
        </p:nvSpPr>
        <p:spPr>
          <a:xfrm>
            <a:off x="6390290" y="1781175"/>
            <a:ext cx="5366281" cy="4476750"/>
          </a:xfrm>
        </p:spPr>
        <p:txBody>
          <a:bodyPr/>
          <a:lstStyle/>
          <a:p>
            <a:pPr>
              <a:spcAft>
                <a:spcPts val="600"/>
              </a:spcAft>
            </a:pPr>
            <a:r>
              <a:rPr lang="en-GB" dirty="0"/>
              <a:t>Frequency of interaction differs by day of week: this could be a crucial planning consideration</a:t>
            </a:r>
          </a:p>
          <a:p>
            <a:pPr>
              <a:spcAft>
                <a:spcPts val="600"/>
              </a:spcAft>
            </a:pPr>
            <a:r>
              <a:rPr lang="en-GB" dirty="0"/>
              <a:t>In the world of mail where delivery date is a controllable factor</a:t>
            </a:r>
          </a:p>
          <a:p>
            <a:pPr>
              <a:spcAft>
                <a:spcPts val="600"/>
              </a:spcAft>
            </a:pPr>
            <a:r>
              <a:rPr lang="en-GB" dirty="0"/>
              <a:t>Finance direct mail interaction tends to be highest at the beginning of the week, while for supermarkets direct mail interaction is highest at the weekend </a:t>
            </a:r>
          </a:p>
          <a:p>
            <a:pPr>
              <a:spcAft>
                <a:spcPts val="600"/>
              </a:spcAft>
            </a:pPr>
            <a:r>
              <a:rPr lang="en-GB" dirty="0"/>
              <a:t>Day of week and week and month analysis can be observed right down to the individual physical interaction or commercial action level – for example, consumers are more likely to be prompted to go online when mail is received at the weekend, but pick up the phone and call an advertiser when received on a Thursday or Friday.</a:t>
            </a:r>
          </a:p>
          <a:p>
            <a:pPr>
              <a:spcAft>
                <a:spcPts val="600"/>
              </a:spcAft>
            </a:pPr>
            <a:endParaRPr lang="en-GB" dirty="0"/>
          </a:p>
        </p:txBody>
      </p:sp>
      <p:pic>
        <p:nvPicPr>
          <p:cNvPr id="8" name="Picture 7">
            <a:extLst>
              <a:ext uri="{FF2B5EF4-FFF2-40B4-BE49-F238E27FC236}">
                <a16:creationId xmlns:a16="http://schemas.microsoft.com/office/drawing/2014/main" id="{1FE64096-A1C4-4B7E-99C2-910CC86049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spTree>
    <p:extLst>
      <p:ext uri="{BB962C8B-B14F-4D97-AF65-F5344CB8AC3E}">
        <p14:creationId xmlns:p14="http://schemas.microsoft.com/office/powerpoint/2010/main" val="1275750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F45908-7E8E-4A27-B708-649D12F2C943}"/>
              </a:ext>
            </a:extLst>
          </p:cNvPr>
          <p:cNvSpPr>
            <a:spLocks noGrp="1"/>
          </p:cNvSpPr>
          <p:nvPr>
            <p:ph type="title"/>
          </p:nvPr>
        </p:nvSpPr>
        <p:spPr/>
        <p:txBody>
          <a:bodyPr/>
          <a:lstStyle/>
          <a:p>
            <a:r>
              <a:rPr lang="en-GB" dirty="0"/>
              <a:t>THANK YOU</a:t>
            </a:r>
          </a:p>
        </p:txBody>
      </p:sp>
      <p:sp>
        <p:nvSpPr>
          <p:cNvPr id="7" name="Subtitle 6">
            <a:extLst>
              <a:ext uri="{FF2B5EF4-FFF2-40B4-BE49-F238E27FC236}">
                <a16:creationId xmlns:a16="http://schemas.microsoft.com/office/drawing/2014/main" id="{70F49F5B-C1C9-4347-B444-2E3E58FBEFCF}"/>
              </a:ext>
            </a:extLst>
          </p:cNvPr>
          <p:cNvSpPr>
            <a:spLocks noGrp="1"/>
          </p:cNvSpPr>
          <p:nvPr>
            <p:ph type="subTitle" idx="1"/>
          </p:nvPr>
        </p:nvSpPr>
        <p:spPr/>
        <p:txBody>
          <a:bodyPr/>
          <a:lstStyle/>
          <a:p>
            <a:endParaRPr lang="en-GB" dirty="0"/>
          </a:p>
        </p:txBody>
      </p:sp>
      <p:sp>
        <p:nvSpPr>
          <p:cNvPr id="4" name="Slide Number Placeholder 3">
            <a:extLst>
              <a:ext uri="{FF2B5EF4-FFF2-40B4-BE49-F238E27FC236}">
                <a16:creationId xmlns:a16="http://schemas.microsoft.com/office/drawing/2014/main" id="{88973239-3B19-4A13-8106-0B63A74927EA}"/>
              </a:ext>
            </a:extLst>
          </p:cNvPr>
          <p:cNvSpPr>
            <a:spLocks noGrp="1"/>
          </p:cNvSpPr>
          <p:nvPr>
            <p:ph type="sldNum" sz="quarter" idx="4294967295"/>
          </p:nvPr>
        </p:nvSpPr>
        <p:spPr>
          <a:xfrm>
            <a:off x="9448800" y="6261100"/>
            <a:ext cx="2743200" cy="365125"/>
          </a:xfrm>
        </p:spPr>
        <p:txBody>
          <a:bodyPr/>
          <a:lstStyle/>
          <a:p>
            <a:fld id="{3787542D-5C6B-4EB3-96EB-9B37C3D5D2F8}" type="slidenum">
              <a:rPr lang="en-GB" smtClean="0"/>
              <a:t>18</a:t>
            </a:fld>
            <a:endParaRPr lang="en-GB" dirty="0"/>
          </a:p>
        </p:txBody>
      </p:sp>
    </p:spTree>
    <p:extLst>
      <p:ext uri="{BB962C8B-B14F-4D97-AF65-F5344CB8AC3E}">
        <p14:creationId xmlns:p14="http://schemas.microsoft.com/office/powerpoint/2010/main" val="843619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64669-B71B-437A-B2F6-1F0915880AAF}"/>
              </a:ext>
            </a:extLst>
          </p:cNvPr>
          <p:cNvSpPr>
            <a:spLocks noGrp="1"/>
          </p:cNvSpPr>
          <p:nvPr>
            <p:ph type="title"/>
          </p:nvPr>
        </p:nvSpPr>
        <p:spPr/>
        <p:txBody>
          <a:bodyPr/>
          <a:lstStyle/>
          <a:p>
            <a:r>
              <a:rPr lang="en-GB" dirty="0"/>
              <a:t>Supply chain to consumer</a:t>
            </a:r>
            <a:endParaRPr lang="en-US" dirty="0"/>
          </a:p>
        </p:txBody>
      </p:sp>
      <p:sp>
        <p:nvSpPr>
          <p:cNvPr id="3" name="Text Placeholder 2">
            <a:extLst>
              <a:ext uri="{FF2B5EF4-FFF2-40B4-BE49-F238E27FC236}">
                <a16:creationId xmlns:a16="http://schemas.microsoft.com/office/drawing/2014/main" id="{38F315B8-3D01-4002-9E37-DB5795ADC64A}"/>
              </a:ext>
            </a:extLst>
          </p:cNvPr>
          <p:cNvSpPr>
            <a:spLocks noGrp="1"/>
          </p:cNvSpPr>
          <p:nvPr>
            <p:ph type="body" sz="quarter" idx="11"/>
          </p:nvPr>
        </p:nvSpPr>
        <p:spPr/>
        <p:txBody>
          <a:bodyPr/>
          <a:lstStyle/>
          <a:p>
            <a:r>
              <a:rPr lang="en-US" dirty="0"/>
              <a:t>A seamless way to track your mailing campaigns</a:t>
            </a:r>
          </a:p>
        </p:txBody>
      </p:sp>
      <p:sp>
        <p:nvSpPr>
          <p:cNvPr id="4" name="Slide Number Placeholder 3">
            <a:extLst>
              <a:ext uri="{FF2B5EF4-FFF2-40B4-BE49-F238E27FC236}">
                <a16:creationId xmlns:a16="http://schemas.microsoft.com/office/drawing/2014/main" id="{9F7187D4-D4D7-47E6-965E-D830B1D2460D}"/>
              </a:ext>
            </a:extLst>
          </p:cNvPr>
          <p:cNvSpPr>
            <a:spLocks noGrp="1"/>
          </p:cNvSpPr>
          <p:nvPr>
            <p:ph type="sldNum" sz="quarter" idx="15"/>
          </p:nvPr>
        </p:nvSpPr>
        <p:spPr/>
        <p:txBody>
          <a:bodyPr/>
          <a:lstStyle/>
          <a:p>
            <a:fld id="{3787542D-5C6B-4EB3-96EB-9B37C3D5D2F8}" type="slidenum">
              <a:rPr lang="en-GB" smtClean="0"/>
              <a:t>2</a:t>
            </a:fld>
            <a:endParaRPr lang="en-GB" dirty="0"/>
          </a:p>
        </p:txBody>
      </p:sp>
      <p:sp>
        <p:nvSpPr>
          <p:cNvPr id="6" name="TextBox 5">
            <a:extLst>
              <a:ext uri="{FF2B5EF4-FFF2-40B4-BE49-F238E27FC236}">
                <a16:creationId xmlns:a16="http://schemas.microsoft.com/office/drawing/2014/main" id="{6704CDEA-7CC9-4BC3-BB8D-F24DED401BF6}"/>
              </a:ext>
            </a:extLst>
          </p:cNvPr>
          <p:cNvSpPr txBox="1"/>
          <p:nvPr/>
        </p:nvSpPr>
        <p:spPr>
          <a:xfrm>
            <a:off x="6232640" y="3489132"/>
            <a:ext cx="2450182" cy="1200329"/>
          </a:xfrm>
          <a:prstGeom prst="rect">
            <a:avLst/>
          </a:prstGeom>
          <a:noFill/>
        </p:spPr>
        <p:txBody>
          <a:bodyPr wrap="square" rtlCol="0">
            <a:spAutoFit/>
          </a:bodyPr>
          <a:lstStyle/>
          <a:p>
            <a:pPr algn="ctr"/>
            <a:r>
              <a:rPr lang="en-GB" dirty="0"/>
              <a:t>The Mailmark Reports provide information on mail processed and seen in the system</a:t>
            </a:r>
          </a:p>
        </p:txBody>
      </p:sp>
      <p:sp>
        <p:nvSpPr>
          <p:cNvPr id="7" name="TextBox 6">
            <a:extLst>
              <a:ext uri="{FF2B5EF4-FFF2-40B4-BE49-F238E27FC236}">
                <a16:creationId xmlns:a16="http://schemas.microsoft.com/office/drawing/2014/main" id="{4920A8B1-D374-4E88-AD40-B9AF1D8DAFF1}"/>
              </a:ext>
            </a:extLst>
          </p:cNvPr>
          <p:cNvSpPr txBox="1"/>
          <p:nvPr/>
        </p:nvSpPr>
        <p:spPr>
          <a:xfrm>
            <a:off x="9155700" y="3450819"/>
            <a:ext cx="2450182" cy="1754326"/>
          </a:xfrm>
          <a:prstGeom prst="rect">
            <a:avLst/>
          </a:prstGeom>
          <a:noFill/>
        </p:spPr>
        <p:txBody>
          <a:bodyPr wrap="square" rtlCol="0">
            <a:spAutoFit/>
          </a:bodyPr>
          <a:lstStyle/>
          <a:p>
            <a:pPr algn="ctr"/>
            <a:r>
              <a:rPr lang="en-GB" dirty="0"/>
              <a:t>This means we can see what mail is coming in, when it has been processed and the last scan date before delivery</a:t>
            </a:r>
          </a:p>
        </p:txBody>
      </p:sp>
      <p:pic>
        <p:nvPicPr>
          <p:cNvPr id="9" name="Picture 16">
            <a:extLst>
              <a:ext uri="{FF2B5EF4-FFF2-40B4-BE49-F238E27FC236}">
                <a16:creationId xmlns:a16="http://schemas.microsoft.com/office/drawing/2014/main" id="{CE825BC2-73BF-4E9F-8B7F-BEA7A39D41D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99799" y="2433408"/>
            <a:ext cx="976939" cy="95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a:extLst>
              <a:ext uri="{FF2B5EF4-FFF2-40B4-BE49-F238E27FC236}">
                <a16:creationId xmlns:a16="http://schemas.microsoft.com/office/drawing/2014/main" id="{D9C48DC6-D099-46CB-B308-8B920D632C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90854" y="2502836"/>
            <a:ext cx="1122234" cy="76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8">
            <a:extLst>
              <a:ext uri="{FF2B5EF4-FFF2-40B4-BE49-F238E27FC236}">
                <a16:creationId xmlns:a16="http://schemas.microsoft.com/office/drawing/2014/main" id="{2221A307-0BB7-48C4-9B9C-3266CE55458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26257" y="2429050"/>
            <a:ext cx="1020962" cy="93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9">
            <a:extLst>
              <a:ext uri="{FF2B5EF4-FFF2-40B4-BE49-F238E27FC236}">
                <a16:creationId xmlns:a16="http://schemas.microsoft.com/office/drawing/2014/main" id="{AC65E7F4-D6DF-4B6D-A8B4-69F8CC30A19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970246" y="2311542"/>
            <a:ext cx="755746" cy="982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3202D82B-17FF-450B-98AD-7A51EF70DB60}"/>
              </a:ext>
            </a:extLst>
          </p:cNvPr>
          <p:cNvSpPr txBox="1"/>
          <p:nvPr/>
        </p:nvSpPr>
        <p:spPr>
          <a:xfrm>
            <a:off x="480781" y="3433003"/>
            <a:ext cx="2450182" cy="1754326"/>
          </a:xfrm>
          <a:prstGeom prst="rect">
            <a:avLst/>
          </a:prstGeom>
          <a:noFill/>
        </p:spPr>
        <p:txBody>
          <a:bodyPr wrap="square" rtlCol="0">
            <a:spAutoFit/>
          </a:bodyPr>
          <a:lstStyle/>
          <a:p>
            <a:pPr algn="ctr"/>
            <a:r>
              <a:rPr lang="en-GB" dirty="0"/>
              <a:t>A barcode standard for  Business Mail, Advertising Mail, Subscription Mail and Publishing Mail</a:t>
            </a:r>
          </a:p>
          <a:p>
            <a:pPr algn="ctr"/>
            <a:endParaRPr lang="en-GB" dirty="0"/>
          </a:p>
        </p:txBody>
      </p:sp>
      <p:sp>
        <p:nvSpPr>
          <p:cNvPr id="14" name="TextBox 13">
            <a:extLst>
              <a:ext uri="{FF2B5EF4-FFF2-40B4-BE49-F238E27FC236}">
                <a16:creationId xmlns:a16="http://schemas.microsoft.com/office/drawing/2014/main" id="{F36AE181-58ED-46FB-B2E8-A3991DAFF631}"/>
              </a:ext>
            </a:extLst>
          </p:cNvPr>
          <p:cNvSpPr txBox="1"/>
          <p:nvPr/>
        </p:nvSpPr>
        <p:spPr>
          <a:xfrm>
            <a:off x="3340755" y="3466650"/>
            <a:ext cx="2450182" cy="1477328"/>
          </a:xfrm>
          <a:prstGeom prst="rect">
            <a:avLst/>
          </a:prstGeom>
          <a:noFill/>
        </p:spPr>
        <p:txBody>
          <a:bodyPr wrap="square" rtlCol="0">
            <a:spAutoFit/>
          </a:bodyPr>
          <a:lstStyle/>
          <a:p>
            <a:pPr algn="ctr"/>
            <a:r>
              <a:rPr lang="en-GB" dirty="0"/>
              <a:t>At different stages within the supply chain data is captured for each piece of mail</a:t>
            </a:r>
            <a:endParaRPr lang="en-GB" dirty="0">
              <a:solidFill>
                <a:srgbClr val="FF0000"/>
              </a:solidFill>
            </a:endParaRPr>
          </a:p>
          <a:p>
            <a:pPr algn="ctr"/>
            <a:endParaRPr lang="en-GB" dirty="0"/>
          </a:p>
        </p:txBody>
      </p:sp>
      <p:sp>
        <p:nvSpPr>
          <p:cNvPr id="15" name="Freeform: Shape 14">
            <a:extLst>
              <a:ext uri="{FF2B5EF4-FFF2-40B4-BE49-F238E27FC236}">
                <a16:creationId xmlns:a16="http://schemas.microsoft.com/office/drawing/2014/main" id="{D5328B64-B92B-4608-8FC9-9453CB456EDF}"/>
              </a:ext>
            </a:extLst>
          </p:cNvPr>
          <p:cNvSpPr/>
          <p:nvPr/>
        </p:nvSpPr>
        <p:spPr>
          <a:xfrm>
            <a:off x="2929538" y="3668981"/>
            <a:ext cx="314325" cy="533400"/>
          </a:xfrm>
          <a:custGeom>
            <a:avLst/>
            <a:gdLst>
              <a:gd name="connsiteX0" fmla="*/ 119063 w 314325"/>
              <a:gd name="connsiteY0" fmla="*/ 0 h 533400"/>
              <a:gd name="connsiteX1" fmla="*/ 0 w 314325"/>
              <a:gd name="connsiteY1" fmla="*/ 0 h 533400"/>
              <a:gd name="connsiteX2" fmla="*/ 200025 w 314325"/>
              <a:gd name="connsiteY2" fmla="*/ 266700 h 533400"/>
              <a:gd name="connsiteX3" fmla="*/ 0 w 314325"/>
              <a:gd name="connsiteY3" fmla="*/ 533400 h 533400"/>
              <a:gd name="connsiteX4" fmla="*/ 119063 w 314325"/>
              <a:gd name="connsiteY4" fmla="*/ 533400 h 533400"/>
              <a:gd name="connsiteX5" fmla="*/ 319088 w 314325"/>
              <a:gd name="connsiteY5" fmla="*/ 266700 h 533400"/>
              <a:gd name="connsiteX6" fmla="*/ 119063 w 314325"/>
              <a:gd name="connsiteY6"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325" h="533400">
                <a:moveTo>
                  <a:pt x="119063" y="0"/>
                </a:moveTo>
                <a:lnTo>
                  <a:pt x="0" y="0"/>
                </a:lnTo>
                <a:lnTo>
                  <a:pt x="200025" y="266700"/>
                </a:lnTo>
                <a:lnTo>
                  <a:pt x="0" y="533400"/>
                </a:lnTo>
                <a:lnTo>
                  <a:pt x="119063" y="533400"/>
                </a:lnTo>
                <a:lnTo>
                  <a:pt x="319088" y="266700"/>
                </a:lnTo>
                <a:lnTo>
                  <a:pt x="119063" y="0"/>
                </a:lnTo>
                <a:close/>
              </a:path>
            </a:pathLst>
          </a:custGeom>
          <a:solidFill>
            <a:schemeClr val="tx1"/>
          </a:solidFill>
          <a:ln w="9525" cap="flat">
            <a:noFill/>
            <a:prstDash val="solid"/>
            <a:miter/>
          </a:ln>
        </p:spPr>
        <p:txBody>
          <a:bodyPr rtlCol="0" anchor="ctr"/>
          <a:lstStyle/>
          <a:p>
            <a:endParaRPr lang="en-GB" dirty="0"/>
          </a:p>
        </p:txBody>
      </p:sp>
      <p:sp>
        <p:nvSpPr>
          <p:cNvPr id="16" name="Freeform: Shape 15">
            <a:extLst>
              <a:ext uri="{FF2B5EF4-FFF2-40B4-BE49-F238E27FC236}">
                <a16:creationId xmlns:a16="http://schemas.microsoft.com/office/drawing/2014/main" id="{B3E3167F-69DD-4CA7-9D69-053DD0248B94}"/>
              </a:ext>
            </a:extLst>
          </p:cNvPr>
          <p:cNvSpPr/>
          <p:nvPr/>
        </p:nvSpPr>
        <p:spPr>
          <a:xfrm>
            <a:off x="5924525" y="3668981"/>
            <a:ext cx="314325" cy="533400"/>
          </a:xfrm>
          <a:custGeom>
            <a:avLst/>
            <a:gdLst>
              <a:gd name="connsiteX0" fmla="*/ 119063 w 314325"/>
              <a:gd name="connsiteY0" fmla="*/ 0 h 533400"/>
              <a:gd name="connsiteX1" fmla="*/ 0 w 314325"/>
              <a:gd name="connsiteY1" fmla="*/ 0 h 533400"/>
              <a:gd name="connsiteX2" fmla="*/ 200025 w 314325"/>
              <a:gd name="connsiteY2" fmla="*/ 266700 h 533400"/>
              <a:gd name="connsiteX3" fmla="*/ 0 w 314325"/>
              <a:gd name="connsiteY3" fmla="*/ 533400 h 533400"/>
              <a:gd name="connsiteX4" fmla="*/ 119063 w 314325"/>
              <a:gd name="connsiteY4" fmla="*/ 533400 h 533400"/>
              <a:gd name="connsiteX5" fmla="*/ 319088 w 314325"/>
              <a:gd name="connsiteY5" fmla="*/ 266700 h 533400"/>
              <a:gd name="connsiteX6" fmla="*/ 119063 w 314325"/>
              <a:gd name="connsiteY6"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325" h="533400">
                <a:moveTo>
                  <a:pt x="119063" y="0"/>
                </a:moveTo>
                <a:lnTo>
                  <a:pt x="0" y="0"/>
                </a:lnTo>
                <a:lnTo>
                  <a:pt x="200025" y="266700"/>
                </a:lnTo>
                <a:lnTo>
                  <a:pt x="0" y="533400"/>
                </a:lnTo>
                <a:lnTo>
                  <a:pt x="119063" y="533400"/>
                </a:lnTo>
                <a:lnTo>
                  <a:pt x="319088" y="266700"/>
                </a:lnTo>
                <a:lnTo>
                  <a:pt x="119063" y="0"/>
                </a:lnTo>
                <a:close/>
              </a:path>
            </a:pathLst>
          </a:custGeom>
          <a:solidFill>
            <a:schemeClr val="tx1"/>
          </a:solidFill>
          <a:ln w="9525" cap="flat">
            <a:noFill/>
            <a:prstDash val="solid"/>
            <a:miter/>
          </a:ln>
        </p:spPr>
        <p:txBody>
          <a:bodyPr rtlCol="0" anchor="ctr"/>
          <a:lstStyle/>
          <a:p>
            <a:endParaRPr lang="en-GB" dirty="0"/>
          </a:p>
        </p:txBody>
      </p:sp>
      <p:sp>
        <p:nvSpPr>
          <p:cNvPr id="17" name="Freeform: Shape 16">
            <a:extLst>
              <a:ext uri="{FF2B5EF4-FFF2-40B4-BE49-F238E27FC236}">
                <a16:creationId xmlns:a16="http://schemas.microsoft.com/office/drawing/2014/main" id="{3BDFE93D-89A0-458A-A665-686562636E22}"/>
              </a:ext>
            </a:extLst>
          </p:cNvPr>
          <p:cNvSpPr/>
          <p:nvPr/>
        </p:nvSpPr>
        <p:spPr>
          <a:xfrm>
            <a:off x="8837805" y="3668981"/>
            <a:ext cx="314325" cy="533400"/>
          </a:xfrm>
          <a:custGeom>
            <a:avLst/>
            <a:gdLst>
              <a:gd name="connsiteX0" fmla="*/ 119063 w 314325"/>
              <a:gd name="connsiteY0" fmla="*/ 0 h 533400"/>
              <a:gd name="connsiteX1" fmla="*/ 0 w 314325"/>
              <a:gd name="connsiteY1" fmla="*/ 0 h 533400"/>
              <a:gd name="connsiteX2" fmla="*/ 200025 w 314325"/>
              <a:gd name="connsiteY2" fmla="*/ 266700 h 533400"/>
              <a:gd name="connsiteX3" fmla="*/ 0 w 314325"/>
              <a:gd name="connsiteY3" fmla="*/ 533400 h 533400"/>
              <a:gd name="connsiteX4" fmla="*/ 119063 w 314325"/>
              <a:gd name="connsiteY4" fmla="*/ 533400 h 533400"/>
              <a:gd name="connsiteX5" fmla="*/ 319088 w 314325"/>
              <a:gd name="connsiteY5" fmla="*/ 266700 h 533400"/>
              <a:gd name="connsiteX6" fmla="*/ 119063 w 314325"/>
              <a:gd name="connsiteY6"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325" h="533400">
                <a:moveTo>
                  <a:pt x="119063" y="0"/>
                </a:moveTo>
                <a:lnTo>
                  <a:pt x="0" y="0"/>
                </a:lnTo>
                <a:lnTo>
                  <a:pt x="200025" y="266700"/>
                </a:lnTo>
                <a:lnTo>
                  <a:pt x="0" y="533400"/>
                </a:lnTo>
                <a:lnTo>
                  <a:pt x="119063" y="533400"/>
                </a:lnTo>
                <a:lnTo>
                  <a:pt x="319088" y="266700"/>
                </a:lnTo>
                <a:lnTo>
                  <a:pt x="119063" y="0"/>
                </a:lnTo>
                <a:close/>
              </a:path>
            </a:pathLst>
          </a:custGeom>
          <a:solidFill>
            <a:schemeClr val="tx1"/>
          </a:solidFill>
          <a:ln w="9525" cap="flat">
            <a:noFill/>
            <a:prstDash val="solid"/>
            <a:miter/>
          </a:ln>
        </p:spPr>
        <p:txBody>
          <a:bodyPr rtlCol="0" anchor="ctr"/>
          <a:lstStyle/>
          <a:p>
            <a:endParaRPr lang="en-GB" dirty="0"/>
          </a:p>
        </p:txBody>
      </p:sp>
    </p:spTree>
    <p:extLst>
      <p:ext uri="{BB962C8B-B14F-4D97-AF65-F5344CB8AC3E}">
        <p14:creationId xmlns:p14="http://schemas.microsoft.com/office/powerpoint/2010/main" val="847976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E6861CF-0DCC-4CA1-86F7-A34969A54AC6}"/>
              </a:ext>
            </a:extLst>
          </p:cNvPr>
          <p:cNvSpPr>
            <a:spLocks noGrp="1"/>
          </p:cNvSpPr>
          <p:nvPr>
            <p:ph type="sldNum" sz="quarter" idx="15"/>
          </p:nvPr>
        </p:nvSpPr>
        <p:spPr/>
        <p:txBody>
          <a:bodyPr/>
          <a:lstStyle/>
          <a:p>
            <a:fld id="{887360FE-02F5-4392-9C12-7D03F05745BB}" type="slidenum">
              <a:rPr lang="en-GB" smtClean="0"/>
              <a:pPr/>
              <a:t>3</a:t>
            </a:fld>
            <a:endParaRPr lang="en-GB" dirty="0"/>
          </a:p>
        </p:txBody>
      </p:sp>
      <p:sp>
        <p:nvSpPr>
          <p:cNvPr id="2" name="Title 1">
            <a:extLst>
              <a:ext uri="{FF2B5EF4-FFF2-40B4-BE49-F238E27FC236}">
                <a16:creationId xmlns:a16="http://schemas.microsoft.com/office/drawing/2014/main" id="{D9DC960D-6225-4280-B0A3-44456C75FAA2}"/>
              </a:ext>
            </a:extLst>
          </p:cNvPr>
          <p:cNvSpPr>
            <a:spLocks noGrp="1"/>
          </p:cNvSpPr>
          <p:nvPr>
            <p:ph type="title"/>
          </p:nvPr>
        </p:nvSpPr>
        <p:spPr/>
        <p:txBody>
          <a:bodyPr/>
          <a:lstStyle/>
          <a:p>
            <a:r>
              <a:rPr lang="en-GB" dirty="0"/>
              <a:t>What do mailmark barcodes look like</a:t>
            </a:r>
          </a:p>
        </p:txBody>
      </p:sp>
      <p:sp>
        <p:nvSpPr>
          <p:cNvPr id="11" name="Content Placeholder 10">
            <a:extLst>
              <a:ext uri="{FF2B5EF4-FFF2-40B4-BE49-F238E27FC236}">
                <a16:creationId xmlns:a16="http://schemas.microsoft.com/office/drawing/2014/main" id="{9D9FC5E8-B0CC-43D4-93A4-5ECD4CBF4EF0}"/>
              </a:ext>
            </a:extLst>
          </p:cNvPr>
          <p:cNvSpPr>
            <a:spLocks noGrp="1"/>
          </p:cNvSpPr>
          <p:nvPr>
            <p:ph sz="quarter" idx="13"/>
          </p:nvPr>
        </p:nvSpPr>
        <p:spPr>
          <a:xfrm>
            <a:off x="6096000" y="1781175"/>
            <a:ext cx="5660571" cy="4476750"/>
          </a:xfrm>
        </p:spPr>
        <p:txBody>
          <a:bodyPr/>
          <a:lstStyle/>
          <a:p>
            <a:pPr marL="0" indent="0">
              <a:spcAft>
                <a:spcPts val="1200"/>
              </a:spcAft>
              <a:buNone/>
            </a:pPr>
            <a:r>
              <a:rPr lang="en-GB" dirty="0"/>
              <a:t>Know where your processed mail has been seen in the supply chain</a:t>
            </a:r>
          </a:p>
          <a:p>
            <a:pPr>
              <a:spcAft>
                <a:spcPts val="1200"/>
              </a:spcAft>
            </a:pPr>
            <a:r>
              <a:rPr lang="en-GB" dirty="0"/>
              <a:t>Reliable information about where and when your mail has been processed</a:t>
            </a:r>
          </a:p>
          <a:p>
            <a:pPr>
              <a:spcAft>
                <a:spcPts val="1200"/>
              </a:spcAft>
            </a:pPr>
            <a:r>
              <a:rPr lang="en-GB" dirty="0"/>
              <a:t>When it due to be delivered</a:t>
            </a:r>
          </a:p>
          <a:p>
            <a:pPr>
              <a:spcAft>
                <a:spcPts val="1200"/>
              </a:spcAft>
            </a:pPr>
            <a:r>
              <a:rPr lang="en-GB" dirty="0"/>
              <a:t>With the right analysis or software provider it will allow you to see where and when it predicted to land geographically</a:t>
            </a:r>
          </a:p>
          <a:p>
            <a:pPr>
              <a:spcAft>
                <a:spcPts val="1200"/>
              </a:spcAft>
            </a:pPr>
            <a:r>
              <a:rPr lang="en-GB" dirty="0"/>
              <a:t>It can indicate potential delays in the supply chain</a:t>
            </a:r>
          </a:p>
          <a:p>
            <a:pPr>
              <a:spcAft>
                <a:spcPts val="1200"/>
              </a:spcAft>
            </a:pPr>
            <a:r>
              <a:rPr lang="en-GB" dirty="0"/>
              <a:t>Certain (2D) barcodes allow you to append additional data to it as you wish for more tracking information</a:t>
            </a:r>
          </a:p>
        </p:txBody>
      </p:sp>
      <p:pic>
        <p:nvPicPr>
          <p:cNvPr id="6" name="Picture 572">
            <a:extLst>
              <a:ext uri="{FF2B5EF4-FFF2-40B4-BE49-F238E27FC236}">
                <a16:creationId xmlns:a16="http://schemas.microsoft.com/office/drawing/2014/main" id="{D99F898C-8EB5-46B7-9EC2-2444A7EF7C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2775" y="2032000"/>
            <a:ext cx="865188"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74">
            <a:extLst>
              <a:ext uri="{FF2B5EF4-FFF2-40B4-BE49-F238E27FC236}">
                <a16:creationId xmlns:a16="http://schemas.microsoft.com/office/drawing/2014/main" id="{87FCE1A9-F465-461E-BA7C-8E746DD6E8D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2775" y="3422066"/>
            <a:ext cx="1295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73">
            <a:extLst>
              <a:ext uri="{FF2B5EF4-FFF2-40B4-BE49-F238E27FC236}">
                <a16:creationId xmlns:a16="http://schemas.microsoft.com/office/drawing/2014/main" id="{CD0E1D51-7C09-40D3-872A-D8F1C1A97FB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2775" y="4368961"/>
            <a:ext cx="5762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a:extLst>
              <a:ext uri="{FF2B5EF4-FFF2-40B4-BE49-F238E27FC236}">
                <a16:creationId xmlns:a16="http://schemas.microsoft.com/office/drawing/2014/main" id="{BFC3D3A4-28E0-4143-BBAE-3DC130D5908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2913" y="5391152"/>
            <a:ext cx="3224213"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
            <a:extLst>
              <a:ext uri="{FF2B5EF4-FFF2-40B4-BE49-F238E27FC236}">
                <a16:creationId xmlns:a16="http://schemas.microsoft.com/office/drawing/2014/main" id="{5EC06E45-5796-4319-8B1C-8FED05229F1A}"/>
              </a:ext>
            </a:extLst>
          </p:cNvPr>
          <p:cNvPicPr>
            <a:picLocks noChangeAspect="1" noChangeArrowheads="1"/>
          </p:cNvPicPr>
          <p:nvPr>
            <p:custDataLst>
              <p:tags r:id="rId1"/>
            </p:custDataLst>
          </p:nvPr>
        </p:nvPicPr>
        <p:blipFill rotWithShape="1">
          <a:blip r:embed="rId7" r:link="rId8">
            <a:extLst>
              <a:ext uri="{28A0092B-C50C-407E-A947-70E740481C1C}">
                <a14:useLocalDpi xmlns:a14="http://schemas.microsoft.com/office/drawing/2010/main" val="0"/>
              </a:ext>
            </a:extLst>
          </a:blip>
          <a:srcRect l="599" t="1023" r="1436" b="1388"/>
          <a:stretch>
            <a:fillRect/>
          </a:stretch>
        </p:blipFill>
        <p:spPr bwMode="auto">
          <a:xfrm>
            <a:off x="2581275" y="2222500"/>
            <a:ext cx="2905126" cy="24415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726FB8E2-4F0F-467B-9C46-031776D324E6}"/>
              </a:ext>
            </a:extLst>
          </p:cNvPr>
          <p:cNvSpPr/>
          <p:nvPr/>
        </p:nvSpPr>
        <p:spPr>
          <a:xfrm>
            <a:off x="3450197" y="2995960"/>
            <a:ext cx="405114" cy="26722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29125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D1460-F93E-40CC-9DF7-6DE00F8AD2D6}"/>
              </a:ext>
            </a:extLst>
          </p:cNvPr>
          <p:cNvSpPr>
            <a:spLocks noGrp="1"/>
          </p:cNvSpPr>
          <p:nvPr>
            <p:ph type="title"/>
          </p:nvPr>
        </p:nvSpPr>
        <p:spPr/>
        <p:txBody>
          <a:bodyPr/>
          <a:lstStyle/>
          <a:p>
            <a:r>
              <a:rPr lang="en-GB" dirty="0"/>
              <a:t>How the system works</a:t>
            </a:r>
          </a:p>
        </p:txBody>
      </p:sp>
      <p:sp>
        <p:nvSpPr>
          <p:cNvPr id="3" name="Text Placeholder 2">
            <a:extLst>
              <a:ext uri="{FF2B5EF4-FFF2-40B4-BE49-F238E27FC236}">
                <a16:creationId xmlns:a16="http://schemas.microsoft.com/office/drawing/2014/main" id="{7B5DF766-7905-4266-BA96-79B23DB681E7}"/>
              </a:ext>
            </a:extLst>
          </p:cNvPr>
          <p:cNvSpPr>
            <a:spLocks noGrp="1"/>
          </p:cNvSpPr>
          <p:nvPr>
            <p:ph type="body"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1E5A90A-77B4-442B-AF4F-887A4724B11D}"/>
              </a:ext>
            </a:extLst>
          </p:cNvPr>
          <p:cNvSpPr>
            <a:spLocks noGrp="1"/>
          </p:cNvSpPr>
          <p:nvPr>
            <p:ph type="sldNum" sz="quarter" idx="15"/>
          </p:nvPr>
        </p:nvSpPr>
        <p:spPr/>
        <p:txBody>
          <a:bodyPr/>
          <a:lstStyle/>
          <a:p>
            <a:fld id="{3787542D-5C6B-4EB3-96EB-9B37C3D5D2F8}" type="slidenum">
              <a:rPr lang="en-GB" smtClean="0"/>
              <a:t>4</a:t>
            </a:fld>
            <a:endParaRPr lang="en-GB" dirty="0"/>
          </a:p>
        </p:txBody>
      </p:sp>
      <p:sp>
        <p:nvSpPr>
          <p:cNvPr id="6" name="Rectangle 5">
            <a:extLst>
              <a:ext uri="{FF2B5EF4-FFF2-40B4-BE49-F238E27FC236}">
                <a16:creationId xmlns:a16="http://schemas.microsoft.com/office/drawing/2014/main" id="{CCCA1199-0697-4884-B25A-45FB1A7737F8}"/>
              </a:ext>
            </a:extLst>
          </p:cNvPr>
          <p:cNvSpPr/>
          <p:nvPr/>
        </p:nvSpPr>
        <p:spPr>
          <a:xfrm>
            <a:off x="463463" y="3371751"/>
            <a:ext cx="1328419" cy="802989"/>
          </a:xfrm>
          <a:prstGeom prst="rect">
            <a:avLst/>
          </a:prstGeom>
          <a:no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tx1"/>
                </a:solidFill>
              </a:rPr>
              <a:t>SORTATION</a:t>
            </a:r>
          </a:p>
          <a:p>
            <a:pPr algn="ctr"/>
            <a:r>
              <a:rPr lang="en-GB" sz="1200" dirty="0">
                <a:solidFill>
                  <a:schemeClr val="tx1"/>
                </a:solidFill>
              </a:rPr>
              <a:t>SCID and item IDs allocated</a:t>
            </a:r>
          </a:p>
        </p:txBody>
      </p:sp>
      <p:sp>
        <p:nvSpPr>
          <p:cNvPr id="7" name="Rectangle 6">
            <a:extLst>
              <a:ext uri="{FF2B5EF4-FFF2-40B4-BE49-F238E27FC236}">
                <a16:creationId xmlns:a16="http://schemas.microsoft.com/office/drawing/2014/main" id="{55EA6DFE-2A9A-4165-BAFE-401D95A68AC9}"/>
              </a:ext>
            </a:extLst>
          </p:cNvPr>
          <p:cNvSpPr/>
          <p:nvPr/>
        </p:nvSpPr>
        <p:spPr>
          <a:xfrm>
            <a:off x="2345139" y="4044096"/>
            <a:ext cx="1565701" cy="802989"/>
          </a:xfrm>
          <a:prstGeom prst="rect">
            <a:avLst/>
          </a:prstGeom>
          <a:no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tx1"/>
                </a:solidFill>
              </a:rPr>
              <a:t>DATA STRING CREATION</a:t>
            </a:r>
          </a:p>
        </p:txBody>
      </p:sp>
      <p:sp>
        <p:nvSpPr>
          <p:cNvPr id="8" name="Rectangle 7">
            <a:extLst>
              <a:ext uri="{FF2B5EF4-FFF2-40B4-BE49-F238E27FC236}">
                <a16:creationId xmlns:a16="http://schemas.microsoft.com/office/drawing/2014/main" id="{D263188C-F87F-44D8-893C-892A2AEA11FC}"/>
              </a:ext>
            </a:extLst>
          </p:cNvPr>
          <p:cNvSpPr/>
          <p:nvPr/>
        </p:nvSpPr>
        <p:spPr>
          <a:xfrm>
            <a:off x="4246377" y="2870404"/>
            <a:ext cx="1565701" cy="802989"/>
          </a:xfrm>
          <a:prstGeom prst="rect">
            <a:avLst/>
          </a:prstGeom>
          <a:no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tx1"/>
                </a:solidFill>
              </a:rPr>
              <a:t>E-MANIFEST CREATION</a:t>
            </a:r>
          </a:p>
        </p:txBody>
      </p:sp>
      <p:sp>
        <p:nvSpPr>
          <p:cNvPr id="9" name="Rectangle 8">
            <a:extLst>
              <a:ext uri="{FF2B5EF4-FFF2-40B4-BE49-F238E27FC236}">
                <a16:creationId xmlns:a16="http://schemas.microsoft.com/office/drawing/2014/main" id="{5497AA1A-6404-4373-B2B2-BDBA095E2709}"/>
              </a:ext>
            </a:extLst>
          </p:cNvPr>
          <p:cNvSpPr/>
          <p:nvPr/>
        </p:nvSpPr>
        <p:spPr>
          <a:xfrm>
            <a:off x="4246378" y="4044096"/>
            <a:ext cx="1565701" cy="802989"/>
          </a:xfrm>
          <a:prstGeom prst="rect">
            <a:avLst/>
          </a:prstGeom>
          <a:no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tx1"/>
                </a:solidFill>
              </a:rPr>
              <a:t>BARCODE GENERATION</a:t>
            </a:r>
          </a:p>
        </p:txBody>
      </p:sp>
      <p:sp>
        <p:nvSpPr>
          <p:cNvPr id="10" name="Rectangle 9">
            <a:extLst>
              <a:ext uri="{FF2B5EF4-FFF2-40B4-BE49-F238E27FC236}">
                <a16:creationId xmlns:a16="http://schemas.microsoft.com/office/drawing/2014/main" id="{16723DC0-DF71-4C72-9699-84F008F2B8FF}"/>
              </a:ext>
            </a:extLst>
          </p:cNvPr>
          <p:cNvSpPr/>
          <p:nvPr/>
        </p:nvSpPr>
        <p:spPr>
          <a:xfrm>
            <a:off x="6198132" y="4056622"/>
            <a:ext cx="1565701" cy="802989"/>
          </a:xfrm>
          <a:prstGeom prst="rect">
            <a:avLst/>
          </a:prstGeom>
          <a:no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tx1"/>
                </a:solidFill>
              </a:rPr>
              <a:t>MAIL PRODUCTION</a:t>
            </a:r>
          </a:p>
        </p:txBody>
      </p:sp>
      <p:sp>
        <p:nvSpPr>
          <p:cNvPr id="11" name="Rectangle 10">
            <a:extLst>
              <a:ext uri="{FF2B5EF4-FFF2-40B4-BE49-F238E27FC236}">
                <a16:creationId xmlns:a16="http://schemas.microsoft.com/office/drawing/2014/main" id="{7806F4CC-A968-4737-A649-28B2BC4C4945}"/>
              </a:ext>
            </a:extLst>
          </p:cNvPr>
          <p:cNvSpPr/>
          <p:nvPr/>
        </p:nvSpPr>
        <p:spPr>
          <a:xfrm>
            <a:off x="6198132" y="2882930"/>
            <a:ext cx="1565701" cy="802989"/>
          </a:xfrm>
          <a:prstGeom prst="rect">
            <a:avLst/>
          </a:prstGeom>
          <a:no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tx1"/>
                </a:solidFill>
              </a:rPr>
              <a:t>E-MANIFEST UPLOAD</a:t>
            </a:r>
          </a:p>
        </p:txBody>
      </p:sp>
      <p:cxnSp>
        <p:nvCxnSpPr>
          <p:cNvPr id="12" name="Connector: Elbow 11">
            <a:extLst>
              <a:ext uri="{FF2B5EF4-FFF2-40B4-BE49-F238E27FC236}">
                <a16:creationId xmlns:a16="http://schemas.microsoft.com/office/drawing/2014/main" id="{5C711C7A-B900-44E6-992A-726BA8521CB3}"/>
              </a:ext>
            </a:extLst>
          </p:cNvPr>
          <p:cNvCxnSpPr>
            <a:cxnSpLocks/>
            <a:endCxn id="8" idx="1"/>
          </p:cNvCxnSpPr>
          <p:nvPr/>
        </p:nvCxnSpPr>
        <p:spPr>
          <a:xfrm flipV="1">
            <a:off x="1829460" y="3271899"/>
            <a:ext cx="2416917" cy="501347"/>
          </a:xfrm>
          <a:prstGeom prst="bentConnector3">
            <a:avLst>
              <a:gd name="adj1" fmla="val 10210"/>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6DFE5A5D-0878-4C22-8D3B-4426B5CECBF0}"/>
              </a:ext>
            </a:extLst>
          </p:cNvPr>
          <p:cNvCxnSpPr>
            <a:cxnSpLocks/>
            <a:endCxn id="7" idx="1"/>
          </p:cNvCxnSpPr>
          <p:nvPr/>
        </p:nvCxnSpPr>
        <p:spPr>
          <a:xfrm rot="16200000" flipH="1">
            <a:off x="1873393" y="3973845"/>
            <a:ext cx="672346" cy="271145"/>
          </a:xfrm>
          <a:prstGeom prst="bentConnector2">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E4A22AE-D556-440B-8EEE-C487FB5CDDF8}"/>
              </a:ext>
            </a:extLst>
          </p:cNvPr>
          <p:cNvCxnSpPr>
            <a:cxnSpLocks/>
            <a:stCxn id="7" idx="3"/>
            <a:endCxn id="9" idx="1"/>
          </p:cNvCxnSpPr>
          <p:nvPr/>
        </p:nvCxnSpPr>
        <p:spPr>
          <a:xfrm>
            <a:off x="3910840" y="4445591"/>
            <a:ext cx="33553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F0D5590-CD3C-498F-A2DF-8D4ABF650A3A}"/>
              </a:ext>
            </a:extLst>
          </p:cNvPr>
          <p:cNvCxnSpPr>
            <a:cxnSpLocks/>
          </p:cNvCxnSpPr>
          <p:nvPr/>
        </p:nvCxnSpPr>
        <p:spPr>
          <a:xfrm>
            <a:off x="5843211" y="4439241"/>
            <a:ext cx="33081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37F721A-D00A-4538-A6BA-A9A655D7B6B3}"/>
              </a:ext>
            </a:extLst>
          </p:cNvPr>
          <p:cNvCxnSpPr>
            <a:cxnSpLocks/>
          </p:cNvCxnSpPr>
          <p:nvPr/>
        </p:nvCxnSpPr>
        <p:spPr>
          <a:xfrm>
            <a:off x="5843211" y="3270841"/>
            <a:ext cx="33081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606CF60C-DF4C-4256-A967-2A0D91933782}"/>
              </a:ext>
            </a:extLst>
          </p:cNvPr>
          <p:cNvSpPr/>
          <p:nvPr/>
        </p:nvSpPr>
        <p:spPr>
          <a:xfrm>
            <a:off x="8134142" y="1802826"/>
            <a:ext cx="1565701" cy="802989"/>
          </a:xfrm>
          <a:prstGeom prst="rect">
            <a:avLst/>
          </a:prstGeom>
          <a:noFill/>
          <a:ln w="381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tx1"/>
                </a:solidFill>
              </a:rPr>
              <a:t>MAILMARK MANAGEMENT SYSTEM</a:t>
            </a:r>
          </a:p>
        </p:txBody>
      </p:sp>
      <p:sp>
        <p:nvSpPr>
          <p:cNvPr id="18" name="Rectangle 17">
            <a:extLst>
              <a:ext uri="{FF2B5EF4-FFF2-40B4-BE49-F238E27FC236}">
                <a16:creationId xmlns:a16="http://schemas.microsoft.com/office/drawing/2014/main" id="{47BC926A-A054-4E6B-B690-13946DAD67C8}"/>
              </a:ext>
            </a:extLst>
          </p:cNvPr>
          <p:cNvSpPr/>
          <p:nvPr/>
        </p:nvSpPr>
        <p:spPr>
          <a:xfrm>
            <a:off x="8134142" y="2882150"/>
            <a:ext cx="1565701" cy="802989"/>
          </a:xfrm>
          <a:prstGeom prst="rect">
            <a:avLst/>
          </a:prstGeom>
          <a:noFill/>
          <a:ln w="381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tx1"/>
                </a:solidFill>
              </a:rPr>
              <a:t>E-MANIFEST</a:t>
            </a:r>
          </a:p>
          <a:p>
            <a:pPr algn="ctr"/>
            <a:r>
              <a:rPr lang="en-GB" sz="1400" b="1" dirty="0">
                <a:solidFill>
                  <a:schemeClr val="tx1"/>
                </a:solidFill>
              </a:rPr>
              <a:t>(DOCKETHUB)</a:t>
            </a:r>
          </a:p>
        </p:txBody>
      </p:sp>
      <p:sp>
        <p:nvSpPr>
          <p:cNvPr id="19" name="Rectangle 18">
            <a:extLst>
              <a:ext uri="{FF2B5EF4-FFF2-40B4-BE49-F238E27FC236}">
                <a16:creationId xmlns:a16="http://schemas.microsoft.com/office/drawing/2014/main" id="{7CB3DEE1-753B-432A-9045-A441547CE165}"/>
              </a:ext>
            </a:extLst>
          </p:cNvPr>
          <p:cNvSpPr/>
          <p:nvPr/>
        </p:nvSpPr>
        <p:spPr>
          <a:xfrm>
            <a:off x="8134142" y="4049156"/>
            <a:ext cx="1565701" cy="802989"/>
          </a:xfrm>
          <a:prstGeom prst="rect">
            <a:avLst/>
          </a:prstGeom>
          <a:noFill/>
          <a:ln w="381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tx1"/>
                </a:solidFill>
              </a:rPr>
              <a:t>MAIL PROCESSING</a:t>
            </a:r>
          </a:p>
        </p:txBody>
      </p:sp>
      <p:sp>
        <p:nvSpPr>
          <p:cNvPr id="20" name="Rectangle 19">
            <a:extLst>
              <a:ext uri="{FF2B5EF4-FFF2-40B4-BE49-F238E27FC236}">
                <a16:creationId xmlns:a16="http://schemas.microsoft.com/office/drawing/2014/main" id="{4BD0035A-3901-471F-95F3-E86C19710315}"/>
              </a:ext>
            </a:extLst>
          </p:cNvPr>
          <p:cNvSpPr/>
          <p:nvPr/>
        </p:nvSpPr>
        <p:spPr>
          <a:xfrm>
            <a:off x="10106513" y="3441324"/>
            <a:ext cx="1565701" cy="802989"/>
          </a:xfrm>
          <a:prstGeom prst="rect">
            <a:avLst/>
          </a:prstGeom>
          <a:noFill/>
          <a:ln w="381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tx1"/>
                </a:solidFill>
              </a:rPr>
              <a:t>REPORTING</a:t>
            </a:r>
          </a:p>
        </p:txBody>
      </p:sp>
      <p:cxnSp>
        <p:nvCxnSpPr>
          <p:cNvPr id="21" name="Straight Arrow Connector 20">
            <a:extLst>
              <a:ext uri="{FF2B5EF4-FFF2-40B4-BE49-F238E27FC236}">
                <a16:creationId xmlns:a16="http://schemas.microsoft.com/office/drawing/2014/main" id="{AE113C80-D579-4DAC-AEF2-211B5C52E792}"/>
              </a:ext>
            </a:extLst>
          </p:cNvPr>
          <p:cNvCxnSpPr>
            <a:cxnSpLocks/>
          </p:cNvCxnSpPr>
          <p:nvPr/>
        </p:nvCxnSpPr>
        <p:spPr>
          <a:xfrm>
            <a:off x="7796354" y="4441329"/>
            <a:ext cx="33081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04D1A3C-EF0E-4604-8817-6243AE26F164}"/>
              </a:ext>
            </a:extLst>
          </p:cNvPr>
          <p:cNvCxnSpPr>
            <a:cxnSpLocks/>
          </p:cNvCxnSpPr>
          <p:nvPr/>
        </p:nvCxnSpPr>
        <p:spPr>
          <a:xfrm>
            <a:off x="7796354" y="3272929"/>
            <a:ext cx="33081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4E987F62-863E-434B-8266-6CB86F490990}"/>
              </a:ext>
            </a:extLst>
          </p:cNvPr>
          <p:cNvCxnSpPr>
            <a:stCxn id="18" idx="3"/>
            <a:endCxn id="20" idx="1"/>
          </p:cNvCxnSpPr>
          <p:nvPr/>
        </p:nvCxnSpPr>
        <p:spPr>
          <a:xfrm>
            <a:off x="9699843" y="3283645"/>
            <a:ext cx="406670" cy="559174"/>
          </a:xfrm>
          <a:prstGeom prst="bentConnector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219E4D3C-D88B-4395-A5D0-EA06ADCF8792}"/>
              </a:ext>
            </a:extLst>
          </p:cNvPr>
          <p:cNvCxnSpPr>
            <a:cxnSpLocks/>
            <a:stCxn id="19" idx="3"/>
            <a:endCxn id="20" idx="1"/>
          </p:cNvCxnSpPr>
          <p:nvPr/>
        </p:nvCxnSpPr>
        <p:spPr>
          <a:xfrm flipV="1">
            <a:off x="9699843" y="3842819"/>
            <a:ext cx="406670" cy="607832"/>
          </a:xfrm>
          <a:prstGeom prst="bentConnector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A9B5F35-201D-4C06-8FC3-C51D497EFD63}"/>
              </a:ext>
            </a:extLst>
          </p:cNvPr>
          <p:cNvSpPr txBox="1"/>
          <p:nvPr/>
        </p:nvSpPr>
        <p:spPr>
          <a:xfrm>
            <a:off x="1968413" y="5126418"/>
            <a:ext cx="4438779" cy="338554"/>
          </a:xfrm>
          <a:prstGeom prst="rect">
            <a:avLst/>
          </a:prstGeom>
          <a:noFill/>
        </p:spPr>
        <p:txBody>
          <a:bodyPr wrap="none" rtlCol="0">
            <a:spAutoFit/>
          </a:bodyPr>
          <a:lstStyle/>
          <a:p>
            <a:r>
              <a:rPr lang="en-GB" sz="1600" b="1" dirty="0"/>
              <a:t>CUSTOMER AND SUPPLY CHAIN SYSTEMS</a:t>
            </a:r>
          </a:p>
        </p:txBody>
      </p:sp>
      <p:cxnSp>
        <p:nvCxnSpPr>
          <p:cNvPr id="26" name="Straight Arrow Connector 25">
            <a:extLst>
              <a:ext uri="{FF2B5EF4-FFF2-40B4-BE49-F238E27FC236}">
                <a16:creationId xmlns:a16="http://schemas.microsoft.com/office/drawing/2014/main" id="{0BC230C8-EFB5-4E59-9462-5F90DCABFECA}"/>
              </a:ext>
            </a:extLst>
          </p:cNvPr>
          <p:cNvCxnSpPr/>
          <p:nvPr/>
        </p:nvCxnSpPr>
        <p:spPr>
          <a:xfrm>
            <a:off x="442913" y="5111587"/>
            <a:ext cx="755243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A7E13C2-5C52-4315-B872-5F8318294BE5}"/>
              </a:ext>
            </a:extLst>
          </p:cNvPr>
          <p:cNvSpPr txBox="1"/>
          <p:nvPr/>
        </p:nvSpPr>
        <p:spPr>
          <a:xfrm>
            <a:off x="8596755" y="5126418"/>
            <a:ext cx="2469907" cy="338554"/>
          </a:xfrm>
          <a:prstGeom prst="rect">
            <a:avLst/>
          </a:prstGeom>
          <a:noFill/>
        </p:spPr>
        <p:txBody>
          <a:bodyPr wrap="none" rtlCol="0">
            <a:spAutoFit/>
          </a:bodyPr>
          <a:lstStyle/>
          <a:p>
            <a:r>
              <a:rPr lang="en-GB" sz="1600" b="1" dirty="0"/>
              <a:t>ROYAL MAIL SYSTEMS</a:t>
            </a:r>
          </a:p>
        </p:txBody>
      </p:sp>
      <p:cxnSp>
        <p:nvCxnSpPr>
          <p:cNvPr id="28" name="Straight Arrow Connector 27">
            <a:extLst>
              <a:ext uri="{FF2B5EF4-FFF2-40B4-BE49-F238E27FC236}">
                <a16:creationId xmlns:a16="http://schemas.microsoft.com/office/drawing/2014/main" id="{5FD06EE7-EDCB-4EEE-9823-D1D82794E659}"/>
              </a:ext>
            </a:extLst>
          </p:cNvPr>
          <p:cNvCxnSpPr>
            <a:cxnSpLocks/>
          </p:cNvCxnSpPr>
          <p:nvPr/>
        </p:nvCxnSpPr>
        <p:spPr>
          <a:xfrm>
            <a:off x="8006264" y="5111587"/>
            <a:ext cx="3748974" cy="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29" name="Graphic 28" descr="Cloud Computing">
            <a:extLst>
              <a:ext uri="{FF2B5EF4-FFF2-40B4-BE49-F238E27FC236}">
                <a16:creationId xmlns:a16="http://schemas.microsoft.com/office/drawing/2014/main" id="{19A649A0-AA33-4DE0-9F87-95CC3F2F8D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80387" y="5691184"/>
            <a:ext cx="624548" cy="624548"/>
          </a:xfrm>
          <a:prstGeom prst="rect">
            <a:avLst/>
          </a:prstGeom>
        </p:spPr>
      </p:pic>
      <p:sp>
        <p:nvSpPr>
          <p:cNvPr id="30" name="TextBox 29">
            <a:extLst>
              <a:ext uri="{FF2B5EF4-FFF2-40B4-BE49-F238E27FC236}">
                <a16:creationId xmlns:a16="http://schemas.microsoft.com/office/drawing/2014/main" id="{E870CF28-C0A3-4AEF-A810-554EB8B5CCB4}"/>
              </a:ext>
            </a:extLst>
          </p:cNvPr>
          <p:cNvSpPr txBox="1"/>
          <p:nvPr/>
        </p:nvSpPr>
        <p:spPr>
          <a:xfrm>
            <a:off x="3467679" y="5898549"/>
            <a:ext cx="6955815" cy="369332"/>
          </a:xfrm>
          <a:prstGeom prst="rect">
            <a:avLst/>
          </a:prstGeom>
          <a:noFill/>
        </p:spPr>
        <p:txBody>
          <a:bodyPr wrap="none" rtlCol="0">
            <a:spAutoFit/>
          </a:bodyPr>
          <a:lstStyle/>
          <a:p>
            <a:r>
              <a:rPr lang="en-GB" b="1" dirty="0"/>
              <a:t>Data can be accessed daily via Secure File Transfer Protocol  </a:t>
            </a:r>
          </a:p>
        </p:txBody>
      </p:sp>
      <p:cxnSp>
        <p:nvCxnSpPr>
          <p:cNvPr id="31" name="Straight Arrow Connector 30">
            <a:extLst>
              <a:ext uri="{FF2B5EF4-FFF2-40B4-BE49-F238E27FC236}">
                <a16:creationId xmlns:a16="http://schemas.microsoft.com/office/drawing/2014/main" id="{C11F3FD7-D611-4C6E-9E0E-150B413D4C51}"/>
              </a:ext>
            </a:extLst>
          </p:cNvPr>
          <p:cNvCxnSpPr>
            <a:stCxn id="17" idx="2"/>
            <a:endCxn id="18" idx="0"/>
          </p:cNvCxnSpPr>
          <p:nvPr/>
        </p:nvCxnSpPr>
        <p:spPr>
          <a:xfrm>
            <a:off x="8916993" y="2605815"/>
            <a:ext cx="0" cy="27633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273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DBBAFD-B370-4DC9-A66B-FDB63EE4E4D4}"/>
              </a:ext>
            </a:extLst>
          </p:cNvPr>
          <p:cNvSpPr>
            <a:spLocks noGrp="1"/>
          </p:cNvSpPr>
          <p:nvPr>
            <p:ph type="sldNum" sz="quarter" idx="15"/>
          </p:nvPr>
        </p:nvSpPr>
        <p:spPr/>
        <p:txBody>
          <a:bodyPr/>
          <a:lstStyle/>
          <a:p>
            <a:fld id="{3787542D-5C6B-4EB3-96EB-9B37C3D5D2F8}" type="slidenum">
              <a:rPr lang="en-GB" smtClean="0"/>
              <a:t>5</a:t>
            </a:fld>
            <a:endParaRPr lang="en-GB" dirty="0"/>
          </a:p>
        </p:txBody>
      </p:sp>
      <p:sp>
        <p:nvSpPr>
          <p:cNvPr id="3" name="Title 2">
            <a:extLst>
              <a:ext uri="{FF2B5EF4-FFF2-40B4-BE49-F238E27FC236}">
                <a16:creationId xmlns:a16="http://schemas.microsoft.com/office/drawing/2014/main" id="{63FB95B5-9AF3-45F5-8BB7-CB82C296A993}"/>
              </a:ext>
            </a:extLst>
          </p:cNvPr>
          <p:cNvSpPr>
            <a:spLocks noGrp="1"/>
          </p:cNvSpPr>
          <p:nvPr>
            <p:ph type="title"/>
          </p:nvPr>
        </p:nvSpPr>
        <p:spPr/>
        <p:txBody>
          <a:bodyPr/>
          <a:lstStyle/>
          <a:p>
            <a:r>
              <a:rPr lang="en-GB" dirty="0"/>
              <a:t>Data available at HOUSEHOLD LEVEL</a:t>
            </a:r>
          </a:p>
        </p:txBody>
      </p:sp>
      <p:sp>
        <p:nvSpPr>
          <p:cNvPr id="4" name="Text Placeholder 3">
            <a:extLst>
              <a:ext uri="{FF2B5EF4-FFF2-40B4-BE49-F238E27FC236}">
                <a16:creationId xmlns:a16="http://schemas.microsoft.com/office/drawing/2014/main" id="{64D5E961-3527-46F0-9193-A2334C9E2BA8}"/>
              </a:ext>
            </a:extLst>
          </p:cNvPr>
          <p:cNvSpPr>
            <a:spLocks noGrp="1"/>
          </p:cNvSpPr>
          <p:nvPr>
            <p:ph type="body" sz="quarter" idx="11"/>
          </p:nvPr>
        </p:nvSpPr>
        <p:spPr/>
        <p:txBody>
          <a:bodyPr/>
          <a:lstStyle/>
          <a:p>
            <a:endParaRPr lang="en-GB" dirty="0"/>
          </a:p>
        </p:txBody>
      </p:sp>
      <p:sp>
        <p:nvSpPr>
          <p:cNvPr id="10" name="TextBox 9">
            <a:extLst>
              <a:ext uri="{FF2B5EF4-FFF2-40B4-BE49-F238E27FC236}">
                <a16:creationId xmlns:a16="http://schemas.microsoft.com/office/drawing/2014/main" id="{504E0292-A104-4C3E-982E-B3BD6381ED50}"/>
              </a:ext>
            </a:extLst>
          </p:cNvPr>
          <p:cNvSpPr txBox="1"/>
          <p:nvPr/>
        </p:nvSpPr>
        <p:spPr>
          <a:xfrm>
            <a:off x="872746" y="3362870"/>
            <a:ext cx="3028065" cy="1200329"/>
          </a:xfrm>
          <a:prstGeom prst="rect">
            <a:avLst/>
          </a:prstGeom>
          <a:noFill/>
        </p:spPr>
        <p:txBody>
          <a:bodyPr wrap="square" rtlCol="0">
            <a:spAutoFit/>
          </a:bodyPr>
          <a:lstStyle/>
          <a:p>
            <a:pPr algn="ctr"/>
            <a:r>
              <a:rPr lang="en-GB" dirty="0"/>
              <a:t>A daily snapshot of current postings.  The data shows a summarised view of the posting volumes and predicted landing date</a:t>
            </a:r>
          </a:p>
        </p:txBody>
      </p:sp>
      <p:sp>
        <p:nvSpPr>
          <p:cNvPr id="11" name="TextBox 10">
            <a:extLst>
              <a:ext uri="{FF2B5EF4-FFF2-40B4-BE49-F238E27FC236}">
                <a16:creationId xmlns:a16="http://schemas.microsoft.com/office/drawing/2014/main" id="{A23290C5-F214-4D39-8FF3-73A363DAD050}"/>
              </a:ext>
            </a:extLst>
          </p:cNvPr>
          <p:cNvSpPr txBox="1"/>
          <p:nvPr/>
        </p:nvSpPr>
        <p:spPr>
          <a:xfrm>
            <a:off x="4580389" y="3429000"/>
            <a:ext cx="3028065" cy="1477328"/>
          </a:xfrm>
          <a:prstGeom prst="rect">
            <a:avLst/>
          </a:prstGeom>
          <a:noFill/>
        </p:spPr>
        <p:txBody>
          <a:bodyPr wrap="square" rtlCol="0">
            <a:spAutoFit/>
          </a:bodyPr>
          <a:lstStyle/>
          <a:p>
            <a:pPr algn="ctr"/>
            <a:r>
              <a:rPr lang="en-GB" dirty="0"/>
              <a:t>You can see the data down to individual household level and see where each mailing piece is due for delivery</a:t>
            </a:r>
          </a:p>
        </p:txBody>
      </p:sp>
      <p:sp>
        <p:nvSpPr>
          <p:cNvPr id="13" name="TextBox 12">
            <a:extLst>
              <a:ext uri="{FF2B5EF4-FFF2-40B4-BE49-F238E27FC236}">
                <a16:creationId xmlns:a16="http://schemas.microsoft.com/office/drawing/2014/main" id="{CDBB2234-2B64-4472-A843-F9562D09AA0B}"/>
              </a:ext>
            </a:extLst>
          </p:cNvPr>
          <p:cNvSpPr txBox="1"/>
          <p:nvPr/>
        </p:nvSpPr>
        <p:spPr>
          <a:xfrm>
            <a:off x="8101722" y="3431308"/>
            <a:ext cx="3028065" cy="1200329"/>
          </a:xfrm>
          <a:prstGeom prst="rect">
            <a:avLst/>
          </a:prstGeom>
          <a:noFill/>
        </p:spPr>
        <p:txBody>
          <a:bodyPr wrap="square" rtlCol="0">
            <a:spAutoFit/>
          </a:bodyPr>
          <a:lstStyle/>
          <a:p>
            <a:pPr algn="ctr"/>
            <a:r>
              <a:rPr lang="en-GB" dirty="0"/>
              <a:t>With the right software people are using the data to give robust fall to earth predictions at household level</a:t>
            </a:r>
          </a:p>
        </p:txBody>
      </p:sp>
      <p:sp>
        <p:nvSpPr>
          <p:cNvPr id="15" name="House" descr="{&quot;Key&quot;:&quot;POWER_USER_SHAPE_ICON&quot;,&quot;Value&quot;:&quot;POWER_USER_SHAPE_ICON_STYLE_1&quot;}">
            <a:extLst>
              <a:ext uri="{FF2B5EF4-FFF2-40B4-BE49-F238E27FC236}">
                <a16:creationId xmlns:a16="http://schemas.microsoft.com/office/drawing/2014/main" id="{2160CC14-7665-4E23-B71A-75B851829449}"/>
              </a:ext>
            </a:extLst>
          </p:cNvPr>
          <p:cNvSpPr>
            <a:spLocks noChangeAspect="1"/>
          </p:cNvSpPr>
          <p:nvPr>
            <p:custDataLst>
              <p:tags r:id="rId1"/>
            </p:custDataLst>
          </p:nvPr>
        </p:nvSpPr>
        <p:spPr bwMode="auto">
          <a:xfrm>
            <a:off x="9227715" y="2617543"/>
            <a:ext cx="776078" cy="656940"/>
          </a:xfrm>
          <a:custGeom>
            <a:avLst/>
            <a:gdLst>
              <a:gd name="T0" fmla="*/ 200 w 200"/>
              <a:gd name="T1" fmla="*/ 100 h 169"/>
              <a:gd name="T2" fmla="*/ 163 w 200"/>
              <a:gd name="T3" fmla="*/ 62 h 169"/>
              <a:gd name="T4" fmla="*/ 163 w 200"/>
              <a:gd name="T5" fmla="*/ 6 h 169"/>
              <a:gd name="T6" fmla="*/ 138 w 200"/>
              <a:gd name="T7" fmla="*/ 6 h 169"/>
              <a:gd name="T8" fmla="*/ 138 w 200"/>
              <a:gd name="T9" fmla="*/ 37 h 169"/>
              <a:gd name="T10" fmla="*/ 100 w 200"/>
              <a:gd name="T11" fmla="*/ 0 h 169"/>
              <a:gd name="T12" fmla="*/ 0 w 200"/>
              <a:gd name="T13" fmla="*/ 100 h 169"/>
              <a:gd name="T14" fmla="*/ 0 w 200"/>
              <a:gd name="T15" fmla="*/ 106 h 169"/>
              <a:gd name="T16" fmla="*/ 25 w 200"/>
              <a:gd name="T17" fmla="*/ 106 h 169"/>
              <a:gd name="T18" fmla="*/ 25 w 200"/>
              <a:gd name="T19" fmla="*/ 169 h 169"/>
              <a:gd name="T20" fmla="*/ 88 w 200"/>
              <a:gd name="T21" fmla="*/ 169 h 169"/>
              <a:gd name="T22" fmla="*/ 88 w 200"/>
              <a:gd name="T23" fmla="*/ 131 h 169"/>
              <a:gd name="T24" fmla="*/ 113 w 200"/>
              <a:gd name="T25" fmla="*/ 131 h 169"/>
              <a:gd name="T26" fmla="*/ 113 w 200"/>
              <a:gd name="T27" fmla="*/ 169 h 169"/>
              <a:gd name="T28" fmla="*/ 175 w 200"/>
              <a:gd name="T29" fmla="*/ 169 h 169"/>
              <a:gd name="T30" fmla="*/ 175 w 200"/>
              <a:gd name="T31" fmla="*/ 106 h 169"/>
              <a:gd name="T32" fmla="*/ 200 w 200"/>
              <a:gd name="T33" fmla="*/ 106 h 169"/>
              <a:gd name="T34" fmla="*/ 200 w 200"/>
              <a:gd name="T35" fmla="*/ 10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169">
                <a:moveTo>
                  <a:pt x="200" y="100"/>
                </a:moveTo>
                <a:lnTo>
                  <a:pt x="163" y="62"/>
                </a:lnTo>
                <a:lnTo>
                  <a:pt x="163" y="6"/>
                </a:lnTo>
                <a:lnTo>
                  <a:pt x="138" y="6"/>
                </a:lnTo>
                <a:lnTo>
                  <a:pt x="138" y="37"/>
                </a:lnTo>
                <a:lnTo>
                  <a:pt x="100" y="0"/>
                </a:lnTo>
                <a:lnTo>
                  <a:pt x="0" y="100"/>
                </a:lnTo>
                <a:lnTo>
                  <a:pt x="0" y="106"/>
                </a:lnTo>
                <a:lnTo>
                  <a:pt x="25" y="106"/>
                </a:lnTo>
                <a:lnTo>
                  <a:pt x="25" y="169"/>
                </a:lnTo>
                <a:lnTo>
                  <a:pt x="88" y="169"/>
                </a:lnTo>
                <a:lnTo>
                  <a:pt x="88" y="131"/>
                </a:lnTo>
                <a:lnTo>
                  <a:pt x="113" y="131"/>
                </a:lnTo>
                <a:lnTo>
                  <a:pt x="113" y="169"/>
                </a:lnTo>
                <a:lnTo>
                  <a:pt x="175" y="169"/>
                </a:lnTo>
                <a:lnTo>
                  <a:pt x="175" y="106"/>
                </a:lnTo>
                <a:lnTo>
                  <a:pt x="200" y="106"/>
                </a:lnTo>
                <a:lnTo>
                  <a:pt x="200" y="10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1" name="Smart_logistics2" descr="{&quot;Key&quot;:&quot;POWER_USER_SHAPE_ICON&quot;,&quot;Value&quot;:&quot;POWER_USER_SHAPE_ICON_STYLE_1&quot;}">
            <a:extLst>
              <a:ext uri="{FF2B5EF4-FFF2-40B4-BE49-F238E27FC236}">
                <a16:creationId xmlns:a16="http://schemas.microsoft.com/office/drawing/2014/main" id="{053C44B1-45C6-4A92-B32B-33A5E4BBB811}"/>
              </a:ext>
            </a:extLst>
          </p:cNvPr>
          <p:cNvGrpSpPr>
            <a:grpSpLocks noChangeAspect="1"/>
          </p:cNvGrpSpPr>
          <p:nvPr/>
        </p:nvGrpSpPr>
        <p:grpSpPr>
          <a:xfrm>
            <a:off x="5600422" y="2731558"/>
            <a:ext cx="987998" cy="542925"/>
            <a:chOff x="6269038" y="4479926"/>
            <a:chExt cx="993776" cy="546100"/>
          </a:xfrm>
          <a:solidFill>
            <a:schemeClr val="accent1"/>
          </a:solidFill>
        </p:grpSpPr>
        <p:sp>
          <p:nvSpPr>
            <p:cNvPr id="32" name="Freeform: Shape 31">
              <a:extLst>
                <a:ext uri="{FF2B5EF4-FFF2-40B4-BE49-F238E27FC236}">
                  <a16:creationId xmlns:a16="http://schemas.microsoft.com/office/drawing/2014/main" id="{73AAEDE4-1848-475B-9235-A8505921E145}"/>
                </a:ext>
              </a:extLst>
            </p:cNvPr>
            <p:cNvSpPr>
              <a:spLocks/>
            </p:cNvSpPr>
            <p:nvPr/>
          </p:nvSpPr>
          <p:spPr bwMode="auto">
            <a:xfrm>
              <a:off x="6299201" y="4484688"/>
              <a:ext cx="931863" cy="492125"/>
            </a:xfrm>
            <a:custGeom>
              <a:avLst/>
              <a:gdLst>
                <a:gd name="connsiteX0" fmla="*/ 872672 w 931863"/>
                <a:gd name="connsiteY0" fmla="*/ 321918 h 492125"/>
                <a:gd name="connsiteX1" fmla="*/ 915087 w 931863"/>
                <a:gd name="connsiteY1" fmla="*/ 321918 h 492125"/>
                <a:gd name="connsiteX2" fmla="*/ 928808 w 931863"/>
                <a:gd name="connsiteY2" fmla="*/ 362296 h 492125"/>
                <a:gd name="connsiteX3" fmla="*/ 918256 w 931863"/>
                <a:gd name="connsiteY3" fmla="*/ 362296 h 492125"/>
                <a:gd name="connsiteX4" fmla="*/ 872672 w 931863"/>
                <a:gd name="connsiteY4" fmla="*/ 321918 h 492125"/>
                <a:gd name="connsiteX5" fmla="*/ 646112 w 931863"/>
                <a:gd name="connsiteY5" fmla="*/ 276225 h 492125"/>
                <a:gd name="connsiteX6" fmla="*/ 646112 w 931863"/>
                <a:gd name="connsiteY6" fmla="*/ 287338 h 492125"/>
                <a:gd name="connsiteX7" fmla="*/ 698500 w 931863"/>
                <a:gd name="connsiteY7" fmla="*/ 287338 h 492125"/>
                <a:gd name="connsiteX8" fmla="*/ 698500 w 931863"/>
                <a:gd name="connsiteY8" fmla="*/ 276225 h 492125"/>
                <a:gd name="connsiteX9" fmla="*/ 352425 w 931863"/>
                <a:gd name="connsiteY9" fmla="*/ 276225 h 492125"/>
                <a:gd name="connsiteX10" fmla="*/ 323850 w 931863"/>
                <a:gd name="connsiteY10" fmla="*/ 304007 h 492125"/>
                <a:gd name="connsiteX11" fmla="*/ 352425 w 931863"/>
                <a:gd name="connsiteY11" fmla="*/ 331789 h 492125"/>
                <a:gd name="connsiteX12" fmla="*/ 381000 w 931863"/>
                <a:gd name="connsiteY12" fmla="*/ 304007 h 492125"/>
                <a:gd name="connsiteX13" fmla="*/ 352425 w 931863"/>
                <a:gd name="connsiteY13" fmla="*/ 276225 h 492125"/>
                <a:gd name="connsiteX14" fmla="*/ 353219 w 931863"/>
                <a:gd name="connsiteY14" fmla="*/ 217488 h 492125"/>
                <a:gd name="connsiteX15" fmla="*/ 285750 w 931863"/>
                <a:gd name="connsiteY15" fmla="*/ 245887 h 492125"/>
                <a:gd name="connsiteX16" fmla="*/ 293172 w 931863"/>
                <a:gd name="connsiteY16" fmla="*/ 254001 h 492125"/>
                <a:gd name="connsiteX17" fmla="*/ 353219 w 931863"/>
                <a:gd name="connsiteY17" fmla="*/ 228983 h 492125"/>
                <a:gd name="connsiteX18" fmla="*/ 412592 w 931863"/>
                <a:gd name="connsiteY18" fmla="*/ 254001 h 492125"/>
                <a:gd name="connsiteX19" fmla="*/ 420688 w 931863"/>
                <a:gd name="connsiteY19" fmla="*/ 245887 h 492125"/>
                <a:gd name="connsiteX20" fmla="*/ 353219 w 931863"/>
                <a:gd name="connsiteY20" fmla="*/ 217488 h 492125"/>
                <a:gd name="connsiteX21" fmla="*/ 352425 w 931863"/>
                <a:gd name="connsiteY21" fmla="*/ 173038 h 492125"/>
                <a:gd name="connsiteX22" fmla="*/ 252412 w 931863"/>
                <a:gd name="connsiteY22" fmla="*/ 214161 h 492125"/>
                <a:gd name="connsiteX23" fmla="*/ 259846 w 931863"/>
                <a:gd name="connsiteY23" fmla="*/ 222251 h 492125"/>
                <a:gd name="connsiteX24" fmla="*/ 352425 w 931863"/>
                <a:gd name="connsiteY24" fmla="*/ 183825 h 492125"/>
                <a:gd name="connsiteX25" fmla="*/ 444328 w 931863"/>
                <a:gd name="connsiteY25" fmla="*/ 222251 h 492125"/>
                <a:gd name="connsiteX26" fmla="*/ 452437 w 931863"/>
                <a:gd name="connsiteY26" fmla="*/ 214161 h 492125"/>
                <a:gd name="connsiteX27" fmla="*/ 352425 w 931863"/>
                <a:gd name="connsiteY27" fmla="*/ 173038 h 492125"/>
                <a:gd name="connsiteX28" fmla="*/ 352425 w 931863"/>
                <a:gd name="connsiteY28" fmla="*/ 127000 h 492125"/>
                <a:gd name="connsiteX29" fmla="*/ 220662 w 931863"/>
                <a:gd name="connsiteY29" fmla="*/ 182307 h 492125"/>
                <a:gd name="connsiteX30" fmla="*/ 228057 w 931863"/>
                <a:gd name="connsiteY30" fmla="*/ 190500 h 492125"/>
                <a:gd name="connsiteX31" fmla="*/ 352425 w 931863"/>
                <a:gd name="connsiteY31" fmla="*/ 137925 h 492125"/>
                <a:gd name="connsiteX32" fmla="*/ 476120 w 931863"/>
                <a:gd name="connsiteY32" fmla="*/ 190500 h 492125"/>
                <a:gd name="connsiteX33" fmla="*/ 484187 w 931863"/>
                <a:gd name="connsiteY33" fmla="*/ 182307 h 492125"/>
                <a:gd name="connsiteX34" fmla="*/ 352425 w 931863"/>
                <a:gd name="connsiteY34" fmla="*/ 127000 h 492125"/>
                <a:gd name="connsiteX35" fmla="*/ 43155 w 931863"/>
                <a:gd name="connsiteY35" fmla="*/ 0 h 492125"/>
                <a:gd name="connsiteX36" fmla="*/ 627086 w 931863"/>
                <a:gd name="connsiteY36" fmla="*/ 0 h 492125"/>
                <a:gd name="connsiteX37" fmla="*/ 715417 w 931863"/>
                <a:gd name="connsiteY37" fmla="*/ 44555 h 492125"/>
                <a:gd name="connsiteX38" fmla="*/ 774341 w 931863"/>
                <a:gd name="connsiteY38" fmla="*/ 123825 h 492125"/>
                <a:gd name="connsiteX39" fmla="*/ 658812 w 931863"/>
                <a:gd name="connsiteY39" fmla="*/ 123825 h 492125"/>
                <a:gd name="connsiteX40" fmla="*/ 658812 w 931863"/>
                <a:gd name="connsiteY40" fmla="*/ 233363 h 492125"/>
                <a:gd name="connsiteX41" fmla="*/ 855662 w 931863"/>
                <a:gd name="connsiteY41" fmla="*/ 233363 h 492125"/>
                <a:gd name="connsiteX42" fmla="*/ 837895 w 931863"/>
                <a:gd name="connsiteY42" fmla="*/ 209325 h 492125"/>
                <a:gd name="connsiteX43" fmla="*/ 909612 w 931863"/>
                <a:gd name="connsiteY43" fmla="*/ 305806 h 492125"/>
                <a:gd name="connsiteX44" fmla="*/ 911428 w 931863"/>
                <a:gd name="connsiteY44" fmla="*/ 311150 h 492125"/>
                <a:gd name="connsiteX45" fmla="*/ 860425 w 931863"/>
                <a:gd name="connsiteY45" fmla="*/ 311150 h 492125"/>
                <a:gd name="connsiteX46" fmla="*/ 860425 w 931863"/>
                <a:gd name="connsiteY46" fmla="*/ 316534 h 492125"/>
                <a:gd name="connsiteX47" fmla="*/ 918256 w 931863"/>
                <a:gd name="connsiteY47" fmla="*/ 373063 h 492125"/>
                <a:gd name="connsiteX48" fmla="*/ 931863 w 931863"/>
                <a:gd name="connsiteY48" fmla="*/ 373063 h 492125"/>
                <a:gd name="connsiteX49" fmla="*/ 931863 w 931863"/>
                <a:gd name="connsiteY49" fmla="*/ 443520 h 492125"/>
                <a:gd name="connsiteX50" fmla="*/ 867132 w 931863"/>
                <a:gd name="connsiteY50" fmla="*/ 443520 h 492125"/>
                <a:gd name="connsiteX51" fmla="*/ 851269 w 931863"/>
                <a:gd name="connsiteY51" fmla="*/ 422419 h 492125"/>
                <a:gd name="connsiteX52" fmla="*/ 850189 w 931863"/>
                <a:gd name="connsiteY52" fmla="*/ 419811 h 492125"/>
                <a:gd name="connsiteX53" fmla="*/ 802481 w 931863"/>
                <a:gd name="connsiteY53" fmla="*/ 400050 h 492125"/>
                <a:gd name="connsiteX54" fmla="*/ 754773 w 931863"/>
                <a:gd name="connsiteY54" fmla="*/ 419811 h 492125"/>
                <a:gd name="connsiteX55" fmla="*/ 754277 w 931863"/>
                <a:gd name="connsiteY55" fmla="*/ 421011 h 492125"/>
                <a:gd name="connsiteX56" fmla="*/ 752809 w 931863"/>
                <a:gd name="connsiteY56" fmla="*/ 422066 h 492125"/>
                <a:gd name="connsiteX57" fmla="*/ 739271 w 931863"/>
                <a:gd name="connsiteY57" fmla="*/ 442339 h 492125"/>
                <a:gd name="connsiteX58" fmla="*/ 737955 w 931863"/>
                <a:gd name="connsiteY58" fmla="*/ 460416 h 492125"/>
                <a:gd name="connsiteX59" fmla="*/ 735012 w 931863"/>
                <a:gd name="connsiteY59" fmla="*/ 467519 h 492125"/>
                <a:gd name="connsiteX60" fmla="*/ 737075 w 931863"/>
                <a:gd name="connsiteY60" fmla="*/ 472499 h 492125"/>
                <a:gd name="connsiteX61" fmla="*/ 735646 w 931863"/>
                <a:gd name="connsiteY61" fmla="*/ 492125 h 492125"/>
                <a:gd name="connsiteX62" fmla="*/ 212400 w 931863"/>
                <a:gd name="connsiteY62" fmla="*/ 492125 h 492125"/>
                <a:gd name="connsiteX63" fmla="*/ 212116 w 931863"/>
                <a:gd name="connsiteY63" fmla="*/ 476844 h 492125"/>
                <a:gd name="connsiteX64" fmla="*/ 215900 w 931863"/>
                <a:gd name="connsiteY64" fmla="*/ 467519 h 492125"/>
                <a:gd name="connsiteX65" fmla="*/ 211753 w 931863"/>
                <a:gd name="connsiteY65" fmla="*/ 457299 h 492125"/>
                <a:gd name="connsiteX66" fmla="*/ 211473 w 931863"/>
                <a:gd name="connsiteY66" fmla="*/ 442255 h 492125"/>
                <a:gd name="connsiteX67" fmla="*/ 198462 w 931863"/>
                <a:gd name="connsiteY67" fmla="*/ 421592 h 492125"/>
                <a:gd name="connsiteX68" fmla="*/ 196755 w 931863"/>
                <a:gd name="connsiteY68" fmla="*/ 420338 h 492125"/>
                <a:gd name="connsiteX69" fmla="*/ 196565 w 931863"/>
                <a:gd name="connsiteY69" fmla="*/ 419869 h 492125"/>
                <a:gd name="connsiteX70" fmla="*/ 189952 w 931863"/>
                <a:gd name="connsiteY70" fmla="*/ 415341 h 492125"/>
                <a:gd name="connsiteX71" fmla="*/ 178686 w 931863"/>
                <a:gd name="connsiteY71" fmla="*/ 407067 h 492125"/>
                <a:gd name="connsiteX72" fmla="*/ 177456 w 931863"/>
                <a:gd name="connsiteY72" fmla="*/ 406785 h 492125"/>
                <a:gd name="connsiteX73" fmla="*/ 175395 w 931863"/>
                <a:gd name="connsiteY73" fmla="*/ 405374 h 492125"/>
                <a:gd name="connsiteX74" fmla="*/ 149225 w 931863"/>
                <a:gd name="connsiteY74" fmla="*/ 400050 h 492125"/>
                <a:gd name="connsiteX75" fmla="*/ 102136 w 931863"/>
                <a:gd name="connsiteY75" fmla="*/ 419869 h 492125"/>
                <a:gd name="connsiteX76" fmla="*/ 100205 w 931863"/>
                <a:gd name="connsiteY76" fmla="*/ 424568 h 492125"/>
                <a:gd name="connsiteX77" fmla="*/ 86983 w 931863"/>
                <a:gd name="connsiteY77" fmla="*/ 443520 h 492125"/>
                <a:gd name="connsiteX78" fmla="*/ 0 w 931863"/>
                <a:gd name="connsiteY78" fmla="*/ 443520 h 492125"/>
                <a:gd name="connsiteX79" fmla="*/ 0 w 931863"/>
                <a:gd name="connsiteY79" fmla="*/ 43205 h 492125"/>
                <a:gd name="connsiteX80" fmla="*/ 43155 w 931863"/>
                <a:gd name="connsiteY80" fmla="*/ 0 h 49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931863" h="492125">
                  <a:moveTo>
                    <a:pt x="872672" y="321918"/>
                  </a:moveTo>
                  <a:lnTo>
                    <a:pt x="915087" y="321918"/>
                  </a:lnTo>
                  <a:lnTo>
                    <a:pt x="928808" y="362296"/>
                  </a:lnTo>
                  <a:lnTo>
                    <a:pt x="918256" y="362296"/>
                  </a:lnTo>
                  <a:cubicBezTo>
                    <a:pt x="894443" y="362296"/>
                    <a:pt x="875393" y="344799"/>
                    <a:pt x="872672" y="321918"/>
                  </a:cubicBezTo>
                  <a:close/>
                  <a:moveTo>
                    <a:pt x="646112" y="276225"/>
                  </a:moveTo>
                  <a:lnTo>
                    <a:pt x="646112" y="287338"/>
                  </a:lnTo>
                  <a:lnTo>
                    <a:pt x="698500" y="287338"/>
                  </a:lnTo>
                  <a:lnTo>
                    <a:pt x="698500" y="276225"/>
                  </a:lnTo>
                  <a:close/>
                  <a:moveTo>
                    <a:pt x="352425" y="276225"/>
                  </a:moveTo>
                  <a:cubicBezTo>
                    <a:pt x="336643" y="276225"/>
                    <a:pt x="323850" y="288663"/>
                    <a:pt x="323850" y="304007"/>
                  </a:cubicBezTo>
                  <a:cubicBezTo>
                    <a:pt x="323850" y="319351"/>
                    <a:pt x="336643" y="331789"/>
                    <a:pt x="352425" y="331789"/>
                  </a:cubicBezTo>
                  <a:cubicBezTo>
                    <a:pt x="368207" y="331789"/>
                    <a:pt x="381000" y="319351"/>
                    <a:pt x="381000" y="304007"/>
                  </a:cubicBezTo>
                  <a:cubicBezTo>
                    <a:pt x="381000" y="288663"/>
                    <a:pt x="368207" y="276225"/>
                    <a:pt x="352425" y="276225"/>
                  </a:cubicBezTo>
                  <a:close/>
                  <a:moveTo>
                    <a:pt x="353219" y="217488"/>
                  </a:moveTo>
                  <a:cubicBezTo>
                    <a:pt x="327581" y="217488"/>
                    <a:pt x="303292" y="227631"/>
                    <a:pt x="285750" y="245887"/>
                  </a:cubicBezTo>
                  <a:lnTo>
                    <a:pt x="293172" y="254001"/>
                  </a:lnTo>
                  <a:cubicBezTo>
                    <a:pt x="309364" y="237773"/>
                    <a:pt x="330280" y="228983"/>
                    <a:pt x="353219" y="228983"/>
                  </a:cubicBezTo>
                  <a:cubicBezTo>
                    <a:pt x="375484" y="228983"/>
                    <a:pt x="397074" y="237773"/>
                    <a:pt x="412592" y="254001"/>
                  </a:cubicBezTo>
                  <a:lnTo>
                    <a:pt x="420688" y="245887"/>
                  </a:lnTo>
                  <a:cubicBezTo>
                    <a:pt x="402472" y="227631"/>
                    <a:pt x="378857" y="217488"/>
                    <a:pt x="353219" y="217488"/>
                  </a:cubicBezTo>
                  <a:close/>
                  <a:moveTo>
                    <a:pt x="352425" y="173038"/>
                  </a:moveTo>
                  <a:cubicBezTo>
                    <a:pt x="314582" y="173038"/>
                    <a:pt x="278767" y="187195"/>
                    <a:pt x="252412" y="214161"/>
                  </a:cubicBezTo>
                  <a:lnTo>
                    <a:pt x="259846" y="222251"/>
                  </a:lnTo>
                  <a:cubicBezTo>
                    <a:pt x="284849" y="197308"/>
                    <a:pt x="317285" y="183825"/>
                    <a:pt x="352425" y="183825"/>
                  </a:cubicBezTo>
                  <a:cubicBezTo>
                    <a:pt x="386889" y="183825"/>
                    <a:pt x="420001" y="197308"/>
                    <a:pt x="444328" y="222251"/>
                  </a:cubicBezTo>
                  <a:lnTo>
                    <a:pt x="452437" y="214161"/>
                  </a:lnTo>
                  <a:cubicBezTo>
                    <a:pt x="426083" y="187195"/>
                    <a:pt x="390267" y="173038"/>
                    <a:pt x="352425" y="173038"/>
                  </a:cubicBezTo>
                  <a:close/>
                  <a:moveTo>
                    <a:pt x="352425" y="127000"/>
                  </a:moveTo>
                  <a:cubicBezTo>
                    <a:pt x="302678" y="127000"/>
                    <a:pt x="255620" y="146119"/>
                    <a:pt x="220662" y="182307"/>
                  </a:cubicBezTo>
                  <a:lnTo>
                    <a:pt x="228057" y="190500"/>
                  </a:lnTo>
                  <a:cubicBezTo>
                    <a:pt x="261670" y="156360"/>
                    <a:pt x="305367" y="137925"/>
                    <a:pt x="352425" y="137925"/>
                  </a:cubicBezTo>
                  <a:cubicBezTo>
                    <a:pt x="399483" y="137925"/>
                    <a:pt x="443180" y="156360"/>
                    <a:pt x="476120" y="190500"/>
                  </a:cubicBezTo>
                  <a:lnTo>
                    <a:pt x="484187" y="182307"/>
                  </a:lnTo>
                  <a:cubicBezTo>
                    <a:pt x="449230" y="146119"/>
                    <a:pt x="402172" y="127000"/>
                    <a:pt x="352425" y="127000"/>
                  </a:cubicBezTo>
                  <a:close/>
                  <a:moveTo>
                    <a:pt x="43155" y="0"/>
                  </a:moveTo>
                  <a:lnTo>
                    <a:pt x="627086" y="0"/>
                  </a:lnTo>
                  <a:cubicBezTo>
                    <a:pt x="662149" y="0"/>
                    <a:pt x="694515" y="16202"/>
                    <a:pt x="715417" y="44555"/>
                  </a:cubicBezTo>
                  <a:lnTo>
                    <a:pt x="774341" y="123825"/>
                  </a:lnTo>
                  <a:lnTo>
                    <a:pt x="658812" y="123825"/>
                  </a:lnTo>
                  <a:lnTo>
                    <a:pt x="658812" y="233363"/>
                  </a:lnTo>
                  <a:lnTo>
                    <a:pt x="855662" y="233363"/>
                  </a:lnTo>
                  <a:lnTo>
                    <a:pt x="837895" y="209325"/>
                  </a:lnTo>
                  <a:lnTo>
                    <a:pt x="909612" y="305806"/>
                  </a:lnTo>
                  <a:lnTo>
                    <a:pt x="911428" y="311150"/>
                  </a:lnTo>
                  <a:lnTo>
                    <a:pt x="860425" y="311150"/>
                  </a:lnTo>
                  <a:lnTo>
                    <a:pt x="860425" y="316534"/>
                  </a:lnTo>
                  <a:cubicBezTo>
                    <a:pt x="860425" y="348163"/>
                    <a:pt x="886279" y="373063"/>
                    <a:pt x="918256" y="373063"/>
                  </a:cubicBezTo>
                  <a:lnTo>
                    <a:pt x="931863" y="373063"/>
                  </a:lnTo>
                  <a:lnTo>
                    <a:pt x="931863" y="443520"/>
                  </a:lnTo>
                  <a:lnTo>
                    <a:pt x="867132" y="443520"/>
                  </a:lnTo>
                  <a:lnTo>
                    <a:pt x="851269" y="422419"/>
                  </a:lnTo>
                  <a:lnTo>
                    <a:pt x="850189" y="419811"/>
                  </a:lnTo>
                  <a:cubicBezTo>
                    <a:pt x="837979" y="407602"/>
                    <a:pt x="821112" y="400050"/>
                    <a:pt x="802481" y="400050"/>
                  </a:cubicBezTo>
                  <a:cubicBezTo>
                    <a:pt x="783850" y="400050"/>
                    <a:pt x="766983" y="407602"/>
                    <a:pt x="754773" y="419811"/>
                  </a:cubicBezTo>
                  <a:lnTo>
                    <a:pt x="754277" y="421011"/>
                  </a:lnTo>
                  <a:lnTo>
                    <a:pt x="752809" y="422066"/>
                  </a:lnTo>
                  <a:cubicBezTo>
                    <a:pt x="747172" y="427952"/>
                    <a:pt x="742600" y="434829"/>
                    <a:pt x="739271" y="442339"/>
                  </a:cubicBezTo>
                  <a:lnTo>
                    <a:pt x="737955" y="460416"/>
                  </a:lnTo>
                  <a:lnTo>
                    <a:pt x="735012" y="467519"/>
                  </a:lnTo>
                  <a:lnTo>
                    <a:pt x="737075" y="472499"/>
                  </a:lnTo>
                  <a:lnTo>
                    <a:pt x="735646" y="492125"/>
                  </a:lnTo>
                  <a:lnTo>
                    <a:pt x="212400" y="492125"/>
                  </a:lnTo>
                  <a:lnTo>
                    <a:pt x="212116" y="476844"/>
                  </a:lnTo>
                  <a:lnTo>
                    <a:pt x="215900" y="467519"/>
                  </a:lnTo>
                  <a:lnTo>
                    <a:pt x="211753" y="457299"/>
                  </a:lnTo>
                  <a:lnTo>
                    <a:pt x="211473" y="442255"/>
                  </a:lnTo>
                  <a:cubicBezTo>
                    <a:pt x="208397" y="434618"/>
                    <a:pt x="203993" y="427593"/>
                    <a:pt x="198462" y="421592"/>
                  </a:cubicBezTo>
                  <a:lnTo>
                    <a:pt x="196755" y="420338"/>
                  </a:lnTo>
                  <a:lnTo>
                    <a:pt x="196565" y="419869"/>
                  </a:lnTo>
                  <a:lnTo>
                    <a:pt x="189952" y="415341"/>
                  </a:lnTo>
                  <a:lnTo>
                    <a:pt x="178686" y="407067"/>
                  </a:lnTo>
                  <a:lnTo>
                    <a:pt x="177456" y="406785"/>
                  </a:lnTo>
                  <a:lnTo>
                    <a:pt x="175395" y="405374"/>
                  </a:lnTo>
                  <a:cubicBezTo>
                    <a:pt x="167394" y="401948"/>
                    <a:pt x="158560" y="400050"/>
                    <a:pt x="149225" y="400050"/>
                  </a:cubicBezTo>
                  <a:cubicBezTo>
                    <a:pt x="130890" y="400050"/>
                    <a:pt x="114221" y="407640"/>
                    <a:pt x="102136" y="419869"/>
                  </a:cubicBezTo>
                  <a:lnTo>
                    <a:pt x="100205" y="424568"/>
                  </a:lnTo>
                  <a:lnTo>
                    <a:pt x="86983" y="443520"/>
                  </a:lnTo>
                  <a:lnTo>
                    <a:pt x="0" y="443520"/>
                  </a:lnTo>
                  <a:lnTo>
                    <a:pt x="0" y="43205"/>
                  </a:lnTo>
                  <a:cubicBezTo>
                    <a:pt x="0" y="19577"/>
                    <a:pt x="19555" y="0"/>
                    <a:pt x="43155" y="0"/>
                  </a:cubicBez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Freeform 456">
              <a:extLst>
                <a:ext uri="{FF2B5EF4-FFF2-40B4-BE49-F238E27FC236}">
                  <a16:creationId xmlns:a16="http://schemas.microsoft.com/office/drawing/2014/main" id="{90B7445B-9594-49E3-B476-4468D6EEC797}"/>
                </a:ext>
              </a:extLst>
            </p:cNvPr>
            <p:cNvSpPr>
              <a:spLocks/>
            </p:cNvSpPr>
            <p:nvPr/>
          </p:nvSpPr>
          <p:spPr bwMode="auto">
            <a:xfrm>
              <a:off x="6273801" y="4927601"/>
              <a:ext cx="112713" cy="49213"/>
            </a:xfrm>
            <a:custGeom>
              <a:avLst/>
              <a:gdLst>
                <a:gd name="T0" fmla="*/ 165 w 165"/>
                <a:gd name="T1" fmla="*/ 72 h 72"/>
                <a:gd name="T2" fmla="*/ 36 w 165"/>
                <a:gd name="T3" fmla="*/ 72 h 72"/>
                <a:gd name="T4" fmla="*/ 0 w 165"/>
                <a:gd name="T5" fmla="*/ 36 h 72"/>
                <a:gd name="T6" fmla="*/ 0 w 165"/>
                <a:gd name="T7" fmla="*/ 36 h 72"/>
                <a:gd name="T8" fmla="*/ 36 w 165"/>
                <a:gd name="T9" fmla="*/ 0 h 72"/>
                <a:gd name="T10" fmla="*/ 165 w 165"/>
                <a:gd name="T11" fmla="*/ 0 h 72"/>
                <a:gd name="T12" fmla="*/ 165 w 165"/>
                <a:gd name="T13" fmla="*/ 72 h 72"/>
              </a:gdLst>
              <a:ahLst/>
              <a:cxnLst>
                <a:cxn ang="0">
                  <a:pos x="T0" y="T1"/>
                </a:cxn>
                <a:cxn ang="0">
                  <a:pos x="T2" y="T3"/>
                </a:cxn>
                <a:cxn ang="0">
                  <a:pos x="T4" y="T5"/>
                </a:cxn>
                <a:cxn ang="0">
                  <a:pos x="T6" y="T7"/>
                </a:cxn>
                <a:cxn ang="0">
                  <a:pos x="T8" y="T9"/>
                </a:cxn>
                <a:cxn ang="0">
                  <a:pos x="T10" y="T11"/>
                </a:cxn>
                <a:cxn ang="0">
                  <a:pos x="T12" y="T13"/>
                </a:cxn>
              </a:cxnLst>
              <a:rect l="0" t="0" r="r" b="b"/>
              <a:pathLst>
                <a:path w="165" h="72">
                  <a:moveTo>
                    <a:pt x="165" y="72"/>
                  </a:moveTo>
                  <a:lnTo>
                    <a:pt x="36" y="72"/>
                  </a:lnTo>
                  <a:cubicBezTo>
                    <a:pt x="16" y="72"/>
                    <a:pt x="0" y="56"/>
                    <a:pt x="0" y="36"/>
                  </a:cubicBezTo>
                  <a:lnTo>
                    <a:pt x="0" y="36"/>
                  </a:lnTo>
                  <a:cubicBezTo>
                    <a:pt x="0" y="16"/>
                    <a:pt x="16" y="0"/>
                    <a:pt x="36" y="0"/>
                  </a:cubicBezTo>
                  <a:lnTo>
                    <a:pt x="165" y="0"/>
                  </a:lnTo>
                  <a:lnTo>
                    <a:pt x="165" y="7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Freeform 457">
              <a:extLst>
                <a:ext uri="{FF2B5EF4-FFF2-40B4-BE49-F238E27FC236}">
                  <a16:creationId xmlns:a16="http://schemas.microsoft.com/office/drawing/2014/main" id="{80D58497-9756-4AD4-9E3D-991DDF0C0044}"/>
                </a:ext>
              </a:extLst>
            </p:cNvPr>
            <p:cNvSpPr>
              <a:spLocks/>
            </p:cNvSpPr>
            <p:nvPr/>
          </p:nvSpPr>
          <p:spPr bwMode="auto">
            <a:xfrm>
              <a:off x="7165976" y="4927601"/>
              <a:ext cx="90488" cy="49213"/>
            </a:xfrm>
            <a:custGeom>
              <a:avLst/>
              <a:gdLst>
                <a:gd name="T0" fmla="*/ 0 w 135"/>
                <a:gd name="T1" fmla="*/ 0 h 72"/>
                <a:gd name="T2" fmla="*/ 99 w 135"/>
                <a:gd name="T3" fmla="*/ 0 h 72"/>
                <a:gd name="T4" fmla="*/ 135 w 135"/>
                <a:gd name="T5" fmla="*/ 36 h 72"/>
                <a:gd name="T6" fmla="*/ 99 w 135"/>
                <a:gd name="T7" fmla="*/ 72 h 72"/>
                <a:gd name="T8" fmla="*/ 0 w 135"/>
                <a:gd name="T9" fmla="*/ 72 h 72"/>
                <a:gd name="T10" fmla="*/ 5 w 135"/>
                <a:gd name="T11" fmla="*/ 36 h 72"/>
                <a:gd name="T12" fmla="*/ 0 w 135"/>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135" h="72">
                  <a:moveTo>
                    <a:pt x="0" y="0"/>
                  </a:moveTo>
                  <a:lnTo>
                    <a:pt x="99" y="0"/>
                  </a:lnTo>
                  <a:cubicBezTo>
                    <a:pt x="119" y="0"/>
                    <a:pt x="135" y="16"/>
                    <a:pt x="135" y="36"/>
                  </a:cubicBezTo>
                  <a:cubicBezTo>
                    <a:pt x="135" y="56"/>
                    <a:pt x="119" y="72"/>
                    <a:pt x="99" y="72"/>
                  </a:cubicBezTo>
                  <a:lnTo>
                    <a:pt x="0" y="72"/>
                  </a:lnTo>
                  <a:cubicBezTo>
                    <a:pt x="2" y="64"/>
                    <a:pt x="5" y="51"/>
                    <a:pt x="5" y="36"/>
                  </a:cubicBezTo>
                  <a:cubicBezTo>
                    <a:pt x="5" y="21"/>
                    <a:pt x="2" y="9"/>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Freeform 458">
              <a:extLst>
                <a:ext uri="{FF2B5EF4-FFF2-40B4-BE49-F238E27FC236}">
                  <a16:creationId xmlns:a16="http://schemas.microsoft.com/office/drawing/2014/main" id="{E2D16CA2-C3D7-4382-85DE-3915F7569CF1}"/>
                </a:ext>
              </a:extLst>
            </p:cNvPr>
            <p:cNvSpPr>
              <a:spLocks/>
            </p:cNvSpPr>
            <p:nvPr/>
          </p:nvSpPr>
          <p:spPr bwMode="auto">
            <a:xfrm>
              <a:off x="6292851" y="4479926"/>
              <a:ext cx="942975" cy="454025"/>
            </a:xfrm>
            <a:custGeom>
              <a:avLst/>
              <a:gdLst>
                <a:gd name="T0" fmla="*/ 17 w 1398"/>
                <a:gd name="T1" fmla="*/ 673 h 673"/>
                <a:gd name="T2" fmla="*/ 0 w 1398"/>
                <a:gd name="T3" fmla="*/ 673 h 673"/>
                <a:gd name="T4" fmla="*/ 0 w 1398"/>
                <a:gd name="T5" fmla="*/ 72 h 673"/>
                <a:gd name="T6" fmla="*/ 72 w 1398"/>
                <a:gd name="T7" fmla="*/ 0 h 673"/>
                <a:gd name="T8" fmla="*/ 938 w 1398"/>
                <a:gd name="T9" fmla="*/ 0 h 673"/>
                <a:gd name="T10" fmla="*/ 1076 w 1398"/>
                <a:gd name="T11" fmla="*/ 69 h 673"/>
                <a:gd name="T12" fmla="*/ 1364 w 1398"/>
                <a:gd name="T13" fmla="*/ 456 h 673"/>
                <a:gd name="T14" fmla="*/ 1398 w 1398"/>
                <a:gd name="T15" fmla="*/ 558 h 673"/>
                <a:gd name="T16" fmla="*/ 1398 w 1398"/>
                <a:gd name="T17" fmla="*/ 665 h 673"/>
                <a:gd name="T18" fmla="*/ 1381 w 1398"/>
                <a:gd name="T19" fmla="*/ 665 h 673"/>
                <a:gd name="T20" fmla="*/ 1381 w 1398"/>
                <a:gd name="T21" fmla="*/ 558 h 673"/>
                <a:gd name="T22" fmla="*/ 1351 w 1398"/>
                <a:gd name="T23" fmla="*/ 466 h 673"/>
                <a:gd name="T24" fmla="*/ 1062 w 1398"/>
                <a:gd name="T25" fmla="*/ 79 h 673"/>
                <a:gd name="T26" fmla="*/ 938 w 1398"/>
                <a:gd name="T27" fmla="*/ 16 h 673"/>
                <a:gd name="T28" fmla="*/ 72 w 1398"/>
                <a:gd name="T29" fmla="*/ 16 h 673"/>
                <a:gd name="T30" fmla="*/ 17 w 1398"/>
                <a:gd name="T31" fmla="*/ 72 h 673"/>
                <a:gd name="T32" fmla="*/ 17 w 1398"/>
                <a:gd name="T33" fmla="*/ 673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8" h="673">
                  <a:moveTo>
                    <a:pt x="17" y="673"/>
                  </a:moveTo>
                  <a:lnTo>
                    <a:pt x="0" y="673"/>
                  </a:lnTo>
                  <a:lnTo>
                    <a:pt x="0" y="72"/>
                  </a:lnTo>
                  <a:cubicBezTo>
                    <a:pt x="0" y="32"/>
                    <a:pt x="32" y="0"/>
                    <a:pt x="72" y="0"/>
                  </a:cubicBezTo>
                  <a:lnTo>
                    <a:pt x="938" y="0"/>
                  </a:lnTo>
                  <a:cubicBezTo>
                    <a:pt x="992" y="0"/>
                    <a:pt x="1043" y="26"/>
                    <a:pt x="1076" y="69"/>
                  </a:cubicBezTo>
                  <a:lnTo>
                    <a:pt x="1364" y="456"/>
                  </a:lnTo>
                  <a:cubicBezTo>
                    <a:pt x="1386" y="485"/>
                    <a:pt x="1398" y="522"/>
                    <a:pt x="1398" y="558"/>
                  </a:cubicBezTo>
                  <a:lnTo>
                    <a:pt x="1398" y="665"/>
                  </a:lnTo>
                  <a:lnTo>
                    <a:pt x="1381" y="665"/>
                  </a:lnTo>
                  <a:lnTo>
                    <a:pt x="1381" y="558"/>
                  </a:lnTo>
                  <a:cubicBezTo>
                    <a:pt x="1381" y="525"/>
                    <a:pt x="1370" y="492"/>
                    <a:pt x="1351" y="466"/>
                  </a:cubicBezTo>
                  <a:lnTo>
                    <a:pt x="1062" y="79"/>
                  </a:lnTo>
                  <a:cubicBezTo>
                    <a:pt x="1033" y="40"/>
                    <a:pt x="987" y="16"/>
                    <a:pt x="938" y="16"/>
                  </a:cubicBezTo>
                  <a:lnTo>
                    <a:pt x="72" y="16"/>
                  </a:lnTo>
                  <a:cubicBezTo>
                    <a:pt x="41" y="16"/>
                    <a:pt x="17" y="41"/>
                    <a:pt x="17" y="72"/>
                  </a:cubicBezTo>
                  <a:lnTo>
                    <a:pt x="17" y="673"/>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Freeform 459">
              <a:extLst>
                <a:ext uri="{FF2B5EF4-FFF2-40B4-BE49-F238E27FC236}">
                  <a16:creationId xmlns:a16="http://schemas.microsoft.com/office/drawing/2014/main" id="{3FFAE86B-21FA-4064-AD55-91495A8A2BC9}"/>
                </a:ext>
              </a:extLst>
            </p:cNvPr>
            <p:cNvSpPr>
              <a:spLocks/>
            </p:cNvSpPr>
            <p:nvPr/>
          </p:nvSpPr>
          <p:spPr bwMode="auto">
            <a:xfrm>
              <a:off x="7165976" y="4922838"/>
              <a:ext cx="96838" cy="60325"/>
            </a:xfrm>
            <a:custGeom>
              <a:avLst/>
              <a:gdLst>
                <a:gd name="T0" fmla="*/ 100 w 144"/>
                <a:gd name="T1" fmla="*/ 89 h 89"/>
                <a:gd name="T2" fmla="*/ 0 w 144"/>
                <a:gd name="T3" fmla="*/ 89 h 89"/>
                <a:gd name="T4" fmla="*/ 0 w 144"/>
                <a:gd name="T5" fmla="*/ 72 h 89"/>
                <a:gd name="T6" fmla="*/ 100 w 144"/>
                <a:gd name="T7" fmla="*/ 72 h 89"/>
                <a:gd name="T8" fmla="*/ 127 w 144"/>
                <a:gd name="T9" fmla="*/ 44 h 89"/>
                <a:gd name="T10" fmla="*/ 100 w 144"/>
                <a:gd name="T11" fmla="*/ 16 h 89"/>
                <a:gd name="T12" fmla="*/ 0 w 144"/>
                <a:gd name="T13" fmla="*/ 16 h 89"/>
                <a:gd name="T14" fmla="*/ 0 w 144"/>
                <a:gd name="T15" fmla="*/ 0 h 89"/>
                <a:gd name="T16" fmla="*/ 100 w 144"/>
                <a:gd name="T17" fmla="*/ 0 h 89"/>
                <a:gd name="T18" fmla="*/ 144 w 144"/>
                <a:gd name="T19" fmla="*/ 44 h 89"/>
                <a:gd name="T20" fmla="*/ 100 w 144"/>
                <a:gd name="T21"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89">
                  <a:moveTo>
                    <a:pt x="100" y="89"/>
                  </a:moveTo>
                  <a:lnTo>
                    <a:pt x="0" y="89"/>
                  </a:lnTo>
                  <a:lnTo>
                    <a:pt x="0" y="72"/>
                  </a:lnTo>
                  <a:lnTo>
                    <a:pt x="100" y="72"/>
                  </a:lnTo>
                  <a:cubicBezTo>
                    <a:pt x="115" y="72"/>
                    <a:pt x="127" y="60"/>
                    <a:pt x="127" y="44"/>
                  </a:cubicBezTo>
                  <a:cubicBezTo>
                    <a:pt x="127" y="29"/>
                    <a:pt x="115" y="16"/>
                    <a:pt x="100" y="16"/>
                  </a:cubicBezTo>
                  <a:lnTo>
                    <a:pt x="0" y="16"/>
                  </a:lnTo>
                  <a:lnTo>
                    <a:pt x="0" y="0"/>
                  </a:lnTo>
                  <a:lnTo>
                    <a:pt x="100" y="0"/>
                  </a:lnTo>
                  <a:cubicBezTo>
                    <a:pt x="124" y="0"/>
                    <a:pt x="144" y="20"/>
                    <a:pt x="144" y="44"/>
                  </a:cubicBezTo>
                  <a:cubicBezTo>
                    <a:pt x="144" y="69"/>
                    <a:pt x="124" y="89"/>
                    <a:pt x="100" y="8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Freeform 460">
              <a:extLst>
                <a:ext uri="{FF2B5EF4-FFF2-40B4-BE49-F238E27FC236}">
                  <a16:creationId xmlns:a16="http://schemas.microsoft.com/office/drawing/2014/main" id="{A900196D-3761-4A5C-9E7D-5FEBA3994187}"/>
                </a:ext>
              </a:extLst>
            </p:cNvPr>
            <p:cNvSpPr>
              <a:spLocks/>
            </p:cNvSpPr>
            <p:nvPr/>
          </p:nvSpPr>
          <p:spPr bwMode="auto">
            <a:xfrm>
              <a:off x="6269038" y="4922838"/>
              <a:ext cx="117475" cy="60325"/>
            </a:xfrm>
            <a:custGeom>
              <a:avLst/>
              <a:gdLst>
                <a:gd name="T0" fmla="*/ 173 w 173"/>
                <a:gd name="T1" fmla="*/ 89 h 89"/>
                <a:gd name="T2" fmla="*/ 44 w 173"/>
                <a:gd name="T3" fmla="*/ 89 h 89"/>
                <a:gd name="T4" fmla="*/ 0 w 173"/>
                <a:gd name="T5" fmla="*/ 44 h 89"/>
                <a:gd name="T6" fmla="*/ 44 w 173"/>
                <a:gd name="T7" fmla="*/ 0 h 89"/>
                <a:gd name="T8" fmla="*/ 171 w 173"/>
                <a:gd name="T9" fmla="*/ 0 h 89"/>
                <a:gd name="T10" fmla="*/ 171 w 173"/>
                <a:gd name="T11" fmla="*/ 16 h 89"/>
                <a:gd name="T12" fmla="*/ 44 w 173"/>
                <a:gd name="T13" fmla="*/ 16 h 89"/>
                <a:gd name="T14" fmla="*/ 16 w 173"/>
                <a:gd name="T15" fmla="*/ 44 h 89"/>
                <a:gd name="T16" fmla="*/ 44 w 173"/>
                <a:gd name="T17" fmla="*/ 72 h 89"/>
                <a:gd name="T18" fmla="*/ 173 w 173"/>
                <a:gd name="T19" fmla="*/ 72 h 89"/>
                <a:gd name="T20" fmla="*/ 173 w 173"/>
                <a:gd name="T21"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89">
                  <a:moveTo>
                    <a:pt x="173" y="89"/>
                  </a:moveTo>
                  <a:lnTo>
                    <a:pt x="44" y="89"/>
                  </a:lnTo>
                  <a:cubicBezTo>
                    <a:pt x="20" y="89"/>
                    <a:pt x="0" y="69"/>
                    <a:pt x="0" y="44"/>
                  </a:cubicBezTo>
                  <a:cubicBezTo>
                    <a:pt x="0" y="20"/>
                    <a:pt x="20" y="0"/>
                    <a:pt x="44" y="0"/>
                  </a:cubicBezTo>
                  <a:lnTo>
                    <a:pt x="171" y="0"/>
                  </a:lnTo>
                  <a:lnTo>
                    <a:pt x="171" y="16"/>
                  </a:lnTo>
                  <a:lnTo>
                    <a:pt x="44" y="16"/>
                  </a:lnTo>
                  <a:cubicBezTo>
                    <a:pt x="29" y="16"/>
                    <a:pt x="16" y="29"/>
                    <a:pt x="16" y="44"/>
                  </a:cubicBezTo>
                  <a:cubicBezTo>
                    <a:pt x="16" y="60"/>
                    <a:pt x="29" y="72"/>
                    <a:pt x="44" y="72"/>
                  </a:cubicBezTo>
                  <a:lnTo>
                    <a:pt x="173" y="72"/>
                  </a:lnTo>
                  <a:lnTo>
                    <a:pt x="173" y="8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Rectangle 461">
              <a:extLst>
                <a:ext uri="{FF2B5EF4-FFF2-40B4-BE49-F238E27FC236}">
                  <a16:creationId xmlns:a16="http://schemas.microsoft.com/office/drawing/2014/main" id="{D0B6CE53-A3E9-42CE-B04D-066A8C9A664F}"/>
                </a:ext>
              </a:extLst>
            </p:cNvPr>
            <p:cNvSpPr>
              <a:spLocks noChangeArrowheads="1"/>
            </p:cNvSpPr>
            <p:nvPr/>
          </p:nvSpPr>
          <p:spPr bwMode="auto">
            <a:xfrm>
              <a:off x="6510338" y="4972051"/>
              <a:ext cx="523875" cy="111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Freeform 462">
              <a:extLst>
                <a:ext uri="{FF2B5EF4-FFF2-40B4-BE49-F238E27FC236}">
                  <a16:creationId xmlns:a16="http://schemas.microsoft.com/office/drawing/2014/main" id="{966FED9B-6655-4709-ADEF-64593D5A40FC}"/>
                </a:ext>
              </a:extLst>
            </p:cNvPr>
            <p:cNvSpPr>
              <a:spLocks noEditPoints="1"/>
            </p:cNvSpPr>
            <p:nvPr/>
          </p:nvSpPr>
          <p:spPr bwMode="auto">
            <a:xfrm>
              <a:off x="6375401" y="4879976"/>
              <a:ext cx="146050" cy="146050"/>
            </a:xfrm>
            <a:custGeom>
              <a:avLst/>
              <a:gdLst>
                <a:gd name="T0" fmla="*/ 108 w 217"/>
                <a:gd name="T1" fmla="*/ 17 h 216"/>
                <a:gd name="T2" fmla="*/ 17 w 217"/>
                <a:gd name="T3" fmla="*/ 108 h 216"/>
                <a:gd name="T4" fmla="*/ 22 w 217"/>
                <a:gd name="T5" fmla="*/ 138 h 216"/>
                <a:gd name="T6" fmla="*/ 108 w 217"/>
                <a:gd name="T7" fmla="*/ 200 h 216"/>
                <a:gd name="T8" fmla="*/ 200 w 217"/>
                <a:gd name="T9" fmla="*/ 108 h 216"/>
                <a:gd name="T10" fmla="*/ 108 w 217"/>
                <a:gd name="T11" fmla="*/ 17 h 216"/>
                <a:gd name="T12" fmla="*/ 108 w 217"/>
                <a:gd name="T13" fmla="*/ 216 h 216"/>
                <a:gd name="T14" fmla="*/ 6 w 217"/>
                <a:gd name="T15" fmla="*/ 144 h 216"/>
                <a:gd name="T16" fmla="*/ 0 w 217"/>
                <a:gd name="T17" fmla="*/ 108 h 216"/>
                <a:gd name="T18" fmla="*/ 108 w 217"/>
                <a:gd name="T19" fmla="*/ 0 h 216"/>
                <a:gd name="T20" fmla="*/ 217 w 217"/>
                <a:gd name="T21" fmla="*/ 108 h 216"/>
                <a:gd name="T22" fmla="*/ 108 w 217"/>
                <a:gd name="T23"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7" h="216">
                  <a:moveTo>
                    <a:pt x="108" y="17"/>
                  </a:moveTo>
                  <a:cubicBezTo>
                    <a:pt x="58" y="17"/>
                    <a:pt x="17" y="58"/>
                    <a:pt x="17" y="108"/>
                  </a:cubicBezTo>
                  <a:cubicBezTo>
                    <a:pt x="17" y="119"/>
                    <a:pt x="18" y="129"/>
                    <a:pt x="22" y="138"/>
                  </a:cubicBezTo>
                  <a:cubicBezTo>
                    <a:pt x="35" y="175"/>
                    <a:pt x="69" y="200"/>
                    <a:pt x="108" y="200"/>
                  </a:cubicBezTo>
                  <a:cubicBezTo>
                    <a:pt x="159" y="200"/>
                    <a:pt x="200" y="159"/>
                    <a:pt x="200" y="108"/>
                  </a:cubicBezTo>
                  <a:cubicBezTo>
                    <a:pt x="200" y="58"/>
                    <a:pt x="159" y="17"/>
                    <a:pt x="108" y="17"/>
                  </a:cubicBezTo>
                  <a:close/>
                  <a:moveTo>
                    <a:pt x="108" y="216"/>
                  </a:moveTo>
                  <a:cubicBezTo>
                    <a:pt x="62" y="216"/>
                    <a:pt x="21" y="187"/>
                    <a:pt x="6" y="144"/>
                  </a:cubicBezTo>
                  <a:cubicBezTo>
                    <a:pt x="2" y="132"/>
                    <a:pt x="0" y="120"/>
                    <a:pt x="0" y="108"/>
                  </a:cubicBezTo>
                  <a:cubicBezTo>
                    <a:pt x="0" y="49"/>
                    <a:pt x="49" y="0"/>
                    <a:pt x="108" y="0"/>
                  </a:cubicBezTo>
                  <a:cubicBezTo>
                    <a:pt x="168" y="0"/>
                    <a:pt x="217" y="49"/>
                    <a:pt x="217" y="108"/>
                  </a:cubicBezTo>
                  <a:cubicBezTo>
                    <a:pt x="217" y="168"/>
                    <a:pt x="168" y="216"/>
                    <a:pt x="108" y="2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Freeform 463">
              <a:extLst>
                <a:ext uri="{FF2B5EF4-FFF2-40B4-BE49-F238E27FC236}">
                  <a16:creationId xmlns:a16="http://schemas.microsoft.com/office/drawing/2014/main" id="{EDA14592-4766-4FF4-9AB5-6B383B412B0D}"/>
                </a:ext>
              </a:extLst>
            </p:cNvPr>
            <p:cNvSpPr>
              <a:spLocks noEditPoints="1"/>
            </p:cNvSpPr>
            <p:nvPr/>
          </p:nvSpPr>
          <p:spPr bwMode="auto">
            <a:xfrm>
              <a:off x="7029451" y="4879976"/>
              <a:ext cx="144463" cy="146050"/>
            </a:xfrm>
            <a:custGeom>
              <a:avLst/>
              <a:gdLst>
                <a:gd name="T0" fmla="*/ 108 w 216"/>
                <a:gd name="T1" fmla="*/ 17 h 216"/>
                <a:gd name="T2" fmla="*/ 17 w 216"/>
                <a:gd name="T3" fmla="*/ 108 h 216"/>
                <a:gd name="T4" fmla="*/ 108 w 216"/>
                <a:gd name="T5" fmla="*/ 200 h 216"/>
                <a:gd name="T6" fmla="*/ 200 w 216"/>
                <a:gd name="T7" fmla="*/ 108 h 216"/>
                <a:gd name="T8" fmla="*/ 108 w 216"/>
                <a:gd name="T9" fmla="*/ 17 h 216"/>
                <a:gd name="T10" fmla="*/ 108 w 216"/>
                <a:gd name="T11" fmla="*/ 216 h 216"/>
                <a:gd name="T12" fmla="*/ 0 w 216"/>
                <a:gd name="T13" fmla="*/ 108 h 216"/>
                <a:gd name="T14" fmla="*/ 108 w 216"/>
                <a:gd name="T15" fmla="*/ 0 h 216"/>
                <a:gd name="T16" fmla="*/ 216 w 216"/>
                <a:gd name="T17" fmla="*/ 108 h 216"/>
                <a:gd name="T18" fmla="*/ 108 w 216"/>
                <a:gd name="T19"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17"/>
                  </a:moveTo>
                  <a:cubicBezTo>
                    <a:pt x="58" y="17"/>
                    <a:pt x="17" y="58"/>
                    <a:pt x="17" y="108"/>
                  </a:cubicBezTo>
                  <a:cubicBezTo>
                    <a:pt x="17" y="159"/>
                    <a:pt x="58" y="200"/>
                    <a:pt x="108" y="200"/>
                  </a:cubicBezTo>
                  <a:cubicBezTo>
                    <a:pt x="159" y="200"/>
                    <a:pt x="200" y="159"/>
                    <a:pt x="200" y="108"/>
                  </a:cubicBezTo>
                  <a:cubicBezTo>
                    <a:pt x="200" y="58"/>
                    <a:pt x="159" y="17"/>
                    <a:pt x="108" y="17"/>
                  </a:cubicBezTo>
                  <a:close/>
                  <a:moveTo>
                    <a:pt x="108" y="216"/>
                  </a:moveTo>
                  <a:cubicBezTo>
                    <a:pt x="48" y="216"/>
                    <a:pt x="0" y="168"/>
                    <a:pt x="0" y="108"/>
                  </a:cubicBezTo>
                  <a:cubicBezTo>
                    <a:pt x="0" y="49"/>
                    <a:pt x="48" y="0"/>
                    <a:pt x="108" y="0"/>
                  </a:cubicBezTo>
                  <a:cubicBezTo>
                    <a:pt x="168" y="0"/>
                    <a:pt x="216" y="49"/>
                    <a:pt x="216" y="108"/>
                  </a:cubicBezTo>
                  <a:cubicBezTo>
                    <a:pt x="216" y="168"/>
                    <a:pt x="168" y="216"/>
                    <a:pt x="108" y="2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41" name="Camera7" descr="{&quot;Key&quot;:&quot;POWER_USER_SHAPE_ICON&quot;,&quot;Value&quot;:&quot;POWER_USER_SHAPE_ICON_STYLE_1&quot;}">
            <a:extLst>
              <a:ext uri="{FF2B5EF4-FFF2-40B4-BE49-F238E27FC236}">
                <a16:creationId xmlns:a16="http://schemas.microsoft.com/office/drawing/2014/main" id="{1E92D3AC-3077-441D-A4CC-35D516DEBA1E}"/>
              </a:ext>
            </a:extLst>
          </p:cNvPr>
          <p:cNvGrpSpPr>
            <a:grpSpLocks noChangeAspect="1"/>
          </p:cNvGrpSpPr>
          <p:nvPr>
            <p:custDataLst>
              <p:tags r:id="rId2"/>
            </p:custDataLst>
          </p:nvPr>
        </p:nvGrpSpPr>
        <p:grpSpPr bwMode="auto">
          <a:xfrm>
            <a:off x="2047706" y="2731558"/>
            <a:ext cx="678144" cy="542925"/>
            <a:chOff x="2478" y="994"/>
            <a:chExt cx="2648" cy="2120"/>
          </a:xfrm>
          <a:solidFill>
            <a:schemeClr val="accent1"/>
          </a:solidFill>
        </p:grpSpPr>
        <p:sp>
          <p:nvSpPr>
            <p:cNvPr id="42" name="Camera7">
              <a:extLst>
                <a:ext uri="{FF2B5EF4-FFF2-40B4-BE49-F238E27FC236}">
                  <a16:creationId xmlns:a16="http://schemas.microsoft.com/office/drawing/2014/main" id="{88BC6C5E-8D35-4679-9F7A-652209151021}"/>
                </a:ext>
              </a:extLst>
            </p:cNvPr>
            <p:cNvSpPr>
              <a:spLocks noChangeArrowheads="1"/>
            </p:cNvSpPr>
            <p:nvPr/>
          </p:nvSpPr>
          <p:spPr bwMode="auto">
            <a:xfrm>
              <a:off x="3439" y="1690"/>
              <a:ext cx="992" cy="99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Camera7">
              <a:extLst>
                <a:ext uri="{FF2B5EF4-FFF2-40B4-BE49-F238E27FC236}">
                  <a16:creationId xmlns:a16="http://schemas.microsoft.com/office/drawing/2014/main" id="{2579D630-4A4C-49C9-A2A5-0324574F3162}"/>
                </a:ext>
              </a:extLst>
            </p:cNvPr>
            <p:cNvSpPr>
              <a:spLocks noEditPoints="1"/>
            </p:cNvSpPr>
            <p:nvPr/>
          </p:nvSpPr>
          <p:spPr bwMode="auto">
            <a:xfrm>
              <a:off x="2478" y="994"/>
              <a:ext cx="2648" cy="2120"/>
            </a:xfrm>
            <a:custGeom>
              <a:avLst/>
              <a:gdLst>
                <a:gd name="T0" fmla="*/ 367 w 667"/>
                <a:gd name="T1" fmla="*/ 475 h 533"/>
                <a:gd name="T2" fmla="*/ 192 w 667"/>
                <a:gd name="T3" fmla="*/ 300 h 533"/>
                <a:gd name="T4" fmla="*/ 367 w 667"/>
                <a:gd name="T5" fmla="*/ 125 h 533"/>
                <a:gd name="T6" fmla="*/ 542 w 667"/>
                <a:gd name="T7" fmla="*/ 300 h 533"/>
                <a:gd name="T8" fmla="*/ 367 w 667"/>
                <a:gd name="T9" fmla="*/ 475 h 533"/>
                <a:gd name="T10" fmla="*/ 625 w 667"/>
                <a:gd name="T11" fmla="*/ 83 h 533"/>
                <a:gd name="T12" fmla="*/ 542 w 667"/>
                <a:gd name="T13" fmla="*/ 83 h 533"/>
                <a:gd name="T14" fmla="*/ 500 w 667"/>
                <a:gd name="T15" fmla="*/ 44 h 533"/>
                <a:gd name="T16" fmla="*/ 458 w 667"/>
                <a:gd name="T17" fmla="*/ 0 h 533"/>
                <a:gd name="T18" fmla="*/ 292 w 667"/>
                <a:gd name="T19" fmla="*/ 0 h 533"/>
                <a:gd name="T20" fmla="*/ 250 w 667"/>
                <a:gd name="T21" fmla="*/ 44 h 533"/>
                <a:gd name="T22" fmla="*/ 208 w 667"/>
                <a:gd name="T23" fmla="*/ 83 h 533"/>
                <a:gd name="T24" fmla="*/ 167 w 667"/>
                <a:gd name="T25" fmla="*/ 83 h 533"/>
                <a:gd name="T26" fmla="*/ 125 w 667"/>
                <a:gd name="T27" fmla="*/ 50 h 533"/>
                <a:gd name="T28" fmla="*/ 83 w 667"/>
                <a:gd name="T29" fmla="*/ 50 h 533"/>
                <a:gd name="T30" fmla="*/ 42 w 667"/>
                <a:gd name="T31" fmla="*/ 83 h 533"/>
                <a:gd name="T32" fmla="*/ 0 w 667"/>
                <a:gd name="T33" fmla="*/ 133 h 533"/>
                <a:gd name="T34" fmla="*/ 0 w 667"/>
                <a:gd name="T35" fmla="*/ 489 h 533"/>
                <a:gd name="T36" fmla="*/ 42 w 667"/>
                <a:gd name="T37" fmla="*/ 533 h 533"/>
                <a:gd name="T38" fmla="*/ 625 w 667"/>
                <a:gd name="T39" fmla="*/ 533 h 533"/>
                <a:gd name="T40" fmla="*/ 667 w 667"/>
                <a:gd name="T41" fmla="*/ 489 h 533"/>
                <a:gd name="T42" fmla="*/ 667 w 667"/>
                <a:gd name="T43" fmla="*/ 133 h 533"/>
                <a:gd name="T44" fmla="*/ 625 w 667"/>
                <a:gd name="T45" fmla="*/ 8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7" h="533">
                  <a:moveTo>
                    <a:pt x="367" y="475"/>
                  </a:moveTo>
                  <a:cubicBezTo>
                    <a:pt x="270" y="475"/>
                    <a:pt x="192" y="396"/>
                    <a:pt x="192" y="300"/>
                  </a:cubicBezTo>
                  <a:cubicBezTo>
                    <a:pt x="192" y="204"/>
                    <a:pt x="270" y="125"/>
                    <a:pt x="367" y="125"/>
                  </a:cubicBezTo>
                  <a:cubicBezTo>
                    <a:pt x="463" y="125"/>
                    <a:pt x="542" y="204"/>
                    <a:pt x="542" y="300"/>
                  </a:cubicBezTo>
                  <a:cubicBezTo>
                    <a:pt x="542" y="396"/>
                    <a:pt x="463" y="475"/>
                    <a:pt x="367" y="475"/>
                  </a:cubicBezTo>
                  <a:close/>
                  <a:moveTo>
                    <a:pt x="625" y="83"/>
                  </a:moveTo>
                  <a:lnTo>
                    <a:pt x="542" y="83"/>
                  </a:lnTo>
                  <a:cubicBezTo>
                    <a:pt x="542" y="83"/>
                    <a:pt x="518" y="89"/>
                    <a:pt x="500" y="44"/>
                  </a:cubicBezTo>
                  <a:cubicBezTo>
                    <a:pt x="491" y="22"/>
                    <a:pt x="481" y="0"/>
                    <a:pt x="458" y="0"/>
                  </a:cubicBezTo>
                  <a:lnTo>
                    <a:pt x="292" y="0"/>
                  </a:lnTo>
                  <a:cubicBezTo>
                    <a:pt x="269" y="0"/>
                    <a:pt x="259" y="22"/>
                    <a:pt x="250" y="44"/>
                  </a:cubicBezTo>
                  <a:cubicBezTo>
                    <a:pt x="233" y="89"/>
                    <a:pt x="208" y="83"/>
                    <a:pt x="208" y="83"/>
                  </a:cubicBezTo>
                  <a:lnTo>
                    <a:pt x="167" y="83"/>
                  </a:lnTo>
                  <a:cubicBezTo>
                    <a:pt x="167" y="59"/>
                    <a:pt x="148" y="50"/>
                    <a:pt x="125" y="50"/>
                  </a:cubicBezTo>
                  <a:lnTo>
                    <a:pt x="83" y="50"/>
                  </a:lnTo>
                  <a:cubicBezTo>
                    <a:pt x="60" y="50"/>
                    <a:pt x="42" y="59"/>
                    <a:pt x="42" y="83"/>
                  </a:cubicBezTo>
                  <a:cubicBezTo>
                    <a:pt x="19" y="83"/>
                    <a:pt x="0" y="109"/>
                    <a:pt x="0" y="133"/>
                  </a:cubicBezTo>
                  <a:lnTo>
                    <a:pt x="0" y="489"/>
                  </a:lnTo>
                  <a:cubicBezTo>
                    <a:pt x="0" y="513"/>
                    <a:pt x="19" y="533"/>
                    <a:pt x="42" y="533"/>
                  </a:cubicBezTo>
                  <a:lnTo>
                    <a:pt x="625" y="533"/>
                  </a:lnTo>
                  <a:cubicBezTo>
                    <a:pt x="648" y="533"/>
                    <a:pt x="667" y="513"/>
                    <a:pt x="667" y="489"/>
                  </a:cubicBezTo>
                  <a:lnTo>
                    <a:pt x="667" y="133"/>
                  </a:lnTo>
                  <a:cubicBezTo>
                    <a:pt x="667" y="109"/>
                    <a:pt x="648" y="83"/>
                    <a:pt x="625" y="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394378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0D879-8457-40B1-A793-05AA2958AAB7}"/>
              </a:ext>
            </a:extLst>
          </p:cNvPr>
          <p:cNvSpPr>
            <a:spLocks noGrp="1"/>
          </p:cNvSpPr>
          <p:nvPr>
            <p:ph type="title"/>
          </p:nvPr>
        </p:nvSpPr>
        <p:spPr/>
        <p:txBody>
          <a:bodyPr/>
          <a:lstStyle/>
          <a:p>
            <a:r>
              <a:rPr lang="en-GB" dirty="0"/>
              <a:t>Improving business performance</a:t>
            </a:r>
          </a:p>
        </p:txBody>
      </p:sp>
      <p:sp>
        <p:nvSpPr>
          <p:cNvPr id="3" name="Text Placeholder 2">
            <a:extLst>
              <a:ext uri="{FF2B5EF4-FFF2-40B4-BE49-F238E27FC236}">
                <a16:creationId xmlns:a16="http://schemas.microsoft.com/office/drawing/2014/main" id="{CE3485AF-8A53-448B-85FA-5391C35B86B6}"/>
              </a:ext>
            </a:extLst>
          </p:cNvPr>
          <p:cNvSpPr>
            <a:spLocks noGrp="1"/>
          </p:cNvSpPr>
          <p:nvPr>
            <p:ph type="body"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5FEBBA29-D5DD-4592-8546-E1ECEB4E4CDD}"/>
              </a:ext>
            </a:extLst>
          </p:cNvPr>
          <p:cNvSpPr>
            <a:spLocks noGrp="1"/>
          </p:cNvSpPr>
          <p:nvPr>
            <p:ph type="sldNum" sz="quarter" idx="15"/>
          </p:nvPr>
        </p:nvSpPr>
        <p:spPr/>
        <p:txBody>
          <a:bodyPr/>
          <a:lstStyle/>
          <a:p>
            <a:fld id="{3787542D-5C6B-4EB3-96EB-9B37C3D5D2F8}" type="slidenum">
              <a:rPr lang="en-GB" smtClean="0"/>
              <a:t>6</a:t>
            </a:fld>
            <a:endParaRPr lang="en-GB" dirty="0"/>
          </a:p>
        </p:txBody>
      </p:sp>
      <p:grpSp>
        <p:nvGrpSpPr>
          <p:cNvPr id="6" name="Analytics13" descr="{&quot;Key&quot;:&quot;POWER_USER_SHAPE_ICON&quot;,&quot;Value&quot;:&quot;POWER_USER_SHAPE_ICON_STYLE_1&quot;}">
            <a:extLst>
              <a:ext uri="{FF2B5EF4-FFF2-40B4-BE49-F238E27FC236}">
                <a16:creationId xmlns:a16="http://schemas.microsoft.com/office/drawing/2014/main" id="{7593D83B-95EA-4651-987F-631C0B0DB50F}"/>
              </a:ext>
            </a:extLst>
          </p:cNvPr>
          <p:cNvGrpSpPr>
            <a:grpSpLocks noChangeAspect="1"/>
          </p:cNvGrpSpPr>
          <p:nvPr>
            <p:custDataLst>
              <p:tags r:id="rId1"/>
            </p:custDataLst>
          </p:nvPr>
        </p:nvGrpSpPr>
        <p:grpSpPr>
          <a:xfrm>
            <a:off x="5639987" y="4344005"/>
            <a:ext cx="895591" cy="733485"/>
            <a:chOff x="7169151" y="725488"/>
            <a:chExt cx="885825" cy="725488"/>
          </a:xfrm>
          <a:solidFill>
            <a:schemeClr val="accent1"/>
          </a:solidFill>
        </p:grpSpPr>
        <p:sp>
          <p:nvSpPr>
            <p:cNvPr id="7" name="Freeform 324">
              <a:extLst>
                <a:ext uri="{FF2B5EF4-FFF2-40B4-BE49-F238E27FC236}">
                  <a16:creationId xmlns:a16="http://schemas.microsoft.com/office/drawing/2014/main" id="{1FD53C1B-4F15-4EBD-998B-0DEDFD93729E}"/>
                </a:ext>
              </a:extLst>
            </p:cNvPr>
            <p:cNvSpPr>
              <a:spLocks noEditPoints="1"/>
            </p:cNvSpPr>
            <p:nvPr/>
          </p:nvSpPr>
          <p:spPr bwMode="auto">
            <a:xfrm>
              <a:off x="7697788" y="901701"/>
              <a:ext cx="127000" cy="128588"/>
            </a:xfrm>
            <a:custGeom>
              <a:avLst/>
              <a:gdLst>
                <a:gd name="T0" fmla="*/ 41 w 82"/>
                <a:gd name="T1" fmla="*/ 29 h 82"/>
                <a:gd name="T2" fmla="*/ 29 w 82"/>
                <a:gd name="T3" fmla="*/ 41 h 82"/>
                <a:gd name="T4" fmla="*/ 41 w 82"/>
                <a:gd name="T5" fmla="*/ 53 h 82"/>
                <a:gd name="T6" fmla="*/ 53 w 82"/>
                <a:gd name="T7" fmla="*/ 41 h 82"/>
                <a:gd name="T8" fmla="*/ 41 w 82"/>
                <a:gd name="T9" fmla="*/ 29 h 82"/>
                <a:gd name="T10" fmla="*/ 41 w 82"/>
                <a:gd name="T11" fmla="*/ 82 h 82"/>
                <a:gd name="T12" fmla="*/ 0 w 82"/>
                <a:gd name="T13" fmla="*/ 41 h 82"/>
                <a:gd name="T14" fmla="*/ 41 w 82"/>
                <a:gd name="T15" fmla="*/ 0 h 82"/>
                <a:gd name="T16" fmla="*/ 82 w 82"/>
                <a:gd name="T17" fmla="*/ 41 h 82"/>
                <a:gd name="T18" fmla="*/ 41 w 82"/>
                <a:gd name="T1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2">
                  <a:moveTo>
                    <a:pt x="41" y="29"/>
                  </a:moveTo>
                  <a:cubicBezTo>
                    <a:pt x="34" y="29"/>
                    <a:pt x="29" y="35"/>
                    <a:pt x="29" y="41"/>
                  </a:cubicBezTo>
                  <a:cubicBezTo>
                    <a:pt x="29" y="48"/>
                    <a:pt x="34" y="53"/>
                    <a:pt x="41" y="53"/>
                  </a:cubicBezTo>
                  <a:cubicBezTo>
                    <a:pt x="48" y="53"/>
                    <a:pt x="53" y="48"/>
                    <a:pt x="53" y="41"/>
                  </a:cubicBezTo>
                  <a:cubicBezTo>
                    <a:pt x="53" y="35"/>
                    <a:pt x="48" y="29"/>
                    <a:pt x="41" y="29"/>
                  </a:cubicBezTo>
                  <a:close/>
                  <a:moveTo>
                    <a:pt x="41" y="82"/>
                  </a:moveTo>
                  <a:cubicBezTo>
                    <a:pt x="19" y="82"/>
                    <a:pt x="0" y="64"/>
                    <a:pt x="0" y="41"/>
                  </a:cubicBezTo>
                  <a:cubicBezTo>
                    <a:pt x="0" y="19"/>
                    <a:pt x="19" y="0"/>
                    <a:pt x="41" y="0"/>
                  </a:cubicBezTo>
                  <a:cubicBezTo>
                    <a:pt x="64" y="0"/>
                    <a:pt x="82" y="19"/>
                    <a:pt x="82" y="41"/>
                  </a:cubicBezTo>
                  <a:cubicBezTo>
                    <a:pt x="82" y="64"/>
                    <a:pt x="64" y="82"/>
                    <a:pt x="41" y="82"/>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Freeform 325">
              <a:extLst>
                <a:ext uri="{FF2B5EF4-FFF2-40B4-BE49-F238E27FC236}">
                  <a16:creationId xmlns:a16="http://schemas.microsoft.com/office/drawing/2014/main" id="{9DE05612-E061-4B93-ACF0-11A37F0F0813}"/>
                </a:ext>
              </a:extLst>
            </p:cNvPr>
            <p:cNvSpPr>
              <a:spLocks/>
            </p:cNvSpPr>
            <p:nvPr/>
          </p:nvSpPr>
          <p:spPr bwMode="auto">
            <a:xfrm>
              <a:off x="7953376" y="725488"/>
              <a:ext cx="101600" cy="98425"/>
            </a:xfrm>
            <a:custGeom>
              <a:avLst/>
              <a:gdLst>
                <a:gd name="T0" fmla="*/ 55 w 65"/>
                <a:gd name="T1" fmla="*/ 57 h 63"/>
                <a:gd name="T2" fmla="*/ 64 w 65"/>
                <a:gd name="T3" fmla="*/ 6 h 63"/>
                <a:gd name="T4" fmla="*/ 58 w 65"/>
                <a:gd name="T5" fmla="*/ 0 h 63"/>
                <a:gd name="T6" fmla="*/ 7 w 65"/>
                <a:gd name="T7" fmla="*/ 1 h 63"/>
                <a:gd name="T8" fmla="*/ 3 w 65"/>
                <a:gd name="T9" fmla="*/ 10 h 63"/>
                <a:gd name="T10" fmla="*/ 45 w 65"/>
                <a:gd name="T11" fmla="*/ 60 h 63"/>
                <a:gd name="T12" fmla="*/ 55 w 65"/>
                <a:gd name="T13" fmla="*/ 57 h 63"/>
              </a:gdLst>
              <a:ahLst/>
              <a:cxnLst>
                <a:cxn ang="0">
                  <a:pos x="T0" y="T1"/>
                </a:cxn>
                <a:cxn ang="0">
                  <a:pos x="T2" y="T3"/>
                </a:cxn>
                <a:cxn ang="0">
                  <a:pos x="T4" y="T5"/>
                </a:cxn>
                <a:cxn ang="0">
                  <a:pos x="T6" y="T7"/>
                </a:cxn>
                <a:cxn ang="0">
                  <a:pos x="T8" y="T9"/>
                </a:cxn>
                <a:cxn ang="0">
                  <a:pos x="T10" y="T11"/>
                </a:cxn>
                <a:cxn ang="0">
                  <a:pos x="T12" y="T13"/>
                </a:cxn>
              </a:cxnLst>
              <a:rect l="0" t="0" r="r" b="b"/>
              <a:pathLst>
                <a:path w="65" h="63">
                  <a:moveTo>
                    <a:pt x="55" y="57"/>
                  </a:moveTo>
                  <a:lnTo>
                    <a:pt x="64" y="6"/>
                  </a:lnTo>
                  <a:cubicBezTo>
                    <a:pt x="65" y="3"/>
                    <a:pt x="62" y="0"/>
                    <a:pt x="58" y="0"/>
                  </a:cubicBezTo>
                  <a:lnTo>
                    <a:pt x="7" y="1"/>
                  </a:lnTo>
                  <a:cubicBezTo>
                    <a:pt x="2" y="1"/>
                    <a:pt x="0" y="6"/>
                    <a:pt x="3" y="10"/>
                  </a:cubicBezTo>
                  <a:lnTo>
                    <a:pt x="45" y="60"/>
                  </a:lnTo>
                  <a:cubicBezTo>
                    <a:pt x="48" y="63"/>
                    <a:pt x="54" y="62"/>
                    <a:pt x="55" y="57"/>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326">
              <a:extLst>
                <a:ext uri="{FF2B5EF4-FFF2-40B4-BE49-F238E27FC236}">
                  <a16:creationId xmlns:a16="http://schemas.microsoft.com/office/drawing/2014/main" id="{58E06C2D-406E-45D1-ADD8-1D7A34831C58}"/>
                </a:ext>
              </a:extLst>
            </p:cNvPr>
            <p:cNvSpPr>
              <a:spLocks/>
            </p:cNvSpPr>
            <p:nvPr/>
          </p:nvSpPr>
          <p:spPr bwMode="auto">
            <a:xfrm>
              <a:off x="7778751" y="738188"/>
              <a:ext cx="255588" cy="219075"/>
            </a:xfrm>
            <a:custGeom>
              <a:avLst/>
              <a:gdLst>
                <a:gd name="T0" fmla="*/ 18 w 161"/>
                <a:gd name="T1" fmla="*/ 138 h 138"/>
                <a:gd name="T2" fmla="*/ 0 w 161"/>
                <a:gd name="T3" fmla="*/ 116 h 138"/>
                <a:gd name="T4" fmla="*/ 143 w 161"/>
                <a:gd name="T5" fmla="*/ 0 h 138"/>
                <a:gd name="T6" fmla="*/ 161 w 161"/>
                <a:gd name="T7" fmla="*/ 22 h 138"/>
                <a:gd name="T8" fmla="*/ 18 w 161"/>
                <a:gd name="T9" fmla="*/ 138 h 138"/>
              </a:gdLst>
              <a:ahLst/>
              <a:cxnLst>
                <a:cxn ang="0">
                  <a:pos x="T0" y="T1"/>
                </a:cxn>
                <a:cxn ang="0">
                  <a:pos x="T2" y="T3"/>
                </a:cxn>
                <a:cxn ang="0">
                  <a:pos x="T4" y="T5"/>
                </a:cxn>
                <a:cxn ang="0">
                  <a:pos x="T6" y="T7"/>
                </a:cxn>
                <a:cxn ang="0">
                  <a:pos x="T8" y="T9"/>
                </a:cxn>
              </a:cxnLst>
              <a:rect l="0" t="0" r="r" b="b"/>
              <a:pathLst>
                <a:path w="161" h="138">
                  <a:moveTo>
                    <a:pt x="18" y="138"/>
                  </a:moveTo>
                  <a:lnTo>
                    <a:pt x="0" y="116"/>
                  </a:lnTo>
                  <a:lnTo>
                    <a:pt x="143" y="0"/>
                  </a:lnTo>
                  <a:lnTo>
                    <a:pt x="161" y="22"/>
                  </a:lnTo>
                  <a:lnTo>
                    <a:pt x="18" y="138"/>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reeform 327">
              <a:extLst>
                <a:ext uri="{FF2B5EF4-FFF2-40B4-BE49-F238E27FC236}">
                  <a16:creationId xmlns:a16="http://schemas.microsoft.com/office/drawing/2014/main" id="{B8ACFD0D-0A10-46E1-80DC-647A15AC54B3}"/>
                </a:ext>
              </a:extLst>
            </p:cNvPr>
            <p:cNvSpPr>
              <a:spLocks/>
            </p:cNvSpPr>
            <p:nvPr/>
          </p:nvSpPr>
          <p:spPr bwMode="auto">
            <a:xfrm>
              <a:off x="7477126" y="804863"/>
              <a:ext cx="257175" cy="163513"/>
            </a:xfrm>
            <a:custGeom>
              <a:avLst/>
              <a:gdLst>
                <a:gd name="T0" fmla="*/ 150 w 162"/>
                <a:gd name="T1" fmla="*/ 103 h 103"/>
                <a:gd name="T2" fmla="*/ 0 w 162"/>
                <a:gd name="T3" fmla="*/ 25 h 103"/>
                <a:gd name="T4" fmla="*/ 13 w 162"/>
                <a:gd name="T5" fmla="*/ 0 h 103"/>
                <a:gd name="T6" fmla="*/ 162 w 162"/>
                <a:gd name="T7" fmla="*/ 77 h 103"/>
                <a:gd name="T8" fmla="*/ 150 w 162"/>
                <a:gd name="T9" fmla="*/ 103 h 103"/>
              </a:gdLst>
              <a:ahLst/>
              <a:cxnLst>
                <a:cxn ang="0">
                  <a:pos x="T0" y="T1"/>
                </a:cxn>
                <a:cxn ang="0">
                  <a:pos x="T2" y="T3"/>
                </a:cxn>
                <a:cxn ang="0">
                  <a:pos x="T4" y="T5"/>
                </a:cxn>
                <a:cxn ang="0">
                  <a:pos x="T6" y="T7"/>
                </a:cxn>
                <a:cxn ang="0">
                  <a:pos x="T8" y="T9"/>
                </a:cxn>
              </a:cxnLst>
              <a:rect l="0" t="0" r="r" b="b"/>
              <a:pathLst>
                <a:path w="162" h="103">
                  <a:moveTo>
                    <a:pt x="150" y="103"/>
                  </a:moveTo>
                  <a:lnTo>
                    <a:pt x="0" y="25"/>
                  </a:lnTo>
                  <a:lnTo>
                    <a:pt x="13" y="0"/>
                  </a:lnTo>
                  <a:lnTo>
                    <a:pt x="162" y="77"/>
                  </a:lnTo>
                  <a:lnTo>
                    <a:pt x="150" y="103"/>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328">
              <a:extLst>
                <a:ext uri="{FF2B5EF4-FFF2-40B4-BE49-F238E27FC236}">
                  <a16:creationId xmlns:a16="http://schemas.microsoft.com/office/drawing/2014/main" id="{665F68EC-7305-49AB-8155-BBE3A80B3AF8}"/>
                </a:ext>
              </a:extLst>
            </p:cNvPr>
            <p:cNvSpPr>
              <a:spLocks noEditPoints="1"/>
            </p:cNvSpPr>
            <p:nvPr/>
          </p:nvSpPr>
          <p:spPr bwMode="auto">
            <a:xfrm>
              <a:off x="7386638" y="741363"/>
              <a:ext cx="128588" cy="128588"/>
            </a:xfrm>
            <a:custGeom>
              <a:avLst/>
              <a:gdLst>
                <a:gd name="T0" fmla="*/ 41 w 82"/>
                <a:gd name="T1" fmla="*/ 29 h 82"/>
                <a:gd name="T2" fmla="*/ 29 w 82"/>
                <a:gd name="T3" fmla="*/ 41 h 82"/>
                <a:gd name="T4" fmla="*/ 41 w 82"/>
                <a:gd name="T5" fmla="*/ 53 h 82"/>
                <a:gd name="T6" fmla="*/ 53 w 82"/>
                <a:gd name="T7" fmla="*/ 41 h 82"/>
                <a:gd name="T8" fmla="*/ 41 w 82"/>
                <a:gd name="T9" fmla="*/ 29 h 82"/>
                <a:gd name="T10" fmla="*/ 41 w 82"/>
                <a:gd name="T11" fmla="*/ 82 h 82"/>
                <a:gd name="T12" fmla="*/ 0 w 82"/>
                <a:gd name="T13" fmla="*/ 41 h 82"/>
                <a:gd name="T14" fmla="*/ 41 w 82"/>
                <a:gd name="T15" fmla="*/ 0 h 82"/>
                <a:gd name="T16" fmla="*/ 82 w 82"/>
                <a:gd name="T17" fmla="*/ 41 h 82"/>
                <a:gd name="T18" fmla="*/ 41 w 82"/>
                <a:gd name="T1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2">
                  <a:moveTo>
                    <a:pt x="41" y="29"/>
                  </a:moveTo>
                  <a:cubicBezTo>
                    <a:pt x="34" y="29"/>
                    <a:pt x="29" y="35"/>
                    <a:pt x="29" y="41"/>
                  </a:cubicBezTo>
                  <a:cubicBezTo>
                    <a:pt x="29" y="48"/>
                    <a:pt x="34" y="53"/>
                    <a:pt x="41" y="53"/>
                  </a:cubicBezTo>
                  <a:cubicBezTo>
                    <a:pt x="47" y="53"/>
                    <a:pt x="53" y="48"/>
                    <a:pt x="53" y="41"/>
                  </a:cubicBezTo>
                  <a:cubicBezTo>
                    <a:pt x="53" y="35"/>
                    <a:pt x="47" y="29"/>
                    <a:pt x="41" y="29"/>
                  </a:cubicBezTo>
                  <a:close/>
                  <a:moveTo>
                    <a:pt x="41" y="82"/>
                  </a:moveTo>
                  <a:cubicBezTo>
                    <a:pt x="18" y="82"/>
                    <a:pt x="0" y="64"/>
                    <a:pt x="0" y="41"/>
                  </a:cubicBezTo>
                  <a:cubicBezTo>
                    <a:pt x="0" y="19"/>
                    <a:pt x="18" y="0"/>
                    <a:pt x="41" y="0"/>
                  </a:cubicBezTo>
                  <a:cubicBezTo>
                    <a:pt x="63" y="0"/>
                    <a:pt x="82" y="19"/>
                    <a:pt x="82" y="41"/>
                  </a:cubicBezTo>
                  <a:cubicBezTo>
                    <a:pt x="82" y="64"/>
                    <a:pt x="63" y="82"/>
                    <a:pt x="41" y="82"/>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Freeform 329">
              <a:extLst>
                <a:ext uri="{FF2B5EF4-FFF2-40B4-BE49-F238E27FC236}">
                  <a16:creationId xmlns:a16="http://schemas.microsoft.com/office/drawing/2014/main" id="{81161AF5-3118-4D04-BBE6-F79273D2833B}"/>
                </a:ext>
              </a:extLst>
            </p:cNvPr>
            <p:cNvSpPr>
              <a:spLocks/>
            </p:cNvSpPr>
            <p:nvPr/>
          </p:nvSpPr>
          <p:spPr bwMode="auto">
            <a:xfrm>
              <a:off x="7259638" y="815976"/>
              <a:ext cx="174625" cy="136525"/>
            </a:xfrm>
            <a:custGeom>
              <a:avLst/>
              <a:gdLst>
                <a:gd name="T0" fmla="*/ 14 w 110"/>
                <a:gd name="T1" fmla="*/ 86 h 86"/>
                <a:gd name="T2" fmla="*/ 0 w 110"/>
                <a:gd name="T3" fmla="*/ 62 h 86"/>
                <a:gd name="T4" fmla="*/ 94 w 110"/>
                <a:gd name="T5" fmla="*/ 0 h 86"/>
                <a:gd name="T6" fmla="*/ 110 w 110"/>
                <a:gd name="T7" fmla="*/ 24 h 86"/>
                <a:gd name="T8" fmla="*/ 14 w 110"/>
                <a:gd name="T9" fmla="*/ 86 h 86"/>
              </a:gdLst>
              <a:ahLst/>
              <a:cxnLst>
                <a:cxn ang="0">
                  <a:pos x="T0" y="T1"/>
                </a:cxn>
                <a:cxn ang="0">
                  <a:pos x="T2" y="T3"/>
                </a:cxn>
                <a:cxn ang="0">
                  <a:pos x="T4" y="T5"/>
                </a:cxn>
                <a:cxn ang="0">
                  <a:pos x="T6" y="T7"/>
                </a:cxn>
                <a:cxn ang="0">
                  <a:pos x="T8" y="T9"/>
                </a:cxn>
              </a:cxnLst>
              <a:rect l="0" t="0" r="r" b="b"/>
              <a:pathLst>
                <a:path w="110" h="86">
                  <a:moveTo>
                    <a:pt x="14" y="86"/>
                  </a:moveTo>
                  <a:lnTo>
                    <a:pt x="0" y="62"/>
                  </a:lnTo>
                  <a:lnTo>
                    <a:pt x="94" y="0"/>
                  </a:lnTo>
                  <a:lnTo>
                    <a:pt x="110" y="24"/>
                  </a:lnTo>
                  <a:lnTo>
                    <a:pt x="14" y="86"/>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330">
              <a:extLst>
                <a:ext uri="{FF2B5EF4-FFF2-40B4-BE49-F238E27FC236}">
                  <a16:creationId xmlns:a16="http://schemas.microsoft.com/office/drawing/2014/main" id="{609700FB-4241-4E1A-858D-3AB9F5B78B1C}"/>
                </a:ext>
              </a:extLst>
            </p:cNvPr>
            <p:cNvSpPr>
              <a:spLocks noEditPoints="1"/>
            </p:cNvSpPr>
            <p:nvPr/>
          </p:nvSpPr>
          <p:spPr bwMode="auto">
            <a:xfrm>
              <a:off x="7169151" y="893763"/>
              <a:ext cx="127000" cy="127000"/>
            </a:xfrm>
            <a:custGeom>
              <a:avLst/>
              <a:gdLst>
                <a:gd name="T0" fmla="*/ 41 w 82"/>
                <a:gd name="T1" fmla="*/ 28 h 81"/>
                <a:gd name="T2" fmla="*/ 29 w 82"/>
                <a:gd name="T3" fmla="*/ 40 h 81"/>
                <a:gd name="T4" fmla="*/ 41 w 82"/>
                <a:gd name="T5" fmla="*/ 52 h 81"/>
                <a:gd name="T6" fmla="*/ 53 w 82"/>
                <a:gd name="T7" fmla="*/ 40 h 81"/>
                <a:gd name="T8" fmla="*/ 41 w 82"/>
                <a:gd name="T9" fmla="*/ 28 h 81"/>
                <a:gd name="T10" fmla="*/ 41 w 82"/>
                <a:gd name="T11" fmla="*/ 81 h 81"/>
                <a:gd name="T12" fmla="*/ 0 w 82"/>
                <a:gd name="T13" fmla="*/ 40 h 81"/>
                <a:gd name="T14" fmla="*/ 41 w 82"/>
                <a:gd name="T15" fmla="*/ 0 h 81"/>
                <a:gd name="T16" fmla="*/ 82 w 82"/>
                <a:gd name="T17" fmla="*/ 40 h 81"/>
                <a:gd name="T18" fmla="*/ 41 w 82"/>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1">
                  <a:moveTo>
                    <a:pt x="41" y="28"/>
                  </a:moveTo>
                  <a:cubicBezTo>
                    <a:pt x="35" y="28"/>
                    <a:pt x="29" y="34"/>
                    <a:pt x="29" y="40"/>
                  </a:cubicBezTo>
                  <a:cubicBezTo>
                    <a:pt x="29" y="47"/>
                    <a:pt x="35" y="52"/>
                    <a:pt x="41" y="52"/>
                  </a:cubicBezTo>
                  <a:cubicBezTo>
                    <a:pt x="48" y="52"/>
                    <a:pt x="53" y="47"/>
                    <a:pt x="53" y="40"/>
                  </a:cubicBezTo>
                  <a:cubicBezTo>
                    <a:pt x="53" y="34"/>
                    <a:pt x="48" y="28"/>
                    <a:pt x="41" y="28"/>
                  </a:cubicBezTo>
                  <a:close/>
                  <a:moveTo>
                    <a:pt x="41" y="81"/>
                  </a:moveTo>
                  <a:cubicBezTo>
                    <a:pt x="19" y="81"/>
                    <a:pt x="0" y="63"/>
                    <a:pt x="0" y="40"/>
                  </a:cubicBezTo>
                  <a:cubicBezTo>
                    <a:pt x="0" y="18"/>
                    <a:pt x="19" y="0"/>
                    <a:pt x="41" y="0"/>
                  </a:cubicBezTo>
                  <a:cubicBezTo>
                    <a:pt x="64" y="0"/>
                    <a:pt x="82" y="18"/>
                    <a:pt x="82" y="40"/>
                  </a:cubicBezTo>
                  <a:cubicBezTo>
                    <a:pt x="82" y="63"/>
                    <a:pt x="64" y="81"/>
                    <a:pt x="41" y="81"/>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331">
              <a:extLst>
                <a:ext uri="{FF2B5EF4-FFF2-40B4-BE49-F238E27FC236}">
                  <a16:creationId xmlns:a16="http://schemas.microsoft.com/office/drawing/2014/main" id="{85945F28-7850-4D52-A41E-1373857E3D79}"/>
                </a:ext>
              </a:extLst>
            </p:cNvPr>
            <p:cNvSpPr>
              <a:spLocks noEditPoints="1"/>
            </p:cNvSpPr>
            <p:nvPr/>
          </p:nvSpPr>
          <p:spPr bwMode="auto">
            <a:xfrm>
              <a:off x="7578726" y="784226"/>
              <a:ext cx="363538" cy="347663"/>
            </a:xfrm>
            <a:custGeom>
              <a:avLst/>
              <a:gdLst>
                <a:gd name="T0" fmla="*/ 117 w 233"/>
                <a:gd name="T1" fmla="*/ 37 h 223"/>
                <a:gd name="T2" fmla="*/ 61 w 233"/>
                <a:gd name="T3" fmla="*/ 60 h 223"/>
                <a:gd name="T4" fmla="*/ 61 w 233"/>
                <a:gd name="T5" fmla="*/ 173 h 223"/>
                <a:gd name="T6" fmla="*/ 173 w 233"/>
                <a:gd name="T7" fmla="*/ 173 h 223"/>
                <a:gd name="T8" fmla="*/ 173 w 233"/>
                <a:gd name="T9" fmla="*/ 60 h 223"/>
                <a:gd name="T10" fmla="*/ 117 w 233"/>
                <a:gd name="T11" fmla="*/ 37 h 223"/>
                <a:gd name="T12" fmla="*/ 117 w 233"/>
                <a:gd name="T13" fmla="*/ 223 h 223"/>
                <a:gd name="T14" fmla="*/ 42 w 233"/>
                <a:gd name="T15" fmla="*/ 192 h 223"/>
                <a:gd name="T16" fmla="*/ 42 w 233"/>
                <a:gd name="T17" fmla="*/ 41 h 223"/>
                <a:gd name="T18" fmla="*/ 192 w 233"/>
                <a:gd name="T19" fmla="*/ 41 h 223"/>
                <a:gd name="T20" fmla="*/ 192 w 233"/>
                <a:gd name="T21" fmla="*/ 192 h 223"/>
                <a:gd name="T22" fmla="*/ 117 w 233"/>
                <a:gd name="T23"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 h="223">
                  <a:moveTo>
                    <a:pt x="117" y="37"/>
                  </a:moveTo>
                  <a:cubicBezTo>
                    <a:pt x="96" y="37"/>
                    <a:pt x="76" y="45"/>
                    <a:pt x="61" y="60"/>
                  </a:cubicBezTo>
                  <a:cubicBezTo>
                    <a:pt x="30" y="91"/>
                    <a:pt x="30" y="142"/>
                    <a:pt x="61" y="173"/>
                  </a:cubicBezTo>
                  <a:cubicBezTo>
                    <a:pt x="92" y="204"/>
                    <a:pt x="142" y="204"/>
                    <a:pt x="173" y="173"/>
                  </a:cubicBezTo>
                  <a:cubicBezTo>
                    <a:pt x="204" y="142"/>
                    <a:pt x="204" y="91"/>
                    <a:pt x="173" y="60"/>
                  </a:cubicBezTo>
                  <a:cubicBezTo>
                    <a:pt x="157" y="45"/>
                    <a:pt x="137" y="37"/>
                    <a:pt x="117" y="37"/>
                  </a:cubicBezTo>
                  <a:close/>
                  <a:moveTo>
                    <a:pt x="117" y="223"/>
                  </a:moveTo>
                  <a:cubicBezTo>
                    <a:pt x="90" y="223"/>
                    <a:pt x="62" y="213"/>
                    <a:pt x="42" y="192"/>
                  </a:cubicBezTo>
                  <a:cubicBezTo>
                    <a:pt x="0" y="150"/>
                    <a:pt x="0" y="83"/>
                    <a:pt x="42" y="41"/>
                  </a:cubicBezTo>
                  <a:cubicBezTo>
                    <a:pt x="83" y="0"/>
                    <a:pt x="150" y="0"/>
                    <a:pt x="192" y="41"/>
                  </a:cubicBezTo>
                  <a:cubicBezTo>
                    <a:pt x="233" y="83"/>
                    <a:pt x="233" y="150"/>
                    <a:pt x="192" y="192"/>
                  </a:cubicBezTo>
                  <a:cubicBezTo>
                    <a:pt x="171" y="213"/>
                    <a:pt x="144" y="223"/>
                    <a:pt x="117" y="223"/>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Freeform 332">
              <a:extLst>
                <a:ext uri="{FF2B5EF4-FFF2-40B4-BE49-F238E27FC236}">
                  <a16:creationId xmlns:a16="http://schemas.microsoft.com/office/drawing/2014/main" id="{61AC84E8-0D06-42B6-B414-00DF1C00EA0E}"/>
                </a:ext>
              </a:extLst>
            </p:cNvPr>
            <p:cNvSpPr>
              <a:spLocks/>
            </p:cNvSpPr>
            <p:nvPr/>
          </p:nvSpPr>
          <p:spPr bwMode="auto">
            <a:xfrm>
              <a:off x="7840663" y="1046163"/>
              <a:ext cx="196850" cy="196850"/>
            </a:xfrm>
            <a:custGeom>
              <a:avLst/>
              <a:gdLst>
                <a:gd name="T0" fmla="*/ 89 w 126"/>
                <a:gd name="T1" fmla="*/ 118 h 126"/>
                <a:gd name="T2" fmla="*/ 0 w 126"/>
                <a:gd name="T3" fmla="*/ 29 h 126"/>
                <a:gd name="T4" fmla="*/ 29 w 126"/>
                <a:gd name="T5" fmla="*/ 0 h 126"/>
                <a:gd name="T6" fmla="*/ 118 w 126"/>
                <a:gd name="T7" fmla="*/ 89 h 126"/>
                <a:gd name="T8" fmla="*/ 118 w 126"/>
                <a:gd name="T9" fmla="*/ 118 h 126"/>
                <a:gd name="T10" fmla="*/ 118 w 126"/>
                <a:gd name="T11" fmla="*/ 118 h 126"/>
                <a:gd name="T12" fmla="*/ 89 w 126"/>
                <a:gd name="T13" fmla="*/ 118 h 126"/>
              </a:gdLst>
              <a:ahLst/>
              <a:cxnLst>
                <a:cxn ang="0">
                  <a:pos x="T0" y="T1"/>
                </a:cxn>
                <a:cxn ang="0">
                  <a:pos x="T2" y="T3"/>
                </a:cxn>
                <a:cxn ang="0">
                  <a:pos x="T4" y="T5"/>
                </a:cxn>
                <a:cxn ang="0">
                  <a:pos x="T6" y="T7"/>
                </a:cxn>
                <a:cxn ang="0">
                  <a:pos x="T8" y="T9"/>
                </a:cxn>
                <a:cxn ang="0">
                  <a:pos x="T10" y="T11"/>
                </a:cxn>
                <a:cxn ang="0">
                  <a:pos x="T12" y="T13"/>
                </a:cxn>
              </a:cxnLst>
              <a:rect l="0" t="0" r="r" b="b"/>
              <a:pathLst>
                <a:path w="126" h="126">
                  <a:moveTo>
                    <a:pt x="89" y="118"/>
                  </a:moveTo>
                  <a:lnTo>
                    <a:pt x="0" y="29"/>
                  </a:lnTo>
                  <a:lnTo>
                    <a:pt x="29" y="0"/>
                  </a:lnTo>
                  <a:lnTo>
                    <a:pt x="118" y="89"/>
                  </a:lnTo>
                  <a:cubicBezTo>
                    <a:pt x="126" y="97"/>
                    <a:pt x="126" y="110"/>
                    <a:pt x="118" y="118"/>
                  </a:cubicBezTo>
                  <a:lnTo>
                    <a:pt x="118" y="118"/>
                  </a:lnTo>
                  <a:cubicBezTo>
                    <a:pt x="110" y="126"/>
                    <a:pt x="97" y="126"/>
                    <a:pt x="89" y="118"/>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333">
              <a:extLst>
                <a:ext uri="{FF2B5EF4-FFF2-40B4-BE49-F238E27FC236}">
                  <a16:creationId xmlns:a16="http://schemas.microsoft.com/office/drawing/2014/main" id="{07CA7878-B2F3-49D6-833F-2B8248D64356}"/>
                </a:ext>
              </a:extLst>
            </p:cNvPr>
            <p:cNvSpPr>
              <a:spLocks/>
            </p:cNvSpPr>
            <p:nvPr/>
          </p:nvSpPr>
          <p:spPr bwMode="auto">
            <a:xfrm>
              <a:off x="7205663" y="1408113"/>
              <a:ext cx="774700" cy="42863"/>
            </a:xfrm>
            <a:custGeom>
              <a:avLst/>
              <a:gdLst>
                <a:gd name="T0" fmla="*/ 482 w 496"/>
                <a:gd name="T1" fmla="*/ 27 h 27"/>
                <a:gd name="T2" fmla="*/ 13 w 496"/>
                <a:gd name="T3" fmla="*/ 27 h 27"/>
                <a:gd name="T4" fmla="*/ 0 w 496"/>
                <a:gd name="T5" fmla="*/ 13 h 27"/>
                <a:gd name="T6" fmla="*/ 0 w 496"/>
                <a:gd name="T7" fmla="*/ 13 h 27"/>
                <a:gd name="T8" fmla="*/ 13 w 496"/>
                <a:gd name="T9" fmla="*/ 0 h 27"/>
                <a:gd name="T10" fmla="*/ 482 w 496"/>
                <a:gd name="T11" fmla="*/ 0 h 27"/>
                <a:gd name="T12" fmla="*/ 496 w 496"/>
                <a:gd name="T13" fmla="*/ 13 h 27"/>
                <a:gd name="T14" fmla="*/ 496 w 496"/>
                <a:gd name="T15" fmla="*/ 13 h 27"/>
                <a:gd name="T16" fmla="*/ 482 w 496"/>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6" h="27">
                  <a:moveTo>
                    <a:pt x="482" y="27"/>
                  </a:moveTo>
                  <a:lnTo>
                    <a:pt x="13" y="27"/>
                  </a:lnTo>
                  <a:cubicBezTo>
                    <a:pt x="6" y="27"/>
                    <a:pt x="0" y="21"/>
                    <a:pt x="0" y="13"/>
                  </a:cubicBezTo>
                  <a:lnTo>
                    <a:pt x="0" y="13"/>
                  </a:lnTo>
                  <a:cubicBezTo>
                    <a:pt x="0" y="6"/>
                    <a:pt x="6" y="0"/>
                    <a:pt x="13" y="0"/>
                  </a:cubicBezTo>
                  <a:lnTo>
                    <a:pt x="482" y="0"/>
                  </a:lnTo>
                  <a:cubicBezTo>
                    <a:pt x="490" y="0"/>
                    <a:pt x="496" y="6"/>
                    <a:pt x="496" y="13"/>
                  </a:cubicBezTo>
                  <a:lnTo>
                    <a:pt x="496" y="13"/>
                  </a:lnTo>
                  <a:cubicBezTo>
                    <a:pt x="496" y="21"/>
                    <a:pt x="490" y="27"/>
                    <a:pt x="482" y="27"/>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Freeform 334">
              <a:extLst>
                <a:ext uri="{FF2B5EF4-FFF2-40B4-BE49-F238E27FC236}">
                  <a16:creationId xmlns:a16="http://schemas.microsoft.com/office/drawing/2014/main" id="{F15655AB-1F7A-489F-BC72-822368EAAA35}"/>
                </a:ext>
              </a:extLst>
            </p:cNvPr>
            <p:cNvSpPr>
              <a:spLocks/>
            </p:cNvSpPr>
            <p:nvPr/>
          </p:nvSpPr>
          <p:spPr bwMode="auto">
            <a:xfrm>
              <a:off x="7221538" y="1066801"/>
              <a:ext cx="93663" cy="307975"/>
            </a:xfrm>
            <a:custGeom>
              <a:avLst/>
              <a:gdLst>
                <a:gd name="T0" fmla="*/ 48 w 60"/>
                <a:gd name="T1" fmla="*/ 0 h 198"/>
                <a:gd name="T2" fmla="*/ 12 w 60"/>
                <a:gd name="T3" fmla="*/ 0 h 198"/>
                <a:gd name="T4" fmla="*/ 0 w 60"/>
                <a:gd name="T5" fmla="*/ 12 h 198"/>
                <a:gd name="T6" fmla="*/ 0 w 60"/>
                <a:gd name="T7" fmla="*/ 187 h 198"/>
                <a:gd name="T8" fmla="*/ 12 w 60"/>
                <a:gd name="T9" fmla="*/ 198 h 198"/>
                <a:gd name="T10" fmla="*/ 48 w 60"/>
                <a:gd name="T11" fmla="*/ 198 h 198"/>
                <a:gd name="T12" fmla="*/ 60 w 60"/>
                <a:gd name="T13" fmla="*/ 187 h 198"/>
                <a:gd name="T14" fmla="*/ 60 w 60"/>
                <a:gd name="T15" fmla="*/ 12 h 198"/>
                <a:gd name="T16" fmla="*/ 48 w 60"/>
                <a:gd name="T17"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98">
                  <a:moveTo>
                    <a:pt x="48" y="0"/>
                  </a:moveTo>
                  <a:lnTo>
                    <a:pt x="12" y="0"/>
                  </a:lnTo>
                  <a:cubicBezTo>
                    <a:pt x="5" y="0"/>
                    <a:pt x="0" y="6"/>
                    <a:pt x="0" y="12"/>
                  </a:cubicBezTo>
                  <a:lnTo>
                    <a:pt x="0" y="187"/>
                  </a:lnTo>
                  <a:cubicBezTo>
                    <a:pt x="0" y="193"/>
                    <a:pt x="5" y="198"/>
                    <a:pt x="12" y="198"/>
                  </a:cubicBezTo>
                  <a:lnTo>
                    <a:pt x="48" y="198"/>
                  </a:lnTo>
                  <a:cubicBezTo>
                    <a:pt x="55" y="198"/>
                    <a:pt x="60" y="193"/>
                    <a:pt x="60" y="187"/>
                  </a:cubicBezTo>
                  <a:lnTo>
                    <a:pt x="60" y="12"/>
                  </a:lnTo>
                  <a:cubicBezTo>
                    <a:pt x="60" y="6"/>
                    <a:pt x="55" y="0"/>
                    <a:pt x="48" y="0"/>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Freeform 335">
              <a:extLst>
                <a:ext uri="{FF2B5EF4-FFF2-40B4-BE49-F238E27FC236}">
                  <a16:creationId xmlns:a16="http://schemas.microsoft.com/office/drawing/2014/main" id="{38653297-1BD7-4611-9E7F-6764E2923205}"/>
                </a:ext>
              </a:extLst>
            </p:cNvPr>
            <p:cNvSpPr>
              <a:spLocks/>
            </p:cNvSpPr>
            <p:nvPr/>
          </p:nvSpPr>
          <p:spPr bwMode="auto">
            <a:xfrm>
              <a:off x="7351713" y="1009651"/>
              <a:ext cx="93663" cy="365125"/>
            </a:xfrm>
            <a:custGeom>
              <a:avLst/>
              <a:gdLst>
                <a:gd name="T0" fmla="*/ 48 w 60"/>
                <a:gd name="T1" fmla="*/ 0 h 234"/>
                <a:gd name="T2" fmla="*/ 12 w 60"/>
                <a:gd name="T3" fmla="*/ 0 h 234"/>
                <a:gd name="T4" fmla="*/ 0 w 60"/>
                <a:gd name="T5" fmla="*/ 12 h 234"/>
                <a:gd name="T6" fmla="*/ 0 w 60"/>
                <a:gd name="T7" fmla="*/ 223 h 234"/>
                <a:gd name="T8" fmla="*/ 12 w 60"/>
                <a:gd name="T9" fmla="*/ 234 h 234"/>
                <a:gd name="T10" fmla="*/ 48 w 60"/>
                <a:gd name="T11" fmla="*/ 234 h 234"/>
                <a:gd name="T12" fmla="*/ 60 w 60"/>
                <a:gd name="T13" fmla="*/ 223 h 234"/>
                <a:gd name="T14" fmla="*/ 60 w 60"/>
                <a:gd name="T15" fmla="*/ 12 h 234"/>
                <a:gd name="T16" fmla="*/ 48 w 60"/>
                <a:gd name="T1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34">
                  <a:moveTo>
                    <a:pt x="48" y="0"/>
                  </a:moveTo>
                  <a:lnTo>
                    <a:pt x="12" y="0"/>
                  </a:lnTo>
                  <a:cubicBezTo>
                    <a:pt x="5" y="0"/>
                    <a:pt x="0" y="6"/>
                    <a:pt x="0" y="12"/>
                  </a:cubicBezTo>
                  <a:lnTo>
                    <a:pt x="0" y="223"/>
                  </a:lnTo>
                  <a:cubicBezTo>
                    <a:pt x="0" y="229"/>
                    <a:pt x="5" y="234"/>
                    <a:pt x="12" y="234"/>
                  </a:cubicBezTo>
                  <a:lnTo>
                    <a:pt x="48" y="234"/>
                  </a:lnTo>
                  <a:cubicBezTo>
                    <a:pt x="54" y="234"/>
                    <a:pt x="60" y="229"/>
                    <a:pt x="60" y="223"/>
                  </a:cubicBezTo>
                  <a:lnTo>
                    <a:pt x="60" y="12"/>
                  </a:lnTo>
                  <a:cubicBezTo>
                    <a:pt x="60" y="6"/>
                    <a:pt x="54" y="0"/>
                    <a:pt x="48" y="0"/>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Freeform 336">
              <a:extLst>
                <a:ext uri="{FF2B5EF4-FFF2-40B4-BE49-F238E27FC236}">
                  <a16:creationId xmlns:a16="http://schemas.microsoft.com/office/drawing/2014/main" id="{986713ED-DA4C-450F-9FDD-E358FE360B00}"/>
                </a:ext>
              </a:extLst>
            </p:cNvPr>
            <p:cNvSpPr>
              <a:spLocks/>
            </p:cNvSpPr>
            <p:nvPr/>
          </p:nvSpPr>
          <p:spPr bwMode="auto">
            <a:xfrm>
              <a:off x="7480301" y="1066801"/>
              <a:ext cx="92075" cy="307975"/>
            </a:xfrm>
            <a:custGeom>
              <a:avLst/>
              <a:gdLst>
                <a:gd name="T0" fmla="*/ 48 w 59"/>
                <a:gd name="T1" fmla="*/ 0 h 198"/>
                <a:gd name="T2" fmla="*/ 12 w 59"/>
                <a:gd name="T3" fmla="*/ 0 h 198"/>
                <a:gd name="T4" fmla="*/ 0 w 59"/>
                <a:gd name="T5" fmla="*/ 12 h 198"/>
                <a:gd name="T6" fmla="*/ 0 w 59"/>
                <a:gd name="T7" fmla="*/ 187 h 198"/>
                <a:gd name="T8" fmla="*/ 12 w 59"/>
                <a:gd name="T9" fmla="*/ 198 h 198"/>
                <a:gd name="T10" fmla="*/ 48 w 59"/>
                <a:gd name="T11" fmla="*/ 198 h 198"/>
                <a:gd name="T12" fmla="*/ 59 w 59"/>
                <a:gd name="T13" fmla="*/ 187 h 198"/>
                <a:gd name="T14" fmla="*/ 59 w 59"/>
                <a:gd name="T15" fmla="*/ 12 h 198"/>
                <a:gd name="T16" fmla="*/ 48 w 59"/>
                <a:gd name="T17"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98">
                  <a:moveTo>
                    <a:pt x="48" y="0"/>
                  </a:moveTo>
                  <a:lnTo>
                    <a:pt x="12" y="0"/>
                  </a:lnTo>
                  <a:cubicBezTo>
                    <a:pt x="5" y="0"/>
                    <a:pt x="0" y="6"/>
                    <a:pt x="0" y="12"/>
                  </a:cubicBezTo>
                  <a:lnTo>
                    <a:pt x="0" y="187"/>
                  </a:lnTo>
                  <a:cubicBezTo>
                    <a:pt x="0" y="193"/>
                    <a:pt x="5" y="198"/>
                    <a:pt x="12" y="198"/>
                  </a:cubicBezTo>
                  <a:lnTo>
                    <a:pt x="48" y="198"/>
                  </a:lnTo>
                  <a:cubicBezTo>
                    <a:pt x="54" y="198"/>
                    <a:pt x="59" y="193"/>
                    <a:pt x="59" y="187"/>
                  </a:cubicBezTo>
                  <a:lnTo>
                    <a:pt x="59" y="12"/>
                  </a:lnTo>
                  <a:cubicBezTo>
                    <a:pt x="59" y="6"/>
                    <a:pt x="54" y="0"/>
                    <a:pt x="48" y="0"/>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337">
              <a:extLst>
                <a:ext uri="{FF2B5EF4-FFF2-40B4-BE49-F238E27FC236}">
                  <a16:creationId xmlns:a16="http://schemas.microsoft.com/office/drawing/2014/main" id="{EA562C5D-4F6D-4F0D-A392-808913631724}"/>
                </a:ext>
              </a:extLst>
            </p:cNvPr>
            <p:cNvSpPr>
              <a:spLocks/>
            </p:cNvSpPr>
            <p:nvPr/>
          </p:nvSpPr>
          <p:spPr bwMode="auto">
            <a:xfrm>
              <a:off x="7610476" y="1168401"/>
              <a:ext cx="92075" cy="206375"/>
            </a:xfrm>
            <a:custGeom>
              <a:avLst/>
              <a:gdLst>
                <a:gd name="T0" fmla="*/ 48 w 59"/>
                <a:gd name="T1" fmla="*/ 0 h 133"/>
                <a:gd name="T2" fmla="*/ 11 w 59"/>
                <a:gd name="T3" fmla="*/ 0 h 133"/>
                <a:gd name="T4" fmla="*/ 0 w 59"/>
                <a:gd name="T5" fmla="*/ 11 h 133"/>
                <a:gd name="T6" fmla="*/ 0 w 59"/>
                <a:gd name="T7" fmla="*/ 122 h 133"/>
                <a:gd name="T8" fmla="*/ 11 w 59"/>
                <a:gd name="T9" fmla="*/ 133 h 133"/>
                <a:gd name="T10" fmla="*/ 48 w 59"/>
                <a:gd name="T11" fmla="*/ 133 h 133"/>
                <a:gd name="T12" fmla="*/ 59 w 59"/>
                <a:gd name="T13" fmla="*/ 122 h 133"/>
                <a:gd name="T14" fmla="*/ 59 w 59"/>
                <a:gd name="T15" fmla="*/ 11 h 133"/>
                <a:gd name="T16" fmla="*/ 48 w 59"/>
                <a:gd name="T1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33">
                  <a:moveTo>
                    <a:pt x="48" y="0"/>
                  </a:moveTo>
                  <a:lnTo>
                    <a:pt x="11" y="0"/>
                  </a:lnTo>
                  <a:cubicBezTo>
                    <a:pt x="5" y="0"/>
                    <a:pt x="0" y="5"/>
                    <a:pt x="0" y="11"/>
                  </a:cubicBezTo>
                  <a:lnTo>
                    <a:pt x="0" y="122"/>
                  </a:lnTo>
                  <a:cubicBezTo>
                    <a:pt x="0" y="128"/>
                    <a:pt x="5" y="133"/>
                    <a:pt x="11" y="133"/>
                  </a:cubicBezTo>
                  <a:lnTo>
                    <a:pt x="48" y="133"/>
                  </a:lnTo>
                  <a:cubicBezTo>
                    <a:pt x="54" y="133"/>
                    <a:pt x="59" y="128"/>
                    <a:pt x="59" y="122"/>
                  </a:cubicBezTo>
                  <a:lnTo>
                    <a:pt x="59" y="11"/>
                  </a:lnTo>
                  <a:cubicBezTo>
                    <a:pt x="59" y="5"/>
                    <a:pt x="54" y="0"/>
                    <a:pt x="48" y="0"/>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Freeform 338">
              <a:extLst>
                <a:ext uri="{FF2B5EF4-FFF2-40B4-BE49-F238E27FC236}">
                  <a16:creationId xmlns:a16="http://schemas.microsoft.com/office/drawing/2014/main" id="{E337231A-6288-45D5-AD89-A72CD164B5DF}"/>
                </a:ext>
              </a:extLst>
            </p:cNvPr>
            <p:cNvSpPr>
              <a:spLocks/>
            </p:cNvSpPr>
            <p:nvPr/>
          </p:nvSpPr>
          <p:spPr bwMode="auto">
            <a:xfrm>
              <a:off x="7739063" y="1168401"/>
              <a:ext cx="92075" cy="206375"/>
            </a:xfrm>
            <a:custGeom>
              <a:avLst/>
              <a:gdLst>
                <a:gd name="T0" fmla="*/ 48 w 59"/>
                <a:gd name="T1" fmla="*/ 0 h 133"/>
                <a:gd name="T2" fmla="*/ 11 w 59"/>
                <a:gd name="T3" fmla="*/ 0 h 133"/>
                <a:gd name="T4" fmla="*/ 0 w 59"/>
                <a:gd name="T5" fmla="*/ 11 h 133"/>
                <a:gd name="T6" fmla="*/ 0 w 59"/>
                <a:gd name="T7" fmla="*/ 122 h 133"/>
                <a:gd name="T8" fmla="*/ 11 w 59"/>
                <a:gd name="T9" fmla="*/ 133 h 133"/>
                <a:gd name="T10" fmla="*/ 48 w 59"/>
                <a:gd name="T11" fmla="*/ 133 h 133"/>
                <a:gd name="T12" fmla="*/ 59 w 59"/>
                <a:gd name="T13" fmla="*/ 122 h 133"/>
                <a:gd name="T14" fmla="*/ 59 w 59"/>
                <a:gd name="T15" fmla="*/ 11 h 133"/>
                <a:gd name="T16" fmla="*/ 48 w 59"/>
                <a:gd name="T1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33">
                  <a:moveTo>
                    <a:pt x="48" y="0"/>
                  </a:moveTo>
                  <a:lnTo>
                    <a:pt x="11" y="0"/>
                  </a:lnTo>
                  <a:cubicBezTo>
                    <a:pt x="5" y="0"/>
                    <a:pt x="0" y="5"/>
                    <a:pt x="0" y="11"/>
                  </a:cubicBezTo>
                  <a:lnTo>
                    <a:pt x="0" y="122"/>
                  </a:lnTo>
                  <a:cubicBezTo>
                    <a:pt x="0" y="128"/>
                    <a:pt x="5" y="133"/>
                    <a:pt x="11" y="133"/>
                  </a:cubicBezTo>
                  <a:lnTo>
                    <a:pt x="48" y="133"/>
                  </a:lnTo>
                  <a:cubicBezTo>
                    <a:pt x="54" y="133"/>
                    <a:pt x="59" y="128"/>
                    <a:pt x="59" y="122"/>
                  </a:cubicBezTo>
                  <a:lnTo>
                    <a:pt x="59" y="11"/>
                  </a:lnTo>
                  <a:cubicBezTo>
                    <a:pt x="59" y="5"/>
                    <a:pt x="54" y="0"/>
                    <a:pt x="48" y="0"/>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339">
              <a:extLst>
                <a:ext uri="{FF2B5EF4-FFF2-40B4-BE49-F238E27FC236}">
                  <a16:creationId xmlns:a16="http://schemas.microsoft.com/office/drawing/2014/main" id="{9A4AC5B5-9A6B-4C95-9907-C574596CB5EA}"/>
                </a:ext>
              </a:extLst>
            </p:cNvPr>
            <p:cNvSpPr>
              <a:spLocks/>
            </p:cNvSpPr>
            <p:nvPr/>
          </p:nvSpPr>
          <p:spPr bwMode="auto">
            <a:xfrm>
              <a:off x="7869238" y="1249363"/>
              <a:ext cx="92075" cy="125413"/>
            </a:xfrm>
            <a:custGeom>
              <a:avLst/>
              <a:gdLst>
                <a:gd name="T0" fmla="*/ 48 w 59"/>
                <a:gd name="T1" fmla="*/ 0 h 81"/>
                <a:gd name="T2" fmla="*/ 11 w 59"/>
                <a:gd name="T3" fmla="*/ 0 h 81"/>
                <a:gd name="T4" fmla="*/ 0 w 59"/>
                <a:gd name="T5" fmla="*/ 11 h 81"/>
                <a:gd name="T6" fmla="*/ 0 w 59"/>
                <a:gd name="T7" fmla="*/ 70 h 81"/>
                <a:gd name="T8" fmla="*/ 11 w 59"/>
                <a:gd name="T9" fmla="*/ 81 h 81"/>
                <a:gd name="T10" fmla="*/ 48 w 59"/>
                <a:gd name="T11" fmla="*/ 81 h 81"/>
                <a:gd name="T12" fmla="*/ 59 w 59"/>
                <a:gd name="T13" fmla="*/ 70 h 81"/>
                <a:gd name="T14" fmla="*/ 59 w 59"/>
                <a:gd name="T15" fmla="*/ 11 h 81"/>
                <a:gd name="T16" fmla="*/ 48 w 59"/>
                <a:gd name="T1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81">
                  <a:moveTo>
                    <a:pt x="48" y="0"/>
                  </a:moveTo>
                  <a:lnTo>
                    <a:pt x="11" y="0"/>
                  </a:lnTo>
                  <a:cubicBezTo>
                    <a:pt x="5" y="0"/>
                    <a:pt x="0" y="5"/>
                    <a:pt x="0" y="11"/>
                  </a:cubicBezTo>
                  <a:lnTo>
                    <a:pt x="0" y="70"/>
                  </a:lnTo>
                  <a:cubicBezTo>
                    <a:pt x="0" y="76"/>
                    <a:pt x="5" y="81"/>
                    <a:pt x="11" y="81"/>
                  </a:cubicBezTo>
                  <a:lnTo>
                    <a:pt x="48" y="81"/>
                  </a:lnTo>
                  <a:cubicBezTo>
                    <a:pt x="54" y="81"/>
                    <a:pt x="59" y="76"/>
                    <a:pt x="59" y="70"/>
                  </a:cubicBezTo>
                  <a:lnTo>
                    <a:pt x="59" y="11"/>
                  </a:lnTo>
                  <a:cubicBezTo>
                    <a:pt x="59" y="5"/>
                    <a:pt x="54" y="0"/>
                    <a:pt x="48" y="0"/>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3" name="Oval 22">
            <a:extLst>
              <a:ext uri="{FF2B5EF4-FFF2-40B4-BE49-F238E27FC236}">
                <a16:creationId xmlns:a16="http://schemas.microsoft.com/office/drawing/2014/main" id="{8087C51F-00E3-425A-905D-98264E382EA6}"/>
              </a:ext>
            </a:extLst>
          </p:cNvPr>
          <p:cNvSpPr/>
          <p:nvPr/>
        </p:nvSpPr>
        <p:spPr>
          <a:xfrm>
            <a:off x="5179056" y="3802021"/>
            <a:ext cx="1817453" cy="181745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dirty="0">
              <a:solidFill>
                <a:schemeClr val="tx1"/>
              </a:solidFill>
            </a:endParaRPr>
          </a:p>
        </p:txBody>
      </p:sp>
      <p:sp>
        <p:nvSpPr>
          <p:cNvPr id="33" name="Arc 32">
            <a:extLst>
              <a:ext uri="{FF2B5EF4-FFF2-40B4-BE49-F238E27FC236}">
                <a16:creationId xmlns:a16="http://schemas.microsoft.com/office/drawing/2014/main" id="{528FC171-6AFD-4B98-90B7-84CB7D212B3A}"/>
              </a:ext>
            </a:extLst>
          </p:cNvPr>
          <p:cNvSpPr/>
          <p:nvPr/>
        </p:nvSpPr>
        <p:spPr>
          <a:xfrm rot="20085492">
            <a:off x="2247527" y="2440933"/>
            <a:ext cx="7752783" cy="7713376"/>
          </a:xfrm>
          <a:prstGeom prst="arc">
            <a:avLst>
              <a:gd name="adj1" fmla="val 13793950"/>
              <a:gd name="adj2" fmla="val 0"/>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25" name="Oval 24">
            <a:extLst>
              <a:ext uri="{FF2B5EF4-FFF2-40B4-BE49-F238E27FC236}">
                <a16:creationId xmlns:a16="http://schemas.microsoft.com/office/drawing/2014/main" id="{20DBDC2B-53DB-42E2-B5A9-02846B682411}"/>
              </a:ext>
            </a:extLst>
          </p:cNvPr>
          <p:cNvSpPr/>
          <p:nvPr/>
        </p:nvSpPr>
        <p:spPr>
          <a:xfrm>
            <a:off x="2254933" y="3404516"/>
            <a:ext cx="2043124" cy="2043124"/>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rPr>
              <a:t>Checking that your supply chain is effective at every point</a:t>
            </a:r>
          </a:p>
        </p:txBody>
      </p:sp>
      <p:sp>
        <p:nvSpPr>
          <p:cNvPr id="26" name="Oval 25">
            <a:extLst>
              <a:ext uri="{FF2B5EF4-FFF2-40B4-BE49-F238E27FC236}">
                <a16:creationId xmlns:a16="http://schemas.microsoft.com/office/drawing/2014/main" id="{506E8D9E-C04B-4DC6-8AAD-8DC124D64D01}"/>
              </a:ext>
            </a:extLst>
          </p:cNvPr>
          <p:cNvSpPr/>
          <p:nvPr/>
        </p:nvSpPr>
        <p:spPr>
          <a:xfrm>
            <a:off x="3941252" y="1804398"/>
            <a:ext cx="2043124" cy="2043124"/>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a:solidFill>
                  <a:schemeClr val="tx1"/>
                </a:solidFill>
              </a:rPr>
              <a:t>Helping to improve efficiency over time</a:t>
            </a:r>
          </a:p>
        </p:txBody>
      </p:sp>
      <p:sp>
        <p:nvSpPr>
          <p:cNvPr id="27" name="Oval 26">
            <a:extLst>
              <a:ext uri="{FF2B5EF4-FFF2-40B4-BE49-F238E27FC236}">
                <a16:creationId xmlns:a16="http://schemas.microsoft.com/office/drawing/2014/main" id="{3C124DE8-41FD-4495-8719-655DDB132C9E}"/>
              </a:ext>
            </a:extLst>
          </p:cNvPr>
          <p:cNvSpPr/>
          <p:nvPr/>
        </p:nvSpPr>
        <p:spPr>
          <a:xfrm>
            <a:off x="6236697" y="1804398"/>
            <a:ext cx="2043124" cy="2043124"/>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a:solidFill>
                  <a:schemeClr val="tx1"/>
                </a:solidFill>
              </a:rPr>
              <a:t>Improving data quality – less wastage</a:t>
            </a:r>
          </a:p>
        </p:txBody>
      </p:sp>
      <p:sp>
        <p:nvSpPr>
          <p:cNvPr id="28" name="Oval 27">
            <a:extLst>
              <a:ext uri="{FF2B5EF4-FFF2-40B4-BE49-F238E27FC236}">
                <a16:creationId xmlns:a16="http://schemas.microsoft.com/office/drawing/2014/main" id="{07A1CD8B-B343-42A1-953E-EE233C25B237}"/>
              </a:ext>
            </a:extLst>
          </p:cNvPr>
          <p:cNvSpPr/>
          <p:nvPr/>
        </p:nvSpPr>
        <p:spPr>
          <a:xfrm>
            <a:off x="7960387" y="3404516"/>
            <a:ext cx="2043124" cy="2043124"/>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a:solidFill>
                  <a:schemeClr val="tx1"/>
                </a:solidFill>
              </a:rPr>
              <a:t>Drive business insight into mail performance</a:t>
            </a:r>
          </a:p>
        </p:txBody>
      </p:sp>
      <p:sp>
        <p:nvSpPr>
          <p:cNvPr id="29" name="Oval 28">
            <a:extLst>
              <a:ext uri="{FF2B5EF4-FFF2-40B4-BE49-F238E27FC236}">
                <a16:creationId xmlns:a16="http://schemas.microsoft.com/office/drawing/2014/main" id="{EB2F0127-B5E4-4AE5-A175-BDF338BE44AD}"/>
              </a:ext>
            </a:extLst>
          </p:cNvPr>
          <p:cNvSpPr/>
          <p:nvPr/>
        </p:nvSpPr>
        <p:spPr>
          <a:xfrm>
            <a:off x="2104572" y="3676156"/>
            <a:ext cx="486888" cy="48688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j-lt"/>
              </a:rPr>
              <a:t>1</a:t>
            </a:r>
          </a:p>
        </p:txBody>
      </p:sp>
      <p:sp>
        <p:nvSpPr>
          <p:cNvPr id="30" name="Oval 29">
            <a:extLst>
              <a:ext uri="{FF2B5EF4-FFF2-40B4-BE49-F238E27FC236}">
                <a16:creationId xmlns:a16="http://schemas.microsoft.com/office/drawing/2014/main" id="{7E984F44-775A-4411-984A-DD55D9B31FD2}"/>
              </a:ext>
            </a:extLst>
          </p:cNvPr>
          <p:cNvSpPr/>
          <p:nvPr/>
        </p:nvSpPr>
        <p:spPr>
          <a:xfrm>
            <a:off x="3790891" y="2036549"/>
            <a:ext cx="486888" cy="48688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j-lt"/>
              </a:rPr>
              <a:t>2</a:t>
            </a:r>
          </a:p>
        </p:txBody>
      </p:sp>
      <p:sp>
        <p:nvSpPr>
          <p:cNvPr id="31" name="Oval 30">
            <a:extLst>
              <a:ext uri="{FF2B5EF4-FFF2-40B4-BE49-F238E27FC236}">
                <a16:creationId xmlns:a16="http://schemas.microsoft.com/office/drawing/2014/main" id="{719EF40C-F8D6-49B1-9BFF-B84431580BF2}"/>
              </a:ext>
            </a:extLst>
          </p:cNvPr>
          <p:cNvSpPr/>
          <p:nvPr/>
        </p:nvSpPr>
        <p:spPr>
          <a:xfrm>
            <a:off x="6058023" y="2036549"/>
            <a:ext cx="486888" cy="48688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j-lt"/>
              </a:rPr>
              <a:t>3</a:t>
            </a:r>
          </a:p>
        </p:txBody>
      </p:sp>
      <p:sp>
        <p:nvSpPr>
          <p:cNvPr id="32" name="Oval 31">
            <a:extLst>
              <a:ext uri="{FF2B5EF4-FFF2-40B4-BE49-F238E27FC236}">
                <a16:creationId xmlns:a16="http://schemas.microsoft.com/office/drawing/2014/main" id="{F3A821F8-B50E-4EFE-BD5B-2DC17181227E}"/>
              </a:ext>
            </a:extLst>
          </p:cNvPr>
          <p:cNvSpPr/>
          <p:nvPr/>
        </p:nvSpPr>
        <p:spPr>
          <a:xfrm>
            <a:off x="7781713" y="3676156"/>
            <a:ext cx="486888" cy="48688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j-lt"/>
              </a:rPr>
              <a:t>4</a:t>
            </a:r>
          </a:p>
        </p:txBody>
      </p:sp>
    </p:spTree>
    <p:extLst>
      <p:ext uri="{BB962C8B-B14F-4D97-AF65-F5344CB8AC3E}">
        <p14:creationId xmlns:p14="http://schemas.microsoft.com/office/powerpoint/2010/main" val="2076750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5C42ED9-6C41-4ACD-8B4E-DD088AC9826D}"/>
              </a:ext>
            </a:extLst>
          </p:cNvPr>
          <p:cNvSpPr>
            <a:spLocks noGrp="1"/>
          </p:cNvSpPr>
          <p:nvPr>
            <p:ph type="body" sz="quarter" idx="10"/>
          </p:nvPr>
        </p:nvSpPr>
        <p:spPr/>
        <p:txBody>
          <a:bodyPr/>
          <a:lstStyle/>
          <a:p>
            <a:r>
              <a:rPr lang="en-GB" dirty="0"/>
              <a:t>How you can use this data</a:t>
            </a:r>
          </a:p>
        </p:txBody>
      </p:sp>
    </p:spTree>
    <p:extLst>
      <p:ext uri="{BB962C8B-B14F-4D97-AF65-F5344CB8AC3E}">
        <p14:creationId xmlns:p14="http://schemas.microsoft.com/office/powerpoint/2010/main" val="1709412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ED5811-3D62-4ADD-A826-091B776C51FC}"/>
              </a:ext>
            </a:extLst>
          </p:cNvPr>
          <p:cNvSpPr>
            <a:spLocks noGrp="1"/>
          </p:cNvSpPr>
          <p:nvPr>
            <p:ph type="sldNum" sz="quarter" idx="15"/>
          </p:nvPr>
        </p:nvSpPr>
        <p:spPr/>
        <p:txBody>
          <a:bodyPr/>
          <a:lstStyle/>
          <a:p>
            <a:fld id="{3787542D-5C6B-4EB3-96EB-9B37C3D5D2F8}" type="slidenum">
              <a:rPr lang="en-GB" smtClean="0"/>
              <a:t>8</a:t>
            </a:fld>
            <a:endParaRPr lang="en-GB" dirty="0"/>
          </a:p>
        </p:txBody>
      </p:sp>
      <p:sp>
        <p:nvSpPr>
          <p:cNvPr id="3" name="Title 2">
            <a:extLst>
              <a:ext uri="{FF2B5EF4-FFF2-40B4-BE49-F238E27FC236}">
                <a16:creationId xmlns:a16="http://schemas.microsoft.com/office/drawing/2014/main" id="{2306C542-E7CD-4DFD-9C65-6A6E79EFB1F7}"/>
              </a:ext>
            </a:extLst>
          </p:cNvPr>
          <p:cNvSpPr>
            <a:spLocks noGrp="1"/>
          </p:cNvSpPr>
          <p:nvPr>
            <p:ph type="title"/>
          </p:nvPr>
        </p:nvSpPr>
        <p:spPr/>
        <p:txBody>
          <a:bodyPr/>
          <a:lstStyle/>
          <a:p>
            <a:r>
              <a:rPr lang="en-GB" dirty="0"/>
              <a:t>Delivery verification</a:t>
            </a:r>
          </a:p>
        </p:txBody>
      </p:sp>
      <p:sp>
        <p:nvSpPr>
          <p:cNvPr id="86" name="Text Placeholder 85">
            <a:extLst>
              <a:ext uri="{FF2B5EF4-FFF2-40B4-BE49-F238E27FC236}">
                <a16:creationId xmlns:a16="http://schemas.microsoft.com/office/drawing/2014/main" id="{1AB4FFB6-9B4B-489A-B586-0C0AFC354807}"/>
              </a:ext>
            </a:extLst>
          </p:cNvPr>
          <p:cNvSpPr>
            <a:spLocks noGrp="1"/>
          </p:cNvSpPr>
          <p:nvPr>
            <p:ph type="body" sz="quarter" idx="11"/>
          </p:nvPr>
        </p:nvSpPr>
        <p:spPr/>
        <p:txBody>
          <a:bodyPr/>
          <a:lstStyle/>
          <a:p>
            <a:r>
              <a:rPr lang="en-GB" dirty="0"/>
              <a:t>For every mailing communication</a:t>
            </a:r>
          </a:p>
        </p:txBody>
      </p:sp>
      <p:grpSp>
        <p:nvGrpSpPr>
          <p:cNvPr id="46" name="Automation" descr="{&quot;Key&quot;:&quot;POWER_USER_SHAPE_ICON&quot;,&quot;Value&quot;:&quot;POWER_USER_SHAPE_ICON_STYLE_1&quot;}">
            <a:extLst>
              <a:ext uri="{FF2B5EF4-FFF2-40B4-BE49-F238E27FC236}">
                <a16:creationId xmlns:a16="http://schemas.microsoft.com/office/drawing/2014/main" id="{120BEA47-49F6-417D-9A27-5F39710247B9}"/>
              </a:ext>
            </a:extLst>
          </p:cNvPr>
          <p:cNvGrpSpPr>
            <a:grpSpLocks noChangeAspect="1"/>
          </p:cNvGrpSpPr>
          <p:nvPr>
            <p:custDataLst>
              <p:tags r:id="rId1"/>
            </p:custDataLst>
          </p:nvPr>
        </p:nvGrpSpPr>
        <p:grpSpPr>
          <a:xfrm>
            <a:off x="687737" y="2417670"/>
            <a:ext cx="454676" cy="570116"/>
            <a:chOff x="4370392" y="1606554"/>
            <a:chExt cx="712788" cy="893763"/>
          </a:xfrm>
          <a:solidFill>
            <a:schemeClr val="accent1"/>
          </a:solidFill>
        </p:grpSpPr>
        <p:sp>
          <p:nvSpPr>
            <p:cNvPr id="47" name="Freeform 259">
              <a:extLst>
                <a:ext uri="{FF2B5EF4-FFF2-40B4-BE49-F238E27FC236}">
                  <a16:creationId xmlns:a16="http://schemas.microsoft.com/office/drawing/2014/main" id="{2739E717-5D6F-48A7-A4B3-FE9982275797}"/>
                </a:ext>
              </a:extLst>
            </p:cNvPr>
            <p:cNvSpPr>
              <a:spLocks/>
            </p:cNvSpPr>
            <p:nvPr/>
          </p:nvSpPr>
          <p:spPr bwMode="auto">
            <a:xfrm>
              <a:off x="4811718" y="1941516"/>
              <a:ext cx="195263" cy="174625"/>
            </a:xfrm>
            <a:custGeom>
              <a:avLst/>
              <a:gdLst>
                <a:gd name="T0" fmla="*/ 55 w 273"/>
                <a:gd name="T1" fmla="*/ 46 h 245"/>
                <a:gd name="T2" fmla="*/ 138 w 273"/>
                <a:gd name="T3" fmla="*/ 0 h 245"/>
                <a:gd name="T4" fmla="*/ 174 w 273"/>
                <a:gd name="T5" fmla="*/ 125 h 245"/>
                <a:gd name="T6" fmla="*/ 273 w 273"/>
                <a:gd name="T7" fmla="*/ 170 h 245"/>
                <a:gd name="T8" fmla="*/ 252 w 273"/>
                <a:gd name="T9" fmla="*/ 232 h 245"/>
                <a:gd name="T10" fmla="*/ 230 w 273"/>
                <a:gd name="T11" fmla="*/ 245 h 245"/>
                <a:gd name="T12" fmla="*/ 111 w 273"/>
                <a:gd name="T13" fmla="*/ 191 h 245"/>
                <a:gd name="T14" fmla="*/ 0 w 273"/>
                <a:gd name="T15" fmla="*/ 34 h 245"/>
                <a:gd name="T16" fmla="*/ 55 w 273"/>
                <a:gd name="T17" fmla="*/ 4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245">
                  <a:moveTo>
                    <a:pt x="55" y="46"/>
                  </a:moveTo>
                  <a:cubicBezTo>
                    <a:pt x="91" y="45"/>
                    <a:pt x="120" y="28"/>
                    <a:pt x="138" y="0"/>
                  </a:cubicBezTo>
                  <a:lnTo>
                    <a:pt x="174" y="125"/>
                  </a:lnTo>
                  <a:lnTo>
                    <a:pt x="273" y="170"/>
                  </a:lnTo>
                  <a:lnTo>
                    <a:pt x="252" y="232"/>
                  </a:lnTo>
                  <a:lnTo>
                    <a:pt x="230" y="245"/>
                  </a:lnTo>
                  <a:lnTo>
                    <a:pt x="111" y="191"/>
                  </a:lnTo>
                  <a:lnTo>
                    <a:pt x="0" y="34"/>
                  </a:lnTo>
                  <a:cubicBezTo>
                    <a:pt x="16" y="42"/>
                    <a:pt x="37" y="46"/>
                    <a:pt x="55" y="4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Freeform 260">
              <a:extLst>
                <a:ext uri="{FF2B5EF4-FFF2-40B4-BE49-F238E27FC236}">
                  <a16:creationId xmlns:a16="http://schemas.microsoft.com/office/drawing/2014/main" id="{26060BFB-6145-40D8-B693-FA2587BE4840}"/>
                </a:ext>
              </a:extLst>
            </p:cNvPr>
            <p:cNvSpPr>
              <a:spLocks/>
            </p:cNvSpPr>
            <p:nvPr/>
          </p:nvSpPr>
          <p:spPr bwMode="auto">
            <a:xfrm>
              <a:off x="4491042" y="2238379"/>
              <a:ext cx="427038" cy="261938"/>
            </a:xfrm>
            <a:custGeom>
              <a:avLst/>
              <a:gdLst>
                <a:gd name="T0" fmla="*/ 600 w 600"/>
                <a:gd name="T1" fmla="*/ 137 h 368"/>
                <a:gd name="T2" fmla="*/ 513 w 600"/>
                <a:gd name="T3" fmla="*/ 15 h 368"/>
                <a:gd name="T4" fmla="*/ 484 w 600"/>
                <a:gd name="T5" fmla="*/ 0 h 368"/>
                <a:gd name="T6" fmla="*/ 483 w 600"/>
                <a:gd name="T7" fmla="*/ 14 h 368"/>
                <a:gd name="T8" fmla="*/ 455 w 600"/>
                <a:gd name="T9" fmla="*/ 69 h 368"/>
                <a:gd name="T10" fmla="*/ 317 w 600"/>
                <a:gd name="T11" fmla="*/ 181 h 368"/>
                <a:gd name="T12" fmla="*/ 269 w 600"/>
                <a:gd name="T13" fmla="*/ 197 h 368"/>
                <a:gd name="T14" fmla="*/ 225 w 600"/>
                <a:gd name="T15" fmla="*/ 188 h 368"/>
                <a:gd name="T16" fmla="*/ 134 w 600"/>
                <a:gd name="T17" fmla="*/ 118 h 368"/>
                <a:gd name="T18" fmla="*/ 64 w 600"/>
                <a:gd name="T19" fmla="*/ 31 h 368"/>
                <a:gd name="T20" fmla="*/ 0 w 600"/>
                <a:gd name="T21" fmla="*/ 145 h 368"/>
                <a:gd name="T22" fmla="*/ 0 w 600"/>
                <a:gd name="T23" fmla="*/ 178 h 368"/>
                <a:gd name="T24" fmla="*/ 87 w 600"/>
                <a:gd name="T25" fmla="*/ 300 h 368"/>
                <a:gd name="T26" fmla="*/ 511 w 600"/>
                <a:gd name="T27" fmla="*/ 300 h 368"/>
                <a:gd name="T28" fmla="*/ 600 w 600"/>
                <a:gd name="T29" fmla="*/ 177 h 368"/>
                <a:gd name="T30" fmla="*/ 600 w 600"/>
                <a:gd name="T31" fmla="*/ 137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0" h="368">
                  <a:moveTo>
                    <a:pt x="600" y="137"/>
                  </a:moveTo>
                  <a:cubicBezTo>
                    <a:pt x="600" y="93"/>
                    <a:pt x="571" y="49"/>
                    <a:pt x="513" y="15"/>
                  </a:cubicBezTo>
                  <a:cubicBezTo>
                    <a:pt x="504" y="10"/>
                    <a:pt x="494" y="5"/>
                    <a:pt x="484" y="0"/>
                  </a:cubicBezTo>
                  <a:cubicBezTo>
                    <a:pt x="484" y="5"/>
                    <a:pt x="484" y="10"/>
                    <a:pt x="483" y="14"/>
                  </a:cubicBezTo>
                  <a:cubicBezTo>
                    <a:pt x="481" y="37"/>
                    <a:pt x="471" y="56"/>
                    <a:pt x="455" y="69"/>
                  </a:cubicBezTo>
                  <a:lnTo>
                    <a:pt x="317" y="181"/>
                  </a:lnTo>
                  <a:cubicBezTo>
                    <a:pt x="304" y="191"/>
                    <a:pt x="287" y="197"/>
                    <a:pt x="269" y="197"/>
                  </a:cubicBezTo>
                  <a:cubicBezTo>
                    <a:pt x="255" y="197"/>
                    <a:pt x="240" y="194"/>
                    <a:pt x="225" y="188"/>
                  </a:cubicBezTo>
                  <a:cubicBezTo>
                    <a:pt x="192" y="175"/>
                    <a:pt x="160" y="150"/>
                    <a:pt x="134" y="118"/>
                  </a:cubicBezTo>
                  <a:lnTo>
                    <a:pt x="64" y="31"/>
                  </a:lnTo>
                  <a:cubicBezTo>
                    <a:pt x="19" y="65"/>
                    <a:pt x="0" y="107"/>
                    <a:pt x="0" y="145"/>
                  </a:cubicBezTo>
                  <a:lnTo>
                    <a:pt x="0" y="178"/>
                  </a:lnTo>
                  <a:cubicBezTo>
                    <a:pt x="0" y="223"/>
                    <a:pt x="29" y="267"/>
                    <a:pt x="87" y="300"/>
                  </a:cubicBezTo>
                  <a:cubicBezTo>
                    <a:pt x="204" y="368"/>
                    <a:pt x="394" y="368"/>
                    <a:pt x="511" y="300"/>
                  </a:cubicBezTo>
                  <a:cubicBezTo>
                    <a:pt x="571" y="266"/>
                    <a:pt x="600" y="221"/>
                    <a:pt x="600" y="177"/>
                  </a:cubicBezTo>
                  <a:lnTo>
                    <a:pt x="600" y="13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Freeform 261">
              <a:extLst>
                <a:ext uri="{FF2B5EF4-FFF2-40B4-BE49-F238E27FC236}">
                  <a16:creationId xmlns:a16="http://schemas.microsoft.com/office/drawing/2014/main" id="{C7BAB1B9-C8AA-43D7-AC75-962F4AF28F37}"/>
                </a:ext>
              </a:extLst>
            </p:cNvPr>
            <p:cNvSpPr>
              <a:spLocks/>
            </p:cNvSpPr>
            <p:nvPr/>
          </p:nvSpPr>
          <p:spPr bwMode="auto">
            <a:xfrm>
              <a:off x="4530730" y="1958979"/>
              <a:ext cx="276225" cy="354013"/>
            </a:xfrm>
            <a:custGeom>
              <a:avLst/>
              <a:gdLst>
                <a:gd name="T0" fmla="*/ 240 w 390"/>
                <a:gd name="T1" fmla="*/ 383 h 498"/>
                <a:gd name="T2" fmla="*/ 0 w 390"/>
                <a:gd name="T3" fmla="*/ 84 h 498"/>
                <a:gd name="T4" fmla="*/ 106 w 390"/>
                <a:gd name="T5" fmla="*/ 0 h 498"/>
                <a:gd name="T6" fmla="*/ 346 w 390"/>
                <a:gd name="T7" fmla="*/ 297 h 498"/>
                <a:gd name="T8" fmla="*/ 387 w 390"/>
                <a:gd name="T9" fmla="*/ 404 h 498"/>
                <a:gd name="T10" fmla="*/ 374 w 390"/>
                <a:gd name="T11" fmla="*/ 430 h 498"/>
                <a:gd name="T12" fmla="*/ 290 w 390"/>
                <a:gd name="T13" fmla="*/ 498 h 498"/>
                <a:gd name="T14" fmla="*/ 240 w 390"/>
                <a:gd name="T15" fmla="*/ 383 h 4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0" h="498">
                  <a:moveTo>
                    <a:pt x="240" y="383"/>
                  </a:moveTo>
                  <a:lnTo>
                    <a:pt x="0" y="84"/>
                  </a:lnTo>
                  <a:lnTo>
                    <a:pt x="106" y="0"/>
                  </a:lnTo>
                  <a:lnTo>
                    <a:pt x="346" y="297"/>
                  </a:lnTo>
                  <a:cubicBezTo>
                    <a:pt x="374" y="332"/>
                    <a:pt x="390" y="373"/>
                    <a:pt x="387" y="404"/>
                  </a:cubicBezTo>
                  <a:cubicBezTo>
                    <a:pt x="385" y="416"/>
                    <a:pt x="381" y="425"/>
                    <a:pt x="374" y="430"/>
                  </a:cubicBezTo>
                  <a:lnTo>
                    <a:pt x="290" y="498"/>
                  </a:lnTo>
                  <a:cubicBezTo>
                    <a:pt x="291" y="474"/>
                    <a:pt x="272" y="421"/>
                    <a:pt x="240"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Freeform 262">
              <a:extLst>
                <a:ext uri="{FF2B5EF4-FFF2-40B4-BE49-F238E27FC236}">
                  <a16:creationId xmlns:a16="http://schemas.microsoft.com/office/drawing/2014/main" id="{4F5575BD-CEDC-4C8C-A59C-DAD4DA4B8E32}"/>
                </a:ext>
              </a:extLst>
            </p:cNvPr>
            <p:cNvSpPr>
              <a:spLocks noEditPoints="1"/>
            </p:cNvSpPr>
            <p:nvPr/>
          </p:nvSpPr>
          <p:spPr bwMode="auto">
            <a:xfrm>
              <a:off x="4370392" y="1946279"/>
              <a:ext cx="338138" cy="404813"/>
            </a:xfrm>
            <a:custGeom>
              <a:avLst/>
              <a:gdLst>
                <a:gd name="T0" fmla="*/ 72 w 477"/>
                <a:gd name="T1" fmla="*/ 123 h 567"/>
                <a:gd name="T2" fmla="*/ 40 w 477"/>
                <a:gd name="T3" fmla="*/ 67 h 567"/>
                <a:gd name="T4" fmla="*/ 73 w 477"/>
                <a:gd name="T5" fmla="*/ 48 h 567"/>
                <a:gd name="T6" fmla="*/ 105 w 477"/>
                <a:gd name="T7" fmla="*/ 105 h 567"/>
                <a:gd name="T8" fmla="*/ 72 w 477"/>
                <a:gd name="T9" fmla="*/ 123 h 567"/>
                <a:gd name="T10" fmla="*/ 142 w 477"/>
                <a:gd name="T11" fmla="*/ 63 h 567"/>
                <a:gd name="T12" fmla="*/ 68 w 477"/>
                <a:gd name="T13" fmla="*/ 6 h 567"/>
                <a:gd name="T14" fmla="*/ 39 w 477"/>
                <a:gd name="T15" fmla="*/ 0 h 567"/>
                <a:gd name="T16" fmla="*/ 16 w 477"/>
                <a:gd name="T17" fmla="*/ 7 h 567"/>
                <a:gd name="T18" fmla="*/ 4 w 477"/>
                <a:gd name="T19" fmla="*/ 33 h 567"/>
                <a:gd name="T20" fmla="*/ 44 w 477"/>
                <a:gd name="T21" fmla="*/ 140 h 567"/>
                <a:gd name="T22" fmla="*/ 336 w 477"/>
                <a:gd name="T23" fmla="*/ 502 h 567"/>
                <a:gd name="T24" fmla="*/ 410 w 477"/>
                <a:gd name="T25" fmla="*/ 559 h 567"/>
                <a:gd name="T26" fmla="*/ 461 w 477"/>
                <a:gd name="T27" fmla="*/ 558 h 567"/>
                <a:gd name="T28" fmla="*/ 474 w 477"/>
                <a:gd name="T29" fmla="*/ 531 h 567"/>
                <a:gd name="T30" fmla="*/ 433 w 477"/>
                <a:gd name="T31" fmla="*/ 425 h 567"/>
                <a:gd name="T32" fmla="*/ 142 w 477"/>
                <a:gd name="T33" fmla="*/ 63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7" h="567">
                  <a:moveTo>
                    <a:pt x="72" y="123"/>
                  </a:moveTo>
                  <a:cubicBezTo>
                    <a:pt x="54" y="113"/>
                    <a:pt x="40" y="88"/>
                    <a:pt x="40" y="67"/>
                  </a:cubicBezTo>
                  <a:cubicBezTo>
                    <a:pt x="40" y="46"/>
                    <a:pt x="55" y="38"/>
                    <a:pt x="73" y="48"/>
                  </a:cubicBezTo>
                  <a:cubicBezTo>
                    <a:pt x="91" y="59"/>
                    <a:pt x="105" y="84"/>
                    <a:pt x="105" y="105"/>
                  </a:cubicBezTo>
                  <a:cubicBezTo>
                    <a:pt x="105" y="125"/>
                    <a:pt x="90" y="134"/>
                    <a:pt x="72" y="123"/>
                  </a:cubicBezTo>
                  <a:close/>
                  <a:moveTo>
                    <a:pt x="142" y="63"/>
                  </a:moveTo>
                  <a:cubicBezTo>
                    <a:pt x="120" y="37"/>
                    <a:pt x="93" y="16"/>
                    <a:pt x="68" y="6"/>
                  </a:cubicBezTo>
                  <a:cubicBezTo>
                    <a:pt x="57" y="2"/>
                    <a:pt x="48" y="0"/>
                    <a:pt x="39" y="0"/>
                  </a:cubicBezTo>
                  <a:cubicBezTo>
                    <a:pt x="30" y="0"/>
                    <a:pt x="22" y="2"/>
                    <a:pt x="16" y="7"/>
                  </a:cubicBezTo>
                  <a:cubicBezTo>
                    <a:pt x="9" y="12"/>
                    <a:pt x="5" y="21"/>
                    <a:pt x="4" y="33"/>
                  </a:cubicBezTo>
                  <a:cubicBezTo>
                    <a:pt x="0" y="64"/>
                    <a:pt x="16" y="105"/>
                    <a:pt x="44" y="140"/>
                  </a:cubicBezTo>
                  <a:lnTo>
                    <a:pt x="336" y="502"/>
                  </a:lnTo>
                  <a:cubicBezTo>
                    <a:pt x="357" y="528"/>
                    <a:pt x="384" y="549"/>
                    <a:pt x="410" y="559"/>
                  </a:cubicBezTo>
                  <a:cubicBezTo>
                    <a:pt x="431" y="567"/>
                    <a:pt x="450" y="567"/>
                    <a:pt x="461" y="558"/>
                  </a:cubicBezTo>
                  <a:cubicBezTo>
                    <a:pt x="468" y="553"/>
                    <a:pt x="473" y="544"/>
                    <a:pt x="474" y="531"/>
                  </a:cubicBezTo>
                  <a:cubicBezTo>
                    <a:pt x="477" y="501"/>
                    <a:pt x="462" y="460"/>
                    <a:pt x="433" y="425"/>
                  </a:cubicBezTo>
                  <a:lnTo>
                    <a:pt x="142" y="63"/>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Freeform 263">
              <a:extLst>
                <a:ext uri="{FF2B5EF4-FFF2-40B4-BE49-F238E27FC236}">
                  <a16:creationId xmlns:a16="http://schemas.microsoft.com/office/drawing/2014/main" id="{D1D6C4AB-7D75-4F6C-B145-338295E18660}"/>
                </a:ext>
              </a:extLst>
            </p:cNvPr>
            <p:cNvSpPr>
              <a:spLocks noEditPoints="1"/>
            </p:cNvSpPr>
            <p:nvPr/>
          </p:nvSpPr>
          <p:spPr bwMode="auto">
            <a:xfrm>
              <a:off x="4572005" y="1758954"/>
              <a:ext cx="327025" cy="185738"/>
            </a:xfrm>
            <a:custGeom>
              <a:avLst/>
              <a:gdLst>
                <a:gd name="T0" fmla="*/ 88 w 460"/>
                <a:gd name="T1" fmla="*/ 110 h 261"/>
                <a:gd name="T2" fmla="*/ 58 w 460"/>
                <a:gd name="T3" fmla="*/ 57 h 261"/>
                <a:gd name="T4" fmla="*/ 88 w 460"/>
                <a:gd name="T5" fmla="*/ 39 h 261"/>
                <a:gd name="T6" fmla="*/ 119 w 460"/>
                <a:gd name="T7" fmla="*/ 92 h 261"/>
                <a:gd name="T8" fmla="*/ 88 w 460"/>
                <a:gd name="T9" fmla="*/ 110 h 261"/>
                <a:gd name="T10" fmla="*/ 398 w 460"/>
                <a:gd name="T11" fmla="*/ 123 h 261"/>
                <a:gd name="T12" fmla="*/ 96 w 460"/>
                <a:gd name="T13" fmla="*/ 5 h 261"/>
                <a:gd name="T14" fmla="*/ 68 w 460"/>
                <a:gd name="T15" fmla="*/ 0 h 261"/>
                <a:gd name="T16" fmla="*/ 10 w 460"/>
                <a:gd name="T17" fmla="*/ 43 h 261"/>
                <a:gd name="T18" fmla="*/ 62 w 460"/>
                <a:gd name="T19" fmla="*/ 138 h 261"/>
                <a:gd name="T20" fmla="*/ 364 w 460"/>
                <a:gd name="T21" fmla="*/ 256 h 261"/>
                <a:gd name="T22" fmla="*/ 391 w 460"/>
                <a:gd name="T23" fmla="*/ 261 h 261"/>
                <a:gd name="T24" fmla="*/ 449 w 460"/>
                <a:gd name="T25" fmla="*/ 219 h 261"/>
                <a:gd name="T26" fmla="*/ 398 w 460"/>
                <a:gd name="T27" fmla="*/ 123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0" h="261">
                  <a:moveTo>
                    <a:pt x="88" y="110"/>
                  </a:moveTo>
                  <a:cubicBezTo>
                    <a:pt x="71" y="100"/>
                    <a:pt x="57" y="76"/>
                    <a:pt x="58" y="57"/>
                  </a:cubicBezTo>
                  <a:cubicBezTo>
                    <a:pt x="58" y="37"/>
                    <a:pt x="71" y="29"/>
                    <a:pt x="88" y="39"/>
                  </a:cubicBezTo>
                  <a:cubicBezTo>
                    <a:pt x="105" y="49"/>
                    <a:pt x="119" y="73"/>
                    <a:pt x="119" y="92"/>
                  </a:cubicBezTo>
                  <a:cubicBezTo>
                    <a:pt x="119" y="112"/>
                    <a:pt x="105" y="119"/>
                    <a:pt x="88" y="110"/>
                  </a:cubicBezTo>
                  <a:close/>
                  <a:moveTo>
                    <a:pt x="398" y="123"/>
                  </a:moveTo>
                  <a:lnTo>
                    <a:pt x="96" y="5"/>
                  </a:lnTo>
                  <a:cubicBezTo>
                    <a:pt x="87" y="2"/>
                    <a:pt x="78" y="0"/>
                    <a:pt x="68" y="0"/>
                  </a:cubicBezTo>
                  <a:cubicBezTo>
                    <a:pt x="41" y="0"/>
                    <a:pt x="18" y="17"/>
                    <a:pt x="10" y="43"/>
                  </a:cubicBezTo>
                  <a:cubicBezTo>
                    <a:pt x="0" y="80"/>
                    <a:pt x="23" y="123"/>
                    <a:pt x="62" y="138"/>
                  </a:cubicBezTo>
                  <a:lnTo>
                    <a:pt x="364" y="256"/>
                  </a:lnTo>
                  <a:cubicBezTo>
                    <a:pt x="373" y="260"/>
                    <a:pt x="382" y="261"/>
                    <a:pt x="391" y="261"/>
                  </a:cubicBezTo>
                  <a:cubicBezTo>
                    <a:pt x="419" y="261"/>
                    <a:pt x="442" y="245"/>
                    <a:pt x="449" y="219"/>
                  </a:cubicBezTo>
                  <a:cubicBezTo>
                    <a:pt x="460" y="181"/>
                    <a:pt x="437" y="138"/>
                    <a:pt x="398" y="12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Freeform 264">
              <a:extLst>
                <a:ext uri="{FF2B5EF4-FFF2-40B4-BE49-F238E27FC236}">
                  <a16:creationId xmlns:a16="http://schemas.microsoft.com/office/drawing/2014/main" id="{B6400E99-5BBF-40B7-AC02-00294DC91317}"/>
                </a:ext>
              </a:extLst>
            </p:cNvPr>
            <p:cNvSpPr>
              <a:spLocks/>
            </p:cNvSpPr>
            <p:nvPr/>
          </p:nvSpPr>
          <p:spPr bwMode="auto">
            <a:xfrm>
              <a:off x="4403730" y="1606554"/>
              <a:ext cx="374650" cy="388938"/>
            </a:xfrm>
            <a:custGeom>
              <a:avLst/>
              <a:gdLst>
                <a:gd name="T0" fmla="*/ 148 w 528"/>
                <a:gd name="T1" fmla="*/ 218 h 546"/>
                <a:gd name="T2" fmla="*/ 264 w 528"/>
                <a:gd name="T3" fmla="*/ 71 h 546"/>
                <a:gd name="T4" fmla="*/ 414 w 528"/>
                <a:gd name="T5" fmla="*/ 111 h 546"/>
                <a:gd name="T6" fmla="*/ 432 w 528"/>
                <a:gd name="T7" fmla="*/ 117 h 546"/>
                <a:gd name="T8" fmla="*/ 528 w 528"/>
                <a:gd name="T9" fmla="*/ 154 h 546"/>
                <a:gd name="T10" fmla="*/ 252 w 528"/>
                <a:gd name="T11" fmla="*/ 22 h 546"/>
                <a:gd name="T12" fmla="*/ 98 w 528"/>
                <a:gd name="T13" fmla="*/ 211 h 546"/>
                <a:gd name="T14" fmla="*/ 53 w 528"/>
                <a:gd name="T15" fmla="*/ 391 h 546"/>
                <a:gd name="T16" fmla="*/ 24 w 528"/>
                <a:gd name="T17" fmla="*/ 414 h 546"/>
                <a:gd name="T18" fmla="*/ 0 w 528"/>
                <a:gd name="T19" fmla="*/ 437 h 546"/>
                <a:gd name="T20" fmla="*/ 36 w 528"/>
                <a:gd name="T21" fmla="*/ 445 h 546"/>
                <a:gd name="T22" fmla="*/ 127 w 528"/>
                <a:gd name="T23" fmla="*/ 515 h 546"/>
                <a:gd name="T24" fmla="*/ 152 w 528"/>
                <a:gd name="T25" fmla="*/ 546 h 546"/>
                <a:gd name="T26" fmla="*/ 327 w 528"/>
                <a:gd name="T27" fmla="*/ 407 h 546"/>
                <a:gd name="T28" fmla="*/ 283 w 528"/>
                <a:gd name="T29" fmla="*/ 390 h 546"/>
                <a:gd name="T30" fmla="*/ 202 w 528"/>
                <a:gd name="T31" fmla="*/ 272 h 546"/>
                <a:gd name="T32" fmla="*/ 124 w 528"/>
                <a:gd name="T33" fmla="*/ 334 h 546"/>
                <a:gd name="T34" fmla="*/ 148 w 528"/>
                <a:gd name="T35" fmla="*/ 218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8" h="546">
                  <a:moveTo>
                    <a:pt x="148" y="218"/>
                  </a:moveTo>
                  <a:cubicBezTo>
                    <a:pt x="158" y="142"/>
                    <a:pt x="203" y="85"/>
                    <a:pt x="264" y="71"/>
                  </a:cubicBezTo>
                  <a:cubicBezTo>
                    <a:pt x="312" y="59"/>
                    <a:pt x="363" y="74"/>
                    <a:pt x="414" y="111"/>
                  </a:cubicBezTo>
                  <a:cubicBezTo>
                    <a:pt x="420" y="112"/>
                    <a:pt x="426" y="114"/>
                    <a:pt x="432" y="117"/>
                  </a:cubicBezTo>
                  <a:lnTo>
                    <a:pt x="528" y="154"/>
                  </a:lnTo>
                  <a:cubicBezTo>
                    <a:pt x="443" y="48"/>
                    <a:pt x="344" y="0"/>
                    <a:pt x="252" y="22"/>
                  </a:cubicBezTo>
                  <a:cubicBezTo>
                    <a:pt x="171" y="42"/>
                    <a:pt x="112" y="114"/>
                    <a:pt x="98" y="211"/>
                  </a:cubicBezTo>
                  <a:cubicBezTo>
                    <a:pt x="89" y="273"/>
                    <a:pt x="70" y="346"/>
                    <a:pt x="53" y="391"/>
                  </a:cubicBezTo>
                  <a:lnTo>
                    <a:pt x="24" y="414"/>
                  </a:lnTo>
                  <a:cubicBezTo>
                    <a:pt x="14" y="420"/>
                    <a:pt x="7" y="428"/>
                    <a:pt x="0" y="437"/>
                  </a:cubicBezTo>
                  <a:cubicBezTo>
                    <a:pt x="12" y="438"/>
                    <a:pt x="24" y="440"/>
                    <a:pt x="36" y="445"/>
                  </a:cubicBezTo>
                  <a:cubicBezTo>
                    <a:pt x="68" y="458"/>
                    <a:pt x="101" y="483"/>
                    <a:pt x="127" y="515"/>
                  </a:cubicBezTo>
                  <a:lnTo>
                    <a:pt x="152" y="546"/>
                  </a:lnTo>
                  <a:lnTo>
                    <a:pt x="327" y="407"/>
                  </a:lnTo>
                  <a:lnTo>
                    <a:pt x="283" y="390"/>
                  </a:lnTo>
                  <a:cubicBezTo>
                    <a:pt x="234" y="370"/>
                    <a:pt x="201" y="321"/>
                    <a:pt x="202" y="272"/>
                  </a:cubicBezTo>
                  <a:lnTo>
                    <a:pt x="124" y="334"/>
                  </a:lnTo>
                  <a:cubicBezTo>
                    <a:pt x="135" y="300"/>
                    <a:pt x="143" y="254"/>
                    <a:pt x="148" y="21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Freeform 265">
              <a:extLst>
                <a:ext uri="{FF2B5EF4-FFF2-40B4-BE49-F238E27FC236}">
                  <a16:creationId xmlns:a16="http://schemas.microsoft.com/office/drawing/2014/main" id="{B5753E5E-0725-408C-987E-D1B392DC405F}"/>
                </a:ext>
              </a:extLst>
            </p:cNvPr>
            <p:cNvSpPr>
              <a:spLocks/>
            </p:cNvSpPr>
            <p:nvPr/>
          </p:nvSpPr>
          <p:spPr bwMode="auto">
            <a:xfrm>
              <a:off x="4638680" y="1712916"/>
              <a:ext cx="444500" cy="193675"/>
            </a:xfrm>
            <a:custGeom>
              <a:avLst/>
              <a:gdLst>
                <a:gd name="T0" fmla="*/ 627 w 627"/>
                <a:gd name="T1" fmla="*/ 189 h 273"/>
                <a:gd name="T2" fmla="*/ 508 w 627"/>
                <a:gd name="T3" fmla="*/ 135 h 273"/>
                <a:gd name="T4" fmla="*/ 407 w 627"/>
                <a:gd name="T5" fmla="*/ 152 h 273"/>
                <a:gd name="T6" fmla="*/ 362 w 627"/>
                <a:gd name="T7" fmla="*/ 114 h 273"/>
                <a:gd name="T8" fmla="*/ 87 w 627"/>
                <a:gd name="T9" fmla="*/ 6 h 273"/>
                <a:gd name="T10" fmla="*/ 55 w 627"/>
                <a:gd name="T11" fmla="*/ 0 h 273"/>
                <a:gd name="T12" fmla="*/ 0 w 627"/>
                <a:gd name="T13" fmla="*/ 24 h 273"/>
                <a:gd name="T14" fmla="*/ 38 w 627"/>
                <a:gd name="T15" fmla="*/ 39 h 273"/>
                <a:gd name="T16" fmla="*/ 319 w 627"/>
                <a:gd name="T17" fmla="*/ 148 h 273"/>
                <a:gd name="T18" fmla="*/ 399 w 627"/>
                <a:gd name="T19" fmla="*/ 273 h 273"/>
                <a:gd name="T20" fmla="*/ 485 w 627"/>
                <a:gd name="T21" fmla="*/ 219 h 273"/>
                <a:gd name="T22" fmla="*/ 584 w 627"/>
                <a:gd name="T23" fmla="*/ 264 h 273"/>
                <a:gd name="T24" fmla="*/ 584 w 627"/>
                <a:gd name="T25" fmla="*/ 264 h 273"/>
                <a:gd name="T26" fmla="*/ 606 w 627"/>
                <a:gd name="T27" fmla="*/ 251 h 273"/>
                <a:gd name="T28" fmla="*/ 606 w 627"/>
                <a:gd name="T29" fmla="*/ 251 h 273"/>
                <a:gd name="T30" fmla="*/ 627 w 627"/>
                <a:gd name="T31" fmla="*/ 189 h 273"/>
                <a:gd name="T32" fmla="*/ 627 w 627"/>
                <a:gd name="T33" fmla="*/ 189 h 273"/>
                <a:gd name="T34" fmla="*/ 627 w 627"/>
                <a:gd name="T35" fmla="*/ 189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7" h="273">
                  <a:moveTo>
                    <a:pt x="627" y="189"/>
                  </a:moveTo>
                  <a:lnTo>
                    <a:pt x="508" y="135"/>
                  </a:lnTo>
                  <a:lnTo>
                    <a:pt x="407" y="152"/>
                  </a:lnTo>
                  <a:cubicBezTo>
                    <a:pt x="397" y="135"/>
                    <a:pt x="381" y="122"/>
                    <a:pt x="362" y="114"/>
                  </a:cubicBezTo>
                  <a:lnTo>
                    <a:pt x="87" y="6"/>
                  </a:lnTo>
                  <a:cubicBezTo>
                    <a:pt x="76" y="2"/>
                    <a:pt x="65" y="0"/>
                    <a:pt x="55" y="0"/>
                  </a:cubicBezTo>
                  <a:cubicBezTo>
                    <a:pt x="33" y="0"/>
                    <a:pt x="14" y="9"/>
                    <a:pt x="0" y="24"/>
                  </a:cubicBezTo>
                  <a:cubicBezTo>
                    <a:pt x="14" y="26"/>
                    <a:pt x="26" y="31"/>
                    <a:pt x="38" y="39"/>
                  </a:cubicBezTo>
                  <a:lnTo>
                    <a:pt x="319" y="148"/>
                  </a:lnTo>
                  <a:cubicBezTo>
                    <a:pt x="370" y="169"/>
                    <a:pt x="403" y="222"/>
                    <a:pt x="399" y="273"/>
                  </a:cubicBezTo>
                  <a:lnTo>
                    <a:pt x="485" y="219"/>
                  </a:lnTo>
                  <a:lnTo>
                    <a:pt x="584" y="264"/>
                  </a:lnTo>
                  <a:lnTo>
                    <a:pt x="584" y="264"/>
                  </a:lnTo>
                  <a:lnTo>
                    <a:pt x="606" y="251"/>
                  </a:lnTo>
                  <a:lnTo>
                    <a:pt x="606" y="251"/>
                  </a:lnTo>
                  <a:lnTo>
                    <a:pt x="627" y="189"/>
                  </a:lnTo>
                  <a:lnTo>
                    <a:pt x="627" y="189"/>
                  </a:lnTo>
                  <a:lnTo>
                    <a:pt x="627" y="189"/>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4" name="Code_implementation" descr="{&quot;Key&quot;:&quot;POWER_USER_SHAPE_ICON&quot;,&quot;Value&quot;:&quot;POWER_USER_SHAPE_ICON_STYLE_1&quot;}">
            <a:extLst>
              <a:ext uri="{FF2B5EF4-FFF2-40B4-BE49-F238E27FC236}">
                <a16:creationId xmlns:a16="http://schemas.microsoft.com/office/drawing/2014/main" id="{77729CB2-D267-4D37-AB60-E473B77452AF}"/>
              </a:ext>
            </a:extLst>
          </p:cNvPr>
          <p:cNvGrpSpPr>
            <a:grpSpLocks noChangeAspect="1"/>
          </p:cNvGrpSpPr>
          <p:nvPr>
            <p:custDataLst>
              <p:tags r:id="rId2"/>
            </p:custDataLst>
          </p:nvPr>
        </p:nvGrpSpPr>
        <p:grpSpPr>
          <a:xfrm>
            <a:off x="634489" y="3491968"/>
            <a:ext cx="579495" cy="448699"/>
            <a:chOff x="7613650" y="384175"/>
            <a:chExt cx="1062038" cy="822326"/>
          </a:xfrm>
          <a:solidFill>
            <a:schemeClr val="accent1"/>
          </a:solidFill>
        </p:grpSpPr>
        <p:sp>
          <p:nvSpPr>
            <p:cNvPr id="55" name="Freeform 261">
              <a:extLst>
                <a:ext uri="{FF2B5EF4-FFF2-40B4-BE49-F238E27FC236}">
                  <a16:creationId xmlns:a16="http://schemas.microsoft.com/office/drawing/2014/main" id="{690C5CBF-4856-4526-BCA2-561204AC7825}"/>
                </a:ext>
              </a:extLst>
            </p:cNvPr>
            <p:cNvSpPr>
              <a:spLocks/>
            </p:cNvSpPr>
            <p:nvPr/>
          </p:nvSpPr>
          <p:spPr bwMode="auto">
            <a:xfrm>
              <a:off x="7613650" y="490538"/>
              <a:ext cx="330200" cy="463550"/>
            </a:xfrm>
            <a:custGeom>
              <a:avLst/>
              <a:gdLst>
                <a:gd name="T0" fmla="*/ 0 w 208"/>
                <a:gd name="T1" fmla="*/ 177 h 292"/>
                <a:gd name="T2" fmla="*/ 208 w 208"/>
                <a:gd name="T3" fmla="*/ 292 h 292"/>
                <a:gd name="T4" fmla="*/ 208 w 208"/>
                <a:gd name="T5" fmla="*/ 210 h 292"/>
                <a:gd name="T6" fmla="*/ 84 w 208"/>
                <a:gd name="T7" fmla="*/ 146 h 292"/>
                <a:gd name="T8" fmla="*/ 208 w 208"/>
                <a:gd name="T9" fmla="*/ 83 h 292"/>
                <a:gd name="T10" fmla="*/ 208 w 208"/>
                <a:gd name="T11" fmla="*/ 0 h 292"/>
                <a:gd name="T12" fmla="*/ 0 w 208"/>
                <a:gd name="T13" fmla="*/ 116 h 292"/>
                <a:gd name="T14" fmla="*/ 0 w 208"/>
                <a:gd name="T15" fmla="*/ 17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292">
                  <a:moveTo>
                    <a:pt x="0" y="177"/>
                  </a:moveTo>
                  <a:lnTo>
                    <a:pt x="208" y="292"/>
                  </a:lnTo>
                  <a:lnTo>
                    <a:pt x="208" y="210"/>
                  </a:lnTo>
                  <a:lnTo>
                    <a:pt x="84" y="146"/>
                  </a:lnTo>
                  <a:lnTo>
                    <a:pt x="208" y="83"/>
                  </a:lnTo>
                  <a:lnTo>
                    <a:pt x="208" y="0"/>
                  </a:lnTo>
                  <a:lnTo>
                    <a:pt x="0" y="116"/>
                  </a:lnTo>
                  <a:lnTo>
                    <a:pt x="0" y="1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Freeform 262">
              <a:extLst>
                <a:ext uri="{FF2B5EF4-FFF2-40B4-BE49-F238E27FC236}">
                  <a16:creationId xmlns:a16="http://schemas.microsoft.com/office/drawing/2014/main" id="{9019AC41-C540-4F23-9D61-F64AFF334586}"/>
                </a:ext>
              </a:extLst>
            </p:cNvPr>
            <p:cNvSpPr>
              <a:spLocks/>
            </p:cNvSpPr>
            <p:nvPr/>
          </p:nvSpPr>
          <p:spPr bwMode="auto">
            <a:xfrm>
              <a:off x="8004175" y="384175"/>
              <a:ext cx="225425" cy="590550"/>
            </a:xfrm>
            <a:custGeom>
              <a:avLst/>
              <a:gdLst>
                <a:gd name="T0" fmla="*/ 77 w 142"/>
                <a:gd name="T1" fmla="*/ 0 h 372"/>
                <a:gd name="T2" fmla="*/ 0 w 142"/>
                <a:gd name="T3" fmla="*/ 372 h 372"/>
                <a:gd name="T4" fmla="*/ 66 w 142"/>
                <a:gd name="T5" fmla="*/ 372 h 372"/>
                <a:gd name="T6" fmla="*/ 142 w 142"/>
                <a:gd name="T7" fmla="*/ 0 h 372"/>
                <a:gd name="T8" fmla="*/ 77 w 142"/>
                <a:gd name="T9" fmla="*/ 0 h 372"/>
              </a:gdLst>
              <a:ahLst/>
              <a:cxnLst>
                <a:cxn ang="0">
                  <a:pos x="T0" y="T1"/>
                </a:cxn>
                <a:cxn ang="0">
                  <a:pos x="T2" y="T3"/>
                </a:cxn>
                <a:cxn ang="0">
                  <a:pos x="T4" y="T5"/>
                </a:cxn>
                <a:cxn ang="0">
                  <a:pos x="T6" y="T7"/>
                </a:cxn>
                <a:cxn ang="0">
                  <a:pos x="T8" y="T9"/>
                </a:cxn>
              </a:cxnLst>
              <a:rect l="0" t="0" r="r" b="b"/>
              <a:pathLst>
                <a:path w="142" h="372">
                  <a:moveTo>
                    <a:pt x="77" y="0"/>
                  </a:moveTo>
                  <a:lnTo>
                    <a:pt x="0" y="372"/>
                  </a:lnTo>
                  <a:lnTo>
                    <a:pt x="66" y="372"/>
                  </a:lnTo>
                  <a:lnTo>
                    <a:pt x="142" y="0"/>
                  </a:lnTo>
                  <a:lnTo>
                    <a:pt x="7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Freeform 263">
              <a:extLst>
                <a:ext uri="{FF2B5EF4-FFF2-40B4-BE49-F238E27FC236}">
                  <a16:creationId xmlns:a16="http://schemas.microsoft.com/office/drawing/2014/main" id="{74E79313-46CA-4F76-A9B6-80552B12BFCB}"/>
                </a:ext>
              </a:extLst>
            </p:cNvPr>
            <p:cNvSpPr>
              <a:spLocks/>
            </p:cNvSpPr>
            <p:nvPr/>
          </p:nvSpPr>
          <p:spPr bwMode="auto">
            <a:xfrm>
              <a:off x="8275638" y="490538"/>
              <a:ext cx="331788" cy="401638"/>
            </a:xfrm>
            <a:custGeom>
              <a:avLst/>
              <a:gdLst>
                <a:gd name="T0" fmla="*/ 32 w 551"/>
                <a:gd name="T1" fmla="*/ 619 h 666"/>
                <a:gd name="T2" fmla="*/ 61 w 551"/>
                <a:gd name="T3" fmla="*/ 613 h 666"/>
                <a:gd name="T4" fmla="*/ 140 w 551"/>
                <a:gd name="T5" fmla="*/ 653 h 666"/>
                <a:gd name="T6" fmla="*/ 147 w 551"/>
                <a:gd name="T7" fmla="*/ 666 h 666"/>
                <a:gd name="T8" fmla="*/ 159 w 551"/>
                <a:gd name="T9" fmla="*/ 656 h 666"/>
                <a:gd name="T10" fmla="*/ 238 w 551"/>
                <a:gd name="T11" fmla="*/ 640 h 666"/>
                <a:gd name="T12" fmla="*/ 256 w 551"/>
                <a:gd name="T13" fmla="*/ 630 h 666"/>
                <a:gd name="T14" fmla="*/ 259 w 551"/>
                <a:gd name="T15" fmla="*/ 569 h 666"/>
                <a:gd name="T16" fmla="*/ 273 w 551"/>
                <a:gd name="T17" fmla="*/ 542 h 666"/>
                <a:gd name="T18" fmla="*/ 291 w 551"/>
                <a:gd name="T19" fmla="*/ 516 h 666"/>
                <a:gd name="T20" fmla="*/ 354 w 551"/>
                <a:gd name="T21" fmla="*/ 486 h 666"/>
                <a:gd name="T22" fmla="*/ 374 w 551"/>
                <a:gd name="T23" fmla="*/ 489 h 666"/>
                <a:gd name="T24" fmla="*/ 386 w 551"/>
                <a:gd name="T25" fmla="*/ 492 h 666"/>
                <a:gd name="T26" fmla="*/ 389 w 551"/>
                <a:gd name="T27" fmla="*/ 490 h 666"/>
                <a:gd name="T28" fmla="*/ 393 w 551"/>
                <a:gd name="T29" fmla="*/ 479 h 666"/>
                <a:gd name="T30" fmla="*/ 462 w 551"/>
                <a:gd name="T31" fmla="*/ 424 h 666"/>
                <a:gd name="T32" fmla="*/ 492 w 551"/>
                <a:gd name="T33" fmla="*/ 424 h 666"/>
                <a:gd name="T34" fmla="*/ 523 w 551"/>
                <a:gd name="T35" fmla="*/ 426 h 666"/>
                <a:gd name="T36" fmla="*/ 551 w 551"/>
                <a:gd name="T37" fmla="*/ 436 h 666"/>
                <a:gd name="T38" fmla="*/ 551 w 551"/>
                <a:gd name="T39" fmla="*/ 300 h 666"/>
                <a:gd name="T40" fmla="*/ 0 w 551"/>
                <a:gd name="T41" fmla="*/ 0 h 666"/>
                <a:gd name="T42" fmla="*/ 0 w 551"/>
                <a:gd name="T43" fmla="*/ 217 h 666"/>
                <a:gd name="T44" fmla="*/ 338 w 551"/>
                <a:gd name="T45" fmla="*/ 385 h 666"/>
                <a:gd name="T46" fmla="*/ 0 w 551"/>
                <a:gd name="T47" fmla="*/ 552 h 666"/>
                <a:gd name="T48" fmla="*/ 0 w 551"/>
                <a:gd name="T49" fmla="*/ 628 h 666"/>
                <a:gd name="T50" fmla="*/ 1 w 551"/>
                <a:gd name="T51" fmla="*/ 628 h 666"/>
                <a:gd name="T52" fmla="*/ 32 w 551"/>
                <a:gd name="T53" fmla="*/ 619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1" h="666">
                  <a:moveTo>
                    <a:pt x="32" y="619"/>
                  </a:moveTo>
                  <a:cubicBezTo>
                    <a:pt x="41" y="617"/>
                    <a:pt x="51" y="615"/>
                    <a:pt x="61" y="613"/>
                  </a:cubicBezTo>
                  <a:cubicBezTo>
                    <a:pt x="91" y="609"/>
                    <a:pt x="124" y="626"/>
                    <a:pt x="140" y="653"/>
                  </a:cubicBezTo>
                  <a:lnTo>
                    <a:pt x="147" y="666"/>
                  </a:lnTo>
                  <a:lnTo>
                    <a:pt x="159" y="656"/>
                  </a:lnTo>
                  <a:cubicBezTo>
                    <a:pt x="179" y="637"/>
                    <a:pt x="212" y="631"/>
                    <a:pt x="238" y="640"/>
                  </a:cubicBezTo>
                  <a:lnTo>
                    <a:pt x="256" y="630"/>
                  </a:lnTo>
                  <a:cubicBezTo>
                    <a:pt x="249" y="610"/>
                    <a:pt x="249" y="588"/>
                    <a:pt x="259" y="569"/>
                  </a:cubicBezTo>
                  <a:cubicBezTo>
                    <a:pt x="263" y="559"/>
                    <a:pt x="268" y="550"/>
                    <a:pt x="273" y="542"/>
                  </a:cubicBezTo>
                  <a:cubicBezTo>
                    <a:pt x="278" y="533"/>
                    <a:pt x="285" y="525"/>
                    <a:pt x="291" y="516"/>
                  </a:cubicBezTo>
                  <a:cubicBezTo>
                    <a:pt x="305" y="498"/>
                    <a:pt x="329" y="486"/>
                    <a:pt x="354" y="486"/>
                  </a:cubicBezTo>
                  <a:cubicBezTo>
                    <a:pt x="361" y="486"/>
                    <a:pt x="368" y="487"/>
                    <a:pt x="374" y="489"/>
                  </a:cubicBezTo>
                  <a:lnTo>
                    <a:pt x="386" y="492"/>
                  </a:lnTo>
                  <a:cubicBezTo>
                    <a:pt x="387" y="491"/>
                    <a:pt x="388" y="491"/>
                    <a:pt x="389" y="490"/>
                  </a:cubicBezTo>
                  <a:lnTo>
                    <a:pt x="393" y="479"/>
                  </a:lnTo>
                  <a:cubicBezTo>
                    <a:pt x="403" y="449"/>
                    <a:pt x="431" y="426"/>
                    <a:pt x="462" y="424"/>
                  </a:cubicBezTo>
                  <a:cubicBezTo>
                    <a:pt x="472" y="424"/>
                    <a:pt x="482" y="423"/>
                    <a:pt x="492" y="424"/>
                  </a:cubicBezTo>
                  <a:cubicBezTo>
                    <a:pt x="502" y="424"/>
                    <a:pt x="513" y="425"/>
                    <a:pt x="523" y="426"/>
                  </a:cubicBezTo>
                  <a:cubicBezTo>
                    <a:pt x="533" y="428"/>
                    <a:pt x="542" y="431"/>
                    <a:pt x="551" y="436"/>
                  </a:cubicBezTo>
                  <a:lnTo>
                    <a:pt x="551" y="300"/>
                  </a:lnTo>
                  <a:lnTo>
                    <a:pt x="0" y="0"/>
                  </a:lnTo>
                  <a:lnTo>
                    <a:pt x="0" y="217"/>
                  </a:lnTo>
                  <a:lnTo>
                    <a:pt x="338" y="385"/>
                  </a:lnTo>
                  <a:lnTo>
                    <a:pt x="0" y="552"/>
                  </a:lnTo>
                  <a:lnTo>
                    <a:pt x="0" y="628"/>
                  </a:lnTo>
                  <a:cubicBezTo>
                    <a:pt x="1" y="628"/>
                    <a:pt x="1" y="628"/>
                    <a:pt x="1" y="628"/>
                  </a:cubicBezTo>
                  <a:cubicBezTo>
                    <a:pt x="12" y="624"/>
                    <a:pt x="22" y="621"/>
                    <a:pt x="32" y="6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 name="Freeform 264">
              <a:extLst>
                <a:ext uri="{FF2B5EF4-FFF2-40B4-BE49-F238E27FC236}">
                  <a16:creationId xmlns:a16="http://schemas.microsoft.com/office/drawing/2014/main" id="{970861DE-9B70-46FF-B2F0-C7BA2E422C3C}"/>
                </a:ext>
              </a:extLst>
            </p:cNvPr>
            <p:cNvSpPr>
              <a:spLocks noEditPoints="1"/>
            </p:cNvSpPr>
            <p:nvPr/>
          </p:nvSpPr>
          <p:spPr bwMode="auto">
            <a:xfrm>
              <a:off x="8181975" y="893763"/>
              <a:ext cx="312738" cy="312738"/>
            </a:xfrm>
            <a:custGeom>
              <a:avLst/>
              <a:gdLst>
                <a:gd name="T0" fmla="*/ 349 w 518"/>
                <a:gd name="T1" fmla="*/ 316 h 518"/>
                <a:gd name="T2" fmla="*/ 203 w 518"/>
                <a:gd name="T3" fmla="*/ 351 h 518"/>
                <a:gd name="T4" fmla="*/ 168 w 518"/>
                <a:gd name="T5" fmla="*/ 204 h 518"/>
                <a:gd name="T6" fmla="*/ 362 w 518"/>
                <a:gd name="T7" fmla="*/ 286 h 518"/>
                <a:gd name="T8" fmla="*/ 506 w 518"/>
                <a:gd name="T9" fmla="*/ 176 h 518"/>
                <a:gd name="T10" fmla="*/ 504 w 518"/>
                <a:gd name="T11" fmla="*/ 172 h 518"/>
                <a:gd name="T12" fmla="*/ 501 w 518"/>
                <a:gd name="T13" fmla="*/ 169 h 518"/>
                <a:gd name="T14" fmla="*/ 487 w 518"/>
                <a:gd name="T15" fmla="*/ 163 h 518"/>
                <a:gd name="T16" fmla="*/ 446 w 518"/>
                <a:gd name="T17" fmla="*/ 159 h 518"/>
                <a:gd name="T18" fmla="*/ 419 w 518"/>
                <a:gd name="T19" fmla="*/ 130 h 518"/>
                <a:gd name="T20" fmla="*/ 414 w 518"/>
                <a:gd name="T21" fmla="*/ 106 h 518"/>
                <a:gd name="T22" fmla="*/ 416 w 518"/>
                <a:gd name="T23" fmla="*/ 52 h 518"/>
                <a:gd name="T24" fmla="*/ 395 w 518"/>
                <a:gd name="T25" fmla="*/ 37 h 518"/>
                <a:gd name="T26" fmla="*/ 352 w 518"/>
                <a:gd name="T27" fmla="*/ 29 h 518"/>
                <a:gd name="T28" fmla="*/ 302 w 518"/>
                <a:gd name="T29" fmla="*/ 58 h 518"/>
                <a:gd name="T30" fmla="*/ 260 w 518"/>
                <a:gd name="T31" fmla="*/ 42 h 518"/>
                <a:gd name="T32" fmla="*/ 243 w 518"/>
                <a:gd name="T33" fmla="*/ 12 h 518"/>
                <a:gd name="T34" fmla="*/ 199 w 518"/>
                <a:gd name="T35" fmla="*/ 6 h 518"/>
                <a:gd name="T36" fmla="*/ 162 w 518"/>
                <a:gd name="T37" fmla="*/ 31 h 518"/>
                <a:gd name="T38" fmla="*/ 154 w 518"/>
                <a:gd name="T39" fmla="*/ 79 h 518"/>
                <a:gd name="T40" fmla="*/ 129 w 518"/>
                <a:gd name="T41" fmla="*/ 99 h 518"/>
                <a:gd name="T42" fmla="*/ 73 w 518"/>
                <a:gd name="T43" fmla="*/ 95 h 518"/>
                <a:gd name="T44" fmla="*/ 37 w 518"/>
                <a:gd name="T45" fmla="*/ 123 h 518"/>
                <a:gd name="T46" fmla="*/ 29 w 518"/>
                <a:gd name="T47" fmla="*/ 167 h 518"/>
                <a:gd name="T48" fmla="*/ 59 w 518"/>
                <a:gd name="T49" fmla="*/ 207 h 518"/>
                <a:gd name="T50" fmla="*/ 53 w 518"/>
                <a:gd name="T51" fmla="*/ 238 h 518"/>
                <a:gd name="T52" fmla="*/ 11 w 518"/>
                <a:gd name="T53" fmla="*/ 275 h 518"/>
                <a:gd name="T54" fmla="*/ 5 w 518"/>
                <a:gd name="T55" fmla="*/ 319 h 518"/>
                <a:gd name="T56" fmla="*/ 12 w 518"/>
                <a:gd name="T57" fmla="*/ 343 h 518"/>
                <a:gd name="T58" fmla="*/ 14 w 518"/>
                <a:gd name="T59" fmla="*/ 348 h 518"/>
                <a:gd name="T60" fmla="*/ 31 w 518"/>
                <a:gd name="T61" fmla="*/ 357 h 518"/>
                <a:gd name="T62" fmla="*/ 84 w 518"/>
                <a:gd name="T63" fmla="*/ 371 h 518"/>
                <a:gd name="T64" fmla="*/ 103 w 518"/>
                <a:gd name="T65" fmla="*/ 414 h 518"/>
                <a:gd name="T66" fmla="*/ 102 w 518"/>
                <a:gd name="T67" fmla="*/ 468 h 518"/>
                <a:gd name="T68" fmla="*/ 143 w 518"/>
                <a:gd name="T69" fmla="*/ 493 h 518"/>
                <a:gd name="T70" fmla="*/ 190 w 518"/>
                <a:gd name="T71" fmla="*/ 468 h 518"/>
                <a:gd name="T72" fmla="*/ 238 w 518"/>
                <a:gd name="T73" fmla="*/ 466 h 518"/>
                <a:gd name="T74" fmla="*/ 274 w 518"/>
                <a:gd name="T75" fmla="*/ 507 h 518"/>
                <a:gd name="T76" fmla="*/ 319 w 518"/>
                <a:gd name="T77" fmla="*/ 513 h 518"/>
                <a:gd name="T78" fmla="*/ 356 w 518"/>
                <a:gd name="T79" fmla="*/ 488 h 518"/>
                <a:gd name="T80" fmla="*/ 370 w 518"/>
                <a:gd name="T81" fmla="*/ 435 h 518"/>
                <a:gd name="T82" fmla="*/ 413 w 518"/>
                <a:gd name="T83" fmla="*/ 415 h 518"/>
                <a:gd name="T84" fmla="*/ 467 w 518"/>
                <a:gd name="T85" fmla="*/ 417 h 518"/>
                <a:gd name="T86" fmla="*/ 492 w 518"/>
                <a:gd name="T87" fmla="*/ 375 h 518"/>
                <a:gd name="T88" fmla="*/ 467 w 518"/>
                <a:gd name="T89" fmla="*/ 328 h 518"/>
                <a:gd name="T90" fmla="*/ 460 w 518"/>
                <a:gd name="T91" fmla="*/ 309 h 518"/>
                <a:gd name="T92" fmla="*/ 478 w 518"/>
                <a:gd name="T93" fmla="*/ 261 h 518"/>
                <a:gd name="T94" fmla="*/ 517 w 518"/>
                <a:gd name="T95" fmla="*/ 224 h 518"/>
                <a:gd name="T96" fmla="*/ 507 w 518"/>
                <a:gd name="T97" fmla="*/ 18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8" h="518">
                  <a:moveTo>
                    <a:pt x="362" y="286"/>
                  </a:moveTo>
                  <a:cubicBezTo>
                    <a:pt x="360" y="296"/>
                    <a:pt x="355" y="307"/>
                    <a:pt x="349" y="316"/>
                  </a:cubicBezTo>
                  <a:cubicBezTo>
                    <a:pt x="334" y="341"/>
                    <a:pt x="311" y="358"/>
                    <a:pt x="283" y="364"/>
                  </a:cubicBezTo>
                  <a:cubicBezTo>
                    <a:pt x="256" y="371"/>
                    <a:pt x="227" y="366"/>
                    <a:pt x="203" y="351"/>
                  </a:cubicBezTo>
                  <a:cubicBezTo>
                    <a:pt x="163" y="327"/>
                    <a:pt x="144" y="280"/>
                    <a:pt x="155" y="235"/>
                  </a:cubicBezTo>
                  <a:cubicBezTo>
                    <a:pt x="158" y="224"/>
                    <a:pt x="162" y="214"/>
                    <a:pt x="168" y="204"/>
                  </a:cubicBezTo>
                  <a:cubicBezTo>
                    <a:pt x="199" y="154"/>
                    <a:pt x="265" y="139"/>
                    <a:pt x="315" y="170"/>
                  </a:cubicBezTo>
                  <a:cubicBezTo>
                    <a:pt x="354" y="194"/>
                    <a:pt x="373" y="241"/>
                    <a:pt x="362" y="286"/>
                  </a:cubicBezTo>
                  <a:close/>
                  <a:moveTo>
                    <a:pt x="507" y="180"/>
                  </a:moveTo>
                  <a:cubicBezTo>
                    <a:pt x="507" y="179"/>
                    <a:pt x="506" y="178"/>
                    <a:pt x="506" y="176"/>
                  </a:cubicBezTo>
                  <a:cubicBezTo>
                    <a:pt x="505" y="175"/>
                    <a:pt x="505" y="174"/>
                    <a:pt x="505" y="174"/>
                  </a:cubicBezTo>
                  <a:cubicBezTo>
                    <a:pt x="504" y="173"/>
                    <a:pt x="504" y="172"/>
                    <a:pt x="504" y="172"/>
                  </a:cubicBezTo>
                  <a:cubicBezTo>
                    <a:pt x="503" y="172"/>
                    <a:pt x="503" y="171"/>
                    <a:pt x="503" y="171"/>
                  </a:cubicBezTo>
                  <a:cubicBezTo>
                    <a:pt x="503" y="171"/>
                    <a:pt x="502" y="170"/>
                    <a:pt x="501" y="169"/>
                  </a:cubicBezTo>
                  <a:lnTo>
                    <a:pt x="501" y="169"/>
                  </a:lnTo>
                  <a:cubicBezTo>
                    <a:pt x="497" y="165"/>
                    <a:pt x="492" y="163"/>
                    <a:pt x="487" y="163"/>
                  </a:cubicBezTo>
                  <a:lnTo>
                    <a:pt x="453" y="161"/>
                  </a:lnTo>
                  <a:cubicBezTo>
                    <a:pt x="451" y="160"/>
                    <a:pt x="448" y="160"/>
                    <a:pt x="446" y="159"/>
                  </a:cubicBezTo>
                  <a:cubicBezTo>
                    <a:pt x="440" y="156"/>
                    <a:pt x="435" y="152"/>
                    <a:pt x="433" y="148"/>
                  </a:cubicBezTo>
                  <a:cubicBezTo>
                    <a:pt x="429" y="142"/>
                    <a:pt x="424" y="136"/>
                    <a:pt x="419" y="130"/>
                  </a:cubicBezTo>
                  <a:cubicBezTo>
                    <a:pt x="415" y="125"/>
                    <a:pt x="413" y="115"/>
                    <a:pt x="414" y="108"/>
                  </a:cubicBezTo>
                  <a:cubicBezTo>
                    <a:pt x="414" y="108"/>
                    <a:pt x="414" y="107"/>
                    <a:pt x="414" y="106"/>
                  </a:cubicBezTo>
                  <a:lnTo>
                    <a:pt x="423" y="74"/>
                  </a:lnTo>
                  <a:cubicBezTo>
                    <a:pt x="425" y="66"/>
                    <a:pt x="422" y="56"/>
                    <a:pt x="416" y="52"/>
                  </a:cubicBezTo>
                  <a:cubicBezTo>
                    <a:pt x="412" y="49"/>
                    <a:pt x="408" y="46"/>
                    <a:pt x="404" y="44"/>
                  </a:cubicBezTo>
                  <a:cubicBezTo>
                    <a:pt x="401" y="41"/>
                    <a:pt x="398" y="39"/>
                    <a:pt x="395" y="37"/>
                  </a:cubicBezTo>
                  <a:cubicBezTo>
                    <a:pt x="388" y="33"/>
                    <a:pt x="381" y="29"/>
                    <a:pt x="374" y="26"/>
                  </a:cubicBezTo>
                  <a:cubicBezTo>
                    <a:pt x="368" y="23"/>
                    <a:pt x="357" y="24"/>
                    <a:pt x="352" y="29"/>
                  </a:cubicBezTo>
                  <a:lnTo>
                    <a:pt x="326" y="52"/>
                  </a:lnTo>
                  <a:cubicBezTo>
                    <a:pt x="320" y="57"/>
                    <a:pt x="310" y="60"/>
                    <a:pt x="302" y="58"/>
                  </a:cubicBezTo>
                  <a:cubicBezTo>
                    <a:pt x="295" y="57"/>
                    <a:pt x="288" y="55"/>
                    <a:pt x="281" y="55"/>
                  </a:cubicBezTo>
                  <a:cubicBezTo>
                    <a:pt x="273" y="54"/>
                    <a:pt x="264" y="48"/>
                    <a:pt x="260" y="42"/>
                  </a:cubicBezTo>
                  <a:cubicBezTo>
                    <a:pt x="260" y="42"/>
                    <a:pt x="260" y="42"/>
                    <a:pt x="260" y="42"/>
                  </a:cubicBezTo>
                  <a:lnTo>
                    <a:pt x="243" y="12"/>
                  </a:lnTo>
                  <a:cubicBezTo>
                    <a:pt x="239" y="5"/>
                    <a:pt x="230" y="0"/>
                    <a:pt x="223" y="1"/>
                  </a:cubicBezTo>
                  <a:cubicBezTo>
                    <a:pt x="215" y="2"/>
                    <a:pt x="207" y="4"/>
                    <a:pt x="199" y="6"/>
                  </a:cubicBezTo>
                  <a:cubicBezTo>
                    <a:pt x="191" y="7"/>
                    <a:pt x="183" y="10"/>
                    <a:pt x="175" y="13"/>
                  </a:cubicBezTo>
                  <a:cubicBezTo>
                    <a:pt x="168" y="15"/>
                    <a:pt x="162" y="24"/>
                    <a:pt x="162" y="31"/>
                  </a:cubicBezTo>
                  <a:lnTo>
                    <a:pt x="160" y="66"/>
                  </a:lnTo>
                  <a:cubicBezTo>
                    <a:pt x="159" y="70"/>
                    <a:pt x="157" y="75"/>
                    <a:pt x="154" y="79"/>
                  </a:cubicBezTo>
                  <a:cubicBezTo>
                    <a:pt x="152" y="82"/>
                    <a:pt x="150" y="85"/>
                    <a:pt x="147" y="86"/>
                  </a:cubicBezTo>
                  <a:cubicBezTo>
                    <a:pt x="141" y="90"/>
                    <a:pt x="135" y="94"/>
                    <a:pt x="129" y="99"/>
                  </a:cubicBezTo>
                  <a:cubicBezTo>
                    <a:pt x="123" y="104"/>
                    <a:pt x="113" y="106"/>
                    <a:pt x="106" y="104"/>
                  </a:cubicBezTo>
                  <a:lnTo>
                    <a:pt x="73" y="95"/>
                  </a:lnTo>
                  <a:cubicBezTo>
                    <a:pt x="66" y="93"/>
                    <a:pt x="56" y="96"/>
                    <a:pt x="51" y="102"/>
                  </a:cubicBezTo>
                  <a:cubicBezTo>
                    <a:pt x="46" y="109"/>
                    <a:pt x="41" y="116"/>
                    <a:pt x="37" y="123"/>
                  </a:cubicBezTo>
                  <a:cubicBezTo>
                    <a:pt x="32" y="130"/>
                    <a:pt x="29" y="137"/>
                    <a:pt x="25" y="144"/>
                  </a:cubicBezTo>
                  <a:cubicBezTo>
                    <a:pt x="22" y="151"/>
                    <a:pt x="24" y="161"/>
                    <a:pt x="29" y="167"/>
                  </a:cubicBezTo>
                  <a:lnTo>
                    <a:pt x="51" y="192"/>
                  </a:lnTo>
                  <a:cubicBezTo>
                    <a:pt x="56" y="198"/>
                    <a:pt x="60" y="204"/>
                    <a:pt x="59" y="207"/>
                  </a:cubicBezTo>
                  <a:cubicBezTo>
                    <a:pt x="58" y="208"/>
                    <a:pt x="58" y="210"/>
                    <a:pt x="58" y="212"/>
                  </a:cubicBezTo>
                  <a:cubicBezTo>
                    <a:pt x="55" y="220"/>
                    <a:pt x="54" y="229"/>
                    <a:pt x="53" y="238"/>
                  </a:cubicBezTo>
                  <a:cubicBezTo>
                    <a:pt x="52" y="245"/>
                    <a:pt x="47" y="255"/>
                    <a:pt x="40" y="258"/>
                  </a:cubicBezTo>
                  <a:lnTo>
                    <a:pt x="11" y="275"/>
                  </a:lnTo>
                  <a:cubicBezTo>
                    <a:pt x="4" y="279"/>
                    <a:pt x="0" y="288"/>
                    <a:pt x="1" y="295"/>
                  </a:cubicBezTo>
                  <a:cubicBezTo>
                    <a:pt x="2" y="303"/>
                    <a:pt x="3" y="311"/>
                    <a:pt x="5" y="319"/>
                  </a:cubicBezTo>
                  <a:cubicBezTo>
                    <a:pt x="6" y="325"/>
                    <a:pt x="8" y="331"/>
                    <a:pt x="10" y="337"/>
                  </a:cubicBezTo>
                  <a:cubicBezTo>
                    <a:pt x="11" y="339"/>
                    <a:pt x="11" y="341"/>
                    <a:pt x="12" y="343"/>
                  </a:cubicBezTo>
                  <a:cubicBezTo>
                    <a:pt x="12" y="344"/>
                    <a:pt x="13" y="345"/>
                    <a:pt x="13" y="346"/>
                  </a:cubicBezTo>
                  <a:cubicBezTo>
                    <a:pt x="14" y="346"/>
                    <a:pt x="14" y="347"/>
                    <a:pt x="14" y="348"/>
                  </a:cubicBezTo>
                  <a:cubicBezTo>
                    <a:pt x="15" y="348"/>
                    <a:pt x="15" y="348"/>
                    <a:pt x="15" y="348"/>
                  </a:cubicBezTo>
                  <a:cubicBezTo>
                    <a:pt x="19" y="353"/>
                    <a:pt x="25" y="356"/>
                    <a:pt x="31" y="357"/>
                  </a:cubicBezTo>
                  <a:lnTo>
                    <a:pt x="63" y="358"/>
                  </a:lnTo>
                  <a:cubicBezTo>
                    <a:pt x="71" y="359"/>
                    <a:pt x="80" y="365"/>
                    <a:pt x="84" y="371"/>
                  </a:cubicBezTo>
                  <a:cubicBezTo>
                    <a:pt x="88" y="378"/>
                    <a:pt x="93" y="384"/>
                    <a:pt x="98" y="390"/>
                  </a:cubicBezTo>
                  <a:cubicBezTo>
                    <a:pt x="102" y="396"/>
                    <a:pt x="105" y="407"/>
                    <a:pt x="103" y="414"/>
                  </a:cubicBezTo>
                  <a:lnTo>
                    <a:pt x="94" y="446"/>
                  </a:lnTo>
                  <a:cubicBezTo>
                    <a:pt x="93" y="453"/>
                    <a:pt x="96" y="463"/>
                    <a:pt x="102" y="468"/>
                  </a:cubicBezTo>
                  <a:cubicBezTo>
                    <a:pt x="108" y="472"/>
                    <a:pt x="114" y="477"/>
                    <a:pt x="121" y="481"/>
                  </a:cubicBezTo>
                  <a:cubicBezTo>
                    <a:pt x="128" y="485"/>
                    <a:pt x="136" y="490"/>
                    <a:pt x="143" y="493"/>
                  </a:cubicBezTo>
                  <a:cubicBezTo>
                    <a:pt x="150" y="496"/>
                    <a:pt x="160" y="495"/>
                    <a:pt x="166" y="490"/>
                  </a:cubicBezTo>
                  <a:lnTo>
                    <a:pt x="190" y="468"/>
                  </a:lnTo>
                  <a:cubicBezTo>
                    <a:pt x="196" y="463"/>
                    <a:pt x="206" y="461"/>
                    <a:pt x="214" y="463"/>
                  </a:cubicBezTo>
                  <a:cubicBezTo>
                    <a:pt x="221" y="464"/>
                    <a:pt x="229" y="466"/>
                    <a:pt x="238" y="466"/>
                  </a:cubicBezTo>
                  <a:cubicBezTo>
                    <a:pt x="245" y="467"/>
                    <a:pt x="254" y="473"/>
                    <a:pt x="258" y="479"/>
                  </a:cubicBezTo>
                  <a:lnTo>
                    <a:pt x="274" y="507"/>
                  </a:lnTo>
                  <a:cubicBezTo>
                    <a:pt x="278" y="514"/>
                    <a:pt x="287" y="518"/>
                    <a:pt x="294" y="518"/>
                  </a:cubicBezTo>
                  <a:cubicBezTo>
                    <a:pt x="303" y="517"/>
                    <a:pt x="311" y="515"/>
                    <a:pt x="319" y="513"/>
                  </a:cubicBezTo>
                  <a:cubicBezTo>
                    <a:pt x="327" y="511"/>
                    <a:pt x="335" y="509"/>
                    <a:pt x="342" y="506"/>
                  </a:cubicBezTo>
                  <a:cubicBezTo>
                    <a:pt x="349" y="504"/>
                    <a:pt x="355" y="496"/>
                    <a:pt x="356" y="488"/>
                  </a:cubicBezTo>
                  <a:lnTo>
                    <a:pt x="358" y="456"/>
                  </a:lnTo>
                  <a:cubicBezTo>
                    <a:pt x="358" y="448"/>
                    <a:pt x="364" y="439"/>
                    <a:pt x="370" y="435"/>
                  </a:cubicBezTo>
                  <a:cubicBezTo>
                    <a:pt x="377" y="431"/>
                    <a:pt x="384" y="426"/>
                    <a:pt x="390" y="421"/>
                  </a:cubicBezTo>
                  <a:cubicBezTo>
                    <a:pt x="396" y="416"/>
                    <a:pt x="406" y="413"/>
                    <a:pt x="413" y="415"/>
                  </a:cubicBezTo>
                  <a:lnTo>
                    <a:pt x="445" y="424"/>
                  </a:lnTo>
                  <a:cubicBezTo>
                    <a:pt x="452" y="426"/>
                    <a:pt x="462" y="423"/>
                    <a:pt x="467" y="417"/>
                  </a:cubicBezTo>
                  <a:cubicBezTo>
                    <a:pt x="472" y="411"/>
                    <a:pt x="476" y="404"/>
                    <a:pt x="480" y="397"/>
                  </a:cubicBezTo>
                  <a:cubicBezTo>
                    <a:pt x="485" y="390"/>
                    <a:pt x="489" y="383"/>
                    <a:pt x="492" y="375"/>
                  </a:cubicBezTo>
                  <a:cubicBezTo>
                    <a:pt x="496" y="368"/>
                    <a:pt x="494" y="358"/>
                    <a:pt x="489" y="352"/>
                  </a:cubicBezTo>
                  <a:lnTo>
                    <a:pt x="467" y="328"/>
                  </a:lnTo>
                  <a:cubicBezTo>
                    <a:pt x="462" y="322"/>
                    <a:pt x="458" y="316"/>
                    <a:pt x="459" y="313"/>
                  </a:cubicBezTo>
                  <a:cubicBezTo>
                    <a:pt x="459" y="312"/>
                    <a:pt x="460" y="311"/>
                    <a:pt x="460" y="309"/>
                  </a:cubicBezTo>
                  <a:cubicBezTo>
                    <a:pt x="462" y="300"/>
                    <a:pt x="464" y="291"/>
                    <a:pt x="465" y="281"/>
                  </a:cubicBezTo>
                  <a:cubicBezTo>
                    <a:pt x="465" y="274"/>
                    <a:pt x="471" y="264"/>
                    <a:pt x="478" y="261"/>
                  </a:cubicBezTo>
                  <a:lnTo>
                    <a:pt x="506" y="244"/>
                  </a:lnTo>
                  <a:cubicBezTo>
                    <a:pt x="513" y="240"/>
                    <a:pt x="518" y="231"/>
                    <a:pt x="517" y="224"/>
                  </a:cubicBezTo>
                  <a:cubicBezTo>
                    <a:pt x="516" y="215"/>
                    <a:pt x="514" y="207"/>
                    <a:pt x="512" y="199"/>
                  </a:cubicBezTo>
                  <a:cubicBezTo>
                    <a:pt x="511" y="193"/>
                    <a:pt x="509" y="187"/>
                    <a:pt x="507"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 name="Freeform 265">
              <a:extLst>
                <a:ext uri="{FF2B5EF4-FFF2-40B4-BE49-F238E27FC236}">
                  <a16:creationId xmlns:a16="http://schemas.microsoft.com/office/drawing/2014/main" id="{57F5208A-169E-4F28-A68C-7671B02C5706}"/>
                </a:ext>
              </a:extLst>
            </p:cNvPr>
            <p:cNvSpPr>
              <a:spLocks noEditPoints="1"/>
            </p:cNvSpPr>
            <p:nvPr/>
          </p:nvSpPr>
          <p:spPr bwMode="auto">
            <a:xfrm>
              <a:off x="8459788" y="781050"/>
              <a:ext cx="215900" cy="230188"/>
            </a:xfrm>
            <a:custGeom>
              <a:avLst/>
              <a:gdLst>
                <a:gd name="T0" fmla="*/ 237 w 360"/>
                <a:gd name="T1" fmla="*/ 226 h 382"/>
                <a:gd name="T2" fmla="*/ 111 w 360"/>
                <a:gd name="T3" fmla="*/ 174 h 382"/>
                <a:gd name="T4" fmla="*/ 162 w 360"/>
                <a:gd name="T5" fmla="*/ 123 h 382"/>
                <a:gd name="T6" fmla="*/ 246 w 360"/>
                <a:gd name="T7" fmla="*/ 206 h 382"/>
                <a:gd name="T8" fmla="*/ 325 w 360"/>
                <a:gd name="T9" fmla="*/ 203 h 382"/>
                <a:gd name="T10" fmla="*/ 334 w 360"/>
                <a:gd name="T11" fmla="*/ 164 h 382"/>
                <a:gd name="T12" fmla="*/ 358 w 360"/>
                <a:gd name="T13" fmla="*/ 123 h 382"/>
                <a:gd name="T14" fmla="*/ 335 w 360"/>
                <a:gd name="T15" fmla="*/ 79 h 382"/>
                <a:gd name="T16" fmla="*/ 332 w 360"/>
                <a:gd name="T17" fmla="*/ 77 h 382"/>
                <a:gd name="T18" fmla="*/ 330 w 360"/>
                <a:gd name="T19" fmla="*/ 75 h 382"/>
                <a:gd name="T20" fmla="*/ 313 w 360"/>
                <a:gd name="T21" fmla="*/ 71 h 382"/>
                <a:gd name="T22" fmla="*/ 265 w 360"/>
                <a:gd name="T23" fmla="*/ 72 h 382"/>
                <a:gd name="T24" fmla="*/ 246 w 360"/>
                <a:gd name="T25" fmla="*/ 60 h 382"/>
                <a:gd name="T26" fmla="*/ 226 w 360"/>
                <a:gd name="T27" fmla="*/ 18 h 382"/>
                <a:gd name="T28" fmla="*/ 209 w 360"/>
                <a:gd name="T29" fmla="*/ 2 h 382"/>
                <a:gd name="T30" fmla="*/ 160 w 360"/>
                <a:gd name="T31" fmla="*/ 0 h 382"/>
                <a:gd name="T32" fmla="*/ 135 w 360"/>
                <a:gd name="T33" fmla="*/ 38 h 382"/>
                <a:gd name="T34" fmla="*/ 101 w 360"/>
                <a:gd name="T35" fmla="*/ 65 h 382"/>
                <a:gd name="T36" fmla="*/ 53 w 360"/>
                <a:gd name="T37" fmla="*/ 63 h 382"/>
                <a:gd name="T38" fmla="*/ 17 w 360"/>
                <a:gd name="T39" fmla="*/ 91 h 382"/>
                <a:gd name="T40" fmla="*/ 4 w 360"/>
                <a:gd name="T41" fmla="*/ 119 h 382"/>
                <a:gd name="T42" fmla="*/ 25 w 360"/>
                <a:gd name="T43" fmla="*/ 153 h 382"/>
                <a:gd name="T44" fmla="*/ 32 w 360"/>
                <a:gd name="T45" fmla="*/ 196 h 382"/>
                <a:gd name="T46" fmla="*/ 16 w 360"/>
                <a:gd name="T47" fmla="*/ 226 h 382"/>
                <a:gd name="T48" fmla="*/ 0 w 360"/>
                <a:gd name="T49" fmla="*/ 249 h 382"/>
                <a:gd name="T50" fmla="*/ 0 w 360"/>
                <a:gd name="T51" fmla="*/ 252 h 382"/>
                <a:gd name="T52" fmla="*/ 0 w 360"/>
                <a:gd name="T53" fmla="*/ 255 h 382"/>
                <a:gd name="T54" fmla="*/ 1 w 360"/>
                <a:gd name="T55" fmla="*/ 259 h 382"/>
                <a:gd name="T56" fmla="*/ 16 w 360"/>
                <a:gd name="T57" fmla="*/ 289 h 382"/>
                <a:gd name="T58" fmla="*/ 24 w 360"/>
                <a:gd name="T59" fmla="*/ 302 h 382"/>
                <a:gd name="T60" fmla="*/ 27 w 360"/>
                <a:gd name="T61" fmla="*/ 305 h 382"/>
                <a:gd name="T62" fmla="*/ 30 w 360"/>
                <a:gd name="T63" fmla="*/ 307 h 382"/>
                <a:gd name="T64" fmla="*/ 37 w 360"/>
                <a:gd name="T65" fmla="*/ 310 h 382"/>
                <a:gd name="T66" fmla="*/ 69 w 360"/>
                <a:gd name="T67" fmla="*/ 305 h 382"/>
                <a:gd name="T68" fmla="*/ 92 w 360"/>
                <a:gd name="T69" fmla="*/ 309 h 382"/>
                <a:gd name="T70" fmla="*/ 111 w 360"/>
                <a:gd name="T71" fmla="*/ 321 h 382"/>
                <a:gd name="T72" fmla="*/ 132 w 360"/>
                <a:gd name="T73" fmla="*/ 364 h 382"/>
                <a:gd name="T74" fmla="*/ 173 w 360"/>
                <a:gd name="T75" fmla="*/ 381 h 382"/>
                <a:gd name="T76" fmla="*/ 216 w 360"/>
                <a:gd name="T77" fmla="*/ 366 h 382"/>
                <a:gd name="T78" fmla="*/ 241 w 360"/>
                <a:gd name="T79" fmla="*/ 323 h 382"/>
                <a:gd name="T80" fmla="*/ 280 w 360"/>
                <a:gd name="T81" fmla="*/ 311 h 382"/>
                <a:gd name="T82" fmla="*/ 328 w 360"/>
                <a:gd name="T83" fmla="*/ 311 h 382"/>
                <a:gd name="T84" fmla="*/ 353 w 360"/>
                <a:gd name="T85" fmla="*/ 269 h 382"/>
                <a:gd name="T86" fmla="*/ 332 w 360"/>
                <a:gd name="T87" fmla="*/ 22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0" h="382">
                  <a:moveTo>
                    <a:pt x="246" y="206"/>
                  </a:moveTo>
                  <a:cubicBezTo>
                    <a:pt x="244" y="213"/>
                    <a:pt x="241" y="220"/>
                    <a:pt x="237" y="226"/>
                  </a:cubicBezTo>
                  <a:cubicBezTo>
                    <a:pt x="217" y="259"/>
                    <a:pt x="174" y="269"/>
                    <a:pt x="142" y="249"/>
                  </a:cubicBezTo>
                  <a:cubicBezTo>
                    <a:pt x="116" y="233"/>
                    <a:pt x="104" y="203"/>
                    <a:pt x="111" y="174"/>
                  </a:cubicBezTo>
                  <a:cubicBezTo>
                    <a:pt x="113" y="167"/>
                    <a:pt x="116" y="160"/>
                    <a:pt x="119" y="154"/>
                  </a:cubicBezTo>
                  <a:cubicBezTo>
                    <a:pt x="129" y="138"/>
                    <a:pt x="144" y="127"/>
                    <a:pt x="162" y="123"/>
                  </a:cubicBezTo>
                  <a:cubicBezTo>
                    <a:pt x="180" y="118"/>
                    <a:pt x="199" y="121"/>
                    <a:pt x="215" y="131"/>
                  </a:cubicBezTo>
                  <a:cubicBezTo>
                    <a:pt x="240" y="147"/>
                    <a:pt x="253" y="177"/>
                    <a:pt x="246" y="206"/>
                  </a:cubicBezTo>
                  <a:close/>
                  <a:moveTo>
                    <a:pt x="332" y="227"/>
                  </a:moveTo>
                  <a:cubicBezTo>
                    <a:pt x="327" y="221"/>
                    <a:pt x="324" y="210"/>
                    <a:pt x="325" y="203"/>
                  </a:cubicBezTo>
                  <a:cubicBezTo>
                    <a:pt x="325" y="198"/>
                    <a:pt x="325" y="192"/>
                    <a:pt x="325" y="187"/>
                  </a:cubicBezTo>
                  <a:cubicBezTo>
                    <a:pt x="325" y="179"/>
                    <a:pt x="329" y="169"/>
                    <a:pt x="334" y="164"/>
                  </a:cubicBezTo>
                  <a:lnTo>
                    <a:pt x="353" y="145"/>
                  </a:lnTo>
                  <a:cubicBezTo>
                    <a:pt x="358" y="140"/>
                    <a:pt x="360" y="130"/>
                    <a:pt x="358" y="123"/>
                  </a:cubicBezTo>
                  <a:cubicBezTo>
                    <a:pt x="354" y="115"/>
                    <a:pt x="351" y="107"/>
                    <a:pt x="347" y="100"/>
                  </a:cubicBezTo>
                  <a:cubicBezTo>
                    <a:pt x="343" y="93"/>
                    <a:pt x="339" y="86"/>
                    <a:pt x="335" y="79"/>
                  </a:cubicBezTo>
                  <a:cubicBezTo>
                    <a:pt x="334" y="79"/>
                    <a:pt x="334" y="78"/>
                    <a:pt x="333" y="77"/>
                  </a:cubicBezTo>
                  <a:cubicBezTo>
                    <a:pt x="333" y="77"/>
                    <a:pt x="332" y="77"/>
                    <a:pt x="332" y="77"/>
                  </a:cubicBezTo>
                  <a:cubicBezTo>
                    <a:pt x="332" y="76"/>
                    <a:pt x="331" y="76"/>
                    <a:pt x="331" y="76"/>
                  </a:cubicBezTo>
                  <a:cubicBezTo>
                    <a:pt x="331" y="75"/>
                    <a:pt x="330" y="75"/>
                    <a:pt x="330" y="75"/>
                  </a:cubicBezTo>
                  <a:cubicBezTo>
                    <a:pt x="330" y="75"/>
                    <a:pt x="329" y="74"/>
                    <a:pt x="329" y="74"/>
                  </a:cubicBezTo>
                  <a:cubicBezTo>
                    <a:pt x="324" y="71"/>
                    <a:pt x="318" y="70"/>
                    <a:pt x="313" y="71"/>
                  </a:cubicBezTo>
                  <a:lnTo>
                    <a:pt x="288" y="76"/>
                  </a:lnTo>
                  <a:cubicBezTo>
                    <a:pt x="281" y="78"/>
                    <a:pt x="271" y="76"/>
                    <a:pt x="265" y="72"/>
                  </a:cubicBezTo>
                  <a:cubicBezTo>
                    <a:pt x="262" y="69"/>
                    <a:pt x="259" y="67"/>
                    <a:pt x="256" y="65"/>
                  </a:cubicBezTo>
                  <a:cubicBezTo>
                    <a:pt x="252" y="63"/>
                    <a:pt x="249" y="61"/>
                    <a:pt x="246" y="60"/>
                  </a:cubicBezTo>
                  <a:cubicBezTo>
                    <a:pt x="241" y="57"/>
                    <a:pt x="235" y="49"/>
                    <a:pt x="233" y="42"/>
                  </a:cubicBezTo>
                  <a:lnTo>
                    <a:pt x="226" y="18"/>
                  </a:lnTo>
                  <a:cubicBezTo>
                    <a:pt x="225" y="12"/>
                    <a:pt x="220" y="7"/>
                    <a:pt x="215" y="4"/>
                  </a:cubicBezTo>
                  <a:cubicBezTo>
                    <a:pt x="213" y="3"/>
                    <a:pt x="211" y="2"/>
                    <a:pt x="209" y="2"/>
                  </a:cubicBezTo>
                  <a:cubicBezTo>
                    <a:pt x="201" y="1"/>
                    <a:pt x="193" y="0"/>
                    <a:pt x="184" y="0"/>
                  </a:cubicBezTo>
                  <a:cubicBezTo>
                    <a:pt x="176" y="0"/>
                    <a:pt x="168" y="0"/>
                    <a:pt x="160" y="0"/>
                  </a:cubicBezTo>
                  <a:cubicBezTo>
                    <a:pt x="153" y="1"/>
                    <a:pt x="145" y="8"/>
                    <a:pt x="142" y="15"/>
                  </a:cubicBezTo>
                  <a:lnTo>
                    <a:pt x="135" y="38"/>
                  </a:lnTo>
                  <a:cubicBezTo>
                    <a:pt x="132" y="45"/>
                    <a:pt x="125" y="53"/>
                    <a:pt x="118" y="56"/>
                  </a:cubicBezTo>
                  <a:cubicBezTo>
                    <a:pt x="112" y="59"/>
                    <a:pt x="106" y="62"/>
                    <a:pt x="101" y="65"/>
                  </a:cubicBezTo>
                  <a:cubicBezTo>
                    <a:pt x="94" y="69"/>
                    <a:pt x="84" y="72"/>
                    <a:pt x="76" y="70"/>
                  </a:cubicBezTo>
                  <a:lnTo>
                    <a:pt x="53" y="63"/>
                  </a:lnTo>
                  <a:cubicBezTo>
                    <a:pt x="46" y="61"/>
                    <a:pt x="36" y="64"/>
                    <a:pt x="31" y="70"/>
                  </a:cubicBezTo>
                  <a:cubicBezTo>
                    <a:pt x="26" y="77"/>
                    <a:pt x="21" y="84"/>
                    <a:pt x="17" y="91"/>
                  </a:cubicBezTo>
                  <a:cubicBezTo>
                    <a:pt x="12" y="98"/>
                    <a:pt x="9" y="105"/>
                    <a:pt x="5" y="112"/>
                  </a:cubicBezTo>
                  <a:cubicBezTo>
                    <a:pt x="4" y="114"/>
                    <a:pt x="4" y="117"/>
                    <a:pt x="4" y="119"/>
                  </a:cubicBezTo>
                  <a:cubicBezTo>
                    <a:pt x="3" y="125"/>
                    <a:pt x="5" y="131"/>
                    <a:pt x="9" y="134"/>
                  </a:cubicBezTo>
                  <a:lnTo>
                    <a:pt x="25" y="153"/>
                  </a:lnTo>
                  <a:cubicBezTo>
                    <a:pt x="30" y="158"/>
                    <a:pt x="33" y="169"/>
                    <a:pt x="32" y="177"/>
                  </a:cubicBezTo>
                  <a:cubicBezTo>
                    <a:pt x="32" y="183"/>
                    <a:pt x="31" y="190"/>
                    <a:pt x="32" y="196"/>
                  </a:cubicBezTo>
                  <a:cubicBezTo>
                    <a:pt x="32" y="203"/>
                    <a:pt x="28" y="214"/>
                    <a:pt x="23" y="219"/>
                  </a:cubicBezTo>
                  <a:lnTo>
                    <a:pt x="16" y="226"/>
                  </a:lnTo>
                  <a:lnTo>
                    <a:pt x="6" y="237"/>
                  </a:lnTo>
                  <a:cubicBezTo>
                    <a:pt x="3" y="240"/>
                    <a:pt x="1" y="244"/>
                    <a:pt x="0" y="249"/>
                  </a:cubicBezTo>
                  <a:cubicBezTo>
                    <a:pt x="0" y="250"/>
                    <a:pt x="0" y="250"/>
                    <a:pt x="0" y="251"/>
                  </a:cubicBezTo>
                  <a:cubicBezTo>
                    <a:pt x="0" y="251"/>
                    <a:pt x="0" y="251"/>
                    <a:pt x="0" y="252"/>
                  </a:cubicBezTo>
                  <a:cubicBezTo>
                    <a:pt x="0" y="252"/>
                    <a:pt x="0" y="253"/>
                    <a:pt x="0" y="254"/>
                  </a:cubicBezTo>
                  <a:cubicBezTo>
                    <a:pt x="0" y="254"/>
                    <a:pt x="0" y="255"/>
                    <a:pt x="0" y="255"/>
                  </a:cubicBezTo>
                  <a:cubicBezTo>
                    <a:pt x="0" y="255"/>
                    <a:pt x="0" y="256"/>
                    <a:pt x="0" y="257"/>
                  </a:cubicBezTo>
                  <a:cubicBezTo>
                    <a:pt x="0" y="257"/>
                    <a:pt x="0" y="258"/>
                    <a:pt x="1" y="259"/>
                  </a:cubicBezTo>
                  <a:cubicBezTo>
                    <a:pt x="4" y="266"/>
                    <a:pt x="7" y="273"/>
                    <a:pt x="11" y="280"/>
                  </a:cubicBezTo>
                  <a:cubicBezTo>
                    <a:pt x="12" y="283"/>
                    <a:pt x="14" y="286"/>
                    <a:pt x="16" y="289"/>
                  </a:cubicBezTo>
                  <a:cubicBezTo>
                    <a:pt x="17" y="290"/>
                    <a:pt x="17" y="291"/>
                    <a:pt x="18" y="292"/>
                  </a:cubicBezTo>
                  <a:cubicBezTo>
                    <a:pt x="20" y="295"/>
                    <a:pt x="22" y="299"/>
                    <a:pt x="24" y="302"/>
                  </a:cubicBezTo>
                  <a:cubicBezTo>
                    <a:pt x="25" y="303"/>
                    <a:pt x="26" y="304"/>
                    <a:pt x="26" y="305"/>
                  </a:cubicBezTo>
                  <a:cubicBezTo>
                    <a:pt x="27" y="305"/>
                    <a:pt x="27" y="305"/>
                    <a:pt x="27" y="305"/>
                  </a:cubicBezTo>
                  <a:cubicBezTo>
                    <a:pt x="28" y="306"/>
                    <a:pt x="29" y="306"/>
                    <a:pt x="29" y="307"/>
                  </a:cubicBezTo>
                  <a:cubicBezTo>
                    <a:pt x="30" y="307"/>
                    <a:pt x="30" y="307"/>
                    <a:pt x="30" y="307"/>
                  </a:cubicBezTo>
                  <a:cubicBezTo>
                    <a:pt x="32" y="309"/>
                    <a:pt x="35" y="310"/>
                    <a:pt x="37" y="310"/>
                  </a:cubicBezTo>
                  <a:lnTo>
                    <a:pt x="37" y="310"/>
                  </a:lnTo>
                  <a:cubicBezTo>
                    <a:pt x="40" y="311"/>
                    <a:pt x="43" y="311"/>
                    <a:pt x="46" y="310"/>
                  </a:cubicBezTo>
                  <a:lnTo>
                    <a:pt x="69" y="305"/>
                  </a:lnTo>
                  <a:lnTo>
                    <a:pt x="70" y="305"/>
                  </a:lnTo>
                  <a:cubicBezTo>
                    <a:pt x="78" y="304"/>
                    <a:pt x="87" y="306"/>
                    <a:pt x="92" y="309"/>
                  </a:cubicBezTo>
                  <a:cubicBezTo>
                    <a:pt x="95" y="311"/>
                    <a:pt x="98" y="313"/>
                    <a:pt x="101" y="315"/>
                  </a:cubicBezTo>
                  <a:cubicBezTo>
                    <a:pt x="104" y="317"/>
                    <a:pt x="108" y="319"/>
                    <a:pt x="111" y="321"/>
                  </a:cubicBezTo>
                  <a:cubicBezTo>
                    <a:pt x="117" y="324"/>
                    <a:pt x="124" y="332"/>
                    <a:pt x="126" y="339"/>
                  </a:cubicBezTo>
                  <a:lnTo>
                    <a:pt x="132" y="364"/>
                  </a:lnTo>
                  <a:cubicBezTo>
                    <a:pt x="134" y="371"/>
                    <a:pt x="142" y="378"/>
                    <a:pt x="149" y="379"/>
                  </a:cubicBezTo>
                  <a:cubicBezTo>
                    <a:pt x="157" y="380"/>
                    <a:pt x="165" y="381"/>
                    <a:pt x="173" y="381"/>
                  </a:cubicBezTo>
                  <a:cubicBezTo>
                    <a:pt x="181" y="382"/>
                    <a:pt x="190" y="381"/>
                    <a:pt x="198" y="381"/>
                  </a:cubicBezTo>
                  <a:cubicBezTo>
                    <a:pt x="206" y="380"/>
                    <a:pt x="214" y="373"/>
                    <a:pt x="216" y="366"/>
                  </a:cubicBezTo>
                  <a:lnTo>
                    <a:pt x="224" y="341"/>
                  </a:lnTo>
                  <a:cubicBezTo>
                    <a:pt x="227" y="334"/>
                    <a:pt x="234" y="326"/>
                    <a:pt x="241" y="323"/>
                  </a:cubicBezTo>
                  <a:cubicBezTo>
                    <a:pt x="246" y="320"/>
                    <a:pt x="251" y="318"/>
                    <a:pt x="255" y="315"/>
                  </a:cubicBezTo>
                  <a:cubicBezTo>
                    <a:pt x="262" y="311"/>
                    <a:pt x="273" y="309"/>
                    <a:pt x="280" y="311"/>
                  </a:cubicBezTo>
                  <a:lnTo>
                    <a:pt x="306" y="318"/>
                  </a:lnTo>
                  <a:cubicBezTo>
                    <a:pt x="313" y="320"/>
                    <a:pt x="323" y="317"/>
                    <a:pt x="328" y="311"/>
                  </a:cubicBezTo>
                  <a:cubicBezTo>
                    <a:pt x="332" y="305"/>
                    <a:pt x="337" y="298"/>
                    <a:pt x="341" y="292"/>
                  </a:cubicBezTo>
                  <a:cubicBezTo>
                    <a:pt x="346" y="284"/>
                    <a:pt x="350" y="277"/>
                    <a:pt x="353" y="269"/>
                  </a:cubicBezTo>
                  <a:cubicBezTo>
                    <a:pt x="356" y="262"/>
                    <a:pt x="355" y="252"/>
                    <a:pt x="350" y="247"/>
                  </a:cubicBezTo>
                  <a:lnTo>
                    <a:pt x="332" y="22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60" name="Digital_Object" descr="{&quot;Key&quot;:&quot;POWER_USER_SHAPE_ICON&quot;,&quot;Value&quot;:&quot;POWER_USER_SHAPE_ICON_STYLE_1&quot;}">
            <a:extLst>
              <a:ext uri="{FF2B5EF4-FFF2-40B4-BE49-F238E27FC236}">
                <a16:creationId xmlns:a16="http://schemas.microsoft.com/office/drawing/2014/main" id="{8E73CEFA-6D31-41E4-BD7B-44684A458EFB}"/>
              </a:ext>
            </a:extLst>
          </p:cNvPr>
          <p:cNvSpPr>
            <a:spLocks noChangeAspect="1" noEditPoints="1"/>
          </p:cNvSpPr>
          <p:nvPr>
            <p:custDataLst>
              <p:tags r:id="rId3"/>
            </p:custDataLst>
          </p:nvPr>
        </p:nvSpPr>
        <p:spPr bwMode="auto">
          <a:xfrm>
            <a:off x="6217082" y="3417631"/>
            <a:ext cx="471689" cy="597218"/>
          </a:xfrm>
          <a:custGeom>
            <a:avLst/>
            <a:gdLst>
              <a:gd name="T0" fmla="*/ 990 w 990"/>
              <a:gd name="T1" fmla="*/ 130 h 1250"/>
              <a:gd name="T2" fmla="*/ 859 w 990"/>
              <a:gd name="T3" fmla="*/ 0 h 1250"/>
              <a:gd name="T4" fmla="*/ 729 w 990"/>
              <a:gd name="T5" fmla="*/ 130 h 1250"/>
              <a:gd name="T6" fmla="*/ 833 w 990"/>
              <a:gd name="T7" fmla="*/ 258 h 1250"/>
              <a:gd name="T8" fmla="*/ 833 w 990"/>
              <a:gd name="T9" fmla="*/ 456 h 1250"/>
              <a:gd name="T10" fmla="*/ 521 w 990"/>
              <a:gd name="T11" fmla="*/ 702 h 1250"/>
              <a:gd name="T12" fmla="*/ 521 w 990"/>
              <a:gd name="T13" fmla="*/ 466 h 1250"/>
              <a:gd name="T14" fmla="*/ 625 w 990"/>
              <a:gd name="T15" fmla="*/ 339 h 1250"/>
              <a:gd name="T16" fmla="*/ 495 w 990"/>
              <a:gd name="T17" fmla="*/ 208 h 1250"/>
              <a:gd name="T18" fmla="*/ 365 w 990"/>
              <a:gd name="T19" fmla="*/ 339 h 1250"/>
              <a:gd name="T20" fmla="*/ 469 w 990"/>
              <a:gd name="T21" fmla="*/ 466 h 1250"/>
              <a:gd name="T22" fmla="*/ 469 w 990"/>
              <a:gd name="T23" fmla="*/ 702 h 1250"/>
              <a:gd name="T24" fmla="*/ 156 w 990"/>
              <a:gd name="T25" fmla="*/ 456 h 1250"/>
              <a:gd name="T26" fmla="*/ 156 w 990"/>
              <a:gd name="T27" fmla="*/ 258 h 1250"/>
              <a:gd name="T28" fmla="*/ 260 w 990"/>
              <a:gd name="T29" fmla="*/ 130 h 1250"/>
              <a:gd name="T30" fmla="*/ 130 w 990"/>
              <a:gd name="T31" fmla="*/ 0 h 1250"/>
              <a:gd name="T32" fmla="*/ 0 w 990"/>
              <a:gd name="T33" fmla="*/ 130 h 1250"/>
              <a:gd name="T34" fmla="*/ 104 w 990"/>
              <a:gd name="T35" fmla="*/ 258 h 1250"/>
              <a:gd name="T36" fmla="*/ 104 w 990"/>
              <a:gd name="T37" fmla="*/ 481 h 1250"/>
              <a:gd name="T38" fmla="*/ 469 w 990"/>
              <a:gd name="T39" fmla="*/ 768 h 1250"/>
              <a:gd name="T40" fmla="*/ 469 w 990"/>
              <a:gd name="T41" fmla="*/ 992 h 1250"/>
              <a:gd name="T42" fmla="*/ 365 w 990"/>
              <a:gd name="T43" fmla="*/ 1120 h 1250"/>
              <a:gd name="T44" fmla="*/ 495 w 990"/>
              <a:gd name="T45" fmla="*/ 1250 h 1250"/>
              <a:gd name="T46" fmla="*/ 625 w 990"/>
              <a:gd name="T47" fmla="*/ 1120 h 1250"/>
              <a:gd name="T48" fmla="*/ 521 w 990"/>
              <a:gd name="T49" fmla="*/ 992 h 1250"/>
              <a:gd name="T50" fmla="*/ 521 w 990"/>
              <a:gd name="T51" fmla="*/ 768 h 1250"/>
              <a:gd name="T52" fmla="*/ 885 w 990"/>
              <a:gd name="T53" fmla="*/ 481 h 1250"/>
              <a:gd name="T54" fmla="*/ 885 w 990"/>
              <a:gd name="T55" fmla="*/ 258 h 1250"/>
              <a:gd name="T56" fmla="*/ 990 w 990"/>
              <a:gd name="T57" fmla="*/ 130 h 1250"/>
              <a:gd name="T58" fmla="*/ 52 w 990"/>
              <a:gd name="T59" fmla="*/ 130 h 1250"/>
              <a:gd name="T60" fmla="*/ 130 w 990"/>
              <a:gd name="T61" fmla="*/ 52 h 1250"/>
              <a:gd name="T62" fmla="*/ 208 w 990"/>
              <a:gd name="T63" fmla="*/ 130 h 1250"/>
              <a:gd name="T64" fmla="*/ 130 w 990"/>
              <a:gd name="T65" fmla="*/ 208 h 1250"/>
              <a:gd name="T66" fmla="*/ 52 w 990"/>
              <a:gd name="T67" fmla="*/ 130 h 1250"/>
              <a:gd name="T68" fmla="*/ 859 w 990"/>
              <a:gd name="T69" fmla="*/ 208 h 1250"/>
              <a:gd name="T70" fmla="*/ 781 w 990"/>
              <a:gd name="T71" fmla="*/ 130 h 1250"/>
              <a:gd name="T72" fmla="*/ 859 w 990"/>
              <a:gd name="T73" fmla="*/ 52 h 1250"/>
              <a:gd name="T74" fmla="*/ 938 w 990"/>
              <a:gd name="T75" fmla="*/ 130 h 1250"/>
              <a:gd name="T76" fmla="*/ 859 w 990"/>
              <a:gd name="T77" fmla="*/ 208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0" h="1250">
                <a:moveTo>
                  <a:pt x="990" y="130"/>
                </a:moveTo>
                <a:cubicBezTo>
                  <a:pt x="990" y="58"/>
                  <a:pt x="931" y="0"/>
                  <a:pt x="859" y="0"/>
                </a:cubicBezTo>
                <a:cubicBezTo>
                  <a:pt x="788" y="0"/>
                  <a:pt x="729" y="58"/>
                  <a:pt x="729" y="130"/>
                </a:cubicBezTo>
                <a:cubicBezTo>
                  <a:pt x="729" y="193"/>
                  <a:pt x="774" y="246"/>
                  <a:pt x="833" y="258"/>
                </a:cubicBezTo>
                <a:lnTo>
                  <a:pt x="833" y="456"/>
                </a:lnTo>
                <a:lnTo>
                  <a:pt x="521" y="702"/>
                </a:lnTo>
                <a:lnTo>
                  <a:pt x="521" y="466"/>
                </a:lnTo>
                <a:cubicBezTo>
                  <a:pt x="580" y="454"/>
                  <a:pt x="625" y="401"/>
                  <a:pt x="625" y="339"/>
                </a:cubicBezTo>
                <a:cubicBezTo>
                  <a:pt x="625" y="267"/>
                  <a:pt x="567" y="208"/>
                  <a:pt x="495" y="208"/>
                </a:cubicBezTo>
                <a:cubicBezTo>
                  <a:pt x="423" y="208"/>
                  <a:pt x="365" y="267"/>
                  <a:pt x="365" y="339"/>
                </a:cubicBezTo>
                <a:cubicBezTo>
                  <a:pt x="365" y="401"/>
                  <a:pt x="409" y="454"/>
                  <a:pt x="469" y="466"/>
                </a:cubicBezTo>
                <a:lnTo>
                  <a:pt x="469" y="702"/>
                </a:lnTo>
                <a:lnTo>
                  <a:pt x="156" y="456"/>
                </a:lnTo>
                <a:lnTo>
                  <a:pt x="156" y="258"/>
                </a:lnTo>
                <a:cubicBezTo>
                  <a:pt x="216" y="246"/>
                  <a:pt x="260" y="193"/>
                  <a:pt x="260" y="130"/>
                </a:cubicBezTo>
                <a:cubicBezTo>
                  <a:pt x="260" y="58"/>
                  <a:pt x="202" y="0"/>
                  <a:pt x="130" y="0"/>
                </a:cubicBezTo>
                <a:cubicBezTo>
                  <a:pt x="58" y="0"/>
                  <a:pt x="0" y="58"/>
                  <a:pt x="0" y="130"/>
                </a:cubicBezTo>
                <a:cubicBezTo>
                  <a:pt x="0" y="193"/>
                  <a:pt x="45" y="246"/>
                  <a:pt x="104" y="258"/>
                </a:cubicBezTo>
                <a:lnTo>
                  <a:pt x="104" y="481"/>
                </a:lnTo>
                <a:lnTo>
                  <a:pt x="469" y="768"/>
                </a:lnTo>
                <a:lnTo>
                  <a:pt x="469" y="992"/>
                </a:lnTo>
                <a:cubicBezTo>
                  <a:pt x="409" y="1004"/>
                  <a:pt x="365" y="1057"/>
                  <a:pt x="365" y="1120"/>
                </a:cubicBezTo>
                <a:cubicBezTo>
                  <a:pt x="365" y="1192"/>
                  <a:pt x="423" y="1250"/>
                  <a:pt x="495" y="1250"/>
                </a:cubicBezTo>
                <a:cubicBezTo>
                  <a:pt x="567" y="1250"/>
                  <a:pt x="625" y="1192"/>
                  <a:pt x="625" y="1120"/>
                </a:cubicBezTo>
                <a:cubicBezTo>
                  <a:pt x="625" y="1057"/>
                  <a:pt x="580" y="1004"/>
                  <a:pt x="521" y="992"/>
                </a:cubicBezTo>
                <a:lnTo>
                  <a:pt x="521" y="768"/>
                </a:lnTo>
                <a:lnTo>
                  <a:pt x="885" y="481"/>
                </a:lnTo>
                <a:lnTo>
                  <a:pt x="885" y="258"/>
                </a:lnTo>
                <a:cubicBezTo>
                  <a:pt x="945" y="246"/>
                  <a:pt x="990" y="193"/>
                  <a:pt x="990" y="130"/>
                </a:cubicBezTo>
                <a:close/>
                <a:moveTo>
                  <a:pt x="52" y="130"/>
                </a:moveTo>
                <a:cubicBezTo>
                  <a:pt x="52" y="87"/>
                  <a:pt x="87" y="52"/>
                  <a:pt x="130" y="52"/>
                </a:cubicBezTo>
                <a:cubicBezTo>
                  <a:pt x="173" y="52"/>
                  <a:pt x="208" y="87"/>
                  <a:pt x="208" y="130"/>
                </a:cubicBezTo>
                <a:cubicBezTo>
                  <a:pt x="208" y="173"/>
                  <a:pt x="173" y="208"/>
                  <a:pt x="130" y="208"/>
                </a:cubicBezTo>
                <a:cubicBezTo>
                  <a:pt x="87" y="208"/>
                  <a:pt x="52" y="173"/>
                  <a:pt x="52" y="130"/>
                </a:cubicBezTo>
                <a:close/>
                <a:moveTo>
                  <a:pt x="859" y="208"/>
                </a:moveTo>
                <a:cubicBezTo>
                  <a:pt x="816" y="208"/>
                  <a:pt x="781" y="173"/>
                  <a:pt x="781" y="130"/>
                </a:cubicBezTo>
                <a:cubicBezTo>
                  <a:pt x="781" y="87"/>
                  <a:pt x="816" y="52"/>
                  <a:pt x="859" y="52"/>
                </a:cubicBezTo>
                <a:cubicBezTo>
                  <a:pt x="902" y="52"/>
                  <a:pt x="938" y="87"/>
                  <a:pt x="938" y="130"/>
                </a:cubicBezTo>
                <a:cubicBezTo>
                  <a:pt x="938" y="173"/>
                  <a:pt x="902" y="208"/>
                  <a:pt x="859" y="20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61" name="e_card" descr="{&quot;Key&quot;:&quot;POWER_USER_SHAPE_ICON&quot;,&quot;Value&quot;:&quot;POWER_USER_SHAPE_ICON_STYLE_1&quot;}">
            <a:extLst>
              <a:ext uri="{FF2B5EF4-FFF2-40B4-BE49-F238E27FC236}">
                <a16:creationId xmlns:a16="http://schemas.microsoft.com/office/drawing/2014/main" id="{039492F1-A67F-40DB-A79B-AD879639CB3F}"/>
              </a:ext>
            </a:extLst>
          </p:cNvPr>
          <p:cNvGrpSpPr>
            <a:grpSpLocks noChangeAspect="1"/>
          </p:cNvGrpSpPr>
          <p:nvPr>
            <p:custDataLst>
              <p:tags r:id="rId4"/>
            </p:custDataLst>
          </p:nvPr>
        </p:nvGrpSpPr>
        <p:grpSpPr>
          <a:xfrm>
            <a:off x="630108" y="4442573"/>
            <a:ext cx="573511" cy="493569"/>
            <a:chOff x="5691188" y="4457700"/>
            <a:chExt cx="785812" cy="676276"/>
          </a:xfrm>
          <a:solidFill>
            <a:schemeClr val="accent1"/>
          </a:solidFill>
        </p:grpSpPr>
        <p:sp>
          <p:nvSpPr>
            <p:cNvPr id="62" name="Freeform 174">
              <a:extLst>
                <a:ext uri="{FF2B5EF4-FFF2-40B4-BE49-F238E27FC236}">
                  <a16:creationId xmlns:a16="http://schemas.microsoft.com/office/drawing/2014/main" id="{102F7472-16C7-450E-952B-5E786DC4F1F9}"/>
                </a:ext>
              </a:extLst>
            </p:cNvPr>
            <p:cNvSpPr>
              <a:spLocks/>
            </p:cNvSpPr>
            <p:nvPr/>
          </p:nvSpPr>
          <p:spPr bwMode="auto">
            <a:xfrm>
              <a:off x="6127750" y="4557713"/>
              <a:ext cx="215900" cy="207963"/>
            </a:xfrm>
            <a:custGeom>
              <a:avLst/>
              <a:gdLst>
                <a:gd name="T0" fmla="*/ 41 w 304"/>
                <a:gd name="T1" fmla="*/ 75 h 291"/>
                <a:gd name="T2" fmla="*/ 200 w 304"/>
                <a:gd name="T3" fmla="*/ 75 h 291"/>
                <a:gd name="T4" fmla="*/ 250 w 304"/>
                <a:gd name="T5" fmla="*/ 109 h 291"/>
                <a:gd name="T6" fmla="*/ 304 w 304"/>
                <a:gd name="T7" fmla="*/ 54 h 291"/>
                <a:gd name="T8" fmla="*/ 250 w 304"/>
                <a:gd name="T9" fmla="*/ 0 h 291"/>
                <a:gd name="T10" fmla="*/ 200 w 304"/>
                <a:gd name="T11" fmla="*/ 34 h 291"/>
                <a:gd name="T12" fmla="*/ 20 w 304"/>
                <a:gd name="T13" fmla="*/ 34 h 291"/>
                <a:gd name="T14" fmla="*/ 0 w 304"/>
                <a:gd name="T15" fmla="*/ 54 h 291"/>
                <a:gd name="T16" fmla="*/ 0 w 304"/>
                <a:gd name="T17" fmla="*/ 291 h 291"/>
                <a:gd name="T18" fmla="*/ 41 w 304"/>
                <a:gd name="T19" fmla="*/ 291 h 291"/>
                <a:gd name="T20" fmla="*/ 41 w 304"/>
                <a:gd name="T21" fmla="*/ 75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291">
                  <a:moveTo>
                    <a:pt x="41" y="75"/>
                  </a:moveTo>
                  <a:lnTo>
                    <a:pt x="200" y="75"/>
                  </a:lnTo>
                  <a:cubicBezTo>
                    <a:pt x="208" y="95"/>
                    <a:pt x="228" y="109"/>
                    <a:pt x="250" y="109"/>
                  </a:cubicBezTo>
                  <a:cubicBezTo>
                    <a:pt x="280" y="109"/>
                    <a:pt x="304" y="84"/>
                    <a:pt x="304" y="54"/>
                  </a:cubicBezTo>
                  <a:cubicBezTo>
                    <a:pt x="304" y="24"/>
                    <a:pt x="280" y="0"/>
                    <a:pt x="250" y="0"/>
                  </a:cubicBezTo>
                  <a:cubicBezTo>
                    <a:pt x="228" y="0"/>
                    <a:pt x="208" y="14"/>
                    <a:pt x="200" y="34"/>
                  </a:cubicBezTo>
                  <a:lnTo>
                    <a:pt x="20" y="34"/>
                  </a:lnTo>
                  <a:cubicBezTo>
                    <a:pt x="9" y="34"/>
                    <a:pt x="0" y="43"/>
                    <a:pt x="0" y="54"/>
                  </a:cubicBezTo>
                  <a:lnTo>
                    <a:pt x="0" y="291"/>
                  </a:lnTo>
                  <a:lnTo>
                    <a:pt x="41" y="291"/>
                  </a:lnTo>
                  <a:lnTo>
                    <a:pt x="41" y="7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Freeform 175">
              <a:extLst>
                <a:ext uri="{FF2B5EF4-FFF2-40B4-BE49-F238E27FC236}">
                  <a16:creationId xmlns:a16="http://schemas.microsoft.com/office/drawing/2014/main" id="{400C45DE-35EE-47CE-B9D5-3E16E64138D1}"/>
                </a:ext>
              </a:extLst>
            </p:cNvPr>
            <p:cNvSpPr>
              <a:spLocks noEditPoints="1"/>
            </p:cNvSpPr>
            <p:nvPr/>
          </p:nvSpPr>
          <p:spPr bwMode="auto">
            <a:xfrm>
              <a:off x="6305550" y="4806950"/>
              <a:ext cx="171450" cy="101600"/>
            </a:xfrm>
            <a:custGeom>
              <a:avLst/>
              <a:gdLst>
                <a:gd name="T0" fmla="*/ 168 w 240"/>
                <a:gd name="T1" fmla="*/ 39 h 144"/>
                <a:gd name="T2" fmla="*/ 201 w 240"/>
                <a:gd name="T3" fmla="*/ 72 h 144"/>
                <a:gd name="T4" fmla="*/ 168 w 240"/>
                <a:gd name="T5" fmla="*/ 105 h 144"/>
                <a:gd name="T6" fmla="*/ 135 w 240"/>
                <a:gd name="T7" fmla="*/ 72 h 144"/>
                <a:gd name="T8" fmla="*/ 168 w 240"/>
                <a:gd name="T9" fmla="*/ 39 h 144"/>
                <a:gd name="T10" fmla="*/ 99 w 240"/>
                <a:gd name="T11" fmla="*/ 91 h 144"/>
                <a:gd name="T12" fmla="*/ 168 w 240"/>
                <a:gd name="T13" fmla="*/ 144 h 144"/>
                <a:gd name="T14" fmla="*/ 240 w 240"/>
                <a:gd name="T15" fmla="*/ 72 h 144"/>
                <a:gd name="T16" fmla="*/ 168 w 240"/>
                <a:gd name="T17" fmla="*/ 0 h 144"/>
                <a:gd name="T18" fmla="*/ 100 w 240"/>
                <a:gd name="T19" fmla="*/ 50 h 144"/>
                <a:gd name="T20" fmla="*/ 0 w 240"/>
                <a:gd name="T21" fmla="*/ 50 h 144"/>
                <a:gd name="T22" fmla="*/ 0 w 240"/>
                <a:gd name="T23" fmla="*/ 91 h 144"/>
                <a:gd name="T24" fmla="*/ 99 w 240"/>
                <a:gd name="T25" fmla="*/ 9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0" h="144">
                  <a:moveTo>
                    <a:pt x="168" y="39"/>
                  </a:moveTo>
                  <a:cubicBezTo>
                    <a:pt x="186" y="39"/>
                    <a:pt x="201" y="54"/>
                    <a:pt x="201" y="72"/>
                  </a:cubicBezTo>
                  <a:cubicBezTo>
                    <a:pt x="201" y="90"/>
                    <a:pt x="186" y="105"/>
                    <a:pt x="168" y="105"/>
                  </a:cubicBezTo>
                  <a:cubicBezTo>
                    <a:pt x="150" y="105"/>
                    <a:pt x="135" y="90"/>
                    <a:pt x="135" y="72"/>
                  </a:cubicBezTo>
                  <a:cubicBezTo>
                    <a:pt x="135" y="54"/>
                    <a:pt x="150" y="39"/>
                    <a:pt x="168" y="39"/>
                  </a:cubicBezTo>
                  <a:close/>
                  <a:moveTo>
                    <a:pt x="99" y="91"/>
                  </a:moveTo>
                  <a:cubicBezTo>
                    <a:pt x="108" y="122"/>
                    <a:pt x="136" y="144"/>
                    <a:pt x="168" y="144"/>
                  </a:cubicBezTo>
                  <a:cubicBezTo>
                    <a:pt x="208" y="144"/>
                    <a:pt x="240" y="111"/>
                    <a:pt x="240" y="72"/>
                  </a:cubicBezTo>
                  <a:cubicBezTo>
                    <a:pt x="240" y="33"/>
                    <a:pt x="208" y="0"/>
                    <a:pt x="168" y="0"/>
                  </a:cubicBezTo>
                  <a:cubicBezTo>
                    <a:pt x="138" y="0"/>
                    <a:pt x="110" y="21"/>
                    <a:pt x="100" y="50"/>
                  </a:cubicBezTo>
                  <a:lnTo>
                    <a:pt x="0" y="50"/>
                  </a:lnTo>
                  <a:lnTo>
                    <a:pt x="0" y="91"/>
                  </a:lnTo>
                  <a:lnTo>
                    <a:pt x="99" y="9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 name="Freeform 176">
              <a:extLst>
                <a:ext uri="{FF2B5EF4-FFF2-40B4-BE49-F238E27FC236}">
                  <a16:creationId xmlns:a16="http://schemas.microsoft.com/office/drawing/2014/main" id="{EE25025B-A6F2-4857-BCEA-9537BA10929B}"/>
                </a:ext>
              </a:extLst>
            </p:cNvPr>
            <p:cNvSpPr>
              <a:spLocks noEditPoints="1"/>
            </p:cNvSpPr>
            <p:nvPr/>
          </p:nvSpPr>
          <p:spPr bwMode="auto">
            <a:xfrm>
              <a:off x="5973763" y="4457700"/>
              <a:ext cx="442913" cy="306388"/>
            </a:xfrm>
            <a:custGeom>
              <a:avLst/>
              <a:gdLst>
                <a:gd name="T0" fmla="*/ 104 w 622"/>
                <a:gd name="T1" fmla="*/ 72 h 430"/>
                <a:gd name="T2" fmla="*/ 71 w 622"/>
                <a:gd name="T3" fmla="*/ 105 h 430"/>
                <a:gd name="T4" fmla="*/ 38 w 622"/>
                <a:gd name="T5" fmla="*/ 72 h 430"/>
                <a:gd name="T6" fmla="*/ 71 w 622"/>
                <a:gd name="T7" fmla="*/ 39 h 430"/>
                <a:gd name="T8" fmla="*/ 104 w 622"/>
                <a:gd name="T9" fmla="*/ 72 h 430"/>
                <a:gd name="T10" fmla="*/ 430 w 622"/>
                <a:gd name="T11" fmla="*/ 391 h 430"/>
                <a:gd name="T12" fmla="*/ 397 w 622"/>
                <a:gd name="T13" fmla="*/ 358 h 430"/>
                <a:gd name="T14" fmla="*/ 430 w 622"/>
                <a:gd name="T15" fmla="*/ 325 h 430"/>
                <a:gd name="T16" fmla="*/ 463 w 622"/>
                <a:gd name="T17" fmla="*/ 358 h 430"/>
                <a:gd name="T18" fmla="*/ 430 w 622"/>
                <a:gd name="T19" fmla="*/ 391 h 430"/>
                <a:gd name="T20" fmla="*/ 0 w 622"/>
                <a:gd name="T21" fmla="*/ 72 h 430"/>
                <a:gd name="T22" fmla="*/ 71 w 622"/>
                <a:gd name="T23" fmla="*/ 143 h 430"/>
                <a:gd name="T24" fmla="*/ 140 w 622"/>
                <a:gd name="T25" fmla="*/ 92 h 430"/>
                <a:gd name="T26" fmla="*/ 581 w 622"/>
                <a:gd name="T27" fmla="*/ 92 h 430"/>
                <a:gd name="T28" fmla="*/ 581 w 622"/>
                <a:gd name="T29" fmla="*/ 338 h 430"/>
                <a:gd name="T30" fmla="*/ 499 w 622"/>
                <a:gd name="T31" fmla="*/ 338 h 430"/>
                <a:gd name="T32" fmla="*/ 430 w 622"/>
                <a:gd name="T33" fmla="*/ 287 h 430"/>
                <a:gd name="T34" fmla="*/ 359 w 622"/>
                <a:gd name="T35" fmla="*/ 358 h 430"/>
                <a:gd name="T36" fmla="*/ 430 w 622"/>
                <a:gd name="T37" fmla="*/ 430 h 430"/>
                <a:gd name="T38" fmla="*/ 499 w 622"/>
                <a:gd name="T39" fmla="*/ 379 h 430"/>
                <a:gd name="T40" fmla="*/ 602 w 622"/>
                <a:gd name="T41" fmla="*/ 379 h 430"/>
                <a:gd name="T42" fmla="*/ 622 w 622"/>
                <a:gd name="T43" fmla="*/ 358 h 430"/>
                <a:gd name="T44" fmla="*/ 622 w 622"/>
                <a:gd name="T45" fmla="*/ 72 h 430"/>
                <a:gd name="T46" fmla="*/ 602 w 622"/>
                <a:gd name="T47" fmla="*/ 51 h 430"/>
                <a:gd name="T48" fmla="*/ 140 w 622"/>
                <a:gd name="T49" fmla="*/ 51 h 430"/>
                <a:gd name="T50" fmla="*/ 71 w 622"/>
                <a:gd name="T51" fmla="*/ 0 h 430"/>
                <a:gd name="T52" fmla="*/ 0 w 622"/>
                <a:gd name="T53" fmla="*/ 72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2" h="430">
                  <a:moveTo>
                    <a:pt x="104" y="72"/>
                  </a:moveTo>
                  <a:cubicBezTo>
                    <a:pt x="104" y="90"/>
                    <a:pt x="90" y="105"/>
                    <a:pt x="71" y="105"/>
                  </a:cubicBezTo>
                  <a:cubicBezTo>
                    <a:pt x="53" y="105"/>
                    <a:pt x="38" y="90"/>
                    <a:pt x="38" y="72"/>
                  </a:cubicBezTo>
                  <a:cubicBezTo>
                    <a:pt x="38" y="53"/>
                    <a:pt x="53" y="39"/>
                    <a:pt x="71" y="39"/>
                  </a:cubicBezTo>
                  <a:cubicBezTo>
                    <a:pt x="90" y="39"/>
                    <a:pt x="104" y="53"/>
                    <a:pt x="104" y="72"/>
                  </a:cubicBezTo>
                  <a:close/>
                  <a:moveTo>
                    <a:pt x="430" y="391"/>
                  </a:moveTo>
                  <a:cubicBezTo>
                    <a:pt x="412" y="391"/>
                    <a:pt x="397" y="377"/>
                    <a:pt x="397" y="358"/>
                  </a:cubicBezTo>
                  <a:cubicBezTo>
                    <a:pt x="397" y="340"/>
                    <a:pt x="412" y="325"/>
                    <a:pt x="430" y="325"/>
                  </a:cubicBezTo>
                  <a:cubicBezTo>
                    <a:pt x="448" y="325"/>
                    <a:pt x="463" y="340"/>
                    <a:pt x="463" y="358"/>
                  </a:cubicBezTo>
                  <a:cubicBezTo>
                    <a:pt x="463" y="377"/>
                    <a:pt x="448" y="391"/>
                    <a:pt x="430" y="391"/>
                  </a:cubicBezTo>
                  <a:close/>
                  <a:moveTo>
                    <a:pt x="0" y="72"/>
                  </a:moveTo>
                  <a:cubicBezTo>
                    <a:pt x="0" y="111"/>
                    <a:pt x="32" y="143"/>
                    <a:pt x="71" y="143"/>
                  </a:cubicBezTo>
                  <a:cubicBezTo>
                    <a:pt x="103" y="143"/>
                    <a:pt x="131" y="122"/>
                    <a:pt x="140" y="92"/>
                  </a:cubicBezTo>
                  <a:lnTo>
                    <a:pt x="581" y="92"/>
                  </a:lnTo>
                  <a:lnTo>
                    <a:pt x="581" y="338"/>
                  </a:lnTo>
                  <a:lnTo>
                    <a:pt x="499" y="338"/>
                  </a:lnTo>
                  <a:cubicBezTo>
                    <a:pt x="490" y="308"/>
                    <a:pt x="462" y="287"/>
                    <a:pt x="430" y="287"/>
                  </a:cubicBezTo>
                  <a:cubicBezTo>
                    <a:pt x="391" y="287"/>
                    <a:pt x="359" y="319"/>
                    <a:pt x="359" y="358"/>
                  </a:cubicBezTo>
                  <a:cubicBezTo>
                    <a:pt x="359" y="398"/>
                    <a:pt x="391" y="430"/>
                    <a:pt x="430" y="430"/>
                  </a:cubicBezTo>
                  <a:cubicBezTo>
                    <a:pt x="462" y="430"/>
                    <a:pt x="490" y="409"/>
                    <a:pt x="499" y="379"/>
                  </a:cubicBezTo>
                  <a:lnTo>
                    <a:pt x="602" y="379"/>
                  </a:lnTo>
                  <a:cubicBezTo>
                    <a:pt x="613" y="379"/>
                    <a:pt x="622" y="370"/>
                    <a:pt x="622" y="358"/>
                  </a:cubicBezTo>
                  <a:lnTo>
                    <a:pt x="622" y="72"/>
                  </a:lnTo>
                  <a:cubicBezTo>
                    <a:pt x="622" y="60"/>
                    <a:pt x="613" y="51"/>
                    <a:pt x="602" y="51"/>
                  </a:cubicBezTo>
                  <a:lnTo>
                    <a:pt x="140" y="51"/>
                  </a:lnTo>
                  <a:cubicBezTo>
                    <a:pt x="131" y="21"/>
                    <a:pt x="103" y="0"/>
                    <a:pt x="71" y="0"/>
                  </a:cubicBezTo>
                  <a:cubicBezTo>
                    <a:pt x="32" y="0"/>
                    <a:pt x="0" y="32"/>
                    <a:pt x="0" y="7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 name="Freeform 177">
              <a:extLst>
                <a:ext uri="{FF2B5EF4-FFF2-40B4-BE49-F238E27FC236}">
                  <a16:creationId xmlns:a16="http://schemas.microsoft.com/office/drawing/2014/main" id="{E0933030-F9E1-437F-ACDC-A18E6137D904}"/>
                </a:ext>
              </a:extLst>
            </p:cNvPr>
            <p:cNvSpPr>
              <a:spLocks/>
            </p:cNvSpPr>
            <p:nvPr/>
          </p:nvSpPr>
          <p:spPr bwMode="auto">
            <a:xfrm>
              <a:off x="5691188" y="4514850"/>
              <a:ext cx="395288" cy="412750"/>
            </a:xfrm>
            <a:custGeom>
              <a:avLst/>
              <a:gdLst>
                <a:gd name="T0" fmla="*/ 38 w 554"/>
                <a:gd name="T1" fmla="*/ 290 h 580"/>
                <a:gd name="T2" fmla="*/ 165 w 554"/>
                <a:gd name="T3" fmla="*/ 408 h 580"/>
                <a:gd name="T4" fmla="*/ 296 w 554"/>
                <a:gd name="T5" fmla="*/ 563 h 580"/>
                <a:gd name="T6" fmla="*/ 334 w 554"/>
                <a:gd name="T7" fmla="*/ 580 h 580"/>
                <a:gd name="T8" fmla="*/ 377 w 554"/>
                <a:gd name="T9" fmla="*/ 562 h 580"/>
                <a:gd name="T10" fmla="*/ 392 w 554"/>
                <a:gd name="T11" fmla="*/ 486 h 580"/>
                <a:gd name="T12" fmla="*/ 264 w 554"/>
                <a:gd name="T13" fmla="*/ 332 h 580"/>
                <a:gd name="T14" fmla="*/ 383 w 554"/>
                <a:gd name="T15" fmla="*/ 332 h 580"/>
                <a:gd name="T16" fmla="*/ 410 w 554"/>
                <a:gd name="T17" fmla="*/ 360 h 580"/>
                <a:gd name="T18" fmla="*/ 554 w 554"/>
                <a:gd name="T19" fmla="*/ 360 h 580"/>
                <a:gd name="T20" fmla="*/ 479 w 554"/>
                <a:gd name="T21" fmla="*/ 233 h 580"/>
                <a:gd name="T22" fmla="*/ 255 w 554"/>
                <a:gd name="T23" fmla="*/ 66 h 580"/>
                <a:gd name="T24" fmla="*/ 230 w 554"/>
                <a:gd name="T25" fmla="*/ 0 h 580"/>
                <a:gd name="T26" fmla="*/ 0 w 554"/>
                <a:gd name="T27" fmla="*/ 0 h 580"/>
                <a:gd name="T28" fmla="*/ 0 w 554"/>
                <a:gd name="T29" fmla="*/ 201 h 580"/>
                <a:gd name="T30" fmla="*/ 38 w 554"/>
                <a:gd name="T31" fmla="*/ 290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4" h="580">
                  <a:moveTo>
                    <a:pt x="38" y="290"/>
                  </a:moveTo>
                  <a:lnTo>
                    <a:pt x="165" y="408"/>
                  </a:lnTo>
                  <a:lnTo>
                    <a:pt x="296" y="563"/>
                  </a:lnTo>
                  <a:cubicBezTo>
                    <a:pt x="307" y="574"/>
                    <a:pt x="320" y="580"/>
                    <a:pt x="334" y="580"/>
                  </a:cubicBezTo>
                  <a:cubicBezTo>
                    <a:pt x="348" y="580"/>
                    <a:pt x="363" y="574"/>
                    <a:pt x="377" y="562"/>
                  </a:cubicBezTo>
                  <a:cubicBezTo>
                    <a:pt x="407" y="536"/>
                    <a:pt x="408" y="508"/>
                    <a:pt x="392" y="486"/>
                  </a:cubicBezTo>
                  <a:lnTo>
                    <a:pt x="264" y="332"/>
                  </a:lnTo>
                  <a:lnTo>
                    <a:pt x="383" y="332"/>
                  </a:lnTo>
                  <a:lnTo>
                    <a:pt x="410" y="360"/>
                  </a:lnTo>
                  <a:lnTo>
                    <a:pt x="554" y="360"/>
                  </a:lnTo>
                  <a:lnTo>
                    <a:pt x="479" y="233"/>
                  </a:lnTo>
                  <a:lnTo>
                    <a:pt x="255" y="66"/>
                  </a:lnTo>
                  <a:lnTo>
                    <a:pt x="230" y="0"/>
                  </a:lnTo>
                  <a:lnTo>
                    <a:pt x="0" y="0"/>
                  </a:lnTo>
                  <a:lnTo>
                    <a:pt x="0" y="201"/>
                  </a:lnTo>
                  <a:cubicBezTo>
                    <a:pt x="2" y="247"/>
                    <a:pt x="17" y="270"/>
                    <a:pt x="38" y="29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Freeform 178">
              <a:extLst>
                <a:ext uri="{FF2B5EF4-FFF2-40B4-BE49-F238E27FC236}">
                  <a16:creationId xmlns:a16="http://schemas.microsoft.com/office/drawing/2014/main" id="{29D0BC19-AE02-4533-9A85-CE21DCA7E076}"/>
                </a:ext>
              </a:extLst>
            </p:cNvPr>
            <p:cNvSpPr>
              <a:spLocks/>
            </p:cNvSpPr>
            <p:nvPr/>
          </p:nvSpPr>
          <p:spPr bwMode="auto">
            <a:xfrm>
              <a:off x="5849938" y="4895850"/>
              <a:ext cx="63500" cy="168275"/>
            </a:xfrm>
            <a:custGeom>
              <a:avLst/>
              <a:gdLst>
                <a:gd name="T0" fmla="*/ 51 w 88"/>
                <a:gd name="T1" fmla="*/ 183 h 235"/>
                <a:gd name="T2" fmla="*/ 51 w 88"/>
                <a:gd name="T3" fmla="*/ 59 h 235"/>
                <a:gd name="T4" fmla="*/ 0 w 88"/>
                <a:gd name="T5" fmla="*/ 0 h 235"/>
                <a:gd name="T6" fmla="*/ 0 w 88"/>
                <a:gd name="T7" fmla="*/ 196 h 235"/>
                <a:gd name="T8" fmla="*/ 38 w 88"/>
                <a:gd name="T9" fmla="*/ 235 h 235"/>
                <a:gd name="T10" fmla="*/ 77 w 88"/>
                <a:gd name="T11" fmla="*/ 235 h 235"/>
                <a:gd name="T12" fmla="*/ 88 w 88"/>
                <a:gd name="T13" fmla="*/ 183 h 235"/>
                <a:gd name="T14" fmla="*/ 51 w 88"/>
                <a:gd name="T15" fmla="*/ 18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35">
                  <a:moveTo>
                    <a:pt x="51" y="183"/>
                  </a:moveTo>
                  <a:lnTo>
                    <a:pt x="51" y="59"/>
                  </a:lnTo>
                  <a:lnTo>
                    <a:pt x="0" y="0"/>
                  </a:lnTo>
                  <a:lnTo>
                    <a:pt x="0" y="196"/>
                  </a:lnTo>
                  <a:cubicBezTo>
                    <a:pt x="0" y="217"/>
                    <a:pt x="17" y="235"/>
                    <a:pt x="38" y="235"/>
                  </a:cubicBezTo>
                  <a:lnTo>
                    <a:pt x="77" y="235"/>
                  </a:lnTo>
                  <a:lnTo>
                    <a:pt x="88" y="183"/>
                  </a:lnTo>
                  <a:lnTo>
                    <a:pt x="5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 name="Freeform 179">
              <a:extLst>
                <a:ext uri="{FF2B5EF4-FFF2-40B4-BE49-F238E27FC236}">
                  <a16:creationId xmlns:a16="http://schemas.microsoft.com/office/drawing/2014/main" id="{CF8B48A2-FCB6-4BBE-AB9E-FF2B1D9A4428}"/>
                </a:ext>
              </a:extLst>
            </p:cNvPr>
            <p:cNvSpPr>
              <a:spLocks/>
            </p:cNvSpPr>
            <p:nvPr/>
          </p:nvSpPr>
          <p:spPr bwMode="auto">
            <a:xfrm>
              <a:off x="5699125" y="4762500"/>
              <a:ext cx="144463" cy="128588"/>
            </a:xfrm>
            <a:custGeom>
              <a:avLst/>
              <a:gdLst>
                <a:gd name="T0" fmla="*/ 23 w 201"/>
                <a:gd name="T1" fmla="*/ 0 h 181"/>
                <a:gd name="T2" fmla="*/ 11 w 201"/>
                <a:gd name="T3" fmla="*/ 72 h 181"/>
                <a:gd name="T4" fmla="*/ 83 w 201"/>
                <a:gd name="T5" fmla="*/ 89 h 181"/>
                <a:gd name="T6" fmla="*/ 80 w 201"/>
                <a:gd name="T7" fmla="*/ 155 h 181"/>
                <a:gd name="T8" fmla="*/ 201 w 201"/>
                <a:gd name="T9" fmla="*/ 181 h 181"/>
                <a:gd name="T10" fmla="*/ 120 w 201"/>
                <a:gd name="T11" fmla="*/ 87 h 181"/>
                <a:gd name="T12" fmla="*/ 23 w 201"/>
                <a:gd name="T13" fmla="*/ 0 h 181"/>
              </a:gdLst>
              <a:ahLst/>
              <a:cxnLst>
                <a:cxn ang="0">
                  <a:pos x="T0" y="T1"/>
                </a:cxn>
                <a:cxn ang="0">
                  <a:pos x="T2" y="T3"/>
                </a:cxn>
                <a:cxn ang="0">
                  <a:pos x="T4" y="T5"/>
                </a:cxn>
                <a:cxn ang="0">
                  <a:pos x="T6" y="T7"/>
                </a:cxn>
                <a:cxn ang="0">
                  <a:pos x="T8" y="T9"/>
                </a:cxn>
                <a:cxn ang="0">
                  <a:pos x="T10" y="T11"/>
                </a:cxn>
                <a:cxn ang="0">
                  <a:pos x="T12" y="T13"/>
                </a:cxn>
              </a:cxnLst>
              <a:rect l="0" t="0" r="r" b="b"/>
              <a:pathLst>
                <a:path w="201" h="181">
                  <a:moveTo>
                    <a:pt x="23" y="0"/>
                  </a:moveTo>
                  <a:cubicBezTo>
                    <a:pt x="2" y="9"/>
                    <a:pt x="0" y="43"/>
                    <a:pt x="11" y="72"/>
                  </a:cubicBezTo>
                  <a:lnTo>
                    <a:pt x="83" y="89"/>
                  </a:lnTo>
                  <a:cubicBezTo>
                    <a:pt x="62" y="112"/>
                    <a:pt x="80" y="155"/>
                    <a:pt x="80" y="155"/>
                  </a:cubicBezTo>
                  <a:lnTo>
                    <a:pt x="201" y="181"/>
                  </a:lnTo>
                  <a:lnTo>
                    <a:pt x="120" y="87"/>
                  </a:lnTo>
                  <a:lnTo>
                    <a:pt x="2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 name="Freeform 180">
              <a:extLst>
                <a:ext uri="{FF2B5EF4-FFF2-40B4-BE49-F238E27FC236}">
                  <a16:creationId xmlns:a16="http://schemas.microsoft.com/office/drawing/2014/main" id="{5F68FE4E-CA4E-4D73-B401-84DAE73F8F90}"/>
                </a:ext>
              </a:extLst>
            </p:cNvPr>
            <p:cNvSpPr>
              <a:spLocks/>
            </p:cNvSpPr>
            <p:nvPr/>
          </p:nvSpPr>
          <p:spPr bwMode="auto">
            <a:xfrm>
              <a:off x="5916613" y="4976813"/>
              <a:ext cx="500063" cy="157163"/>
            </a:xfrm>
            <a:custGeom>
              <a:avLst/>
              <a:gdLst>
                <a:gd name="T0" fmla="*/ 38 w 703"/>
                <a:gd name="T1" fmla="*/ 22 h 221"/>
                <a:gd name="T2" fmla="*/ 0 w 703"/>
                <a:gd name="T3" fmla="*/ 199 h 221"/>
                <a:gd name="T4" fmla="*/ 22 w 703"/>
                <a:gd name="T5" fmla="*/ 221 h 221"/>
                <a:gd name="T6" fmla="*/ 681 w 703"/>
                <a:gd name="T7" fmla="*/ 221 h 221"/>
                <a:gd name="T8" fmla="*/ 703 w 703"/>
                <a:gd name="T9" fmla="*/ 199 h 221"/>
                <a:gd name="T10" fmla="*/ 665 w 703"/>
                <a:gd name="T11" fmla="*/ 22 h 221"/>
                <a:gd name="T12" fmla="*/ 643 w 703"/>
                <a:gd name="T13" fmla="*/ 0 h 221"/>
                <a:gd name="T14" fmla="*/ 620 w 703"/>
                <a:gd name="T15" fmla="*/ 0 h 221"/>
                <a:gd name="T16" fmla="*/ 624 w 703"/>
                <a:gd name="T17" fmla="*/ 17 h 221"/>
                <a:gd name="T18" fmla="*/ 653 w 703"/>
                <a:gd name="T19" fmla="*/ 152 h 221"/>
                <a:gd name="T20" fmla="*/ 617 w 703"/>
                <a:gd name="T21" fmla="*/ 152 h 221"/>
                <a:gd name="T22" fmla="*/ 589 w 703"/>
                <a:gd name="T23" fmla="*/ 22 h 221"/>
                <a:gd name="T24" fmla="*/ 566 w 703"/>
                <a:gd name="T25" fmla="*/ 0 h 221"/>
                <a:gd name="T26" fmla="*/ 60 w 703"/>
                <a:gd name="T27" fmla="*/ 0 h 221"/>
                <a:gd name="T28" fmla="*/ 38 w 703"/>
                <a:gd name="T29" fmla="*/ 22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3" h="221">
                  <a:moveTo>
                    <a:pt x="38" y="22"/>
                  </a:moveTo>
                  <a:lnTo>
                    <a:pt x="0" y="199"/>
                  </a:lnTo>
                  <a:cubicBezTo>
                    <a:pt x="0" y="211"/>
                    <a:pt x="10" y="221"/>
                    <a:pt x="22" y="221"/>
                  </a:cubicBezTo>
                  <a:lnTo>
                    <a:pt x="681" y="221"/>
                  </a:lnTo>
                  <a:cubicBezTo>
                    <a:pt x="693" y="221"/>
                    <a:pt x="703" y="211"/>
                    <a:pt x="703" y="199"/>
                  </a:cubicBezTo>
                  <a:lnTo>
                    <a:pt x="665" y="22"/>
                  </a:lnTo>
                  <a:cubicBezTo>
                    <a:pt x="665" y="10"/>
                    <a:pt x="655" y="0"/>
                    <a:pt x="643" y="0"/>
                  </a:cubicBezTo>
                  <a:lnTo>
                    <a:pt x="620" y="0"/>
                  </a:lnTo>
                  <a:cubicBezTo>
                    <a:pt x="622" y="6"/>
                    <a:pt x="624" y="11"/>
                    <a:pt x="624" y="17"/>
                  </a:cubicBezTo>
                  <a:lnTo>
                    <a:pt x="653" y="152"/>
                  </a:lnTo>
                  <a:lnTo>
                    <a:pt x="617" y="152"/>
                  </a:lnTo>
                  <a:lnTo>
                    <a:pt x="589" y="22"/>
                  </a:lnTo>
                  <a:cubicBezTo>
                    <a:pt x="585" y="10"/>
                    <a:pt x="579" y="0"/>
                    <a:pt x="566" y="0"/>
                  </a:cubicBezTo>
                  <a:lnTo>
                    <a:pt x="60" y="0"/>
                  </a:lnTo>
                  <a:cubicBezTo>
                    <a:pt x="48" y="0"/>
                    <a:pt x="40" y="9"/>
                    <a:pt x="38" y="2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 name="Freeform 181">
              <a:extLst>
                <a:ext uri="{FF2B5EF4-FFF2-40B4-BE49-F238E27FC236}">
                  <a16:creationId xmlns:a16="http://schemas.microsoft.com/office/drawing/2014/main" id="{9A50A55B-A10A-4D03-BCDA-1157167D0832}"/>
                </a:ext>
              </a:extLst>
            </p:cNvPr>
            <p:cNvSpPr>
              <a:spLocks/>
            </p:cNvSpPr>
            <p:nvPr/>
          </p:nvSpPr>
          <p:spPr bwMode="auto">
            <a:xfrm>
              <a:off x="5956300" y="4800600"/>
              <a:ext cx="314325" cy="152400"/>
            </a:xfrm>
            <a:custGeom>
              <a:avLst/>
              <a:gdLst>
                <a:gd name="T0" fmla="*/ 404 w 442"/>
                <a:gd name="T1" fmla="*/ 0 h 215"/>
                <a:gd name="T2" fmla="*/ 0 w 442"/>
                <a:gd name="T3" fmla="*/ 0 h 215"/>
                <a:gd name="T4" fmla="*/ 43 w 442"/>
                <a:gd name="T5" fmla="*/ 51 h 215"/>
                <a:gd name="T6" fmla="*/ 391 w 442"/>
                <a:gd name="T7" fmla="*/ 51 h 215"/>
                <a:gd name="T8" fmla="*/ 391 w 442"/>
                <a:gd name="T9" fmla="*/ 215 h 215"/>
                <a:gd name="T10" fmla="*/ 442 w 442"/>
                <a:gd name="T11" fmla="*/ 215 h 215"/>
                <a:gd name="T12" fmla="*/ 442 w 442"/>
                <a:gd name="T13" fmla="*/ 38 h 215"/>
                <a:gd name="T14" fmla="*/ 404 w 442"/>
                <a:gd name="T15" fmla="*/ 0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2" h="215">
                  <a:moveTo>
                    <a:pt x="404" y="0"/>
                  </a:moveTo>
                  <a:lnTo>
                    <a:pt x="0" y="0"/>
                  </a:lnTo>
                  <a:lnTo>
                    <a:pt x="43" y="51"/>
                  </a:lnTo>
                  <a:lnTo>
                    <a:pt x="391" y="51"/>
                  </a:lnTo>
                  <a:lnTo>
                    <a:pt x="391" y="215"/>
                  </a:lnTo>
                  <a:lnTo>
                    <a:pt x="442" y="215"/>
                  </a:lnTo>
                  <a:lnTo>
                    <a:pt x="442" y="38"/>
                  </a:lnTo>
                  <a:cubicBezTo>
                    <a:pt x="442" y="17"/>
                    <a:pt x="425" y="0"/>
                    <a:pt x="404"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 name="Freeform 182">
              <a:extLst>
                <a:ext uri="{FF2B5EF4-FFF2-40B4-BE49-F238E27FC236}">
                  <a16:creationId xmlns:a16="http://schemas.microsoft.com/office/drawing/2014/main" id="{46ACB989-A931-4E5B-BBF4-B03C0AAC975B}"/>
                </a:ext>
              </a:extLst>
            </p:cNvPr>
            <p:cNvSpPr>
              <a:spLocks/>
            </p:cNvSpPr>
            <p:nvPr/>
          </p:nvSpPr>
          <p:spPr bwMode="auto">
            <a:xfrm>
              <a:off x="6003925" y="4879975"/>
              <a:ext cx="77788" cy="25400"/>
            </a:xfrm>
            <a:custGeom>
              <a:avLst/>
              <a:gdLst>
                <a:gd name="T0" fmla="*/ 108 w 108"/>
                <a:gd name="T1" fmla="*/ 35 h 35"/>
                <a:gd name="T2" fmla="*/ 108 w 108"/>
                <a:gd name="T3" fmla="*/ 0 h 35"/>
                <a:gd name="T4" fmla="*/ 6 w 108"/>
                <a:gd name="T5" fmla="*/ 0 h 35"/>
                <a:gd name="T6" fmla="*/ 0 w 108"/>
                <a:gd name="T7" fmla="*/ 35 h 35"/>
                <a:gd name="T8" fmla="*/ 108 w 108"/>
                <a:gd name="T9" fmla="*/ 35 h 35"/>
              </a:gdLst>
              <a:ahLst/>
              <a:cxnLst>
                <a:cxn ang="0">
                  <a:pos x="T0" y="T1"/>
                </a:cxn>
                <a:cxn ang="0">
                  <a:pos x="T2" y="T3"/>
                </a:cxn>
                <a:cxn ang="0">
                  <a:pos x="T4" y="T5"/>
                </a:cxn>
                <a:cxn ang="0">
                  <a:pos x="T6" y="T7"/>
                </a:cxn>
                <a:cxn ang="0">
                  <a:pos x="T8" y="T9"/>
                </a:cxn>
              </a:cxnLst>
              <a:rect l="0" t="0" r="r" b="b"/>
              <a:pathLst>
                <a:path w="108" h="35">
                  <a:moveTo>
                    <a:pt x="108" y="35"/>
                  </a:moveTo>
                  <a:lnTo>
                    <a:pt x="108" y="0"/>
                  </a:lnTo>
                  <a:lnTo>
                    <a:pt x="6" y="0"/>
                  </a:lnTo>
                  <a:cubicBezTo>
                    <a:pt x="6" y="11"/>
                    <a:pt x="4" y="23"/>
                    <a:pt x="0" y="35"/>
                  </a:cubicBezTo>
                  <a:lnTo>
                    <a:pt x="108" y="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Freeform 183">
              <a:extLst>
                <a:ext uri="{FF2B5EF4-FFF2-40B4-BE49-F238E27FC236}">
                  <a16:creationId xmlns:a16="http://schemas.microsoft.com/office/drawing/2014/main" id="{E53F723F-E123-42FB-BDA3-CB2CC10728A8}"/>
                </a:ext>
              </a:extLst>
            </p:cNvPr>
            <p:cNvSpPr>
              <a:spLocks noEditPoints="1"/>
            </p:cNvSpPr>
            <p:nvPr/>
          </p:nvSpPr>
          <p:spPr bwMode="auto">
            <a:xfrm>
              <a:off x="6124575" y="4854575"/>
              <a:ext cx="87313" cy="85725"/>
            </a:xfrm>
            <a:custGeom>
              <a:avLst/>
              <a:gdLst>
                <a:gd name="T0" fmla="*/ 61 w 123"/>
                <a:gd name="T1" fmla="*/ 96 h 121"/>
                <a:gd name="T2" fmla="*/ 26 w 123"/>
                <a:gd name="T3" fmla="*/ 61 h 121"/>
                <a:gd name="T4" fmla="*/ 61 w 123"/>
                <a:gd name="T5" fmla="*/ 26 h 121"/>
                <a:gd name="T6" fmla="*/ 97 w 123"/>
                <a:gd name="T7" fmla="*/ 61 h 121"/>
                <a:gd name="T8" fmla="*/ 61 w 123"/>
                <a:gd name="T9" fmla="*/ 96 h 121"/>
                <a:gd name="T10" fmla="*/ 12 w 123"/>
                <a:gd name="T11" fmla="*/ 0 h 121"/>
                <a:gd name="T12" fmla="*/ 0 w 123"/>
                <a:gd name="T13" fmla="*/ 14 h 121"/>
                <a:gd name="T14" fmla="*/ 0 w 123"/>
                <a:gd name="T15" fmla="*/ 108 h 121"/>
                <a:gd name="T16" fmla="*/ 12 w 123"/>
                <a:gd name="T17" fmla="*/ 121 h 121"/>
                <a:gd name="T18" fmla="*/ 111 w 123"/>
                <a:gd name="T19" fmla="*/ 121 h 121"/>
                <a:gd name="T20" fmla="*/ 123 w 123"/>
                <a:gd name="T21" fmla="*/ 108 h 121"/>
                <a:gd name="T22" fmla="*/ 123 w 123"/>
                <a:gd name="T23" fmla="*/ 14 h 121"/>
                <a:gd name="T24" fmla="*/ 111 w 123"/>
                <a:gd name="T25" fmla="*/ 0 h 121"/>
                <a:gd name="T26" fmla="*/ 12 w 123"/>
                <a:gd name="T2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 h="121">
                  <a:moveTo>
                    <a:pt x="61" y="96"/>
                  </a:moveTo>
                  <a:cubicBezTo>
                    <a:pt x="42" y="96"/>
                    <a:pt x="26" y="80"/>
                    <a:pt x="26" y="61"/>
                  </a:cubicBezTo>
                  <a:cubicBezTo>
                    <a:pt x="26" y="41"/>
                    <a:pt x="42" y="26"/>
                    <a:pt x="61" y="26"/>
                  </a:cubicBezTo>
                  <a:cubicBezTo>
                    <a:pt x="81" y="26"/>
                    <a:pt x="97" y="41"/>
                    <a:pt x="97" y="61"/>
                  </a:cubicBezTo>
                  <a:cubicBezTo>
                    <a:pt x="97" y="80"/>
                    <a:pt x="81" y="96"/>
                    <a:pt x="61" y="96"/>
                  </a:cubicBezTo>
                  <a:close/>
                  <a:moveTo>
                    <a:pt x="12" y="0"/>
                  </a:moveTo>
                  <a:cubicBezTo>
                    <a:pt x="5" y="0"/>
                    <a:pt x="0" y="6"/>
                    <a:pt x="0" y="14"/>
                  </a:cubicBezTo>
                  <a:lnTo>
                    <a:pt x="0" y="108"/>
                  </a:lnTo>
                  <a:cubicBezTo>
                    <a:pt x="0" y="115"/>
                    <a:pt x="5" y="121"/>
                    <a:pt x="12" y="121"/>
                  </a:cubicBezTo>
                  <a:lnTo>
                    <a:pt x="111" y="121"/>
                  </a:lnTo>
                  <a:cubicBezTo>
                    <a:pt x="117" y="121"/>
                    <a:pt x="123" y="115"/>
                    <a:pt x="123" y="108"/>
                  </a:cubicBezTo>
                  <a:lnTo>
                    <a:pt x="123" y="14"/>
                  </a:lnTo>
                  <a:cubicBezTo>
                    <a:pt x="123" y="6"/>
                    <a:pt x="117" y="0"/>
                    <a:pt x="111" y="0"/>
                  </a:cubicBezTo>
                  <a:lnTo>
                    <a:pt x="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73" name="TextBox 72">
            <a:extLst>
              <a:ext uri="{FF2B5EF4-FFF2-40B4-BE49-F238E27FC236}">
                <a16:creationId xmlns:a16="http://schemas.microsoft.com/office/drawing/2014/main" id="{F1BAB902-3A69-409C-A5B3-BBD6C2952934}"/>
              </a:ext>
            </a:extLst>
          </p:cNvPr>
          <p:cNvSpPr txBox="1"/>
          <p:nvPr/>
        </p:nvSpPr>
        <p:spPr>
          <a:xfrm>
            <a:off x="1315916" y="2379563"/>
            <a:ext cx="4230774" cy="646331"/>
          </a:xfrm>
          <a:prstGeom prst="rect">
            <a:avLst/>
          </a:prstGeom>
          <a:noFill/>
        </p:spPr>
        <p:txBody>
          <a:bodyPr wrap="square" rtlCol="0">
            <a:spAutoFit/>
          </a:bodyPr>
          <a:lstStyle/>
          <a:p>
            <a:r>
              <a:rPr lang="en-GB" dirty="0"/>
              <a:t>Time and date items are processed on Royal Mail’s machines</a:t>
            </a:r>
          </a:p>
        </p:txBody>
      </p:sp>
      <p:sp>
        <p:nvSpPr>
          <p:cNvPr id="75" name="TextBox 74">
            <a:extLst>
              <a:ext uri="{FF2B5EF4-FFF2-40B4-BE49-F238E27FC236}">
                <a16:creationId xmlns:a16="http://schemas.microsoft.com/office/drawing/2014/main" id="{DBE846D5-25D0-433D-ACA5-0F8D905C6C4B}"/>
              </a:ext>
            </a:extLst>
          </p:cNvPr>
          <p:cNvSpPr txBox="1"/>
          <p:nvPr/>
        </p:nvSpPr>
        <p:spPr>
          <a:xfrm>
            <a:off x="1315916" y="3363236"/>
            <a:ext cx="4230774" cy="646331"/>
          </a:xfrm>
          <a:prstGeom prst="rect">
            <a:avLst/>
          </a:prstGeom>
          <a:noFill/>
        </p:spPr>
        <p:txBody>
          <a:bodyPr wrap="square" rtlCol="0">
            <a:spAutoFit/>
          </a:bodyPr>
          <a:lstStyle/>
          <a:p>
            <a:r>
              <a:rPr lang="en-GB" dirty="0"/>
              <a:t>Allows you to see what is delivered by day – know where your mail is</a:t>
            </a:r>
          </a:p>
        </p:txBody>
      </p:sp>
      <p:sp>
        <p:nvSpPr>
          <p:cNvPr id="77" name="TextBox 76">
            <a:extLst>
              <a:ext uri="{FF2B5EF4-FFF2-40B4-BE49-F238E27FC236}">
                <a16:creationId xmlns:a16="http://schemas.microsoft.com/office/drawing/2014/main" id="{1C9DC23D-EB1F-4EA4-BFAE-409290EDEEDE}"/>
              </a:ext>
            </a:extLst>
          </p:cNvPr>
          <p:cNvSpPr txBox="1"/>
          <p:nvPr/>
        </p:nvSpPr>
        <p:spPr>
          <a:xfrm>
            <a:off x="1315916" y="4501290"/>
            <a:ext cx="4230774" cy="369332"/>
          </a:xfrm>
          <a:prstGeom prst="rect">
            <a:avLst/>
          </a:prstGeom>
          <a:noFill/>
        </p:spPr>
        <p:txBody>
          <a:bodyPr wrap="square" rtlCol="0">
            <a:spAutoFit/>
          </a:bodyPr>
          <a:lstStyle/>
          <a:p>
            <a:r>
              <a:rPr lang="en-GB" dirty="0"/>
              <a:t>Will tell you the number of missorts</a:t>
            </a:r>
          </a:p>
        </p:txBody>
      </p:sp>
      <p:sp>
        <p:nvSpPr>
          <p:cNvPr id="78" name="Freeform 59">
            <a:extLst>
              <a:ext uri="{FF2B5EF4-FFF2-40B4-BE49-F238E27FC236}">
                <a16:creationId xmlns:a16="http://schemas.microsoft.com/office/drawing/2014/main" id="{756A0237-C4AB-437D-8DD8-EDF1791F168E}"/>
              </a:ext>
            </a:extLst>
          </p:cNvPr>
          <p:cNvSpPr>
            <a:spLocks/>
          </p:cNvSpPr>
          <p:nvPr/>
        </p:nvSpPr>
        <p:spPr bwMode="auto">
          <a:xfrm>
            <a:off x="6197470" y="2484091"/>
            <a:ext cx="559741" cy="407908"/>
          </a:xfrm>
          <a:custGeom>
            <a:avLst/>
            <a:gdLst>
              <a:gd name="T0" fmla="*/ 403 w 513"/>
              <a:gd name="T1" fmla="*/ 245 h 373"/>
              <a:gd name="T2" fmla="*/ 325 w 513"/>
              <a:gd name="T3" fmla="*/ 373 h 373"/>
              <a:gd name="T4" fmla="*/ 247 w 513"/>
              <a:gd name="T5" fmla="*/ 245 h 373"/>
              <a:gd name="T6" fmla="*/ 185 w 513"/>
              <a:gd name="T7" fmla="*/ 182 h 373"/>
              <a:gd name="T8" fmla="*/ 114 w 513"/>
              <a:gd name="T9" fmla="*/ 171 h 373"/>
              <a:gd name="T10" fmla="*/ 38 w 513"/>
              <a:gd name="T11" fmla="*/ 248 h 373"/>
              <a:gd name="T12" fmla="*/ 0 w 513"/>
              <a:gd name="T13" fmla="*/ 210 h 373"/>
              <a:gd name="T14" fmla="*/ 81 w 513"/>
              <a:gd name="T15" fmla="*/ 129 h 373"/>
              <a:gd name="T16" fmla="*/ 176 w 513"/>
              <a:gd name="T17" fmla="*/ 11 h 373"/>
              <a:gd name="T18" fmla="*/ 230 w 513"/>
              <a:gd name="T19" fmla="*/ 153 h 373"/>
              <a:gd name="T20" fmla="*/ 285 w 513"/>
              <a:gd name="T21" fmla="*/ 207 h 373"/>
              <a:gd name="T22" fmla="*/ 365 w 513"/>
              <a:gd name="T23" fmla="*/ 207 h 373"/>
              <a:gd name="T24" fmla="*/ 475 w 513"/>
              <a:gd name="T25" fmla="*/ 98 h 373"/>
              <a:gd name="T26" fmla="*/ 513 w 513"/>
              <a:gd name="T27" fmla="*/ 135 h 373"/>
              <a:gd name="T28" fmla="*/ 403 w 513"/>
              <a:gd name="T29" fmla="*/ 24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3" h="373">
                <a:moveTo>
                  <a:pt x="403" y="245"/>
                </a:moveTo>
                <a:cubicBezTo>
                  <a:pt x="433" y="303"/>
                  <a:pt x="391" y="373"/>
                  <a:pt x="325" y="373"/>
                </a:cubicBezTo>
                <a:cubicBezTo>
                  <a:pt x="259" y="373"/>
                  <a:pt x="217" y="303"/>
                  <a:pt x="247" y="245"/>
                </a:cubicBezTo>
                <a:lnTo>
                  <a:pt x="185" y="182"/>
                </a:lnTo>
                <a:cubicBezTo>
                  <a:pt x="161" y="188"/>
                  <a:pt x="135" y="184"/>
                  <a:pt x="114" y="171"/>
                </a:cubicBezTo>
                <a:lnTo>
                  <a:pt x="38" y="248"/>
                </a:lnTo>
                <a:lnTo>
                  <a:pt x="0" y="210"/>
                </a:lnTo>
                <a:lnTo>
                  <a:pt x="81" y="129"/>
                </a:lnTo>
                <a:cubicBezTo>
                  <a:pt x="57" y="66"/>
                  <a:pt x="110" y="0"/>
                  <a:pt x="176" y="11"/>
                </a:cubicBezTo>
                <a:cubicBezTo>
                  <a:pt x="243" y="22"/>
                  <a:pt x="273" y="101"/>
                  <a:pt x="230" y="153"/>
                </a:cubicBezTo>
                <a:lnTo>
                  <a:pt x="285" y="207"/>
                </a:lnTo>
                <a:cubicBezTo>
                  <a:pt x="310" y="194"/>
                  <a:pt x="340" y="194"/>
                  <a:pt x="365" y="207"/>
                </a:cubicBezTo>
                <a:lnTo>
                  <a:pt x="475" y="98"/>
                </a:lnTo>
                <a:lnTo>
                  <a:pt x="513" y="135"/>
                </a:lnTo>
                <a:lnTo>
                  <a:pt x="403" y="24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 name="TextBox 79">
            <a:extLst>
              <a:ext uri="{FF2B5EF4-FFF2-40B4-BE49-F238E27FC236}">
                <a16:creationId xmlns:a16="http://schemas.microsoft.com/office/drawing/2014/main" id="{9D38BE2F-E685-42F7-BEEC-D1DE5E5D9031}"/>
              </a:ext>
            </a:extLst>
          </p:cNvPr>
          <p:cNvSpPr txBox="1"/>
          <p:nvPr/>
        </p:nvSpPr>
        <p:spPr>
          <a:xfrm>
            <a:off x="6891394" y="2357929"/>
            <a:ext cx="4230774" cy="646331"/>
          </a:xfrm>
          <a:prstGeom prst="rect">
            <a:avLst/>
          </a:prstGeom>
          <a:noFill/>
        </p:spPr>
        <p:txBody>
          <a:bodyPr wrap="square" rtlCol="0">
            <a:spAutoFit/>
          </a:bodyPr>
          <a:lstStyle/>
          <a:p>
            <a:r>
              <a:rPr lang="en-GB" dirty="0"/>
              <a:t>It will show you if you have any duplicated items</a:t>
            </a:r>
          </a:p>
        </p:txBody>
      </p:sp>
      <p:sp>
        <p:nvSpPr>
          <p:cNvPr id="83" name="TextBox 82">
            <a:extLst>
              <a:ext uri="{FF2B5EF4-FFF2-40B4-BE49-F238E27FC236}">
                <a16:creationId xmlns:a16="http://schemas.microsoft.com/office/drawing/2014/main" id="{454C9AEC-FFC7-44DB-9A27-61874E05292B}"/>
              </a:ext>
            </a:extLst>
          </p:cNvPr>
          <p:cNvSpPr txBox="1"/>
          <p:nvPr/>
        </p:nvSpPr>
        <p:spPr>
          <a:xfrm>
            <a:off x="6891394" y="3342002"/>
            <a:ext cx="4230774" cy="646331"/>
          </a:xfrm>
          <a:prstGeom prst="rect">
            <a:avLst/>
          </a:prstGeom>
          <a:noFill/>
        </p:spPr>
        <p:txBody>
          <a:bodyPr wrap="square" rtlCol="0">
            <a:spAutoFit/>
          </a:bodyPr>
          <a:lstStyle/>
          <a:p>
            <a:r>
              <a:rPr lang="en-GB" dirty="0"/>
              <a:t>Items incorrectly addressed and therefore are undeliverable</a:t>
            </a:r>
          </a:p>
        </p:txBody>
      </p:sp>
      <p:pic>
        <p:nvPicPr>
          <p:cNvPr id="84" name="Graphic 83" descr="Stamp">
            <a:extLst>
              <a:ext uri="{FF2B5EF4-FFF2-40B4-BE49-F238E27FC236}">
                <a16:creationId xmlns:a16="http://schemas.microsoft.com/office/drawing/2014/main" id="{B94EEB45-6282-4FC3-9399-6798CE6729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39987" y="4354359"/>
            <a:ext cx="624548" cy="624548"/>
          </a:xfrm>
          <a:prstGeom prst="rect">
            <a:avLst/>
          </a:prstGeom>
        </p:spPr>
      </p:pic>
      <p:sp>
        <p:nvSpPr>
          <p:cNvPr id="85" name="TextBox 84">
            <a:extLst>
              <a:ext uri="{FF2B5EF4-FFF2-40B4-BE49-F238E27FC236}">
                <a16:creationId xmlns:a16="http://schemas.microsoft.com/office/drawing/2014/main" id="{F18A20A2-7685-4BFC-B4EF-FE1ACA50C4BF}"/>
              </a:ext>
            </a:extLst>
          </p:cNvPr>
          <p:cNvSpPr txBox="1"/>
          <p:nvPr/>
        </p:nvSpPr>
        <p:spPr>
          <a:xfrm>
            <a:off x="6917141" y="4314663"/>
            <a:ext cx="4230774" cy="646331"/>
          </a:xfrm>
          <a:prstGeom prst="rect">
            <a:avLst/>
          </a:prstGeom>
          <a:noFill/>
        </p:spPr>
        <p:txBody>
          <a:bodyPr wrap="square" rtlCol="0">
            <a:spAutoFit/>
          </a:bodyPr>
          <a:lstStyle/>
          <a:p>
            <a:r>
              <a:rPr lang="en-GB" dirty="0"/>
              <a:t>Items presented against the wrong service, class or format</a:t>
            </a:r>
          </a:p>
        </p:txBody>
      </p:sp>
    </p:spTree>
    <p:extLst>
      <p:ext uri="{BB962C8B-B14F-4D97-AF65-F5344CB8AC3E}">
        <p14:creationId xmlns:p14="http://schemas.microsoft.com/office/powerpoint/2010/main" val="1279880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9983F-B840-430C-9C56-79E2063EDE9F}"/>
              </a:ext>
            </a:extLst>
          </p:cNvPr>
          <p:cNvSpPr>
            <a:spLocks noGrp="1"/>
          </p:cNvSpPr>
          <p:nvPr>
            <p:ph type="title"/>
          </p:nvPr>
        </p:nvSpPr>
        <p:spPr/>
        <p:txBody>
          <a:bodyPr/>
          <a:lstStyle/>
          <a:p>
            <a:r>
              <a:rPr lang="en-GB" dirty="0"/>
              <a:t>Business management impacts</a:t>
            </a:r>
          </a:p>
        </p:txBody>
      </p:sp>
      <p:sp>
        <p:nvSpPr>
          <p:cNvPr id="3" name="Text Placeholder 2">
            <a:extLst>
              <a:ext uri="{FF2B5EF4-FFF2-40B4-BE49-F238E27FC236}">
                <a16:creationId xmlns:a16="http://schemas.microsoft.com/office/drawing/2014/main" id="{B62A7D43-E67C-4B4B-8CF3-D919FBEAB99B}"/>
              </a:ext>
            </a:extLst>
          </p:cNvPr>
          <p:cNvSpPr>
            <a:spLocks noGrp="1"/>
          </p:cNvSpPr>
          <p:nvPr>
            <p:ph type="body"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FB3F5AD1-BD81-4746-ADA7-030E290118A0}"/>
              </a:ext>
            </a:extLst>
          </p:cNvPr>
          <p:cNvSpPr>
            <a:spLocks noGrp="1"/>
          </p:cNvSpPr>
          <p:nvPr>
            <p:ph type="sldNum" sz="quarter" idx="15"/>
          </p:nvPr>
        </p:nvSpPr>
        <p:spPr/>
        <p:txBody>
          <a:bodyPr/>
          <a:lstStyle/>
          <a:p>
            <a:fld id="{3787542D-5C6B-4EB3-96EB-9B37C3D5D2F8}" type="slidenum">
              <a:rPr lang="en-GB" smtClean="0"/>
              <a:t>9</a:t>
            </a:fld>
            <a:endParaRPr lang="en-GB" dirty="0"/>
          </a:p>
        </p:txBody>
      </p:sp>
      <p:pic>
        <p:nvPicPr>
          <p:cNvPr id="6" name="Picture 5">
            <a:extLst>
              <a:ext uri="{FF2B5EF4-FFF2-40B4-BE49-F238E27FC236}">
                <a16:creationId xmlns:a16="http://schemas.microsoft.com/office/drawing/2014/main" id="{EE889B9C-34F2-4BF2-990B-89CE8DE5B649}"/>
              </a:ext>
            </a:extLst>
          </p:cNvPr>
          <p:cNvPicPr>
            <a:picLocks noChangeAspect="1"/>
          </p:cNvPicPr>
          <p:nvPr/>
        </p:nvPicPr>
        <p:blipFill>
          <a:blip r:embed="rId2"/>
          <a:stretch>
            <a:fillRect/>
          </a:stretch>
        </p:blipFill>
        <p:spPr>
          <a:xfrm>
            <a:off x="591570" y="2363693"/>
            <a:ext cx="575973" cy="663315"/>
          </a:xfrm>
          <a:prstGeom prst="rect">
            <a:avLst/>
          </a:prstGeom>
        </p:spPr>
      </p:pic>
      <p:sp>
        <p:nvSpPr>
          <p:cNvPr id="7" name="TextBox 6">
            <a:extLst>
              <a:ext uri="{FF2B5EF4-FFF2-40B4-BE49-F238E27FC236}">
                <a16:creationId xmlns:a16="http://schemas.microsoft.com/office/drawing/2014/main" id="{4D1B3F81-56E7-4CD1-B256-9AD43F6848BE}"/>
              </a:ext>
            </a:extLst>
          </p:cNvPr>
          <p:cNvSpPr txBox="1"/>
          <p:nvPr/>
        </p:nvSpPr>
        <p:spPr>
          <a:xfrm>
            <a:off x="1401084" y="2428870"/>
            <a:ext cx="4230774" cy="646331"/>
          </a:xfrm>
          <a:prstGeom prst="rect">
            <a:avLst/>
          </a:prstGeom>
          <a:noFill/>
        </p:spPr>
        <p:txBody>
          <a:bodyPr wrap="square" rtlCol="0">
            <a:spAutoFit/>
          </a:bodyPr>
          <a:lstStyle/>
          <a:p>
            <a:r>
              <a:rPr lang="en-GB" dirty="0"/>
              <a:t>Using mailing patterns over time to manage customer experience</a:t>
            </a:r>
          </a:p>
        </p:txBody>
      </p:sp>
      <p:pic>
        <p:nvPicPr>
          <p:cNvPr id="9" name="Picture 8">
            <a:extLst>
              <a:ext uri="{FF2B5EF4-FFF2-40B4-BE49-F238E27FC236}">
                <a16:creationId xmlns:a16="http://schemas.microsoft.com/office/drawing/2014/main" id="{C56A01DA-4490-405D-BD93-948502571183}"/>
              </a:ext>
            </a:extLst>
          </p:cNvPr>
          <p:cNvPicPr>
            <a:picLocks noChangeAspect="1"/>
          </p:cNvPicPr>
          <p:nvPr/>
        </p:nvPicPr>
        <p:blipFill>
          <a:blip r:embed="rId3"/>
          <a:stretch>
            <a:fillRect/>
          </a:stretch>
        </p:blipFill>
        <p:spPr>
          <a:xfrm>
            <a:off x="574646" y="3474289"/>
            <a:ext cx="674185" cy="559868"/>
          </a:xfrm>
          <a:prstGeom prst="rect">
            <a:avLst/>
          </a:prstGeom>
        </p:spPr>
      </p:pic>
      <p:sp>
        <p:nvSpPr>
          <p:cNvPr id="11" name="TextBox 10">
            <a:extLst>
              <a:ext uri="{FF2B5EF4-FFF2-40B4-BE49-F238E27FC236}">
                <a16:creationId xmlns:a16="http://schemas.microsoft.com/office/drawing/2014/main" id="{6D7BD788-C47B-4A48-8902-D319C966FBBC}"/>
              </a:ext>
            </a:extLst>
          </p:cNvPr>
          <p:cNvSpPr txBox="1"/>
          <p:nvPr/>
        </p:nvSpPr>
        <p:spPr>
          <a:xfrm>
            <a:off x="1401084" y="3569557"/>
            <a:ext cx="4230774" cy="369332"/>
          </a:xfrm>
          <a:prstGeom prst="rect">
            <a:avLst/>
          </a:prstGeom>
          <a:noFill/>
        </p:spPr>
        <p:txBody>
          <a:bodyPr wrap="square" rtlCol="0">
            <a:spAutoFit/>
          </a:bodyPr>
          <a:lstStyle/>
          <a:p>
            <a:r>
              <a:rPr lang="en-GB" dirty="0"/>
              <a:t>Better and cleaner data, less wastage</a:t>
            </a:r>
          </a:p>
        </p:txBody>
      </p:sp>
      <p:pic>
        <p:nvPicPr>
          <p:cNvPr id="12" name="Picture 11">
            <a:extLst>
              <a:ext uri="{FF2B5EF4-FFF2-40B4-BE49-F238E27FC236}">
                <a16:creationId xmlns:a16="http://schemas.microsoft.com/office/drawing/2014/main" id="{3FE9DFAA-3EDA-409E-9FFA-27B9D9196141}"/>
              </a:ext>
            </a:extLst>
          </p:cNvPr>
          <p:cNvPicPr>
            <a:picLocks noChangeAspect="1"/>
          </p:cNvPicPr>
          <p:nvPr/>
        </p:nvPicPr>
        <p:blipFill>
          <a:blip r:embed="rId4"/>
          <a:stretch>
            <a:fillRect/>
          </a:stretch>
        </p:blipFill>
        <p:spPr>
          <a:xfrm>
            <a:off x="574646" y="4559621"/>
            <a:ext cx="666061" cy="509338"/>
          </a:xfrm>
          <a:prstGeom prst="rect">
            <a:avLst/>
          </a:prstGeom>
        </p:spPr>
      </p:pic>
      <p:sp>
        <p:nvSpPr>
          <p:cNvPr id="14" name="TextBox 13">
            <a:extLst>
              <a:ext uri="{FF2B5EF4-FFF2-40B4-BE49-F238E27FC236}">
                <a16:creationId xmlns:a16="http://schemas.microsoft.com/office/drawing/2014/main" id="{702B98B7-7251-4572-B362-79F8A23B97D2}"/>
              </a:ext>
            </a:extLst>
          </p:cNvPr>
          <p:cNvSpPr txBox="1"/>
          <p:nvPr/>
        </p:nvSpPr>
        <p:spPr>
          <a:xfrm>
            <a:off x="1399105" y="4505726"/>
            <a:ext cx="4230774" cy="646331"/>
          </a:xfrm>
          <a:prstGeom prst="rect">
            <a:avLst/>
          </a:prstGeom>
          <a:noFill/>
        </p:spPr>
        <p:txBody>
          <a:bodyPr wrap="square" rtlCol="0">
            <a:spAutoFit/>
          </a:bodyPr>
          <a:lstStyle/>
          <a:p>
            <a:r>
              <a:rPr lang="en-GB" dirty="0"/>
              <a:t>Ability to plan and stagger drop dates to suit capacity by using cumulative data</a:t>
            </a:r>
          </a:p>
        </p:txBody>
      </p:sp>
      <p:sp>
        <p:nvSpPr>
          <p:cNvPr id="16" name="TextBox 15">
            <a:extLst>
              <a:ext uri="{FF2B5EF4-FFF2-40B4-BE49-F238E27FC236}">
                <a16:creationId xmlns:a16="http://schemas.microsoft.com/office/drawing/2014/main" id="{162AAA52-03FE-4523-B78D-A58F05051B78}"/>
              </a:ext>
            </a:extLst>
          </p:cNvPr>
          <p:cNvSpPr txBox="1"/>
          <p:nvPr/>
        </p:nvSpPr>
        <p:spPr>
          <a:xfrm>
            <a:off x="6908565" y="2438376"/>
            <a:ext cx="4230774" cy="646331"/>
          </a:xfrm>
          <a:prstGeom prst="rect">
            <a:avLst/>
          </a:prstGeom>
          <a:noFill/>
        </p:spPr>
        <p:txBody>
          <a:bodyPr wrap="square" rtlCol="0">
            <a:spAutoFit/>
          </a:bodyPr>
          <a:lstStyle/>
          <a:p>
            <a:r>
              <a:rPr lang="en-GB" dirty="0"/>
              <a:t>Managing performance of your supply chain to improve efficiency</a:t>
            </a:r>
          </a:p>
        </p:txBody>
      </p:sp>
      <p:pic>
        <p:nvPicPr>
          <p:cNvPr id="17" name="Picture 16">
            <a:extLst>
              <a:ext uri="{FF2B5EF4-FFF2-40B4-BE49-F238E27FC236}">
                <a16:creationId xmlns:a16="http://schemas.microsoft.com/office/drawing/2014/main" id="{DA980303-DFB4-4BF6-A9B2-50140F29929E}"/>
              </a:ext>
            </a:extLst>
          </p:cNvPr>
          <p:cNvPicPr>
            <a:picLocks noChangeAspect="1"/>
          </p:cNvPicPr>
          <p:nvPr/>
        </p:nvPicPr>
        <p:blipFill>
          <a:blip r:embed="rId5"/>
          <a:stretch>
            <a:fillRect/>
          </a:stretch>
        </p:blipFill>
        <p:spPr>
          <a:xfrm>
            <a:off x="6300513" y="2427154"/>
            <a:ext cx="275232" cy="678182"/>
          </a:xfrm>
          <a:prstGeom prst="rect">
            <a:avLst/>
          </a:prstGeom>
        </p:spPr>
      </p:pic>
      <p:sp>
        <p:nvSpPr>
          <p:cNvPr id="19" name="TextBox 18">
            <a:extLst>
              <a:ext uri="{FF2B5EF4-FFF2-40B4-BE49-F238E27FC236}">
                <a16:creationId xmlns:a16="http://schemas.microsoft.com/office/drawing/2014/main" id="{F8AB040C-EC4A-4771-8734-A15BA7BE96C4}"/>
              </a:ext>
            </a:extLst>
          </p:cNvPr>
          <p:cNvSpPr txBox="1"/>
          <p:nvPr/>
        </p:nvSpPr>
        <p:spPr>
          <a:xfrm>
            <a:off x="6920440" y="3415797"/>
            <a:ext cx="4230774" cy="646331"/>
          </a:xfrm>
          <a:prstGeom prst="rect">
            <a:avLst/>
          </a:prstGeom>
          <a:noFill/>
        </p:spPr>
        <p:txBody>
          <a:bodyPr wrap="square" rtlCol="0">
            <a:spAutoFit/>
          </a:bodyPr>
          <a:lstStyle/>
          <a:p>
            <a:r>
              <a:rPr lang="en-GB" dirty="0"/>
              <a:t>Improving attribution or econometric models</a:t>
            </a:r>
          </a:p>
        </p:txBody>
      </p:sp>
      <p:pic>
        <p:nvPicPr>
          <p:cNvPr id="20" name="Picture 18">
            <a:extLst>
              <a:ext uri="{FF2B5EF4-FFF2-40B4-BE49-F238E27FC236}">
                <a16:creationId xmlns:a16="http://schemas.microsoft.com/office/drawing/2014/main" id="{C5F36D9A-0B2D-4902-9BD2-14A04B5C374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68900" y="3464901"/>
            <a:ext cx="576306" cy="529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BD6835AE-F6CB-4CDF-8E71-186FF5BA317E}"/>
              </a:ext>
            </a:extLst>
          </p:cNvPr>
          <p:cNvSpPr txBox="1"/>
          <p:nvPr/>
        </p:nvSpPr>
        <p:spPr>
          <a:xfrm>
            <a:off x="6918460" y="4446970"/>
            <a:ext cx="4230774" cy="646331"/>
          </a:xfrm>
          <a:prstGeom prst="rect">
            <a:avLst/>
          </a:prstGeom>
          <a:noFill/>
        </p:spPr>
        <p:txBody>
          <a:bodyPr wrap="square" rtlCol="0">
            <a:spAutoFit/>
          </a:bodyPr>
          <a:lstStyle/>
          <a:p>
            <a:r>
              <a:rPr lang="en-GB" dirty="0"/>
              <a:t>Improve mailing performance with better data around drop dates</a:t>
            </a:r>
          </a:p>
        </p:txBody>
      </p:sp>
      <p:pic>
        <p:nvPicPr>
          <p:cNvPr id="23" name="Picture 19">
            <a:extLst>
              <a:ext uri="{FF2B5EF4-FFF2-40B4-BE49-F238E27FC236}">
                <a16:creationId xmlns:a16="http://schemas.microsoft.com/office/drawing/2014/main" id="{2EFEECE9-47C3-4943-A654-6B0A5AB1E9D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72170" y="4501405"/>
            <a:ext cx="426599" cy="55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01560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ags/tag10.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1.xml><?xml version="1.0" encoding="utf-8"?>
<p:tagLst xmlns:a="http://schemas.openxmlformats.org/drawingml/2006/main" xmlns:r="http://schemas.openxmlformats.org/officeDocument/2006/relationships" xmlns:p="http://schemas.openxmlformats.org/presentationml/2006/main">
  <p:tag name="POWER_USER_TAGS_ICONS" val="browser*internet*wireframe*technology*digital*computer*website*web*connection*browsing"/>
</p:tagLst>
</file>

<file path=ppt/tags/tag12.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3.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4.xml><?xml version="1.0" encoding="utf-8"?>
<p:tagLst xmlns:a="http://schemas.openxmlformats.org/drawingml/2006/main" xmlns:r="http://schemas.openxmlformats.org/officeDocument/2006/relationships" xmlns:p="http://schemas.openxmlformats.org/presentationml/2006/main">
  <p:tag name="POWER_USER_TAGS_ICONS" val="digital-object_POWER_USER_SEPARATOR_ICONS_circuit-board_POWER_USER_SEPARATOR_ICONS_computer_POWER_USER_SEPARATOR_ICONS_digital_POWER_USER_SEPARATOR_ICONS_digitize_POWER_USER_SEPARATOR_ICONS_electronics_POWER_USER_SEPARATOR_ICONS_file_POWER_USER_SEPARATOR_ICONS_technology"/>
</p:tagLst>
</file>

<file path=ppt/tags/tag15.xml><?xml version="1.0" encoding="utf-8"?>
<p:tagLst xmlns:a="http://schemas.openxmlformats.org/drawingml/2006/main" xmlns:r="http://schemas.openxmlformats.org/officeDocument/2006/relationships" xmlns:p="http://schemas.openxmlformats.org/presentationml/2006/main">
  <p:tag name="POWER_USER_TAGS_ICONS" val="smartphone*iphone*phone*phone call*phone number*cell*ipod*mobile phone*smart phone*technology*digital*computer*mobile*mobility*telephone*call*"/>
</p:tagLst>
</file>

<file path=ppt/tags/tag16.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7.xml><?xml version="1.0" encoding="utf-8"?>
<p:tagLst xmlns:a="http://schemas.openxmlformats.org/drawingml/2006/main" xmlns:r="http://schemas.openxmlformats.org/officeDocument/2006/relationships" xmlns:p="http://schemas.openxmlformats.org/presentationml/2006/main">
  <p:tag name="POWER_USER_TAGS_ICONS" val="data*figures*numbers*chart*graph*analytics*analysis*growth*line chart*trends*smartphone*digital*computer*screen*presentation*"/>
</p:tagLst>
</file>

<file path=ppt/tags/tag18.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9.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62B45156-EE42-4F1E-9B53-35B77FE7765D&quot;,&quot;SourceFullName&quot;:&quot;cid:image001.jpg@01D77897.7F1FE330&quot;,&quot;LastUpdate&quot;:&quot;2021-07-21 1:19 PM&quot;,&quot;UpdatedBy&quot;:&quot;sophie.grender&quot;,&quot;IsLinked&quot;:false,&quot;IsBrokenLink&quot;:false}"/>
</p:tagLst>
</file>

<file path=ppt/tags/tag20.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1.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2.xml><?xml version="1.0" encoding="utf-8"?>
<p:tagLst xmlns:a="http://schemas.openxmlformats.org/drawingml/2006/main" xmlns:r="http://schemas.openxmlformats.org/officeDocument/2006/relationships" xmlns:p="http://schemas.openxmlformats.org/presentationml/2006/main">
  <p:tag name="POWER_USER_TAGS_ICONS" val="drone_POWER_USER_SEPARATOR_ICONS_aerial_POWER_USER_SEPARATOR_ICONS_aircraft_POWER_USER_SEPARATOR_ICONS_autonomous_POWER_USER_SEPARATOR_ICONS_remote-controlled_POWER_USER_SEPARATOR_ICONS_remote-guided_POWER_USER_SEPARATOR_ICONS_unmanned_POWER_USER_SEPARATOR_ICONS_vehicle"/>
</p:tagLst>
</file>

<file path=ppt/tags/tag23.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4.xml><?xml version="1.0" encoding="utf-8"?>
<p:tagLst xmlns:a="http://schemas.openxmlformats.org/drawingml/2006/main" xmlns:r="http://schemas.openxmlformats.org/officeDocument/2006/relationships" xmlns:p="http://schemas.openxmlformats.org/presentationml/2006/main">
  <p:tag name="POWER_USER_TAGS_ICONS" val="electronic vote*election*politics*electronic card*seamless*contactless card*e-card*e-pass"/>
</p:tagLst>
</file>

<file path=ppt/tags/tag25.xml><?xml version="1.0" encoding="utf-8"?>
<p:tagLst xmlns:a="http://schemas.openxmlformats.org/drawingml/2006/main" xmlns:r="http://schemas.openxmlformats.org/officeDocument/2006/relationships" xmlns:p="http://schemas.openxmlformats.org/presentationml/2006/main">
  <p:tag name="POWER_USER_TAGS_ICONS" val="big data*analytics*analysis*cloud*AI*artificial intelligence*machine learning"/>
</p:tagLst>
</file>

<file path=ppt/tags/tag26.xml><?xml version="1.0" encoding="utf-8"?>
<p:tagLst xmlns:a="http://schemas.openxmlformats.org/drawingml/2006/main" xmlns:r="http://schemas.openxmlformats.org/officeDocument/2006/relationships" xmlns:p="http://schemas.openxmlformats.org/presentationml/2006/main">
  <p:tag name="POWER_USER_TAGS_ICONS" val="turnover*people*rotation*relationship*network"/>
</p:tagLst>
</file>

<file path=ppt/tags/tag27.xml><?xml version="1.0" encoding="utf-8"?>
<p:tagLst xmlns:a="http://schemas.openxmlformats.org/drawingml/2006/main" xmlns:r="http://schemas.openxmlformats.org/officeDocument/2006/relationships" xmlns:p="http://schemas.openxmlformats.org/presentationml/2006/main">
  <p:tag name="POWER_USER_TAGS_ICONS" val="robotics*robotisation*automation*industry*fabrication*factory*plant*productivity*mechanics*productivism"/>
</p:tagLst>
</file>

<file path=ppt/tags/tag28.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9.xml><?xml version="1.0" encoding="utf-8"?>
<p:tagLst xmlns:a="http://schemas.openxmlformats.org/drawingml/2006/main" xmlns:r="http://schemas.openxmlformats.org/officeDocument/2006/relationships" xmlns:p="http://schemas.openxmlformats.org/presentationml/2006/main">
  <p:tag name="POWER_USER_TAGS_ICONS" val="drone_POWER_USER_SEPARATOR_ICONS_aerial_POWER_USER_SEPARATOR_ICONS_aircraft_POWER_USER_SEPARATOR_ICONS_autonomous_POWER_USER_SEPARATOR_ICONS_remote-controlled_POWER_USER_SEPARATOR_ICONS_remote-guided_POWER_USER_SEPARATOR_ICONS_unmanned_POWER_USER_SEPARATOR_ICONS_vehicle"/>
</p:tagLst>
</file>

<file path=ppt/tags/tag3.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30.xml><?xml version="1.0" encoding="utf-8"?>
<p:tagLst xmlns:a="http://schemas.openxmlformats.org/drawingml/2006/main" xmlns:r="http://schemas.openxmlformats.org/officeDocument/2006/relationships" xmlns:p="http://schemas.openxmlformats.org/presentationml/2006/main">
  <p:tag name="POWER_USER_TAGS_ICONS" val="drone_POWER_USER_SEPARATOR_ICONS_aerial_POWER_USER_SEPARATOR_ICONS_aircraft_POWER_USER_SEPARATOR_ICONS_autonomous_POWER_USER_SEPARATOR_ICONS_remote-controlled_POWER_USER_SEPARATOR_ICONS_remote-guided_POWER_USER_SEPARATOR_ICONS_unmanned_POWER_USER_SEPARATOR_ICONS_vehicle"/>
</p:tagLst>
</file>

<file path=ppt/tags/tag31.xml><?xml version="1.0" encoding="utf-8"?>
<p:tagLst xmlns:a="http://schemas.openxmlformats.org/drawingml/2006/main" xmlns:r="http://schemas.openxmlformats.org/officeDocument/2006/relationships" xmlns:p="http://schemas.openxmlformats.org/presentationml/2006/main">
  <p:tag name="POWER_USER_TAGS_ICONS" val="drone_POWER_USER_SEPARATOR_ICONS_aerial_POWER_USER_SEPARATOR_ICONS_aircraft_POWER_USER_SEPARATOR_ICONS_autonomous_POWER_USER_SEPARATOR_ICONS_remote-controlled_POWER_USER_SEPARATOR_ICONS_remote-guided_POWER_USER_SEPARATOR_ICONS_unmanned_POWER_USER_SEPARATOR_ICONS_vehicle"/>
</p:tagLst>
</file>

<file path=ppt/tags/tag32.xml><?xml version="1.0" encoding="utf-8"?>
<p:tagLst xmlns:a="http://schemas.openxmlformats.org/drawingml/2006/main" xmlns:r="http://schemas.openxmlformats.org/officeDocument/2006/relationships" xmlns:p="http://schemas.openxmlformats.org/presentationml/2006/main">
  <p:tag name="POWER_USER_TAGS_ICONS" val="drone_POWER_USER_SEPARATOR_ICONS_aerial_POWER_USER_SEPARATOR_ICONS_aircraft_POWER_USER_SEPARATOR_ICONS_autonomous_POWER_USER_SEPARATOR_ICONS_remote-controlled_POWER_USER_SEPARATOR_ICONS_remote-guided_POWER_USER_SEPARATOR_ICONS_unmanned_POWER_USER_SEPARATOR_ICONS_vehicle"/>
</p:tagLst>
</file>

<file path=ppt/tags/tag33.xml><?xml version="1.0" encoding="utf-8"?>
<p:tagLst xmlns:a="http://schemas.openxmlformats.org/drawingml/2006/main" xmlns:r="http://schemas.openxmlformats.org/officeDocument/2006/relationships" xmlns:p="http://schemas.openxmlformats.org/presentationml/2006/main">
  <p:tag name="POWER_USER_TAGS_ICONS" val="drone_POWER_USER_SEPARATOR_ICONS_aerial_POWER_USER_SEPARATOR_ICONS_aircraft_POWER_USER_SEPARATOR_ICONS_autonomous_POWER_USER_SEPARATOR_ICONS_remote-controlled_POWER_USER_SEPARATOR_ICONS_remote-guided_POWER_USER_SEPARATOR_ICONS_unmanned_POWER_USER_SEPARATOR_ICONS_vehicle"/>
</p:tagLst>
</file>

<file path=ppt/tags/tag34.xml><?xml version="1.0" encoding="utf-8"?>
<p:tagLst xmlns:a="http://schemas.openxmlformats.org/drawingml/2006/main" xmlns:r="http://schemas.openxmlformats.org/officeDocument/2006/relationships" xmlns:p="http://schemas.openxmlformats.org/presentationml/2006/main">
  <p:tag name="POWER_USER_TAGS_ICONS" val="drone_POWER_USER_SEPARATOR_ICONS_aerial_POWER_USER_SEPARATOR_ICONS_aircraft_POWER_USER_SEPARATOR_ICONS_autonomous_POWER_USER_SEPARATOR_ICONS_remote-controlled_POWER_USER_SEPARATOR_ICONS_remote-guided_POWER_USER_SEPARATOR_ICONS_unmanned_POWER_USER_SEPARATOR_ICONS_vehicle"/>
</p:tagLst>
</file>

<file path=ppt/tags/tag35.xml><?xml version="1.0" encoding="utf-8"?>
<p:tagLst xmlns:a="http://schemas.openxmlformats.org/drawingml/2006/main" xmlns:r="http://schemas.openxmlformats.org/officeDocument/2006/relationships" xmlns:p="http://schemas.openxmlformats.org/presentationml/2006/main">
  <p:tag name="POWER_USER_TAGS_ICONS" val="drone_POWER_USER_SEPARATOR_ICONS_aerial_POWER_USER_SEPARATOR_ICONS_aircraft_POWER_USER_SEPARATOR_ICONS_autonomous_POWER_USER_SEPARATOR_ICONS_remote-controlled_POWER_USER_SEPARATOR_ICONS_remote-guided_POWER_USER_SEPARATOR_ICONS_unmanned_POWER_USER_SEPARATOR_ICONS_vehicle"/>
</p:tagLst>
</file>

<file path=ppt/tags/tag36.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37.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4.xml><?xml version="1.0" encoding="utf-8"?>
<p:tagLst xmlns:a="http://schemas.openxmlformats.org/drawingml/2006/main" xmlns:r="http://schemas.openxmlformats.org/officeDocument/2006/relationships" xmlns:p="http://schemas.openxmlformats.org/presentationml/2006/main">
  <p:tag name="POWER_USER_TAGS_ICONS" val="camera_POWER_USER_SEPARATOR_ICONS_film-camera_POWER_USER_SEPARATOR_ICONS_point-and-shoot_POWER_USER_SEPARATOR_ICONS_digital-camera_POWER_USER_SEPARATOR_ICONS_digital_POWER_USER_SEPARATOR_ICONS_shoot_POWER_USER_SEPARATOR_ICONS_point_POWER_USER_SEPARATOR_ICONS_photography_POWER_USER_SEPARATOR_ICONS_photo_POWER_USER_SEPARATOR_ICONS_film_POWER_USER_SEPARATOR_ICONS_pic"/>
</p:tagLst>
</file>

<file path=ppt/tags/tag5.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6.xml><?xml version="1.0" encoding="utf-8"?>
<p:tagLst xmlns:a="http://schemas.openxmlformats.org/drawingml/2006/main" xmlns:r="http://schemas.openxmlformats.org/officeDocument/2006/relationships" xmlns:p="http://schemas.openxmlformats.org/presentationml/2006/main">
  <p:tag name="POWER_USER_TAGS_ICONS" val="robotics*robotisation*automation*industry*fabrication*factory*plant*productivity*mechanics*productivism"/>
</p:tagLst>
</file>

<file path=ppt/tags/tag7.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8.xml><?xml version="1.0" encoding="utf-8"?>
<p:tagLst xmlns:a="http://schemas.openxmlformats.org/drawingml/2006/main" xmlns:r="http://schemas.openxmlformats.org/officeDocument/2006/relationships" xmlns:p="http://schemas.openxmlformats.org/presentationml/2006/main">
  <p:tag name="POWER_USER_TAGS_ICONS" val="digital-object_POWER_USER_SEPARATOR_ICONS_circuit-board_POWER_USER_SEPARATOR_ICONS_computer_POWER_USER_SEPARATOR_ICONS_digital_POWER_USER_SEPARATOR_ICONS_digitize_POWER_USER_SEPARATOR_ICONS_electronics_POWER_USER_SEPARATOR_ICONS_file_POWER_USER_SEPARATOR_ICONS_technology"/>
</p:tagLst>
</file>

<file path=ppt/tags/tag9.xml><?xml version="1.0" encoding="utf-8"?>
<p:tagLst xmlns:a="http://schemas.openxmlformats.org/drawingml/2006/main" xmlns:r="http://schemas.openxmlformats.org/officeDocument/2006/relationships" xmlns:p="http://schemas.openxmlformats.org/presentationml/2006/main">
  <p:tag name="POWER_USER_TAGS_ICONS" val="electronic vote*election*politics*electronic card*seamless*contactless card*e-card*e-pass"/>
</p:tagLst>
</file>

<file path=ppt/theme/theme1.xml><?xml version="1.0" encoding="utf-8"?>
<a:theme xmlns:a="http://schemas.openxmlformats.org/drawingml/2006/main" name="Office Theme">
  <a:themeElements>
    <a:clrScheme name="Marketreach Colours">
      <a:dk1>
        <a:srgbClr val="000000"/>
      </a:dk1>
      <a:lt1>
        <a:srgbClr val="FFFFFF"/>
      </a:lt1>
      <a:dk2>
        <a:srgbClr val="666666"/>
      </a:dk2>
      <a:lt2>
        <a:srgbClr val="FFFFFF"/>
      </a:lt2>
      <a:accent1>
        <a:srgbClr val="E32019"/>
      </a:accent1>
      <a:accent2>
        <a:srgbClr val="E94D47"/>
      </a:accent2>
      <a:accent3>
        <a:srgbClr val="EE7975"/>
      </a:accent3>
      <a:accent4>
        <a:srgbClr val="F3A6A3"/>
      </a:accent4>
      <a:accent5>
        <a:srgbClr val="F9D3D1"/>
      </a:accent5>
      <a:accent6>
        <a:srgbClr val="000000"/>
      </a:accent6>
      <a:hlink>
        <a:srgbClr val="E32019"/>
      </a:hlink>
      <a:folHlink>
        <a:srgbClr val="E94D47"/>
      </a:folHlink>
    </a:clrScheme>
    <a:fontScheme name="Marketreach fonts">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D71CF4A4FD234468DD412F3CF334B34" ma:contentTypeVersion="5" ma:contentTypeDescription="Create a new document." ma:contentTypeScope="" ma:versionID="7c5298e035e3abb700d4d2719f1bcc92">
  <xsd:schema xmlns:xsd="http://www.w3.org/2001/XMLSchema" xmlns:xs="http://www.w3.org/2001/XMLSchema" xmlns:p="http://schemas.microsoft.com/office/2006/metadata/properties" xmlns:ns2="4be9f171-eef0-4f28-8842-fd062038bb63" targetNamespace="http://schemas.microsoft.com/office/2006/metadata/properties" ma:root="true" ma:fieldsID="7c48febbddd040c151bb22673fcc65ec" ns2:_="">
    <xsd:import namespace="4be9f171-eef0-4f28-8842-fd062038bb6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e9f171-eef0-4f28-8842-fd062038bb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1A0B5A-0F16-41B3-8A2F-1F42330CA88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4be9f171-eef0-4f28-8842-fd062038bb63"/>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959F9721-E688-41FE-A6C0-BAFCE096F8E7}">
  <ds:schemaRefs>
    <ds:schemaRef ds:uri="http://schemas.microsoft.com/sharepoint/v3/contenttype/forms"/>
  </ds:schemaRefs>
</ds:datastoreItem>
</file>

<file path=customXml/itemProps3.xml><?xml version="1.0" encoding="utf-8"?>
<ds:datastoreItem xmlns:ds="http://schemas.openxmlformats.org/officeDocument/2006/customXml" ds:itemID="{E98848BB-50DE-4E57-9CA8-7CC896B952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e9f171-eef0-4f28-8842-fd062038bb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1140</Words>
  <Application>Microsoft Office PowerPoint</Application>
  <PresentationFormat>Widescreen</PresentationFormat>
  <Paragraphs>115</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Century Gothic</vt:lpstr>
      <vt:lpstr>Impact</vt:lpstr>
      <vt:lpstr>Wingdings</vt:lpstr>
      <vt:lpstr>Office Theme</vt:lpstr>
      <vt:lpstr>MAKING THE MOST OF MAILMARK DIRECT DATA</vt:lpstr>
      <vt:lpstr>Supply chain to consumer</vt:lpstr>
      <vt:lpstr>What do mailmark barcodes look like</vt:lpstr>
      <vt:lpstr>How the system works</vt:lpstr>
      <vt:lpstr>Data available at HOUSEHOLD LEVEL</vt:lpstr>
      <vt:lpstr>Improving business performance</vt:lpstr>
      <vt:lpstr>PowerPoint Presentation</vt:lpstr>
      <vt:lpstr>Delivery verification</vt:lpstr>
      <vt:lpstr>Business management impacts</vt:lpstr>
      <vt:lpstr>Daily delivery data</vt:lpstr>
      <vt:lpstr>PowerPoint Presentation</vt:lpstr>
      <vt:lpstr>predict delivery date of economy product</vt:lpstr>
      <vt:lpstr>MARKETING AUTOMATION INTEGRATION</vt:lpstr>
      <vt:lpstr>Attribution modelling</vt:lpstr>
      <vt:lpstr>Refined media planning</vt:lpstr>
      <vt:lpstr>PowerPoint Presentation</vt:lpstr>
      <vt:lpstr>Interaction rate modelling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9</cp:revision>
  <dcterms:created xsi:type="dcterms:W3CDTF">2018-10-03T11:19:32Z</dcterms:created>
  <dcterms:modified xsi:type="dcterms:W3CDTF">2021-08-23T09:04:44Z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0x010100AD71CF4A4FD234468DD412F3CF334B34</vt:lpwstr>
  </property>
  <property fmtid="{D5CDD505-2E9C-101B-9397-08002B2CF9AE}" pid="3" name="MSIP_Label_980f36f3-41a5-4f45-a6a2-e224f336accd_Enabled">
    <vt:lpwstr>true</vt:lpwstr>
  </property>
  <property fmtid="{D5CDD505-2E9C-101B-9397-08002B2CF9AE}" pid="4" name="MSIP_Label_980f36f3-41a5-4f45-a6a2-e224f336accd_SetDate">
    <vt:lpwstr>2021-08-23T09:04:43Z</vt:lpwstr>
  </property>
  <property fmtid="{D5CDD505-2E9C-101B-9397-08002B2CF9AE}" pid="5" name="MSIP_Label_980f36f3-41a5-4f45-a6a2-e224f336accd_Method">
    <vt:lpwstr>Standard</vt:lpwstr>
  </property>
  <property fmtid="{D5CDD505-2E9C-101B-9397-08002B2CF9AE}" pid="6" name="MSIP_Label_980f36f3-41a5-4f45-a6a2-e224f336accd_Name">
    <vt:lpwstr>980f36f3-41a5-4f45-a6a2-e224f336accd</vt:lpwstr>
  </property>
  <property fmtid="{D5CDD505-2E9C-101B-9397-08002B2CF9AE}" pid="7" name="MSIP_Label_980f36f3-41a5-4f45-a6a2-e224f336accd_SiteId">
    <vt:lpwstr>7a082108-90dd-41ac-be41-9b8feabee2da</vt:lpwstr>
  </property>
  <property fmtid="{D5CDD505-2E9C-101B-9397-08002B2CF9AE}" pid="8" name="MSIP_Label_980f36f3-41a5-4f45-a6a2-e224f336accd_ActionId">
    <vt:lpwstr/>
  </property>
  <property fmtid="{D5CDD505-2E9C-101B-9397-08002B2CF9AE}" pid="9" name="MSIP_Label_980f36f3-41a5-4f45-a6a2-e224f336accd_ContentBits">
    <vt:lpwstr>2</vt:lpwstr>
  </property>
</Properties>
</file>