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7" r:id="rId3"/>
  </p:sldMasterIdLst>
  <p:notesMasterIdLst>
    <p:notesMasterId r:id="rId49"/>
  </p:notesMasterIdLst>
  <p:sldIdLst>
    <p:sldId id="361" r:id="rId4"/>
    <p:sldId id="362" r:id="rId5"/>
    <p:sldId id="363" r:id="rId6"/>
    <p:sldId id="364" r:id="rId7"/>
    <p:sldId id="451" r:id="rId8"/>
    <p:sldId id="455" r:id="rId9"/>
    <p:sldId id="475" r:id="rId10"/>
    <p:sldId id="476" r:id="rId11"/>
    <p:sldId id="477" r:id="rId12"/>
    <p:sldId id="453" r:id="rId13"/>
    <p:sldId id="260" r:id="rId14"/>
    <p:sldId id="454" r:id="rId15"/>
    <p:sldId id="464" r:id="rId16"/>
    <p:sldId id="459" r:id="rId17"/>
    <p:sldId id="465" r:id="rId18"/>
    <p:sldId id="460" r:id="rId19"/>
    <p:sldId id="468" r:id="rId20"/>
    <p:sldId id="467" r:id="rId21"/>
    <p:sldId id="466" r:id="rId22"/>
    <p:sldId id="461" r:id="rId23"/>
    <p:sldId id="462" r:id="rId24"/>
    <p:sldId id="463" r:id="rId25"/>
    <p:sldId id="469" r:id="rId26"/>
    <p:sldId id="470" r:id="rId27"/>
    <p:sldId id="471" r:id="rId28"/>
    <p:sldId id="259" r:id="rId29"/>
    <p:sldId id="329" r:id="rId30"/>
    <p:sldId id="261" r:id="rId31"/>
    <p:sldId id="365" r:id="rId32"/>
    <p:sldId id="347" r:id="rId33"/>
    <p:sldId id="456" r:id="rId34"/>
    <p:sldId id="348" r:id="rId35"/>
    <p:sldId id="349" r:id="rId36"/>
    <p:sldId id="450" r:id="rId37"/>
    <p:sldId id="449" r:id="rId38"/>
    <p:sldId id="400" r:id="rId39"/>
    <p:sldId id="474" r:id="rId40"/>
    <p:sldId id="360" r:id="rId41"/>
    <p:sldId id="457" r:id="rId42"/>
    <p:sldId id="458" r:id="rId43"/>
    <p:sldId id="473" r:id="rId44"/>
    <p:sldId id="448" r:id="rId45"/>
    <p:sldId id="472" r:id="rId46"/>
    <p:sldId id="357" r:id="rId47"/>
    <p:sldId id="44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BE3"/>
    <a:srgbClr val="03B0ED"/>
    <a:srgbClr val="385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p:cViewPr>
        <p:scale>
          <a:sx n="70" d="100"/>
          <a:sy n="70" d="100"/>
        </p:scale>
        <p:origin x="-1386" y="-24"/>
      </p:cViewPr>
      <p:guideLst>
        <p:guide orient="horz" pos="2160"/>
        <p:guide pos="2880"/>
        <p:guide pos="3742"/>
        <p:guide pos="39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ohn.bliss\Documents\2015-16\Touchpoints%206%20respons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435105062552086"/>
          <c:y val="3.0530870536487897E-2"/>
          <c:w val="0.51564894937447914"/>
          <c:h val="0.94402673734977216"/>
        </c:manualLayout>
      </c:layout>
      <c:barChart>
        <c:barDir val="bar"/>
        <c:grouping val="clustered"/>
        <c:varyColors val="0"/>
        <c:ser>
          <c:idx val="0"/>
          <c:order val="0"/>
          <c:invertIfNegative val="0"/>
          <c:dLbls>
            <c:txPr>
              <a:bodyPr/>
              <a:lstStyle/>
              <a:p>
                <a:pPr>
                  <a:defRPr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Sheet2!$A$7:$A$19</c:f>
              <c:strCache>
                <c:ptCount val="13"/>
                <c:pt idx="0">
                  <c:v>PAID MORE ATTENTION TO AN ADVERT</c:v>
                </c:pt>
                <c:pt idx="1">
                  <c:v>PROVIDED PERSONAL TO A COMPANY </c:v>
                </c:pt>
                <c:pt idx="2">
                  <c:v>TRIED A NEW PRODUCT OR SERVICE</c:v>
                </c:pt>
                <c:pt idx="3">
                  <c:v>PASSED MAIL ON TO SOMEONE ELSE</c:v>
                </c:pt>
                <c:pt idx="4">
                  <c:v>REFERRED TO INFORMATION FROM MAIL WHILST ONLINE</c:v>
                </c:pt>
                <c:pt idx="5">
                  <c:v>MADE AN ENQUIRY ONLINE</c:v>
                </c:pt>
                <c:pt idx="6">
                  <c:v>MADE AN ENQUIRY BY PHONE</c:v>
                </c:pt>
                <c:pt idx="7">
                  <c:v>VISITED A STORE</c:v>
                </c:pt>
                <c:pt idx="8">
                  <c:v>RENEWED AN EXISTING SERVICE OR SUBSCRIPTION</c:v>
                </c:pt>
                <c:pt idx="9">
                  <c:v>BOUGHT OR ORDERED SOMETHING</c:v>
                </c:pt>
                <c:pt idx="10">
                  <c:v>KEPT MAIL FOR LATER USE/REFERENCE</c:v>
                </c:pt>
                <c:pt idx="11">
                  <c:v>USED A VOUCHER OR COUPON</c:v>
                </c:pt>
                <c:pt idx="12">
                  <c:v>ANY RESPONSE TO DM</c:v>
                </c:pt>
              </c:strCache>
            </c:strRef>
          </c:cat>
          <c:val>
            <c:numRef>
              <c:f>Sheet2!$B$7:$B$19</c:f>
              <c:numCache>
                <c:formatCode>0%</c:formatCode>
                <c:ptCount val="13"/>
                <c:pt idx="0">
                  <c:v>9.4905000000000003E-2</c:v>
                </c:pt>
                <c:pt idx="1">
                  <c:v>0.100161</c:v>
                </c:pt>
                <c:pt idx="2">
                  <c:v>0.118502</c:v>
                </c:pt>
                <c:pt idx="3">
                  <c:v>0.12648799999999999</c:v>
                </c:pt>
                <c:pt idx="4">
                  <c:v>0.13603100000000001</c:v>
                </c:pt>
                <c:pt idx="5">
                  <c:v>0.13658999999999999</c:v>
                </c:pt>
                <c:pt idx="6">
                  <c:v>0.14810000000000001</c:v>
                </c:pt>
                <c:pt idx="7">
                  <c:v>0.21810599999999999</c:v>
                </c:pt>
                <c:pt idx="8">
                  <c:v>0.26257799999999998</c:v>
                </c:pt>
                <c:pt idx="9">
                  <c:v>0.26549</c:v>
                </c:pt>
                <c:pt idx="10">
                  <c:v>0.371417</c:v>
                </c:pt>
                <c:pt idx="11">
                  <c:v>0.501332</c:v>
                </c:pt>
                <c:pt idx="12">
                  <c:v>0.73955400000000004</c:v>
                </c:pt>
              </c:numCache>
            </c:numRef>
          </c:val>
        </c:ser>
        <c:dLbls>
          <c:showLegendKey val="0"/>
          <c:showVal val="0"/>
          <c:showCatName val="0"/>
          <c:showSerName val="0"/>
          <c:showPercent val="0"/>
          <c:showBubbleSize val="0"/>
        </c:dLbls>
        <c:gapWidth val="31"/>
        <c:axId val="153724032"/>
        <c:axId val="153725568"/>
      </c:barChart>
      <c:catAx>
        <c:axId val="153724032"/>
        <c:scaling>
          <c:orientation val="minMax"/>
        </c:scaling>
        <c:delete val="0"/>
        <c:axPos val="l"/>
        <c:majorTickMark val="out"/>
        <c:minorTickMark val="none"/>
        <c:tickLblPos val="nextTo"/>
        <c:txPr>
          <a:bodyPr/>
          <a:lstStyle/>
          <a:p>
            <a:pPr>
              <a:defRPr sz="1100" b="1">
                <a:latin typeface="Arial" panose="020B0604020202020204" pitchFamily="34" charset="0"/>
                <a:cs typeface="Arial" panose="020B0604020202020204" pitchFamily="34" charset="0"/>
              </a:defRPr>
            </a:pPr>
            <a:endParaRPr lang="en-US"/>
          </a:p>
        </c:txPr>
        <c:crossAx val="153725568"/>
        <c:crosses val="autoZero"/>
        <c:auto val="1"/>
        <c:lblAlgn val="ctr"/>
        <c:lblOffset val="100"/>
        <c:noMultiLvlLbl val="0"/>
      </c:catAx>
      <c:valAx>
        <c:axId val="153725568"/>
        <c:scaling>
          <c:orientation val="minMax"/>
        </c:scaling>
        <c:delete val="1"/>
        <c:axPos val="b"/>
        <c:numFmt formatCode="0%" sourceLinked="1"/>
        <c:majorTickMark val="out"/>
        <c:minorTickMark val="none"/>
        <c:tickLblPos val="nextTo"/>
        <c:crossAx val="153724032"/>
        <c:crosses val="autoZero"/>
        <c:crossBetween val="between"/>
      </c:valAx>
    </c:plotArea>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163A7-7940-4338-9519-5CB56B3067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587F76B-EE40-45D6-A42B-0B5487E84B77}">
      <dgm:prSet custT="1"/>
      <dgm:spPr/>
      <dgm:t>
        <a:bodyPr/>
        <a:lstStyle/>
        <a:p>
          <a:pPr rtl="0"/>
          <a:r>
            <a:rPr lang="en-GB" sz="2000" b="1" dirty="0" smtClean="0"/>
            <a:t>Improved statement understanding</a:t>
          </a:r>
          <a:endParaRPr lang="en-GB" sz="2000" dirty="0"/>
        </a:p>
      </dgm:t>
    </dgm:pt>
    <dgm:pt modelId="{04C251F3-6438-4D0A-A55B-A112E7D448E9}" type="parTrans" cxnId="{A3CC815E-7B08-4DB7-B865-70C150BFC332}">
      <dgm:prSet/>
      <dgm:spPr/>
      <dgm:t>
        <a:bodyPr/>
        <a:lstStyle/>
        <a:p>
          <a:endParaRPr lang="en-GB"/>
        </a:p>
      </dgm:t>
    </dgm:pt>
    <dgm:pt modelId="{844EF453-C65E-462F-A425-D3A59B655BBA}" type="sibTrans" cxnId="{A3CC815E-7B08-4DB7-B865-70C150BFC332}">
      <dgm:prSet/>
      <dgm:spPr/>
      <dgm:t>
        <a:bodyPr/>
        <a:lstStyle/>
        <a:p>
          <a:endParaRPr lang="en-GB"/>
        </a:p>
      </dgm:t>
    </dgm:pt>
    <dgm:pt modelId="{EE4CE916-4899-4D68-915F-4186EE9F031B}">
      <dgm:prSet custT="1"/>
      <dgm:spPr/>
      <dgm:t>
        <a:bodyPr/>
        <a:lstStyle/>
        <a:p>
          <a:pPr rtl="0"/>
          <a:r>
            <a:rPr lang="en-GB" sz="1500" b="1" dirty="0" smtClean="0"/>
            <a:t>50% </a:t>
          </a:r>
          <a:r>
            <a:rPr lang="en-US" sz="1500" b="1" dirty="0" smtClean="0"/>
            <a:t>more people understood what was in their account with a paper statement </a:t>
          </a:r>
          <a:r>
            <a:rPr lang="en-US" sz="1500" dirty="0" smtClean="0"/>
            <a:t>than an electronic one</a:t>
          </a:r>
          <a:r>
            <a:rPr lang="en-US" sz="1500" baseline="30000" dirty="0" smtClean="0"/>
            <a:t>1</a:t>
          </a:r>
          <a:endParaRPr lang="en-GB" sz="1200" baseline="30000" dirty="0"/>
        </a:p>
      </dgm:t>
    </dgm:pt>
    <dgm:pt modelId="{B84AC047-6DF1-479F-923B-AF141F33C313}" type="parTrans" cxnId="{E54BEBBD-EEC7-441B-B37D-9BABE6223152}">
      <dgm:prSet/>
      <dgm:spPr/>
      <dgm:t>
        <a:bodyPr/>
        <a:lstStyle/>
        <a:p>
          <a:endParaRPr lang="en-GB"/>
        </a:p>
      </dgm:t>
    </dgm:pt>
    <dgm:pt modelId="{C502B58D-D9CF-4375-A901-F0EE94E7C2E3}" type="sibTrans" cxnId="{E54BEBBD-EEC7-441B-B37D-9BABE6223152}">
      <dgm:prSet/>
      <dgm:spPr/>
      <dgm:t>
        <a:bodyPr/>
        <a:lstStyle/>
        <a:p>
          <a:endParaRPr lang="en-GB"/>
        </a:p>
      </dgm:t>
    </dgm:pt>
    <dgm:pt modelId="{32714D88-C332-4E07-B8F9-5F5AFCEB6E2A}">
      <dgm:prSet custT="1"/>
      <dgm:spPr/>
      <dgm:t>
        <a:bodyPr/>
        <a:lstStyle/>
        <a:p>
          <a:pPr rtl="0"/>
          <a:r>
            <a:rPr lang="en-US" sz="2000" b="1" dirty="0" smtClean="0"/>
            <a:t>Much higher open rates than email</a:t>
          </a:r>
          <a:endParaRPr lang="en-GB" sz="2000" dirty="0"/>
        </a:p>
      </dgm:t>
    </dgm:pt>
    <dgm:pt modelId="{C85A8A06-08AA-42F2-859B-95C3D8EEFC2A}" type="parTrans" cxnId="{5E4FACE4-A5DC-4BF5-9E0D-F2EC25B65667}">
      <dgm:prSet/>
      <dgm:spPr/>
      <dgm:t>
        <a:bodyPr/>
        <a:lstStyle/>
        <a:p>
          <a:endParaRPr lang="en-GB"/>
        </a:p>
      </dgm:t>
    </dgm:pt>
    <dgm:pt modelId="{3B92504C-4AAF-41EC-8F85-62F6BE41433C}" type="sibTrans" cxnId="{5E4FACE4-A5DC-4BF5-9E0D-F2EC25B65667}">
      <dgm:prSet/>
      <dgm:spPr/>
      <dgm:t>
        <a:bodyPr/>
        <a:lstStyle/>
        <a:p>
          <a:endParaRPr lang="en-GB"/>
        </a:p>
      </dgm:t>
    </dgm:pt>
    <dgm:pt modelId="{D3F7D10C-E82F-4891-B85C-0816F42D5B3C}">
      <dgm:prSet custT="1"/>
      <dgm:spPr/>
      <dgm:t>
        <a:bodyPr/>
        <a:lstStyle/>
        <a:p>
          <a:pPr rtl="0"/>
          <a:r>
            <a:rPr lang="en-US" sz="1500" dirty="0" smtClean="0"/>
            <a:t>At least 65% of all addressed mail is opened</a:t>
          </a:r>
          <a:r>
            <a:rPr lang="en-US" sz="1500" baseline="30000" dirty="0" smtClean="0"/>
            <a:t>2</a:t>
          </a:r>
          <a:r>
            <a:rPr lang="en-US" sz="1500" dirty="0" smtClean="0"/>
            <a:t>. </a:t>
          </a:r>
          <a:r>
            <a:rPr lang="en-US" sz="1500" b="1" dirty="0" smtClean="0"/>
            <a:t>Open rates are higher for paper statements</a:t>
          </a:r>
          <a:r>
            <a:rPr lang="en-US" sz="1500" b="0" dirty="0" smtClean="0"/>
            <a:t> with </a:t>
          </a:r>
          <a:r>
            <a:rPr lang="en-US" sz="1500" b="1" dirty="0" smtClean="0"/>
            <a:t>more people </a:t>
          </a:r>
          <a:r>
            <a:rPr lang="en-US" sz="1500" b="0" dirty="0" smtClean="0"/>
            <a:t>responding t</a:t>
          </a:r>
          <a:r>
            <a:rPr lang="en-US" sz="1500" dirty="0" smtClean="0"/>
            <a:t>o an ‘unhealthy’ statement than email</a:t>
          </a:r>
          <a:endParaRPr lang="en-GB" sz="1500" dirty="0"/>
        </a:p>
      </dgm:t>
    </dgm:pt>
    <dgm:pt modelId="{05DB4D7A-06DC-4A90-AC88-4EB917E132DE}" type="parTrans" cxnId="{050FCBBF-34D4-4156-9255-DA632EDEC982}">
      <dgm:prSet/>
      <dgm:spPr/>
      <dgm:t>
        <a:bodyPr/>
        <a:lstStyle/>
        <a:p>
          <a:endParaRPr lang="en-GB"/>
        </a:p>
      </dgm:t>
    </dgm:pt>
    <dgm:pt modelId="{2847B68A-1B27-4BB3-9EB9-A42D09F46987}" type="sibTrans" cxnId="{050FCBBF-34D4-4156-9255-DA632EDEC982}">
      <dgm:prSet/>
      <dgm:spPr/>
      <dgm:t>
        <a:bodyPr/>
        <a:lstStyle/>
        <a:p>
          <a:endParaRPr lang="en-GB"/>
        </a:p>
      </dgm:t>
    </dgm:pt>
    <dgm:pt modelId="{1AA341D9-E9B1-49AF-B87B-CE0FDF11D86A}">
      <dgm:prSet custT="1"/>
      <dgm:spPr/>
      <dgm:t>
        <a:bodyPr/>
        <a:lstStyle/>
        <a:p>
          <a:pPr rtl="0"/>
          <a:r>
            <a:rPr lang="en-GB" sz="2000" b="1" dirty="0" smtClean="0"/>
            <a:t>Preferred for sensitive information</a:t>
          </a:r>
          <a:endParaRPr lang="en-GB" sz="2000" dirty="0"/>
        </a:p>
      </dgm:t>
    </dgm:pt>
    <dgm:pt modelId="{EEEBA90E-95E9-49C8-AF92-B3DFA7F1C2E4}" type="parTrans" cxnId="{D09043A1-8E5B-429A-8E9D-6764B1F848EE}">
      <dgm:prSet/>
      <dgm:spPr/>
      <dgm:t>
        <a:bodyPr/>
        <a:lstStyle/>
        <a:p>
          <a:endParaRPr lang="en-GB"/>
        </a:p>
      </dgm:t>
    </dgm:pt>
    <dgm:pt modelId="{157135F1-AE1B-4753-953B-ABA245D62F00}" type="sibTrans" cxnId="{D09043A1-8E5B-429A-8E9D-6764B1F848EE}">
      <dgm:prSet/>
      <dgm:spPr/>
      <dgm:t>
        <a:bodyPr/>
        <a:lstStyle/>
        <a:p>
          <a:endParaRPr lang="en-GB"/>
        </a:p>
      </dgm:t>
    </dgm:pt>
    <dgm:pt modelId="{21BC069D-C49C-4CE0-ADF5-81F206A73628}">
      <dgm:prSet custT="1"/>
      <dgm:spPr/>
      <dgm:t>
        <a:bodyPr/>
        <a:lstStyle/>
        <a:p>
          <a:pPr rtl="0"/>
          <a:r>
            <a:rPr lang="en-GB" sz="1500" dirty="0" smtClean="0"/>
            <a:t>People </a:t>
          </a:r>
          <a:r>
            <a:rPr lang="en-US" sz="1500" dirty="0" smtClean="0"/>
            <a:t>prefer mail for </a:t>
          </a:r>
          <a:r>
            <a:rPr lang="en-US" sz="1500" b="1" dirty="0" smtClean="0"/>
            <a:t>sensitive or confidential account information </a:t>
          </a:r>
          <a:r>
            <a:rPr lang="en-US" sz="1500" dirty="0" smtClean="0"/>
            <a:t>with </a:t>
          </a:r>
          <a:r>
            <a:rPr lang="en-US" sz="1500" b="1" dirty="0" smtClean="0"/>
            <a:t>51% opting for post, 35% email, 12% phone and 1% SMS</a:t>
          </a:r>
          <a:r>
            <a:rPr lang="en-US" sz="1500" b="1" baseline="30000" dirty="0" smtClean="0"/>
            <a:t>2</a:t>
          </a:r>
          <a:endParaRPr lang="en-GB" sz="1200" baseline="30000" dirty="0"/>
        </a:p>
      </dgm:t>
    </dgm:pt>
    <dgm:pt modelId="{5D677F7B-B8D2-4A78-8E14-7BF842FD2CA0}" type="parTrans" cxnId="{0156D5C6-5225-4FF5-B901-666EE9FEE27B}">
      <dgm:prSet/>
      <dgm:spPr/>
      <dgm:t>
        <a:bodyPr/>
        <a:lstStyle/>
        <a:p>
          <a:endParaRPr lang="en-GB"/>
        </a:p>
      </dgm:t>
    </dgm:pt>
    <dgm:pt modelId="{45D1CD06-B999-4B8A-8D6A-D252431E1240}" type="sibTrans" cxnId="{0156D5C6-5225-4FF5-B901-666EE9FEE27B}">
      <dgm:prSet/>
      <dgm:spPr/>
      <dgm:t>
        <a:bodyPr/>
        <a:lstStyle/>
        <a:p>
          <a:endParaRPr lang="en-GB"/>
        </a:p>
      </dgm:t>
    </dgm:pt>
    <dgm:pt modelId="{0DB38BD4-484A-4207-B50F-5D575D05FBE8}">
      <dgm:prSet custT="1"/>
      <dgm:spPr/>
      <dgm:t>
        <a:bodyPr/>
        <a:lstStyle/>
        <a:p>
          <a:pPr marL="90488" indent="-90488"/>
          <a:r>
            <a:rPr lang="en-GB" sz="1500" dirty="0" smtClean="0"/>
            <a:t>Business mail is a very effective channel for prompting a response: </a:t>
          </a:r>
          <a:r>
            <a:rPr lang="en-GB" sz="1500" b="1" dirty="0" smtClean="0"/>
            <a:t>17% of all addressed mail</a:t>
          </a:r>
          <a:r>
            <a:rPr lang="en-GB" sz="1500" b="1" baseline="30000" dirty="0" smtClean="0"/>
            <a:t>3</a:t>
          </a:r>
          <a:r>
            <a:rPr lang="en-GB" sz="1500" b="1" dirty="0" smtClean="0"/>
            <a:t> </a:t>
          </a:r>
          <a:r>
            <a:rPr lang="en-GB" sz="1500" dirty="0" smtClean="0"/>
            <a:t>and door drops lead to a commercial action</a:t>
          </a:r>
          <a:endParaRPr lang="en-GB" sz="1200" dirty="0"/>
        </a:p>
      </dgm:t>
    </dgm:pt>
    <dgm:pt modelId="{B0F4AAB3-EE99-491B-B4FB-931C0D1B1B41}" type="parTrans" cxnId="{A855499C-4733-4018-A0AD-0233DDB9AF61}">
      <dgm:prSet/>
      <dgm:spPr/>
      <dgm:t>
        <a:bodyPr/>
        <a:lstStyle/>
        <a:p>
          <a:endParaRPr lang="en-GB"/>
        </a:p>
      </dgm:t>
    </dgm:pt>
    <dgm:pt modelId="{65C0E07D-CC5E-404E-938F-82330C690DC8}" type="sibTrans" cxnId="{A855499C-4733-4018-A0AD-0233DDB9AF61}">
      <dgm:prSet/>
      <dgm:spPr/>
      <dgm:t>
        <a:bodyPr/>
        <a:lstStyle/>
        <a:p>
          <a:endParaRPr lang="en-GB"/>
        </a:p>
      </dgm:t>
    </dgm:pt>
    <dgm:pt modelId="{C028DB9F-BEE2-486A-A877-F0B584F73BC8}">
      <dgm:prSet custT="1"/>
      <dgm:spPr/>
      <dgm:t>
        <a:bodyPr/>
        <a:lstStyle/>
        <a:p>
          <a:r>
            <a:rPr lang="en-GB" sz="2000" b="1" dirty="0" smtClean="0"/>
            <a:t>Prompts a response</a:t>
          </a:r>
          <a:endParaRPr lang="en-GB" sz="2000" b="1" dirty="0"/>
        </a:p>
      </dgm:t>
    </dgm:pt>
    <dgm:pt modelId="{D869C8B4-2179-4568-9C84-CB4235EB8E47}" type="parTrans" cxnId="{694BFE4C-7540-4DC6-A766-0F125CDCC069}">
      <dgm:prSet/>
      <dgm:spPr/>
      <dgm:t>
        <a:bodyPr/>
        <a:lstStyle/>
        <a:p>
          <a:endParaRPr lang="en-GB"/>
        </a:p>
      </dgm:t>
    </dgm:pt>
    <dgm:pt modelId="{0A0D288C-786C-4A61-A688-8FA46B28D9DC}" type="sibTrans" cxnId="{694BFE4C-7540-4DC6-A766-0F125CDCC069}">
      <dgm:prSet/>
      <dgm:spPr/>
      <dgm:t>
        <a:bodyPr/>
        <a:lstStyle/>
        <a:p>
          <a:endParaRPr lang="en-GB"/>
        </a:p>
      </dgm:t>
    </dgm:pt>
    <dgm:pt modelId="{E873225A-E600-432F-9F38-DBE3AEDF06B4}" type="pres">
      <dgm:prSet presAssocID="{DD3163A7-7940-4338-9519-5CB56B30676F}" presName="Name0" presStyleCnt="0">
        <dgm:presLayoutVars>
          <dgm:dir/>
          <dgm:animLvl val="lvl"/>
          <dgm:resizeHandles val="exact"/>
        </dgm:presLayoutVars>
      </dgm:prSet>
      <dgm:spPr/>
      <dgm:t>
        <a:bodyPr/>
        <a:lstStyle/>
        <a:p>
          <a:endParaRPr lang="en-GB"/>
        </a:p>
      </dgm:t>
    </dgm:pt>
    <dgm:pt modelId="{FCC4ECFC-E950-4168-A73D-A7009ACF735F}" type="pres">
      <dgm:prSet presAssocID="{7587F76B-EE40-45D6-A42B-0B5487E84B77}" presName="linNode" presStyleCnt="0"/>
      <dgm:spPr/>
    </dgm:pt>
    <dgm:pt modelId="{47A2CD83-F6FD-4E2F-B867-0A519A5785DE}" type="pres">
      <dgm:prSet presAssocID="{7587F76B-EE40-45D6-A42B-0B5487E84B77}" presName="parentText" presStyleLbl="node1" presStyleIdx="0" presStyleCnt="4">
        <dgm:presLayoutVars>
          <dgm:chMax val="1"/>
          <dgm:bulletEnabled val="1"/>
        </dgm:presLayoutVars>
      </dgm:prSet>
      <dgm:spPr/>
      <dgm:t>
        <a:bodyPr/>
        <a:lstStyle/>
        <a:p>
          <a:endParaRPr lang="en-GB"/>
        </a:p>
      </dgm:t>
    </dgm:pt>
    <dgm:pt modelId="{3A339C68-F6F9-4696-9F03-03CABC886373}" type="pres">
      <dgm:prSet presAssocID="{7587F76B-EE40-45D6-A42B-0B5487E84B77}" presName="descendantText" presStyleLbl="alignAccFollowNode1" presStyleIdx="0" presStyleCnt="4">
        <dgm:presLayoutVars>
          <dgm:bulletEnabled val="1"/>
        </dgm:presLayoutVars>
      </dgm:prSet>
      <dgm:spPr/>
      <dgm:t>
        <a:bodyPr/>
        <a:lstStyle/>
        <a:p>
          <a:endParaRPr lang="en-GB"/>
        </a:p>
      </dgm:t>
    </dgm:pt>
    <dgm:pt modelId="{8BF6A0CA-0A81-488E-81E3-6CEEC72AA588}" type="pres">
      <dgm:prSet presAssocID="{844EF453-C65E-462F-A425-D3A59B655BBA}" presName="sp" presStyleCnt="0"/>
      <dgm:spPr/>
    </dgm:pt>
    <dgm:pt modelId="{F38E03AA-1905-4629-B597-22B555BBA4B5}" type="pres">
      <dgm:prSet presAssocID="{32714D88-C332-4E07-B8F9-5F5AFCEB6E2A}" presName="linNode" presStyleCnt="0"/>
      <dgm:spPr/>
    </dgm:pt>
    <dgm:pt modelId="{D185FA39-7A6A-4F8E-9329-CBD61CC49A95}" type="pres">
      <dgm:prSet presAssocID="{32714D88-C332-4E07-B8F9-5F5AFCEB6E2A}" presName="parentText" presStyleLbl="node1" presStyleIdx="1" presStyleCnt="4">
        <dgm:presLayoutVars>
          <dgm:chMax val="1"/>
          <dgm:bulletEnabled val="1"/>
        </dgm:presLayoutVars>
      </dgm:prSet>
      <dgm:spPr/>
      <dgm:t>
        <a:bodyPr/>
        <a:lstStyle/>
        <a:p>
          <a:endParaRPr lang="en-GB"/>
        </a:p>
      </dgm:t>
    </dgm:pt>
    <dgm:pt modelId="{9113D427-A88A-4BFB-A707-E98C5E23C54B}" type="pres">
      <dgm:prSet presAssocID="{32714D88-C332-4E07-B8F9-5F5AFCEB6E2A}" presName="descendantText" presStyleLbl="alignAccFollowNode1" presStyleIdx="1" presStyleCnt="4">
        <dgm:presLayoutVars>
          <dgm:bulletEnabled val="1"/>
        </dgm:presLayoutVars>
      </dgm:prSet>
      <dgm:spPr/>
      <dgm:t>
        <a:bodyPr/>
        <a:lstStyle/>
        <a:p>
          <a:endParaRPr lang="en-GB"/>
        </a:p>
      </dgm:t>
    </dgm:pt>
    <dgm:pt modelId="{D48D6D4A-2AA7-455A-98D3-82491BEEE4DA}" type="pres">
      <dgm:prSet presAssocID="{3B92504C-4AAF-41EC-8F85-62F6BE41433C}" presName="sp" presStyleCnt="0"/>
      <dgm:spPr/>
    </dgm:pt>
    <dgm:pt modelId="{227C36B6-E294-4CEE-94AA-8CCE5588D19C}" type="pres">
      <dgm:prSet presAssocID="{1AA341D9-E9B1-49AF-B87B-CE0FDF11D86A}" presName="linNode" presStyleCnt="0"/>
      <dgm:spPr/>
    </dgm:pt>
    <dgm:pt modelId="{B67C36C6-18B5-4D33-81F9-850C7E8A1083}" type="pres">
      <dgm:prSet presAssocID="{1AA341D9-E9B1-49AF-B87B-CE0FDF11D86A}" presName="parentText" presStyleLbl="node1" presStyleIdx="2" presStyleCnt="4">
        <dgm:presLayoutVars>
          <dgm:chMax val="1"/>
          <dgm:bulletEnabled val="1"/>
        </dgm:presLayoutVars>
      </dgm:prSet>
      <dgm:spPr/>
      <dgm:t>
        <a:bodyPr/>
        <a:lstStyle/>
        <a:p>
          <a:endParaRPr lang="en-GB"/>
        </a:p>
      </dgm:t>
    </dgm:pt>
    <dgm:pt modelId="{3BF04211-3DA7-4657-B8F5-4560D380BB66}" type="pres">
      <dgm:prSet presAssocID="{1AA341D9-E9B1-49AF-B87B-CE0FDF11D86A}" presName="descendantText" presStyleLbl="alignAccFollowNode1" presStyleIdx="2" presStyleCnt="4">
        <dgm:presLayoutVars>
          <dgm:bulletEnabled val="1"/>
        </dgm:presLayoutVars>
      </dgm:prSet>
      <dgm:spPr/>
      <dgm:t>
        <a:bodyPr/>
        <a:lstStyle/>
        <a:p>
          <a:endParaRPr lang="en-GB"/>
        </a:p>
      </dgm:t>
    </dgm:pt>
    <dgm:pt modelId="{6CAB0B05-B2D3-4A16-8F64-619321B43E8D}" type="pres">
      <dgm:prSet presAssocID="{157135F1-AE1B-4753-953B-ABA245D62F00}" presName="sp" presStyleCnt="0"/>
      <dgm:spPr/>
    </dgm:pt>
    <dgm:pt modelId="{DA84B686-22D4-48F6-BF69-F69B3978FBAA}" type="pres">
      <dgm:prSet presAssocID="{C028DB9F-BEE2-486A-A877-F0B584F73BC8}" presName="linNode" presStyleCnt="0"/>
      <dgm:spPr/>
    </dgm:pt>
    <dgm:pt modelId="{095760E4-1C43-49BB-9BCC-5BA30A446271}" type="pres">
      <dgm:prSet presAssocID="{C028DB9F-BEE2-486A-A877-F0B584F73BC8}" presName="parentText" presStyleLbl="node1" presStyleIdx="3" presStyleCnt="4">
        <dgm:presLayoutVars>
          <dgm:chMax val="1"/>
          <dgm:bulletEnabled val="1"/>
        </dgm:presLayoutVars>
      </dgm:prSet>
      <dgm:spPr/>
      <dgm:t>
        <a:bodyPr/>
        <a:lstStyle/>
        <a:p>
          <a:endParaRPr lang="en-GB"/>
        </a:p>
      </dgm:t>
    </dgm:pt>
    <dgm:pt modelId="{85D76862-00B4-4328-BE0B-786190255CB7}" type="pres">
      <dgm:prSet presAssocID="{C028DB9F-BEE2-486A-A877-F0B584F73BC8}" presName="descendantText" presStyleLbl="alignAccFollowNode1" presStyleIdx="3" presStyleCnt="4">
        <dgm:presLayoutVars>
          <dgm:bulletEnabled val="1"/>
        </dgm:presLayoutVars>
      </dgm:prSet>
      <dgm:spPr/>
      <dgm:t>
        <a:bodyPr/>
        <a:lstStyle/>
        <a:p>
          <a:endParaRPr lang="en-GB"/>
        </a:p>
      </dgm:t>
    </dgm:pt>
  </dgm:ptLst>
  <dgm:cxnLst>
    <dgm:cxn modelId="{A1B56D0A-F21D-4CFB-95A4-B1F72242DB03}" type="presOf" srcId="{32714D88-C332-4E07-B8F9-5F5AFCEB6E2A}" destId="{D185FA39-7A6A-4F8E-9329-CBD61CC49A95}" srcOrd="0" destOrd="0" presId="urn:microsoft.com/office/officeart/2005/8/layout/vList5"/>
    <dgm:cxn modelId="{AF89544F-C6D5-4CE0-8D43-15AD4032B7E9}" type="presOf" srcId="{1AA341D9-E9B1-49AF-B87B-CE0FDF11D86A}" destId="{B67C36C6-18B5-4D33-81F9-850C7E8A1083}" srcOrd="0" destOrd="0" presId="urn:microsoft.com/office/officeart/2005/8/layout/vList5"/>
    <dgm:cxn modelId="{F852EFF9-5269-45F7-B803-DF70782E7941}" type="presOf" srcId="{DD3163A7-7940-4338-9519-5CB56B30676F}" destId="{E873225A-E600-432F-9F38-DBE3AEDF06B4}" srcOrd="0" destOrd="0" presId="urn:microsoft.com/office/officeart/2005/8/layout/vList5"/>
    <dgm:cxn modelId="{5E4FACE4-A5DC-4BF5-9E0D-F2EC25B65667}" srcId="{DD3163A7-7940-4338-9519-5CB56B30676F}" destId="{32714D88-C332-4E07-B8F9-5F5AFCEB6E2A}" srcOrd="1" destOrd="0" parTransId="{C85A8A06-08AA-42F2-859B-95C3D8EEFC2A}" sibTransId="{3B92504C-4AAF-41EC-8F85-62F6BE41433C}"/>
    <dgm:cxn modelId="{48FE80A9-A173-461F-ACFF-5BB826F981E8}" type="presOf" srcId="{0DB38BD4-484A-4207-B50F-5D575D05FBE8}" destId="{85D76862-00B4-4328-BE0B-786190255CB7}" srcOrd="0" destOrd="0" presId="urn:microsoft.com/office/officeart/2005/8/layout/vList5"/>
    <dgm:cxn modelId="{D09043A1-8E5B-429A-8E9D-6764B1F848EE}" srcId="{DD3163A7-7940-4338-9519-5CB56B30676F}" destId="{1AA341D9-E9B1-49AF-B87B-CE0FDF11D86A}" srcOrd="2" destOrd="0" parTransId="{EEEBA90E-95E9-49C8-AF92-B3DFA7F1C2E4}" sibTransId="{157135F1-AE1B-4753-953B-ABA245D62F00}"/>
    <dgm:cxn modelId="{694BFE4C-7540-4DC6-A766-0F125CDCC069}" srcId="{DD3163A7-7940-4338-9519-5CB56B30676F}" destId="{C028DB9F-BEE2-486A-A877-F0B584F73BC8}" srcOrd="3" destOrd="0" parTransId="{D869C8B4-2179-4568-9C84-CB4235EB8E47}" sibTransId="{0A0D288C-786C-4A61-A688-8FA46B28D9DC}"/>
    <dgm:cxn modelId="{E7F9AF92-07BA-4283-84B0-A30A53DA9B3F}" type="presOf" srcId="{C028DB9F-BEE2-486A-A877-F0B584F73BC8}" destId="{095760E4-1C43-49BB-9BCC-5BA30A446271}" srcOrd="0" destOrd="0" presId="urn:microsoft.com/office/officeart/2005/8/layout/vList5"/>
    <dgm:cxn modelId="{050FCBBF-34D4-4156-9255-DA632EDEC982}" srcId="{32714D88-C332-4E07-B8F9-5F5AFCEB6E2A}" destId="{D3F7D10C-E82F-4891-B85C-0816F42D5B3C}" srcOrd="0" destOrd="0" parTransId="{05DB4D7A-06DC-4A90-AC88-4EB917E132DE}" sibTransId="{2847B68A-1B27-4BB3-9EB9-A42D09F46987}"/>
    <dgm:cxn modelId="{0156D5C6-5225-4FF5-B901-666EE9FEE27B}" srcId="{1AA341D9-E9B1-49AF-B87B-CE0FDF11D86A}" destId="{21BC069D-C49C-4CE0-ADF5-81F206A73628}" srcOrd="0" destOrd="0" parTransId="{5D677F7B-B8D2-4A78-8E14-7BF842FD2CA0}" sibTransId="{45D1CD06-B999-4B8A-8D6A-D252431E1240}"/>
    <dgm:cxn modelId="{86E6873E-FBF7-4966-A8F3-4566B1D4E27A}" type="presOf" srcId="{7587F76B-EE40-45D6-A42B-0B5487E84B77}" destId="{47A2CD83-F6FD-4E2F-B867-0A519A5785DE}" srcOrd="0" destOrd="0" presId="urn:microsoft.com/office/officeart/2005/8/layout/vList5"/>
    <dgm:cxn modelId="{A3CC815E-7B08-4DB7-B865-70C150BFC332}" srcId="{DD3163A7-7940-4338-9519-5CB56B30676F}" destId="{7587F76B-EE40-45D6-A42B-0B5487E84B77}" srcOrd="0" destOrd="0" parTransId="{04C251F3-6438-4D0A-A55B-A112E7D448E9}" sibTransId="{844EF453-C65E-462F-A425-D3A59B655BBA}"/>
    <dgm:cxn modelId="{E54BEBBD-EEC7-441B-B37D-9BABE6223152}" srcId="{7587F76B-EE40-45D6-A42B-0B5487E84B77}" destId="{EE4CE916-4899-4D68-915F-4186EE9F031B}" srcOrd="0" destOrd="0" parTransId="{B84AC047-6DF1-479F-923B-AF141F33C313}" sibTransId="{C502B58D-D9CF-4375-A901-F0EE94E7C2E3}"/>
    <dgm:cxn modelId="{A855499C-4733-4018-A0AD-0233DDB9AF61}" srcId="{C028DB9F-BEE2-486A-A877-F0B584F73BC8}" destId="{0DB38BD4-484A-4207-B50F-5D575D05FBE8}" srcOrd="0" destOrd="0" parTransId="{B0F4AAB3-EE99-491B-B4FB-931C0D1B1B41}" sibTransId="{65C0E07D-CC5E-404E-938F-82330C690DC8}"/>
    <dgm:cxn modelId="{D1DF7D7C-5ABF-49F0-A9A7-330FAD8EC700}" type="presOf" srcId="{EE4CE916-4899-4D68-915F-4186EE9F031B}" destId="{3A339C68-F6F9-4696-9F03-03CABC886373}" srcOrd="0" destOrd="0" presId="urn:microsoft.com/office/officeart/2005/8/layout/vList5"/>
    <dgm:cxn modelId="{17BED8F0-0FE9-4B83-A933-B31DCFF36A90}" type="presOf" srcId="{D3F7D10C-E82F-4891-B85C-0816F42D5B3C}" destId="{9113D427-A88A-4BFB-A707-E98C5E23C54B}" srcOrd="0" destOrd="0" presId="urn:microsoft.com/office/officeart/2005/8/layout/vList5"/>
    <dgm:cxn modelId="{EC061F20-DEB8-47BA-83A9-5C3D5257F800}" type="presOf" srcId="{21BC069D-C49C-4CE0-ADF5-81F206A73628}" destId="{3BF04211-3DA7-4657-B8F5-4560D380BB66}" srcOrd="0" destOrd="0" presId="urn:microsoft.com/office/officeart/2005/8/layout/vList5"/>
    <dgm:cxn modelId="{46FC61F9-C037-48A8-B73C-ABC0EAD9C73C}" type="presParOf" srcId="{E873225A-E600-432F-9F38-DBE3AEDF06B4}" destId="{FCC4ECFC-E950-4168-A73D-A7009ACF735F}" srcOrd="0" destOrd="0" presId="urn:microsoft.com/office/officeart/2005/8/layout/vList5"/>
    <dgm:cxn modelId="{19FBA398-113A-495E-912E-9BDC3E92839E}" type="presParOf" srcId="{FCC4ECFC-E950-4168-A73D-A7009ACF735F}" destId="{47A2CD83-F6FD-4E2F-B867-0A519A5785DE}" srcOrd="0" destOrd="0" presId="urn:microsoft.com/office/officeart/2005/8/layout/vList5"/>
    <dgm:cxn modelId="{2A9C53DA-5EBE-4E7E-8103-9D55A69D7ABB}" type="presParOf" srcId="{FCC4ECFC-E950-4168-A73D-A7009ACF735F}" destId="{3A339C68-F6F9-4696-9F03-03CABC886373}" srcOrd="1" destOrd="0" presId="urn:microsoft.com/office/officeart/2005/8/layout/vList5"/>
    <dgm:cxn modelId="{F069D665-CDA3-41C5-88D4-2BAFE171E881}" type="presParOf" srcId="{E873225A-E600-432F-9F38-DBE3AEDF06B4}" destId="{8BF6A0CA-0A81-488E-81E3-6CEEC72AA588}" srcOrd="1" destOrd="0" presId="urn:microsoft.com/office/officeart/2005/8/layout/vList5"/>
    <dgm:cxn modelId="{A10CFC4F-E787-4640-AF73-D56091B9E8B5}" type="presParOf" srcId="{E873225A-E600-432F-9F38-DBE3AEDF06B4}" destId="{F38E03AA-1905-4629-B597-22B555BBA4B5}" srcOrd="2" destOrd="0" presId="urn:microsoft.com/office/officeart/2005/8/layout/vList5"/>
    <dgm:cxn modelId="{C03B6511-BA2B-41FB-B5B2-633FE0535C5C}" type="presParOf" srcId="{F38E03AA-1905-4629-B597-22B555BBA4B5}" destId="{D185FA39-7A6A-4F8E-9329-CBD61CC49A95}" srcOrd="0" destOrd="0" presId="urn:microsoft.com/office/officeart/2005/8/layout/vList5"/>
    <dgm:cxn modelId="{0C2C6DDF-27D6-4072-9EAE-1CF380D81370}" type="presParOf" srcId="{F38E03AA-1905-4629-B597-22B555BBA4B5}" destId="{9113D427-A88A-4BFB-A707-E98C5E23C54B}" srcOrd="1" destOrd="0" presId="urn:microsoft.com/office/officeart/2005/8/layout/vList5"/>
    <dgm:cxn modelId="{6DCE8D85-D9F6-4ECB-A5CA-56CC47A8972E}" type="presParOf" srcId="{E873225A-E600-432F-9F38-DBE3AEDF06B4}" destId="{D48D6D4A-2AA7-455A-98D3-82491BEEE4DA}" srcOrd="3" destOrd="0" presId="urn:microsoft.com/office/officeart/2005/8/layout/vList5"/>
    <dgm:cxn modelId="{174A6FA7-332A-43F9-8B85-EAA3E0F385BA}" type="presParOf" srcId="{E873225A-E600-432F-9F38-DBE3AEDF06B4}" destId="{227C36B6-E294-4CEE-94AA-8CCE5588D19C}" srcOrd="4" destOrd="0" presId="urn:microsoft.com/office/officeart/2005/8/layout/vList5"/>
    <dgm:cxn modelId="{E8F3412C-D81B-4582-8218-9C4775BDCE9D}" type="presParOf" srcId="{227C36B6-E294-4CEE-94AA-8CCE5588D19C}" destId="{B67C36C6-18B5-4D33-81F9-850C7E8A1083}" srcOrd="0" destOrd="0" presId="urn:microsoft.com/office/officeart/2005/8/layout/vList5"/>
    <dgm:cxn modelId="{F4B424F9-9690-46C5-B6E5-881309437FC5}" type="presParOf" srcId="{227C36B6-E294-4CEE-94AA-8CCE5588D19C}" destId="{3BF04211-3DA7-4657-B8F5-4560D380BB66}" srcOrd="1" destOrd="0" presId="urn:microsoft.com/office/officeart/2005/8/layout/vList5"/>
    <dgm:cxn modelId="{8667FA1B-DD14-41FC-A708-3E692ABE8C66}" type="presParOf" srcId="{E873225A-E600-432F-9F38-DBE3AEDF06B4}" destId="{6CAB0B05-B2D3-4A16-8F64-619321B43E8D}" srcOrd="5" destOrd="0" presId="urn:microsoft.com/office/officeart/2005/8/layout/vList5"/>
    <dgm:cxn modelId="{912B2B68-350B-4F1F-9219-6C39878EBD7D}" type="presParOf" srcId="{E873225A-E600-432F-9F38-DBE3AEDF06B4}" destId="{DA84B686-22D4-48F6-BF69-F69B3978FBAA}" srcOrd="6" destOrd="0" presId="urn:microsoft.com/office/officeart/2005/8/layout/vList5"/>
    <dgm:cxn modelId="{F20D0D13-E2AA-4DCC-AE9C-C38725727ECE}" type="presParOf" srcId="{DA84B686-22D4-48F6-BF69-F69B3978FBAA}" destId="{095760E4-1C43-49BB-9BCC-5BA30A446271}" srcOrd="0" destOrd="0" presId="urn:microsoft.com/office/officeart/2005/8/layout/vList5"/>
    <dgm:cxn modelId="{1D4A6AAD-75CD-465A-A288-DFC45BB65A72}" type="presParOf" srcId="{DA84B686-22D4-48F6-BF69-F69B3978FBAA}" destId="{85D76862-00B4-4328-BE0B-786190255CB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E310B-3525-4B8C-818A-3C21727287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FAC27012-68D7-4456-911B-729C5975F753}">
      <dgm:prSet custT="1"/>
      <dgm:spPr/>
      <dgm:t>
        <a:bodyPr/>
        <a:lstStyle/>
        <a:p>
          <a:pPr algn="just" rtl="0"/>
          <a:r>
            <a:rPr lang="en-US" sz="3200" b="1" dirty="0" smtClean="0"/>
            <a:t>76%</a:t>
          </a:r>
          <a:r>
            <a:rPr lang="en-US" sz="1900" b="1" dirty="0" smtClean="0"/>
            <a:t> </a:t>
          </a:r>
          <a:r>
            <a:rPr lang="en-GB" sz="1900" b="1" dirty="0" smtClean="0"/>
            <a:t>of adults see bills and statements by mail as valuable or extremely valuable </a:t>
          </a:r>
          <a:r>
            <a:rPr lang="en-GB" sz="1200" b="1" dirty="0" smtClean="0"/>
            <a:t>(</a:t>
          </a:r>
          <a:r>
            <a:rPr lang="en-GB" sz="1200" dirty="0" smtClean="0"/>
            <a:t>Source: IPA TouchPoints 5, 2016)</a:t>
          </a:r>
          <a:endParaRPr lang="en-GB" sz="1200" dirty="0"/>
        </a:p>
      </dgm:t>
    </dgm:pt>
    <dgm:pt modelId="{DD6EA148-D151-4306-8FB8-21EE41DFEA2F}" type="parTrans" cxnId="{3F704974-9317-4450-A40C-EF27EE09F851}">
      <dgm:prSet/>
      <dgm:spPr/>
      <dgm:t>
        <a:bodyPr/>
        <a:lstStyle/>
        <a:p>
          <a:endParaRPr lang="en-GB"/>
        </a:p>
      </dgm:t>
    </dgm:pt>
    <dgm:pt modelId="{432BF92A-CA8E-48E8-AE4E-CF814877BA48}" type="sibTrans" cxnId="{3F704974-9317-4450-A40C-EF27EE09F851}">
      <dgm:prSet/>
      <dgm:spPr/>
      <dgm:t>
        <a:bodyPr/>
        <a:lstStyle/>
        <a:p>
          <a:endParaRPr lang="en-GB"/>
        </a:p>
      </dgm:t>
    </dgm:pt>
    <dgm:pt modelId="{3B6A2698-23FB-40B7-90AA-4DBDB68AA51B}">
      <dgm:prSet custT="1"/>
      <dgm:spPr/>
      <dgm:t>
        <a:bodyPr/>
        <a:lstStyle/>
        <a:p>
          <a:pPr algn="just" rtl="0"/>
          <a:r>
            <a:rPr lang="en-US" sz="3200" b="1" dirty="0" smtClean="0"/>
            <a:t>43%</a:t>
          </a:r>
          <a:r>
            <a:rPr lang="en-US" sz="1900" b="1" dirty="0" smtClean="0"/>
            <a:t> of paper bills and statements are kept for over </a:t>
          </a:r>
          <a:r>
            <a:rPr lang="en-US" sz="1900" b="1" smtClean="0"/>
            <a:t>a year</a:t>
          </a:r>
          <a:r>
            <a:rPr lang="en-US" sz="1200" b="1" smtClean="0"/>
            <a:t>  </a:t>
          </a:r>
          <a:r>
            <a:rPr lang="en-US" sz="1200" b="0" smtClean="0"/>
            <a:t>(</a:t>
          </a:r>
          <a:r>
            <a:rPr lang="en-US" sz="1200" dirty="0" smtClean="0"/>
            <a:t>Source:  </a:t>
          </a:r>
          <a:r>
            <a:rPr lang="en-GB" sz="1200" dirty="0" smtClean="0"/>
            <a:t>Life Stages of Mail Quantitative, Quadrangle, 2016)</a:t>
          </a:r>
          <a:r>
            <a:rPr lang="en-US" sz="1200" b="1" dirty="0" smtClean="0"/>
            <a:t>  </a:t>
          </a:r>
          <a:endParaRPr lang="en-GB" sz="1200" dirty="0"/>
        </a:p>
      </dgm:t>
    </dgm:pt>
    <dgm:pt modelId="{302D7E41-4A16-4AD5-AE8A-C1332E2464C1}" type="parTrans" cxnId="{C32FBB2B-A535-4476-BA75-F657F539C684}">
      <dgm:prSet/>
      <dgm:spPr/>
      <dgm:t>
        <a:bodyPr/>
        <a:lstStyle/>
        <a:p>
          <a:endParaRPr lang="en-GB"/>
        </a:p>
      </dgm:t>
    </dgm:pt>
    <dgm:pt modelId="{D08256D5-5723-4044-B761-0737584E4D50}" type="sibTrans" cxnId="{C32FBB2B-A535-4476-BA75-F657F539C684}">
      <dgm:prSet/>
      <dgm:spPr/>
      <dgm:t>
        <a:bodyPr/>
        <a:lstStyle/>
        <a:p>
          <a:endParaRPr lang="en-GB"/>
        </a:p>
      </dgm:t>
    </dgm:pt>
    <dgm:pt modelId="{8F329884-2A7B-4E98-A1E8-048ADDDEB60C}">
      <dgm:prSet custT="1"/>
      <dgm:spPr/>
      <dgm:t>
        <a:bodyPr/>
        <a:lstStyle/>
        <a:p>
          <a:pPr algn="just" rtl="0"/>
          <a:r>
            <a:rPr lang="en-US" sz="3200" b="1" dirty="0" smtClean="0"/>
            <a:t>44%</a:t>
          </a:r>
          <a:r>
            <a:rPr lang="en-US" sz="1900" b="1" dirty="0" smtClean="0"/>
            <a:t> </a:t>
          </a:r>
          <a:r>
            <a:rPr lang="en-GB" sz="1900" b="1" dirty="0" smtClean="0"/>
            <a:t>of customers keep paper bills &amp; statements, in case they are needed </a:t>
          </a:r>
          <a:r>
            <a:rPr lang="en-US" sz="1200" b="0" dirty="0" smtClean="0"/>
            <a:t>(</a:t>
          </a:r>
          <a:r>
            <a:rPr lang="en-US" sz="1200" dirty="0" smtClean="0"/>
            <a:t>Source:  </a:t>
          </a:r>
          <a:r>
            <a:rPr lang="en-GB" sz="1200" dirty="0" smtClean="0"/>
            <a:t>Life Stages of Mail Quantitative, Quadrangle, 2016</a:t>
          </a:r>
          <a:r>
            <a:rPr lang="en-GB" sz="1900" dirty="0" smtClean="0"/>
            <a:t>)</a:t>
          </a:r>
          <a:r>
            <a:rPr lang="en-US" sz="1900" b="1" dirty="0" smtClean="0"/>
            <a:t>  </a:t>
          </a:r>
          <a:r>
            <a:rPr lang="en-GB" sz="1900" b="1" dirty="0" smtClean="0"/>
            <a:t> </a:t>
          </a:r>
          <a:endParaRPr lang="en-GB" sz="1900" dirty="0"/>
        </a:p>
      </dgm:t>
    </dgm:pt>
    <dgm:pt modelId="{292E30E8-B79F-4F5E-8BF5-2430C8ED498B}" type="parTrans" cxnId="{95D6BA5F-528A-437B-90F9-0E9DA2F4DB73}">
      <dgm:prSet/>
      <dgm:spPr/>
      <dgm:t>
        <a:bodyPr/>
        <a:lstStyle/>
        <a:p>
          <a:endParaRPr lang="en-GB"/>
        </a:p>
      </dgm:t>
    </dgm:pt>
    <dgm:pt modelId="{1AD8D564-3E49-43C5-8D03-D2305C2774DF}" type="sibTrans" cxnId="{95D6BA5F-528A-437B-90F9-0E9DA2F4DB73}">
      <dgm:prSet/>
      <dgm:spPr/>
      <dgm:t>
        <a:bodyPr/>
        <a:lstStyle/>
        <a:p>
          <a:endParaRPr lang="en-GB"/>
        </a:p>
      </dgm:t>
    </dgm:pt>
    <dgm:pt modelId="{13981226-C704-47D6-B57E-9E29FE60DCA5}" type="pres">
      <dgm:prSet presAssocID="{974E310B-3525-4B8C-818A-3C2172728786}" presName="linearFlow" presStyleCnt="0">
        <dgm:presLayoutVars>
          <dgm:dir/>
          <dgm:resizeHandles val="exact"/>
        </dgm:presLayoutVars>
      </dgm:prSet>
      <dgm:spPr/>
      <dgm:t>
        <a:bodyPr/>
        <a:lstStyle/>
        <a:p>
          <a:endParaRPr lang="en-GB"/>
        </a:p>
      </dgm:t>
    </dgm:pt>
    <dgm:pt modelId="{B46FB1C5-A3C4-4913-B84D-ADD2A83C7BF0}" type="pres">
      <dgm:prSet presAssocID="{FAC27012-68D7-4456-911B-729C5975F753}" presName="composite" presStyleCnt="0"/>
      <dgm:spPr/>
    </dgm:pt>
    <dgm:pt modelId="{BC0B771B-80B2-4715-8884-B0BDFAFD9E14}" type="pres">
      <dgm:prSet presAssocID="{FAC27012-68D7-4456-911B-729C5975F753}" presName="imgShp" presStyleLbl="fgImgPlace1" presStyleIdx="0" presStyleCnt="3" custLinFactNeighborX="-50490"/>
      <dgm:spPr>
        <a:prstGeom prst="rect">
          <a:avLst/>
        </a:prstGeom>
        <a:blipFill rotWithShape="1">
          <a:blip xmlns:r="http://schemas.openxmlformats.org/officeDocument/2006/relationships" r:embed="rId1"/>
          <a:stretch>
            <a:fillRect/>
          </a:stretch>
        </a:blipFill>
      </dgm:spPr>
    </dgm:pt>
    <dgm:pt modelId="{C655CCD9-A66F-4D90-87AC-5FFE2B595D10}" type="pres">
      <dgm:prSet presAssocID="{FAC27012-68D7-4456-911B-729C5975F753}" presName="txShp" presStyleLbl="node1" presStyleIdx="0" presStyleCnt="3">
        <dgm:presLayoutVars>
          <dgm:bulletEnabled val="1"/>
        </dgm:presLayoutVars>
      </dgm:prSet>
      <dgm:spPr/>
      <dgm:t>
        <a:bodyPr/>
        <a:lstStyle/>
        <a:p>
          <a:endParaRPr lang="en-GB"/>
        </a:p>
      </dgm:t>
    </dgm:pt>
    <dgm:pt modelId="{12B9131B-7BDC-41F9-9BDB-F5AF2B42E6BF}" type="pres">
      <dgm:prSet presAssocID="{432BF92A-CA8E-48E8-AE4E-CF814877BA48}" presName="spacing" presStyleCnt="0"/>
      <dgm:spPr/>
    </dgm:pt>
    <dgm:pt modelId="{54AAD3BF-577B-4BF9-96CC-5348BD379B9F}" type="pres">
      <dgm:prSet presAssocID="{3B6A2698-23FB-40B7-90AA-4DBDB68AA51B}" presName="composite" presStyleCnt="0"/>
      <dgm:spPr/>
    </dgm:pt>
    <dgm:pt modelId="{08115C40-DB50-4042-A4D3-DA55EF2E21C9}" type="pres">
      <dgm:prSet presAssocID="{3B6A2698-23FB-40B7-90AA-4DBDB68AA51B}" presName="imgShp" presStyleLbl="fgImgPlace1" presStyleIdx="1" presStyleCnt="3" custScaleY="113437" custLinFactNeighborX="-49555"/>
      <dgm:spPr>
        <a:prstGeom prst="rect">
          <a:avLst/>
        </a:prstGeom>
        <a:blipFill rotWithShape="1">
          <a:blip xmlns:r="http://schemas.openxmlformats.org/officeDocument/2006/relationships" r:embed="rId2"/>
          <a:stretch>
            <a:fillRect/>
          </a:stretch>
        </a:blipFill>
      </dgm:spPr>
    </dgm:pt>
    <dgm:pt modelId="{4829D518-4637-4B02-9551-D8837138C5DB}" type="pres">
      <dgm:prSet presAssocID="{3B6A2698-23FB-40B7-90AA-4DBDB68AA51B}" presName="txShp" presStyleLbl="node1" presStyleIdx="1" presStyleCnt="3">
        <dgm:presLayoutVars>
          <dgm:bulletEnabled val="1"/>
        </dgm:presLayoutVars>
      </dgm:prSet>
      <dgm:spPr/>
      <dgm:t>
        <a:bodyPr/>
        <a:lstStyle/>
        <a:p>
          <a:endParaRPr lang="en-GB"/>
        </a:p>
      </dgm:t>
    </dgm:pt>
    <dgm:pt modelId="{715674CF-81EA-4FC7-ABD6-B733CE7A8E26}" type="pres">
      <dgm:prSet presAssocID="{D08256D5-5723-4044-B761-0737584E4D50}" presName="spacing" presStyleCnt="0"/>
      <dgm:spPr/>
    </dgm:pt>
    <dgm:pt modelId="{AFC675B7-EBBC-4F09-AE90-0E65BFEBF2C8}" type="pres">
      <dgm:prSet presAssocID="{8F329884-2A7B-4E98-A1E8-048ADDDEB60C}" presName="composite" presStyleCnt="0"/>
      <dgm:spPr/>
    </dgm:pt>
    <dgm:pt modelId="{7D9C9C7E-E63B-4F1D-BF92-C94A8668DB8A}" type="pres">
      <dgm:prSet presAssocID="{8F329884-2A7B-4E98-A1E8-048ADDDEB60C}" presName="imgShp" presStyleLbl="fgImgPlace1" presStyleIdx="2" presStyleCnt="3" custScaleX="104324" custScaleY="100156" custLinFactNeighborX="-52344" custLinFactNeighborY="73"/>
      <dgm:spPr>
        <a:prstGeom prst="rect">
          <a:avLst/>
        </a:prstGeom>
        <a:blipFill rotWithShape="1">
          <a:blip xmlns:r="http://schemas.openxmlformats.org/officeDocument/2006/relationships" r:embed="rId3"/>
          <a:stretch>
            <a:fillRect/>
          </a:stretch>
        </a:blipFill>
      </dgm:spPr>
    </dgm:pt>
    <dgm:pt modelId="{523F7C30-2E43-4A86-8C59-B5714F653798}" type="pres">
      <dgm:prSet presAssocID="{8F329884-2A7B-4E98-A1E8-048ADDDEB60C}" presName="txShp" presStyleLbl="node1" presStyleIdx="2" presStyleCnt="3">
        <dgm:presLayoutVars>
          <dgm:bulletEnabled val="1"/>
        </dgm:presLayoutVars>
      </dgm:prSet>
      <dgm:spPr/>
      <dgm:t>
        <a:bodyPr/>
        <a:lstStyle/>
        <a:p>
          <a:endParaRPr lang="en-GB"/>
        </a:p>
      </dgm:t>
    </dgm:pt>
  </dgm:ptLst>
  <dgm:cxnLst>
    <dgm:cxn modelId="{3F704974-9317-4450-A40C-EF27EE09F851}" srcId="{974E310B-3525-4B8C-818A-3C2172728786}" destId="{FAC27012-68D7-4456-911B-729C5975F753}" srcOrd="0" destOrd="0" parTransId="{DD6EA148-D151-4306-8FB8-21EE41DFEA2F}" sibTransId="{432BF92A-CA8E-48E8-AE4E-CF814877BA48}"/>
    <dgm:cxn modelId="{6C95AFBE-0D0A-4A9D-951F-B843DC6B2CCF}" type="presOf" srcId="{3B6A2698-23FB-40B7-90AA-4DBDB68AA51B}" destId="{4829D518-4637-4B02-9551-D8837138C5DB}" srcOrd="0" destOrd="0" presId="urn:microsoft.com/office/officeart/2005/8/layout/vList3"/>
    <dgm:cxn modelId="{36CFF9EF-0980-43A2-B0AF-F27FBFBBA9E7}" type="presOf" srcId="{FAC27012-68D7-4456-911B-729C5975F753}" destId="{C655CCD9-A66F-4D90-87AC-5FFE2B595D10}" srcOrd="0" destOrd="0" presId="urn:microsoft.com/office/officeart/2005/8/layout/vList3"/>
    <dgm:cxn modelId="{C32FBB2B-A535-4476-BA75-F657F539C684}" srcId="{974E310B-3525-4B8C-818A-3C2172728786}" destId="{3B6A2698-23FB-40B7-90AA-4DBDB68AA51B}" srcOrd="1" destOrd="0" parTransId="{302D7E41-4A16-4AD5-AE8A-C1332E2464C1}" sibTransId="{D08256D5-5723-4044-B761-0737584E4D50}"/>
    <dgm:cxn modelId="{95D6BA5F-528A-437B-90F9-0E9DA2F4DB73}" srcId="{974E310B-3525-4B8C-818A-3C2172728786}" destId="{8F329884-2A7B-4E98-A1E8-048ADDDEB60C}" srcOrd="2" destOrd="0" parTransId="{292E30E8-B79F-4F5E-8BF5-2430C8ED498B}" sibTransId="{1AD8D564-3E49-43C5-8D03-D2305C2774DF}"/>
    <dgm:cxn modelId="{1034A9D3-E484-4DC6-9EE0-B7E5219A2DCF}" type="presOf" srcId="{974E310B-3525-4B8C-818A-3C2172728786}" destId="{13981226-C704-47D6-B57E-9E29FE60DCA5}" srcOrd="0" destOrd="0" presId="urn:microsoft.com/office/officeart/2005/8/layout/vList3"/>
    <dgm:cxn modelId="{21295560-ABCC-4A14-83DE-EADD2D9B4671}" type="presOf" srcId="{8F329884-2A7B-4E98-A1E8-048ADDDEB60C}" destId="{523F7C30-2E43-4A86-8C59-B5714F653798}" srcOrd="0" destOrd="0" presId="urn:microsoft.com/office/officeart/2005/8/layout/vList3"/>
    <dgm:cxn modelId="{541B616E-DD3A-4ED4-A730-76C488781141}" type="presParOf" srcId="{13981226-C704-47D6-B57E-9E29FE60DCA5}" destId="{B46FB1C5-A3C4-4913-B84D-ADD2A83C7BF0}" srcOrd="0" destOrd="0" presId="urn:microsoft.com/office/officeart/2005/8/layout/vList3"/>
    <dgm:cxn modelId="{5BFDF902-6C05-4CC9-900F-8FA9DDEB3ABE}" type="presParOf" srcId="{B46FB1C5-A3C4-4913-B84D-ADD2A83C7BF0}" destId="{BC0B771B-80B2-4715-8884-B0BDFAFD9E14}" srcOrd="0" destOrd="0" presId="urn:microsoft.com/office/officeart/2005/8/layout/vList3"/>
    <dgm:cxn modelId="{212ADD05-B21A-45C6-80DD-E93C0396CB74}" type="presParOf" srcId="{B46FB1C5-A3C4-4913-B84D-ADD2A83C7BF0}" destId="{C655CCD9-A66F-4D90-87AC-5FFE2B595D10}" srcOrd="1" destOrd="0" presId="urn:microsoft.com/office/officeart/2005/8/layout/vList3"/>
    <dgm:cxn modelId="{A04640CF-E253-43EF-BAF0-FAC2742F1F4A}" type="presParOf" srcId="{13981226-C704-47D6-B57E-9E29FE60DCA5}" destId="{12B9131B-7BDC-41F9-9BDB-F5AF2B42E6BF}" srcOrd="1" destOrd="0" presId="urn:microsoft.com/office/officeart/2005/8/layout/vList3"/>
    <dgm:cxn modelId="{FEACB870-6BDB-47D7-B21F-3CE2853BE7E9}" type="presParOf" srcId="{13981226-C704-47D6-B57E-9E29FE60DCA5}" destId="{54AAD3BF-577B-4BF9-96CC-5348BD379B9F}" srcOrd="2" destOrd="0" presId="urn:microsoft.com/office/officeart/2005/8/layout/vList3"/>
    <dgm:cxn modelId="{30C33A7B-995B-4F51-8C7B-E56BF208CE85}" type="presParOf" srcId="{54AAD3BF-577B-4BF9-96CC-5348BD379B9F}" destId="{08115C40-DB50-4042-A4D3-DA55EF2E21C9}" srcOrd="0" destOrd="0" presId="urn:microsoft.com/office/officeart/2005/8/layout/vList3"/>
    <dgm:cxn modelId="{586824FB-A655-44F2-862B-30D5A3C765F8}" type="presParOf" srcId="{54AAD3BF-577B-4BF9-96CC-5348BD379B9F}" destId="{4829D518-4637-4B02-9551-D8837138C5DB}" srcOrd="1" destOrd="0" presId="urn:microsoft.com/office/officeart/2005/8/layout/vList3"/>
    <dgm:cxn modelId="{E8155926-CD48-4DAB-9571-99983193B2E4}" type="presParOf" srcId="{13981226-C704-47D6-B57E-9E29FE60DCA5}" destId="{715674CF-81EA-4FC7-ABD6-B733CE7A8E26}" srcOrd="3" destOrd="0" presId="urn:microsoft.com/office/officeart/2005/8/layout/vList3"/>
    <dgm:cxn modelId="{95122982-FDEE-41FD-B5BC-19076B1ABEFC}" type="presParOf" srcId="{13981226-C704-47D6-B57E-9E29FE60DCA5}" destId="{AFC675B7-EBBC-4F09-AE90-0E65BFEBF2C8}" srcOrd="4" destOrd="0" presId="urn:microsoft.com/office/officeart/2005/8/layout/vList3"/>
    <dgm:cxn modelId="{04CE3835-813C-470E-967D-D6207E01E758}" type="presParOf" srcId="{AFC675B7-EBBC-4F09-AE90-0E65BFEBF2C8}" destId="{7D9C9C7E-E63B-4F1D-BF92-C94A8668DB8A}" srcOrd="0" destOrd="0" presId="urn:microsoft.com/office/officeart/2005/8/layout/vList3"/>
    <dgm:cxn modelId="{007BA2A6-B9E9-4C7C-B4F0-D7EE08425148}" type="presParOf" srcId="{AFC675B7-EBBC-4F09-AE90-0E65BFEBF2C8}" destId="{523F7C30-2E43-4A86-8C59-B5714F6537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269D23-B2B1-4925-99D6-C35AE93A64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DB3E108-99FD-4C1E-B05D-09A5240A024C}">
      <dgm:prSet custT="1"/>
      <dgm:spPr/>
      <dgm:t>
        <a:bodyPr/>
        <a:lstStyle/>
        <a:p>
          <a:pPr rtl="0"/>
          <a:r>
            <a:rPr lang="en-GB" sz="1900" b="1" dirty="0" smtClean="0"/>
            <a:t>The challenge:</a:t>
          </a:r>
          <a:endParaRPr lang="en-GB" sz="1900" b="1" dirty="0"/>
        </a:p>
      </dgm:t>
    </dgm:pt>
    <dgm:pt modelId="{8C078134-E24A-423B-ABF0-2FF1B3A3D6D9}" type="parTrans" cxnId="{8089916A-1B16-41BC-AB0E-3FC7E00C0A44}">
      <dgm:prSet/>
      <dgm:spPr/>
      <dgm:t>
        <a:bodyPr/>
        <a:lstStyle/>
        <a:p>
          <a:endParaRPr lang="en-GB"/>
        </a:p>
      </dgm:t>
    </dgm:pt>
    <dgm:pt modelId="{1B0CF261-9C22-4576-88AA-B2ECDFD4F1C6}" type="sibTrans" cxnId="{8089916A-1B16-41BC-AB0E-3FC7E00C0A44}">
      <dgm:prSet/>
      <dgm:spPr/>
      <dgm:t>
        <a:bodyPr/>
        <a:lstStyle/>
        <a:p>
          <a:endParaRPr lang="en-GB"/>
        </a:p>
      </dgm:t>
    </dgm:pt>
    <dgm:pt modelId="{77E9F9A2-6D6E-478F-BEAA-04838E8B516D}">
      <dgm:prSet custT="1"/>
      <dgm:spPr/>
      <dgm:t>
        <a:bodyPr/>
        <a:lstStyle/>
        <a:p>
          <a:pPr rtl="0"/>
          <a:r>
            <a:rPr lang="en-GB" sz="1400" dirty="0" smtClean="0"/>
            <a:t>Welcome packs received from CBPF (not the originating insurer / broker) created confusion, resulting in large volumes of inbound calls and 10% non returned / incorrect credit agreements.</a:t>
          </a:r>
          <a:br>
            <a:rPr lang="en-GB" sz="1400" dirty="0" smtClean="0"/>
          </a:br>
          <a:r>
            <a:rPr lang="en-GB" sz="1300" dirty="0" smtClean="0"/>
            <a:t> </a:t>
          </a:r>
          <a:endParaRPr lang="en-GB" sz="1300" dirty="0"/>
        </a:p>
      </dgm:t>
    </dgm:pt>
    <dgm:pt modelId="{6091A0CD-CC6C-4836-B242-F187D1D08D42}" type="parTrans" cxnId="{69C6EEFC-7789-43E2-8873-93BF2346AC09}">
      <dgm:prSet/>
      <dgm:spPr/>
      <dgm:t>
        <a:bodyPr/>
        <a:lstStyle/>
        <a:p>
          <a:endParaRPr lang="en-GB"/>
        </a:p>
      </dgm:t>
    </dgm:pt>
    <dgm:pt modelId="{6C1FFCEE-4DD9-4529-9818-7E9E6E3721F9}" type="sibTrans" cxnId="{69C6EEFC-7789-43E2-8873-93BF2346AC09}">
      <dgm:prSet/>
      <dgm:spPr/>
      <dgm:t>
        <a:bodyPr/>
        <a:lstStyle/>
        <a:p>
          <a:endParaRPr lang="en-GB"/>
        </a:p>
      </dgm:t>
    </dgm:pt>
    <dgm:pt modelId="{179E95D7-D2B3-4599-A81F-70DC278D45D4}">
      <dgm:prSet/>
      <dgm:spPr/>
      <dgm:t>
        <a:bodyPr/>
        <a:lstStyle/>
        <a:p>
          <a:pPr rtl="0"/>
          <a:r>
            <a:rPr lang="en-GB" b="1" dirty="0" smtClean="0"/>
            <a:t>The solution:</a:t>
          </a:r>
          <a:endParaRPr lang="en-GB" b="1" dirty="0"/>
        </a:p>
      </dgm:t>
    </dgm:pt>
    <dgm:pt modelId="{48AD1BA6-522A-4034-AFBD-30D5DBC2BE02}" type="parTrans" cxnId="{8536FF2C-9C51-4C95-B429-EA6D73072B58}">
      <dgm:prSet/>
      <dgm:spPr/>
      <dgm:t>
        <a:bodyPr/>
        <a:lstStyle/>
        <a:p>
          <a:endParaRPr lang="en-GB"/>
        </a:p>
      </dgm:t>
    </dgm:pt>
    <dgm:pt modelId="{225447C1-2A8B-4A30-B547-F50229E02F7D}" type="sibTrans" cxnId="{8536FF2C-9C51-4C95-B429-EA6D73072B58}">
      <dgm:prSet/>
      <dgm:spPr/>
      <dgm:t>
        <a:bodyPr/>
        <a:lstStyle/>
        <a:p>
          <a:endParaRPr lang="en-GB"/>
        </a:p>
      </dgm:t>
    </dgm:pt>
    <dgm:pt modelId="{E85718C8-40F8-40EB-9957-E7D39ACA8174}">
      <dgm:prSet custT="1"/>
      <dgm:spPr/>
      <dgm:t>
        <a:bodyPr/>
        <a:lstStyle/>
        <a:p>
          <a:pPr rtl="0"/>
          <a:r>
            <a:rPr lang="en-GB" sz="1400" dirty="0" smtClean="0"/>
            <a:t>The welcome pack was redesigned to be less confusing.  The Broker name plus a clear and simple Call To Action was added</a:t>
          </a:r>
          <a:r>
            <a:rPr lang="en-GB" sz="1200" dirty="0" smtClean="0"/>
            <a:t>.</a:t>
          </a:r>
          <a:br>
            <a:rPr lang="en-GB" sz="1200" dirty="0" smtClean="0"/>
          </a:br>
          <a:endParaRPr lang="en-GB" sz="1200" dirty="0"/>
        </a:p>
      </dgm:t>
    </dgm:pt>
    <dgm:pt modelId="{139F020E-4797-475D-8111-F44698CB8F73}" type="parTrans" cxnId="{625E4F62-BFAD-4CB1-87EE-A85277CEFB83}">
      <dgm:prSet/>
      <dgm:spPr/>
      <dgm:t>
        <a:bodyPr/>
        <a:lstStyle/>
        <a:p>
          <a:endParaRPr lang="en-GB"/>
        </a:p>
      </dgm:t>
    </dgm:pt>
    <dgm:pt modelId="{7C0989B0-E3A4-4D1C-8F62-1F8CEBF173D2}" type="sibTrans" cxnId="{625E4F62-BFAD-4CB1-87EE-A85277CEFB83}">
      <dgm:prSet/>
      <dgm:spPr/>
      <dgm:t>
        <a:bodyPr/>
        <a:lstStyle/>
        <a:p>
          <a:endParaRPr lang="en-GB"/>
        </a:p>
      </dgm:t>
    </dgm:pt>
    <dgm:pt modelId="{D3E8D39B-E2FB-42B9-87FE-8311955430DD}">
      <dgm:prSet/>
      <dgm:spPr/>
      <dgm:t>
        <a:bodyPr/>
        <a:lstStyle/>
        <a:p>
          <a:pPr rtl="0"/>
          <a:r>
            <a:rPr lang="en-GB" b="1" dirty="0" smtClean="0"/>
            <a:t>The result:</a:t>
          </a:r>
          <a:endParaRPr lang="en-GB" b="1" dirty="0"/>
        </a:p>
      </dgm:t>
    </dgm:pt>
    <dgm:pt modelId="{37F0FA1C-FB0D-4573-988C-B67E3FA2CF71}" type="parTrans" cxnId="{B6DA4279-D8FD-47E9-98B0-11D0E4E2BA66}">
      <dgm:prSet/>
      <dgm:spPr/>
      <dgm:t>
        <a:bodyPr/>
        <a:lstStyle/>
        <a:p>
          <a:endParaRPr lang="en-GB"/>
        </a:p>
      </dgm:t>
    </dgm:pt>
    <dgm:pt modelId="{49C57EB5-752B-4E46-AF68-004FFEAF057F}" type="sibTrans" cxnId="{B6DA4279-D8FD-47E9-98B0-11D0E4E2BA66}">
      <dgm:prSet/>
      <dgm:spPr/>
      <dgm:t>
        <a:bodyPr/>
        <a:lstStyle/>
        <a:p>
          <a:endParaRPr lang="en-GB"/>
        </a:p>
      </dgm:t>
    </dgm:pt>
    <dgm:pt modelId="{AEAD8D4F-B4CE-4AF0-AB92-B7B26469A0FA}">
      <dgm:prSet custT="1"/>
      <dgm:spPr/>
      <dgm:t>
        <a:bodyPr/>
        <a:lstStyle/>
        <a:p>
          <a:pPr rtl="0"/>
          <a:r>
            <a:rPr lang="en-US" sz="1400" dirty="0" smtClean="0"/>
            <a:t>Annual savings of c£270k for a redesign investment of £10k.</a:t>
          </a:r>
          <a:endParaRPr lang="en-GB" sz="1400" dirty="0"/>
        </a:p>
      </dgm:t>
    </dgm:pt>
    <dgm:pt modelId="{2E7DE7E5-7C3B-47A5-9AF8-D3CE324BAE86}" type="parTrans" cxnId="{208E558B-49C8-4054-826F-1DFF4196FD9C}">
      <dgm:prSet/>
      <dgm:spPr/>
      <dgm:t>
        <a:bodyPr/>
        <a:lstStyle/>
        <a:p>
          <a:endParaRPr lang="en-GB"/>
        </a:p>
      </dgm:t>
    </dgm:pt>
    <dgm:pt modelId="{F3EC7E32-0714-4D30-99F6-106B70719651}" type="sibTrans" cxnId="{208E558B-49C8-4054-826F-1DFF4196FD9C}">
      <dgm:prSet/>
      <dgm:spPr/>
      <dgm:t>
        <a:bodyPr/>
        <a:lstStyle/>
        <a:p>
          <a:endParaRPr lang="en-GB"/>
        </a:p>
      </dgm:t>
    </dgm:pt>
    <dgm:pt modelId="{F0F11BF2-278F-4A33-BB53-654C34D9B3CF}">
      <dgm:prSet custT="1"/>
      <dgm:spPr/>
      <dgm:t>
        <a:bodyPr/>
        <a:lstStyle/>
        <a:p>
          <a:pPr rtl="0"/>
          <a:r>
            <a:rPr lang="en-US" sz="1400" dirty="0" smtClean="0"/>
            <a:t>Far fewer credit agreements are now completed incorrectly</a:t>
          </a:r>
          <a:endParaRPr lang="en-GB" sz="1400" dirty="0"/>
        </a:p>
      </dgm:t>
    </dgm:pt>
    <dgm:pt modelId="{9F0027DB-ECA2-41EA-9A05-12351CA0F4BE}" type="parTrans" cxnId="{AB6D6B42-A3EB-43D2-A42D-0D310AC77673}">
      <dgm:prSet/>
      <dgm:spPr/>
      <dgm:t>
        <a:bodyPr/>
        <a:lstStyle/>
        <a:p>
          <a:endParaRPr lang="en-GB"/>
        </a:p>
      </dgm:t>
    </dgm:pt>
    <dgm:pt modelId="{F49A82EF-D63A-4930-B3B9-09CD8215C926}" type="sibTrans" cxnId="{AB6D6B42-A3EB-43D2-A42D-0D310AC77673}">
      <dgm:prSet/>
      <dgm:spPr/>
      <dgm:t>
        <a:bodyPr/>
        <a:lstStyle/>
        <a:p>
          <a:endParaRPr lang="en-GB"/>
        </a:p>
      </dgm:t>
    </dgm:pt>
    <dgm:pt modelId="{6A1DE937-AAD2-4B50-BDBB-D171F1F140B7}">
      <dgm:prSet custT="1"/>
      <dgm:spPr/>
      <dgm:t>
        <a:bodyPr/>
        <a:lstStyle/>
        <a:p>
          <a:pPr rtl="0"/>
          <a:r>
            <a:rPr lang="en-US" sz="1400" dirty="0" smtClean="0"/>
            <a:t>Letter / processing costs for sending out new credit agreements reduced from 10% to 3%.</a:t>
          </a:r>
          <a:endParaRPr lang="en-GB" sz="1400" dirty="0"/>
        </a:p>
      </dgm:t>
    </dgm:pt>
    <dgm:pt modelId="{885BE120-3B4D-44EE-9BB7-D9641600BD46}" type="parTrans" cxnId="{319F4ADA-9BB9-4C6B-8F1F-39B8EE8D60AE}">
      <dgm:prSet/>
      <dgm:spPr/>
      <dgm:t>
        <a:bodyPr/>
        <a:lstStyle/>
        <a:p>
          <a:endParaRPr lang="en-GB"/>
        </a:p>
      </dgm:t>
    </dgm:pt>
    <dgm:pt modelId="{622E14E1-F8A7-4B50-8C19-5A4BD425BF64}" type="sibTrans" cxnId="{319F4ADA-9BB9-4C6B-8F1F-39B8EE8D60AE}">
      <dgm:prSet/>
      <dgm:spPr/>
      <dgm:t>
        <a:bodyPr/>
        <a:lstStyle/>
        <a:p>
          <a:endParaRPr lang="en-GB"/>
        </a:p>
      </dgm:t>
    </dgm:pt>
    <dgm:pt modelId="{AB304F0A-5E98-47AE-8005-1931D8A186CB}" type="pres">
      <dgm:prSet presAssocID="{3B269D23-B2B1-4925-99D6-C35AE93A642B}" presName="linear" presStyleCnt="0">
        <dgm:presLayoutVars>
          <dgm:animLvl val="lvl"/>
          <dgm:resizeHandles val="exact"/>
        </dgm:presLayoutVars>
      </dgm:prSet>
      <dgm:spPr/>
      <dgm:t>
        <a:bodyPr/>
        <a:lstStyle/>
        <a:p>
          <a:endParaRPr lang="en-GB"/>
        </a:p>
      </dgm:t>
    </dgm:pt>
    <dgm:pt modelId="{BDF641BF-C23D-4A7C-9737-726C1FC374B2}" type="pres">
      <dgm:prSet presAssocID="{2DB3E108-99FD-4C1E-B05D-09A5240A024C}" presName="parentText" presStyleLbl="node1" presStyleIdx="0" presStyleCnt="3">
        <dgm:presLayoutVars>
          <dgm:chMax val="0"/>
          <dgm:bulletEnabled val="1"/>
        </dgm:presLayoutVars>
      </dgm:prSet>
      <dgm:spPr/>
      <dgm:t>
        <a:bodyPr/>
        <a:lstStyle/>
        <a:p>
          <a:endParaRPr lang="en-GB"/>
        </a:p>
      </dgm:t>
    </dgm:pt>
    <dgm:pt modelId="{B399B256-7CDB-4FA7-A634-BB1569074D7C}" type="pres">
      <dgm:prSet presAssocID="{2DB3E108-99FD-4C1E-B05D-09A5240A024C}" presName="childText" presStyleLbl="revTx" presStyleIdx="0" presStyleCnt="3">
        <dgm:presLayoutVars>
          <dgm:bulletEnabled val="1"/>
        </dgm:presLayoutVars>
      </dgm:prSet>
      <dgm:spPr/>
      <dgm:t>
        <a:bodyPr/>
        <a:lstStyle/>
        <a:p>
          <a:endParaRPr lang="en-GB"/>
        </a:p>
      </dgm:t>
    </dgm:pt>
    <dgm:pt modelId="{67FAC9F7-079D-4833-9A6A-D96148BF4633}" type="pres">
      <dgm:prSet presAssocID="{179E95D7-D2B3-4599-A81F-70DC278D45D4}" presName="parentText" presStyleLbl="node1" presStyleIdx="1" presStyleCnt="3">
        <dgm:presLayoutVars>
          <dgm:chMax val="0"/>
          <dgm:bulletEnabled val="1"/>
        </dgm:presLayoutVars>
      </dgm:prSet>
      <dgm:spPr/>
      <dgm:t>
        <a:bodyPr/>
        <a:lstStyle/>
        <a:p>
          <a:endParaRPr lang="en-GB"/>
        </a:p>
      </dgm:t>
    </dgm:pt>
    <dgm:pt modelId="{04228DD9-1486-4C62-9519-9F63BA79A3EA}" type="pres">
      <dgm:prSet presAssocID="{179E95D7-D2B3-4599-A81F-70DC278D45D4}" presName="childText" presStyleLbl="revTx" presStyleIdx="1" presStyleCnt="3">
        <dgm:presLayoutVars>
          <dgm:bulletEnabled val="1"/>
        </dgm:presLayoutVars>
      </dgm:prSet>
      <dgm:spPr/>
      <dgm:t>
        <a:bodyPr/>
        <a:lstStyle/>
        <a:p>
          <a:endParaRPr lang="en-GB"/>
        </a:p>
      </dgm:t>
    </dgm:pt>
    <dgm:pt modelId="{70CAC805-1FA5-4F14-A70E-237D08F07110}" type="pres">
      <dgm:prSet presAssocID="{D3E8D39B-E2FB-42B9-87FE-8311955430DD}" presName="parentText" presStyleLbl="node1" presStyleIdx="2" presStyleCnt="3">
        <dgm:presLayoutVars>
          <dgm:chMax val="0"/>
          <dgm:bulletEnabled val="1"/>
        </dgm:presLayoutVars>
      </dgm:prSet>
      <dgm:spPr/>
      <dgm:t>
        <a:bodyPr/>
        <a:lstStyle/>
        <a:p>
          <a:endParaRPr lang="en-GB"/>
        </a:p>
      </dgm:t>
    </dgm:pt>
    <dgm:pt modelId="{046C6AAB-60EB-4499-99C2-D7808B34A785}" type="pres">
      <dgm:prSet presAssocID="{D3E8D39B-E2FB-42B9-87FE-8311955430DD}" presName="childText" presStyleLbl="revTx" presStyleIdx="2" presStyleCnt="3">
        <dgm:presLayoutVars>
          <dgm:bulletEnabled val="1"/>
        </dgm:presLayoutVars>
      </dgm:prSet>
      <dgm:spPr/>
      <dgm:t>
        <a:bodyPr/>
        <a:lstStyle/>
        <a:p>
          <a:endParaRPr lang="en-GB"/>
        </a:p>
      </dgm:t>
    </dgm:pt>
  </dgm:ptLst>
  <dgm:cxnLst>
    <dgm:cxn modelId="{8089916A-1B16-41BC-AB0E-3FC7E00C0A44}" srcId="{3B269D23-B2B1-4925-99D6-C35AE93A642B}" destId="{2DB3E108-99FD-4C1E-B05D-09A5240A024C}" srcOrd="0" destOrd="0" parTransId="{8C078134-E24A-423B-ABF0-2FF1B3A3D6D9}" sibTransId="{1B0CF261-9C22-4576-88AA-B2ECDFD4F1C6}"/>
    <dgm:cxn modelId="{DD9425BA-1AD7-4FE3-BA88-12D07E02DD8A}" type="presOf" srcId="{77E9F9A2-6D6E-478F-BEAA-04838E8B516D}" destId="{B399B256-7CDB-4FA7-A634-BB1569074D7C}" srcOrd="0" destOrd="0" presId="urn:microsoft.com/office/officeart/2005/8/layout/vList2"/>
    <dgm:cxn modelId="{E0A5DD4A-B7C8-4C2D-9090-8320BFF45B1F}" type="presOf" srcId="{F0F11BF2-278F-4A33-BB53-654C34D9B3CF}" destId="{046C6AAB-60EB-4499-99C2-D7808B34A785}" srcOrd="0" destOrd="1" presId="urn:microsoft.com/office/officeart/2005/8/layout/vList2"/>
    <dgm:cxn modelId="{B6DA4279-D8FD-47E9-98B0-11D0E4E2BA66}" srcId="{3B269D23-B2B1-4925-99D6-C35AE93A642B}" destId="{D3E8D39B-E2FB-42B9-87FE-8311955430DD}" srcOrd="2" destOrd="0" parTransId="{37F0FA1C-FB0D-4573-988C-B67E3FA2CF71}" sibTransId="{49C57EB5-752B-4E46-AF68-004FFEAF057F}"/>
    <dgm:cxn modelId="{384F620C-1EF8-4AD8-B3FB-C7E74EA6AEA1}" type="presOf" srcId="{2DB3E108-99FD-4C1E-B05D-09A5240A024C}" destId="{BDF641BF-C23D-4A7C-9737-726C1FC374B2}" srcOrd="0" destOrd="0" presId="urn:microsoft.com/office/officeart/2005/8/layout/vList2"/>
    <dgm:cxn modelId="{625E4F62-BFAD-4CB1-87EE-A85277CEFB83}" srcId="{179E95D7-D2B3-4599-A81F-70DC278D45D4}" destId="{E85718C8-40F8-40EB-9957-E7D39ACA8174}" srcOrd="0" destOrd="0" parTransId="{139F020E-4797-475D-8111-F44698CB8F73}" sibTransId="{7C0989B0-E3A4-4D1C-8F62-1F8CEBF173D2}"/>
    <dgm:cxn modelId="{3660673E-6733-4FFF-BD01-B22A01A48838}" type="presOf" srcId="{D3E8D39B-E2FB-42B9-87FE-8311955430DD}" destId="{70CAC805-1FA5-4F14-A70E-237D08F07110}" srcOrd="0" destOrd="0" presId="urn:microsoft.com/office/officeart/2005/8/layout/vList2"/>
    <dgm:cxn modelId="{B54BF783-8023-433E-93A0-08E5BC0667DF}" type="presOf" srcId="{E85718C8-40F8-40EB-9957-E7D39ACA8174}" destId="{04228DD9-1486-4C62-9519-9F63BA79A3EA}" srcOrd="0" destOrd="0" presId="urn:microsoft.com/office/officeart/2005/8/layout/vList2"/>
    <dgm:cxn modelId="{F0835206-C4A1-4BC8-B76F-84213DD245DF}" type="presOf" srcId="{3B269D23-B2B1-4925-99D6-C35AE93A642B}" destId="{AB304F0A-5E98-47AE-8005-1931D8A186CB}" srcOrd="0" destOrd="0" presId="urn:microsoft.com/office/officeart/2005/8/layout/vList2"/>
    <dgm:cxn modelId="{C9AB12FB-9E52-426C-A55A-2A00F475D0BC}" type="presOf" srcId="{179E95D7-D2B3-4599-A81F-70DC278D45D4}" destId="{67FAC9F7-079D-4833-9A6A-D96148BF4633}" srcOrd="0" destOrd="0" presId="urn:microsoft.com/office/officeart/2005/8/layout/vList2"/>
    <dgm:cxn modelId="{208E558B-49C8-4054-826F-1DFF4196FD9C}" srcId="{D3E8D39B-E2FB-42B9-87FE-8311955430DD}" destId="{AEAD8D4F-B4CE-4AF0-AB92-B7B26469A0FA}" srcOrd="0" destOrd="0" parTransId="{2E7DE7E5-7C3B-47A5-9AF8-D3CE324BAE86}" sibTransId="{F3EC7E32-0714-4D30-99F6-106B70719651}"/>
    <dgm:cxn modelId="{319F4ADA-9BB9-4C6B-8F1F-39B8EE8D60AE}" srcId="{D3E8D39B-E2FB-42B9-87FE-8311955430DD}" destId="{6A1DE937-AAD2-4B50-BDBB-D171F1F140B7}" srcOrd="2" destOrd="0" parTransId="{885BE120-3B4D-44EE-9BB7-D9641600BD46}" sibTransId="{622E14E1-F8A7-4B50-8C19-5A4BD425BF64}"/>
    <dgm:cxn modelId="{9EF5CD70-5B5A-4EB8-95EA-EDA8944ABB5A}" type="presOf" srcId="{AEAD8D4F-B4CE-4AF0-AB92-B7B26469A0FA}" destId="{046C6AAB-60EB-4499-99C2-D7808B34A785}" srcOrd="0" destOrd="0" presId="urn:microsoft.com/office/officeart/2005/8/layout/vList2"/>
    <dgm:cxn modelId="{AB6D6B42-A3EB-43D2-A42D-0D310AC77673}" srcId="{D3E8D39B-E2FB-42B9-87FE-8311955430DD}" destId="{F0F11BF2-278F-4A33-BB53-654C34D9B3CF}" srcOrd="1" destOrd="0" parTransId="{9F0027DB-ECA2-41EA-9A05-12351CA0F4BE}" sibTransId="{F49A82EF-D63A-4930-B3B9-09CD8215C926}"/>
    <dgm:cxn modelId="{69C6EEFC-7789-43E2-8873-93BF2346AC09}" srcId="{2DB3E108-99FD-4C1E-B05D-09A5240A024C}" destId="{77E9F9A2-6D6E-478F-BEAA-04838E8B516D}" srcOrd="0" destOrd="0" parTransId="{6091A0CD-CC6C-4836-B242-F187D1D08D42}" sibTransId="{6C1FFCEE-4DD9-4529-9818-7E9E6E3721F9}"/>
    <dgm:cxn modelId="{8536FF2C-9C51-4C95-B429-EA6D73072B58}" srcId="{3B269D23-B2B1-4925-99D6-C35AE93A642B}" destId="{179E95D7-D2B3-4599-A81F-70DC278D45D4}" srcOrd="1" destOrd="0" parTransId="{48AD1BA6-522A-4034-AFBD-30D5DBC2BE02}" sibTransId="{225447C1-2A8B-4A30-B547-F50229E02F7D}"/>
    <dgm:cxn modelId="{8B582894-CD17-4F8A-87D8-63EA474AADE4}" type="presOf" srcId="{6A1DE937-AAD2-4B50-BDBB-D171F1F140B7}" destId="{046C6AAB-60EB-4499-99C2-D7808B34A785}" srcOrd="0" destOrd="2" presId="urn:microsoft.com/office/officeart/2005/8/layout/vList2"/>
    <dgm:cxn modelId="{98FAF78D-7EBA-4A0B-94C1-5CB227CEE47F}" type="presParOf" srcId="{AB304F0A-5E98-47AE-8005-1931D8A186CB}" destId="{BDF641BF-C23D-4A7C-9737-726C1FC374B2}" srcOrd="0" destOrd="0" presId="urn:microsoft.com/office/officeart/2005/8/layout/vList2"/>
    <dgm:cxn modelId="{6997B8BF-1679-41EC-9B68-62A7C86C3BF1}" type="presParOf" srcId="{AB304F0A-5E98-47AE-8005-1931D8A186CB}" destId="{B399B256-7CDB-4FA7-A634-BB1569074D7C}" srcOrd="1" destOrd="0" presId="urn:microsoft.com/office/officeart/2005/8/layout/vList2"/>
    <dgm:cxn modelId="{11A27A59-0DB2-43C4-AEE0-C51ADF906B89}" type="presParOf" srcId="{AB304F0A-5E98-47AE-8005-1931D8A186CB}" destId="{67FAC9F7-079D-4833-9A6A-D96148BF4633}" srcOrd="2" destOrd="0" presId="urn:microsoft.com/office/officeart/2005/8/layout/vList2"/>
    <dgm:cxn modelId="{945820B1-1E12-4C2D-A58F-32BD5C2A25CE}" type="presParOf" srcId="{AB304F0A-5E98-47AE-8005-1931D8A186CB}" destId="{04228DD9-1486-4C62-9519-9F63BA79A3EA}" srcOrd="3" destOrd="0" presId="urn:microsoft.com/office/officeart/2005/8/layout/vList2"/>
    <dgm:cxn modelId="{B5EC030B-AADC-4A82-86EE-845122BF1622}" type="presParOf" srcId="{AB304F0A-5E98-47AE-8005-1931D8A186CB}" destId="{70CAC805-1FA5-4F14-A70E-237D08F07110}" srcOrd="4" destOrd="0" presId="urn:microsoft.com/office/officeart/2005/8/layout/vList2"/>
    <dgm:cxn modelId="{4B1075A6-02FB-4C96-9058-20A646AFE4CF}" type="presParOf" srcId="{AB304F0A-5E98-47AE-8005-1931D8A186CB}" destId="{046C6AAB-60EB-4499-99C2-D7808B34A785}"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39C68-F6F9-4696-9F03-03CABC886373}">
      <dsp:nvSpPr>
        <dsp:cNvPr id="0" name=""/>
        <dsp:cNvSpPr/>
      </dsp:nvSpPr>
      <dsp:spPr>
        <a:xfrm rot="5400000">
          <a:off x="5379418" y="-2144630"/>
          <a:ext cx="986123" cy="55270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GB" sz="1500" b="1" kern="1200" dirty="0" smtClean="0"/>
            <a:t>50% </a:t>
          </a:r>
          <a:r>
            <a:rPr lang="en-US" sz="1500" b="1" kern="1200" dirty="0" smtClean="0"/>
            <a:t>more people understood what was in their account with a paper statement </a:t>
          </a:r>
          <a:r>
            <a:rPr lang="en-US" sz="1500" kern="1200" dirty="0" smtClean="0"/>
            <a:t>than an electronic one</a:t>
          </a:r>
          <a:r>
            <a:rPr lang="en-US" sz="1500" kern="1200" baseline="30000" dirty="0" smtClean="0"/>
            <a:t>1</a:t>
          </a:r>
          <a:endParaRPr lang="en-GB" sz="1200" kern="1200" baseline="30000" dirty="0"/>
        </a:p>
      </dsp:txBody>
      <dsp:txXfrm rot="-5400000">
        <a:off x="3108960" y="173967"/>
        <a:ext cx="5478901" cy="889845"/>
      </dsp:txXfrm>
    </dsp:sp>
    <dsp:sp modelId="{47A2CD83-F6FD-4E2F-B867-0A519A5785DE}">
      <dsp:nvSpPr>
        <dsp:cNvPr id="0" name=""/>
        <dsp:cNvSpPr/>
      </dsp:nvSpPr>
      <dsp:spPr>
        <a:xfrm>
          <a:off x="0" y="2562"/>
          <a:ext cx="3108960" cy="1232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b="1" kern="1200" dirty="0" smtClean="0"/>
            <a:t>Improved statement understanding</a:t>
          </a:r>
          <a:endParaRPr lang="en-GB" sz="2000" kern="1200" dirty="0"/>
        </a:p>
      </dsp:txBody>
      <dsp:txXfrm>
        <a:off x="60173" y="62735"/>
        <a:ext cx="2988614" cy="1112308"/>
      </dsp:txXfrm>
    </dsp:sp>
    <dsp:sp modelId="{9113D427-A88A-4BFB-A707-E98C5E23C54B}">
      <dsp:nvSpPr>
        <dsp:cNvPr id="0" name=""/>
        <dsp:cNvSpPr/>
      </dsp:nvSpPr>
      <dsp:spPr>
        <a:xfrm rot="5400000">
          <a:off x="5379418" y="-850343"/>
          <a:ext cx="986123" cy="55270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At least 65% of all addressed mail is opened</a:t>
          </a:r>
          <a:r>
            <a:rPr lang="en-US" sz="1500" kern="1200" baseline="30000" dirty="0" smtClean="0"/>
            <a:t>2</a:t>
          </a:r>
          <a:r>
            <a:rPr lang="en-US" sz="1500" kern="1200" dirty="0" smtClean="0"/>
            <a:t>. </a:t>
          </a:r>
          <a:r>
            <a:rPr lang="en-US" sz="1500" b="1" kern="1200" dirty="0" smtClean="0"/>
            <a:t>Open rates are higher for paper statements</a:t>
          </a:r>
          <a:r>
            <a:rPr lang="en-US" sz="1500" b="0" kern="1200" dirty="0" smtClean="0"/>
            <a:t> with </a:t>
          </a:r>
          <a:r>
            <a:rPr lang="en-US" sz="1500" b="1" kern="1200" dirty="0" smtClean="0"/>
            <a:t>more people </a:t>
          </a:r>
          <a:r>
            <a:rPr lang="en-US" sz="1500" b="0" kern="1200" dirty="0" smtClean="0"/>
            <a:t>responding t</a:t>
          </a:r>
          <a:r>
            <a:rPr lang="en-US" sz="1500" kern="1200" dirty="0" smtClean="0"/>
            <a:t>o an ‘unhealthy’ statement than email</a:t>
          </a:r>
          <a:endParaRPr lang="en-GB" sz="1500" kern="1200" dirty="0"/>
        </a:p>
      </dsp:txBody>
      <dsp:txXfrm rot="-5400000">
        <a:off x="3108960" y="1468254"/>
        <a:ext cx="5478901" cy="889845"/>
      </dsp:txXfrm>
    </dsp:sp>
    <dsp:sp modelId="{D185FA39-7A6A-4F8E-9329-CBD61CC49A95}">
      <dsp:nvSpPr>
        <dsp:cNvPr id="0" name=""/>
        <dsp:cNvSpPr/>
      </dsp:nvSpPr>
      <dsp:spPr>
        <a:xfrm>
          <a:off x="0" y="1296849"/>
          <a:ext cx="3108960" cy="1232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Much higher open rates than email</a:t>
          </a:r>
          <a:endParaRPr lang="en-GB" sz="2000" kern="1200" dirty="0"/>
        </a:p>
      </dsp:txBody>
      <dsp:txXfrm>
        <a:off x="60173" y="1357022"/>
        <a:ext cx="2988614" cy="1112308"/>
      </dsp:txXfrm>
    </dsp:sp>
    <dsp:sp modelId="{3BF04211-3DA7-4657-B8F5-4560D380BB66}">
      <dsp:nvSpPr>
        <dsp:cNvPr id="0" name=""/>
        <dsp:cNvSpPr/>
      </dsp:nvSpPr>
      <dsp:spPr>
        <a:xfrm rot="5400000">
          <a:off x="5379418" y="443944"/>
          <a:ext cx="986123" cy="55270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smtClean="0"/>
            <a:t>People </a:t>
          </a:r>
          <a:r>
            <a:rPr lang="en-US" sz="1500" kern="1200" dirty="0" smtClean="0"/>
            <a:t>prefer mail for </a:t>
          </a:r>
          <a:r>
            <a:rPr lang="en-US" sz="1500" b="1" kern="1200" dirty="0" smtClean="0"/>
            <a:t>sensitive or confidential account information </a:t>
          </a:r>
          <a:r>
            <a:rPr lang="en-US" sz="1500" kern="1200" dirty="0" smtClean="0"/>
            <a:t>with </a:t>
          </a:r>
          <a:r>
            <a:rPr lang="en-US" sz="1500" b="1" kern="1200" dirty="0" smtClean="0"/>
            <a:t>51% opting for post, 35% email, 12% phone and 1% SMS</a:t>
          </a:r>
          <a:r>
            <a:rPr lang="en-US" sz="1500" b="1" kern="1200" baseline="30000" dirty="0" smtClean="0"/>
            <a:t>2</a:t>
          </a:r>
          <a:endParaRPr lang="en-GB" sz="1200" kern="1200" baseline="30000" dirty="0"/>
        </a:p>
      </dsp:txBody>
      <dsp:txXfrm rot="-5400000">
        <a:off x="3108960" y="2762542"/>
        <a:ext cx="5478901" cy="889845"/>
      </dsp:txXfrm>
    </dsp:sp>
    <dsp:sp modelId="{B67C36C6-18B5-4D33-81F9-850C7E8A1083}">
      <dsp:nvSpPr>
        <dsp:cNvPr id="0" name=""/>
        <dsp:cNvSpPr/>
      </dsp:nvSpPr>
      <dsp:spPr>
        <a:xfrm>
          <a:off x="0" y="2591136"/>
          <a:ext cx="3108960" cy="1232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b="1" kern="1200" dirty="0" smtClean="0"/>
            <a:t>Preferred for sensitive information</a:t>
          </a:r>
          <a:endParaRPr lang="en-GB" sz="2000" kern="1200" dirty="0"/>
        </a:p>
      </dsp:txBody>
      <dsp:txXfrm>
        <a:off x="60173" y="2651309"/>
        <a:ext cx="2988614" cy="1112308"/>
      </dsp:txXfrm>
    </dsp:sp>
    <dsp:sp modelId="{85D76862-00B4-4328-BE0B-786190255CB7}">
      <dsp:nvSpPr>
        <dsp:cNvPr id="0" name=""/>
        <dsp:cNvSpPr/>
      </dsp:nvSpPr>
      <dsp:spPr>
        <a:xfrm rot="5400000">
          <a:off x="5379418" y="1738231"/>
          <a:ext cx="986123" cy="55270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90488" lvl="1" indent="-90488" algn="l" defTabSz="666750">
            <a:lnSpc>
              <a:spcPct val="90000"/>
            </a:lnSpc>
            <a:spcBef>
              <a:spcPct val="0"/>
            </a:spcBef>
            <a:spcAft>
              <a:spcPct val="15000"/>
            </a:spcAft>
            <a:buChar char="••"/>
          </a:pPr>
          <a:r>
            <a:rPr lang="en-GB" sz="1500" kern="1200" dirty="0" smtClean="0"/>
            <a:t>Business mail is a very effective channel for prompting a response: </a:t>
          </a:r>
          <a:r>
            <a:rPr lang="en-GB" sz="1500" b="1" kern="1200" dirty="0" smtClean="0"/>
            <a:t>17% of all addressed mail</a:t>
          </a:r>
          <a:r>
            <a:rPr lang="en-GB" sz="1500" b="1" kern="1200" baseline="30000" dirty="0" smtClean="0"/>
            <a:t>3</a:t>
          </a:r>
          <a:r>
            <a:rPr lang="en-GB" sz="1500" b="1" kern="1200" dirty="0" smtClean="0"/>
            <a:t> </a:t>
          </a:r>
          <a:r>
            <a:rPr lang="en-GB" sz="1500" kern="1200" dirty="0" smtClean="0"/>
            <a:t>and door drops lead to a commercial action</a:t>
          </a:r>
          <a:endParaRPr lang="en-GB" sz="1200" kern="1200" dirty="0"/>
        </a:p>
      </dsp:txBody>
      <dsp:txXfrm rot="-5400000">
        <a:off x="3108960" y="4056829"/>
        <a:ext cx="5478901" cy="889845"/>
      </dsp:txXfrm>
    </dsp:sp>
    <dsp:sp modelId="{095760E4-1C43-49BB-9BCC-5BA30A446271}">
      <dsp:nvSpPr>
        <dsp:cNvPr id="0" name=""/>
        <dsp:cNvSpPr/>
      </dsp:nvSpPr>
      <dsp:spPr>
        <a:xfrm>
          <a:off x="0" y="3885423"/>
          <a:ext cx="3108960" cy="1232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Prompts a response</a:t>
          </a:r>
          <a:endParaRPr lang="en-GB" sz="2000" b="1" kern="1200" dirty="0"/>
        </a:p>
      </dsp:txBody>
      <dsp:txXfrm>
        <a:off x="60173" y="3945596"/>
        <a:ext cx="2988614" cy="111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641BF-C23D-4A7C-9737-726C1FC374B2}">
      <dsp:nvSpPr>
        <dsp:cNvPr id="0" name=""/>
        <dsp:cNvSpPr/>
      </dsp:nvSpPr>
      <dsp:spPr>
        <a:xfrm>
          <a:off x="0" y="35933"/>
          <a:ext cx="4193149"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t>The challenge:</a:t>
          </a:r>
          <a:endParaRPr lang="en-GB" sz="1900" b="1" kern="1200" dirty="0"/>
        </a:p>
      </dsp:txBody>
      <dsp:txXfrm>
        <a:off x="32784" y="68717"/>
        <a:ext cx="4127581" cy="606012"/>
      </dsp:txXfrm>
    </dsp:sp>
    <dsp:sp modelId="{B399B256-7CDB-4FA7-A634-BB1569074D7C}">
      <dsp:nvSpPr>
        <dsp:cNvPr id="0" name=""/>
        <dsp:cNvSpPr/>
      </dsp:nvSpPr>
      <dsp:spPr>
        <a:xfrm>
          <a:off x="0" y="707513"/>
          <a:ext cx="419314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3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smtClean="0"/>
            <a:t>Welcome packs received from CBPF (not the originating insurer / broker) created confusion, resulting in large volumes of inbound calls and 10% non returned / incorrect credit agreements.</a:t>
          </a:r>
          <a:br>
            <a:rPr lang="en-GB" sz="1400" kern="1200" dirty="0" smtClean="0"/>
          </a:br>
          <a:r>
            <a:rPr lang="en-GB" sz="1300" kern="1200" dirty="0" smtClean="0"/>
            <a:t> </a:t>
          </a:r>
          <a:endParaRPr lang="en-GB" sz="1300" kern="1200" dirty="0"/>
        </a:p>
      </dsp:txBody>
      <dsp:txXfrm>
        <a:off x="0" y="707513"/>
        <a:ext cx="4193149" cy="1014300"/>
      </dsp:txXfrm>
    </dsp:sp>
    <dsp:sp modelId="{67FAC9F7-079D-4833-9A6A-D96148BF4633}">
      <dsp:nvSpPr>
        <dsp:cNvPr id="0" name=""/>
        <dsp:cNvSpPr/>
      </dsp:nvSpPr>
      <dsp:spPr>
        <a:xfrm>
          <a:off x="0" y="1721813"/>
          <a:ext cx="4193149"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smtClean="0"/>
            <a:t>The solution:</a:t>
          </a:r>
          <a:endParaRPr lang="en-GB" sz="2800" b="1" kern="1200" dirty="0"/>
        </a:p>
      </dsp:txBody>
      <dsp:txXfrm>
        <a:off x="32784" y="1754597"/>
        <a:ext cx="4127581" cy="606012"/>
      </dsp:txXfrm>
    </dsp:sp>
    <dsp:sp modelId="{04228DD9-1486-4C62-9519-9F63BA79A3EA}">
      <dsp:nvSpPr>
        <dsp:cNvPr id="0" name=""/>
        <dsp:cNvSpPr/>
      </dsp:nvSpPr>
      <dsp:spPr>
        <a:xfrm>
          <a:off x="0" y="2393393"/>
          <a:ext cx="4193149"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3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smtClean="0"/>
            <a:t>The welcome pack was redesigned to be less confusing.  The Broker name plus a clear and simple Call To Action was added</a:t>
          </a:r>
          <a:r>
            <a:rPr lang="en-GB" sz="1200" kern="1200" dirty="0" smtClean="0"/>
            <a:t>.</a:t>
          </a:r>
          <a:br>
            <a:rPr lang="en-GB" sz="1200" kern="1200" dirty="0" smtClean="0"/>
          </a:br>
          <a:endParaRPr lang="en-GB" sz="1200" kern="1200" dirty="0"/>
        </a:p>
      </dsp:txBody>
      <dsp:txXfrm>
        <a:off x="0" y="2393393"/>
        <a:ext cx="4193149" cy="796950"/>
      </dsp:txXfrm>
    </dsp:sp>
    <dsp:sp modelId="{70CAC805-1FA5-4F14-A70E-237D08F07110}">
      <dsp:nvSpPr>
        <dsp:cNvPr id="0" name=""/>
        <dsp:cNvSpPr/>
      </dsp:nvSpPr>
      <dsp:spPr>
        <a:xfrm>
          <a:off x="0" y="3190343"/>
          <a:ext cx="4193149"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smtClean="0"/>
            <a:t>The result:</a:t>
          </a:r>
          <a:endParaRPr lang="en-GB" sz="2800" b="1" kern="1200" dirty="0"/>
        </a:p>
      </dsp:txBody>
      <dsp:txXfrm>
        <a:off x="32784" y="3223127"/>
        <a:ext cx="4127581" cy="606012"/>
      </dsp:txXfrm>
    </dsp:sp>
    <dsp:sp modelId="{046C6AAB-60EB-4499-99C2-D7808B34A785}">
      <dsp:nvSpPr>
        <dsp:cNvPr id="0" name=""/>
        <dsp:cNvSpPr/>
      </dsp:nvSpPr>
      <dsp:spPr>
        <a:xfrm>
          <a:off x="0" y="3861923"/>
          <a:ext cx="4193149"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3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Annual savings of c£270k for a redesign investment of £10k.</a:t>
          </a:r>
          <a:endParaRPr lang="en-GB" sz="1400" kern="1200" dirty="0"/>
        </a:p>
        <a:p>
          <a:pPr marL="114300" lvl="1" indent="-114300" algn="l" defTabSz="622300" rtl="0">
            <a:lnSpc>
              <a:spcPct val="90000"/>
            </a:lnSpc>
            <a:spcBef>
              <a:spcPct val="0"/>
            </a:spcBef>
            <a:spcAft>
              <a:spcPct val="20000"/>
            </a:spcAft>
            <a:buChar char="••"/>
          </a:pPr>
          <a:r>
            <a:rPr lang="en-US" sz="1400" kern="1200" dirty="0" smtClean="0"/>
            <a:t>Far fewer credit agreements are now completed incorrectly</a:t>
          </a:r>
          <a:endParaRPr lang="en-GB" sz="1400" kern="1200" dirty="0"/>
        </a:p>
        <a:p>
          <a:pPr marL="114300" lvl="1" indent="-114300" algn="l" defTabSz="622300" rtl="0">
            <a:lnSpc>
              <a:spcPct val="90000"/>
            </a:lnSpc>
            <a:spcBef>
              <a:spcPct val="0"/>
            </a:spcBef>
            <a:spcAft>
              <a:spcPct val="20000"/>
            </a:spcAft>
            <a:buChar char="••"/>
          </a:pPr>
          <a:r>
            <a:rPr lang="en-US" sz="1400" kern="1200" dirty="0" smtClean="0"/>
            <a:t>Letter / processing costs for sending out new credit agreements reduced from 10% to 3%.</a:t>
          </a:r>
          <a:endParaRPr lang="en-GB" sz="1400" kern="1200" dirty="0"/>
        </a:p>
      </dsp:txBody>
      <dsp:txXfrm>
        <a:off x="0" y="3861923"/>
        <a:ext cx="4193149" cy="13041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87A02-06A3-434F-9CC1-2B9739DF915A}" type="datetimeFigureOut">
              <a:rPr lang="en-US" smtClean="0"/>
              <a:t>2/23/2018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C70F5-F84A-4AC2-8EF1-8546F8DCD02F}" type="slidenum">
              <a:rPr lang="en-US" smtClean="0"/>
              <a:t>‹#›</a:t>
            </a:fld>
            <a:endParaRPr lang="en-US"/>
          </a:p>
        </p:txBody>
      </p:sp>
    </p:spTree>
    <p:extLst>
      <p:ext uri="{BB962C8B-B14F-4D97-AF65-F5344CB8AC3E}">
        <p14:creationId xmlns:p14="http://schemas.microsoft.com/office/powerpoint/2010/main" val="190592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image" Target="../media/image25.wmf"/><Relationship Id="rId4" Type="http://schemas.openxmlformats.org/officeDocument/2006/relationships/image" Target="../media/image24.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image" Target="../media/image25.wmf"/><Relationship Id="rId4" Type="http://schemas.openxmlformats.org/officeDocument/2006/relationships/image" Target="../media/image24.wmf"/></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image" Target="../media/image25.wmf"/><Relationship Id="rId4" Type="http://schemas.openxmlformats.org/officeDocument/2006/relationships/image" Target="../media/image24.wmf"/></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2E5F82-3E0D-4B82-AB34-C347C23AE7D8}" type="slidenum">
              <a:rPr lang="en-GB" smtClean="0"/>
              <a:t>5</a:t>
            </a:fld>
            <a:endParaRPr lang="en-GB"/>
          </a:p>
        </p:txBody>
      </p:sp>
    </p:spTree>
    <p:extLst>
      <p:ext uri="{BB962C8B-B14F-4D97-AF65-F5344CB8AC3E}">
        <p14:creationId xmlns:p14="http://schemas.microsoft.com/office/powerpoint/2010/main" val="408904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xfrm>
            <a:off x="865188" y="168275"/>
            <a:ext cx="5127625" cy="3846513"/>
          </a:xfrm>
          <a:ln>
            <a:solidFill>
              <a:srgbClr val="000000"/>
            </a:solidFill>
            <a:miter lim="800000"/>
            <a:headEnd/>
            <a:tailEnd/>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p>
        </p:txBody>
      </p:sp>
      <p:sp>
        <p:nvSpPr>
          <p:cNvPr id="291844" name="Slide Number Placeholder 3"/>
          <p:cNvSpPr txBox="1">
            <a:spLocks noGrp="1"/>
          </p:cNvSpPr>
          <p:nvPr/>
        </p:nvSpPr>
        <p:spPr bwMode="auto">
          <a:xfrm>
            <a:off x="3885666" y="8686509"/>
            <a:ext cx="2972334" cy="45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58" tIns="42179" rIns="84358" bIns="42179" anchor="b"/>
          <a:lstStyle>
            <a:lvl1pPr defTabSz="946150" eaLnBrk="0" hangingPunct="0">
              <a:spcBef>
                <a:spcPct val="30000"/>
              </a:spcBef>
              <a:defRPr sz="1200">
                <a:solidFill>
                  <a:schemeClr val="tx1"/>
                </a:solidFill>
                <a:latin typeface="Verdana" pitchFamily="34" charset="0"/>
              </a:defRPr>
            </a:lvl1pPr>
            <a:lvl2pPr marL="742950" indent="-285750" defTabSz="946150" eaLnBrk="0" hangingPunct="0">
              <a:spcBef>
                <a:spcPct val="30000"/>
              </a:spcBef>
              <a:buBlip>
                <a:blip r:embed="rId3"/>
              </a:buBlip>
              <a:defRPr sz="1200">
                <a:solidFill>
                  <a:schemeClr val="tx1"/>
                </a:solidFill>
                <a:latin typeface="Verdana" pitchFamily="34" charset="0"/>
              </a:defRPr>
            </a:lvl2pPr>
            <a:lvl3pPr marL="1143000" indent="-228600" defTabSz="946150" eaLnBrk="0" hangingPunct="0">
              <a:spcBef>
                <a:spcPct val="30000"/>
              </a:spcBef>
              <a:buBlip>
                <a:blip r:embed="rId4"/>
              </a:buBlip>
              <a:defRPr sz="1200">
                <a:solidFill>
                  <a:schemeClr val="tx1"/>
                </a:solidFill>
                <a:latin typeface="Verdana" pitchFamily="34" charset="0"/>
              </a:defRPr>
            </a:lvl3pPr>
            <a:lvl4pPr marL="1600200" indent="-228600" defTabSz="946150" eaLnBrk="0" hangingPunct="0">
              <a:spcBef>
                <a:spcPct val="30000"/>
              </a:spcBef>
              <a:buClr>
                <a:schemeClr val="tx2"/>
              </a:buClr>
              <a:buFont typeface="Wingdings" pitchFamily="2" charset="2"/>
              <a:buBlip>
                <a:blip r:embed="rId3"/>
              </a:buBlip>
              <a:defRPr sz="1200">
                <a:solidFill>
                  <a:schemeClr val="tx1"/>
                </a:solidFill>
                <a:latin typeface="Verdana" pitchFamily="34" charset="0"/>
              </a:defRPr>
            </a:lvl4pPr>
            <a:lvl5pPr marL="2057400" indent="-228600" defTabSz="946150" eaLnBrk="0" hangingPunct="0">
              <a:spcBef>
                <a:spcPct val="30000"/>
              </a:spcBef>
              <a:buClr>
                <a:srgbClr val="808080"/>
              </a:buClr>
              <a:buFont typeface="Wingdings" pitchFamily="2" charset="2"/>
              <a:buBlip>
                <a:blip r:embed="rId5"/>
              </a:buBlip>
              <a:defRPr sz="1200">
                <a:solidFill>
                  <a:schemeClr val="tx1"/>
                </a:solidFill>
                <a:latin typeface="Verdana" pitchFamily="34" charset="0"/>
              </a:defRPr>
            </a:lvl5pPr>
            <a:lvl6pPr marL="2514600" indent="-228600" defTabSz="9461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6pPr>
            <a:lvl7pPr marL="2971800" indent="-228600" defTabSz="9461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7pPr>
            <a:lvl8pPr marL="3429000" indent="-228600" defTabSz="9461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8pPr>
            <a:lvl9pPr marL="3886200" indent="-228600" defTabSz="9461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9pPr>
          </a:lstStyle>
          <a:p>
            <a:pPr algn="r">
              <a:spcBef>
                <a:spcPct val="0"/>
              </a:spcBef>
            </a:pPr>
            <a:fld id="{593570FA-0685-404F-906D-7453AFF6CDB2}" type="slidenum">
              <a:rPr lang="en-US" altLang="en-US" b="1">
                <a:solidFill>
                  <a:srgbClr val="000000"/>
                </a:solidFill>
                <a:latin typeface="Arial" pitchFamily="34" charset="0"/>
                <a:ea typeface="MS PGothic" pitchFamily="34" charset="-128"/>
                <a:cs typeface="Arial" pitchFamily="34" charset="0"/>
              </a:rPr>
              <a:pPr algn="r">
                <a:spcBef>
                  <a:spcPct val="0"/>
                </a:spcBef>
              </a:pPr>
              <a:t>16</a:t>
            </a:fld>
            <a:endParaRPr lang="en-US" altLang="en-US" b="1">
              <a:solidFill>
                <a:srgbClr val="000000"/>
              </a:solidFill>
              <a:latin typeface="Arial" pitchFamily="34" charset="0"/>
              <a:ea typeface="MS PGothic"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5059" name="Notes Placeholder 2"/>
          <p:cNvSpPr>
            <a:spLocks noGrp="1"/>
          </p:cNvSpPr>
          <p:nvPr>
            <p:ph type="body" idx="1"/>
          </p:nvPr>
        </p:nvSpPr>
        <p:spPr>
          <a:xfrm>
            <a:off x="203497" y="4159819"/>
            <a:ext cx="6431779" cy="477516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defRPr/>
            </a:pPr>
            <a:r>
              <a:rPr lang="en-GB" altLang="en-US" dirty="0" smtClean="0"/>
              <a:t>Strong brand loyalty in mobile market partly driven by 2 year contract cycle, with cost of handset discounted over contract:</a:t>
            </a:r>
          </a:p>
          <a:p>
            <a:pPr marL="171450" indent="-171450">
              <a:buFontTx/>
              <a:buChar char="-"/>
              <a:defRPr/>
            </a:pPr>
            <a:r>
              <a:rPr lang="en-GB" altLang="en-US" dirty="0" smtClean="0"/>
              <a:t>To date few signs of brands actively seeking to promote/incentivise loyalty </a:t>
            </a:r>
          </a:p>
          <a:p>
            <a:pPr marL="171450" indent="-171450">
              <a:buFontTx/>
              <a:buChar char="-"/>
              <a:defRPr/>
            </a:pPr>
            <a:r>
              <a:rPr lang="en-GB" altLang="en-US" dirty="0" smtClean="0"/>
              <a:t>29% smartphone users would prioritise brand over price/product; equivalent ratings for other telco sectors: 25% tablet, 14% TV, 12% PC</a:t>
            </a:r>
          </a:p>
          <a:p>
            <a:pPr marL="171450" indent="-171450">
              <a:buFontTx/>
              <a:buChar char="-"/>
              <a:defRPr/>
            </a:pPr>
            <a:endParaRPr lang="en-GB" altLang="en-US" dirty="0"/>
          </a:p>
          <a:p>
            <a:pPr>
              <a:defRPr/>
            </a:pPr>
            <a:r>
              <a:rPr lang="en-GB" altLang="en-US" dirty="0" smtClean="0"/>
              <a:t>Slower/longer handset upgrade cycles, more SIM-only deals and roll-out of eSIM: all have potential to disrupt current loyalty/inertia</a:t>
            </a:r>
          </a:p>
          <a:p>
            <a:pPr>
              <a:defRPr/>
            </a:pPr>
            <a:endParaRPr lang="en-GB" altLang="en-US" dirty="0"/>
          </a:p>
          <a:p>
            <a:pPr>
              <a:defRPr/>
            </a:pPr>
            <a:r>
              <a:rPr lang="en-GB" altLang="en-US" dirty="0" smtClean="0"/>
              <a:t>Samsung most trusted, despite Note7 battery fires; Apple is most differentiated with positives of style, functionality, exclusivity but negatives that over-rated, expensive</a:t>
            </a:r>
          </a:p>
          <a:p>
            <a:pPr>
              <a:defRPr/>
            </a:pPr>
            <a:endParaRPr lang="en-GB" altLang="en-US" dirty="0"/>
          </a:p>
          <a:p>
            <a:pPr>
              <a:defRPr/>
            </a:pPr>
            <a:r>
              <a:rPr lang="en-GB" altLang="en-US" dirty="0" smtClean="0"/>
              <a:t>Sony brand awareness/user base across telco markets high, but trust/differentiation lower</a:t>
            </a:r>
          </a:p>
          <a:p>
            <a:pPr>
              <a:defRPr/>
            </a:pPr>
            <a:endParaRPr lang="en-GB" altLang="en-US" dirty="0"/>
          </a:p>
          <a:p>
            <a:pPr>
              <a:defRPr/>
            </a:pPr>
            <a:r>
              <a:rPr lang="en-GB" altLang="en-US" dirty="0" smtClean="0"/>
              <a:t>Currently lowest price is not key purchase criterion, but rising inflation and anticipated post-Brexit slowdown may re-focus consumers on headline prices. consumers more likely to ‘value’ tailored/personalised propositions reflecting behaviours/needs</a:t>
            </a:r>
          </a:p>
          <a:p>
            <a:pPr>
              <a:defRPr/>
            </a:pPr>
            <a:endParaRPr lang="en-GB" altLang="en-US" dirty="0" smtClean="0"/>
          </a:p>
          <a:p>
            <a:pPr>
              <a:defRPr/>
            </a:pPr>
            <a:endParaRPr lang="en-GB"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30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defRPr/>
            </a:pPr>
            <a:r>
              <a:rPr lang="en-GB" altLang="en-US" dirty="0" smtClean="0"/>
              <a:t>2017: key telco markets relatively mature, highly regulated, with slowing pace of innovation and little if any revenue growth:</a:t>
            </a:r>
          </a:p>
          <a:p>
            <a:pPr marL="171450" indent="-171450">
              <a:buFontTx/>
              <a:buChar char="-"/>
              <a:defRPr/>
            </a:pPr>
            <a:r>
              <a:rPr lang="en-GB" altLang="en-US" dirty="0" smtClean="0"/>
              <a:t>2016 mobile revenues of £6.6 billion predicted to be stable/decline slightly over next few years, with £7bn revs predicted in 2021</a:t>
            </a:r>
          </a:p>
          <a:p>
            <a:pPr marL="171450" indent="-171450">
              <a:buFontTx/>
              <a:buChar char="-"/>
              <a:defRPr/>
            </a:pPr>
            <a:r>
              <a:rPr lang="en-GB" altLang="en-US" dirty="0" smtClean="0"/>
              <a:t>2020: 5G roll-out is next major innovation likely to shake up sector</a:t>
            </a:r>
          </a:p>
          <a:p>
            <a:pPr marL="171450" indent="-171450">
              <a:buFontTx/>
              <a:buChar char="-"/>
              <a:defRPr/>
            </a:pPr>
            <a:r>
              <a:rPr lang="en-GB" altLang="en-US" dirty="0" smtClean="0"/>
              <a:t>Challenge to brands now is to improve current service(s) and/or offer more tailored, personalised packages</a:t>
            </a:r>
          </a:p>
          <a:p>
            <a:pPr>
              <a:defRPr/>
            </a:pPr>
            <a:endParaRPr lang="en-GB" altLang="en-US" dirty="0"/>
          </a:p>
          <a:p>
            <a:pPr>
              <a:defRPr/>
            </a:pPr>
            <a:r>
              <a:rPr lang="en-GB" altLang="en-US" dirty="0" smtClean="0"/>
              <a:t>Flat revenues and intensifying competition among providers giving consumers more bargaining power:</a:t>
            </a:r>
          </a:p>
          <a:p>
            <a:pPr marL="171450" indent="-171450">
              <a:buFontTx/>
              <a:buChar char="-"/>
              <a:defRPr/>
            </a:pPr>
            <a:r>
              <a:rPr lang="en-GB" altLang="en-US" dirty="0" smtClean="0"/>
              <a:t>Record peak 48% mobile customers on 2 year contracts but likely to decline</a:t>
            </a:r>
          </a:p>
          <a:p>
            <a:pPr marL="171450" indent="-171450">
              <a:buFontTx/>
              <a:buChar char="-"/>
              <a:defRPr/>
            </a:pPr>
            <a:r>
              <a:rPr lang="en-GB" altLang="en-US" dirty="0" smtClean="0"/>
              <a:t>SIM-only deals (currently 23% share), family packages (mobile only and quad-play), subsidised data are among small but growing propositions gaining traction among consumers</a:t>
            </a:r>
          </a:p>
          <a:p>
            <a:pPr marL="171450" indent="-171450">
              <a:buFontTx/>
              <a:buChar char="-"/>
              <a:defRPr/>
            </a:pPr>
            <a:endParaRPr lang="en-GB" altLang="en-US" dirty="0" smtClean="0"/>
          </a:p>
          <a:p>
            <a:pPr marL="171450" indent="-171450">
              <a:buFontTx/>
              <a:buChar char="-"/>
              <a:defRPr/>
            </a:pPr>
            <a:endParaRPr lang="en-GB" altLang="en-US" dirty="0" smtClean="0"/>
          </a:p>
          <a:p>
            <a:pPr>
              <a:defRPr/>
            </a:pPr>
            <a:endParaRPr lang="en-GB" altLang="en-US" dirty="0"/>
          </a:p>
          <a:p>
            <a:pPr>
              <a:defRPr/>
            </a:pPr>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ltLang="en-US" smtClean="0"/>
              <a:t>Tightening margins in highly competitive, maturing market has given consumers greater bargaining power, seen slow transfer of costs from users to service suppliers:</a:t>
            </a:r>
          </a:p>
          <a:p>
            <a:r>
              <a:rPr lang="en-GB" altLang="en-US" smtClean="0"/>
              <a:t>- quad-play packages, bundled offers (Spotify &amp; Netflix), focus on value of data (sponsored data)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ltLang="en-US" smtClean="0"/>
              <a:t>GDPR will herald major changes to the ways in which businesses hold and exploit personal data, particularly around opt-in and opt-out marcomms.</a:t>
            </a:r>
          </a:p>
          <a:p>
            <a:endParaRPr lang="en-GB" altLang="en-US" smtClean="0"/>
          </a:p>
          <a:p>
            <a:r>
              <a:rPr lang="en-GB" altLang="en-US" smtClean="0"/>
              <a:t>Royal Mail’s proprietary GDPR process offers clear steps to ensure energy suppliers are compliant in their data usage, and can best exploit insights derived from data analysis.</a:t>
            </a:r>
          </a:p>
          <a:p>
            <a:endParaRPr lang="en-GB" altLang="en-US" smtClean="0"/>
          </a:p>
          <a:p>
            <a:r>
              <a:rPr lang="en-GB" altLang="en-US" smtClean="0"/>
              <a:t>GDPR especially relevant to energy market, in promoting take-up of smart devices among households with a clear need (based on analysis of behaviours) – a potentially complex message to communicate, which demands time and concentration from customers to fully appreciate the benefits.</a:t>
            </a:r>
          </a:p>
          <a:p>
            <a:endParaRPr lang="en-GB" altLang="en-US" smtClean="0"/>
          </a:p>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lvl="1" indent="0">
              <a:buFontTx/>
              <a:buNone/>
            </a:pPr>
            <a:r>
              <a:rPr lang="en-GB" altLang="en-US" smtClean="0">
                <a:latin typeface="Arial" pitchFamily="34" charset="0"/>
              </a:rPr>
              <a:t>Higher income (£50K+) more likely to have 2+ cards</a:t>
            </a:r>
          </a:p>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Email and mail together is the best way to acquire/renew customers. Every</a:t>
            </a:r>
            <a:r>
              <a:rPr lang="en-GB" baseline="0" dirty="0" smtClean="0"/>
              <a:t> print renewal goes towards fulfilment, and should be encouraged.</a:t>
            </a:r>
            <a:endParaRPr lang="en-GB" dirty="0"/>
          </a:p>
        </p:txBody>
      </p:sp>
      <p:sp>
        <p:nvSpPr>
          <p:cNvPr id="4" name="Slide Number Placeholder 3"/>
          <p:cNvSpPr>
            <a:spLocks noGrp="1"/>
          </p:cNvSpPr>
          <p:nvPr>
            <p:ph type="sldNum" sz="quarter" idx="10"/>
          </p:nvPr>
        </p:nvSpPr>
        <p:spPr/>
        <p:txBody>
          <a:bodyPr/>
          <a:lstStyle/>
          <a:p>
            <a:fld id="{0B2E5F82-3E0D-4B82-AB34-C347C23AE7D8}" type="slidenum">
              <a:rPr lang="en-GB" smtClean="0"/>
              <a:t>6</a:t>
            </a:fld>
            <a:endParaRPr lang="en-GB"/>
          </a:p>
        </p:txBody>
      </p:sp>
    </p:spTree>
    <p:extLst>
      <p:ext uri="{BB962C8B-B14F-4D97-AF65-F5344CB8AC3E}">
        <p14:creationId xmlns:p14="http://schemas.microsoft.com/office/powerpoint/2010/main" val="62808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Business mail SME proposition</a:t>
            </a:r>
            <a:r>
              <a:rPr lang="en-US" baseline="0" dirty="0" smtClean="0"/>
              <a:t> is now live and ready to be rolled out to the relevant clients</a:t>
            </a:r>
          </a:p>
          <a:p>
            <a:pPr marL="0" indent="0">
              <a:buFont typeface="Arial" panose="020B0604020202020204" pitchFamily="34" charset="0"/>
              <a:buNone/>
            </a:pPr>
            <a:r>
              <a:rPr lang="en-US" baseline="0" dirty="0" smtClean="0"/>
              <a:t>Here is some key information about the messaging and proposition:</a:t>
            </a:r>
          </a:p>
          <a:p>
            <a:pPr marL="171450" indent="-171450">
              <a:buFont typeface="Arial" panose="020B0604020202020204" pitchFamily="34" charset="0"/>
              <a:buChar char="•"/>
            </a:pPr>
            <a:r>
              <a:rPr lang="en-US" baseline="0" dirty="0" smtClean="0"/>
              <a:t>Customers feel valued when they receive mail that is relevant, makes them change their mind, or is taken to heart </a:t>
            </a:r>
          </a:p>
          <a:p>
            <a:pPr marL="171450" indent="-171450">
              <a:buFont typeface="Arial" panose="020B0604020202020204" pitchFamily="34" charset="0"/>
              <a:buChar char="•"/>
            </a:pPr>
            <a:r>
              <a:rPr lang="en-US" baseline="0" dirty="0" smtClean="0"/>
              <a:t>We know that</a:t>
            </a:r>
            <a:r>
              <a:rPr lang="en-US" dirty="0" smtClean="0"/>
              <a:t> Mail that</a:t>
            </a:r>
            <a:r>
              <a:rPr lang="en-US" baseline="0" dirty="0" smtClean="0"/>
              <a:t> makes people feel, makes them do something.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Business mail is a valued form of customer communication.</a:t>
            </a:r>
            <a:r>
              <a:rPr lang="en-US" baseline="0" dirty="0" smtClean="0"/>
              <a:t> 76% of adults see statements by mail as valuable or extremely valuable and 3.8/5 customers confirm that bills and statements from existing suppliers are the highest scoring pieced of mail. </a:t>
            </a:r>
            <a:r>
              <a:rPr lang="en-GB" sz="1200" dirty="0" smtClean="0"/>
              <a:t>Source: IPA TouchPoints 5, 2016</a:t>
            </a:r>
            <a:endParaRPr lang="en-US" baseline="0" dirty="0" smtClean="0"/>
          </a:p>
          <a:p>
            <a:pPr marL="171450" indent="-171450">
              <a:buFont typeface="Arial" panose="020B0604020202020204" pitchFamily="34" charset="0"/>
              <a:buChar char="•"/>
            </a:pPr>
            <a:r>
              <a:rPr lang="en-US" dirty="0" smtClean="0"/>
              <a:t>Not only is Business mail valued by customers,</a:t>
            </a:r>
            <a:r>
              <a:rPr lang="en-US" baseline="0" dirty="0" smtClean="0"/>
              <a:t> but it also </a:t>
            </a:r>
            <a:r>
              <a:rPr lang="en-US" dirty="0" smtClean="0"/>
              <a:t>delivers </a:t>
            </a:r>
            <a:r>
              <a:rPr lang="en-US" b="1" u="sng" dirty="0" smtClean="0"/>
              <a:t>commercial</a:t>
            </a:r>
            <a:r>
              <a:rPr lang="en-US" dirty="0" smtClean="0"/>
              <a:t> value: in fact 92% of</a:t>
            </a:r>
            <a:r>
              <a:rPr lang="en-US" baseline="0" dirty="0" smtClean="0"/>
              <a:t> customers who felt something when they received mail, did something of commercial value (</a:t>
            </a:r>
            <a:r>
              <a:rPr lang="en-GB" sz="1200" kern="1200" dirty="0" smtClean="0">
                <a:solidFill>
                  <a:schemeClr val="tx1"/>
                </a:solidFill>
                <a:latin typeface="+mn-lt"/>
                <a:ea typeface="+mn-ea"/>
                <a:cs typeface="+mn-cs"/>
              </a:rPr>
              <a:t>Base: 3000. Source: Royal Mail MarketReach, Valued Mail, Quadrangle, 2014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latin typeface="+mn-lt"/>
                <a:ea typeface="+mn-ea"/>
                <a:cs typeface="+mn-cs"/>
              </a:rPr>
              <a:t>Those who acted on their </a:t>
            </a:r>
            <a:r>
              <a:rPr lang="en-GB" sz="1200" kern="1200" baseline="0" dirty="0" smtClean="0">
                <a:solidFill>
                  <a:schemeClr val="tx1"/>
                </a:solidFill>
                <a:latin typeface="+mn-lt"/>
                <a:ea typeface="+mn-ea"/>
                <a:cs typeface="+mn-cs"/>
              </a:rPr>
              <a:t>mail, took more than one action: they also advocated, researched or planned an activity. </a:t>
            </a:r>
          </a:p>
          <a:p>
            <a:pPr marL="171450" indent="-171450">
              <a:buFont typeface="Arial" panose="020B0604020202020204" pitchFamily="34" charset="0"/>
              <a:buChar char="•"/>
            </a:pPr>
            <a:r>
              <a:rPr lang="en-US" dirty="0" smtClean="0"/>
              <a:t>This creates a real business opportunity as the majority of SMEs would like to learn how to use business mail better,</a:t>
            </a:r>
            <a:r>
              <a:rPr lang="en-US" baseline="0" dirty="0" smtClean="0"/>
              <a:t> </a:t>
            </a:r>
            <a:r>
              <a:rPr lang="en-US" dirty="0" smtClean="0"/>
              <a:t>to generate</a:t>
            </a:r>
            <a:r>
              <a:rPr lang="en-US" baseline="0" dirty="0" smtClean="0"/>
              <a:t> </a:t>
            </a:r>
            <a:r>
              <a:rPr lang="en-US" b="1" dirty="0" smtClean="0"/>
              <a:t>action</a:t>
            </a:r>
            <a:r>
              <a:rPr lang="en-US" dirty="0" smtClean="0"/>
              <a:t> among their customer base</a:t>
            </a:r>
          </a:p>
          <a:p>
            <a:pPr marL="0" indent="0">
              <a:buFont typeface="Arial" panose="020B0604020202020204" pitchFamily="34" charset="0"/>
              <a:buNone/>
            </a:pPr>
            <a:endParaRPr lang="en-US" dirty="0" smtClean="0"/>
          </a:p>
          <a:p>
            <a:r>
              <a:rPr lang="en-US" sz="1200" dirty="0" smtClean="0"/>
              <a:t>Our Marketreach Sales presenter explains the Business Mail SME value proposition in more</a:t>
            </a:r>
            <a:r>
              <a:rPr lang="en-US" sz="1200" baseline="0" dirty="0" smtClean="0"/>
              <a:t> detail</a:t>
            </a:r>
            <a:r>
              <a:rPr lang="en-US" sz="1200" dirty="0" smtClean="0"/>
              <a:t>, and is now available on the hub for you to use,</a:t>
            </a:r>
            <a:r>
              <a:rPr lang="en-US" sz="1200" baseline="0" dirty="0" smtClean="0"/>
              <a:t> please go to:</a:t>
            </a:r>
            <a:endParaRPr lang="en-US" sz="1200" dirty="0" smtClean="0"/>
          </a:p>
          <a:p>
            <a:pPr>
              <a:buFont typeface="Wingdings" pitchFamily="2" charset="2"/>
              <a:buChar char="Ø"/>
            </a:pPr>
            <a:r>
              <a:rPr lang="en-GB" sz="1200" dirty="0" smtClean="0"/>
              <a:t>Media Specialist Resource Centre </a:t>
            </a:r>
          </a:p>
          <a:p>
            <a:pPr>
              <a:buFont typeface="Wingdings" pitchFamily="2" charset="2"/>
              <a:buChar char="Ø"/>
            </a:pPr>
            <a:r>
              <a:rPr lang="en-GB" sz="1200" dirty="0" smtClean="0"/>
              <a:t>Campaigns &amp; Research</a:t>
            </a:r>
          </a:p>
          <a:p>
            <a:pPr>
              <a:buFont typeface="Wingdings" pitchFamily="2" charset="2"/>
              <a:buChar char="Ø"/>
            </a:pPr>
            <a:r>
              <a:rPr lang="en-GB" sz="1200" dirty="0" smtClean="0"/>
              <a:t>B</a:t>
            </a:r>
            <a:r>
              <a:rPr lang="en-US" sz="1200" dirty="0" smtClean="0"/>
              <a:t>usiness Mail - SME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078DB5-90DD-4715-BCB6-13E7CB24B5D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44390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As a reminder, here is a summary of the addressed incentives and the all-important</a:t>
            </a:r>
            <a:r>
              <a:rPr lang="en-GB" baseline="0" dirty="0" smtClean="0"/>
              <a:t> Siebel codes!</a:t>
            </a:r>
            <a:endParaRPr lang="en-GB" dirty="0"/>
          </a:p>
        </p:txBody>
      </p:sp>
      <p:sp>
        <p:nvSpPr>
          <p:cNvPr id="4" name="Slide Number Placeholder 3"/>
          <p:cNvSpPr>
            <a:spLocks noGrp="1"/>
          </p:cNvSpPr>
          <p:nvPr>
            <p:ph type="sldNum" sz="quarter" idx="10"/>
          </p:nvPr>
        </p:nvSpPr>
        <p:spPr/>
        <p:txBody>
          <a:bodyPr/>
          <a:lstStyle/>
          <a:p>
            <a:fld id="{735C7635-1031-4554-832A-27846738D161}" type="slidenum">
              <a:rPr lang="en-GB" smtClean="0"/>
              <a:t>35</a:t>
            </a:fld>
            <a:endParaRPr lang="en-GB" dirty="0"/>
          </a:p>
        </p:txBody>
      </p:sp>
    </p:spTree>
    <p:extLst>
      <p:ext uri="{BB962C8B-B14F-4D97-AF65-F5344CB8AC3E}">
        <p14:creationId xmlns:p14="http://schemas.microsoft.com/office/powerpoint/2010/main" val="92892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Programmatic</a:t>
            </a:r>
            <a:r>
              <a:rPr lang="en-US" baseline="0" dirty="0" smtClean="0"/>
              <a:t> – the art of using insight to drive digital media buys to the right consumer – has transformed digital marketing.  </a:t>
            </a:r>
          </a:p>
          <a:p>
            <a:endParaRPr lang="en-US" baseline="0" dirty="0" smtClean="0"/>
          </a:p>
          <a:p>
            <a:r>
              <a:rPr lang="en-US" baseline="0" dirty="0" smtClean="0"/>
              <a:t>But winning customers online is still a challenge</a:t>
            </a:r>
          </a:p>
          <a:p>
            <a:endParaRPr lang="en-US" baseline="0" dirty="0" smtClean="0"/>
          </a:p>
          <a:p>
            <a:r>
              <a:rPr lang="en-US" baseline="0" dirty="0" smtClean="0"/>
              <a:t>98% of prospects show interest but don’t buy.  Less than 1/5 open their emails and basket abandonment rates are high at 69%.  All this helps contribute to brands losing £116bn each year from people switching.</a:t>
            </a:r>
          </a:p>
          <a:p>
            <a:endParaRPr lang="en-US" baseline="0" dirty="0" smtClean="0"/>
          </a:p>
          <a:p>
            <a:r>
              <a:rPr lang="en-US" baseline="0" dirty="0" smtClean="0"/>
              <a:t>Is there a new idea – that the marries insight from programmatic with the tangibility of mail – that could enhance results?</a:t>
            </a:r>
            <a:endParaRPr lang="en-US" dirty="0"/>
          </a:p>
        </p:txBody>
      </p:sp>
    </p:spTree>
    <p:extLst>
      <p:ext uri="{BB962C8B-B14F-4D97-AF65-F5344CB8AC3E}">
        <p14:creationId xmlns:p14="http://schemas.microsoft.com/office/powerpoint/2010/main" val="1236013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xfrm>
            <a:off x="1144588" y="687388"/>
            <a:ext cx="4570412" cy="3427412"/>
          </a:xfrm>
          <a:ln>
            <a:solidFill>
              <a:srgbClr val="000000"/>
            </a:solidFill>
            <a:miter lim="800000"/>
            <a:headEnd/>
            <a:tailEnd/>
          </a:ln>
        </p:spPr>
      </p:sp>
      <p:sp>
        <p:nvSpPr>
          <p:cNvPr id="301059" name="Notes Placeholder 2"/>
          <p:cNvSpPr>
            <a:spLocks noGrp="1"/>
          </p:cNvSpPr>
          <p:nvPr>
            <p:ph type="body" idx="1"/>
          </p:nvPr>
        </p:nvSpPr>
        <p:spPr>
          <a:xfrm>
            <a:off x="913332" y="4342524"/>
            <a:ext cx="5031336" cy="41145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555" tIns="47778" rIns="95555" bIns="47778"/>
          <a:lstStyle/>
          <a:p>
            <a:pPr eaLnBrk="1" hangingPunct="1">
              <a:spcBef>
                <a:spcPct val="0"/>
              </a:spcBef>
            </a:pPr>
            <a:endParaRPr lang="en-GB" altLang="en-US" smtClean="0"/>
          </a:p>
        </p:txBody>
      </p:sp>
      <p:sp>
        <p:nvSpPr>
          <p:cNvPr id="301060" name="Slide Number Placeholder 3"/>
          <p:cNvSpPr txBox="1">
            <a:spLocks noGrp="1"/>
          </p:cNvSpPr>
          <p:nvPr/>
        </p:nvSpPr>
        <p:spPr bwMode="auto">
          <a:xfrm>
            <a:off x="3885666" y="8687969"/>
            <a:ext cx="2972334" cy="4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5" tIns="47778" rIns="95555" bIns="47778" anchor="b"/>
          <a:lstStyle>
            <a:lvl1pPr defTabSz="984250" eaLnBrk="0" hangingPunct="0">
              <a:spcBef>
                <a:spcPct val="30000"/>
              </a:spcBef>
              <a:defRPr sz="1200">
                <a:solidFill>
                  <a:schemeClr val="tx1"/>
                </a:solidFill>
                <a:latin typeface="Verdana" pitchFamily="34" charset="0"/>
              </a:defRPr>
            </a:lvl1pPr>
            <a:lvl2pPr marL="742950" indent="-285750" defTabSz="984250" eaLnBrk="0" hangingPunct="0">
              <a:spcBef>
                <a:spcPct val="30000"/>
              </a:spcBef>
              <a:buBlip>
                <a:blip r:embed="rId3"/>
              </a:buBlip>
              <a:defRPr sz="1200">
                <a:solidFill>
                  <a:schemeClr val="tx1"/>
                </a:solidFill>
                <a:latin typeface="Verdana" pitchFamily="34" charset="0"/>
              </a:defRPr>
            </a:lvl2pPr>
            <a:lvl3pPr marL="1143000" indent="-228600" defTabSz="984250" eaLnBrk="0" hangingPunct="0">
              <a:spcBef>
                <a:spcPct val="30000"/>
              </a:spcBef>
              <a:buBlip>
                <a:blip r:embed="rId4"/>
              </a:buBlip>
              <a:defRPr sz="1200">
                <a:solidFill>
                  <a:schemeClr val="tx1"/>
                </a:solidFill>
                <a:latin typeface="Verdana" pitchFamily="34" charset="0"/>
              </a:defRPr>
            </a:lvl3pPr>
            <a:lvl4pPr marL="1600200" indent="-228600" defTabSz="984250" eaLnBrk="0" hangingPunct="0">
              <a:spcBef>
                <a:spcPct val="30000"/>
              </a:spcBef>
              <a:buClr>
                <a:schemeClr val="tx2"/>
              </a:buClr>
              <a:buFont typeface="Wingdings" pitchFamily="2" charset="2"/>
              <a:buBlip>
                <a:blip r:embed="rId3"/>
              </a:buBlip>
              <a:defRPr sz="1200">
                <a:solidFill>
                  <a:schemeClr val="tx1"/>
                </a:solidFill>
                <a:latin typeface="Verdana" pitchFamily="34" charset="0"/>
              </a:defRPr>
            </a:lvl4pPr>
            <a:lvl5pPr marL="2057400" indent="-228600" defTabSz="984250" eaLnBrk="0" hangingPunct="0">
              <a:spcBef>
                <a:spcPct val="30000"/>
              </a:spcBef>
              <a:buClr>
                <a:srgbClr val="808080"/>
              </a:buClr>
              <a:buFont typeface="Wingdings" pitchFamily="2" charset="2"/>
              <a:buBlip>
                <a:blip r:embed="rId5"/>
              </a:buBlip>
              <a:defRPr sz="1200">
                <a:solidFill>
                  <a:schemeClr val="tx1"/>
                </a:solidFill>
                <a:latin typeface="Verdana" pitchFamily="34" charset="0"/>
              </a:defRPr>
            </a:lvl5pPr>
            <a:lvl6pPr marL="25146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6pPr>
            <a:lvl7pPr marL="29718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7pPr>
            <a:lvl8pPr marL="34290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8pPr>
            <a:lvl9pPr marL="38862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9pPr>
          </a:lstStyle>
          <a:p>
            <a:pPr algn="r">
              <a:spcBef>
                <a:spcPct val="0"/>
              </a:spcBef>
            </a:pPr>
            <a:fld id="{67014E44-7038-4B09-820C-8EFAF1ABE756}" type="slidenum">
              <a:rPr lang="en-US" altLang="en-US" sz="1300">
                <a:solidFill>
                  <a:srgbClr val="000000"/>
                </a:solidFill>
                <a:latin typeface="Arial" pitchFamily="34" charset="0"/>
                <a:ea typeface="MS PGothic" pitchFamily="34" charset="-128"/>
              </a:rPr>
              <a:pPr algn="r">
                <a:spcBef>
                  <a:spcPct val="0"/>
                </a:spcBef>
              </a:pPr>
              <a:t>39</a:t>
            </a:fld>
            <a:endParaRPr lang="en-US" altLang="en-US" sz="1300">
              <a:solidFill>
                <a:srgbClr val="000000"/>
              </a:solidFill>
              <a:latin typeface="Arial" pitchFamily="34" charset="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xfrm>
            <a:off x="1144588" y="687388"/>
            <a:ext cx="4570412" cy="3427412"/>
          </a:xfrm>
          <a:ln>
            <a:solidFill>
              <a:srgbClr val="000000"/>
            </a:solidFill>
            <a:miter lim="800000"/>
            <a:headEnd/>
            <a:tailEnd/>
          </a:ln>
        </p:spPr>
      </p:sp>
      <p:sp>
        <p:nvSpPr>
          <p:cNvPr id="302083" name="Notes Placeholder 2"/>
          <p:cNvSpPr>
            <a:spLocks noGrp="1"/>
          </p:cNvSpPr>
          <p:nvPr>
            <p:ph type="body" idx="1"/>
          </p:nvPr>
        </p:nvSpPr>
        <p:spPr>
          <a:xfrm>
            <a:off x="913332" y="4342524"/>
            <a:ext cx="5031336" cy="41145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555" tIns="47778" rIns="95555" bIns="47778"/>
          <a:lstStyle/>
          <a:p>
            <a:pPr eaLnBrk="1" hangingPunct="1">
              <a:spcBef>
                <a:spcPct val="0"/>
              </a:spcBef>
            </a:pPr>
            <a:endParaRPr lang="en-GB" altLang="en-US" smtClean="0"/>
          </a:p>
        </p:txBody>
      </p:sp>
      <p:sp>
        <p:nvSpPr>
          <p:cNvPr id="302084" name="Slide Number Placeholder 3"/>
          <p:cNvSpPr txBox="1">
            <a:spLocks noGrp="1"/>
          </p:cNvSpPr>
          <p:nvPr/>
        </p:nvSpPr>
        <p:spPr bwMode="auto">
          <a:xfrm>
            <a:off x="3885666" y="8687969"/>
            <a:ext cx="2972334" cy="4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5" tIns="47778" rIns="95555" bIns="47778" anchor="b"/>
          <a:lstStyle>
            <a:lvl1pPr defTabSz="984250" eaLnBrk="0" hangingPunct="0">
              <a:spcBef>
                <a:spcPct val="30000"/>
              </a:spcBef>
              <a:defRPr sz="1200">
                <a:solidFill>
                  <a:schemeClr val="tx1"/>
                </a:solidFill>
                <a:latin typeface="Verdana" pitchFamily="34" charset="0"/>
              </a:defRPr>
            </a:lvl1pPr>
            <a:lvl2pPr marL="742950" indent="-285750" defTabSz="984250" eaLnBrk="0" hangingPunct="0">
              <a:spcBef>
                <a:spcPct val="30000"/>
              </a:spcBef>
              <a:buBlip>
                <a:blip r:embed="rId3"/>
              </a:buBlip>
              <a:defRPr sz="1200">
                <a:solidFill>
                  <a:schemeClr val="tx1"/>
                </a:solidFill>
                <a:latin typeface="Verdana" pitchFamily="34" charset="0"/>
              </a:defRPr>
            </a:lvl2pPr>
            <a:lvl3pPr marL="1143000" indent="-228600" defTabSz="984250" eaLnBrk="0" hangingPunct="0">
              <a:spcBef>
                <a:spcPct val="30000"/>
              </a:spcBef>
              <a:buBlip>
                <a:blip r:embed="rId4"/>
              </a:buBlip>
              <a:defRPr sz="1200">
                <a:solidFill>
                  <a:schemeClr val="tx1"/>
                </a:solidFill>
                <a:latin typeface="Verdana" pitchFamily="34" charset="0"/>
              </a:defRPr>
            </a:lvl3pPr>
            <a:lvl4pPr marL="1600200" indent="-228600" defTabSz="984250" eaLnBrk="0" hangingPunct="0">
              <a:spcBef>
                <a:spcPct val="30000"/>
              </a:spcBef>
              <a:buClr>
                <a:schemeClr val="tx2"/>
              </a:buClr>
              <a:buFont typeface="Wingdings" pitchFamily="2" charset="2"/>
              <a:buBlip>
                <a:blip r:embed="rId3"/>
              </a:buBlip>
              <a:defRPr sz="1200">
                <a:solidFill>
                  <a:schemeClr val="tx1"/>
                </a:solidFill>
                <a:latin typeface="Verdana" pitchFamily="34" charset="0"/>
              </a:defRPr>
            </a:lvl4pPr>
            <a:lvl5pPr marL="2057400" indent="-228600" defTabSz="984250" eaLnBrk="0" hangingPunct="0">
              <a:spcBef>
                <a:spcPct val="30000"/>
              </a:spcBef>
              <a:buClr>
                <a:srgbClr val="808080"/>
              </a:buClr>
              <a:buFont typeface="Wingdings" pitchFamily="2" charset="2"/>
              <a:buBlip>
                <a:blip r:embed="rId5"/>
              </a:buBlip>
              <a:defRPr sz="1200">
                <a:solidFill>
                  <a:schemeClr val="tx1"/>
                </a:solidFill>
                <a:latin typeface="Verdana" pitchFamily="34" charset="0"/>
              </a:defRPr>
            </a:lvl5pPr>
            <a:lvl6pPr marL="25146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6pPr>
            <a:lvl7pPr marL="29718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7pPr>
            <a:lvl8pPr marL="34290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8pPr>
            <a:lvl9pPr marL="3886200" indent="-228600" defTabSz="984250" eaLnBrk="0" fontAlgn="base" hangingPunct="0">
              <a:spcBef>
                <a:spcPct val="30000"/>
              </a:spcBef>
              <a:spcAft>
                <a:spcPct val="0"/>
              </a:spcAft>
              <a:buClr>
                <a:srgbClr val="808080"/>
              </a:buClr>
              <a:buFont typeface="Wingdings" pitchFamily="2" charset="2"/>
              <a:buBlip>
                <a:blip r:embed="rId5"/>
              </a:buBlip>
              <a:defRPr sz="1200">
                <a:solidFill>
                  <a:schemeClr val="tx1"/>
                </a:solidFill>
                <a:latin typeface="Verdana" pitchFamily="34" charset="0"/>
              </a:defRPr>
            </a:lvl9pPr>
          </a:lstStyle>
          <a:p>
            <a:pPr algn="r">
              <a:spcBef>
                <a:spcPct val="0"/>
              </a:spcBef>
            </a:pPr>
            <a:fld id="{7B5ACC53-FCD3-42C2-9745-2166925CF665}" type="slidenum">
              <a:rPr lang="en-US" altLang="en-US" sz="1300">
                <a:solidFill>
                  <a:srgbClr val="000000"/>
                </a:solidFill>
                <a:latin typeface="Arial" pitchFamily="34" charset="0"/>
                <a:ea typeface="MS PGothic" pitchFamily="34" charset="-128"/>
              </a:rPr>
              <a:pPr algn="r">
                <a:spcBef>
                  <a:spcPct val="0"/>
                </a:spcBef>
              </a:pPr>
              <a:t>40</a:t>
            </a:fld>
            <a:endParaRPr lang="en-US" altLang="en-US" sz="1300">
              <a:solidFill>
                <a:srgbClr val="000000"/>
              </a:solidFill>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Programmatic</a:t>
            </a:r>
            <a:r>
              <a:rPr lang="en-US" baseline="0" dirty="0" smtClean="0"/>
              <a:t> – the art of using insight to drive digital media buys to the right consumer – has transformed digital marketing.  </a:t>
            </a:r>
          </a:p>
          <a:p>
            <a:endParaRPr lang="en-US" baseline="0" dirty="0" smtClean="0"/>
          </a:p>
          <a:p>
            <a:r>
              <a:rPr lang="en-US" baseline="0" dirty="0" smtClean="0"/>
              <a:t>But winning customers online is still a challenge</a:t>
            </a:r>
          </a:p>
          <a:p>
            <a:endParaRPr lang="en-US" baseline="0" dirty="0" smtClean="0"/>
          </a:p>
          <a:p>
            <a:r>
              <a:rPr lang="en-US" baseline="0" dirty="0" smtClean="0"/>
              <a:t>98% of prospects show interest but don’t buy.  Less than 1/5 open their emails and basket abandonment rates are high at 69%.  All this helps contribute to brands losing £116bn each year from people switching.</a:t>
            </a:r>
          </a:p>
          <a:p>
            <a:endParaRPr lang="en-US" baseline="0" dirty="0" smtClean="0"/>
          </a:p>
          <a:p>
            <a:r>
              <a:rPr lang="en-US" baseline="0" dirty="0" smtClean="0"/>
              <a:t>Is there a new idea – that the marries insight from programmatic with the tangibility of mail – that could enhance results?</a:t>
            </a:r>
            <a:endParaRPr lang="en-US" dirty="0"/>
          </a:p>
        </p:txBody>
      </p:sp>
    </p:spTree>
    <p:extLst>
      <p:ext uri="{BB962C8B-B14F-4D97-AF65-F5344CB8AC3E}">
        <p14:creationId xmlns:p14="http://schemas.microsoft.com/office/powerpoint/2010/main" val="123601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 Programmatic Mail – the revolutionary way of communicating with customers.  </a:t>
            </a:r>
          </a:p>
          <a:p>
            <a:endParaRPr lang="en-US" dirty="0" smtClean="0"/>
          </a:p>
          <a:p>
            <a:r>
              <a:rPr lang="en-GB" sz="1200" kern="1200" dirty="0" smtClean="0">
                <a:solidFill>
                  <a:schemeClr val="tx1"/>
                </a:solidFill>
                <a:effectLst/>
                <a:latin typeface="+mn-lt"/>
                <a:ea typeface="+mn-ea"/>
                <a:cs typeface="+mn-cs"/>
              </a:rPr>
              <a:t> The targeting and delivery of physical mail can now be linked directly to consumer behaviour within the digital sales funnel. Using permissioned, first-party data, we can now send individually targeted direct mail to non-converting web visitors – often the next day, but always within 48 hours.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That</a:t>
            </a:r>
            <a:r>
              <a:rPr lang="en-GB" sz="1200" kern="1200" baseline="0" dirty="0" smtClean="0">
                <a:solidFill>
                  <a:schemeClr val="tx1"/>
                </a:solidFill>
                <a:effectLst/>
                <a:latin typeface="+mn-lt"/>
                <a:ea typeface="+mn-ea"/>
                <a:cs typeface="+mn-cs"/>
              </a:rPr>
              <a:t> can turn interest (and disinterest) into action</a:t>
            </a:r>
            <a:endParaRPr lang="en-US" dirty="0"/>
          </a:p>
        </p:txBody>
      </p:sp>
    </p:spTree>
    <p:extLst>
      <p:ext uri="{BB962C8B-B14F-4D97-AF65-F5344CB8AC3E}">
        <p14:creationId xmlns:p14="http://schemas.microsoft.com/office/powerpoint/2010/main" val="196538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Programmatic</a:t>
            </a:r>
            <a:r>
              <a:rPr lang="en-US" baseline="0" dirty="0" smtClean="0"/>
              <a:t> – the art of using insight to drive digital media buys to the right consumer – has transformed digital marketing.  </a:t>
            </a:r>
          </a:p>
          <a:p>
            <a:endParaRPr lang="en-US" baseline="0" dirty="0" smtClean="0"/>
          </a:p>
          <a:p>
            <a:r>
              <a:rPr lang="en-US" baseline="0" dirty="0" smtClean="0"/>
              <a:t>But winning customers online is still a challenge</a:t>
            </a:r>
          </a:p>
          <a:p>
            <a:endParaRPr lang="en-US" baseline="0" dirty="0" smtClean="0"/>
          </a:p>
          <a:p>
            <a:r>
              <a:rPr lang="en-US" baseline="0" dirty="0" smtClean="0"/>
              <a:t>98% of prospects show interest but don’t buy.  Less than 1/5 open their emails and basket abandonment rates are high at 69%.  All this helps contribute to brands losing £116bn each year from people switching.</a:t>
            </a:r>
          </a:p>
          <a:p>
            <a:endParaRPr lang="en-US" baseline="0" dirty="0" smtClean="0"/>
          </a:p>
          <a:p>
            <a:r>
              <a:rPr lang="en-US" baseline="0" dirty="0" smtClean="0"/>
              <a:t>Is there a new idea – that the marries insight from programmatic with the tangibility of mail – that could enhance results?</a:t>
            </a:r>
            <a:endParaRPr lang="en-US" dirty="0"/>
          </a:p>
        </p:txBody>
      </p:sp>
    </p:spTree>
    <p:extLst>
      <p:ext uri="{BB962C8B-B14F-4D97-AF65-F5344CB8AC3E}">
        <p14:creationId xmlns:p14="http://schemas.microsoft.com/office/powerpoint/2010/main" val="123601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Customers interact more</a:t>
            </a:r>
            <a:r>
              <a:rPr lang="en-GB" baseline="0" dirty="0" smtClean="0"/>
              <a:t> than once with a mail piece. The length of time a mail piece stays active and is use by a customer varies but JIC Mail research 2018, shows that over 28% of mail is still live and in use by a consumer after a 4 week period.</a:t>
            </a:r>
            <a:endParaRPr lang="en-GB" dirty="0"/>
          </a:p>
        </p:txBody>
      </p:sp>
      <p:sp>
        <p:nvSpPr>
          <p:cNvPr id="4" name="Slide Number Placeholder 3"/>
          <p:cNvSpPr>
            <a:spLocks noGrp="1"/>
          </p:cNvSpPr>
          <p:nvPr>
            <p:ph type="sldNum" sz="quarter" idx="10"/>
          </p:nvPr>
        </p:nvSpPr>
        <p:spPr/>
        <p:txBody>
          <a:bodyPr/>
          <a:lstStyle/>
          <a:p>
            <a:fld id="{B85DBEB7-1DB8-42A5-9CD0-5BB25E046C87}" type="slidenum">
              <a:rPr lang="en-GB" smtClean="0"/>
              <a:t>10</a:t>
            </a:fld>
            <a:endParaRPr lang="en-GB" dirty="0"/>
          </a:p>
        </p:txBody>
      </p:sp>
    </p:spTree>
    <p:extLst>
      <p:ext uri="{BB962C8B-B14F-4D97-AF65-F5344CB8AC3E}">
        <p14:creationId xmlns:p14="http://schemas.microsoft.com/office/powerpoint/2010/main" val="171275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52784-DB42-4AAF-A2B2-3A3DDCD9FCD6}" type="slidenum">
              <a:rPr lang="en-US" smtClean="0"/>
              <a:t>12</a:t>
            </a:fld>
            <a:endParaRPr lang="en-US" dirty="0"/>
          </a:p>
        </p:txBody>
      </p:sp>
    </p:spTree>
    <p:extLst>
      <p:ext uri="{BB962C8B-B14F-4D97-AF65-F5344CB8AC3E}">
        <p14:creationId xmlns:p14="http://schemas.microsoft.com/office/powerpoint/2010/main" val="183870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30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defRPr/>
            </a:pPr>
            <a:r>
              <a:rPr lang="en-GB" altLang="en-US" dirty="0" smtClean="0"/>
              <a:t>Energy suppliers facing ‘pincer movement’ with pressures on:</a:t>
            </a:r>
          </a:p>
          <a:p>
            <a:pPr marL="171450" indent="-171450">
              <a:buFont typeface="Arial" panose="020B0604020202020204" pitchFamily="34" charset="0"/>
              <a:buChar char="•"/>
              <a:defRPr/>
            </a:pPr>
            <a:r>
              <a:rPr lang="en-GB" altLang="en-US" dirty="0" smtClean="0"/>
              <a:t>Supply: move away from fossil fuels to more costly renewables</a:t>
            </a:r>
          </a:p>
          <a:p>
            <a:pPr marL="171450" indent="-171450">
              <a:buFont typeface="Arial" panose="020B0604020202020204" pitchFamily="34" charset="0"/>
              <a:buChar char="•"/>
              <a:defRPr/>
            </a:pPr>
            <a:r>
              <a:rPr lang="en-GB" altLang="en-US" dirty="0" smtClean="0"/>
              <a:t>Demand: rising number of households and products consuming energy</a:t>
            </a:r>
          </a:p>
          <a:p>
            <a:pPr marL="171450" indent="-171450">
              <a:buFont typeface="Arial" panose="020B0604020202020204" pitchFamily="34" charset="0"/>
              <a:buChar char="•"/>
              <a:defRPr/>
            </a:pPr>
            <a:r>
              <a:rPr lang="en-GB" altLang="en-US" dirty="0" smtClean="0"/>
              <a:t>Tariffs: less complexity, more transparency reduces profit options for suppliers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ltLang="en-US" smtClean="0"/>
              <a:t>All this ‘noise’ and activity has culminated in greater levels of interest and engagement among consumers. People are now more likely to actively seek ways of cutting costs, saving energy, making their homes ‘smarter’. </a:t>
            </a:r>
          </a:p>
          <a:p>
            <a:endParaRPr lang="en-GB" altLang="en-US" smtClean="0"/>
          </a:p>
          <a:p>
            <a:r>
              <a:rPr lang="en-GB" altLang="en-US" smtClean="0"/>
              <a:t>The growing impact of digital technology has facilitated this. The pace of change in tech markets is such that availability and take-up of devices to monitor and control the use of in-home energy will become more and more mainstream.</a:t>
            </a:r>
          </a:p>
          <a:p>
            <a:endParaRPr lang="en-GB" altLang="en-US" smtClean="0"/>
          </a:p>
          <a:p>
            <a:r>
              <a:rPr lang="en-GB" altLang="en-US" smtClean="0"/>
              <a:t>There is clear opportunity for energy brands to take the lead here, by being more helpful and transparent; by offering information and suggestions on optimal ways of consuming energy and saving money; by facilitating/subsidising the use of new digital devices, targeted tariffs and payment plans etc.</a:t>
            </a:r>
          </a:p>
          <a:p>
            <a:endParaRPr lang="en-GB" altLang="en-US" smtClean="0"/>
          </a:p>
          <a:p>
            <a:r>
              <a:rPr lang="en-GB" altLang="en-US" smtClean="0"/>
              <a:t>For some energy suppliers, for opportunity read necessity: reputational damage to the Big 6 suppliers has to be addressed if market share declines are to be reversed. Communicating transparently and openly, with advice on smarter energy usage, would be an obvious strategy to fulfil this need.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3 line headline">
    <p:spTree>
      <p:nvGrpSpPr>
        <p:cNvPr id="1" name=""/>
        <p:cNvGrpSpPr/>
        <p:nvPr/>
      </p:nvGrpSpPr>
      <p:grpSpPr>
        <a:xfrm>
          <a:off x="0" y="0"/>
          <a:ext cx="0" cy="0"/>
          <a:chOff x="0" y="0"/>
          <a:chExt cx="0" cy="0"/>
        </a:xfrm>
      </p:grpSpPr>
      <p:pic>
        <p:nvPicPr>
          <p:cNvPr id="8" name="Picture 1" descr="10914100_RMR_PPT_Master_BG_A4_1.42.png"/>
          <p:cNvPicPr>
            <a:picLocks noChangeAspect="1"/>
          </p:cNvPicPr>
          <p:nvPr/>
        </p:nvPicPr>
        <p:blipFill>
          <a:blip r:embed="rId2" cstate="print">
            <a:extLst>
              <a:ext uri="{28A0092B-C50C-407E-A947-70E740481C1C}">
                <a14:useLocalDpi xmlns:a14="http://schemas.microsoft.com/office/drawing/2010/main" val="0"/>
              </a:ext>
            </a:extLst>
          </a:blip>
          <a:srcRect l="82808" t="72646" r="3693" b="11961"/>
          <a:stretch>
            <a:fillRect/>
          </a:stretch>
        </p:blipFill>
        <p:spPr bwMode="auto">
          <a:xfrm>
            <a:off x="471854" y="5510214"/>
            <a:ext cx="1310054"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536479" y="6616700"/>
            <a:ext cx="1558440" cy="241300"/>
            <a:chOff x="8164619" y="6615952"/>
            <a:chExt cx="1688034" cy="242048"/>
          </a:xfrm>
        </p:grpSpPr>
        <p:grpSp>
          <p:nvGrpSpPr>
            <p:cNvPr id="10" name="Group 3"/>
            <p:cNvGrpSpPr>
              <a:grpSpLocks/>
            </p:cNvGrpSpPr>
            <p:nvPr/>
          </p:nvGrpSpPr>
          <p:grpSpPr bwMode="auto">
            <a:xfrm>
              <a:off x="8164619" y="6615952"/>
              <a:ext cx="1688034" cy="242048"/>
              <a:chOff x="8164619" y="6615952"/>
              <a:chExt cx="1688034" cy="242048"/>
            </a:xfrm>
          </p:grpSpPr>
          <p:sp>
            <p:nvSpPr>
              <p:cNvPr id="12" name="Rectangle 11"/>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4" name="Rectangle 13"/>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5" name="Rectangle 14"/>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6" name="Rectangle 15"/>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7" name="Rectangle 16"/>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11" name="Rectangle 10"/>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45" name="Text Placeholder 7"/>
          <p:cNvSpPr>
            <a:spLocks noGrp="1"/>
          </p:cNvSpPr>
          <p:nvPr>
            <p:ph type="body" sz="quarter" idx="10"/>
          </p:nvPr>
        </p:nvSpPr>
        <p:spPr>
          <a:xfrm>
            <a:off x="3" y="900650"/>
            <a:ext cx="5836695" cy="738664"/>
          </a:xfrm>
          <a:prstGeom prst="rect">
            <a:avLst/>
          </a:prstGeom>
          <a:solidFill>
            <a:srgbClr val="E32119"/>
          </a:solidFill>
          <a:ln>
            <a:solidFill>
              <a:schemeClr val="accent1"/>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800" b="0" cap="all" baseline="0">
                <a:solidFill>
                  <a:schemeClr val="bg1"/>
                </a:solidFill>
                <a:latin typeface="Arial Black" panose="020B0A04020102020204" pitchFamily="34" charset="0"/>
                <a:cs typeface="Arial"/>
              </a:defRPr>
            </a:lvl1pPr>
          </a:lstStyle>
          <a:p>
            <a:pPr lvl="0"/>
            <a:r>
              <a:rPr lang="en-US" dirty="0" smtClean="0"/>
              <a:t>Click to edit</a:t>
            </a:r>
          </a:p>
        </p:txBody>
      </p:sp>
      <p:sp>
        <p:nvSpPr>
          <p:cNvPr id="47" name="Text Placeholder 2"/>
          <p:cNvSpPr>
            <a:spLocks noGrp="1"/>
          </p:cNvSpPr>
          <p:nvPr>
            <p:ph type="body" sz="quarter" idx="13"/>
          </p:nvPr>
        </p:nvSpPr>
        <p:spPr>
          <a:xfrm>
            <a:off x="527219" y="3251484"/>
            <a:ext cx="7088287" cy="581025"/>
          </a:xfrm>
          <a:prstGeom prst="rect">
            <a:avLst/>
          </a:prstGeom>
        </p:spPr>
        <p:txBody>
          <a:bodyPr/>
          <a:lstStyle>
            <a:lvl1pPr marL="0" indent="0">
              <a:buNone/>
              <a:defRPr sz="1800" b="1" cap="all" baseline="0">
                <a:latin typeface="Arial" panose="020B0604020202020204" pitchFamily="34" charset="0"/>
                <a:cs typeface="Arial" panose="020B0604020202020204" pitchFamily="34" charset="0"/>
              </a:defRPr>
            </a:lvl1pPr>
            <a:lvl3pPr marL="914400" indent="0">
              <a:buNone/>
              <a:defRPr sz="1600"/>
            </a:lvl3pPr>
            <a:lvl4pPr>
              <a:defRPr sz="1600"/>
            </a:lvl4pPr>
            <a:lvl5pPr>
              <a:defRPr sz="1600"/>
            </a:lvl5pPr>
          </a:lstStyle>
          <a:p>
            <a:pPr lvl="0"/>
            <a:r>
              <a:rPr lang="en-US" smtClean="0"/>
              <a:t>Click to edit Master text styles</a:t>
            </a:r>
          </a:p>
        </p:txBody>
      </p:sp>
      <p:sp>
        <p:nvSpPr>
          <p:cNvPr id="57" name="Text Placeholder 7"/>
          <p:cNvSpPr>
            <a:spLocks noGrp="1"/>
          </p:cNvSpPr>
          <p:nvPr>
            <p:ph type="body" sz="quarter" idx="14"/>
          </p:nvPr>
        </p:nvSpPr>
        <p:spPr>
          <a:xfrm>
            <a:off x="3" y="1615152"/>
            <a:ext cx="5836695" cy="738664"/>
          </a:xfrm>
          <a:prstGeom prst="rect">
            <a:avLst/>
          </a:prstGeom>
          <a:solidFill>
            <a:schemeClr val="accent2"/>
          </a:solidFill>
          <a:ln>
            <a:solidFill>
              <a:schemeClr val="accent2"/>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800" b="0" cap="all" baseline="0">
                <a:solidFill>
                  <a:schemeClr val="bg1"/>
                </a:solidFill>
                <a:latin typeface="Arial Black" panose="020B0A04020102020204" pitchFamily="34" charset="0"/>
                <a:cs typeface="Arial"/>
              </a:defRPr>
            </a:lvl1pPr>
          </a:lstStyle>
          <a:p>
            <a:pPr lvl="0"/>
            <a:r>
              <a:rPr lang="en-US" dirty="0" smtClean="0"/>
              <a:t>Click to edit</a:t>
            </a:r>
          </a:p>
        </p:txBody>
      </p:sp>
      <p:sp>
        <p:nvSpPr>
          <p:cNvPr id="58" name="Text Placeholder 7"/>
          <p:cNvSpPr>
            <a:spLocks noGrp="1"/>
          </p:cNvSpPr>
          <p:nvPr>
            <p:ph type="body" sz="quarter" idx="15"/>
          </p:nvPr>
        </p:nvSpPr>
        <p:spPr>
          <a:xfrm>
            <a:off x="3" y="2335232"/>
            <a:ext cx="5836695" cy="738664"/>
          </a:xfrm>
          <a:prstGeom prst="rect">
            <a:avLst/>
          </a:prstGeom>
          <a:solidFill>
            <a:schemeClr val="accent3"/>
          </a:solidFill>
          <a:ln>
            <a:solidFill>
              <a:schemeClr val="accent3"/>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800" b="0" cap="all" baseline="0">
                <a:solidFill>
                  <a:schemeClr val="bg1"/>
                </a:solidFill>
                <a:latin typeface="Arial Black" panose="020B0A04020102020204" pitchFamily="34" charset="0"/>
                <a:cs typeface="Arial"/>
              </a:defRPr>
            </a:lvl1pPr>
          </a:lstStyle>
          <a:p>
            <a:pPr lvl="0"/>
            <a:r>
              <a:rPr lang="en-US" dirty="0" smtClean="0"/>
              <a:t>Click to edit</a:t>
            </a:r>
          </a:p>
        </p:txBody>
      </p:sp>
      <p:sp>
        <p:nvSpPr>
          <p:cNvPr id="59" name="Text Placeholder 2"/>
          <p:cNvSpPr>
            <a:spLocks noGrp="1"/>
          </p:cNvSpPr>
          <p:nvPr>
            <p:ph type="body" sz="quarter" idx="16"/>
          </p:nvPr>
        </p:nvSpPr>
        <p:spPr>
          <a:xfrm>
            <a:off x="527219" y="4039431"/>
            <a:ext cx="5073162" cy="581025"/>
          </a:xfrm>
          <a:prstGeom prst="rect">
            <a:avLst/>
          </a:prstGeom>
        </p:spPr>
        <p:txBody>
          <a:bodyPr/>
          <a:lstStyle>
            <a:lvl1pPr marL="0" indent="0">
              <a:buNone/>
              <a:defRPr sz="1600" b="0">
                <a:latin typeface="Arial" panose="020B0604020202020204" pitchFamily="34" charset="0"/>
                <a:cs typeface="Arial" panose="020B0604020202020204" pitchFamily="34" charset="0"/>
              </a:defRPr>
            </a:lvl1pPr>
            <a:lvl3pPr marL="914400" indent="0">
              <a:buNone/>
              <a:defRPr sz="1600"/>
            </a:lvl3pPr>
            <a:lvl4pPr>
              <a:defRPr sz="1600"/>
            </a:lvl4pPr>
            <a:lvl5pPr>
              <a:defRPr sz="1600"/>
            </a:lvl5pPr>
          </a:lstStyle>
          <a:p>
            <a:pPr lvl="0"/>
            <a:r>
              <a:rPr lang="en-US" smtClean="0"/>
              <a:t>Click to edit Master text styles</a:t>
            </a:r>
          </a:p>
        </p:txBody>
      </p:sp>
      <p:sp>
        <p:nvSpPr>
          <p:cNvPr id="60" name="Text Placeholder 2"/>
          <p:cNvSpPr>
            <a:spLocks noGrp="1"/>
          </p:cNvSpPr>
          <p:nvPr>
            <p:ph type="body" sz="quarter" idx="17"/>
          </p:nvPr>
        </p:nvSpPr>
        <p:spPr>
          <a:xfrm>
            <a:off x="527219" y="4677075"/>
            <a:ext cx="5073162" cy="581025"/>
          </a:xfrm>
          <a:prstGeom prst="rect">
            <a:avLst/>
          </a:prstGeom>
        </p:spPr>
        <p:txBody>
          <a:bodyPr/>
          <a:lstStyle>
            <a:lvl1pPr marL="0" indent="0">
              <a:buNone/>
              <a:defRPr sz="1600" b="0">
                <a:latin typeface="Arial" panose="020B0604020202020204" pitchFamily="34" charset="0"/>
                <a:cs typeface="Arial" panose="020B0604020202020204" pitchFamily="34" charset="0"/>
              </a:defRPr>
            </a:lvl1pPr>
            <a:lvl3pPr marL="914400" indent="0">
              <a:buNone/>
              <a:defRPr sz="1600"/>
            </a:lvl3pPr>
            <a:lvl4pPr>
              <a:defRPr sz="1600"/>
            </a:lvl4pPr>
            <a:lvl5pPr>
              <a:defRPr sz="1600"/>
            </a:lvl5pPr>
          </a:lstStyle>
          <a:p>
            <a:pPr lvl="0"/>
            <a:r>
              <a:rPr lang="en-US" smtClean="0"/>
              <a:t>Click to edit Master text styles</a:t>
            </a:r>
          </a:p>
        </p:txBody>
      </p:sp>
    </p:spTree>
    <p:extLst>
      <p:ext uri="{BB962C8B-B14F-4D97-AF65-F5344CB8AC3E}">
        <p14:creationId xmlns:p14="http://schemas.microsoft.com/office/powerpoint/2010/main" val="36018896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line 32pt">
    <p:spTree>
      <p:nvGrpSpPr>
        <p:cNvPr id="1" name=""/>
        <p:cNvGrpSpPr/>
        <p:nvPr/>
      </p:nvGrpSpPr>
      <p:grpSpPr>
        <a:xfrm>
          <a:off x="0" y="0"/>
          <a:ext cx="0" cy="0"/>
          <a:chOff x="0" y="0"/>
          <a:chExt cx="0" cy="0"/>
        </a:xfrm>
      </p:grpSpPr>
      <p:grpSp>
        <p:nvGrpSpPr>
          <p:cNvPr id="6" name="Group 1"/>
          <p:cNvGrpSpPr>
            <a:grpSpLocks/>
          </p:cNvGrpSpPr>
          <p:nvPr/>
        </p:nvGrpSpPr>
        <p:grpSpPr bwMode="auto">
          <a:xfrm>
            <a:off x="7536479" y="6616700"/>
            <a:ext cx="1558440" cy="241300"/>
            <a:chOff x="8164619" y="6615952"/>
            <a:chExt cx="1688034" cy="242048"/>
          </a:xfrm>
        </p:grpSpPr>
        <p:grpSp>
          <p:nvGrpSpPr>
            <p:cNvPr id="7" name="Group 2"/>
            <p:cNvGrpSpPr>
              <a:grpSpLocks/>
            </p:cNvGrpSpPr>
            <p:nvPr/>
          </p:nvGrpSpPr>
          <p:grpSpPr bwMode="auto">
            <a:xfrm>
              <a:off x="8164619" y="6615952"/>
              <a:ext cx="1688034" cy="242048"/>
              <a:chOff x="8164619" y="6615952"/>
              <a:chExt cx="1688034" cy="242048"/>
            </a:xfrm>
          </p:grpSpPr>
          <p:sp>
            <p:nvSpPr>
              <p:cNvPr id="9" name="Rectangle 8"/>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4" name="Rectangle 13"/>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8" name="Rectangle 7"/>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35" name="Text Placeholder 16"/>
          <p:cNvSpPr>
            <a:spLocks noGrp="1"/>
          </p:cNvSpPr>
          <p:nvPr>
            <p:ph type="body" sz="quarter" idx="14"/>
          </p:nvPr>
        </p:nvSpPr>
        <p:spPr>
          <a:xfrm>
            <a:off x="-32465"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16" name="Text Placeholder 16"/>
          <p:cNvSpPr>
            <a:spLocks noGrp="1"/>
          </p:cNvSpPr>
          <p:nvPr>
            <p:ph type="body" sz="quarter" idx="15"/>
          </p:nvPr>
        </p:nvSpPr>
        <p:spPr>
          <a:xfrm>
            <a:off x="-32465" y="725332"/>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17" name="Text Placeholder 16"/>
          <p:cNvSpPr>
            <a:spLocks noGrp="1"/>
          </p:cNvSpPr>
          <p:nvPr>
            <p:ph type="body" sz="quarter" idx="16"/>
          </p:nvPr>
        </p:nvSpPr>
        <p:spPr>
          <a:xfrm>
            <a:off x="-32465" y="1249097"/>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18" name="Text Placeholder 7"/>
          <p:cNvSpPr>
            <a:spLocks noGrp="1"/>
          </p:cNvSpPr>
          <p:nvPr>
            <p:ph type="body" sz="quarter" idx="12"/>
          </p:nvPr>
        </p:nvSpPr>
        <p:spPr>
          <a:xfrm>
            <a:off x="488661" y="2086900"/>
            <a:ext cx="7638945" cy="4529052"/>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5" name="Slide Number Placeholder 11"/>
          <p:cNvSpPr>
            <a:spLocks noGrp="1"/>
          </p:cNvSpPr>
          <p:nvPr>
            <p:ph type="sldNum" sz="quarter" idx="17"/>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B3D35981-BF6A-4D80-AA96-D5BE3694496B}"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4345851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grpSp>
        <p:nvGrpSpPr>
          <p:cNvPr id="6" name="Group 1"/>
          <p:cNvGrpSpPr>
            <a:grpSpLocks/>
          </p:cNvGrpSpPr>
          <p:nvPr/>
        </p:nvGrpSpPr>
        <p:grpSpPr bwMode="auto">
          <a:xfrm>
            <a:off x="7536479" y="6616700"/>
            <a:ext cx="1558440" cy="241300"/>
            <a:chOff x="8164619" y="6615952"/>
            <a:chExt cx="1688034" cy="242048"/>
          </a:xfrm>
        </p:grpSpPr>
        <p:grpSp>
          <p:nvGrpSpPr>
            <p:cNvPr id="7" name="Group 2"/>
            <p:cNvGrpSpPr>
              <a:grpSpLocks/>
            </p:cNvGrpSpPr>
            <p:nvPr/>
          </p:nvGrpSpPr>
          <p:grpSpPr bwMode="auto">
            <a:xfrm>
              <a:off x="8164619" y="6615952"/>
              <a:ext cx="1688034" cy="242048"/>
              <a:chOff x="8164619" y="6615952"/>
              <a:chExt cx="1688034" cy="242048"/>
            </a:xfrm>
          </p:grpSpPr>
          <p:sp>
            <p:nvSpPr>
              <p:cNvPr id="9" name="Rectangle 8"/>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4" name="Rectangle 13"/>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8" name="Rectangle 7"/>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pic>
        <p:nvPicPr>
          <p:cNvPr id="15" name="Picture 10" descr="10914100_RMR_PPT_Master_BG_A4_1.42.png"/>
          <p:cNvPicPr>
            <a:picLocks noChangeAspect="1"/>
          </p:cNvPicPr>
          <p:nvPr/>
        </p:nvPicPr>
        <p:blipFill>
          <a:blip r:embed="rId2" cstate="print">
            <a:extLst>
              <a:ext uri="{28A0092B-C50C-407E-A947-70E740481C1C}">
                <a14:useLocalDpi xmlns:a14="http://schemas.microsoft.com/office/drawing/2010/main" val="0"/>
              </a:ext>
            </a:extLst>
          </a:blip>
          <a:srcRect l="82808" t="72646" r="3693" b="11961"/>
          <a:stretch>
            <a:fillRect/>
          </a:stretch>
        </p:blipFill>
        <p:spPr bwMode="auto">
          <a:xfrm>
            <a:off x="439616" y="5537201"/>
            <a:ext cx="1310054"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950428" y="6403976"/>
            <a:ext cx="56974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r>
              <a:rPr lang="en-GB" altLang="en-US" sz="700" smtClean="0">
                <a:solidFill>
                  <a:srgbClr val="000000"/>
                </a:solidFill>
                <a:latin typeface="Arial" charset="0"/>
                <a:cs typeface="Arial" charset="0"/>
              </a:rPr>
              <a:t>Royal Mail, the cruciform and all marks indicated with ® are registered trade marks of Royal Mail Group Ltd.</a:t>
            </a:r>
          </a:p>
          <a:p>
            <a:pPr defTabSz="457200" fontAlgn="base">
              <a:spcBef>
                <a:spcPct val="0"/>
              </a:spcBef>
              <a:spcAft>
                <a:spcPct val="0"/>
              </a:spcAft>
              <a:defRPr/>
            </a:pPr>
            <a:r>
              <a:rPr lang="en-GB" altLang="en-US" sz="700" smtClean="0">
                <a:solidFill>
                  <a:srgbClr val="000000"/>
                </a:solidFill>
                <a:latin typeface="Arial" charset="0"/>
                <a:cs typeface="Arial" charset="0"/>
              </a:rPr>
              <a:t>Royal Mail Group Ltd 2014. Registered Office: 100 Victoria Embankment, London EC4Y 0HQ.© Royal Mail Group Ltd 2014. All rights reserved.</a:t>
            </a:r>
          </a:p>
        </p:txBody>
      </p:sp>
      <p:sp>
        <p:nvSpPr>
          <p:cNvPr id="41" name="Text Placeholder 7"/>
          <p:cNvSpPr>
            <a:spLocks noGrp="1"/>
          </p:cNvSpPr>
          <p:nvPr>
            <p:ph type="body" sz="quarter" idx="10"/>
          </p:nvPr>
        </p:nvSpPr>
        <p:spPr>
          <a:xfrm>
            <a:off x="-21644" y="1175628"/>
            <a:ext cx="8375018" cy="430887"/>
          </a:xfrm>
          <a:prstGeom prst="rect">
            <a:avLst/>
          </a:prstGeom>
          <a:solidFill>
            <a:srgbClr val="E32119"/>
          </a:solidFill>
          <a:ln>
            <a:noFill/>
          </a:ln>
        </p:spPr>
        <p:txBody>
          <a:bodyPr vert="horz" wrap="none" lIns="648000" tIns="0" rIns="108000" bIns="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44" name="Text Placeholder 7"/>
          <p:cNvSpPr>
            <a:spLocks noGrp="1"/>
          </p:cNvSpPr>
          <p:nvPr>
            <p:ph type="body" sz="quarter" idx="18"/>
          </p:nvPr>
        </p:nvSpPr>
        <p:spPr>
          <a:xfrm>
            <a:off x="-21643" y="2590217"/>
            <a:ext cx="7288311" cy="369332"/>
          </a:xfrm>
          <a:prstGeom prst="rect">
            <a:avLst/>
          </a:prstGeom>
          <a:noFill/>
          <a:ln>
            <a:no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cap="all" baseline="0">
                <a:solidFill>
                  <a:schemeClr val="tx1"/>
                </a:solidFill>
                <a:latin typeface="Arial Black" panose="020B0A04020102020204" pitchFamily="34" charset="0"/>
                <a:cs typeface="Arial"/>
              </a:defRPr>
            </a:lvl1pPr>
          </a:lstStyle>
          <a:p>
            <a:pPr lvl="0"/>
            <a:r>
              <a:rPr lang="en-US" dirty="0" smtClean="0"/>
              <a:t>Click to edit Master text styles</a:t>
            </a:r>
          </a:p>
        </p:txBody>
      </p:sp>
      <p:sp>
        <p:nvSpPr>
          <p:cNvPr id="45" name="Text Placeholder 7"/>
          <p:cNvSpPr>
            <a:spLocks noGrp="1"/>
          </p:cNvSpPr>
          <p:nvPr>
            <p:ph type="body" sz="quarter" idx="19"/>
          </p:nvPr>
        </p:nvSpPr>
        <p:spPr>
          <a:xfrm>
            <a:off x="-21644" y="3452072"/>
            <a:ext cx="5958331" cy="369332"/>
          </a:xfrm>
          <a:prstGeom prst="rect">
            <a:avLst/>
          </a:prstGeom>
          <a:noFill/>
          <a:ln>
            <a:no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cap="none" baseline="0">
                <a:solidFill>
                  <a:schemeClr val="tx1"/>
                </a:solidFill>
                <a:latin typeface="Arial Black" panose="020B0A04020102020204" pitchFamily="34" charset="0"/>
                <a:cs typeface="Arial"/>
              </a:defRPr>
            </a:lvl1pPr>
          </a:lstStyle>
          <a:p>
            <a:pPr lvl="0"/>
            <a:r>
              <a:rPr lang="en-US" smtClean="0"/>
              <a:t>Click to edit Master text styles</a:t>
            </a:r>
          </a:p>
        </p:txBody>
      </p:sp>
      <p:sp>
        <p:nvSpPr>
          <p:cNvPr id="46" name="Text Placeholder 7"/>
          <p:cNvSpPr>
            <a:spLocks noGrp="1"/>
          </p:cNvSpPr>
          <p:nvPr>
            <p:ph type="body" sz="quarter" idx="20"/>
          </p:nvPr>
        </p:nvSpPr>
        <p:spPr>
          <a:xfrm>
            <a:off x="-21643" y="3021144"/>
            <a:ext cx="7288311" cy="369332"/>
          </a:xfrm>
          <a:prstGeom prst="rect">
            <a:avLst/>
          </a:prstGeom>
          <a:noFill/>
          <a:ln>
            <a:no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cap="all" baseline="0">
                <a:solidFill>
                  <a:schemeClr val="tx1"/>
                </a:solidFill>
                <a:latin typeface="Arial Black" panose="020B0A04020102020204" pitchFamily="34" charset="0"/>
                <a:cs typeface="Arial"/>
              </a:defRPr>
            </a:lvl1pPr>
          </a:lstStyle>
          <a:p>
            <a:pPr lvl="0"/>
            <a:r>
              <a:rPr lang="en-US" smtClean="0"/>
              <a:t>Click to edit Master text styles</a:t>
            </a:r>
          </a:p>
        </p:txBody>
      </p:sp>
      <p:sp>
        <p:nvSpPr>
          <p:cNvPr id="17" name="Slide Number Placeholder 11"/>
          <p:cNvSpPr>
            <a:spLocks noGrp="1"/>
          </p:cNvSpPr>
          <p:nvPr>
            <p:ph type="sldNum" sz="quarter" idx="21"/>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52D6C5D5-3215-478D-8672-15C2F8A2E84C}"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12171660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ipes">
    <p:spTree>
      <p:nvGrpSpPr>
        <p:cNvPr id="1" name=""/>
        <p:cNvGrpSpPr/>
        <p:nvPr/>
      </p:nvGrpSpPr>
      <p:grpSpPr>
        <a:xfrm>
          <a:off x="0" y="0"/>
          <a:ext cx="0" cy="0"/>
          <a:chOff x="0" y="0"/>
          <a:chExt cx="0" cy="0"/>
        </a:xfrm>
      </p:grpSpPr>
      <p:sp>
        <p:nvSpPr>
          <p:cNvPr id="9" name="Rectangle 8"/>
          <p:cNvSpPr/>
          <p:nvPr/>
        </p:nvSpPr>
        <p:spPr>
          <a:xfrm>
            <a:off x="0" y="0"/>
            <a:ext cx="9144000" cy="979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0" y="979489"/>
            <a:ext cx="9144000" cy="97948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0" y="1958975"/>
            <a:ext cx="9144000" cy="9779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0" y="2936875"/>
            <a:ext cx="9144000" cy="97948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0" y="3916364"/>
            <a:ext cx="9144000" cy="97948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4" name="Rectangle 13"/>
          <p:cNvSpPr/>
          <p:nvPr/>
        </p:nvSpPr>
        <p:spPr>
          <a:xfrm>
            <a:off x="0" y="4895850"/>
            <a:ext cx="9144000" cy="97948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5" name="Rectangle 14"/>
          <p:cNvSpPr/>
          <p:nvPr/>
        </p:nvSpPr>
        <p:spPr>
          <a:xfrm>
            <a:off x="0" y="5875339"/>
            <a:ext cx="9144000" cy="97948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25" name="Text Placeholder 16"/>
          <p:cNvSpPr>
            <a:spLocks noGrp="1"/>
          </p:cNvSpPr>
          <p:nvPr>
            <p:ph type="body" sz="quarter" idx="14"/>
          </p:nvPr>
        </p:nvSpPr>
        <p:spPr>
          <a:xfrm>
            <a:off x="36068" y="197212"/>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26" name="Text Placeholder 16"/>
          <p:cNvSpPr>
            <a:spLocks noGrp="1"/>
          </p:cNvSpPr>
          <p:nvPr>
            <p:ph type="body" sz="quarter" idx="15"/>
          </p:nvPr>
        </p:nvSpPr>
        <p:spPr>
          <a:xfrm>
            <a:off x="36068" y="1176412"/>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27" name="Text Placeholder 16"/>
          <p:cNvSpPr>
            <a:spLocks noGrp="1"/>
          </p:cNvSpPr>
          <p:nvPr>
            <p:ph type="body" sz="quarter" idx="16"/>
          </p:nvPr>
        </p:nvSpPr>
        <p:spPr>
          <a:xfrm>
            <a:off x="36068" y="2155612"/>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28" name="Text Placeholder 16"/>
          <p:cNvSpPr>
            <a:spLocks noGrp="1"/>
          </p:cNvSpPr>
          <p:nvPr>
            <p:ph type="body" sz="quarter" idx="17"/>
          </p:nvPr>
        </p:nvSpPr>
        <p:spPr>
          <a:xfrm>
            <a:off x="36068" y="3134812"/>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29" name="Text Placeholder 16"/>
          <p:cNvSpPr>
            <a:spLocks noGrp="1"/>
          </p:cNvSpPr>
          <p:nvPr>
            <p:ph type="body" sz="quarter" idx="18"/>
          </p:nvPr>
        </p:nvSpPr>
        <p:spPr>
          <a:xfrm>
            <a:off x="36068" y="4107039"/>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0" name="Text Placeholder 16"/>
          <p:cNvSpPr>
            <a:spLocks noGrp="1"/>
          </p:cNvSpPr>
          <p:nvPr>
            <p:ph type="body" sz="quarter" idx="19"/>
          </p:nvPr>
        </p:nvSpPr>
        <p:spPr>
          <a:xfrm>
            <a:off x="36068" y="5093212"/>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1" name="Text Placeholder 16"/>
          <p:cNvSpPr>
            <a:spLocks noGrp="1"/>
          </p:cNvSpPr>
          <p:nvPr>
            <p:ph type="body" sz="quarter" idx="20"/>
          </p:nvPr>
        </p:nvSpPr>
        <p:spPr>
          <a:xfrm>
            <a:off x="36068" y="6070836"/>
            <a:ext cx="8113850" cy="954107"/>
          </a:xfrm>
          <a:prstGeom prst="rect">
            <a:avLst/>
          </a:prstGeom>
          <a:noFill/>
        </p:spPr>
        <p:txBody>
          <a:bodyPr wrap="squar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140804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gram slide">
    <p:spTree>
      <p:nvGrpSpPr>
        <p:cNvPr id="1" name=""/>
        <p:cNvGrpSpPr/>
        <p:nvPr/>
      </p:nvGrpSpPr>
      <p:grpSpPr>
        <a:xfrm>
          <a:off x="0" y="0"/>
          <a:ext cx="0" cy="0"/>
          <a:chOff x="0" y="0"/>
          <a:chExt cx="0" cy="0"/>
        </a:xfrm>
      </p:grpSpPr>
      <p:sp>
        <p:nvSpPr>
          <p:cNvPr id="22" name="Text Placeholder 7"/>
          <p:cNvSpPr>
            <a:spLocks noGrp="1"/>
          </p:cNvSpPr>
          <p:nvPr>
            <p:ph type="body" sz="quarter" idx="12" hasCustomPrompt="1"/>
          </p:nvPr>
        </p:nvSpPr>
        <p:spPr>
          <a:xfrm>
            <a:off x="488696" y="1487419"/>
            <a:ext cx="7638945" cy="468166"/>
          </a:xfrm>
          <a:prstGeom prst="rect">
            <a:avLst/>
          </a:prstGeom>
        </p:spPr>
        <p:txBody>
          <a:bodyPr vert="horz" lIns="91433" tIns="45717" rIns="91433" bIns="45717"/>
          <a:lstStyle>
            <a:lvl1pPr marL="0" indent="0">
              <a:buClr>
                <a:srgbClr val="E32119"/>
              </a:buClr>
              <a:buFont typeface="Wingdings" panose="05000000000000000000" pitchFamily="2" charset="2"/>
              <a:buNone/>
              <a:defRPr sz="1600" b="1" baseline="0">
                <a:solidFill>
                  <a:schemeClr val="tx1"/>
                </a:solidFill>
                <a:latin typeface="Arial"/>
              </a:defRPr>
            </a:lvl1pPr>
            <a:lvl2pPr marL="628601" indent="-171437">
              <a:buClr>
                <a:srgbClr val="E32119"/>
              </a:buClr>
              <a:buFont typeface="Wingdings" panose="05000000000000000000" pitchFamily="2" charset="2"/>
              <a:buChar char="§"/>
              <a:defRPr sz="1400" b="0">
                <a:latin typeface="Arial"/>
              </a:defRPr>
            </a:lvl2pPr>
            <a:lvl3pPr marL="1200058" indent="-285728">
              <a:buClr>
                <a:srgbClr val="E32119"/>
              </a:buClr>
              <a:buFont typeface="Wingdings" panose="05000000000000000000" pitchFamily="2" charset="2"/>
              <a:buChar char="§"/>
              <a:defRPr sz="1400" b="0">
                <a:solidFill>
                  <a:schemeClr val="tx1"/>
                </a:solidFill>
                <a:latin typeface="Arial"/>
              </a:defRPr>
            </a:lvl3pPr>
            <a:lvl4pPr>
              <a:defRPr sz="1600"/>
            </a:lvl4pPr>
            <a:lvl5pPr>
              <a:defRPr sz="1600"/>
            </a:lvl5pPr>
          </a:lstStyle>
          <a:p>
            <a:pPr lvl="0"/>
            <a:r>
              <a:rPr lang="en-GB" dirty="0" smtClean="0"/>
              <a:t>Click to add text. Hit indent button to get bullets and third level text.</a:t>
            </a:r>
          </a:p>
        </p:txBody>
      </p:sp>
      <p:sp>
        <p:nvSpPr>
          <p:cNvPr id="23" name="Text Placeholder 16"/>
          <p:cNvSpPr>
            <a:spLocks noGrp="1"/>
          </p:cNvSpPr>
          <p:nvPr>
            <p:ph type="body" sz="quarter" idx="14" hasCustomPrompt="1"/>
          </p:nvPr>
        </p:nvSpPr>
        <p:spPr>
          <a:xfrm>
            <a:off x="-32464" y="201261"/>
            <a:ext cx="6467080" cy="507825"/>
          </a:xfrm>
          <a:prstGeom prst="rect">
            <a:avLst/>
          </a:prstGeom>
          <a:solidFill>
            <a:srgbClr val="009CDA"/>
          </a:solidFill>
        </p:spPr>
        <p:txBody>
          <a:bodyPr wrap="none" lIns="647950" tIns="45717" rIns="91433" bIns="45717">
            <a:spAutoFit/>
          </a:bodyPr>
          <a:lstStyle>
            <a:lvl1pPr marL="0" indent="0">
              <a:buNone/>
              <a:defRPr sz="27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5" name="Text Placeholder 16"/>
          <p:cNvSpPr>
            <a:spLocks noGrp="1"/>
          </p:cNvSpPr>
          <p:nvPr>
            <p:ph type="body" sz="quarter" idx="15" hasCustomPrompt="1"/>
          </p:nvPr>
        </p:nvSpPr>
        <p:spPr>
          <a:xfrm>
            <a:off x="-32464" y="735191"/>
            <a:ext cx="6467080" cy="507825"/>
          </a:xfrm>
          <a:prstGeom prst="rect">
            <a:avLst/>
          </a:prstGeom>
          <a:solidFill>
            <a:srgbClr val="009CDA"/>
          </a:solidFill>
        </p:spPr>
        <p:txBody>
          <a:bodyPr wrap="none" lIns="647950" tIns="45717" rIns="91433" bIns="45717">
            <a:spAutoFit/>
          </a:bodyPr>
          <a:lstStyle>
            <a:lvl1pPr marL="0" indent="0">
              <a:buNone/>
              <a:defRPr sz="27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grpSp>
        <p:nvGrpSpPr>
          <p:cNvPr id="37" name="Group 1"/>
          <p:cNvGrpSpPr>
            <a:grpSpLocks/>
          </p:cNvGrpSpPr>
          <p:nvPr userDrawn="1"/>
        </p:nvGrpSpPr>
        <p:grpSpPr bwMode="auto">
          <a:xfrm>
            <a:off x="7536479" y="6616700"/>
            <a:ext cx="1558440" cy="241300"/>
            <a:chOff x="8164619" y="6615952"/>
            <a:chExt cx="1688034" cy="242048"/>
          </a:xfrm>
        </p:grpSpPr>
        <p:grpSp>
          <p:nvGrpSpPr>
            <p:cNvPr id="38" name="Group 2"/>
            <p:cNvGrpSpPr>
              <a:grpSpLocks/>
            </p:cNvGrpSpPr>
            <p:nvPr/>
          </p:nvGrpSpPr>
          <p:grpSpPr bwMode="auto">
            <a:xfrm>
              <a:off x="8164619" y="6615952"/>
              <a:ext cx="1688034" cy="242048"/>
              <a:chOff x="8164619" y="6615952"/>
              <a:chExt cx="1688034" cy="242048"/>
            </a:xfrm>
          </p:grpSpPr>
          <p:sp>
            <p:nvSpPr>
              <p:cNvPr id="40" name="Rectangle 39"/>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41" name="Rectangle 40"/>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42" name="Rectangle 41"/>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43" name="Rectangle 42"/>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44" name="Rectangle 43"/>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45" name="Rectangle 44"/>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39" name="Rectangle 38"/>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46" name="Slide Number Placeholder 11"/>
          <p:cNvSpPr>
            <a:spLocks noGrp="1"/>
          </p:cNvSpPr>
          <p:nvPr>
            <p:ph type="sldNum" sz="quarter" idx="21"/>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52D6C5D5-3215-478D-8672-15C2F8A2E84C}"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20776122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pos="3120" userDrawn="1">
          <p15:clr>
            <a:srgbClr val="FBAE40"/>
          </p15:clr>
        </p15:guide>
        <p15:guide id="2" pos="3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7513" y="279400"/>
            <a:ext cx="8307387" cy="989013"/>
          </a:xfrm>
          <a:prstGeom prst="rect">
            <a:avLst/>
          </a:prstGeom>
        </p:spPr>
        <p:txBody>
          <a:bodyPr/>
          <a:lstStyle/>
          <a:p>
            <a:r>
              <a:rPr lang="en-US" dirty="0" smtClean="0"/>
              <a:t>Click to edit Master title style</a:t>
            </a:r>
            <a:endParaRPr lang="en-US" dirty="0"/>
          </a:p>
        </p:txBody>
      </p:sp>
      <p:sp>
        <p:nvSpPr>
          <p:cNvPr id="3" name="Footer Placeholder 3"/>
          <p:cNvSpPr>
            <a:spLocks noGrp="1"/>
          </p:cNvSpPr>
          <p:nvPr>
            <p:ph type="ftr" sz="quarter" idx="10"/>
          </p:nvPr>
        </p:nvSpPr>
        <p:spPr>
          <a:xfrm>
            <a:off x="1619250" y="6438900"/>
            <a:ext cx="5195888" cy="227013"/>
          </a:xfrm>
          <a:prstGeom prst="rect">
            <a:avLst/>
          </a:prstGeom>
        </p:spPr>
        <p:txBody>
          <a:bodyPr/>
          <a:lstStyle>
            <a:lvl1pPr defTabSz="457200" fontAlgn="base">
              <a:spcBef>
                <a:spcPct val="0"/>
              </a:spcBef>
              <a:spcAft>
                <a:spcPct val="0"/>
              </a:spcAft>
              <a:defRPr/>
            </a:lvl1pPr>
          </a:lstStyle>
          <a:p>
            <a:pPr>
              <a:defRPr/>
            </a:pPr>
            <a:r>
              <a:rPr lang="en-US"/>
              <a:t> </a:t>
            </a:r>
          </a:p>
        </p:txBody>
      </p:sp>
      <p:sp>
        <p:nvSpPr>
          <p:cNvPr id="4" name="Slide Number Placeholder 4"/>
          <p:cNvSpPr>
            <a:spLocks noGrp="1"/>
          </p:cNvSpPr>
          <p:nvPr>
            <p:ph type="sldNum" sz="quarter" idx="11"/>
          </p:nvPr>
        </p:nvSpPr>
        <p:spPr>
          <a:xfrm>
            <a:off x="417513" y="6438900"/>
            <a:ext cx="935037" cy="241300"/>
          </a:xfrm>
          <a:prstGeom prst="rect">
            <a:avLst/>
          </a:prstGeom>
        </p:spPr>
        <p:txBody>
          <a:bodyPr/>
          <a:lstStyle>
            <a:lvl1pPr defTabSz="457200" fontAlgn="base">
              <a:spcBef>
                <a:spcPct val="0"/>
              </a:spcBef>
              <a:spcAft>
                <a:spcPct val="0"/>
              </a:spcAft>
              <a:defRPr/>
            </a:lvl1pPr>
          </a:lstStyle>
          <a:p>
            <a:pPr>
              <a:defRPr/>
            </a:pPr>
            <a:fld id="{13B17971-F54F-4A6F-9DD2-10603ACA4634}" type="slidenum">
              <a:rPr lang="en-US"/>
              <a:pPr>
                <a:defRPr/>
              </a:pPr>
              <a:t>‹#›</a:t>
            </a:fld>
            <a:endParaRPr lang="en-US" dirty="0"/>
          </a:p>
        </p:txBody>
      </p:sp>
    </p:spTree>
    <p:extLst>
      <p:ext uri="{BB962C8B-B14F-4D97-AF65-F5344CB8AC3E}">
        <p14:creationId xmlns:p14="http://schemas.microsoft.com/office/powerpoint/2010/main" val="117599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1">
    <p:spTree>
      <p:nvGrpSpPr>
        <p:cNvPr id="1" name=""/>
        <p:cNvGrpSpPr/>
        <p:nvPr/>
      </p:nvGrpSpPr>
      <p:grpSpPr>
        <a:xfrm>
          <a:off x="0" y="0"/>
          <a:ext cx="0" cy="0"/>
          <a:chOff x="0" y="0"/>
          <a:chExt cx="0" cy="0"/>
        </a:xfrm>
      </p:grpSpPr>
      <p:grpSp>
        <p:nvGrpSpPr>
          <p:cNvPr id="7" name="Group 1"/>
          <p:cNvGrpSpPr>
            <a:grpSpLocks/>
          </p:cNvGrpSpPr>
          <p:nvPr/>
        </p:nvGrpSpPr>
        <p:grpSpPr bwMode="auto">
          <a:xfrm>
            <a:off x="7535863" y="6616700"/>
            <a:ext cx="1565275" cy="241300"/>
            <a:chOff x="8164619" y="6615952"/>
            <a:chExt cx="1695174" cy="242048"/>
          </a:xfrm>
        </p:grpSpPr>
        <p:grpSp>
          <p:nvGrpSpPr>
            <p:cNvPr id="8" name="Group 2"/>
            <p:cNvGrpSpPr>
              <a:grpSpLocks/>
            </p:cNvGrpSpPr>
            <p:nvPr/>
          </p:nvGrpSpPr>
          <p:grpSpPr bwMode="auto">
            <a:xfrm>
              <a:off x="8164619" y="6615952"/>
              <a:ext cx="1695174" cy="242048"/>
              <a:chOff x="8164619" y="6615952"/>
              <a:chExt cx="1695174" cy="242048"/>
            </a:xfrm>
          </p:grpSpPr>
          <p:sp>
            <p:nvSpPr>
              <p:cNvPr id="10" name="Rectangle 9"/>
              <p:cNvSpPr/>
              <p:nvPr/>
            </p:nvSpPr>
            <p:spPr>
              <a:xfrm>
                <a:off x="8164619" y="6615952"/>
                <a:ext cx="240694"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sp>
            <p:nvSpPr>
              <p:cNvPr id="11" name="Rectangle 10"/>
              <p:cNvSpPr/>
              <p:nvPr/>
            </p:nvSpPr>
            <p:spPr>
              <a:xfrm>
                <a:off x="8405313" y="6615952"/>
                <a:ext cx="244133"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sp>
            <p:nvSpPr>
              <p:cNvPr id="12" name="Rectangle 11"/>
              <p:cNvSpPr/>
              <p:nvPr/>
            </p:nvSpPr>
            <p:spPr>
              <a:xfrm>
                <a:off x="8649446" y="6615952"/>
                <a:ext cx="240694"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sp>
            <p:nvSpPr>
              <p:cNvPr id="13" name="Rectangle 12"/>
              <p:cNvSpPr/>
              <p:nvPr/>
            </p:nvSpPr>
            <p:spPr>
              <a:xfrm>
                <a:off x="8890140" y="6615952"/>
                <a:ext cx="242413"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sp>
            <p:nvSpPr>
              <p:cNvPr id="14" name="Rectangle 13"/>
              <p:cNvSpPr/>
              <p:nvPr/>
            </p:nvSpPr>
            <p:spPr>
              <a:xfrm>
                <a:off x="9132552" y="6615952"/>
                <a:ext cx="240694"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sp>
            <p:nvSpPr>
              <p:cNvPr id="15" name="Rectangle 14"/>
              <p:cNvSpPr/>
              <p:nvPr/>
            </p:nvSpPr>
            <p:spPr>
              <a:xfrm>
                <a:off x="9619099" y="6615952"/>
                <a:ext cx="240694"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grpSp>
        <p:sp>
          <p:nvSpPr>
            <p:cNvPr id="9" name="Rectangle 8"/>
            <p:cNvSpPr/>
            <p:nvPr/>
          </p:nvSpPr>
          <p:spPr>
            <a:xfrm>
              <a:off x="9374966" y="6615952"/>
              <a:ext cx="244133"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95" fontAlgn="auto">
                <a:spcBef>
                  <a:spcPts val="0"/>
                </a:spcBef>
                <a:spcAft>
                  <a:spcPts val="0"/>
                </a:spcAft>
                <a:defRPr/>
              </a:pPr>
              <a:endParaRPr lang="en-GB">
                <a:solidFill>
                  <a:srgbClr val="FFFFFF"/>
                </a:solidFill>
              </a:endParaRPr>
            </a:p>
          </p:txBody>
        </p:sp>
      </p:grpSp>
      <p:sp>
        <p:nvSpPr>
          <p:cNvPr id="42" name="Text Placeholder 2"/>
          <p:cNvSpPr>
            <a:spLocks noGrp="1"/>
          </p:cNvSpPr>
          <p:nvPr>
            <p:ph type="body" sz="quarter" idx="14"/>
          </p:nvPr>
        </p:nvSpPr>
        <p:spPr>
          <a:xfrm>
            <a:off x="530358" y="4457517"/>
            <a:ext cx="5073162" cy="581026"/>
          </a:xfrm>
          <a:prstGeom prst="rect">
            <a:avLst/>
          </a:prstGeom>
        </p:spPr>
        <p:txBody>
          <a:bodyPr lIns="91419" tIns="45710" rIns="91419" bIns="45710"/>
          <a:lstStyle>
            <a:lvl1pPr marL="0" indent="0">
              <a:buNone/>
              <a:defRPr sz="1600" b="1">
                <a:latin typeface="Arial" panose="020B0604020202020204" pitchFamily="34" charset="0"/>
                <a:cs typeface="Arial" panose="020B0604020202020204" pitchFamily="34" charset="0"/>
              </a:defRPr>
            </a:lvl1pPr>
            <a:lvl3pPr>
              <a:defRPr sz="1600"/>
            </a:lvl3pPr>
            <a:lvl4pPr>
              <a:defRPr sz="1600"/>
            </a:lvl4pPr>
            <a:lvl5pPr>
              <a:defRPr sz="1600"/>
            </a:lvl5pPr>
          </a:lstStyle>
          <a:p>
            <a:pPr lvl="0"/>
            <a:r>
              <a:rPr lang="en-US" smtClean="0"/>
              <a:t>Click to edit Master text styles</a:t>
            </a:r>
          </a:p>
        </p:txBody>
      </p:sp>
      <p:sp>
        <p:nvSpPr>
          <p:cNvPr id="46" name="Text Placeholder 7"/>
          <p:cNvSpPr>
            <a:spLocks noGrp="1"/>
          </p:cNvSpPr>
          <p:nvPr>
            <p:ph type="body" sz="quarter" idx="20"/>
          </p:nvPr>
        </p:nvSpPr>
        <p:spPr>
          <a:xfrm>
            <a:off x="147" y="2741312"/>
            <a:ext cx="8374841" cy="430887"/>
          </a:xfrm>
          <a:prstGeom prst="rect">
            <a:avLst/>
          </a:prstGeom>
          <a:solidFill>
            <a:schemeClr val="accent2"/>
          </a:solidFill>
          <a:ln>
            <a:solidFill>
              <a:schemeClr val="accent2"/>
            </a:solidFill>
          </a:ln>
        </p:spPr>
        <p:txBody>
          <a:bodyPr vert="horz" wrap="none" lIns="647851" tIns="0" rIns="107973" bIns="0" anchor="t" anchorCtr="0">
            <a:spAutoFit/>
          </a:bodyPr>
          <a:lstStyle>
            <a:lvl1pPr marL="0" marR="0" indent="0" algn="l" defTabSz="457095"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50" name="Text Placeholder 7"/>
          <p:cNvSpPr>
            <a:spLocks noGrp="1"/>
          </p:cNvSpPr>
          <p:nvPr>
            <p:ph type="body" sz="quarter" idx="21"/>
          </p:nvPr>
        </p:nvSpPr>
        <p:spPr>
          <a:xfrm>
            <a:off x="147" y="3182948"/>
            <a:ext cx="8374841" cy="430887"/>
          </a:xfrm>
          <a:prstGeom prst="rect">
            <a:avLst/>
          </a:prstGeom>
          <a:solidFill>
            <a:schemeClr val="accent3"/>
          </a:solidFill>
          <a:ln>
            <a:solidFill>
              <a:schemeClr val="accent3"/>
            </a:solidFill>
          </a:ln>
        </p:spPr>
        <p:txBody>
          <a:bodyPr vert="horz" wrap="none" lIns="647851" tIns="0" rIns="107973" bIns="0" anchor="t" anchorCtr="0">
            <a:spAutoFit/>
          </a:bodyPr>
          <a:lstStyle>
            <a:lvl1pPr marL="0" marR="0" indent="0" algn="l" defTabSz="457095"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16" name="Text Placeholder 4"/>
          <p:cNvSpPr>
            <a:spLocks noGrp="1"/>
          </p:cNvSpPr>
          <p:nvPr>
            <p:ph type="body" sz="quarter" idx="22"/>
          </p:nvPr>
        </p:nvSpPr>
        <p:spPr>
          <a:xfrm>
            <a:off x="537313" y="1572097"/>
            <a:ext cx="7446189" cy="581026"/>
          </a:xfrm>
          <a:prstGeom prst="rect">
            <a:avLst/>
          </a:prstGeom>
        </p:spPr>
        <p:txBody>
          <a:bodyPr lIns="91419" tIns="45710" rIns="91419" bIns="45710"/>
          <a:lstStyle>
            <a:lvl1pPr marL="0" indent="0">
              <a:buNone/>
              <a:defRPr cap="all" baseline="0">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7" name="Text Placeholder 7"/>
          <p:cNvSpPr>
            <a:spLocks noGrp="1"/>
          </p:cNvSpPr>
          <p:nvPr>
            <p:ph type="body" sz="quarter" idx="23"/>
          </p:nvPr>
        </p:nvSpPr>
        <p:spPr>
          <a:xfrm>
            <a:off x="147" y="2302954"/>
            <a:ext cx="8374841" cy="430887"/>
          </a:xfrm>
          <a:prstGeom prst="rect">
            <a:avLst/>
          </a:prstGeom>
          <a:solidFill>
            <a:schemeClr val="accent1"/>
          </a:solidFill>
          <a:ln>
            <a:solidFill>
              <a:schemeClr val="accent1"/>
            </a:solidFill>
          </a:ln>
        </p:spPr>
        <p:txBody>
          <a:bodyPr vert="horz" wrap="none" lIns="647851" tIns="0" rIns="107973" bIns="0" anchor="t" anchorCtr="0">
            <a:spAutoFit/>
          </a:bodyPr>
          <a:lstStyle>
            <a:lvl1pPr marL="0" marR="0" indent="0" algn="l" defTabSz="457095"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18" name="Slide Number Placeholder 11"/>
          <p:cNvSpPr>
            <a:spLocks noGrp="1"/>
          </p:cNvSpPr>
          <p:nvPr>
            <p:ph type="sldNum" sz="quarter" idx="24"/>
          </p:nvPr>
        </p:nvSpPr>
        <p:spPr>
          <a:xfrm>
            <a:off x="8058150" y="6548438"/>
            <a:ext cx="503238" cy="365125"/>
          </a:xfrm>
          <a:prstGeom prst="rect">
            <a:avLst/>
          </a:prstGeom>
        </p:spPr>
        <p:txBody>
          <a:bodyPr vert="horz" lIns="91419" tIns="45710" rIns="91419" bIns="45710" rtlCol="0" anchor="ctr"/>
          <a:lstStyle>
            <a:lvl1pPr algn="ctr" defTabSz="457095" fontAlgn="auto">
              <a:spcBef>
                <a:spcPts val="0"/>
              </a:spcBef>
              <a:spcAft>
                <a:spcPts val="0"/>
              </a:spcAft>
              <a:defRPr sz="1100" b="1">
                <a:solidFill>
                  <a:srgbClr val="FFFFFF"/>
                </a:solidFill>
                <a:latin typeface="Arial"/>
                <a:cs typeface="+mn-cs"/>
              </a:defRPr>
            </a:lvl1pPr>
          </a:lstStyle>
          <a:p>
            <a:pPr>
              <a:defRPr/>
            </a:pPr>
            <a:fld id="{B44706C8-0D2A-489D-A7F3-DE5EE0B254E2}" type="slidenum">
              <a:rPr lang="en-US"/>
              <a:pPr>
                <a:defRPr/>
              </a:pPr>
              <a:t>‹#›</a:t>
            </a:fld>
            <a:endParaRPr lang="en-US" dirty="0"/>
          </a:p>
        </p:txBody>
      </p:sp>
    </p:spTree>
    <p:extLst>
      <p:ext uri="{BB962C8B-B14F-4D97-AF65-F5344CB8AC3E}">
        <p14:creationId xmlns:p14="http://schemas.microsoft.com/office/powerpoint/2010/main" val="157672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gram slide">
    <p:spTree>
      <p:nvGrpSpPr>
        <p:cNvPr id="1" name=""/>
        <p:cNvGrpSpPr/>
        <p:nvPr/>
      </p:nvGrpSpPr>
      <p:grpSpPr>
        <a:xfrm>
          <a:off x="0" y="0"/>
          <a:ext cx="0" cy="0"/>
          <a:chOff x="0" y="0"/>
          <a:chExt cx="0" cy="0"/>
        </a:xfrm>
      </p:grpSpPr>
      <p:grpSp>
        <p:nvGrpSpPr>
          <p:cNvPr id="4" name="Group 1"/>
          <p:cNvGrpSpPr>
            <a:grpSpLocks/>
          </p:cNvGrpSpPr>
          <p:nvPr/>
        </p:nvGrpSpPr>
        <p:grpSpPr bwMode="auto">
          <a:xfrm>
            <a:off x="7535863" y="6616700"/>
            <a:ext cx="1565275" cy="241300"/>
            <a:chOff x="8164619" y="6615952"/>
            <a:chExt cx="1695174" cy="242048"/>
          </a:xfrm>
        </p:grpSpPr>
        <p:grpSp>
          <p:nvGrpSpPr>
            <p:cNvPr id="5" name="Group 2"/>
            <p:cNvGrpSpPr>
              <a:grpSpLocks/>
            </p:cNvGrpSpPr>
            <p:nvPr/>
          </p:nvGrpSpPr>
          <p:grpSpPr bwMode="auto">
            <a:xfrm>
              <a:off x="8164619" y="6615952"/>
              <a:ext cx="1695174" cy="242048"/>
              <a:chOff x="8164619" y="6615952"/>
              <a:chExt cx="1695174" cy="242048"/>
            </a:xfrm>
          </p:grpSpPr>
          <p:sp>
            <p:nvSpPr>
              <p:cNvPr id="7" name="Rectangle 6"/>
              <p:cNvSpPr/>
              <p:nvPr/>
            </p:nvSpPr>
            <p:spPr>
              <a:xfrm>
                <a:off x="8164619" y="6615952"/>
                <a:ext cx="242413"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8" name="Rectangle 7"/>
              <p:cNvSpPr/>
              <p:nvPr/>
            </p:nvSpPr>
            <p:spPr>
              <a:xfrm>
                <a:off x="8407032" y="6615952"/>
                <a:ext cx="242414"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9" name="Rectangle 8"/>
              <p:cNvSpPr/>
              <p:nvPr/>
            </p:nvSpPr>
            <p:spPr>
              <a:xfrm>
                <a:off x="8649446" y="6615952"/>
                <a:ext cx="240694"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0" name="Rectangle 9"/>
              <p:cNvSpPr/>
              <p:nvPr/>
            </p:nvSpPr>
            <p:spPr>
              <a:xfrm>
                <a:off x="8890140" y="6615952"/>
                <a:ext cx="242413"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1" name="Rectangle 10"/>
              <p:cNvSpPr/>
              <p:nvPr/>
            </p:nvSpPr>
            <p:spPr>
              <a:xfrm>
                <a:off x="9132552" y="6615952"/>
                <a:ext cx="242414"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2" name="Rectangle 11"/>
              <p:cNvSpPr/>
              <p:nvPr/>
            </p:nvSpPr>
            <p:spPr>
              <a:xfrm>
                <a:off x="9617379" y="6615952"/>
                <a:ext cx="242414"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grpSp>
        <p:sp>
          <p:nvSpPr>
            <p:cNvPr id="6" name="Rectangle 5"/>
            <p:cNvSpPr/>
            <p:nvPr/>
          </p:nvSpPr>
          <p:spPr>
            <a:xfrm>
              <a:off x="9374966" y="6615952"/>
              <a:ext cx="242413"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grpSp>
      <p:sp>
        <p:nvSpPr>
          <p:cNvPr id="20" name="Text Placeholder 16"/>
          <p:cNvSpPr>
            <a:spLocks noGrp="1"/>
          </p:cNvSpPr>
          <p:nvPr>
            <p:ph type="body" sz="quarter" idx="14"/>
          </p:nvPr>
        </p:nvSpPr>
        <p:spPr>
          <a:xfrm>
            <a:off x="0" y="201260"/>
            <a:ext cx="6965826" cy="1077218"/>
          </a:xfrm>
          <a:prstGeom prst="rect">
            <a:avLst/>
          </a:prstGeom>
          <a:solidFill>
            <a:srgbClr val="009CDA"/>
          </a:solidFill>
        </p:spPr>
        <p:txBody>
          <a:bodyPr wrap="square" lIns="648000">
            <a:spAutoFit/>
          </a:bodyPr>
          <a:lstStyle>
            <a:lvl1pPr marL="0" indent="0">
              <a:buNone/>
              <a:defRPr sz="3200" b="1">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23" name="Text Placeholder 7"/>
          <p:cNvSpPr>
            <a:spLocks noGrp="1"/>
          </p:cNvSpPr>
          <p:nvPr>
            <p:ph type="body" sz="quarter" idx="12"/>
          </p:nvPr>
        </p:nvSpPr>
        <p:spPr>
          <a:xfrm>
            <a:off x="748415" y="935877"/>
            <a:ext cx="7638945" cy="468166"/>
          </a:xfrm>
          <a:prstGeom prst="rect">
            <a:avLst/>
          </a:prstGeom>
        </p:spPr>
        <p:txBody>
          <a:bodyPr vert="horz"/>
          <a:lstStyle>
            <a:lvl1pPr marL="0" indent="0">
              <a:buClr>
                <a:srgbClr val="E32119"/>
              </a:buClr>
              <a:buFont typeface="Wingdings" panose="05000000000000000000" pitchFamily="2" charset="2"/>
              <a:buNone/>
              <a:defRPr sz="1600" b="1" baseline="0">
                <a:solidFill>
                  <a:schemeClr val="tx1"/>
                </a:solidFill>
                <a:latin typeface="Arial"/>
              </a:defRPr>
            </a:lvl1pPr>
            <a:lvl2pPr marL="628650" indent="-171450">
              <a:buClr>
                <a:srgbClr val="E32119"/>
              </a:buClr>
              <a:buFont typeface="Wingdings" panose="05000000000000000000" pitchFamily="2" charset="2"/>
              <a:buChar char="§"/>
              <a:defRPr sz="1400" b="0">
                <a:latin typeface="Arial"/>
              </a:defRPr>
            </a:lvl2pPr>
            <a:lvl3pPr marL="1200150" indent="-285750">
              <a:buClr>
                <a:srgbClr val="E32119"/>
              </a:buClr>
              <a:buFont typeface="Wingdings" panose="05000000000000000000" pitchFamily="2" charset="2"/>
              <a:buChar char="§"/>
              <a:defRPr sz="1400" b="0">
                <a:solidFill>
                  <a:schemeClr val="tx1"/>
                </a:solidFill>
                <a:latin typeface="Arial"/>
              </a:defRPr>
            </a:lvl3pPr>
            <a:lvl4pPr>
              <a:defRPr sz="1600"/>
            </a:lvl4pPr>
            <a:lvl5pPr>
              <a:defRPr sz="1600"/>
            </a:lvl5pPr>
          </a:lstStyle>
          <a:p>
            <a:pPr lvl="0"/>
            <a:r>
              <a:rPr lang="en-US" smtClean="0"/>
              <a:t>Click to edit Master text styles</a:t>
            </a:r>
          </a:p>
        </p:txBody>
      </p:sp>
      <p:sp>
        <p:nvSpPr>
          <p:cNvPr id="13" name="Slide Number Placeholder 11"/>
          <p:cNvSpPr>
            <a:spLocks noGrp="1"/>
          </p:cNvSpPr>
          <p:nvPr>
            <p:ph type="sldNum" sz="quarter" idx="15"/>
          </p:nvPr>
        </p:nvSpPr>
        <p:spPr>
          <a:xfrm>
            <a:off x="8058150" y="6548438"/>
            <a:ext cx="503238" cy="365125"/>
          </a:xfrm>
          <a:prstGeom prst="rect">
            <a:avLst/>
          </a:prstGeom>
        </p:spPr>
        <p:txBody>
          <a:bodyPr vert="horz" lIns="91440" tIns="45720" rIns="91440" bIns="45720" rtlCol="0" anchor="ctr"/>
          <a:lstStyle>
            <a:lvl1pPr algn="ctr" defTabSz="457200" fontAlgn="auto">
              <a:spcBef>
                <a:spcPts val="0"/>
              </a:spcBef>
              <a:spcAft>
                <a:spcPts val="0"/>
              </a:spcAft>
              <a:defRPr sz="1100" b="1">
                <a:solidFill>
                  <a:srgbClr val="FFFFFF"/>
                </a:solidFill>
                <a:latin typeface="Arial"/>
                <a:cs typeface="+mn-cs"/>
              </a:defRPr>
            </a:lvl1pPr>
          </a:lstStyle>
          <a:p>
            <a:pPr>
              <a:defRPr/>
            </a:pPr>
            <a:fld id="{BA37282E-A4E1-4E08-88C4-777770B975A6}" type="slidenum">
              <a:rPr lang="en-US"/>
              <a:pPr>
                <a:defRPr/>
              </a:pPr>
              <a:t>‹#›</a:t>
            </a:fld>
            <a:endParaRPr lang="en-US" dirty="0"/>
          </a:p>
        </p:txBody>
      </p:sp>
    </p:spTree>
    <p:extLst>
      <p:ext uri="{BB962C8B-B14F-4D97-AF65-F5344CB8AC3E}">
        <p14:creationId xmlns:p14="http://schemas.microsoft.com/office/powerpoint/2010/main" val="311762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xt slide (2 line headline)">
    <p:spTree>
      <p:nvGrpSpPr>
        <p:cNvPr id="1" name=""/>
        <p:cNvGrpSpPr/>
        <p:nvPr/>
      </p:nvGrpSpPr>
      <p:grpSpPr>
        <a:xfrm>
          <a:off x="0" y="0"/>
          <a:ext cx="0" cy="0"/>
          <a:chOff x="0" y="0"/>
          <a:chExt cx="0" cy="0"/>
        </a:xfrm>
      </p:grpSpPr>
      <p:grpSp>
        <p:nvGrpSpPr>
          <p:cNvPr id="5" name="Group 16"/>
          <p:cNvGrpSpPr>
            <a:grpSpLocks/>
          </p:cNvGrpSpPr>
          <p:nvPr userDrawn="1"/>
        </p:nvGrpSpPr>
        <p:grpSpPr bwMode="auto">
          <a:xfrm>
            <a:off x="7813675" y="6640513"/>
            <a:ext cx="1287463" cy="217487"/>
            <a:chOff x="8164619" y="6615952"/>
            <a:chExt cx="1695174" cy="242048"/>
          </a:xfrm>
        </p:grpSpPr>
        <p:grpSp>
          <p:nvGrpSpPr>
            <p:cNvPr id="6" name="Group 18"/>
            <p:cNvGrpSpPr>
              <a:grpSpLocks/>
            </p:cNvGrpSpPr>
            <p:nvPr/>
          </p:nvGrpSpPr>
          <p:grpSpPr bwMode="auto">
            <a:xfrm>
              <a:off x="8164619" y="6615952"/>
              <a:ext cx="1695174" cy="242048"/>
              <a:chOff x="8164619" y="6615952"/>
              <a:chExt cx="1695174" cy="242048"/>
            </a:xfrm>
          </p:grpSpPr>
          <p:sp>
            <p:nvSpPr>
              <p:cNvPr id="8" name="Rectangle 7"/>
              <p:cNvSpPr/>
              <p:nvPr/>
            </p:nvSpPr>
            <p:spPr>
              <a:xfrm>
                <a:off x="8164619" y="6615952"/>
                <a:ext cx="242466"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9" name="Rectangle 8"/>
              <p:cNvSpPr/>
              <p:nvPr/>
            </p:nvSpPr>
            <p:spPr>
              <a:xfrm>
                <a:off x="8407085" y="6615952"/>
                <a:ext cx="242466"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0" name="Rectangle 9"/>
              <p:cNvSpPr/>
              <p:nvPr/>
            </p:nvSpPr>
            <p:spPr>
              <a:xfrm>
                <a:off x="8649551" y="6615952"/>
                <a:ext cx="240377"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1" name="Rectangle 10"/>
              <p:cNvSpPr/>
              <p:nvPr/>
            </p:nvSpPr>
            <p:spPr>
              <a:xfrm>
                <a:off x="8889928" y="6615952"/>
                <a:ext cx="242466"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2" name="Rectangle 11"/>
              <p:cNvSpPr/>
              <p:nvPr/>
            </p:nvSpPr>
            <p:spPr>
              <a:xfrm>
                <a:off x="9132394" y="6615952"/>
                <a:ext cx="242466"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13" name="Rectangle 12"/>
              <p:cNvSpPr/>
              <p:nvPr/>
            </p:nvSpPr>
            <p:spPr>
              <a:xfrm>
                <a:off x="9617327" y="6615952"/>
                <a:ext cx="242466"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grpSp>
        <p:sp>
          <p:nvSpPr>
            <p:cNvPr id="7" name="Rectangle 6"/>
            <p:cNvSpPr/>
            <p:nvPr/>
          </p:nvSpPr>
          <p:spPr>
            <a:xfrm>
              <a:off x="9374861" y="6615952"/>
              <a:ext cx="242466"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grpSp>
      <p:sp>
        <p:nvSpPr>
          <p:cNvPr id="18" name="Text Placeholder 16"/>
          <p:cNvSpPr>
            <a:spLocks noGrp="1"/>
          </p:cNvSpPr>
          <p:nvPr>
            <p:ph type="body" sz="quarter" idx="14"/>
          </p:nvPr>
        </p:nvSpPr>
        <p:spPr>
          <a:xfrm>
            <a:off x="-32415" y="201478"/>
            <a:ext cx="5856713"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1" name="Text Placeholder 7"/>
          <p:cNvSpPr>
            <a:spLocks noGrp="1"/>
          </p:cNvSpPr>
          <p:nvPr>
            <p:ph type="body" sz="quarter" idx="12"/>
          </p:nvPr>
        </p:nvSpPr>
        <p:spPr>
          <a:xfrm>
            <a:off x="337199" y="1487427"/>
            <a:ext cx="7638945" cy="4851509"/>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6"/>
          <p:cNvSpPr>
            <a:spLocks noGrp="1"/>
          </p:cNvSpPr>
          <p:nvPr>
            <p:ph type="body" sz="quarter" idx="15"/>
          </p:nvPr>
        </p:nvSpPr>
        <p:spPr>
          <a:xfrm>
            <a:off x="-32415" y="735190"/>
            <a:ext cx="5856713"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14" name="Slide Number Placeholder 11"/>
          <p:cNvSpPr>
            <a:spLocks noGrp="1"/>
          </p:cNvSpPr>
          <p:nvPr>
            <p:ph type="sldNum" sz="quarter" idx="16"/>
          </p:nvPr>
        </p:nvSpPr>
        <p:spPr>
          <a:xfrm>
            <a:off x="8204200" y="6554788"/>
            <a:ext cx="503238" cy="366712"/>
          </a:xfrm>
          <a:prstGeom prst="rect">
            <a:avLst/>
          </a:prstGeom>
        </p:spPr>
        <p:txBody>
          <a:bodyPr vert="horz" lIns="81043" tIns="40522" rIns="81043" bIns="40522" rtlCol="0" anchor="ctr"/>
          <a:lstStyle>
            <a:lvl1pPr algn="ctr" defTabSz="457200" fontAlgn="auto">
              <a:spcBef>
                <a:spcPts val="0"/>
              </a:spcBef>
              <a:spcAft>
                <a:spcPts val="0"/>
              </a:spcAft>
              <a:defRPr sz="900" b="1">
                <a:solidFill>
                  <a:srgbClr val="FFFFFF"/>
                </a:solidFill>
                <a:latin typeface="Arial"/>
                <a:cs typeface="+mn-cs"/>
              </a:defRPr>
            </a:lvl1pPr>
          </a:lstStyle>
          <a:p>
            <a:pPr>
              <a:defRPr/>
            </a:pPr>
            <a:fld id="{8C5FFDA1-416A-4A61-A078-21B5577214AB}" type="slidenum">
              <a:rPr lang="en-US"/>
              <a:pPr>
                <a:defRPr/>
              </a:pPr>
              <a:t>‹#›</a:t>
            </a:fld>
            <a:endParaRPr lang="en-US" dirty="0"/>
          </a:p>
        </p:txBody>
      </p:sp>
    </p:spTree>
    <p:extLst>
      <p:ext uri="{BB962C8B-B14F-4D97-AF65-F5344CB8AC3E}">
        <p14:creationId xmlns:p14="http://schemas.microsoft.com/office/powerpoint/2010/main" val="236647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with 1 line header">
    <p:spTree>
      <p:nvGrpSpPr>
        <p:cNvPr id="1" name=""/>
        <p:cNvGrpSpPr/>
        <p:nvPr/>
      </p:nvGrpSpPr>
      <p:grpSpPr>
        <a:xfrm>
          <a:off x="0" y="0"/>
          <a:ext cx="0" cy="0"/>
          <a:chOff x="0" y="0"/>
          <a:chExt cx="0" cy="0"/>
        </a:xfrm>
      </p:grpSpPr>
      <p:sp>
        <p:nvSpPr>
          <p:cNvPr id="17" name="Text Placeholder 16"/>
          <p:cNvSpPr>
            <a:spLocks noGrp="1"/>
          </p:cNvSpPr>
          <p:nvPr>
            <p:ph type="body" sz="quarter" idx="14" hasCustomPrompt="1"/>
          </p:nvPr>
        </p:nvSpPr>
        <p:spPr>
          <a:xfrm>
            <a:off x="-32462" y="201261"/>
            <a:ext cx="5238356" cy="414220"/>
          </a:xfrm>
          <a:prstGeom prst="rect">
            <a:avLst/>
          </a:prstGeom>
          <a:solidFill>
            <a:srgbClr val="009CDA"/>
          </a:solidFill>
        </p:spPr>
        <p:txBody>
          <a:bodyPr wrap="none" lIns="574226" tIns="40515" rIns="81029" bIns="40515">
            <a:spAutoFit/>
          </a:bodyPr>
          <a:lstStyle>
            <a:lvl1pPr marL="0" indent="0">
              <a:buNone/>
              <a:defRPr sz="216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grpSp>
        <p:nvGrpSpPr>
          <p:cNvPr id="14" name="Group 16"/>
          <p:cNvGrpSpPr/>
          <p:nvPr userDrawn="1"/>
        </p:nvGrpSpPr>
        <p:grpSpPr>
          <a:xfrm>
            <a:off x="7813675" y="6641091"/>
            <a:ext cx="1287670" cy="216911"/>
            <a:chOff x="8164619" y="6615952"/>
            <a:chExt cx="1695174" cy="242048"/>
          </a:xfrm>
        </p:grpSpPr>
        <p:grpSp>
          <p:nvGrpSpPr>
            <p:cNvPr id="15" name="Group 18"/>
            <p:cNvGrpSpPr/>
            <p:nvPr/>
          </p:nvGrpSpPr>
          <p:grpSpPr>
            <a:xfrm>
              <a:off x="8164619" y="6615952"/>
              <a:ext cx="1695174" cy="242048"/>
              <a:chOff x="8164619" y="6615952"/>
              <a:chExt cx="1695174" cy="242048"/>
            </a:xfrm>
          </p:grpSpPr>
          <p:sp>
            <p:nvSpPr>
              <p:cNvPr id="18" name="Rectangle 1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19" name="Rectangle 1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20" name="Rectangle 1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29" name="Rectangle 28"/>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30" name="Rectangle 29"/>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31" name="Rectangle 30"/>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grpSp>
        <p:sp>
          <p:nvSpPr>
            <p:cNvPr id="16" name="Rectangle 15"/>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grpSp>
      <p:sp>
        <p:nvSpPr>
          <p:cNvPr id="32" name="Slide Number Placeholder 11"/>
          <p:cNvSpPr>
            <a:spLocks noGrp="1"/>
          </p:cNvSpPr>
          <p:nvPr>
            <p:ph type="sldNum" sz="quarter" idx="4"/>
          </p:nvPr>
        </p:nvSpPr>
        <p:spPr>
          <a:xfrm>
            <a:off x="8204303" y="6554887"/>
            <a:ext cx="502688" cy="365125"/>
          </a:xfrm>
          <a:prstGeom prst="rect">
            <a:avLst/>
          </a:prstGeom>
        </p:spPr>
        <p:txBody>
          <a:bodyPr vert="horz" lIns="81029" tIns="40515" rIns="81029" bIns="40515" rtlCol="0" anchor="ctr"/>
          <a:lstStyle>
            <a:lvl1pPr algn="ctr">
              <a:defRPr sz="81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36924874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944" userDrawn="1">
          <p15:clr>
            <a:srgbClr val="FBAE40"/>
          </p15:clr>
        </p15:guide>
        <p15:guide id="2" orient="horz" pos="392" userDrawn="1">
          <p15:clr>
            <a:srgbClr val="FBAE40"/>
          </p15:clr>
        </p15:guide>
        <p15:guide id="3" pos="3120" userDrawn="1">
          <p15:clr>
            <a:srgbClr val="FBAE40"/>
          </p15:clr>
        </p15:guide>
        <p15:guide id="4" pos="557" userDrawn="1">
          <p15:clr>
            <a:srgbClr val="FBAE40"/>
          </p15:clr>
        </p15:guide>
        <p15:guide id="5" orient="horz" pos="985" userDrawn="1">
          <p15:clr>
            <a:srgbClr val="FBAE40"/>
          </p15:clr>
        </p15:guide>
        <p15:guide id="6" orient="horz" pos="862" userDrawn="1">
          <p15:clr>
            <a:srgbClr val="FBAE40"/>
          </p15:clr>
        </p15:guide>
        <p15:guide id="7" pos="3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wo line title with text">
    <p:spTree>
      <p:nvGrpSpPr>
        <p:cNvPr id="1" name=""/>
        <p:cNvGrpSpPr/>
        <p:nvPr/>
      </p:nvGrpSpPr>
      <p:grpSpPr>
        <a:xfrm>
          <a:off x="0" y="0"/>
          <a:ext cx="0" cy="0"/>
          <a:chOff x="0" y="0"/>
          <a:chExt cx="0" cy="0"/>
        </a:xfrm>
      </p:grpSpPr>
      <p:grpSp>
        <p:nvGrpSpPr>
          <p:cNvPr id="25" name="Group 16"/>
          <p:cNvGrpSpPr/>
          <p:nvPr userDrawn="1"/>
        </p:nvGrpSpPr>
        <p:grpSpPr>
          <a:xfrm>
            <a:off x="7813675" y="6641089"/>
            <a:ext cx="1287670" cy="216911"/>
            <a:chOff x="8164619" y="6615952"/>
            <a:chExt cx="1695174" cy="242048"/>
          </a:xfrm>
        </p:grpSpPr>
        <p:grpSp>
          <p:nvGrpSpPr>
            <p:cNvPr id="26" name="Group 18"/>
            <p:cNvGrpSpPr/>
            <p:nvPr/>
          </p:nvGrpSpPr>
          <p:grpSpPr>
            <a:xfrm>
              <a:off x="8164619" y="6615952"/>
              <a:ext cx="1695174" cy="242048"/>
              <a:chOff x="8164619" y="6615952"/>
              <a:chExt cx="1695174" cy="242048"/>
            </a:xfrm>
          </p:grpSpPr>
          <p:sp>
            <p:nvSpPr>
              <p:cNvPr id="28" name="Rectangle 2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7" name="Rectangle 26"/>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1" name="Text Placeholder 16"/>
          <p:cNvSpPr>
            <a:spLocks noGrp="1"/>
          </p:cNvSpPr>
          <p:nvPr>
            <p:ph type="body" sz="quarter" idx="14"/>
          </p:nvPr>
        </p:nvSpPr>
        <p:spPr>
          <a:xfrm>
            <a:off x="-32465" y="201260"/>
            <a:ext cx="7271589"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dirty="0"/>
              <a:t>Click to edit Master text styles</a:t>
            </a:r>
          </a:p>
        </p:txBody>
      </p:sp>
      <p:sp>
        <p:nvSpPr>
          <p:cNvPr id="52" name="Text Placeholder 16"/>
          <p:cNvSpPr>
            <a:spLocks noGrp="1"/>
          </p:cNvSpPr>
          <p:nvPr>
            <p:ph type="body" sz="quarter" idx="15"/>
          </p:nvPr>
        </p:nvSpPr>
        <p:spPr>
          <a:xfrm>
            <a:off x="-32465" y="726565"/>
            <a:ext cx="7271589"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3" name="Text Placeholder 7"/>
          <p:cNvSpPr>
            <a:spLocks noGrp="1"/>
          </p:cNvSpPr>
          <p:nvPr>
            <p:ph type="body" sz="quarter" idx="12"/>
          </p:nvPr>
        </p:nvSpPr>
        <p:spPr>
          <a:xfrm>
            <a:off x="488662" y="1509888"/>
            <a:ext cx="7638945" cy="5084587"/>
          </a:xfrm>
          <a:prstGeom prst="rect">
            <a:avLst/>
          </a:prstGeom>
        </p:spPr>
        <p:txBody>
          <a:bodyPr vert="horz"/>
          <a:lstStyle>
            <a:lvl1pPr marL="142869" indent="-142869">
              <a:lnSpc>
                <a:spcPct val="100000"/>
              </a:lnSpc>
              <a:spcBef>
                <a:spcPts val="0"/>
              </a:spcBef>
              <a:spcAft>
                <a:spcPts val="1333"/>
              </a:spcAft>
              <a:buClr>
                <a:srgbClr val="E32119"/>
              </a:buClr>
              <a:buFont typeface="Wingdings" panose="05000000000000000000" pitchFamily="2" charset="2"/>
              <a:buChar char="§"/>
              <a:defRPr sz="1333" b="0" baseline="0">
                <a:solidFill>
                  <a:schemeClr val="tx1"/>
                </a:solidFill>
                <a:latin typeface="Arial"/>
              </a:defRPr>
            </a:lvl1pPr>
            <a:lvl2pPr marL="380985" indent="0">
              <a:lnSpc>
                <a:spcPct val="100000"/>
              </a:lnSpc>
              <a:spcBef>
                <a:spcPts val="0"/>
              </a:spcBef>
              <a:spcAft>
                <a:spcPts val="1333"/>
              </a:spcAft>
              <a:buClr>
                <a:srgbClr val="E32119"/>
              </a:buClr>
              <a:buFont typeface="Wingdings" panose="05000000000000000000" pitchFamily="2" charset="2"/>
              <a:buNone/>
              <a:defRPr sz="1333" b="0">
                <a:latin typeface="Arial"/>
              </a:defRPr>
            </a:lvl2pPr>
            <a:lvl3pPr marL="761970" indent="0">
              <a:lnSpc>
                <a:spcPct val="100000"/>
              </a:lnSpc>
              <a:spcBef>
                <a:spcPts val="0"/>
              </a:spcBef>
              <a:spcAft>
                <a:spcPts val="1333"/>
              </a:spcAft>
              <a:buClr>
                <a:srgbClr val="E32119"/>
              </a:buClr>
              <a:buFont typeface="Wingdings" panose="05000000000000000000" pitchFamily="2" charset="2"/>
              <a:buNone/>
              <a:defRPr sz="1333" b="0">
                <a:solidFill>
                  <a:schemeClr val="tx1"/>
                </a:solidFill>
                <a:latin typeface="Arial"/>
              </a:defRPr>
            </a:lvl3pPr>
            <a:lvl4pPr>
              <a:defRPr sz="1333"/>
            </a:lvl4pPr>
            <a:lvl5pPr>
              <a:defRPr sz="1333"/>
            </a:lvl5pPr>
          </a:lstStyle>
          <a:p>
            <a:pPr lvl="0"/>
            <a:r>
              <a:rPr lang="en-US" dirty="0"/>
              <a:t>Click to edit Master text styles</a:t>
            </a:r>
          </a:p>
          <a:p>
            <a:pPr lvl="1"/>
            <a:r>
              <a:rPr lang="en-US" dirty="0"/>
              <a:t>- Second level</a:t>
            </a:r>
          </a:p>
          <a:p>
            <a:pPr lvl="2"/>
            <a:r>
              <a:rPr lang="en-US" dirty="0"/>
              <a:t>- Third level</a:t>
            </a:r>
          </a:p>
        </p:txBody>
      </p:sp>
      <p:sp>
        <p:nvSpPr>
          <p:cNvPr id="24" name="Slide Number Placeholder 11"/>
          <p:cNvSpPr>
            <a:spLocks noGrp="1"/>
          </p:cNvSpPr>
          <p:nvPr>
            <p:ph type="sldNum" sz="quarter" idx="24"/>
          </p:nvPr>
        </p:nvSpPr>
        <p:spPr>
          <a:xfrm>
            <a:off x="8208875" y="6548439"/>
            <a:ext cx="502626" cy="365125"/>
          </a:xfrm>
          <a:prstGeom prst="rect">
            <a:avLst/>
          </a:prstGeom>
        </p:spPr>
        <p:txBody>
          <a:bodyPr vert="horz" lIns="91440" tIns="45720" rIns="91440" bIns="45720" rtlCol="0" anchor="ctr"/>
          <a:lstStyle>
            <a:lvl1pPr algn="ctr" fontAlgn="auto">
              <a:spcBef>
                <a:spcPts val="0"/>
              </a:spcBef>
              <a:spcAft>
                <a:spcPts val="0"/>
              </a:spcAft>
              <a:defRPr sz="917" b="1">
                <a:solidFill>
                  <a:schemeClr val="bg1"/>
                </a:solidFill>
                <a:latin typeface="Arial"/>
                <a:cs typeface="+mn-cs"/>
              </a:defRPr>
            </a:lvl1pPr>
          </a:lstStyle>
          <a:p>
            <a:pPr>
              <a:defRPr/>
            </a:pPr>
            <a:fld id="{07AE5A85-834C-45C6-B70E-D6BB045069BC}" type="slidenum">
              <a:rPr lang="en-US"/>
              <a:pPr>
                <a:defRPr/>
              </a:pPr>
              <a:t>‹#›</a:t>
            </a:fld>
            <a:endParaRPr lang="en-US" dirty="0"/>
          </a:p>
        </p:txBody>
      </p:sp>
    </p:spTree>
    <p:extLst>
      <p:ext uri="{BB962C8B-B14F-4D97-AF65-F5344CB8AC3E}">
        <p14:creationId xmlns:p14="http://schemas.microsoft.com/office/powerpoint/2010/main" val="2379532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grpSp>
        <p:nvGrpSpPr>
          <p:cNvPr id="7" name="Group 1"/>
          <p:cNvGrpSpPr>
            <a:grpSpLocks/>
          </p:cNvGrpSpPr>
          <p:nvPr/>
        </p:nvGrpSpPr>
        <p:grpSpPr bwMode="auto">
          <a:xfrm>
            <a:off x="7536479" y="6616700"/>
            <a:ext cx="1558440" cy="241300"/>
            <a:chOff x="8164619" y="6615952"/>
            <a:chExt cx="1688034" cy="242048"/>
          </a:xfrm>
        </p:grpSpPr>
        <p:grpSp>
          <p:nvGrpSpPr>
            <p:cNvPr id="8" name="Group 2"/>
            <p:cNvGrpSpPr>
              <a:grpSpLocks/>
            </p:cNvGrpSpPr>
            <p:nvPr/>
          </p:nvGrpSpPr>
          <p:grpSpPr bwMode="auto">
            <a:xfrm>
              <a:off x="8164619" y="6615952"/>
              <a:ext cx="1688034" cy="242048"/>
              <a:chOff x="8164619" y="6615952"/>
              <a:chExt cx="1688034" cy="242048"/>
            </a:xfrm>
          </p:grpSpPr>
          <p:sp>
            <p:nvSpPr>
              <p:cNvPr id="10" name="Rectangle 9"/>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4" name="Rectangle 13"/>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5" name="Rectangle 14"/>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9" name="Rectangle 8"/>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46" name="Text Placeholder 7"/>
          <p:cNvSpPr>
            <a:spLocks noGrp="1"/>
          </p:cNvSpPr>
          <p:nvPr>
            <p:ph type="body" sz="quarter" idx="20"/>
          </p:nvPr>
        </p:nvSpPr>
        <p:spPr>
          <a:xfrm>
            <a:off x="0" y="2740861"/>
            <a:ext cx="8375018" cy="430887"/>
          </a:xfrm>
          <a:prstGeom prst="rect">
            <a:avLst/>
          </a:prstGeom>
          <a:solidFill>
            <a:schemeClr val="accent2"/>
          </a:solidFill>
          <a:ln>
            <a:solidFill>
              <a:schemeClr val="accent2"/>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50" name="Text Placeholder 7"/>
          <p:cNvSpPr>
            <a:spLocks noGrp="1"/>
          </p:cNvSpPr>
          <p:nvPr>
            <p:ph type="body" sz="quarter" idx="21"/>
          </p:nvPr>
        </p:nvSpPr>
        <p:spPr>
          <a:xfrm>
            <a:off x="0" y="3182498"/>
            <a:ext cx="8375018" cy="430887"/>
          </a:xfrm>
          <a:prstGeom prst="rect">
            <a:avLst/>
          </a:prstGeom>
          <a:solidFill>
            <a:schemeClr val="accent3"/>
          </a:solidFill>
          <a:ln>
            <a:solidFill>
              <a:schemeClr val="accent3"/>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17" name="Text Placeholder 7"/>
          <p:cNvSpPr>
            <a:spLocks noGrp="1"/>
          </p:cNvSpPr>
          <p:nvPr>
            <p:ph type="body" sz="quarter" idx="23"/>
          </p:nvPr>
        </p:nvSpPr>
        <p:spPr>
          <a:xfrm>
            <a:off x="0" y="2302711"/>
            <a:ext cx="8375018" cy="430887"/>
          </a:xfrm>
          <a:prstGeom prst="rect">
            <a:avLst/>
          </a:prstGeom>
          <a:solidFill>
            <a:schemeClr val="accent1"/>
          </a:solidFill>
          <a:ln>
            <a:solidFill>
              <a:schemeClr val="accent1"/>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18"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39601737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3 line headline + stripes">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3" y="1144851"/>
            <a:ext cx="5712195" cy="430887"/>
          </a:xfrm>
          <a:prstGeom prst="rect">
            <a:avLst/>
          </a:prstGeom>
          <a:solidFill>
            <a:srgbClr val="E32119"/>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HEADLINE</a:t>
            </a:r>
            <a:endParaRPr lang="fr-FR" sz="4300" b="1" dirty="0" smtClean="0">
              <a:solidFill>
                <a:srgbClr val="E32119"/>
              </a:solidFill>
              <a:latin typeface="Arial"/>
              <a:cs typeface="Arial"/>
            </a:endParaRPr>
          </a:p>
        </p:txBody>
      </p:sp>
      <p:pic>
        <p:nvPicPr>
          <p:cNvPr id="12" name="Picture 11" descr="10914100_RMR_PPT_Master_BG_A4_1.42.png"/>
          <p:cNvPicPr>
            <a:picLocks noChangeAspect="1"/>
          </p:cNvPicPr>
          <p:nvPr/>
        </p:nvPicPr>
        <p:blipFill rotWithShape="1">
          <a:blip r:embed="rId2" cstate="print">
            <a:extLst>
              <a:ext uri="{28A0092B-C50C-407E-A947-70E740481C1C}">
                <a14:useLocalDpi xmlns:a14="http://schemas.microsoft.com/office/drawing/2010/main" val="0"/>
              </a:ext>
            </a:extLst>
          </a:blip>
          <a:srcRect l="82808" t="72646" r="3693" b="11962"/>
          <a:stretch/>
        </p:blipFill>
        <p:spPr>
          <a:xfrm>
            <a:off x="471789" y="5510791"/>
            <a:ext cx="1152950" cy="1115189"/>
          </a:xfrm>
          <a:prstGeom prst="rect">
            <a:avLst/>
          </a:prstGeom>
        </p:spPr>
      </p:pic>
      <p:sp>
        <p:nvSpPr>
          <p:cNvPr id="3" name="Text Placeholder 2"/>
          <p:cNvSpPr>
            <a:spLocks noGrp="1"/>
          </p:cNvSpPr>
          <p:nvPr>
            <p:ph type="body" sz="quarter" idx="13" hasCustomPrompt="1"/>
          </p:nvPr>
        </p:nvSpPr>
        <p:spPr>
          <a:xfrm>
            <a:off x="527220" y="3222531"/>
            <a:ext cx="7088287" cy="581026"/>
          </a:xfrm>
          <a:prstGeom prst="rect">
            <a:avLst/>
          </a:prstGeom>
        </p:spPr>
        <p:txBody>
          <a:bodyPr lIns="81043" tIns="40522" rIns="81043" bIns="40522"/>
          <a:lstStyle>
            <a:lvl1pPr marL="0" indent="0">
              <a:buNone/>
              <a:defRPr sz="1600" b="1">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smtClean="0"/>
              <a:t>CLICK TO EDIT SUB HEAD TEXT</a:t>
            </a:r>
          </a:p>
          <a:p>
            <a:pPr lvl="0"/>
            <a:r>
              <a:rPr lang="en-US" dirty="0" smtClean="0"/>
              <a:t>	SECOND LEVEL</a:t>
            </a:r>
          </a:p>
        </p:txBody>
      </p:sp>
      <p:sp>
        <p:nvSpPr>
          <p:cNvPr id="16" name="Text Placeholder 7"/>
          <p:cNvSpPr>
            <a:spLocks noGrp="1"/>
          </p:cNvSpPr>
          <p:nvPr>
            <p:ph type="body" sz="quarter" idx="14" hasCustomPrompt="1"/>
          </p:nvPr>
        </p:nvSpPr>
        <p:spPr>
          <a:xfrm>
            <a:off x="3" y="1661916"/>
            <a:ext cx="5712195" cy="430887"/>
          </a:xfrm>
          <a:prstGeom prst="rect">
            <a:avLst/>
          </a:prstGeom>
          <a:solidFill>
            <a:schemeClr val="accent2"/>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HEADLINE</a:t>
            </a:r>
            <a:endParaRPr lang="fr-FR" sz="4300" b="1" dirty="0" smtClean="0">
              <a:solidFill>
                <a:srgbClr val="E32119"/>
              </a:solidFill>
              <a:latin typeface="Arial"/>
              <a:cs typeface="Arial"/>
            </a:endParaRPr>
          </a:p>
        </p:txBody>
      </p:sp>
      <p:sp>
        <p:nvSpPr>
          <p:cNvPr id="27" name="Text Placeholder 7"/>
          <p:cNvSpPr>
            <a:spLocks noGrp="1"/>
          </p:cNvSpPr>
          <p:nvPr>
            <p:ph type="body" sz="quarter" idx="15" hasCustomPrompt="1"/>
          </p:nvPr>
        </p:nvSpPr>
        <p:spPr>
          <a:xfrm>
            <a:off x="3" y="2178980"/>
            <a:ext cx="5712195" cy="430887"/>
          </a:xfrm>
          <a:prstGeom prst="rect">
            <a:avLst/>
          </a:prstGeom>
          <a:solidFill>
            <a:schemeClr val="accent3"/>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HEADLINE</a:t>
            </a:r>
            <a:endParaRPr lang="fr-FR" sz="4300" b="1" dirty="0" smtClean="0">
              <a:solidFill>
                <a:srgbClr val="E32119"/>
              </a:solidFill>
              <a:latin typeface="Arial"/>
              <a:cs typeface="Arial"/>
            </a:endParaRPr>
          </a:p>
        </p:txBody>
      </p:sp>
      <p:sp>
        <p:nvSpPr>
          <p:cNvPr id="18" name="Text Placeholder 2"/>
          <p:cNvSpPr>
            <a:spLocks noGrp="1"/>
          </p:cNvSpPr>
          <p:nvPr>
            <p:ph type="body" sz="quarter" idx="16" hasCustomPrompt="1"/>
          </p:nvPr>
        </p:nvSpPr>
        <p:spPr>
          <a:xfrm>
            <a:off x="527219" y="4039430"/>
            <a:ext cx="5073162" cy="581026"/>
          </a:xfrm>
          <a:prstGeom prst="rect">
            <a:avLst/>
          </a:prstGeom>
        </p:spPr>
        <p:txBody>
          <a:bodyPr lIns="81043" tIns="40522" rIns="81043" bIns="40522"/>
          <a:lstStyle>
            <a:lvl1pPr marL="0" indent="0">
              <a:buNone/>
              <a:defRPr sz="1400" b="0">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smtClean="0"/>
              <a:t>Audience</a:t>
            </a:r>
          </a:p>
        </p:txBody>
      </p:sp>
      <p:sp>
        <p:nvSpPr>
          <p:cNvPr id="28" name="Text Placeholder 2"/>
          <p:cNvSpPr>
            <a:spLocks noGrp="1"/>
          </p:cNvSpPr>
          <p:nvPr>
            <p:ph type="body" sz="quarter" idx="17" hasCustomPrompt="1"/>
          </p:nvPr>
        </p:nvSpPr>
        <p:spPr>
          <a:xfrm>
            <a:off x="527219" y="4677074"/>
            <a:ext cx="5073162" cy="581026"/>
          </a:xfrm>
          <a:prstGeom prst="rect">
            <a:avLst/>
          </a:prstGeom>
        </p:spPr>
        <p:txBody>
          <a:bodyPr lIns="81043" tIns="40522" rIns="81043" bIns="40522"/>
          <a:lstStyle>
            <a:lvl1pPr marL="0" indent="0">
              <a:buNone/>
              <a:defRPr sz="1400" b="0">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smtClean="0"/>
              <a:t>Date</a:t>
            </a:r>
          </a:p>
        </p:txBody>
      </p:sp>
      <p:sp>
        <p:nvSpPr>
          <p:cNvPr id="19" name="Rectangle 18"/>
          <p:cNvSpPr/>
          <p:nvPr userDrawn="1"/>
        </p:nvSpPr>
        <p:spPr>
          <a:xfrm rot="18456815">
            <a:off x="1954328" y="3324079"/>
            <a:ext cx="9463603" cy="2607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9" name="Rectangle 28"/>
          <p:cNvSpPr/>
          <p:nvPr userDrawn="1"/>
        </p:nvSpPr>
        <p:spPr>
          <a:xfrm rot="18456815">
            <a:off x="2325542" y="3407964"/>
            <a:ext cx="9267443" cy="260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0" name="Rectangle 29"/>
          <p:cNvSpPr/>
          <p:nvPr userDrawn="1"/>
        </p:nvSpPr>
        <p:spPr>
          <a:xfrm rot="18456815">
            <a:off x="2873497" y="3621022"/>
            <a:ext cx="8556264" cy="2607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1" name="Rectangle 30"/>
          <p:cNvSpPr/>
          <p:nvPr userDrawn="1"/>
        </p:nvSpPr>
        <p:spPr>
          <a:xfrm rot="18456815">
            <a:off x="3354450" y="3857270"/>
            <a:ext cx="7948422" cy="26077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2" name="Rectangle 31"/>
          <p:cNvSpPr/>
          <p:nvPr userDrawn="1"/>
        </p:nvSpPr>
        <p:spPr>
          <a:xfrm rot="18456815">
            <a:off x="3857243" y="4145107"/>
            <a:ext cx="7233804" cy="2607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3" name="Rectangle 32"/>
          <p:cNvSpPr/>
          <p:nvPr userDrawn="1"/>
        </p:nvSpPr>
        <p:spPr>
          <a:xfrm rot="18456815">
            <a:off x="4337983" y="4398809"/>
            <a:ext cx="6600102" cy="26077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4" name="Rectangle 33"/>
          <p:cNvSpPr/>
          <p:nvPr userDrawn="1"/>
        </p:nvSpPr>
        <p:spPr>
          <a:xfrm rot="18456815">
            <a:off x="4845342" y="4640377"/>
            <a:ext cx="5933206" cy="2607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1109895054"/>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pos="240">
          <p15:clr>
            <a:srgbClr val="FBAE40"/>
          </p15:clr>
        </p15:guide>
        <p15:guide id="2" orient="horz" pos="2160">
          <p15:clr>
            <a:srgbClr val="FBAE40"/>
          </p15:clr>
        </p15:guide>
        <p15:guide id="3" orient="horz" pos="4178">
          <p15:clr>
            <a:srgbClr val="FBAE40"/>
          </p15:clr>
        </p15:guide>
        <p15:guide id="4" pos="4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42" name="Text Placeholder 2"/>
          <p:cNvSpPr>
            <a:spLocks noGrp="1"/>
          </p:cNvSpPr>
          <p:nvPr>
            <p:ph type="body" sz="quarter" idx="14"/>
          </p:nvPr>
        </p:nvSpPr>
        <p:spPr>
          <a:xfrm>
            <a:off x="530358" y="4457517"/>
            <a:ext cx="5073162" cy="581026"/>
          </a:xfrm>
          <a:prstGeom prst="rect">
            <a:avLst/>
          </a:prstGeom>
        </p:spPr>
        <p:txBody>
          <a:bodyPr lIns="81043" tIns="40522" rIns="81043" bIns="40522"/>
          <a:lstStyle>
            <a:lvl1pPr marL="0" indent="0">
              <a:buNone/>
              <a:defRPr sz="1400" b="1">
                <a:latin typeface="Arial" panose="020B0604020202020204" pitchFamily="34" charset="0"/>
                <a:cs typeface="Arial" panose="020B0604020202020204" pitchFamily="34" charset="0"/>
              </a:defRPr>
            </a:lvl1pPr>
            <a:lvl3pPr>
              <a:defRPr sz="1400"/>
            </a:lvl3pPr>
            <a:lvl4pPr>
              <a:defRPr sz="1400"/>
            </a:lvl4pPr>
            <a:lvl5pPr>
              <a:defRPr sz="1400"/>
            </a:lvl5pPr>
          </a:lstStyle>
          <a:p>
            <a:pPr lvl="0"/>
            <a:r>
              <a:rPr lang="en-GB" dirty="0" smtClean="0"/>
              <a:t>Click to edit Master text styles</a:t>
            </a:r>
          </a:p>
        </p:txBody>
      </p:sp>
      <p:sp>
        <p:nvSpPr>
          <p:cNvPr id="46" name="Text Placeholder 7"/>
          <p:cNvSpPr>
            <a:spLocks noGrp="1"/>
          </p:cNvSpPr>
          <p:nvPr>
            <p:ph type="body" sz="quarter" idx="20"/>
          </p:nvPr>
        </p:nvSpPr>
        <p:spPr>
          <a:xfrm>
            <a:off x="0" y="2740861"/>
            <a:ext cx="7468766" cy="384721"/>
          </a:xfrm>
          <a:prstGeom prst="rect">
            <a:avLst/>
          </a:prstGeom>
          <a:solidFill>
            <a:schemeClr val="accent2"/>
          </a:solidFill>
          <a:ln>
            <a:solidFill>
              <a:schemeClr val="accent2"/>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smtClean="0"/>
              <a:t>Click to edit Master text styles</a:t>
            </a:r>
          </a:p>
        </p:txBody>
      </p:sp>
      <p:sp>
        <p:nvSpPr>
          <p:cNvPr id="50" name="Text Placeholder 7"/>
          <p:cNvSpPr>
            <a:spLocks noGrp="1"/>
          </p:cNvSpPr>
          <p:nvPr>
            <p:ph type="body" sz="quarter" idx="21"/>
          </p:nvPr>
        </p:nvSpPr>
        <p:spPr>
          <a:xfrm>
            <a:off x="0" y="3182498"/>
            <a:ext cx="7468766" cy="384721"/>
          </a:xfrm>
          <a:prstGeom prst="rect">
            <a:avLst/>
          </a:prstGeom>
          <a:solidFill>
            <a:schemeClr val="accent3"/>
          </a:solidFill>
          <a:ln>
            <a:solidFill>
              <a:schemeClr val="accent3"/>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smtClean="0"/>
              <a:t>Click to edit Master text styles</a:t>
            </a:r>
          </a:p>
        </p:txBody>
      </p:sp>
      <p:sp>
        <p:nvSpPr>
          <p:cNvPr id="16" name="Text Placeholder 4"/>
          <p:cNvSpPr>
            <a:spLocks noGrp="1"/>
          </p:cNvSpPr>
          <p:nvPr>
            <p:ph type="body" sz="quarter" idx="22"/>
          </p:nvPr>
        </p:nvSpPr>
        <p:spPr>
          <a:xfrm>
            <a:off x="537239" y="1572097"/>
            <a:ext cx="7446189" cy="581026"/>
          </a:xfrm>
          <a:prstGeom prst="rect">
            <a:avLst/>
          </a:prstGeom>
        </p:spPr>
        <p:txBody>
          <a:bodyPr lIns="81043" tIns="40522" rIns="81043" bIns="40522"/>
          <a:lstStyle>
            <a:lvl1pPr marL="0" indent="0">
              <a:buNone/>
              <a:defRPr cap="all" baseline="0">
                <a:latin typeface="Arial" panose="020B0604020202020204" pitchFamily="34" charset="0"/>
                <a:cs typeface="Arial" panose="020B0604020202020204" pitchFamily="34" charset="0"/>
              </a:defRPr>
            </a:lvl1pPr>
          </a:lstStyle>
          <a:p>
            <a:pPr lvl="0"/>
            <a:r>
              <a:rPr lang="en-GB" dirty="0" smtClean="0"/>
              <a:t>Click to edit Master text styles</a:t>
            </a:r>
          </a:p>
        </p:txBody>
      </p:sp>
      <p:sp>
        <p:nvSpPr>
          <p:cNvPr id="17" name="Text Placeholder 7"/>
          <p:cNvSpPr>
            <a:spLocks noGrp="1"/>
          </p:cNvSpPr>
          <p:nvPr>
            <p:ph type="body" sz="quarter" idx="23"/>
          </p:nvPr>
        </p:nvSpPr>
        <p:spPr>
          <a:xfrm>
            <a:off x="0" y="2302711"/>
            <a:ext cx="7468766" cy="384721"/>
          </a:xfrm>
          <a:prstGeom prst="rect">
            <a:avLst/>
          </a:prstGeom>
          <a:solidFill>
            <a:schemeClr val="accent1"/>
          </a:solidFill>
          <a:ln>
            <a:solidFill>
              <a:schemeClr val="accent1"/>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dirty="0" smtClean="0"/>
              <a:t>Click to edit Master text styles</a:t>
            </a:r>
          </a:p>
        </p:txBody>
      </p:sp>
      <p:grpSp>
        <p:nvGrpSpPr>
          <p:cNvPr id="19" name="Group 16"/>
          <p:cNvGrpSpPr/>
          <p:nvPr userDrawn="1"/>
        </p:nvGrpSpPr>
        <p:grpSpPr>
          <a:xfrm>
            <a:off x="7813675" y="6641089"/>
            <a:ext cx="1287670" cy="216911"/>
            <a:chOff x="8164619" y="6615952"/>
            <a:chExt cx="1695174" cy="242048"/>
          </a:xfrm>
        </p:grpSpPr>
        <p:grpSp>
          <p:nvGrpSpPr>
            <p:cNvPr id="20" name="Group 18"/>
            <p:cNvGrpSpPr/>
            <p:nvPr/>
          </p:nvGrpSpPr>
          <p:grpSpPr>
            <a:xfrm>
              <a:off x="8164619" y="6615952"/>
              <a:ext cx="1695174" cy="242048"/>
              <a:chOff x="8164619" y="6615952"/>
              <a:chExt cx="1695174" cy="242048"/>
            </a:xfrm>
          </p:grpSpPr>
          <p:sp>
            <p:nvSpPr>
              <p:cNvPr id="22" name="Rectangle 21"/>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3" name="Rectangle 22"/>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4" name="Rectangle 23"/>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5" name="Rectangle 24"/>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6" name="Rectangle 25"/>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7" name="Rectangle 26"/>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21" name="Rectangle 20"/>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28" name="Slide Number Placeholder 11"/>
          <p:cNvSpPr>
            <a:spLocks noGrp="1"/>
          </p:cNvSpPr>
          <p:nvPr>
            <p:ph type="sldNum" sz="quarter" idx="4"/>
          </p:nvPr>
        </p:nvSpPr>
        <p:spPr>
          <a:xfrm>
            <a:off x="8204302" y="6554884"/>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18404851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slide (2 line headline)">
    <p:spTree>
      <p:nvGrpSpPr>
        <p:cNvPr id="1" name=""/>
        <p:cNvGrpSpPr/>
        <p:nvPr/>
      </p:nvGrpSpPr>
      <p:grpSpPr>
        <a:xfrm>
          <a:off x="0" y="0"/>
          <a:ext cx="0" cy="0"/>
          <a:chOff x="0" y="0"/>
          <a:chExt cx="0" cy="0"/>
        </a:xfrm>
      </p:grpSpPr>
      <p:grpSp>
        <p:nvGrpSpPr>
          <p:cNvPr id="15" name="Group 16"/>
          <p:cNvGrpSpPr/>
          <p:nvPr userDrawn="1"/>
        </p:nvGrpSpPr>
        <p:grpSpPr>
          <a:xfrm>
            <a:off x="7813675" y="6641089"/>
            <a:ext cx="1287670" cy="216911"/>
            <a:chOff x="8164619" y="6615952"/>
            <a:chExt cx="1695174" cy="242048"/>
          </a:xfrm>
        </p:grpSpPr>
        <p:grpSp>
          <p:nvGrpSpPr>
            <p:cNvPr id="16" name="Group 18"/>
            <p:cNvGrpSpPr/>
            <p:nvPr/>
          </p:nvGrpSpPr>
          <p:grpSpPr>
            <a:xfrm>
              <a:off x="8164619" y="6615952"/>
              <a:ext cx="1695174" cy="242048"/>
              <a:chOff x="8164619" y="6615952"/>
              <a:chExt cx="1695174" cy="242048"/>
            </a:xfrm>
          </p:grpSpPr>
          <p:sp>
            <p:nvSpPr>
              <p:cNvPr id="19" name="Rectangle 18"/>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0" name="Rectangle 19"/>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9" name="Rectangle 28"/>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0" name="Rectangle 29"/>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3" name="Rectangle 32"/>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4" name="Rectangle 33"/>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17" name="Rectangle 16"/>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28" name="Slide Number Placeholder 11"/>
          <p:cNvSpPr>
            <a:spLocks noGrp="1"/>
          </p:cNvSpPr>
          <p:nvPr>
            <p:ph type="sldNum" sz="quarter" idx="4"/>
          </p:nvPr>
        </p:nvSpPr>
        <p:spPr>
          <a:xfrm>
            <a:off x="8204302" y="6554884"/>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
        <p:nvSpPr>
          <p:cNvPr id="18" name="Text Placeholder 16"/>
          <p:cNvSpPr>
            <a:spLocks noGrp="1"/>
          </p:cNvSpPr>
          <p:nvPr>
            <p:ph type="body" sz="quarter" idx="14" hasCustomPrompt="1"/>
          </p:nvPr>
        </p:nvSpPr>
        <p:spPr>
          <a:xfrm>
            <a:off x="-32463" y="201260"/>
            <a:ext cx="5748799"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31" name="Text Placeholder 7"/>
          <p:cNvSpPr>
            <a:spLocks noGrp="1"/>
          </p:cNvSpPr>
          <p:nvPr>
            <p:ph type="body" sz="quarter" idx="12" hasCustomPrompt="1"/>
          </p:nvPr>
        </p:nvSpPr>
        <p:spPr>
          <a:xfrm>
            <a:off x="337199" y="1487419"/>
            <a:ext cx="7638945" cy="4851509"/>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32" name="Text Placeholder 16"/>
          <p:cNvSpPr>
            <a:spLocks noGrp="1"/>
          </p:cNvSpPr>
          <p:nvPr>
            <p:ph type="body" sz="quarter" idx="15" hasCustomPrompt="1"/>
          </p:nvPr>
        </p:nvSpPr>
        <p:spPr>
          <a:xfrm>
            <a:off x="-32463" y="735190"/>
            <a:ext cx="5748799"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Tree>
    <p:extLst>
      <p:ext uri="{BB962C8B-B14F-4D97-AF65-F5344CB8AC3E}">
        <p14:creationId xmlns:p14="http://schemas.microsoft.com/office/powerpoint/2010/main" val="300087365"/>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line headline) + static stripes">
    <p:spTree>
      <p:nvGrpSpPr>
        <p:cNvPr id="1" name=""/>
        <p:cNvGrpSpPr/>
        <p:nvPr/>
      </p:nvGrpSpPr>
      <p:grpSpPr>
        <a:xfrm>
          <a:off x="0" y="0"/>
          <a:ext cx="0" cy="0"/>
          <a:chOff x="0" y="0"/>
          <a:chExt cx="0" cy="0"/>
        </a:xfrm>
      </p:grpSpPr>
      <p:sp>
        <p:nvSpPr>
          <p:cNvPr id="18" name="Text Placeholder 16"/>
          <p:cNvSpPr>
            <a:spLocks noGrp="1"/>
          </p:cNvSpPr>
          <p:nvPr>
            <p:ph type="body" sz="quarter" idx="14" hasCustomPrompt="1"/>
          </p:nvPr>
        </p:nvSpPr>
        <p:spPr>
          <a:xfrm>
            <a:off x="-32463" y="201260"/>
            <a:ext cx="5748799"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31" name="Text Placeholder 7"/>
          <p:cNvSpPr>
            <a:spLocks noGrp="1"/>
          </p:cNvSpPr>
          <p:nvPr>
            <p:ph type="body" sz="quarter" idx="12" hasCustomPrompt="1"/>
          </p:nvPr>
        </p:nvSpPr>
        <p:spPr>
          <a:xfrm>
            <a:off x="337199" y="1487419"/>
            <a:ext cx="7638945" cy="4851509"/>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32" name="Text Placeholder 16"/>
          <p:cNvSpPr>
            <a:spLocks noGrp="1"/>
          </p:cNvSpPr>
          <p:nvPr>
            <p:ph type="body" sz="quarter" idx="15" hasCustomPrompt="1"/>
          </p:nvPr>
        </p:nvSpPr>
        <p:spPr>
          <a:xfrm>
            <a:off x="-32463" y="735190"/>
            <a:ext cx="5748799"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1" name="Rectangle 20"/>
          <p:cNvSpPr/>
          <p:nvPr userDrawn="1"/>
        </p:nvSpPr>
        <p:spPr>
          <a:xfrm rot="18456815">
            <a:off x="4497890" y="4453231"/>
            <a:ext cx="6382826" cy="1936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2" name="Rectangle 21"/>
          <p:cNvSpPr/>
          <p:nvPr userDrawn="1"/>
        </p:nvSpPr>
        <p:spPr>
          <a:xfrm rot="18456815">
            <a:off x="4891611" y="4627898"/>
            <a:ext cx="5860043" cy="1936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3" name="Rectangle 22"/>
          <p:cNvSpPr/>
          <p:nvPr userDrawn="1"/>
        </p:nvSpPr>
        <p:spPr>
          <a:xfrm rot="18456815">
            <a:off x="5282905" y="4802653"/>
            <a:ext cx="5341990" cy="1936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4" name="Rectangle 23"/>
          <p:cNvSpPr/>
          <p:nvPr userDrawn="1"/>
        </p:nvSpPr>
        <p:spPr>
          <a:xfrm rot="18456815">
            <a:off x="5648263" y="4989270"/>
            <a:ext cx="4860581" cy="1936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5" name="Rectangle 24"/>
          <p:cNvSpPr/>
          <p:nvPr userDrawn="1"/>
        </p:nvSpPr>
        <p:spPr>
          <a:xfrm rot="18456815">
            <a:off x="5984261" y="5194671"/>
            <a:ext cx="4413769" cy="1936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6" name="Rectangle 25"/>
          <p:cNvSpPr/>
          <p:nvPr userDrawn="1"/>
        </p:nvSpPr>
        <p:spPr>
          <a:xfrm rot="18456815">
            <a:off x="6378444" y="5373343"/>
            <a:ext cx="3884914" cy="1936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7" name="Rectangle 26"/>
          <p:cNvSpPr/>
          <p:nvPr userDrawn="1"/>
        </p:nvSpPr>
        <p:spPr>
          <a:xfrm rot="18456815">
            <a:off x="6703583" y="5580114"/>
            <a:ext cx="3458059" cy="1936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8" name="Slide Number Placeholder 11"/>
          <p:cNvSpPr>
            <a:spLocks noGrp="1"/>
          </p:cNvSpPr>
          <p:nvPr>
            <p:ph type="sldNum" sz="quarter" idx="4"/>
          </p:nvPr>
        </p:nvSpPr>
        <p:spPr>
          <a:xfrm>
            <a:off x="6740652" y="6547957"/>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2427101897"/>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gram slide">
    <p:spTree>
      <p:nvGrpSpPr>
        <p:cNvPr id="1" name=""/>
        <p:cNvGrpSpPr/>
        <p:nvPr/>
      </p:nvGrpSpPr>
      <p:grpSpPr>
        <a:xfrm>
          <a:off x="0" y="0"/>
          <a:ext cx="0" cy="0"/>
          <a:chOff x="0" y="0"/>
          <a:chExt cx="0" cy="0"/>
        </a:xfrm>
      </p:grpSpPr>
      <p:sp>
        <p:nvSpPr>
          <p:cNvPr id="22" name="Text Placeholder 7"/>
          <p:cNvSpPr>
            <a:spLocks noGrp="1"/>
          </p:cNvSpPr>
          <p:nvPr>
            <p:ph type="body" sz="quarter" idx="12" hasCustomPrompt="1"/>
          </p:nvPr>
        </p:nvSpPr>
        <p:spPr>
          <a:xfrm>
            <a:off x="488697" y="1487419"/>
            <a:ext cx="7638945" cy="468166"/>
          </a:xfrm>
          <a:prstGeom prst="rect">
            <a:avLst/>
          </a:prstGeom>
        </p:spPr>
        <p:txBody>
          <a:bodyPr vert="horz" lIns="81043" tIns="40522" rIns="81043" bIns="40522"/>
          <a:lstStyle>
            <a:lvl1pPr marL="0" indent="0">
              <a:buClr>
                <a:srgbClr val="E32119"/>
              </a:buClr>
              <a:buFont typeface="Wingdings" panose="05000000000000000000" pitchFamily="2" charset="2"/>
              <a:buNone/>
              <a:defRPr sz="1400" b="1" baseline="0">
                <a:solidFill>
                  <a:schemeClr val="tx1"/>
                </a:solidFill>
                <a:latin typeface="Arial"/>
              </a:defRPr>
            </a:lvl1pPr>
            <a:lvl2pPr marL="557172" indent="-151956">
              <a:buClr>
                <a:srgbClr val="E32119"/>
              </a:buClr>
              <a:buFont typeface="Wingdings" panose="05000000000000000000" pitchFamily="2" charset="2"/>
              <a:buChar char="§"/>
              <a:defRPr sz="1200" b="0">
                <a:latin typeface="Arial"/>
              </a:defRPr>
            </a:lvl2pPr>
            <a:lvl3pPr marL="1063693" indent="-253260">
              <a:buClr>
                <a:srgbClr val="E32119"/>
              </a:buClr>
              <a:buFont typeface="Wingdings" panose="05000000000000000000" pitchFamily="2" charset="2"/>
              <a:buChar char="§"/>
              <a:defRPr sz="12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p:txBody>
      </p:sp>
      <p:sp>
        <p:nvSpPr>
          <p:cNvPr id="23" name="Text Placeholder 16"/>
          <p:cNvSpPr>
            <a:spLocks noGrp="1"/>
          </p:cNvSpPr>
          <p:nvPr>
            <p:ph type="body" sz="quarter" idx="14" hasCustomPrompt="1"/>
          </p:nvPr>
        </p:nvSpPr>
        <p:spPr>
          <a:xfrm>
            <a:off x="-32463" y="201260"/>
            <a:ext cx="5748799"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5" name="Text Placeholder 16"/>
          <p:cNvSpPr>
            <a:spLocks noGrp="1"/>
          </p:cNvSpPr>
          <p:nvPr>
            <p:ph type="body" sz="quarter" idx="15" hasCustomPrompt="1"/>
          </p:nvPr>
        </p:nvSpPr>
        <p:spPr>
          <a:xfrm>
            <a:off x="-32463" y="735190"/>
            <a:ext cx="5748799"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grpSp>
        <p:nvGrpSpPr>
          <p:cNvPr id="20" name="Group 16"/>
          <p:cNvGrpSpPr/>
          <p:nvPr userDrawn="1"/>
        </p:nvGrpSpPr>
        <p:grpSpPr>
          <a:xfrm>
            <a:off x="7813675" y="6641089"/>
            <a:ext cx="1287670" cy="216911"/>
            <a:chOff x="8164619" y="6615952"/>
            <a:chExt cx="1695174" cy="242048"/>
          </a:xfrm>
        </p:grpSpPr>
        <p:grpSp>
          <p:nvGrpSpPr>
            <p:cNvPr id="21" name="Group 18"/>
            <p:cNvGrpSpPr/>
            <p:nvPr/>
          </p:nvGrpSpPr>
          <p:grpSpPr>
            <a:xfrm>
              <a:off x="8164619" y="6615952"/>
              <a:ext cx="1695174" cy="242048"/>
              <a:chOff x="8164619" y="6615952"/>
              <a:chExt cx="1695174" cy="242048"/>
            </a:xfrm>
          </p:grpSpPr>
          <p:sp>
            <p:nvSpPr>
              <p:cNvPr id="27" name="Rectangle 26"/>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8" name="Rectangle 27"/>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9" name="Rectangle 28"/>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0" name="Rectangle 29"/>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1" name="Rectangle 30"/>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2" name="Rectangle 31"/>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26" name="Rectangle 25"/>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33" name="Slide Number Placeholder 11"/>
          <p:cNvSpPr>
            <a:spLocks noGrp="1"/>
          </p:cNvSpPr>
          <p:nvPr>
            <p:ph type="sldNum" sz="quarter" idx="4"/>
          </p:nvPr>
        </p:nvSpPr>
        <p:spPr>
          <a:xfrm>
            <a:off x="8204302" y="6554884"/>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1366394834"/>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pos="3120" userDrawn="1">
          <p15:clr>
            <a:srgbClr val="FBAE40"/>
          </p15:clr>
        </p15:guide>
        <p15:guide id="2" pos="39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ext slide 1">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37199" y="1487419"/>
            <a:ext cx="7638945" cy="4851509"/>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17" name="Text Placeholder 16"/>
          <p:cNvSpPr>
            <a:spLocks noGrp="1"/>
          </p:cNvSpPr>
          <p:nvPr>
            <p:ph type="body" sz="quarter" idx="14" hasCustomPrompt="1"/>
          </p:nvPr>
        </p:nvSpPr>
        <p:spPr>
          <a:xfrm>
            <a:off x="-32462" y="201260"/>
            <a:ext cx="5748799"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grpSp>
        <p:nvGrpSpPr>
          <p:cNvPr id="14" name="Group 16"/>
          <p:cNvGrpSpPr/>
          <p:nvPr userDrawn="1"/>
        </p:nvGrpSpPr>
        <p:grpSpPr>
          <a:xfrm>
            <a:off x="7813675" y="6641089"/>
            <a:ext cx="1287670" cy="216911"/>
            <a:chOff x="8164619" y="6615952"/>
            <a:chExt cx="1695174" cy="242048"/>
          </a:xfrm>
        </p:grpSpPr>
        <p:grpSp>
          <p:nvGrpSpPr>
            <p:cNvPr id="15" name="Group 18"/>
            <p:cNvGrpSpPr/>
            <p:nvPr/>
          </p:nvGrpSpPr>
          <p:grpSpPr>
            <a:xfrm>
              <a:off x="8164619" y="6615952"/>
              <a:ext cx="1695174" cy="242048"/>
              <a:chOff x="8164619" y="6615952"/>
              <a:chExt cx="1695174" cy="242048"/>
            </a:xfrm>
          </p:grpSpPr>
          <p:sp>
            <p:nvSpPr>
              <p:cNvPr id="18" name="Rectangle 1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19" name="Rectangle 1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0" name="Rectangle 1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9" name="Rectangle 28"/>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0" name="Rectangle 29"/>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1" name="Rectangle 30"/>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16" name="Rectangle 15"/>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32" name="Slide Number Placeholder 11"/>
          <p:cNvSpPr>
            <a:spLocks noGrp="1"/>
          </p:cNvSpPr>
          <p:nvPr>
            <p:ph type="sldNum" sz="quarter" idx="4"/>
          </p:nvPr>
        </p:nvSpPr>
        <p:spPr>
          <a:xfrm>
            <a:off x="8204302" y="6554884"/>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2676177486"/>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ext slide 1">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37199" y="1487419"/>
            <a:ext cx="7638945" cy="4851509"/>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17" name="Text Placeholder 16"/>
          <p:cNvSpPr>
            <a:spLocks noGrp="1"/>
          </p:cNvSpPr>
          <p:nvPr>
            <p:ph type="body" sz="quarter" idx="14" hasCustomPrompt="1"/>
          </p:nvPr>
        </p:nvSpPr>
        <p:spPr>
          <a:xfrm>
            <a:off x="-32462" y="201260"/>
            <a:ext cx="5748799"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1" name="Rectangle 20"/>
          <p:cNvSpPr/>
          <p:nvPr userDrawn="1"/>
        </p:nvSpPr>
        <p:spPr>
          <a:xfrm rot="18456815">
            <a:off x="4497890" y="4453231"/>
            <a:ext cx="6382826" cy="1936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2" name="Rectangle 21"/>
          <p:cNvSpPr/>
          <p:nvPr userDrawn="1"/>
        </p:nvSpPr>
        <p:spPr>
          <a:xfrm rot="18456815">
            <a:off x="4891611" y="4627898"/>
            <a:ext cx="5860043" cy="1936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3" name="Rectangle 22"/>
          <p:cNvSpPr/>
          <p:nvPr userDrawn="1"/>
        </p:nvSpPr>
        <p:spPr>
          <a:xfrm rot="18456815">
            <a:off x="5282905" y="4802653"/>
            <a:ext cx="5341990" cy="1936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4" name="Rectangle 23"/>
          <p:cNvSpPr/>
          <p:nvPr userDrawn="1"/>
        </p:nvSpPr>
        <p:spPr>
          <a:xfrm rot="18456815">
            <a:off x="5648263" y="4989270"/>
            <a:ext cx="4860581" cy="1936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5" name="Rectangle 24"/>
          <p:cNvSpPr/>
          <p:nvPr userDrawn="1"/>
        </p:nvSpPr>
        <p:spPr>
          <a:xfrm rot="18456815">
            <a:off x="5984261" y="5194671"/>
            <a:ext cx="4413769" cy="1936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6" name="Rectangle 25"/>
          <p:cNvSpPr/>
          <p:nvPr userDrawn="1"/>
        </p:nvSpPr>
        <p:spPr>
          <a:xfrm rot="18456815">
            <a:off x="6378444" y="5373343"/>
            <a:ext cx="3884914" cy="1936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7" name="Rectangle 26"/>
          <p:cNvSpPr/>
          <p:nvPr userDrawn="1"/>
        </p:nvSpPr>
        <p:spPr>
          <a:xfrm rot="18456815">
            <a:off x="6703583" y="5580114"/>
            <a:ext cx="3458059" cy="1936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2" name="Slide Number Placeholder 11"/>
          <p:cNvSpPr>
            <a:spLocks noGrp="1"/>
          </p:cNvSpPr>
          <p:nvPr>
            <p:ph type="sldNum" sz="quarter" idx="4"/>
          </p:nvPr>
        </p:nvSpPr>
        <p:spPr>
          <a:xfrm>
            <a:off x="6749566" y="6547957"/>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4170591527"/>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27" name="Text Placeholder 7"/>
          <p:cNvSpPr>
            <a:spLocks noGrp="1"/>
          </p:cNvSpPr>
          <p:nvPr>
            <p:ph type="body" sz="quarter" idx="10" hasCustomPrompt="1"/>
          </p:nvPr>
        </p:nvSpPr>
        <p:spPr>
          <a:xfrm>
            <a:off x="-21643" y="1206404"/>
            <a:ext cx="5296312" cy="369332"/>
          </a:xfrm>
          <a:prstGeom prst="rect">
            <a:avLst/>
          </a:prstGeom>
          <a:solidFill>
            <a:srgbClr val="E32119"/>
          </a:solidFill>
          <a:ln>
            <a:noFill/>
          </a:ln>
        </p:spPr>
        <p:txBody>
          <a:bodyPr vert="horz" wrap="none" lIns="574322" tIns="0" rIns="95720" bIns="0" anchor="ctr"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4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THANK YOU</a:t>
            </a:r>
            <a:endParaRPr lang="fr-FR" sz="4300" b="1" dirty="0" smtClean="0">
              <a:solidFill>
                <a:srgbClr val="E32119"/>
              </a:solidFill>
              <a:latin typeface="Arial"/>
              <a:cs typeface="Arial"/>
            </a:endParaRPr>
          </a:p>
        </p:txBody>
      </p:sp>
      <p:pic>
        <p:nvPicPr>
          <p:cNvPr id="18" name="Picture 17" descr="10914100_RMR_PPT_Master_BG_A4_1.4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2808" t="72646" r="3693" b="11962"/>
          <a:stretch/>
        </p:blipFill>
        <p:spPr>
          <a:xfrm>
            <a:off x="439325" y="5537296"/>
            <a:ext cx="1152950" cy="1115189"/>
          </a:xfrm>
          <a:prstGeom prst="rect">
            <a:avLst/>
          </a:prstGeom>
        </p:spPr>
      </p:pic>
      <p:sp>
        <p:nvSpPr>
          <p:cNvPr id="29" name="Text Placeholder 7"/>
          <p:cNvSpPr>
            <a:spLocks noGrp="1"/>
          </p:cNvSpPr>
          <p:nvPr>
            <p:ph type="body" sz="quarter" idx="18" hasCustomPrompt="1"/>
          </p:nvPr>
        </p:nvSpPr>
        <p:spPr>
          <a:xfrm>
            <a:off x="-21642" y="2590217"/>
            <a:ext cx="5327154"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CONTACT NAME</a:t>
            </a:r>
            <a:endParaRPr lang="fr-FR" sz="4300" b="1" dirty="0" smtClean="0">
              <a:solidFill>
                <a:srgbClr val="E32119"/>
              </a:solidFill>
              <a:latin typeface="Arial"/>
              <a:cs typeface="Arial"/>
            </a:endParaRPr>
          </a:p>
        </p:txBody>
      </p:sp>
      <p:sp>
        <p:nvSpPr>
          <p:cNvPr id="30" name="Text Placeholder 7"/>
          <p:cNvSpPr>
            <a:spLocks noGrp="1"/>
          </p:cNvSpPr>
          <p:nvPr>
            <p:ph type="body" sz="quarter" idx="19" hasCustomPrompt="1"/>
          </p:nvPr>
        </p:nvSpPr>
        <p:spPr>
          <a:xfrm>
            <a:off x="-21643" y="3452073"/>
            <a:ext cx="3855725"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EMAIL</a:t>
            </a:r>
            <a:endParaRPr lang="fr-FR" sz="4300" b="1" dirty="0" smtClean="0">
              <a:solidFill>
                <a:srgbClr val="E32119"/>
              </a:solidFill>
              <a:latin typeface="Arial"/>
              <a:cs typeface="Arial"/>
            </a:endParaRPr>
          </a:p>
        </p:txBody>
      </p:sp>
      <p:sp>
        <p:nvSpPr>
          <p:cNvPr id="31" name="Text Placeholder 7"/>
          <p:cNvSpPr>
            <a:spLocks noGrp="1"/>
          </p:cNvSpPr>
          <p:nvPr>
            <p:ph type="body" sz="quarter" idx="20" hasCustomPrompt="1"/>
          </p:nvPr>
        </p:nvSpPr>
        <p:spPr>
          <a:xfrm>
            <a:off x="-21643" y="3021145"/>
            <a:ext cx="5764197"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CONTACT NUMBER</a:t>
            </a:r>
            <a:endParaRPr lang="fr-FR" sz="4300" b="1" dirty="0" smtClean="0">
              <a:solidFill>
                <a:srgbClr val="E32119"/>
              </a:solidFill>
              <a:latin typeface="Arial"/>
              <a:cs typeface="Arial"/>
            </a:endParaRPr>
          </a:p>
        </p:txBody>
      </p:sp>
      <p:sp>
        <p:nvSpPr>
          <p:cNvPr id="2" name="Rectangle 1"/>
          <p:cNvSpPr/>
          <p:nvPr userDrawn="1"/>
        </p:nvSpPr>
        <p:spPr>
          <a:xfrm>
            <a:off x="2042851" y="6374588"/>
            <a:ext cx="5467470" cy="266501"/>
          </a:xfrm>
          <a:prstGeom prst="rect">
            <a:avLst/>
          </a:prstGeom>
        </p:spPr>
        <p:txBody>
          <a:bodyPr wrap="square" lIns="81043" tIns="40522" rIns="81043" bIns="40522" anchor="b">
            <a:spAutoFit/>
          </a:bodyPr>
          <a:lstStyle/>
          <a:p>
            <a:pPr defTabSz="457200"/>
            <a:r>
              <a:rPr lang="en-GB" sz="600" dirty="0">
                <a:solidFill>
                  <a:srgbClr val="000000"/>
                </a:solidFill>
                <a:cs typeface="Arial" panose="020B0604020202020204" pitchFamily="34" charset="0"/>
              </a:rPr>
              <a:t>Royal Mail, the cruciform and all marks indicated with ® are registered trade marks of Royal Mail Group Ltd.</a:t>
            </a:r>
          </a:p>
          <a:p>
            <a:pPr defTabSz="457200"/>
            <a:r>
              <a:rPr lang="en-GB" sz="600" dirty="0">
                <a:solidFill>
                  <a:srgbClr val="000000"/>
                </a:solidFill>
                <a:cs typeface="Arial" panose="020B0604020202020204" pitchFamily="34" charset="0"/>
              </a:rPr>
              <a:t>Royal Mail Group Ltd 2014. Registered Office: 100 Victoria Embankment, London EC4Y 0HQ. © Royal Mail Group Ltd 2014. All rights reserved.</a:t>
            </a:r>
          </a:p>
        </p:txBody>
      </p:sp>
      <p:grpSp>
        <p:nvGrpSpPr>
          <p:cNvPr id="19" name="Group 16"/>
          <p:cNvGrpSpPr/>
          <p:nvPr userDrawn="1"/>
        </p:nvGrpSpPr>
        <p:grpSpPr>
          <a:xfrm>
            <a:off x="7813675" y="6641089"/>
            <a:ext cx="1287670" cy="216911"/>
            <a:chOff x="8164619" y="6615952"/>
            <a:chExt cx="1695174" cy="242048"/>
          </a:xfrm>
        </p:grpSpPr>
        <p:grpSp>
          <p:nvGrpSpPr>
            <p:cNvPr id="32" name="Group 18"/>
            <p:cNvGrpSpPr/>
            <p:nvPr/>
          </p:nvGrpSpPr>
          <p:grpSpPr>
            <a:xfrm>
              <a:off x="8164619" y="6615952"/>
              <a:ext cx="1695174" cy="242048"/>
              <a:chOff x="8164619" y="6615952"/>
              <a:chExt cx="1695174" cy="242048"/>
            </a:xfrm>
          </p:grpSpPr>
          <p:sp>
            <p:nvSpPr>
              <p:cNvPr id="34" name="Rectangle 33"/>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5" name="Rectangle 34"/>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6" name="Rectangle 35"/>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7" name="Rectangle 36"/>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8" name="Rectangle 37"/>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39" name="Rectangle 38"/>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33" name="Rectangle 32"/>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40" name="Slide Number Placeholder 11"/>
          <p:cNvSpPr>
            <a:spLocks noGrp="1"/>
          </p:cNvSpPr>
          <p:nvPr>
            <p:ph type="sldNum" sz="quarter" idx="4"/>
          </p:nvPr>
        </p:nvSpPr>
        <p:spPr>
          <a:xfrm>
            <a:off x="8204302" y="6554884"/>
            <a:ext cx="502688" cy="365125"/>
          </a:xfrm>
          <a:prstGeom prst="rect">
            <a:avLst/>
          </a:prstGeom>
        </p:spPr>
        <p:txBody>
          <a:bodyPr vert="horz" lIns="81043" tIns="40522" rIns="81043" bIns="40522" rtlCol="0" anchor="ctr"/>
          <a:lstStyle>
            <a:lvl1pPr algn="ctr">
              <a:defRPr sz="9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pic>
        <p:nvPicPr>
          <p:cNvPr id="20" name="Picture 19" descr="linkedin-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9" r="13339"/>
          <a:stretch/>
        </p:blipFill>
        <p:spPr>
          <a:xfrm>
            <a:off x="687907" y="5108350"/>
            <a:ext cx="287746" cy="313950"/>
          </a:xfrm>
          <a:prstGeom prst="rect">
            <a:avLst/>
          </a:prstGeom>
        </p:spPr>
      </p:pic>
      <p:pic>
        <p:nvPicPr>
          <p:cNvPr id="21" name="Picture 20" descr="logo twitter.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49897"/>
          <a:stretch/>
        </p:blipFill>
        <p:spPr>
          <a:xfrm>
            <a:off x="1033450" y="5108349"/>
            <a:ext cx="323567" cy="313950"/>
          </a:xfrm>
          <a:prstGeom prst="rect">
            <a:avLst/>
          </a:prstGeom>
        </p:spPr>
      </p:pic>
    </p:spTree>
    <p:extLst>
      <p:ext uri="{BB962C8B-B14F-4D97-AF65-F5344CB8AC3E}">
        <p14:creationId xmlns:p14="http://schemas.microsoft.com/office/powerpoint/2010/main" val="1370441657"/>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pos="240">
          <p15:clr>
            <a:srgbClr val="FBAE40"/>
          </p15:clr>
        </p15:guide>
        <p15:guide id="2" orient="horz" pos="2160">
          <p15:clr>
            <a:srgbClr val="FBAE40"/>
          </p15:clr>
        </p15:guide>
        <p15:guide id="3" orient="horz" pos="4178">
          <p15:clr>
            <a:srgbClr val="FBAE40"/>
          </p15:clr>
        </p15:guide>
        <p15:guide id="4" pos="39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xt slide (2 line headline)">
    <p:spTree>
      <p:nvGrpSpPr>
        <p:cNvPr id="1" name=""/>
        <p:cNvGrpSpPr/>
        <p:nvPr/>
      </p:nvGrpSpPr>
      <p:grpSpPr>
        <a:xfrm>
          <a:off x="0" y="0"/>
          <a:ext cx="0" cy="0"/>
          <a:chOff x="0" y="0"/>
          <a:chExt cx="0" cy="0"/>
        </a:xfrm>
      </p:grpSpPr>
      <p:grpSp>
        <p:nvGrpSpPr>
          <p:cNvPr id="41" name="Group 40"/>
          <p:cNvGrpSpPr/>
          <p:nvPr/>
        </p:nvGrpSpPr>
        <p:grpSpPr>
          <a:xfrm>
            <a:off x="7536571" y="6615954"/>
            <a:ext cx="1564776" cy="242048"/>
            <a:chOff x="8164619" y="6615952"/>
            <a:chExt cx="1695174" cy="242048"/>
          </a:xfrm>
        </p:grpSpPr>
        <p:grpSp>
          <p:nvGrpSpPr>
            <p:cNvPr id="42" name="Group 41"/>
            <p:cNvGrpSpPr/>
            <p:nvPr/>
          </p:nvGrpSpPr>
          <p:grpSpPr>
            <a:xfrm>
              <a:off x="8164619" y="6615952"/>
              <a:ext cx="1695174" cy="242048"/>
              <a:chOff x="8164619" y="6615952"/>
              <a:chExt cx="1695174" cy="242048"/>
            </a:xfrm>
          </p:grpSpPr>
          <p:sp>
            <p:nvSpPr>
              <p:cNvPr id="44" name="Rectangle 43"/>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45" name="Rectangle 44"/>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46" name="Rectangle 45"/>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47" name="Rectangle 46"/>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48" name="Rectangle 47"/>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49" name="Rectangle 48"/>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43" name="Rectangle 42"/>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grpSp>
      <p:sp>
        <p:nvSpPr>
          <p:cNvPr id="50" name="Slide Number Placeholder 11"/>
          <p:cNvSpPr>
            <a:spLocks noGrp="1"/>
          </p:cNvSpPr>
          <p:nvPr>
            <p:ph type="sldNum" sz="quarter" idx="4"/>
          </p:nvPr>
        </p:nvSpPr>
        <p:spPr>
          <a:xfrm>
            <a:off x="8058253" y="6547957"/>
            <a:ext cx="502688" cy="365125"/>
          </a:xfrm>
          <a:prstGeom prst="rect">
            <a:avLst/>
          </a:prstGeom>
        </p:spPr>
        <p:txBody>
          <a:bodyPr vert="horz" lIns="81043" tIns="40522" rIns="81043" bIns="40522" rtlCol="0" anchor="ctr"/>
          <a:lstStyle>
            <a:lvl1pPr algn="ctr">
              <a:defRPr sz="1000" b="1">
                <a:solidFill>
                  <a:schemeClr val="bg1"/>
                </a:solidFill>
                <a:latin typeface="Arial"/>
              </a:defRPr>
            </a:lvl1pPr>
          </a:lstStyle>
          <a:p>
            <a:pPr defTabSz="457200"/>
            <a:fld id="{A74EB0F2-648F-F340-8077-1363C8DB6354}" type="slidenum">
              <a:rPr lang="en-US" smtClean="0">
                <a:solidFill>
                  <a:srgbClr val="FFFFFF"/>
                </a:solidFill>
              </a:rPr>
              <a:pPr defTabSz="457200"/>
              <a:t>‹#›</a:t>
            </a:fld>
            <a:endParaRPr lang="en-US" dirty="0">
              <a:solidFill>
                <a:srgbClr val="FFFFFF"/>
              </a:solidFill>
            </a:endParaRPr>
          </a:p>
        </p:txBody>
      </p:sp>
      <p:sp>
        <p:nvSpPr>
          <p:cNvPr id="51" name="Text Placeholder 16"/>
          <p:cNvSpPr>
            <a:spLocks noGrp="1"/>
          </p:cNvSpPr>
          <p:nvPr>
            <p:ph type="body" sz="quarter" idx="14" hasCustomPrompt="1"/>
          </p:nvPr>
        </p:nvSpPr>
        <p:spPr>
          <a:xfrm>
            <a:off x="-32463" y="201262"/>
            <a:ext cx="6596659" cy="512723"/>
          </a:xfrm>
          <a:prstGeom prst="rect">
            <a:avLst/>
          </a:prstGeom>
          <a:solidFill>
            <a:srgbClr val="009CDA"/>
          </a:solidFill>
        </p:spPr>
        <p:txBody>
          <a:bodyPr wrap="none" lIns="574322" tIns="40522" rIns="81043" bIns="40522">
            <a:spAutoFit/>
          </a:bodyPr>
          <a:lstStyle>
            <a:lvl1pPr marL="0" indent="0">
              <a:buNone/>
              <a:defRPr sz="28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52" name="Text Placeholder 16"/>
          <p:cNvSpPr>
            <a:spLocks noGrp="1"/>
          </p:cNvSpPr>
          <p:nvPr>
            <p:ph type="body" sz="quarter" idx="15" hasCustomPrompt="1"/>
          </p:nvPr>
        </p:nvSpPr>
        <p:spPr>
          <a:xfrm>
            <a:off x="-32463" y="783654"/>
            <a:ext cx="6596659" cy="512723"/>
          </a:xfrm>
          <a:prstGeom prst="rect">
            <a:avLst/>
          </a:prstGeom>
          <a:solidFill>
            <a:srgbClr val="009CDA"/>
          </a:solidFill>
        </p:spPr>
        <p:txBody>
          <a:bodyPr wrap="none" lIns="574322" tIns="40522" rIns="81043" bIns="40522">
            <a:spAutoFit/>
          </a:bodyPr>
          <a:lstStyle>
            <a:lvl1pPr marL="0" indent="0">
              <a:buNone/>
              <a:defRPr sz="28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53" name="Text Placeholder 7"/>
          <p:cNvSpPr>
            <a:spLocks noGrp="1"/>
          </p:cNvSpPr>
          <p:nvPr>
            <p:ph type="body" sz="quarter" idx="12" hasCustomPrompt="1"/>
          </p:nvPr>
        </p:nvSpPr>
        <p:spPr>
          <a:xfrm>
            <a:off x="488661" y="1509889"/>
            <a:ext cx="7638945" cy="5084587"/>
          </a:xfrm>
          <a:prstGeom prst="rect">
            <a:avLst/>
          </a:prstGeom>
        </p:spPr>
        <p:txBody>
          <a:bodyPr vert="horz" lIns="81043" tIns="40522" rIns="81043" bIns="40522"/>
          <a:lstStyle>
            <a:lvl1pPr marL="151956" indent="-151956">
              <a:lnSpc>
                <a:spcPct val="100000"/>
              </a:lnSpc>
              <a:spcBef>
                <a:spcPts val="0"/>
              </a:spcBef>
              <a:spcAft>
                <a:spcPts val="1418"/>
              </a:spcAft>
              <a:buClr>
                <a:srgbClr val="E32119"/>
              </a:buClr>
              <a:buFont typeface="Wingdings" panose="05000000000000000000" pitchFamily="2" charset="2"/>
              <a:buChar char="§"/>
              <a:defRPr sz="1400" b="0" baseline="0">
                <a:solidFill>
                  <a:schemeClr val="tx1"/>
                </a:solidFill>
                <a:latin typeface="Arial"/>
              </a:defRPr>
            </a:lvl1pPr>
            <a:lvl2pPr marL="557172" indent="-151956">
              <a:lnSpc>
                <a:spcPct val="100000"/>
              </a:lnSpc>
              <a:spcBef>
                <a:spcPts val="0"/>
              </a:spcBef>
              <a:spcAft>
                <a:spcPts val="1418"/>
              </a:spcAft>
              <a:buClr>
                <a:srgbClr val="E32119"/>
              </a:buClr>
              <a:buFont typeface="Wingdings" panose="05000000000000000000" pitchFamily="2" charset="2"/>
              <a:buChar char="§"/>
              <a:defRPr sz="1400" b="0">
                <a:latin typeface="Arial"/>
              </a:defRPr>
            </a:lvl2pPr>
            <a:lvl3pPr marL="1063693" indent="-253260">
              <a:lnSpc>
                <a:spcPct val="100000"/>
              </a:lnSpc>
              <a:spcBef>
                <a:spcPts val="0"/>
              </a:spcBef>
              <a:spcAft>
                <a:spcPts val="1418"/>
              </a:spcAft>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8817570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ext slide 1">
    <p:spTree>
      <p:nvGrpSpPr>
        <p:cNvPr id="1" name=""/>
        <p:cNvGrpSpPr/>
        <p:nvPr/>
      </p:nvGrpSpPr>
      <p:grpSpPr>
        <a:xfrm>
          <a:off x="0" y="0"/>
          <a:ext cx="0" cy="0"/>
          <a:chOff x="0" y="0"/>
          <a:chExt cx="0" cy="0"/>
        </a:xfrm>
      </p:grpSpPr>
      <p:grpSp>
        <p:nvGrpSpPr>
          <p:cNvPr id="4" name="Group 1"/>
          <p:cNvGrpSpPr>
            <a:grpSpLocks/>
          </p:cNvGrpSpPr>
          <p:nvPr/>
        </p:nvGrpSpPr>
        <p:grpSpPr bwMode="auto">
          <a:xfrm>
            <a:off x="7536479" y="6616701"/>
            <a:ext cx="1558440" cy="241300"/>
            <a:chOff x="8164619" y="6615952"/>
            <a:chExt cx="1688034" cy="242048"/>
          </a:xfrm>
        </p:grpSpPr>
        <p:grpSp>
          <p:nvGrpSpPr>
            <p:cNvPr id="5" name="Group 2"/>
            <p:cNvGrpSpPr>
              <a:grpSpLocks/>
            </p:cNvGrpSpPr>
            <p:nvPr/>
          </p:nvGrpSpPr>
          <p:grpSpPr bwMode="auto">
            <a:xfrm>
              <a:off x="8164619" y="6615952"/>
              <a:ext cx="1688034" cy="242048"/>
              <a:chOff x="8164619" y="6615952"/>
              <a:chExt cx="1688034" cy="242048"/>
            </a:xfrm>
          </p:grpSpPr>
          <p:sp>
            <p:nvSpPr>
              <p:cNvPr id="7" name="Rectangle 6"/>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8" name="Rectangle 7"/>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9" name="Rectangle 8"/>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0" name="Rectangle 9"/>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1" name="Rectangle 10"/>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2" name="Rectangle 11"/>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grpSp>
        <p:sp>
          <p:nvSpPr>
            <p:cNvPr id="6" name="Rectangle 5"/>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grpSp>
      <p:sp>
        <p:nvSpPr>
          <p:cNvPr id="14" name="Text Placeholder 16"/>
          <p:cNvSpPr>
            <a:spLocks noGrp="1"/>
          </p:cNvSpPr>
          <p:nvPr>
            <p:ph type="body" sz="quarter" idx="14"/>
          </p:nvPr>
        </p:nvSpPr>
        <p:spPr>
          <a:xfrm>
            <a:off x="-32464" y="201259"/>
            <a:ext cx="7453945" cy="466556"/>
          </a:xfrm>
          <a:prstGeom prst="rect">
            <a:avLst/>
          </a:prstGeom>
          <a:solidFill>
            <a:srgbClr val="009CDA"/>
          </a:solidFill>
        </p:spPr>
        <p:txBody>
          <a:bodyPr wrap="none" lIns="574322" tIns="40522" rIns="81043" bIns="40522">
            <a:spAutoFit/>
          </a:bodyPr>
          <a:lstStyle>
            <a:lvl1pPr marL="0" indent="0">
              <a:buNone/>
              <a:defRPr sz="25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6" name="Text Placeholder 7"/>
          <p:cNvSpPr>
            <a:spLocks noGrp="1"/>
          </p:cNvSpPr>
          <p:nvPr>
            <p:ph type="body" sz="quarter" idx="12"/>
          </p:nvPr>
        </p:nvSpPr>
        <p:spPr>
          <a:xfrm>
            <a:off x="488661" y="1509888"/>
            <a:ext cx="7638945" cy="5084587"/>
          </a:xfrm>
          <a:prstGeom prst="rect">
            <a:avLst/>
          </a:prstGeom>
        </p:spPr>
        <p:txBody>
          <a:bodyPr vert="horz" lIns="81043" tIns="40522" rIns="81043" bIns="40522"/>
          <a:lstStyle>
            <a:lvl1pPr marL="151956" indent="-151956">
              <a:lnSpc>
                <a:spcPct val="100000"/>
              </a:lnSpc>
              <a:spcBef>
                <a:spcPts val="0"/>
              </a:spcBef>
              <a:spcAft>
                <a:spcPts val="1418"/>
              </a:spcAft>
              <a:buClr>
                <a:srgbClr val="E32119"/>
              </a:buClr>
              <a:buFont typeface="Wingdings" panose="05000000000000000000" pitchFamily="2" charset="2"/>
              <a:buChar char="§"/>
              <a:defRPr sz="1400" b="0" baseline="0">
                <a:solidFill>
                  <a:schemeClr val="tx1"/>
                </a:solidFill>
                <a:latin typeface="Arial"/>
              </a:defRPr>
            </a:lvl1pPr>
            <a:lvl2pPr marL="405216" indent="0">
              <a:lnSpc>
                <a:spcPct val="100000"/>
              </a:lnSpc>
              <a:spcBef>
                <a:spcPts val="0"/>
              </a:spcBef>
              <a:spcAft>
                <a:spcPts val="1418"/>
              </a:spcAft>
              <a:buClr>
                <a:srgbClr val="E32119"/>
              </a:buClr>
              <a:buFont typeface="Wingdings" panose="05000000000000000000" pitchFamily="2" charset="2"/>
              <a:buNone/>
              <a:defRPr sz="1400" b="0">
                <a:latin typeface="Arial"/>
              </a:defRPr>
            </a:lvl2pPr>
            <a:lvl3pPr marL="810433" indent="0">
              <a:lnSpc>
                <a:spcPct val="100000"/>
              </a:lnSpc>
              <a:spcBef>
                <a:spcPts val="0"/>
              </a:spcBef>
              <a:spcAft>
                <a:spcPts val="1418"/>
              </a:spcAft>
              <a:buClr>
                <a:srgbClr val="E32119"/>
              </a:buClr>
              <a:buFont typeface="Wingdings" panose="05000000000000000000" pitchFamily="2" charset="2"/>
              <a:buNone/>
              <a:defRPr sz="1400" b="0">
                <a:solidFill>
                  <a:schemeClr val="tx1"/>
                </a:solidFill>
                <a:latin typeface="Arial"/>
              </a:defRPr>
            </a:lvl3pPr>
            <a:lvl4pPr>
              <a:defRPr sz="1400"/>
            </a:lvl4pPr>
            <a:lvl5pPr>
              <a:defRPr sz="1400"/>
            </a:lvl5pPr>
          </a:lstStyle>
          <a:p>
            <a:pPr lvl="0"/>
            <a:r>
              <a:rPr lang="en-US" dirty="0" smtClean="0"/>
              <a:t>Click to edit Master text styles</a:t>
            </a:r>
          </a:p>
          <a:p>
            <a:pPr lvl="1"/>
            <a:r>
              <a:rPr lang="en-US" dirty="0" smtClean="0"/>
              <a:t>- Second level</a:t>
            </a:r>
          </a:p>
          <a:p>
            <a:pPr lvl="2"/>
            <a:r>
              <a:rPr lang="en-US" dirty="0" smtClean="0"/>
              <a:t>- Third level</a:t>
            </a:r>
          </a:p>
        </p:txBody>
      </p:sp>
      <p:sp>
        <p:nvSpPr>
          <p:cNvPr id="13" name="Slide Number Placeholder 11"/>
          <p:cNvSpPr>
            <a:spLocks noGrp="1"/>
          </p:cNvSpPr>
          <p:nvPr>
            <p:ph type="sldNum" sz="quarter" idx="15"/>
          </p:nvPr>
        </p:nvSpPr>
        <p:spPr>
          <a:xfrm>
            <a:off x="8058151" y="6548439"/>
            <a:ext cx="502626" cy="365125"/>
          </a:xfrm>
          <a:prstGeom prst="rect">
            <a:avLst/>
          </a:prstGeom>
        </p:spPr>
        <p:txBody>
          <a:bodyPr vert="horz" lIns="81043" tIns="40522" rIns="81043" bIns="40522" rtlCol="0" anchor="ctr"/>
          <a:lstStyle>
            <a:lvl1pPr algn="ctr" fontAlgn="auto">
              <a:spcBef>
                <a:spcPts val="0"/>
              </a:spcBef>
              <a:spcAft>
                <a:spcPts val="0"/>
              </a:spcAft>
              <a:defRPr sz="1000" b="1">
                <a:solidFill>
                  <a:schemeClr val="bg1"/>
                </a:solidFill>
                <a:latin typeface="Arial"/>
                <a:cs typeface="+mn-cs"/>
              </a:defRPr>
            </a:lvl1pPr>
          </a:lstStyle>
          <a:p>
            <a:pPr defTabSz="457200">
              <a:defRPr/>
            </a:pPr>
            <a:fld id="{B16801D4-B9DD-46DC-9A86-725CEEC18E36}"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377462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slide 1">
    <p:spTree>
      <p:nvGrpSpPr>
        <p:cNvPr id="1" name=""/>
        <p:cNvGrpSpPr/>
        <p:nvPr/>
      </p:nvGrpSpPr>
      <p:grpSpPr>
        <a:xfrm>
          <a:off x="0" y="0"/>
          <a:ext cx="0" cy="0"/>
          <a:chOff x="0" y="0"/>
          <a:chExt cx="0" cy="0"/>
        </a:xfrm>
      </p:grpSpPr>
      <p:grpSp>
        <p:nvGrpSpPr>
          <p:cNvPr id="4" name="Group 1"/>
          <p:cNvGrpSpPr>
            <a:grpSpLocks/>
          </p:cNvGrpSpPr>
          <p:nvPr/>
        </p:nvGrpSpPr>
        <p:grpSpPr bwMode="auto">
          <a:xfrm>
            <a:off x="7536479" y="6616700"/>
            <a:ext cx="1558440" cy="241300"/>
            <a:chOff x="8164619" y="6615952"/>
            <a:chExt cx="1688034" cy="242048"/>
          </a:xfrm>
        </p:grpSpPr>
        <p:grpSp>
          <p:nvGrpSpPr>
            <p:cNvPr id="5" name="Group 2"/>
            <p:cNvGrpSpPr>
              <a:grpSpLocks/>
            </p:cNvGrpSpPr>
            <p:nvPr/>
          </p:nvGrpSpPr>
          <p:grpSpPr bwMode="auto">
            <a:xfrm>
              <a:off x="8164619" y="6615952"/>
              <a:ext cx="1688034" cy="242048"/>
              <a:chOff x="8164619" y="6615952"/>
              <a:chExt cx="1688034" cy="242048"/>
            </a:xfrm>
          </p:grpSpPr>
          <p:sp>
            <p:nvSpPr>
              <p:cNvPr id="7" name="Rectangle 6"/>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8" name="Rectangle 7"/>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6" name="Rectangle 5"/>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14"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6" name="Text Placeholder 7"/>
          <p:cNvSpPr>
            <a:spLocks noGrp="1"/>
          </p:cNvSpPr>
          <p:nvPr>
            <p:ph type="body" sz="quarter" idx="12"/>
          </p:nvPr>
        </p:nvSpPr>
        <p:spPr>
          <a:xfrm>
            <a:off x="488661" y="1509888"/>
            <a:ext cx="7638945"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 Second level</a:t>
            </a:r>
          </a:p>
          <a:p>
            <a:pPr lvl="2"/>
            <a:r>
              <a:rPr lang="en-US" dirty="0" smtClean="0"/>
              <a:t>- Third level</a:t>
            </a:r>
          </a:p>
        </p:txBody>
      </p:sp>
      <p:sp>
        <p:nvSpPr>
          <p:cNvPr id="13" name="Slide Number Placeholder 11"/>
          <p:cNvSpPr>
            <a:spLocks noGrp="1"/>
          </p:cNvSpPr>
          <p:nvPr>
            <p:ph type="sldNum" sz="quarter" idx="15"/>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B16801D4-B9DD-46DC-9A86-725CEEC18E36}"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247865976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amp; Chart slide">
    <p:spTree>
      <p:nvGrpSpPr>
        <p:cNvPr id="1" name=""/>
        <p:cNvGrpSpPr/>
        <p:nvPr/>
      </p:nvGrpSpPr>
      <p:grpSpPr>
        <a:xfrm>
          <a:off x="0" y="0"/>
          <a:ext cx="0" cy="0"/>
          <a:chOff x="0" y="0"/>
          <a:chExt cx="0" cy="0"/>
        </a:xfrm>
      </p:grpSpPr>
      <p:grpSp>
        <p:nvGrpSpPr>
          <p:cNvPr id="5" name="Group 1"/>
          <p:cNvGrpSpPr>
            <a:grpSpLocks/>
          </p:cNvGrpSpPr>
          <p:nvPr/>
        </p:nvGrpSpPr>
        <p:grpSpPr bwMode="auto">
          <a:xfrm>
            <a:off x="7536481" y="6616701"/>
            <a:ext cx="1558439" cy="241300"/>
            <a:chOff x="8164619" y="6615952"/>
            <a:chExt cx="1688033" cy="242048"/>
          </a:xfrm>
        </p:grpSpPr>
        <p:grpSp>
          <p:nvGrpSpPr>
            <p:cNvPr id="6" name="Group 2"/>
            <p:cNvGrpSpPr>
              <a:grpSpLocks/>
            </p:cNvGrpSpPr>
            <p:nvPr/>
          </p:nvGrpSpPr>
          <p:grpSpPr bwMode="auto">
            <a:xfrm>
              <a:off x="8164619" y="6615952"/>
              <a:ext cx="1688033" cy="242048"/>
              <a:chOff x="8164619" y="6615952"/>
              <a:chExt cx="1688033"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13" name="Rectangle 12"/>
              <p:cNvSpPr/>
              <p:nvPr/>
            </p:nvSpPr>
            <p:spPr>
              <a:xfrm>
                <a:off x="9611391"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grpSp>
        <p:sp>
          <p:nvSpPr>
            <p:cNvPr id="7" name="Rectangle 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srgbClr val="FFFFFF"/>
                </a:solidFill>
              </a:endParaRPr>
            </a:p>
          </p:txBody>
        </p:sp>
      </p:grpSp>
      <p:sp>
        <p:nvSpPr>
          <p:cNvPr id="17" name="Chart Placeholder 5"/>
          <p:cNvSpPr>
            <a:spLocks noGrp="1"/>
          </p:cNvSpPr>
          <p:nvPr>
            <p:ph type="chart" sz="quarter" idx="13"/>
          </p:nvPr>
        </p:nvSpPr>
        <p:spPr>
          <a:xfrm>
            <a:off x="4456201" y="1509888"/>
            <a:ext cx="3638942" cy="5106064"/>
          </a:xfrm>
          <a:prstGeom prst="rect">
            <a:avLst/>
          </a:prstGeom>
        </p:spPr>
        <p:txBody>
          <a:bodyPr lIns="81043" tIns="40522" rIns="81043" bIns="40522"/>
          <a:lstStyle>
            <a:lvl1pPr marL="0" indent="0">
              <a:buNone/>
              <a:defRPr sz="2100">
                <a:latin typeface="Arial" panose="020B0604020202020204" pitchFamily="34" charset="0"/>
                <a:cs typeface="Arial" panose="020B0604020202020204" pitchFamily="34" charset="0"/>
              </a:defRPr>
            </a:lvl1pPr>
          </a:lstStyle>
          <a:p>
            <a:pPr lvl="0"/>
            <a:r>
              <a:rPr lang="en-US" noProof="0" dirty="0" smtClean="0"/>
              <a:t>Click icon to add chart</a:t>
            </a:r>
            <a:endParaRPr lang="en-GB" noProof="0" dirty="0"/>
          </a:p>
        </p:txBody>
      </p:sp>
      <p:sp>
        <p:nvSpPr>
          <p:cNvPr id="29" name="Text Placeholder 16"/>
          <p:cNvSpPr>
            <a:spLocks noGrp="1"/>
          </p:cNvSpPr>
          <p:nvPr>
            <p:ph type="body" sz="quarter" idx="14"/>
          </p:nvPr>
        </p:nvSpPr>
        <p:spPr>
          <a:xfrm>
            <a:off x="-32465" y="201259"/>
            <a:ext cx="7453945" cy="466556"/>
          </a:xfrm>
          <a:prstGeom prst="rect">
            <a:avLst/>
          </a:prstGeom>
          <a:solidFill>
            <a:srgbClr val="009CDA"/>
          </a:solidFill>
        </p:spPr>
        <p:txBody>
          <a:bodyPr wrap="none" lIns="574322" tIns="40522" rIns="81043" bIns="40522">
            <a:spAutoFit/>
          </a:bodyPr>
          <a:lstStyle>
            <a:lvl1pPr marL="0" indent="0">
              <a:buNone/>
              <a:defRPr sz="25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0" name="Text Placeholder 7"/>
          <p:cNvSpPr>
            <a:spLocks noGrp="1"/>
          </p:cNvSpPr>
          <p:nvPr>
            <p:ph type="body" sz="quarter" idx="12"/>
          </p:nvPr>
        </p:nvSpPr>
        <p:spPr>
          <a:xfrm>
            <a:off x="488661" y="1509888"/>
            <a:ext cx="3873990" cy="5084587"/>
          </a:xfrm>
          <a:prstGeom prst="rect">
            <a:avLst/>
          </a:prstGeom>
        </p:spPr>
        <p:txBody>
          <a:bodyPr vert="horz" lIns="81043" tIns="40522" rIns="81043" bIns="40522"/>
          <a:lstStyle>
            <a:lvl1pPr marL="151956" indent="-151956">
              <a:lnSpc>
                <a:spcPct val="100000"/>
              </a:lnSpc>
              <a:spcBef>
                <a:spcPts val="0"/>
              </a:spcBef>
              <a:spcAft>
                <a:spcPts val="1418"/>
              </a:spcAft>
              <a:buClr>
                <a:srgbClr val="E32119"/>
              </a:buClr>
              <a:buFont typeface="Wingdings" panose="05000000000000000000" pitchFamily="2" charset="2"/>
              <a:buChar char="§"/>
              <a:defRPr sz="1400" b="0" baseline="0">
                <a:solidFill>
                  <a:schemeClr val="tx1"/>
                </a:solidFill>
                <a:latin typeface="Arial"/>
              </a:defRPr>
            </a:lvl1pPr>
            <a:lvl2pPr marL="557172" indent="-151956">
              <a:lnSpc>
                <a:spcPct val="100000"/>
              </a:lnSpc>
              <a:spcBef>
                <a:spcPts val="0"/>
              </a:spcBef>
              <a:spcAft>
                <a:spcPts val="1418"/>
              </a:spcAft>
              <a:buClr>
                <a:srgbClr val="E32119"/>
              </a:buClr>
              <a:buFont typeface="Wingdings" panose="05000000000000000000" pitchFamily="2" charset="2"/>
              <a:buChar char="§"/>
              <a:defRPr sz="1400" b="0">
                <a:latin typeface="Arial"/>
              </a:defRPr>
            </a:lvl2pPr>
            <a:lvl3pPr marL="1063693" indent="-253260">
              <a:lnSpc>
                <a:spcPct val="100000"/>
              </a:lnSpc>
              <a:spcBef>
                <a:spcPts val="0"/>
              </a:spcBef>
              <a:spcAft>
                <a:spcPts val="1418"/>
              </a:spcAft>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4" name="Slide Number Placeholder 11"/>
          <p:cNvSpPr>
            <a:spLocks noGrp="1"/>
          </p:cNvSpPr>
          <p:nvPr>
            <p:ph type="sldNum" sz="quarter" idx="15"/>
          </p:nvPr>
        </p:nvSpPr>
        <p:spPr>
          <a:xfrm>
            <a:off x="8058151" y="6548439"/>
            <a:ext cx="502626" cy="365125"/>
          </a:xfrm>
          <a:prstGeom prst="rect">
            <a:avLst/>
          </a:prstGeom>
        </p:spPr>
        <p:txBody>
          <a:bodyPr vert="horz" lIns="81043" tIns="40522" rIns="81043" bIns="40522" rtlCol="0" anchor="ctr"/>
          <a:lstStyle>
            <a:lvl1pPr algn="ctr" fontAlgn="auto">
              <a:spcBef>
                <a:spcPts val="0"/>
              </a:spcBef>
              <a:spcAft>
                <a:spcPts val="0"/>
              </a:spcAft>
              <a:defRPr sz="1000" b="1">
                <a:solidFill>
                  <a:schemeClr val="bg1"/>
                </a:solidFill>
                <a:latin typeface="Arial"/>
                <a:cs typeface="+mn-cs"/>
              </a:defRPr>
            </a:lvl1pPr>
          </a:lstStyle>
          <a:p>
            <a:pPr defTabSz="457200">
              <a:defRPr/>
            </a:pPr>
            <a:fld id="{B7C27070-2E76-40C0-9274-4668F9A234BF}"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32946939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3 line headline">
    <p:spTree>
      <p:nvGrpSpPr>
        <p:cNvPr id="1" name=""/>
        <p:cNvGrpSpPr/>
        <p:nvPr/>
      </p:nvGrpSpPr>
      <p:grpSpPr>
        <a:xfrm>
          <a:off x="0" y="0"/>
          <a:ext cx="0" cy="0"/>
          <a:chOff x="0" y="0"/>
          <a:chExt cx="0" cy="0"/>
        </a:xfrm>
      </p:grpSpPr>
      <p:pic>
        <p:nvPicPr>
          <p:cNvPr id="8" name="Picture 1" descr="10914100_RMR_PPT_Master_BG_A4_1.42.png"/>
          <p:cNvPicPr>
            <a:picLocks noChangeAspect="1"/>
          </p:cNvPicPr>
          <p:nvPr/>
        </p:nvPicPr>
        <p:blipFill>
          <a:blip r:embed="rId2" cstate="print">
            <a:extLst>
              <a:ext uri="{28A0092B-C50C-407E-A947-70E740481C1C}">
                <a14:useLocalDpi xmlns:a14="http://schemas.microsoft.com/office/drawing/2010/main" val="0"/>
              </a:ext>
            </a:extLst>
          </a:blip>
          <a:srcRect l="82808" t="72646" r="3693" b="11961"/>
          <a:stretch>
            <a:fillRect/>
          </a:stretch>
        </p:blipFill>
        <p:spPr bwMode="auto">
          <a:xfrm>
            <a:off x="471854" y="5510214"/>
            <a:ext cx="1310054"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536479" y="6616700"/>
            <a:ext cx="1558440" cy="241300"/>
            <a:chOff x="8164619" y="6615952"/>
            <a:chExt cx="1688034" cy="242048"/>
          </a:xfrm>
        </p:grpSpPr>
        <p:grpSp>
          <p:nvGrpSpPr>
            <p:cNvPr id="10" name="Group 3"/>
            <p:cNvGrpSpPr>
              <a:grpSpLocks/>
            </p:cNvGrpSpPr>
            <p:nvPr/>
          </p:nvGrpSpPr>
          <p:grpSpPr bwMode="auto">
            <a:xfrm>
              <a:off x="8164619" y="6615952"/>
              <a:ext cx="1688034" cy="242048"/>
              <a:chOff x="8164619" y="6615952"/>
              <a:chExt cx="1688034" cy="242048"/>
            </a:xfrm>
          </p:grpSpPr>
          <p:sp>
            <p:nvSpPr>
              <p:cNvPr id="12" name="Rectangle 11"/>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3" name="Rectangle 12"/>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4" name="Rectangle 13"/>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5" name="Rectangle 14"/>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6" name="Rectangle 15"/>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7" name="Rectangle 16"/>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1" name="Rectangle 10"/>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45" name="Text Placeholder 7"/>
          <p:cNvSpPr>
            <a:spLocks noGrp="1"/>
          </p:cNvSpPr>
          <p:nvPr>
            <p:ph type="body" sz="quarter" idx="10"/>
          </p:nvPr>
        </p:nvSpPr>
        <p:spPr>
          <a:xfrm>
            <a:off x="3" y="865751"/>
            <a:ext cx="5836695" cy="738664"/>
          </a:xfrm>
          <a:prstGeom prst="rect">
            <a:avLst/>
          </a:prstGeom>
          <a:solidFill>
            <a:srgbClr val="DA202A"/>
          </a:solidFill>
          <a:ln>
            <a:solidFill>
              <a:schemeClr val="accent1"/>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800" b="0" cap="all" baseline="0">
                <a:solidFill>
                  <a:schemeClr val="bg1"/>
                </a:solidFill>
                <a:latin typeface="Arial Black" panose="020B0A04020102020204" pitchFamily="34" charset="0"/>
                <a:cs typeface="Arial"/>
              </a:defRPr>
            </a:lvl1pPr>
          </a:lstStyle>
          <a:p>
            <a:pPr lvl="0"/>
            <a:r>
              <a:rPr lang="en-US" dirty="0" smtClean="0"/>
              <a:t>Click to edit</a:t>
            </a:r>
          </a:p>
        </p:txBody>
      </p:sp>
      <p:sp>
        <p:nvSpPr>
          <p:cNvPr id="47" name="Text Placeholder 2"/>
          <p:cNvSpPr>
            <a:spLocks noGrp="1"/>
          </p:cNvSpPr>
          <p:nvPr>
            <p:ph type="body" sz="quarter" idx="13"/>
          </p:nvPr>
        </p:nvSpPr>
        <p:spPr>
          <a:xfrm>
            <a:off x="527219" y="3251484"/>
            <a:ext cx="7088287" cy="581025"/>
          </a:xfrm>
          <a:prstGeom prst="rect">
            <a:avLst/>
          </a:prstGeom>
        </p:spPr>
        <p:txBody>
          <a:bodyPr/>
          <a:lstStyle>
            <a:lvl1pPr marL="0" indent="0">
              <a:buNone/>
              <a:defRPr sz="1800" b="1" cap="all" baseline="0">
                <a:latin typeface="Arial" panose="020B0604020202020204" pitchFamily="34" charset="0"/>
                <a:cs typeface="Arial" panose="020B0604020202020204" pitchFamily="34" charset="0"/>
              </a:defRPr>
            </a:lvl1pPr>
            <a:lvl3pPr marL="914400" indent="0">
              <a:buNone/>
              <a:defRPr sz="1600"/>
            </a:lvl3pPr>
            <a:lvl4pPr>
              <a:defRPr sz="1600"/>
            </a:lvl4pPr>
            <a:lvl5pPr>
              <a:defRPr sz="1600"/>
            </a:lvl5pPr>
          </a:lstStyle>
          <a:p>
            <a:pPr lvl="0"/>
            <a:r>
              <a:rPr lang="en-US" smtClean="0"/>
              <a:t>Click to edit Master text styles</a:t>
            </a:r>
          </a:p>
        </p:txBody>
      </p:sp>
      <p:sp>
        <p:nvSpPr>
          <p:cNvPr id="57" name="Text Placeholder 7"/>
          <p:cNvSpPr>
            <a:spLocks noGrp="1"/>
          </p:cNvSpPr>
          <p:nvPr>
            <p:ph type="body" sz="quarter" idx="14"/>
          </p:nvPr>
        </p:nvSpPr>
        <p:spPr>
          <a:xfrm>
            <a:off x="3" y="1615152"/>
            <a:ext cx="5836695" cy="738664"/>
          </a:xfrm>
          <a:prstGeom prst="rect">
            <a:avLst/>
          </a:prstGeom>
          <a:solidFill>
            <a:schemeClr val="accent2"/>
          </a:solidFill>
          <a:ln>
            <a:solidFill>
              <a:schemeClr val="accent2"/>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800" b="0" cap="all" baseline="0">
                <a:solidFill>
                  <a:schemeClr val="bg1"/>
                </a:solidFill>
                <a:latin typeface="Arial Black" panose="020B0A04020102020204" pitchFamily="34" charset="0"/>
                <a:cs typeface="Arial"/>
              </a:defRPr>
            </a:lvl1pPr>
          </a:lstStyle>
          <a:p>
            <a:pPr lvl="0"/>
            <a:r>
              <a:rPr lang="en-US" dirty="0" smtClean="0"/>
              <a:t>Click to edit</a:t>
            </a:r>
          </a:p>
        </p:txBody>
      </p:sp>
      <p:sp>
        <p:nvSpPr>
          <p:cNvPr id="58" name="Text Placeholder 7"/>
          <p:cNvSpPr>
            <a:spLocks noGrp="1"/>
          </p:cNvSpPr>
          <p:nvPr>
            <p:ph type="body" sz="quarter" idx="15"/>
          </p:nvPr>
        </p:nvSpPr>
        <p:spPr>
          <a:xfrm>
            <a:off x="3" y="2363166"/>
            <a:ext cx="5836695" cy="738664"/>
          </a:xfrm>
          <a:prstGeom prst="rect">
            <a:avLst/>
          </a:prstGeom>
          <a:solidFill>
            <a:schemeClr val="accent3"/>
          </a:solidFill>
          <a:ln>
            <a:solidFill>
              <a:schemeClr val="accent3"/>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800" b="0" cap="all" baseline="0">
                <a:solidFill>
                  <a:schemeClr val="bg1"/>
                </a:solidFill>
                <a:latin typeface="Arial Black" panose="020B0A04020102020204" pitchFamily="34" charset="0"/>
                <a:cs typeface="Arial"/>
              </a:defRPr>
            </a:lvl1pPr>
          </a:lstStyle>
          <a:p>
            <a:pPr lvl="0"/>
            <a:r>
              <a:rPr lang="en-US" dirty="0" smtClean="0"/>
              <a:t>Click to edit</a:t>
            </a:r>
          </a:p>
        </p:txBody>
      </p:sp>
      <p:sp>
        <p:nvSpPr>
          <p:cNvPr id="59" name="Text Placeholder 2"/>
          <p:cNvSpPr>
            <a:spLocks noGrp="1"/>
          </p:cNvSpPr>
          <p:nvPr>
            <p:ph type="body" sz="quarter" idx="16"/>
          </p:nvPr>
        </p:nvSpPr>
        <p:spPr>
          <a:xfrm>
            <a:off x="527219" y="4039431"/>
            <a:ext cx="5073162" cy="581025"/>
          </a:xfrm>
          <a:prstGeom prst="rect">
            <a:avLst/>
          </a:prstGeom>
        </p:spPr>
        <p:txBody>
          <a:bodyPr/>
          <a:lstStyle>
            <a:lvl1pPr marL="0" indent="0">
              <a:buNone/>
              <a:defRPr sz="1600" b="0">
                <a:latin typeface="Arial" panose="020B0604020202020204" pitchFamily="34" charset="0"/>
                <a:cs typeface="Arial" panose="020B0604020202020204" pitchFamily="34" charset="0"/>
              </a:defRPr>
            </a:lvl1pPr>
            <a:lvl3pPr marL="914400" indent="0">
              <a:buNone/>
              <a:defRPr sz="1600"/>
            </a:lvl3pPr>
            <a:lvl4pPr>
              <a:defRPr sz="1600"/>
            </a:lvl4pPr>
            <a:lvl5pPr>
              <a:defRPr sz="1600"/>
            </a:lvl5pPr>
          </a:lstStyle>
          <a:p>
            <a:pPr lvl="0"/>
            <a:r>
              <a:rPr lang="en-US" smtClean="0"/>
              <a:t>Click to edit Master text styles</a:t>
            </a:r>
          </a:p>
        </p:txBody>
      </p:sp>
      <p:sp>
        <p:nvSpPr>
          <p:cNvPr id="60" name="Text Placeholder 2"/>
          <p:cNvSpPr>
            <a:spLocks noGrp="1"/>
          </p:cNvSpPr>
          <p:nvPr>
            <p:ph type="body" sz="quarter" idx="17"/>
          </p:nvPr>
        </p:nvSpPr>
        <p:spPr>
          <a:xfrm>
            <a:off x="527219" y="4677075"/>
            <a:ext cx="5073162" cy="581025"/>
          </a:xfrm>
          <a:prstGeom prst="rect">
            <a:avLst/>
          </a:prstGeom>
        </p:spPr>
        <p:txBody>
          <a:bodyPr/>
          <a:lstStyle>
            <a:lvl1pPr marL="0" indent="0">
              <a:buNone/>
              <a:defRPr sz="1600" b="0">
                <a:latin typeface="Arial" panose="020B0604020202020204" pitchFamily="34" charset="0"/>
                <a:cs typeface="Arial" panose="020B0604020202020204" pitchFamily="34" charset="0"/>
              </a:defRPr>
            </a:lvl1pPr>
            <a:lvl3pPr marL="914400" indent="0">
              <a:buNone/>
              <a:defRPr sz="1600"/>
            </a:lvl3pPr>
            <a:lvl4pPr>
              <a:defRPr sz="1600"/>
            </a:lvl4pPr>
            <a:lvl5pPr>
              <a:defRPr sz="1600"/>
            </a:lvl5pPr>
          </a:lstStyle>
          <a:p>
            <a:pPr lvl="0"/>
            <a:r>
              <a:rPr lang="en-US" smtClean="0"/>
              <a:t>Click to edit Master text styles</a:t>
            </a:r>
          </a:p>
        </p:txBody>
      </p:sp>
    </p:spTree>
    <p:extLst>
      <p:ext uri="{BB962C8B-B14F-4D97-AF65-F5344CB8AC3E}">
        <p14:creationId xmlns:p14="http://schemas.microsoft.com/office/powerpoint/2010/main" val="18400203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1"/>
          <p:cNvGrpSpPr>
            <a:grpSpLocks/>
          </p:cNvGrpSpPr>
          <p:nvPr/>
        </p:nvGrpSpPr>
        <p:grpSpPr bwMode="auto">
          <a:xfrm>
            <a:off x="7536479" y="6616700"/>
            <a:ext cx="1558440" cy="241300"/>
            <a:chOff x="8164619" y="6615952"/>
            <a:chExt cx="1688034" cy="242048"/>
          </a:xfrm>
        </p:grpSpPr>
        <p:grpSp>
          <p:nvGrpSpPr>
            <p:cNvPr id="8" name="Group 2"/>
            <p:cNvGrpSpPr>
              <a:grpSpLocks/>
            </p:cNvGrpSpPr>
            <p:nvPr/>
          </p:nvGrpSpPr>
          <p:grpSpPr bwMode="auto">
            <a:xfrm>
              <a:off x="8164619" y="6615952"/>
              <a:ext cx="1688034" cy="242048"/>
              <a:chOff x="8164619" y="6615952"/>
              <a:chExt cx="1688034" cy="242048"/>
            </a:xfrm>
          </p:grpSpPr>
          <p:sp>
            <p:nvSpPr>
              <p:cNvPr id="10" name="Rectangle 9"/>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1" name="Rectangle 10"/>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2" name="Rectangle 11"/>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3" name="Rectangle 12"/>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4" name="Rectangle 13"/>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5" name="Rectangle 14"/>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9" name="Rectangle 8"/>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46" name="Text Placeholder 7"/>
          <p:cNvSpPr>
            <a:spLocks noGrp="1"/>
          </p:cNvSpPr>
          <p:nvPr>
            <p:ph type="body" sz="quarter" idx="20"/>
          </p:nvPr>
        </p:nvSpPr>
        <p:spPr>
          <a:xfrm>
            <a:off x="0" y="2740861"/>
            <a:ext cx="8375018" cy="430887"/>
          </a:xfrm>
          <a:prstGeom prst="rect">
            <a:avLst/>
          </a:prstGeom>
          <a:solidFill>
            <a:schemeClr val="accent2"/>
          </a:solidFill>
          <a:ln>
            <a:solidFill>
              <a:schemeClr val="accent2"/>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50" name="Text Placeholder 7"/>
          <p:cNvSpPr>
            <a:spLocks noGrp="1"/>
          </p:cNvSpPr>
          <p:nvPr>
            <p:ph type="body" sz="quarter" idx="21"/>
          </p:nvPr>
        </p:nvSpPr>
        <p:spPr>
          <a:xfrm>
            <a:off x="0" y="3182498"/>
            <a:ext cx="8375018" cy="430887"/>
          </a:xfrm>
          <a:prstGeom prst="rect">
            <a:avLst/>
          </a:prstGeom>
          <a:solidFill>
            <a:schemeClr val="accent3"/>
          </a:solidFill>
          <a:ln>
            <a:solidFill>
              <a:schemeClr val="accent3"/>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17" name="Text Placeholder 7"/>
          <p:cNvSpPr>
            <a:spLocks noGrp="1"/>
          </p:cNvSpPr>
          <p:nvPr>
            <p:ph type="body" sz="quarter" idx="23"/>
          </p:nvPr>
        </p:nvSpPr>
        <p:spPr>
          <a:xfrm>
            <a:off x="0" y="2302711"/>
            <a:ext cx="8375018" cy="430887"/>
          </a:xfrm>
          <a:prstGeom prst="rect">
            <a:avLst/>
          </a:prstGeom>
          <a:solidFill>
            <a:srgbClr val="DA202A"/>
          </a:solidFill>
          <a:ln>
            <a:solidFill>
              <a:schemeClr val="accent1"/>
            </a:solid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18"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6871908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line title with text">
    <p:spTree>
      <p:nvGrpSpPr>
        <p:cNvPr id="1" name=""/>
        <p:cNvGrpSpPr/>
        <p:nvPr/>
      </p:nvGrpSpPr>
      <p:grpSpPr>
        <a:xfrm>
          <a:off x="0" y="0"/>
          <a:ext cx="0" cy="0"/>
          <a:chOff x="0" y="0"/>
          <a:chExt cx="0" cy="0"/>
        </a:xfrm>
      </p:grpSpPr>
      <p:sp>
        <p:nvSpPr>
          <p:cNvPr id="14"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6" name="Text Placeholder 7"/>
          <p:cNvSpPr>
            <a:spLocks noGrp="1"/>
          </p:cNvSpPr>
          <p:nvPr>
            <p:ph type="body" sz="quarter" idx="12"/>
          </p:nvPr>
        </p:nvSpPr>
        <p:spPr>
          <a:xfrm>
            <a:off x="488661" y="1509888"/>
            <a:ext cx="7638945"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 Second level</a:t>
            </a:r>
          </a:p>
          <a:p>
            <a:pPr lvl="2"/>
            <a:r>
              <a:rPr lang="en-US" dirty="0" smtClean="0"/>
              <a:t>- Third level</a:t>
            </a:r>
          </a:p>
        </p:txBody>
      </p:sp>
      <p:grpSp>
        <p:nvGrpSpPr>
          <p:cNvPr id="15" name="Group 1"/>
          <p:cNvGrpSpPr>
            <a:grpSpLocks/>
          </p:cNvGrpSpPr>
          <p:nvPr userDrawn="1"/>
        </p:nvGrpSpPr>
        <p:grpSpPr bwMode="auto">
          <a:xfrm>
            <a:off x="7536479" y="6616700"/>
            <a:ext cx="155844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4"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11961804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line title with text">
    <p:spTree>
      <p:nvGrpSpPr>
        <p:cNvPr id="1" name=""/>
        <p:cNvGrpSpPr/>
        <p:nvPr/>
      </p:nvGrpSpPr>
      <p:grpSpPr>
        <a:xfrm>
          <a:off x="0" y="0"/>
          <a:ext cx="0" cy="0"/>
          <a:chOff x="0" y="0"/>
          <a:chExt cx="0" cy="0"/>
        </a:xfrm>
      </p:grpSpPr>
      <p:sp>
        <p:nvSpPr>
          <p:cNvPr id="51" name="Text Placeholder 16"/>
          <p:cNvSpPr>
            <a:spLocks noGrp="1"/>
          </p:cNvSpPr>
          <p:nvPr>
            <p:ph type="body" sz="quarter" idx="14"/>
          </p:nvPr>
        </p:nvSpPr>
        <p:spPr>
          <a:xfrm>
            <a:off x="-32465"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52" name="Text Placeholder 16"/>
          <p:cNvSpPr>
            <a:spLocks noGrp="1"/>
          </p:cNvSpPr>
          <p:nvPr>
            <p:ph type="body" sz="quarter" idx="15"/>
          </p:nvPr>
        </p:nvSpPr>
        <p:spPr>
          <a:xfrm>
            <a:off x="-32465" y="726564"/>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53" name="Text Placeholder 7"/>
          <p:cNvSpPr>
            <a:spLocks noGrp="1"/>
          </p:cNvSpPr>
          <p:nvPr>
            <p:ph type="body" sz="quarter" idx="12"/>
          </p:nvPr>
        </p:nvSpPr>
        <p:spPr>
          <a:xfrm>
            <a:off x="488661" y="1509888"/>
            <a:ext cx="7638945"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 Second level</a:t>
            </a:r>
          </a:p>
          <a:p>
            <a:pPr lvl="2"/>
            <a:r>
              <a:rPr lang="en-US" dirty="0" smtClean="0"/>
              <a:t>- Third level</a:t>
            </a:r>
          </a:p>
        </p:txBody>
      </p:sp>
      <p:grpSp>
        <p:nvGrpSpPr>
          <p:cNvPr id="15" name="Group 1"/>
          <p:cNvGrpSpPr>
            <a:grpSpLocks/>
          </p:cNvGrpSpPr>
          <p:nvPr userDrawn="1"/>
        </p:nvGrpSpPr>
        <p:grpSpPr bwMode="auto">
          <a:xfrm>
            <a:off x="7536479" y="6616700"/>
            <a:ext cx="155844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4"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15839341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mp; Chart slide">
    <p:spTree>
      <p:nvGrpSpPr>
        <p:cNvPr id="1" name=""/>
        <p:cNvGrpSpPr/>
        <p:nvPr/>
      </p:nvGrpSpPr>
      <p:grpSpPr>
        <a:xfrm>
          <a:off x="0" y="0"/>
          <a:ext cx="0" cy="0"/>
          <a:chOff x="0" y="0"/>
          <a:chExt cx="0" cy="0"/>
        </a:xfrm>
      </p:grpSpPr>
      <p:sp>
        <p:nvSpPr>
          <p:cNvPr id="17" name="Chart Placeholder 5"/>
          <p:cNvSpPr>
            <a:spLocks noGrp="1"/>
          </p:cNvSpPr>
          <p:nvPr>
            <p:ph type="chart" sz="quarter" idx="13"/>
          </p:nvPr>
        </p:nvSpPr>
        <p:spPr>
          <a:xfrm>
            <a:off x="4456201" y="1509888"/>
            <a:ext cx="3638942" cy="5106064"/>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noProof="0" dirty="0" smtClean="0"/>
              <a:t>Click icon to add chart</a:t>
            </a:r>
            <a:endParaRPr lang="en-GB" noProof="0" dirty="0"/>
          </a:p>
        </p:txBody>
      </p:sp>
      <p:sp>
        <p:nvSpPr>
          <p:cNvPr id="29" name="Text Placeholder 16"/>
          <p:cNvSpPr>
            <a:spLocks noGrp="1"/>
          </p:cNvSpPr>
          <p:nvPr>
            <p:ph type="body" sz="quarter" idx="14"/>
          </p:nvPr>
        </p:nvSpPr>
        <p:spPr>
          <a:xfrm>
            <a:off x="-32465"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0" name="Text Placeholder 7"/>
          <p:cNvSpPr>
            <a:spLocks noGrp="1"/>
          </p:cNvSpPr>
          <p:nvPr>
            <p:ph type="body" sz="quarter" idx="12"/>
          </p:nvPr>
        </p:nvSpPr>
        <p:spPr>
          <a:xfrm>
            <a:off x="488661" y="1509888"/>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5" name="Group 1"/>
          <p:cNvGrpSpPr>
            <a:grpSpLocks/>
          </p:cNvGrpSpPr>
          <p:nvPr userDrawn="1"/>
        </p:nvGrpSpPr>
        <p:grpSpPr bwMode="auto">
          <a:xfrm>
            <a:off x="7536479" y="6616700"/>
            <a:ext cx="155844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9" name="Rectangle 18"/>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0" name="Rectangle 19"/>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1" name="Rectangle 20"/>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4" name="Rectangle 23"/>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8" name="Rectangle 17"/>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5"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4861521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table slide">
    <p:spTree>
      <p:nvGrpSpPr>
        <p:cNvPr id="1" name=""/>
        <p:cNvGrpSpPr/>
        <p:nvPr/>
      </p:nvGrpSpPr>
      <p:grpSpPr>
        <a:xfrm>
          <a:off x="0" y="0"/>
          <a:ext cx="0" cy="0"/>
          <a:chOff x="0" y="0"/>
          <a:chExt cx="0" cy="0"/>
        </a:xfrm>
      </p:grpSpPr>
      <p:sp>
        <p:nvSpPr>
          <p:cNvPr id="33"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4" name="Table Placeholder 3"/>
          <p:cNvSpPr>
            <a:spLocks noGrp="1"/>
          </p:cNvSpPr>
          <p:nvPr>
            <p:ph type="tbl" sz="quarter" idx="15"/>
          </p:nvPr>
        </p:nvSpPr>
        <p:spPr>
          <a:xfrm>
            <a:off x="4512020" y="1509888"/>
            <a:ext cx="3546231" cy="5106065"/>
          </a:xfrm>
          <a:prstGeom prst="rect">
            <a:avLst/>
          </a:prstGeom>
        </p:spPr>
        <p:txBody>
          <a:bodyPr/>
          <a:lstStyle>
            <a:lvl1pPr marL="0" indent="0">
              <a:buFontTx/>
              <a:buNone/>
              <a:defRPr sz="2400">
                <a:latin typeface="Arial" panose="020B0604020202020204" pitchFamily="34" charset="0"/>
                <a:cs typeface="Arial" panose="020B0604020202020204" pitchFamily="34" charset="0"/>
              </a:defRPr>
            </a:lvl1pPr>
          </a:lstStyle>
          <a:p>
            <a:pPr lvl="0"/>
            <a:r>
              <a:rPr lang="en-US" noProof="0" dirty="0" smtClean="0"/>
              <a:t>Click icon to add table</a:t>
            </a:r>
            <a:endParaRPr lang="en-GB" noProof="0" dirty="0"/>
          </a:p>
        </p:txBody>
      </p:sp>
      <p:sp>
        <p:nvSpPr>
          <p:cNvPr id="35" name="Text Placeholder 7"/>
          <p:cNvSpPr>
            <a:spLocks noGrp="1"/>
          </p:cNvSpPr>
          <p:nvPr>
            <p:ph type="body" sz="quarter" idx="12"/>
          </p:nvPr>
        </p:nvSpPr>
        <p:spPr>
          <a:xfrm>
            <a:off x="488661" y="1509888"/>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grpSp>
        <p:nvGrpSpPr>
          <p:cNvPr id="15" name="Group 1"/>
          <p:cNvGrpSpPr>
            <a:grpSpLocks/>
          </p:cNvGrpSpPr>
          <p:nvPr userDrawn="1"/>
        </p:nvGrpSpPr>
        <p:grpSpPr bwMode="auto">
          <a:xfrm>
            <a:off x="7536479" y="6616700"/>
            <a:ext cx="155844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4"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4859754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33"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5" name="Text Placeholder 7"/>
          <p:cNvSpPr>
            <a:spLocks noGrp="1"/>
          </p:cNvSpPr>
          <p:nvPr>
            <p:ph type="body" sz="quarter" idx="12"/>
          </p:nvPr>
        </p:nvSpPr>
        <p:spPr>
          <a:xfrm>
            <a:off x="488661" y="1509888"/>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7"/>
          <p:cNvSpPr>
            <a:spLocks noGrp="1"/>
          </p:cNvSpPr>
          <p:nvPr>
            <p:ph type="body" sz="quarter" idx="17"/>
          </p:nvPr>
        </p:nvSpPr>
        <p:spPr>
          <a:xfrm>
            <a:off x="4540929" y="1512081"/>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grpSp>
        <p:nvGrpSpPr>
          <p:cNvPr id="16" name="Group 1"/>
          <p:cNvGrpSpPr>
            <a:grpSpLocks/>
          </p:cNvGrpSpPr>
          <p:nvPr userDrawn="1"/>
        </p:nvGrpSpPr>
        <p:grpSpPr bwMode="auto">
          <a:xfrm>
            <a:off x="7536479" y="6616700"/>
            <a:ext cx="1558440" cy="241300"/>
            <a:chOff x="8164619" y="6615952"/>
            <a:chExt cx="1688034" cy="242048"/>
          </a:xfrm>
        </p:grpSpPr>
        <p:grpSp>
          <p:nvGrpSpPr>
            <p:cNvPr id="17" name="Group 2"/>
            <p:cNvGrpSpPr>
              <a:grpSpLocks/>
            </p:cNvGrpSpPr>
            <p:nvPr/>
          </p:nvGrpSpPr>
          <p:grpSpPr bwMode="auto">
            <a:xfrm>
              <a:off x="8164619" y="6615952"/>
              <a:ext cx="1688034" cy="242048"/>
              <a:chOff x="8164619" y="6615952"/>
              <a:chExt cx="1688034" cy="242048"/>
            </a:xfrm>
          </p:grpSpPr>
          <p:sp>
            <p:nvSpPr>
              <p:cNvPr id="19" name="Rectangle 18"/>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0" name="Rectangle 19"/>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1" name="Rectangle 20"/>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4" name="Rectangle 23"/>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8" name="Rectangle 17"/>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5"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41031744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text columns">
    <p:spTree>
      <p:nvGrpSpPr>
        <p:cNvPr id="1" name=""/>
        <p:cNvGrpSpPr/>
        <p:nvPr/>
      </p:nvGrpSpPr>
      <p:grpSpPr>
        <a:xfrm>
          <a:off x="0" y="0"/>
          <a:ext cx="0" cy="0"/>
          <a:chOff x="0" y="0"/>
          <a:chExt cx="0" cy="0"/>
        </a:xfrm>
      </p:grpSpPr>
      <p:sp>
        <p:nvSpPr>
          <p:cNvPr id="33"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5" name="Text Placeholder 7"/>
          <p:cNvSpPr>
            <a:spLocks noGrp="1"/>
          </p:cNvSpPr>
          <p:nvPr>
            <p:ph type="body" sz="quarter" idx="12"/>
          </p:nvPr>
        </p:nvSpPr>
        <p:spPr>
          <a:xfrm>
            <a:off x="488662" y="1509888"/>
            <a:ext cx="2820429"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ext Placeholder 7"/>
          <p:cNvSpPr>
            <a:spLocks noGrp="1"/>
          </p:cNvSpPr>
          <p:nvPr>
            <p:ph type="body" sz="quarter" idx="17"/>
          </p:nvPr>
        </p:nvSpPr>
        <p:spPr>
          <a:xfrm>
            <a:off x="3363147" y="1509534"/>
            <a:ext cx="2820429"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7"/>
          <p:cNvSpPr>
            <a:spLocks noGrp="1"/>
          </p:cNvSpPr>
          <p:nvPr>
            <p:ph type="body" sz="quarter" idx="18"/>
          </p:nvPr>
        </p:nvSpPr>
        <p:spPr>
          <a:xfrm>
            <a:off x="6237634" y="1509091"/>
            <a:ext cx="2820429"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8" name="Group 1"/>
          <p:cNvGrpSpPr>
            <a:grpSpLocks/>
          </p:cNvGrpSpPr>
          <p:nvPr userDrawn="1"/>
        </p:nvGrpSpPr>
        <p:grpSpPr bwMode="auto">
          <a:xfrm>
            <a:off x="7536479" y="6616700"/>
            <a:ext cx="1558440" cy="241300"/>
            <a:chOff x="8164619" y="6615952"/>
            <a:chExt cx="1688034" cy="242048"/>
          </a:xfrm>
        </p:grpSpPr>
        <p:grpSp>
          <p:nvGrpSpPr>
            <p:cNvPr id="19" name="Group 2"/>
            <p:cNvGrpSpPr>
              <a:grpSpLocks/>
            </p:cNvGrpSpPr>
            <p:nvPr/>
          </p:nvGrpSpPr>
          <p:grpSpPr bwMode="auto">
            <a:xfrm>
              <a:off x="8164619" y="6615952"/>
              <a:ext cx="1688034" cy="242048"/>
              <a:chOff x="8164619" y="6615952"/>
              <a:chExt cx="1688034" cy="242048"/>
            </a:xfrm>
          </p:grpSpPr>
          <p:sp>
            <p:nvSpPr>
              <p:cNvPr id="21" name="Rectangle 20"/>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4" name="Rectangle 23"/>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5" name="Rectangle 24"/>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6" name="Rectangle 25"/>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0" name="Rectangle 19"/>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7"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5968741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line and image">
    <p:spTree>
      <p:nvGrpSpPr>
        <p:cNvPr id="1" name=""/>
        <p:cNvGrpSpPr/>
        <p:nvPr/>
      </p:nvGrpSpPr>
      <p:grpSpPr>
        <a:xfrm>
          <a:off x="0" y="0"/>
          <a:ext cx="0" cy="0"/>
          <a:chOff x="0" y="0"/>
          <a:chExt cx="0" cy="0"/>
        </a:xfrm>
      </p:grpSpPr>
      <p:sp>
        <p:nvSpPr>
          <p:cNvPr id="34"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15" name="Picture Placeholder 2"/>
          <p:cNvSpPr>
            <a:spLocks noGrp="1"/>
          </p:cNvSpPr>
          <p:nvPr>
            <p:ph type="pic" idx="1"/>
          </p:nvPr>
        </p:nvSpPr>
        <p:spPr>
          <a:xfrm>
            <a:off x="2046181" y="1772816"/>
            <a:ext cx="5064369" cy="4114800"/>
          </a:xfrm>
          <a:prstGeom prst="rect">
            <a:avLst/>
          </a:prstGeom>
        </p:spPr>
      </p:sp>
      <p:grpSp>
        <p:nvGrpSpPr>
          <p:cNvPr id="14" name="Group 1"/>
          <p:cNvGrpSpPr>
            <a:grpSpLocks/>
          </p:cNvGrpSpPr>
          <p:nvPr userDrawn="1"/>
        </p:nvGrpSpPr>
        <p:grpSpPr bwMode="auto">
          <a:xfrm>
            <a:off x="7536479" y="6616700"/>
            <a:ext cx="155844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4"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36328335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slide (2 line headline)">
    <p:spTree>
      <p:nvGrpSpPr>
        <p:cNvPr id="1" name=""/>
        <p:cNvGrpSpPr/>
        <p:nvPr/>
      </p:nvGrpSpPr>
      <p:grpSpPr>
        <a:xfrm>
          <a:off x="0" y="0"/>
          <a:ext cx="0" cy="0"/>
          <a:chOff x="0" y="0"/>
          <a:chExt cx="0" cy="0"/>
        </a:xfrm>
      </p:grpSpPr>
      <p:grpSp>
        <p:nvGrpSpPr>
          <p:cNvPr id="5" name="Group 1"/>
          <p:cNvGrpSpPr>
            <a:grpSpLocks/>
          </p:cNvGrpSpPr>
          <p:nvPr/>
        </p:nvGrpSpPr>
        <p:grpSpPr bwMode="auto">
          <a:xfrm>
            <a:off x="7536483" y="6616700"/>
            <a:ext cx="1554043" cy="241300"/>
            <a:chOff x="8164619" y="6615952"/>
            <a:chExt cx="1683271" cy="242048"/>
          </a:xfrm>
        </p:grpSpPr>
        <p:grpSp>
          <p:nvGrpSpPr>
            <p:cNvPr id="6" name="Group 2"/>
            <p:cNvGrpSpPr>
              <a:grpSpLocks/>
            </p:cNvGrpSpPr>
            <p:nvPr/>
          </p:nvGrpSpPr>
          <p:grpSpPr bwMode="auto">
            <a:xfrm>
              <a:off x="8164619" y="6615952"/>
              <a:ext cx="1683271" cy="242048"/>
              <a:chOff x="8164619" y="6615952"/>
              <a:chExt cx="1683271"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606629"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7" name="Rectangle 6"/>
            <p:cNvSpPr/>
            <p:nvPr/>
          </p:nvSpPr>
          <p:spPr>
            <a:xfrm>
              <a:off x="936378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51" name="Text Placeholder 16"/>
          <p:cNvSpPr>
            <a:spLocks noGrp="1"/>
          </p:cNvSpPr>
          <p:nvPr>
            <p:ph type="body" sz="quarter" idx="14"/>
          </p:nvPr>
        </p:nvSpPr>
        <p:spPr>
          <a:xfrm>
            <a:off x="-32465"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52" name="Text Placeholder 16"/>
          <p:cNvSpPr>
            <a:spLocks noGrp="1"/>
          </p:cNvSpPr>
          <p:nvPr>
            <p:ph type="body" sz="quarter" idx="15"/>
          </p:nvPr>
        </p:nvSpPr>
        <p:spPr>
          <a:xfrm>
            <a:off x="-32465" y="726564"/>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53" name="Text Placeholder 7"/>
          <p:cNvSpPr>
            <a:spLocks noGrp="1"/>
          </p:cNvSpPr>
          <p:nvPr>
            <p:ph type="body" sz="quarter" idx="12"/>
          </p:nvPr>
        </p:nvSpPr>
        <p:spPr>
          <a:xfrm>
            <a:off x="488661" y="1509888"/>
            <a:ext cx="7638945"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 Second level</a:t>
            </a:r>
          </a:p>
          <a:p>
            <a:pPr lvl="2"/>
            <a:r>
              <a:rPr lang="en-US" dirty="0" smtClean="0"/>
              <a:t>- Third level</a:t>
            </a:r>
          </a:p>
        </p:txBody>
      </p:sp>
      <p:sp>
        <p:nvSpPr>
          <p:cNvPr id="14" name="Slide Number Placeholder 11"/>
          <p:cNvSpPr>
            <a:spLocks noGrp="1"/>
          </p:cNvSpPr>
          <p:nvPr>
            <p:ph type="sldNum" sz="quarter" idx="16"/>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FA4DB5BE-23E5-43B5-BA03-2E6F01DBE3B1}"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208201884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line title and text">
    <p:spTree>
      <p:nvGrpSpPr>
        <p:cNvPr id="1" name=""/>
        <p:cNvGrpSpPr/>
        <p:nvPr/>
      </p:nvGrpSpPr>
      <p:grpSpPr>
        <a:xfrm>
          <a:off x="0" y="0"/>
          <a:ext cx="0" cy="0"/>
          <a:chOff x="0" y="0"/>
          <a:chExt cx="0" cy="0"/>
        </a:xfrm>
      </p:grpSpPr>
      <p:sp>
        <p:nvSpPr>
          <p:cNvPr id="35" name="Text Placeholder 16"/>
          <p:cNvSpPr>
            <a:spLocks noGrp="1"/>
          </p:cNvSpPr>
          <p:nvPr>
            <p:ph type="body" sz="quarter" idx="14"/>
          </p:nvPr>
        </p:nvSpPr>
        <p:spPr>
          <a:xfrm>
            <a:off x="-32465"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16" name="Text Placeholder 16"/>
          <p:cNvSpPr>
            <a:spLocks noGrp="1"/>
          </p:cNvSpPr>
          <p:nvPr>
            <p:ph type="body" sz="quarter" idx="15"/>
          </p:nvPr>
        </p:nvSpPr>
        <p:spPr>
          <a:xfrm>
            <a:off x="-32465" y="725332"/>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17" name="Text Placeholder 16"/>
          <p:cNvSpPr>
            <a:spLocks noGrp="1"/>
          </p:cNvSpPr>
          <p:nvPr>
            <p:ph type="body" sz="quarter" idx="16"/>
          </p:nvPr>
        </p:nvSpPr>
        <p:spPr>
          <a:xfrm>
            <a:off x="-32465" y="1249097"/>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18" name="Text Placeholder 7"/>
          <p:cNvSpPr>
            <a:spLocks noGrp="1"/>
          </p:cNvSpPr>
          <p:nvPr>
            <p:ph type="body" sz="quarter" idx="12"/>
          </p:nvPr>
        </p:nvSpPr>
        <p:spPr>
          <a:xfrm>
            <a:off x="488661" y="2086900"/>
            <a:ext cx="7638945" cy="4529052"/>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grpSp>
        <p:nvGrpSpPr>
          <p:cNvPr id="19" name="Group 1"/>
          <p:cNvGrpSpPr>
            <a:grpSpLocks/>
          </p:cNvGrpSpPr>
          <p:nvPr userDrawn="1"/>
        </p:nvGrpSpPr>
        <p:grpSpPr bwMode="auto">
          <a:xfrm>
            <a:off x="7536479" y="6616700"/>
            <a:ext cx="1558440" cy="241300"/>
            <a:chOff x="8164619" y="6615952"/>
            <a:chExt cx="1688034" cy="242048"/>
          </a:xfrm>
        </p:grpSpPr>
        <p:grpSp>
          <p:nvGrpSpPr>
            <p:cNvPr id="20" name="Group 2"/>
            <p:cNvGrpSpPr>
              <a:grpSpLocks/>
            </p:cNvGrpSpPr>
            <p:nvPr/>
          </p:nvGrpSpPr>
          <p:grpSpPr bwMode="auto">
            <a:xfrm>
              <a:off x="8164619" y="6615952"/>
              <a:ext cx="1688034" cy="242048"/>
              <a:chOff x="8164619" y="6615952"/>
              <a:chExt cx="1688034" cy="242048"/>
            </a:xfrm>
          </p:grpSpPr>
          <p:sp>
            <p:nvSpPr>
              <p:cNvPr id="22" name="Rectangle 21"/>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4" name="Rectangle 23"/>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5" name="Rectangle 24"/>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6" name="Rectangle 25"/>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7" name="Rectangle 26"/>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1" name="Rectangle 20"/>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8"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1884383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15" name="Picture 10" descr="10914100_RMR_PPT_Master_BG_A4_1.42.png"/>
          <p:cNvPicPr>
            <a:picLocks noChangeAspect="1"/>
          </p:cNvPicPr>
          <p:nvPr/>
        </p:nvPicPr>
        <p:blipFill>
          <a:blip r:embed="rId2" cstate="print">
            <a:extLst>
              <a:ext uri="{28A0092B-C50C-407E-A947-70E740481C1C}">
                <a14:useLocalDpi xmlns:a14="http://schemas.microsoft.com/office/drawing/2010/main" val="0"/>
              </a:ext>
            </a:extLst>
          </a:blip>
          <a:srcRect l="82808" t="72646" r="3693" b="11961"/>
          <a:stretch>
            <a:fillRect/>
          </a:stretch>
        </p:blipFill>
        <p:spPr bwMode="auto">
          <a:xfrm>
            <a:off x="439616" y="5537201"/>
            <a:ext cx="1310054"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950428" y="6403976"/>
            <a:ext cx="56974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r>
              <a:rPr lang="en-GB" altLang="en-US" sz="700" dirty="0" smtClean="0">
                <a:solidFill>
                  <a:prstClr val="black"/>
                </a:solidFill>
                <a:latin typeface="Arial" charset="0"/>
                <a:cs typeface="Arial" charset="0"/>
              </a:rPr>
              <a:t>Royal Mail, the cruciform and all marks indicated with ® are registered trade marks of Royal Mail Group Ltd.</a:t>
            </a:r>
          </a:p>
          <a:p>
            <a:pPr defTabSz="457200" fontAlgn="base">
              <a:spcBef>
                <a:spcPct val="0"/>
              </a:spcBef>
              <a:spcAft>
                <a:spcPct val="0"/>
              </a:spcAft>
              <a:defRPr/>
            </a:pPr>
            <a:r>
              <a:rPr lang="en-GB" altLang="en-US" sz="700" dirty="0" smtClean="0">
                <a:solidFill>
                  <a:prstClr val="black"/>
                </a:solidFill>
                <a:latin typeface="Arial" charset="0"/>
                <a:cs typeface="Arial" charset="0"/>
              </a:rPr>
              <a:t>Royal Mail Group Ltd 2014. Registered Office: 100 Victoria Embankment, London EC4Y 0HQ.© Royal Mail Group Ltd 2014. All rights reserved.</a:t>
            </a:r>
          </a:p>
        </p:txBody>
      </p:sp>
      <p:sp>
        <p:nvSpPr>
          <p:cNvPr id="41" name="Text Placeholder 7"/>
          <p:cNvSpPr>
            <a:spLocks noGrp="1"/>
          </p:cNvSpPr>
          <p:nvPr>
            <p:ph type="body" sz="quarter" idx="10"/>
          </p:nvPr>
        </p:nvSpPr>
        <p:spPr>
          <a:xfrm>
            <a:off x="-21644" y="1175628"/>
            <a:ext cx="8375018" cy="430887"/>
          </a:xfrm>
          <a:prstGeom prst="rect">
            <a:avLst/>
          </a:prstGeom>
          <a:solidFill>
            <a:srgbClr val="E32119"/>
          </a:solidFill>
          <a:ln>
            <a:noFill/>
          </a:ln>
        </p:spPr>
        <p:txBody>
          <a:bodyPr vert="horz" wrap="none" lIns="648000" tIns="0" rIns="108000" bIns="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cap="all" baseline="0">
                <a:solidFill>
                  <a:schemeClr val="bg1"/>
                </a:solidFill>
                <a:latin typeface="Arial Black" panose="020B0A04020102020204" pitchFamily="34" charset="0"/>
                <a:cs typeface="Arial"/>
              </a:defRPr>
            </a:lvl1pPr>
          </a:lstStyle>
          <a:p>
            <a:pPr lvl="0"/>
            <a:r>
              <a:rPr lang="en-US" smtClean="0"/>
              <a:t>Click to edit Master text styles</a:t>
            </a:r>
          </a:p>
        </p:txBody>
      </p:sp>
      <p:sp>
        <p:nvSpPr>
          <p:cNvPr id="44" name="Text Placeholder 7"/>
          <p:cNvSpPr>
            <a:spLocks noGrp="1"/>
          </p:cNvSpPr>
          <p:nvPr>
            <p:ph type="body" sz="quarter" idx="18"/>
          </p:nvPr>
        </p:nvSpPr>
        <p:spPr>
          <a:xfrm>
            <a:off x="-21643" y="2590217"/>
            <a:ext cx="7288311" cy="369332"/>
          </a:xfrm>
          <a:prstGeom prst="rect">
            <a:avLst/>
          </a:prstGeom>
          <a:noFill/>
          <a:ln>
            <a:no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cap="all" baseline="0">
                <a:solidFill>
                  <a:schemeClr val="tx1"/>
                </a:solidFill>
                <a:latin typeface="Arial Black" panose="020B0A04020102020204" pitchFamily="34" charset="0"/>
                <a:cs typeface="Arial"/>
              </a:defRPr>
            </a:lvl1pPr>
          </a:lstStyle>
          <a:p>
            <a:pPr lvl="0"/>
            <a:r>
              <a:rPr lang="en-US" dirty="0" smtClean="0"/>
              <a:t>Click to edit Master text styles</a:t>
            </a:r>
          </a:p>
        </p:txBody>
      </p:sp>
      <p:sp>
        <p:nvSpPr>
          <p:cNvPr id="45" name="Text Placeholder 7"/>
          <p:cNvSpPr>
            <a:spLocks noGrp="1"/>
          </p:cNvSpPr>
          <p:nvPr>
            <p:ph type="body" sz="quarter" idx="19"/>
          </p:nvPr>
        </p:nvSpPr>
        <p:spPr>
          <a:xfrm>
            <a:off x="-21644" y="3452072"/>
            <a:ext cx="5958331" cy="369332"/>
          </a:xfrm>
          <a:prstGeom prst="rect">
            <a:avLst/>
          </a:prstGeom>
          <a:noFill/>
          <a:ln>
            <a:no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cap="none" baseline="0">
                <a:solidFill>
                  <a:schemeClr val="tx1"/>
                </a:solidFill>
                <a:latin typeface="Arial Black" panose="020B0A04020102020204" pitchFamily="34" charset="0"/>
                <a:cs typeface="Arial"/>
              </a:defRPr>
            </a:lvl1pPr>
          </a:lstStyle>
          <a:p>
            <a:pPr lvl="0"/>
            <a:r>
              <a:rPr lang="en-US" smtClean="0"/>
              <a:t>Click to edit Master text styles</a:t>
            </a:r>
          </a:p>
        </p:txBody>
      </p:sp>
      <p:sp>
        <p:nvSpPr>
          <p:cNvPr id="46" name="Text Placeholder 7"/>
          <p:cNvSpPr>
            <a:spLocks noGrp="1"/>
          </p:cNvSpPr>
          <p:nvPr>
            <p:ph type="body" sz="quarter" idx="20"/>
          </p:nvPr>
        </p:nvSpPr>
        <p:spPr>
          <a:xfrm>
            <a:off x="-21643" y="3021144"/>
            <a:ext cx="7288311" cy="369332"/>
          </a:xfrm>
          <a:prstGeom prst="rect">
            <a:avLst/>
          </a:prstGeom>
          <a:noFill/>
          <a:ln>
            <a:noFill/>
          </a:ln>
        </p:spPr>
        <p:txBody>
          <a:bodyPr vert="horz" wrap="none" lIns="648000" tIns="0" rIns="108000" bIns="0" anchor="t"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cap="all" baseline="0">
                <a:solidFill>
                  <a:schemeClr val="tx1"/>
                </a:solidFill>
                <a:latin typeface="Arial Black" panose="020B0A04020102020204" pitchFamily="34" charset="0"/>
                <a:cs typeface="Arial"/>
              </a:defRPr>
            </a:lvl1pPr>
          </a:lstStyle>
          <a:p>
            <a:pPr lvl="0"/>
            <a:r>
              <a:rPr lang="en-US" smtClean="0"/>
              <a:t>Click to edit Master text styles</a:t>
            </a:r>
          </a:p>
        </p:txBody>
      </p:sp>
      <p:grpSp>
        <p:nvGrpSpPr>
          <p:cNvPr id="18" name="Group 1"/>
          <p:cNvGrpSpPr>
            <a:grpSpLocks/>
          </p:cNvGrpSpPr>
          <p:nvPr userDrawn="1"/>
        </p:nvGrpSpPr>
        <p:grpSpPr bwMode="auto">
          <a:xfrm>
            <a:off x="7536479" y="6616700"/>
            <a:ext cx="1558440" cy="241300"/>
            <a:chOff x="8164619" y="6615952"/>
            <a:chExt cx="1688034" cy="242048"/>
          </a:xfrm>
        </p:grpSpPr>
        <p:grpSp>
          <p:nvGrpSpPr>
            <p:cNvPr id="19" name="Group 2"/>
            <p:cNvGrpSpPr>
              <a:grpSpLocks/>
            </p:cNvGrpSpPr>
            <p:nvPr/>
          </p:nvGrpSpPr>
          <p:grpSpPr bwMode="auto">
            <a:xfrm>
              <a:off x="8164619" y="6615952"/>
              <a:ext cx="1688034" cy="242048"/>
              <a:chOff x="8164619" y="6615952"/>
              <a:chExt cx="1688034" cy="242048"/>
            </a:xfrm>
          </p:grpSpPr>
          <p:sp>
            <p:nvSpPr>
              <p:cNvPr id="21" name="Rectangle 20"/>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2" name="Rectangle 21"/>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3" name="Rectangle 22"/>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4" name="Rectangle 23"/>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5" name="Rectangle 24"/>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26" name="Rectangle 25"/>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0" name="Rectangle 19"/>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27" name="Slide Number Placeholder 11"/>
          <p:cNvSpPr>
            <a:spLocks noGrp="1"/>
          </p:cNvSpPr>
          <p:nvPr>
            <p:ph type="sldNum" sz="quarter" idx="24"/>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07AE5A85-834C-45C6-B70E-D6BB045069BC}"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3334313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ripes">
    <p:spTree>
      <p:nvGrpSpPr>
        <p:cNvPr id="1" name=""/>
        <p:cNvGrpSpPr/>
        <p:nvPr/>
      </p:nvGrpSpPr>
      <p:grpSpPr>
        <a:xfrm>
          <a:off x="0" y="0"/>
          <a:ext cx="0" cy="0"/>
          <a:chOff x="0" y="0"/>
          <a:chExt cx="0" cy="0"/>
        </a:xfrm>
      </p:grpSpPr>
      <p:sp>
        <p:nvSpPr>
          <p:cNvPr id="9" name="Rectangle 8"/>
          <p:cNvSpPr/>
          <p:nvPr/>
        </p:nvSpPr>
        <p:spPr>
          <a:xfrm>
            <a:off x="0" y="0"/>
            <a:ext cx="9144000" cy="979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10" name="Rectangle 9"/>
          <p:cNvSpPr/>
          <p:nvPr/>
        </p:nvSpPr>
        <p:spPr>
          <a:xfrm>
            <a:off x="0" y="979489"/>
            <a:ext cx="9144000" cy="97948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11" name="Rectangle 10"/>
          <p:cNvSpPr/>
          <p:nvPr/>
        </p:nvSpPr>
        <p:spPr>
          <a:xfrm>
            <a:off x="0" y="1958975"/>
            <a:ext cx="9144000" cy="9779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12" name="Rectangle 11"/>
          <p:cNvSpPr/>
          <p:nvPr/>
        </p:nvSpPr>
        <p:spPr>
          <a:xfrm>
            <a:off x="0" y="2936875"/>
            <a:ext cx="9144000" cy="97948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13" name="Rectangle 12"/>
          <p:cNvSpPr/>
          <p:nvPr/>
        </p:nvSpPr>
        <p:spPr>
          <a:xfrm>
            <a:off x="0" y="3916364"/>
            <a:ext cx="9144000" cy="97948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14" name="Rectangle 13"/>
          <p:cNvSpPr/>
          <p:nvPr/>
        </p:nvSpPr>
        <p:spPr>
          <a:xfrm>
            <a:off x="0" y="4895850"/>
            <a:ext cx="9144000" cy="97948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15" name="Rectangle 14"/>
          <p:cNvSpPr/>
          <p:nvPr/>
        </p:nvSpPr>
        <p:spPr>
          <a:xfrm>
            <a:off x="0" y="5875339"/>
            <a:ext cx="9144000" cy="97948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0000" anchor="ctr"/>
          <a:lstStyle/>
          <a:p>
            <a:pPr algn="ctr" defTabSz="457200">
              <a:defRPr/>
            </a:pPr>
            <a:endParaRPr lang="en-GB" dirty="0">
              <a:solidFill>
                <a:prstClr val="white"/>
              </a:solidFill>
            </a:endParaRPr>
          </a:p>
        </p:txBody>
      </p:sp>
      <p:sp>
        <p:nvSpPr>
          <p:cNvPr id="25" name="Text Placeholder 16"/>
          <p:cNvSpPr>
            <a:spLocks noGrp="1"/>
          </p:cNvSpPr>
          <p:nvPr>
            <p:ph type="body" sz="quarter" idx="14"/>
          </p:nvPr>
        </p:nvSpPr>
        <p:spPr>
          <a:xfrm>
            <a:off x="36068" y="116633"/>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dirty="0" smtClean="0"/>
              <a:t>Click to edit Master text styles</a:t>
            </a:r>
          </a:p>
        </p:txBody>
      </p:sp>
      <p:sp>
        <p:nvSpPr>
          <p:cNvPr id="26" name="Text Placeholder 16"/>
          <p:cNvSpPr>
            <a:spLocks noGrp="1"/>
          </p:cNvSpPr>
          <p:nvPr>
            <p:ph type="body" sz="quarter" idx="15"/>
          </p:nvPr>
        </p:nvSpPr>
        <p:spPr>
          <a:xfrm>
            <a:off x="36068" y="1095833"/>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smtClean="0"/>
              <a:t>Click to edit Master text styles</a:t>
            </a:r>
          </a:p>
        </p:txBody>
      </p:sp>
      <p:sp>
        <p:nvSpPr>
          <p:cNvPr id="27" name="Text Placeholder 16"/>
          <p:cNvSpPr>
            <a:spLocks noGrp="1"/>
          </p:cNvSpPr>
          <p:nvPr>
            <p:ph type="body" sz="quarter" idx="16"/>
          </p:nvPr>
        </p:nvSpPr>
        <p:spPr>
          <a:xfrm>
            <a:off x="36068" y="2075033"/>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smtClean="0"/>
              <a:t>Click to edit Master text styles</a:t>
            </a:r>
          </a:p>
        </p:txBody>
      </p:sp>
      <p:sp>
        <p:nvSpPr>
          <p:cNvPr id="28" name="Text Placeholder 16"/>
          <p:cNvSpPr>
            <a:spLocks noGrp="1"/>
          </p:cNvSpPr>
          <p:nvPr>
            <p:ph type="body" sz="quarter" idx="17"/>
          </p:nvPr>
        </p:nvSpPr>
        <p:spPr>
          <a:xfrm>
            <a:off x="36068" y="3054233"/>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dirty="0" smtClean="0"/>
              <a:t>Click to edit Master text styles</a:t>
            </a:r>
          </a:p>
        </p:txBody>
      </p:sp>
      <p:sp>
        <p:nvSpPr>
          <p:cNvPr id="29" name="Text Placeholder 16"/>
          <p:cNvSpPr>
            <a:spLocks noGrp="1"/>
          </p:cNvSpPr>
          <p:nvPr>
            <p:ph type="body" sz="quarter" idx="18"/>
          </p:nvPr>
        </p:nvSpPr>
        <p:spPr>
          <a:xfrm>
            <a:off x="36068" y="4026460"/>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dirty="0" smtClean="0"/>
              <a:t>Click to edit Master text styles</a:t>
            </a:r>
          </a:p>
        </p:txBody>
      </p:sp>
      <p:sp>
        <p:nvSpPr>
          <p:cNvPr id="30" name="Text Placeholder 16"/>
          <p:cNvSpPr>
            <a:spLocks noGrp="1"/>
          </p:cNvSpPr>
          <p:nvPr>
            <p:ph type="body" sz="quarter" idx="19"/>
          </p:nvPr>
        </p:nvSpPr>
        <p:spPr>
          <a:xfrm>
            <a:off x="36068" y="5012633"/>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dirty="0" smtClean="0"/>
              <a:t>Click to edit Master text styles</a:t>
            </a:r>
          </a:p>
        </p:txBody>
      </p:sp>
      <p:sp>
        <p:nvSpPr>
          <p:cNvPr id="31" name="Text Placeholder 16"/>
          <p:cNvSpPr>
            <a:spLocks noGrp="1"/>
          </p:cNvSpPr>
          <p:nvPr>
            <p:ph type="body" sz="quarter" idx="20"/>
          </p:nvPr>
        </p:nvSpPr>
        <p:spPr>
          <a:xfrm>
            <a:off x="36068" y="5990257"/>
            <a:ext cx="9107932" cy="769441"/>
          </a:xfrm>
          <a:prstGeom prst="rect">
            <a:avLst/>
          </a:prstGeom>
          <a:noFill/>
        </p:spPr>
        <p:txBody>
          <a:bodyPr wrap="square" lIns="90000" anchor="ctr">
            <a:spAutoFit/>
          </a:bodyPr>
          <a:lstStyle>
            <a:lvl1pPr marL="0" indent="0" algn="ctr">
              <a:buNone/>
              <a:defRPr sz="4400" b="1" cap="all" baseline="0">
                <a:solidFill>
                  <a:schemeClr val="bg1"/>
                </a:solidFill>
                <a:latin typeface="Impact" panose="020B080603090205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5164180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slide (2 line headline)">
    <p:spTree>
      <p:nvGrpSpPr>
        <p:cNvPr id="1" name=""/>
        <p:cNvGrpSpPr/>
        <p:nvPr/>
      </p:nvGrpSpPr>
      <p:grpSpPr>
        <a:xfrm>
          <a:off x="0" y="0"/>
          <a:ext cx="0" cy="0"/>
          <a:chOff x="0" y="0"/>
          <a:chExt cx="0" cy="0"/>
        </a:xfrm>
      </p:grpSpPr>
      <p:grpSp>
        <p:nvGrpSpPr>
          <p:cNvPr id="5" name="Group 1"/>
          <p:cNvGrpSpPr>
            <a:grpSpLocks/>
          </p:cNvGrpSpPr>
          <p:nvPr/>
        </p:nvGrpSpPr>
        <p:grpSpPr bwMode="auto">
          <a:xfrm>
            <a:off x="7536486" y="6616700"/>
            <a:ext cx="1554043" cy="241300"/>
            <a:chOff x="8164619" y="6615952"/>
            <a:chExt cx="1683271" cy="242048"/>
          </a:xfrm>
        </p:grpSpPr>
        <p:grpSp>
          <p:nvGrpSpPr>
            <p:cNvPr id="6" name="Group 2"/>
            <p:cNvGrpSpPr>
              <a:grpSpLocks/>
            </p:cNvGrpSpPr>
            <p:nvPr/>
          </p:nvGrpSpPr>
          <p:grpSpPr bwMode="auto">
            <a:xfrm>
              <a:off x="8164619" y="6615952"/>
              <a:ext cx="1683271" cy="242048"/>
              <a:chOff x="8164619" y="6615952"/>
              <a:chExt cx="1683271"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13" name="Rectangle 12"/>
              <p:cNvSpPr/>
              <p:nvPr/>
            </p:nvSpPr>
            <p:spPr>
              <a:xfrm>
                <a:off x="9606629"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7" name="Rectangle 6"/>
            <p:cNvSpPr/>
            <p:nvPr/>
          </p:nvSpPr>
          <p:spPr>
            <a:xfrm>
              <a:off x="936378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dirty="0">
                <a:solidFill>
                  <a:prstClr val="white"/>
                </a:solidFill>
              </a:endParaRPr>
            </a:p>
          </p:txBody>
        </p:sp>
      </p:grpSp>
      <p:sp>
        <p:nvSpPr>
          <p:cNvPr id="51" name="Text Placeholder 16"/>
          <p:cNvSpPr>
            <a:spLocks noGrp="1"/>
          </p:cNvSpPr>
          <p:nvPr>
            <p:ph type="body" sz="quarter" idx="14"/>
          </p:nvPr>
        </p:nvSpPr>
        <p:spPr>
          <a:xfrm>
            <a:off x="-32463"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52" name="Text Placeholder 16"/>
          <p:cNvSpPr>
            <a:spLocks noGrp="1"/>
          </p:cNvSpPr>
          <p:nvPr>
            <p:ph type="body" sz="quarter" idx="15"/>
          </p:nvPr>
        </p:nvSpPr>
        <p:spPr>
          <a:xfrm>
            <a:off x="-32463" y="726564"/>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53" name="Text Placeholder 7"/>
          <p:cNvSpPr>
            <a:spLocks noGrp="1"/>
          </p:cNvSpPr>
          <p:nvPr>
            <p:ph type="body" sz="quarter" idx="12"/>
          </p:nvPr>
        </p:nvSpPr>
        <p:spPr>
          <a:xfrm>
            <a:off x="488661" y="1509888"/>
            <a:ext cx="7638945"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 Second level</a:t>
            </a:r>
          </a:p>
          <a:p>
            <a:pPr lvl="2"/>
            <a:r>
              <a:rPr lang="en-US" dirty="0" smtClean="0"/>
              <a:t>- Third level</a:t>
            </a:r>
          </a:p>
        </p:txBody>
      </p:sp>
      <p:sp>
        <p:nvSpPr>
          <p:cNvPr id="14" name="Slide Number Placeholder 11"/>
          <p:cNvSpPr>
            <a:spLocks noGrp="1"/>
          </p:cNvSpPr>
          <p:nvPr>
            <p:ph type="sldNum" sz="quarter" idx="16"/>
          </p:nvPr>
        </p:nvSpPr>
        <p:spPr>
          <a:xfrm>
            <a:off x="8058151" y="6548445"/>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FA4DB5BE-23E5-43B5-BA03-2E6F01DBE3B1}"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238437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Chart slide">
    <p:spTree>
      <p:nvGrpSpPr>
        <p:cNvPr id="1" name=""/>
        <p:cNvGrpSpPr/>
        <p:nvPr/>
      </p:nvGrpSpPr>
      <p:grpSpPr>
        <a:xfrm>
          <a:off x="0" y="0"/>
          <a:ext cx="0" cy="0"/>
          <a:chOff x="0" y="0"/>
          <a:chExt cx="0" cy="0"/>
        </a:xfrm>
      </p:grpSpPr>
      <p:grpSp>
        <p:nvGrpSpPr>
          <p:cNvPr id="5" name="Group 1"/>
          <p:cNvGrpSpPr>
            <a:grpSpLocks/>
          </p:cNvGrpSpPr>
          <p:nvPr/>
        </p:nvGrpSpPr>
        <p:grpSpPr bwMode="auto">
          <a:xfrm>
            <a:off x="7536480" y="6616700"/>
            <a:ext cx="1558439" cy="241300"/>
            <a:chOff x="8164619" y="6615952"/>
            <a:chExt cx="1688033" cy="242048"/>
          </a:xfrm>
        </p:grpSpPr>
        <p:grpSp>
          <p:nvGrpSpPr>
            <p:cNvPr id="6" name="Group 2"/>
            <p:cNvGrpSpPr>
              <a:grpSpLocks/>
            </p:cNvGrpSpPr>
            <p:nvPr/>
          </p:nvGrpSpPr>
          <p:grpSpPr bwMode="auto">
            <a:xfrm>
              <a:off x="8164619" y="6615952"/>
              <a:ext cx="1688033" cy="242048"/>
              <a:chOff x="8164619" y="6615952"/>
              <a:chExt cx="1688033"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611391"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7" name="Rectangle 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17" name="Chart Placeholder 5"/>
          <p:cNvSpPr>
            <a:spLocks noGrp="1"/>
          </p:cNvSpPr>
          <p:nvPr>
            <p:ph type="chart" sz="quarter" idx="13"/>
          </p:nvPr>
        </p:nvSpPr>
        <p:spPr>
          <a:xfrm>
            <a:off x="4456201" y="1509888"/>
            <a:ext cx="3638942" cy="5106064"/>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noProof="0" smtClean="0"/>
              <a:t>Click icon to add chart</a:t>
            </a:r>
            <a:endParaRPr lang="en-GB" noProof="0" dirty="0"/>
          </a:p>
        </p:txBody>
      </p:sp>
      <p:sp>
        <p:nvSpPr>
          <p:cNvPr id="29" name="Text Placeholder 16"/>
          <p:cNvSpPr>
            <a:spLocks noGrp="1"/>
          </p:cNvSpPr>
          <p:nvPr>
            <p:ph type="body" sz="quarter" idx="14"/>
          </p:nvPr>
        </p:nvSpPr>
        <p:spPr>
          <a:xfrm>
            <a:off x="-32465"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0" name="Text Placeholder 7"/>
          <p:cNvSpPr>
            <a:spLocks noGrp="1"/>
          </p:cNvSpPr>
          <p:nvPr>
            <p:ph type="body" sz="quarter" idx="12"/>
          </p:nvPr>
        </p:nvSpPr>
        <p:spPr>
          <a:xfrm>
            <a:off x="488661" y="1509888"/>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4" name="Slide Number Placeholder 11"/>
          <p:cNvSpPr>
            <a:spLocks noGrp="1"/>
          </p:cNvSpPr>
          <p:nvPr>
            <p:ph type="sldNum" sz="quarter" idx="15"/>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B7C27070-2E76-40C0-9274-4668F9A234BF}"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2019404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table slide">
    <p:spTree>
      <p:nvGrpSpPr>
        <p:cNvPr id="1" name=""/>
        <p:cNvGrpSpPr/>
        <p:nvPr/>
      </p:nvGrpSpPr>
      <p:grpSpPr>
        <a:xfrm>
          <a:off x="0" y="0"/>
          <a:ext cx="0" cy="0"/>
          <a:chOff x="0" y="0"/>
          <a:chExt cx="0" cy="0"/>
        </a:xfrm>
      </p:grpSpPr>
      <p:grpSp>
        <p:nvGrpSpPr>
          <p:cNvPr id="5" name="Group 1"/>
          <p:cNvGrpSpPr>
            <a:grpSpLocks/>
          </p:cNvGrpSpPr>
          <p:nvPr/>
        </p:nvGrpSpPr>
        <p:grpSpPr bwMode="auto">
          <a:xfrm>
            <a:off x="7536479" y="6616700"/>
            <a:ext cx="1558440" cy="241300"/>
            <a:chOff x="8164619" y="6615952"/>
            <a:chExt cx="1688034" cy="242048"/>
          </a:xfrm>
        </p:grpSpPr>
        <p:grpSp>
          <p:nvGrpSpPr>
            <p:cNvPr id="6" name="Group 2"/>
            <p:cNvGrpSpPr>
              <a:grpSpLocks/>
            </p:cNvGrpSpPr>
            <p:nvPr/>
          </p:nvGrpSpPr>
          <p:grpSpPr bwMode="auto">
            <a:xfrm>
              <a:off x="8164619" y="6615952"/>
              <a:ext cx="1688034" cy="242048"/>
              <a:chOff x="8164619" y="6615952"/>
              <a:chExt cx="1688034"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7" name="Rectangle 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33"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4" name="Table Placeholder 3"/>
          <p:cNvSpPr>
            <a:spLocks noGrp="1"/>
          </p:cNvSpPr>
          <p:nvPr>
            <p:ph type="tbl" sz="quarter" idx="15"/>
          </p:nvPr>
        </p:nvSpPr>
        <p:spPr>
          <a:xfrm>
            <a:off x="4512020" y="1509888"/>
            <a:ext cx="3546231" cy="5106065"/>
          </a:xfrm>
          <a:prstGeom prst="rect">
            <a:avLst/>
          </a:prstGeom>
        </p:spPr>
        <p:txBody>
          <a:bodyPr/>
          <a:lstStyle>
            <a:lvl1pPr marL="0" indent="0">
              <a:buFontTx/>
              <a:buNone/>
              <a:defRPr sz="2400">
                <a:latin typeface="Arial" panose="020B0604020202020204" pitchFamily="34" charset="0"/>
                <a:cs typeface="Arial" panose="020B0604020202020204" pitchFamily="34" charset="0"/>
              </a:defRPr>
            </a:lvl1pPr>
          </a:lstStyle>
          <a:p>
            <a:pPr lvl="0"/>
            <a:r>
              <a:rPr lang="en-US" noProof="0" smtClean="0"/>
              <a:t>Click icon to add table</a:t>
            </a:r>
            <a:endParaRPr lang="en-GB" noProof="0" dirty="0"/>
          </a:p>
        </p:txBody>
      </p:sp>
      <p:sp>
        <p:nvSpPr>
          <p:cNvPr id="35" name="Text Placeholder 7"/>
          <p:cNvSpPr>
            <a:spLocks noGrp="1"/>
          </p:cNvSpPr>
          <p:nvPr>
            <p:ph type="body" sz="quarter" idx="12"/>
          </p:nvPr>
        </p:nvSpPr>
        <p:spPr>
          <a:xfrm>
            <a:off x="488661" y="1509888"/>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4" name="Slide Number Placeholder 11"/>
          <p:cNvSpPr>
            <a:spLocks noGrp="1"/>
          </p:cNvSpPr>
          <p:nvPr>
            <p:ph type="sldNum" sz="quarter" idx="16"/>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A4B76DBB-914E-4BB8-B8BA-89BC3162B62A}"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3156988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amp; table slide">
    <p:spTree>
      <p:nvGrpSpPr>
        <p:cNvPr id="1" name=""/>
        <p:cNvGrpSpPr/>
        <p:nvPr/>
      </p:nvGrpSpPr>
      <p:grpSpPr>
        <a:xfrm>
          <a:off x="0" y="0"/>
          <a:ext cx="0" cy="0"/>
          <a:chOff x="0" y="0"/>
          <a:chExt cx="0" cy="0"/>
        </a:xfrm>
      </p:grpSpPr>
      <p:grpSp>
        <p:nvGrpSpPr>
          <p:cNvPr id="5" name="Group 1"/>
          <p:cNvGrpSpPr>
            <a:grpSpLocks/>
          </p:cNvGrpSpPr>
          <p:nvPr/>
        </p:nvGrpSpPr>
        <p:grpSpPr bwMode="auto">
          <a:xfrm>
            <a:off x="7536479" y="6616700"/>
            <a:ext cx="1558440" cy="241300"/>
            <a:chOff x="8164619" y="6615952"/>
            <a:chExt cx="1688034" cy="242048"/>
          </a:xfrm>
        </p:grpSpPr>
        <p:grpSp>
          <p:nvGrpSpPr>
            <p:cNvPr id="6" name="Group 2"/>
            <p:cNvGrpSpPr>
              <a:grpSpLocks/>
            </p:cNvGrpSpPr>
            <p:nvPr/>
          </p:nvGrpSpPr>
          <p:grpSpPr bwMode="auto">
            <a:xfrm>
              <a:off x="8164619" y="6615952"/>
              <a:ext cx="1688034" cy="242048"/>
              <a:chOff x="8164619" y="6615952"/>
              <a:chExt cx="1688034"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7" name="Rectangle 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33"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5" name="Text Placeholder 7"/>
          <p:cNvSpPr>
            <a:spLocks noGrp="1"/>
          </p:cNvSpPr>
          <p:nvPr>
            <p:ph type="body" sz="quarter" idx="12"/>
          </p:nvPr>
        </p:nvSpPr>
        <p:spPr>
          <a:xfrm>
            <a:off x="488661" y="1509888"/>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4" name="Slide Number Placeholder 11"/>
          <p:cNvSpPr>
            <a:spLocks noGrp="1"/>
          </p:cNvSpPr>
          <p:nvPr>
            <p:ph type="sldNum" sz="quarter" idx="16"/>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A4B76DBB-914E-4BB8-B8BA-89BC3162B62A}" type="slidenum">
              <a:rPr lang="en-US">
                <a:solidFill>
                  <a:srgbClr val="FFFFFF"/>
                </a:solidFill>
              </a:rPr>
              <a:pPr defTabSz="457200">
                <a:defRPr/>
              </a:pPr>
              <a:t>‹#›</a:t>
            </a:fld>
            <a:endParaRPr lang="en-US" dirty="0">
              <a:solidFill>
                <a:srgbClr val="FFFFFF"/>
              </a:solidFill>
            </a:endParaRPr>
          </a:p>
        </p:txBody>
      </p:sp>
      <p:sp>
        <p:nvSpPr>
          <p:cNvPr id="15" name="Text Placeholder 7"/>
          <p:cNvSpPr>
            <a:spLocks noGrp="1"/>
          </p:cNvSpPr>
          <p:nvPr>
            <p:ph type="body" sz="quarter" idx="17"/>
          </p:nvPr>
        </p:nvSpPr>
        <p:spPr>
          <a:xfrm>
            <a:off x="4540929" y="1512081"/>
            <a:ext cx="387399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360406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amp; table slide">
    <p:spTree>
      <p:nvGrpSpPr>
        <p:cNvPr id="1" name=""/>
        <p:cNvGrpSpPr/>
        <p:nvPr/>
      </p:nvGrpSpPr>
      <p:grpSpPr>
        <a:xfrm>
          <a:off x="0" y="0"/>
          <a:ext cx="0" cy="0"/>
          <a:chOff x="0" y="0"/>
          <a:chExt cx="0" cy="0"/>
        </a:xfrm>
      </p:grpSpPr>
      <p:grpSp>
        <p:nvGrpSpPr>
          <p:cNvPr id="5" name="Group 1"/>
          <p:cNvGrpSpPr>
            <a:grpSpLocks/>
          </p:cNvGrpSpPr>
          <p:nvPr/>
        </p:nvGrpSpPr>
        <p:grpSpPr bwMode="auto">
          <a:xfrm>
            <a:off x="7536479" y="6616700"/>
            <a:ext cx="1558440" cy="241300"/>
            <a:chOff x="8164619" y="6615952"/>
            <a:chExt cx="1688034" cy="242048"/>
          </a:xfrm>
        </p:grpSpPr>
        <p:grpSp>
          <p:nvGrpSpPr>
            <p:cNvPr id="6" name="Group 2"/>
            <p:cNvGrpSpPr>
              <a:grpSpLocks/>
            </p:cNvGrpSpPr>
            <p:nvPr/>
          </p:nvGrpSpPr>
          <p:grpSpPr bwMode="auto">
            <a:xfrm>
              <a:off x="8164619" y="6615952"/>
              <a:ext cx="1688034" cy="242048"/>
              <a:chOff x="8164619" y="6615952"/>
              <a:chExt cx="1688034"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3" name="Rectangle 1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7" name="Rectangle 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33"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35" name="Text Placeholder 7"/>
          <p:cNvSpPr>
            <a:spLocks noGrp="1"/>
          </p:cNvSpPr>
          <p:nvPr>
            <p:ph type="body" sz="quarter" idx="12"/>
          </p:nvPr>
        </p:nvSpPr>
        <p:spPr>
          <a:xfrm>
            <a:off x="488662" y="1509888"/>
            <a:ext cx="2820429"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Slide Number Placeholder 11"/>
          <p:cNvSpPr>
            <a:spLocks noGrp="1"/>
          </p:cNvSpPr>
          <p:nvPr>
            <p:ph type="sldNum" sz="quarter" idx="16"/>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A4B76DBB-914E-4BB8-B8BA-89BC3162B62A}" type="slidenum">
              <a:rPr lang="en-US">
                <a:solidFill>
                  <a:srgbClr val="FFFFFF"/>
                </a:solidFill>
              </a:rPr>
              <a:pPr defTabSz="457200">
                <a:defRPr/>
              </a:pPr>
              <a:t>‹#›</a:t>
            </a:fld>
            <a:endParaRPr lang="en-US" dirty="0">
              <a:solidFill>
                <a:srgbClr val="FFFFFF"/>
              </a:solidFill>
            </a:endParaRPr>
          </a:p>
        </p:txBody>
      </p:sp>
      <p:sp>
        <p:nvSpPr>
          <p:cNvPr id="16" name="Text Placeholder 7"/>
          <p:cNvSpPr>
            <a:spLocks noGrp="1"/>
          </p:cNvSpPr>
          <p:nvPr>
            <p:ph type="body" sz="quarter" idx="17"/>
          </p:nvPr>
        </p:nvSpPr>
        <p:spPr>
          <a:xfrm>
            <a:off x="3363147" y="1509534"/>
            <a:ext cx="2820429"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7"/>
          <p:cNvSpPr>
            <a:spLocks noGrp="1"/>
          </p:cNvSpPr>
          <p:nvPr>
            <p:ph type="body" sz="quarter" idx="18"/>
          </p:nvPr>
        </p:nvSpPr>
        <p:spPr>
          <a:xfrm>
            <a:off x="6237634" y="1509091"/>
            <a:ext cx="2820429"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628650" indent="-171450">
              <a:lnSpc>
                <a:spcPct val="100000"/>
              </a:lnSpc>
              <a:spcBef>
                <a:spcPts val="0"/>
              </a:spcBef>
              <a:spcAft>
                <a:spcPts val="1600"/>
              </a:spcAft>
              <a:buClr>
                <a:srgbClr val="E32119"/>
              </a:buClr>
              <a:buFont typeface="Wingdings" panose="05000000000000000000" pitchFamily="2" charset="2"/>
              <a:buChar char="§"/>
              <a:defRPr sz="1600" b="0">
                <a:latin typeface="Arial"/>
              </a:defRPr>
            </a:lvl2pPr>
            <a:lvl3pPr marL="1200150" indent="-285750">
              <a:lnSpc>
                <a:spcPct val="100000"/>
              </a:lnSpc>
              <a:spcBef>
                <a:spcPts val="0"/>
              </a:spcBef>
              <a:spcAft>
                <a:spcPts val="1600"/>
              </a:spcAft>
              <a:buClr>
                <a:srgbClr val="E32119"/>
              </a:buClr>
              <a:buFont typeface="Wingdings" panose="05000000000000000000" pitchFamily="2" charset="2"/>
              <a:buChar char="§"/>
              <a:defRPr sz="1600" b="0">
                <a:solidFill>
                  <a:schemeClr val="tx1"/>
                </a:solidFill>
                <a:latin typeface="Arial"/>
              </a:defRPr>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79924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nd image">
    <p:spTree>
      <p:nvGrpSpPr>
        <p:cNvPr id="1" name=""/>
        <p:cNvGrpSpPr/>
        <p:nvPr/>
      </p:nvGrpSpPr>
      <p:grpSpPr>
        <a:xfrm>
          <a:off x="0" y="0"/>
          <a:ext cx="0" cy="0"/>
          <a:chOff x="0" y="0"/>
          <a:chExt cx="0" cy="0"/>
        </a:xfrm>
      </p:grpSpPr>
      <p:grpSp>
        <p:nvGrpSpPr>
          <p:cNvPr id="4" name="Group 1"/>
          <p:cNvGrpSpPr>
            <a:grpSpLocks/>
          </p:cNvGrpSpPr>
          <p:nvPr/>
        </p:nvGrpSpPr>
        <p:grpSpPr bwMode="auto">
          <a:xfrm>
            <a:off x="7536479" y="6616700"/>
            <a:ext cx="1558440" cy="241300"/>
            <a:chOff x="8164619" y="6615952"/>
            <a:chExt cx="1688034" cy="242048"/>
          </a:xfrm>
        </p:grpSpPr>
        <p:grpSp>
          <p:nvGrpSpPr>
            <p:cNvPr id="5" name="Group 2"/>
            <p:cNvGrpSpPr>
              <a:grpSpLocks/>
            </p:cNvGrpSpPr>
            <p:nvPr/>
          </p:nvGrpSpPr>
          <p:grpSpPr bwMode="auto">
            <a:xfrm>
              <a:off x="8164619" y="6615952"/>
              <a:ext cx="1688034" cy="242048"/>
              <a:chOff x="8164619" y="6615952"/>
              <a:chExt cx="1688034" cy="242048"/>
            </a:xfrm>
          </p:grpSpPr>
          <p:sp>
            <p:nvSpPr>
              <p:cNvPr id="7" name="Rectangle 6"/>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8" name="Rectangle 7"/>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9" name="Rectangle 8"/>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0" name="Rectangle 9"/>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1" name="Rectangle 10"/>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sp>
            <p:nvSpPr>
              <p:cNvPr id="12" name="Rectangle 11"/>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6" name="Rectangle 5"/>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endParaRPr>
            </a:p>
          </p:txBody>
        </p:sp>
      </p:grpSp>
      <p:sp>
        <p:nvSpPr>
          <p:cNvPr id="34" name="Text Placeholder 16"/>
          <p:cNvSpPr>
            <a:spLocks noGrp="1"/>
          </p:cNvSpPr>
          <p:nvPr>
            <p:ph type="body" sz="quarter" idx="14"/>
          </p:nvPr>
        </p:nvSpPr>
        <p:spPr>
          <a:xfrm>
            <a:off x="-32464" y="201259"/>
            <a:ext cx="8358297" cy="523220"/>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smtClean="0"/>
              <a:t>Click to edit Master text styles</a:t>
            </a:r>
          </a:p>
        </p:txBody>
      </p:sp>
      <p:sp>
        <p:nvSpPr>
          <p:cNvPr id="15" name="Picture Placeholder 2"/>
          <p:cNvSpPr>
            <a:spLocks noGrp="1"/>
          </p:cNvSpPr>
          <p:nvPr>
            <p:ph type="pic" idx="1"/>
          </p:nvPr>
        </p:nvSpPr>
        <p:spPr>
          <a:xfrm>
            <a:off x="2046181" y="1772816"/>
            <a:ext cx="5064369" cy="4114800"/>
          </a:xfrm>
          <a:prstGeom prst="rect">
            <a:avLst/>
          </a:prstGeom>
        </p:spPr>
      </p:sp>
      <p:sp>
        <p:nvSpPr>
          <p:cNvPr id="13" name="Slide Number Placeholder 11"/>
          <p:cNvSpPr>
            <a:spLocks noGrp="1"/>
          </p:cNvSpPr>
          <p:nvPr>
            <p:ph type="sldNum" sz="quarter" idx="15"/>
          </p:nvPr>
        </p:nvSpPr>
        <p:spPr>
          <a:xfrm>
            <a:off x="8058151" y="6548439"/>
            <a:ext cx="502626"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defTabSz="457200">
              <a:defRPr/>
            </a:pPr>
            <a:fld id="{18137D8A-0122-4218-90DD-D5D6EAB12E76}" type="slidenum">
              <a:rPr lang="en-US">
                <a:solidFill>
                  <a:srgbClr val="FFFFFF"/>
                </a:solidFill>
              </a:rPr>
              <a:pPr defTabSz="457200">
                <a:defRPr/>
              </a:pPr>
              <a:t>‹#›</a:t>
            </a:fld>
            <a:endParaRPr lang="en-US" dirty="0">
              <a:solidFill>
                <a:srgbClr val="FFFFFF"/>
              </a:solidFill>
            </a:endParaRPr>
          </a:p>
        </p:txBody>
      </p:sp>
    </p:spTree>
    <p:extLst>
      <p:ext uri="{BB962C8B-B14F-4D97-AF65-F5344CB8AC3E}">
        <p14:creationId xmlns:p14="http://schemas.microsoft.com/office/powerpoint/2010/main" val="3411866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53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22" r:id="rId14"/>
    <p:sldLayoutId id="2147483723" r:id="rId15"/>
    <p:sldLayoutId id="2147483729" r:id="rId16"/>
    <p:sldLayoutId id="2147483732" r:id="rId17"/>
    <p:sldLayoutId id="2147483733" r:id="rId18"/>
    <p:sldLayoutId id="2147483734" r:id="rId19"/>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113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ftr="0"/>
  <p:txStyles>
    <p:titleStyle>
      <a:lvl1pPr algn="ctr" defTabSz="405216" rtl="0" eaLnBrk="1" latinLnBrk="0" hangingPunct="1">
        <a:spcBef>
          <a:spcPct val="0"/>
        </a:spcBef>
        <a:buNone/>
        <a:defRPr sz="3900" kern="1200">
          <a:solidFill>
            <a:schemeClr val="tx1"/>
          </a:solidFill>
          <a:latin typeface="+mj-lt"/>
          <a:ea typeface="+mj-ea"/>
          <a:cs typeface="+mj-cs"/>
        </a:defRPr>
      </a:lvl1pPr>
    </p:titleStyle>
    <p:body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252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mike.griffin@royalmai.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mailmen.com/"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1.emf"/><Relationship Id="rId7" Type="http://schemas.openxmlformats.org/officeDocument/2006/relationships/diagramQuickStyle" Target="../diagrams/quickStyle3.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2.jpeg"/><Relationship Id="rId9" Type="http://schemas.microsoft.com/office/2007/relationships/diagramDrawing" Target="../diagrams/drawing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11.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0" y="1628800"/>
            <a:ext cx="8969668" cy="738664"/>
          </a:xfrm>
        </p:spPr>
        <p:txBody>
          <a:bodyPr/>
          <a:lstStyle/>
          <a:p>
            <a:r>
              <a:rPr lang="en-US" sz="4800" dirty="0" smtClean="0"/>
              <a:t>Sector propositions</a:t>
            </a:r>
            <a:endParaRPr lang="en-US" sz="4800" dirty="0"/>
          </a:p>
        </p:txBody>
      </p:sp>
      <p:sp>
        <p:nvSpPr>
          <p:cNvPr id="3" name="Text Placeholder 2"/>
          <p:cNvSpPr>
            <a:spLocks noGrp="1"/>
          </p:cNvSpPr>
          <p:nvPr>
            <p:ph type="body" sz="quarter" idx="21"/>
          </p:nvPr>
        </p:nvSpPr>
        <p:spPr>
          <a:xfrm>
            <a:off x="0" y="2348880"/>
            <a:ext cx="6678464" cy="738664"/>
          </a:xfrm>
        </p:spPr>
        <p:txBody>
          <a:bodyPr/>
          <a:lstStyle/>
          <a:p>
            <a:r>
              <a:rPr lang="en-US" sz="4800" dirty="0" smtClean="0"/>
              <a:t>And incentives</a:t>
            </a:r>
            <a:endParaRPr lang="en-US" sz="4800" dirty="0"/>
          </a:p>
        </p:txBody>
      </p:sp>
      <p:sp>
        <p:nvSpPr>
          <p:cNvPr id="4" name="Text Placeholder 3"/>
          <p:cNvSpPr>
            <a:spLocks noGrp="1"/>
          </p:cNvSpPr>
          <p:nvPr>
            <p:ph type="body" sz="quarter" idx="23"/>
          </p:nvPr>
        </p:nvSpPr>
        <p:spPr>
          <a:xfrm>
            <a:off x="0" y="890136"/>
            <a:ext cx="6245461" cy="738664"/>
          </a:xfrm>
        </p:spPr>
        <p:txBody>
          <a:bodyPr/>
          <a:lstStyle/>
          <a:p>
            <a:r>
              <a:rPr lang="en-US" sz="4800" dirty="0" smtClean="0"/>
              <a:t>Sales toolkit</a:t>
            </a:r>
            <a:endParaRPr lang="en-US" sz="4800" dirty="0"/>
          </a:p>
        </p:txBody>
      </p:sp>
      <p:sp>
        <p:nvSpPr>
          <p:cNvPr id="5" name="Slide Number Placeholder 4"/>
          <p:cNvSpPr>
            <a:spLocks noGrp="1"/>
          </p:cNvSpPr>
          <p:nvPr>
            <p:ph type="sldNum" sz="quarter" idx="24"/>
          </p:nvPr>
        </p:nvSpPr>
        <p:spPr/>
        <p:txBody>
          <a:bodyPr/>
          <a:lstStyle/>
          <a:p>
            <a:pPr defTabSz="457200">
              <a:defRPr/>
            </a:pPr>
            <a:fld id="{07AE5A85-834C-45C6-B70E-D6BB045069BC}" type="slidenum">
              <a:rPr lang="en-US" smtClean="0">
                <a:solidFill>
                  <a:srgbClr val="FFFFFF"/>
                </a:solidFill>
              </a:rPr>
              <a:pPr defTabSz="457200">
                <a:defRPr/>
              </a:pPr>
              <a:t>1</a:t>
            </a:fld>
            <a:endParaRPr lang="en-US" dirty="0">
              <a:solidFill>
                <a:srgbClr val="FFFFFF"/>
              </a:solidFill>
            </a:endParaRPr>
          </a:p>
        </p:txBody>
      </p:sp>
      <p:sp>
        <p:nvSpPr>
          <p:cNvPr id="6" name="TextBox 5"/>
          <p:cNvSpPr txBox="1"/>
          <p:nvPr/>
        </p:nvSpPr>
        <p:spPr>
          <a:xfrm>
            <a:off x="179512" y="3501008"/>
            <a:ext cx="475252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February 2018</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24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 Placeholder 161"/>
          <p:cNvSpPr>
            <a:spLocks noGrp="1"/>
          </p:cNvSpPr>
          <p:nvPr>
            <p:ph type="body" sz="quarter" idx="14"/>
          </p:nvPr>
        </p:nvSpPr>
        <p:spPr>
          <a:xfrm>
            <a:off x="-32462" y="201261"/>
            <a:ext cx="8973225" cy="466542"/>
          </a:xfrm>
        </p:spPr>
        <p:txBody>
          <a:bodyPr/>
          <a:lstStyle/>
          <a:p>
            <a:r>
              <a:rPr lang="en-GB" sz="2500" dirty="0" smtClean="0"/>
              <a:t>AND INTERACT WITH THEM NUMEROUS TIMES</a:t>
            </a:r>
            <a:endParaRPr lang="en-GB" sz="2500" dirty="0"/>
          </a:p>
        </p:txBody>
      </p:sp>
      <p:sp>
        <p:nvSpPr>
          <p:cNvPr id="2" name="Slide Number Placeholder 1"/>
          <p:cNvSpPr>
            <a:spLocks noGrp="1"/>
          </p:cNvSpPr>
          <p:nvPr>
            <p:ph type="sldNum" sz="quarter" idx="4"/>
          </p:nvPr>
        </p:nvSpPr>
        <p:spPr/>
        <p:txBody>
          <a:bodyPr/>
          <a:lstStyle/>
          <a:p>
            <a:fld id="{A74EB0F2-648F-F340-8077-1363C8DB6354}" type="slidenum">
              <a:rPr lang="en-US" smtClean="0"/>
              <a:pPr/>
              <a:t>10</a:t>
            </a:fld>
            <a:endParaRPr lang="en-US" dirty="0"/>
          </a:p>
        </p:txBody>
      </p:sp>
      <p:sp>
        <p:nvSpPr>
          <p:cNvPr id="6" name="TextBox 5"/>
          <p:cNvSpPr txBox="1"/>
          <p:nvPr/>
        </p:nvSpPr>
        <p:spPr>
          <a:xfrm>
            <a:off x="941065" y="3574492"/>
            <a:ext cx="739818" cy="263149"/>
          </a:xfrm>
          <a:prstGeom prst="rect">
            <a:avLst/>
          </a:prstGeom>
          <a:noFill/>
        </p:spPr>
        <p:txBody>
          <a:bodyPr wrap="none" lIns="0" tIns="0" rIns="0" bIns="0" rtlCol="0">
            <a:spAutoFit/>
          </a:bodyPr>
          <a:lstStyle/>
          <a:p>
            <a:r>
              <a:rPr lang="en-GB" sz="1710" b="1" dirty="0"/>
              <a:t>Tuesday</a:t>
            </a:r>
          </a:p>
        </p:txBody>
      </p:sp>
      <p:sp>
        <p:nvSpPr>
          <p:cNvPr id="7" name="TextBox 6"/>
          <p:cNvSpPr txBox="1"/>
          <p:nvPr/>
        </p:nvSpPr>
        <p:spPr>
          <a:xfrm>
            <a:off x="941063" y="1277476"/>
            <a:ext cx="754245" cy="263149"/>
          </a:xfrm>
          <a:prstGeom prst="rect">
            <a:avLst/>
          </a:prstGeom>
          <a:noFill/>
        </p:spPr>
        <p:txBody>
          <a:bodyPr wrap="none" lIns="0" tIns="0" rIns="0" bIns="0" rtlCol="0">
            <a:spAutoFit/>
          </a:bodyPr>
          <a:lstStyle/>
          <a:p>
            <a:r>
              <a:rPr lang="en-GB" sz="1710" b="1" dirty="0"/>
              <a:t>Monday</a:t>
            </a:r>
          </a:p>
        </p:txBody>
      </p:sp>
      <p:cxnSp>
        <p:nvCxnSpPr>
          <p:cNvPr id="15" name="Straight Connector 14"/>
          <p:cNvCxnSpPr/>
          <p:nvPr/>
        </p:nvCxnSpPr>
        <p:spPr>
          <a:xfrm>
            <a:off x="941063" y="3434151"/>
            <a:ext cx="7484506" cy="0"/>
          </a:xfrm>
          <a:prstGeom prst="line">
            <a:avLst/>
          </a:prstGeom>
          <a:ln w="63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742627" y="4184298"/>
            <a:ext cx="882076" cy="1627335"/>
            <a:chOff x="2539363" y="3486914"/>
            <a:chExt cx="980084" cy="1356112"/>
          </a:xfrm>
        </p:grpSpPr>
        <p:sp>
          <p:nvSpPr>
            <p:cNvPr id="11" name="object 4"/>
            <p:cNvSpPr txBox="1"/>
            <p:nvPr/>
          </p:nvSpPr>
          <p:spPr>
            <a:xfrm>
              <a:off x="2628045" y="4593331"/>
              <a:ext cx="742638"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spc="11" dirty="0">
                  <a:latin typeface="Arial"/>
                  <a:cs typeface="Arial"/>
                </a:rPr>
                <a:t>Discuss</a:t>
              </a:r>
            </a:p>
          </p:txBody>
        </p:sp>
        <p:grpSp>
          <p:nvGrpSpPr>
            <p:cNvPr id="17" name="Group 16"/>
            <p:cNvGrpSpPr/>
            <p:nvPr/>
          </p:nvGrpSpPr>
          <p:grpSpPr>
            <a:xfrm>
              <a:off x="2539363" y="3486914"/>
              <a:ext cx="980084" cy="777406"/>
              <a:chOff x="4353772" y="5575255"/>
              <a:chExt cx="1841993" cy="1314968"/>
            </a:xfrm>
          </p:grpSpPr>
          <p:sp>
            <p:nvSpPr>
              <p:cNvPr id="134" name="object 21"/>
              <p:cNvSpPr/>
              <p:nvPr/>
            </p:nvSpPr>
            <p:spPr>
              <a:xfrm>
                <a:off x="4353772" y="5575255"/>
                <a:ext cx="1332168" cy="1022413"/>
              </a:xfrm>
              <a:custGeom>
                <a:avLst/>
                <a:gdLst/>
                <a:ahLst/>
                <a:cxnLst/>
                <a:rect l="l" t="t" r="r" b="b"/>
                <a:pathLst>
                  <a:path w="1332168" h="1022413">
                    <a:moveTo>
                      <a:pt x="800859" y="921016"/>
                    </a:moveTo>
                    <a:lnTo>
                      <a:pt x="267982" y="921016"/>
                    </a:lnTo>
                    <a:lnTo>
                      <a:pt x="274472" y="924623"/>
                    </a:lnTo>
                    <a:lnTo>
                      <a:pt x="309409" y="942909"/>
                    </a:lnTo>
                    <a:lnTo>
                      <a:pt x="345519" y="959362"/>
                    </a:lnTo>
                    <a:lnTo>
                      <a:pt x="382716" y="973962"/>
                    </a:lnTo>
                    <a:lnTo>
                      <a:pt x="420912" y="986686"/>
                    </a:lnTo>
                    <a:lnTo>
                      <a:pt x="460017" y="997511"/>
                    </a:lnTo>
                    <a:lnTo>
                      <a:pt x="499946" y="1006418"/>
                    </a:lnTo>
                    <a:lnTo>
                      <a:pt x="540609" y="1013383"/>
                    </a:lnTo>
                    <a:lnTo>
                      <a:pt x="581918" y="1018385"/>
                    </a:lnTo>
                    <a:lnTo>
                      <a:pt x="623787" y="1021402"/>
                    </a:lnTo>
                    <a:lnTo>
                      <a:pt x="666127" y="1022413"/>
                    </a:lnTo>
                    <a:lnTo>
                      <a:pt x="679143" y="1022317"/>
                    </a:lnTo>
                    <a:lnTo>
                      <a:pt x="717821" y="1020888"/>
                    </a:lnTo>
                    <a:lnTo>
                      <a:pt x="755900" y="1017787"/>
                    </a:lnTo>
                    <a:lnTo>
                      <a:pt x="805631" y="1011133"/>
                    </a:lnTo>
                    <a:lnTo>
                      <a:pt x="805442" y="998496"/>
                    </a:lnTo>
                    <a:lnTo>
                      <a:pt x="804846" y="985878"/>
                    </a:lnTo>
                    <a:lnTo>
                      <a:pt x="803985" y="973261"/>
                    </a:lnTo>
                    <a:lnTo>
                      <a:pt x="802050" y="947961"/>
                    </a:lnTo>
                    <a:lnTo>
                      <a:pt x="801318" y="936159"/>
                    </a:lnTo>
                    <a:lnTo>
                      <a:pt x="801215" y="933994"/>
                    </a:lnTo>
                    <a:lnTo>
                      <a:pt x="800895" y="925387"/>
                    </a:lnTo>
                    <a:lnTo>
                      <a:pt x="800859" y="921016"/>
                    </a:lnTo>
                    <a:close/>
                  </a:path>
                  <a:path w="1332168" h="1022413">
                    <a:moveTo>
                      <a:pt x="666127" y="0"/>
                    </a:moveTo>
                    <a:lnTo>
                      <a:pt x="611575" y="1697"/>
                    </a:lnTo>
                    <a:lnTo>
                      <a:pt x="558223" y="6702"/>
                    </a:lnTo>
                    <a:lnTo>
                      <a:pt x="506243" y="14882"/>
                    </a:lnTo>
                    <a:lnTo>
                      <a:pt x="455808" y="26104"/>
                    </a:lnTo>
                    <a:lnTo>
                      <a:pt x="407091" y="40236"/>
                    </a:lnTo>
                    <a:lnTo>
                      <a:pt x="360266" y="57144"/>
                    </a:lnTo>
                    <a:lnTo>
                      <a:pt x="315504" y="76698"/>
                    </a:lnTo>
                    <a:lnTo>
                      <a:pt x="272978" y="98762"/>
                    </a:lnTo>
                    <a:lnTo>
                      <a:pt x="232862" y="123207"/>
                    </a:lnTo>
                    <a:lnTo>
                      <a:pt x="195327" y="149898"/>
                    </a:lnTo>
                    <a:lnTo>
                      <a:pt x="160547" y="178703"/>
                    </a:lnTo>
                    <a:lnTo>
                      <a:pt x="128695" y="209489"/>
                    </a:lnTo>
                    <a:lnTo>
                      <a:pt x="99943" y="242125"/>
                    </a:lnTo>
                    <a:lnTo>
                      <a:pt x="74464" y="276477"/>
                    </a:lnTo>
                    <a:lnTo>
                      <a:pt x="52431" y="312414"/>
                    </a:lnTo>
                    <a:lnTo>
                      <a:pt x="34016" y="349801"/>
                    </a:lnTo>
                    <a:lnTo>
                      <a:pt x="19393" y="388507"/>
                    </a:lnTo>
                    <a:lnTo>
                      <a:pt x="8734" y="428400"/>
                    </a:lnTo>
                    <a:lnTo>
                      <a:pt x="2212" y="469346"/>
                    </a:lnTo>
                    <a:lnTo>
                      <a:pt x="0" y="511213"/>
                    </a:lnTo>
                    <a:lnTo>
                      <a:pt x="426" y="529486"/>
                    </a:lnTo>
                    <a:lnTo>
                      <a:pt x="6761" y="583797"/>
                    </a:lnTo>
                    <a:lnTo>
                      <a:pt x="20514" y="637001"/>
                    </a:lnTo>
                    <a:lnTo>
                      <a:pt x="41471" y="688657"/>
                    </a:lnTo>
                    <a:lnTo>
                      <a:pt x="69421" y="738324"/>
                    </a:lnTo>
                    <a:lnTo>
                      <a:pt x="91832" y="770113"/>
                    </a:lnTo>
                    <a:lnTo>
                      <a:pt x="117194" y="800691"/>
                    </a:lnTo>
                    <a:lnTo>
                      <a:pt x="145442" y="829928"/>
                    </a:lnTo>
                    <a:lnTo>
                      <a:pt x="166243" y="849007"/>
                    </a:lnTo>
                    <a:lnTo>
                      <a:pt x="163969" y="856170"/>
                    </a:lnTo>
                    <a:lnTo>
                      <a:pt x="144716" y="903143"/>
                    </a:lnTo>
                    <a:lnTo>
                      <a:pt x="125358" y="936159"/>
                    </a:lnTo>
                    <a:lnTo>
                      <a:pt x="102015" y="966933"/>
                    </a:lnTo>
                    <a:lnTo>
                      <a:pt x="74897" y="995159"/>
                    </a:lnTo>
                    <a:lnTo>
                      <a:pt x="86847" y="994428"/>
                    </a:lnTo>
                    <a:lnTo>
                      <a:pt x="135444" y="986013"/>
                    </a:lnTo>
                    <a:lnTo>
                      <a:pt x="172051" y="974292"/>
                    </a:lnTo>
                    <a:lnTo>
                      <a:pt x="208067" y="958316"/>
                    </a:lnTo>
                    <a:lnTo>
                      <a:pt x="242836" y="938429"/>
                    </a:lnTo>
                    <a:lnTo>
                      <a:pt x="267982" y="921016"/>
                    </a:lnTo>
                    <a:lnTo>
                      <a:pt x="800859" y="921016"/>
                    </a:lnTo>
                    <a:lnTo>
                      <a:pt x="807592" y="855821"/>
                    </a:lnTo>
                    <a:lnTo>
                      <a:pt x="827335" y="792857"/>
                    </a:lnTo>
                    <a:lnTo>
                      <a:pt x="858934" y="734355"/>
                    </a:lnTo>
                    <a:lnTo>
                      <a:pt x="901310" y="681101"/>
                    </a:lnTo>
                    <a:lnTo>
                      <a:pt x="953381" y="633881"/>
                    </a:lnTo>
                    <a:lnTo>
                      <a:pt x="1014066" y="593483"/>
                    </a:lnTo>
                    <a:lnTo>
                      <a:pt x="1082286" y="560692"/>
                    </a:lnTo>
                    <a:lnTo>
                      <a:pt x="1118884" y="547396"/>
                    </a:lnTo>
                    <a:lnTo>
                      <a:pt x="1156960" y="536296"/>
                    </a:lnTo>
                    <a:lnTo>
                      <a:pt x="1196379" y="527492"/>
                    </a:lnTo>
                    <a:lnTo>
                      <a:pt x="1237007" y="521082"/>
                    </a:lnTo>
                    <a:lnTo>
                      <a:pt x="1278707" y="517163"/>
                    </a:lnTo>
                    <a:lnTo>
                      <a:pt x="1321346" y="515835"/>
                    </a:lnTo>
                    <a:lnTo>
                      <a:pt x="1332168" y="515835"/>
                    </a:lnTo>
                    <a:lnTo>
                      <a:pt x="1332242" y="511213"/>
                    </a:lnTo>
                    <a:lnTo>
                      <a:pt x="1330030" y="469346"/>
                    </a:lnTo>
                    <a:lnTo>
                      <a:pt x="1323508" y="428400"/>
                    </a:lnTo>
                    <a:lnTo>
                      <a:pt x="1312849" y="388507"/>
                    </a:lnTo>
                    <a:lnTo>
                      <a:pt x="1298227" y="349801"/>
                    </a:lnTo>
                    <a:lnTo>
                      <a:pt x="1279813" y="312414"/>
                    </a:lnTo>
                    <a:lnTo>
                      <a:pt x="1257780" y="276477"/>
                    </a:lnTo>
                    <a:lnTo>
                      <a:pt x="1232302" y="242125"/>
                    </a:lnTo>
                    <a:lnTo>
                      <a:pt x="1203551" y="209489"/>
                    </a:lnTo>
                    <a:lnTo>
                      <a:pt x="1171700" y="178703"/>
                    </a:lnTo>
                    <a:lnTo>
                      <a:pt x="1136921" y="149898"/>
                    </a:lnTo>
                    <a:lnTo>
                      <a:pt x="1099387" y="123207"/>
                    </a:lnTo>
                    <a:lnTo>
                      <a:pt x="1059272" y="98762"/>
                    </a:lnTo>
                    <a:lnTo>
                      <a:pt x="1016747" y="76698"/>
                    </a:lnTo>
                    <a:lnTo>
                      <a:pt x="971986" y="57144"/>
                    </a:lnTo>
                    <a:lnTo>
                      <a:pt x="925161" y="40236"/>
                    </a:lnTo>
                    <a:lnTo>
                      <a:pt x="876445" y="26104"/>
                    </a:lnTo>
                    <a:lnTo>
                      <a:pt x="826011" y="14882"/>
                    </a:lnTo>
                    <a:lnTo>
                      <a:pt x="774032" y="6702"/>
                    </a:lnTo>
                    <a:lnTo>
                      <a:pt x="720679" y="1697"/>
                    </a:lnTo>
                    <a:lnTo>
                      <a:pt x="666127" y="0"/>
                    </a:lnTo>
                    <a:close/>
                  </a:path>
                  <a:path w="1332168" h="1022413">
                    <a:moveTo>
                      <a:pt x="1332168" y="515835"/>
                    </a:moveTo>
                    <a:lnTo>
                      <a:pt x="1321346" y="515835"/>
                    </a:lnTo>
                    <a:lnTo>
                      <a:pt x="1332166" y="515937"/>
                    </a:lnTo>
                    <a:close/>
                  </a:path>
                </a:pathLst>
              </a:custGeom>
              <a:solidFill>
                <a:srgbClr val="E7480F"/>
              </a:solidFill>
              <a:ln>
                <a:solidFill>
                  <a:srgbClr val="E7480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35" name="object 22"/>
              <p:cNvSpPr/>
              <p:nvPr/>
            </p:nvSpPr>
            <p:spPr>
              <a:xfrm>
                <a:off x="5154476" y="6091094"/>
                <a:ext cx="531456" cy="487629"/>
              </a:xfrm>
              <a:custGeom>
                <a:avLst/>
                <a:gdLst/>
                <a:ahLst/>
                <a:cxnLst/>
                <a:rect l="l" t="t" r="r" b="b"/>
                <a:pathLst>
                  <a:path w="531456" h="487629">
                    <a:moveTo>
                      <a:pt x="520636" y="0"/>
                    </a:moveTo>
                    <a:lnTo>
                      <a:pt x="477997" y="1327"/>
                    </a:lnTo>
                    <a:lnTo>
                      <a:pt x="436297" y="5239"/>
                    </a:lnTo>
                    <a:lnTo>
                      <a:pt x="395669" y="11632"/>
                    </a:lnTo>
                    <a:lnTo>
                      <a:pt x="356250" y="20404"/>
                    </a:lnTo>
                    <a:lnTo>
                      <a:pt x="318173" y="31449"/>
                    </a:lnTo>
                    <a:lnTo>
                      <a:pt x="281575" y="44666"/>
                    </a:lnTo>
                    <a:lnTo>
                      <a:pt x="246589" y="59949"/>
                    </a:lnTo>
                    <a:lnTo>
                      <a:pt x="181998" y="96301"/>
                    </a:lnTo>
                    <a:lnTo>
                      <a:pt x="125478" y="139678"/>
                    </a:lnTo>
                    <a:lnTo>
                      <a:pt x="78112" y="189250"/>
                    </a:lnTo>
                    <a:lnTo>
                      <a:pt x="40978" y="244187"/>
                    </a:lnTo>
                    <a:lnTo>
                      <a:pt x="15157" y="303662"/>
                    </a:lnTo>
                    <a:lnTo>
                      <a:pt x="1729" y="366844"/>
                    </a:lnTo>
                    <a:lnTo>
                      <a:pt x="0" y="399567"/>
                    </a:lnTo>
                    <a:lnTo>
                      <a:pt x="269" y="412482"/>
                    </a:lnTo>
                    <a:lnTo>
                      <a:pt x="4244" y="450593"/>
                    </a:lnTo>
                    <a:lnTo>
                      <a:pt x="12780" y="487629"/>
                    </a:lnTo>
                    <a:lnTo>
                      <a:pt x="56538" y="479611"/>
                    </a:lnTo>
                    <a:lnTo>
                      <a:pt x="99060" y="469348"/>
                    </a:lnTo>
                    <a:lnTo>
                      <a:pt x="140237" y="456925"/>
                    </a:lnTo>
                    <a:lnTo>
                      <a:pt x="179963" y="442432"/>
                    </a:lnTo>
                    <a:lnTo>
                      <a:pt x="218133" y="425954"/>
                    </a:lnTo>
                    <a:lnTo>
                      <a:pt x="254640" y="407580"/>
                    </a:lnTo>
                    <a:lnTo>
                      <a:pt x="289376" y="387397"/>
                    </a:lnTo>
                    <a:lnTo>
                      <a:pt x="322236" y="365492"/>
                    </a:lnTo>
                    <a:lnTo>
                      <a:pt x="353114" y="341952"/>
                    </a:lnTo>
                    <a:lnTo>
                      <a:pt x="381902" y="316865"/>
                    </a:lnTo>
                    <a:lnTo>
                      <a:pt x="432785" y="262397"/>
                    </a:lnTo>
                    <a:lnTo>
                      <a:pt x="474033" y="202789"/>
                    </a:lnTo>
                    <a:lnTo>
                      <a:pt x="504796" y="138738"/>
                    </a:lnTo>
                    <a:lnTo>
                      <a:pt x="524221" y="70942"/>
                    </a:lnTo>
                    <a:lnTo>
                      <a:pt x="531456" y="101"/>
                    </a:lnTo>
                    <a:lnTo>
                      <a:pt x="520636" y="0"/>
                    </a:lnTo>
                    <a:close/>
                  </a:path>
                </a:pathLst>
              </a:custGeom>
              <a:solidFill>
                <a:srgbClr val="85888C"/>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36" name="object 23"/>
              <p:cNvSpPr/>
              <p:nvPr/>
            </p:nvSpPr>
            <p:spPr>
              <a:xfrm>
                <a:off x="5169085" y="6091190"/>
                <a:ext cx="1026680" cy="799033"/>
              </a:xfrm>
              <a:custGeom>
                <a:avLst/>
                <a:gdLst/>
                <a:ahLst/>
                <a:cxnLst/>
                <a:rect l="l" t="t" r="r" b="b"/>
                <a:pathLst>
                  <a:path w="1026680" h="799033">
                    <a:moveTo>
                      <a:pt x="516851" y="0"/>
                    </a:moveTo>
                    <a:lnTo>
                      <a:pt x="509614" y="70850"/>
                    </a:lnTo>
                    <a:lnTo>
                      <a:pt x="490200" y="138689"/>
                    </a:lnTo>
                    <a:lnTo>
                      <a:pt x="459472" y="202855"/>
                    </a:lnTo>
                    <a:lnTo>
                      <a:pt x="418291" y="262687"/>
                    </a:lnTo>
                    <a:lnTo>
                      <a:pt x="367520" y="317520"/>
                    </a:lnTo>
                    <a:lnTo>
                      <a:pt x="338808" y="342856"/>
                    </a:lnTo>
                    <a:lnTo>
                      <a:pt x="308022" y="366694"/>
                    </a:lnTo>
                    <a:lnTo>
                      <a:pt x="275269" y="388952"/>
                    </a:lnTo>
                    <a:lnTo>
                      <a:pt x="240658" y="409546"/>
                    </a:lnTo>
                    <a:lnTo>
                      <a:pt x="204296" y="428394"/>
                    </a:lnTo>
                    <a:lnTo>
                      <a:pt x="166292" y="445413"/>
                    </a:lnTo>
                    <a:lnTo>
                      <a:pt x="126752" y="460521"/>
                    </a:lnTo>
                    <a:lnTo>
                      <a:pt x="85785" y="473635"/>
                    </a:lnTo>
                    <a:lnTo>
                      <a:pt x="43498" y="484671"/>
                    </a:lnTo>
                    <a:lnTo>
                      <a:pt x="0" y="493547"/>
                    </a:lnTo>
                    <a:lnTo>
                      <a:pt x="9406" y="519462"/>
                    </a:lnTo>
                    <a:lnTo>
                      <a:pt x="34661" y="569025"/>
                    </a:lnTo>
                    <a:lnTo>
                      <a:pt x="67949" y="615137"/>
                    </a:lnTo>
                    <a:lnTo>
                      <a:pt x="108600" y="657283"/>
                    </a:lnTo>
                    <a:lnTo>
                      <a:pt x="155944" y="694949"/>
                    </a:lnTo>
                    <a:lnTo>
                      <a:pt x="209310" y="727620"/>
                    </a:lnTo>
                    <a:lnTo>
                      <a:pt x="268029" y="754782"/>
                    </a:lnTo>
                    <a:lnTo>
                      <a:pt x="331432" y="775920"/>
                    </a:lnTo>
                    <a:lnTo>
                      <a:pt x="398848" y="790519"/>
                    </a:lnTo>
                    <a:lnTo>
                      <a:pt x="469607" y="798065"/>
                    </a:lnTo>
                    <a:lnTo>
                      <a:pt x="506031" y="799033"/>
                    </a:lnTo>
                    <a:lnTo>
                      <a:pt x="522619" y="798835"/>
                    </a:lnTo>
                    <a:lnTo>
                      <a:pt x="571848" y="795884"/>
                    </a:lnTo>
                    <a:lnTo>
                      <a:pt x="620094" y="789443"/>
                    </a:lnTo>
                    <a:lnTo>
                      <a:pt x="667126" y="779568"/>
                    </a:lnTo>
                    <a:lnTo>
                      <a:pt x="712711" y="766319"/>
                    </a:lnTo>
                    <a:lnTo>
                      <a:pt x="756619" y="749753"/>
                    </a:lnTo>
                    <a:lnTo>
                      <a:pt x="798617" y="729927"/>
                    </a:lnTo>
                    <a:lnTo>
                      <a:pt x="817219" y="719772"/>
                    </a:lnTo>
                    <a:lnTo>
                      <a:pt x="920733" y="719772"/>
                    </a:lnTo>
                    <a:lnTo>
                      <a:pt x="903477" y="683213"/>
                    </a:lnTo>
                    <a:lnTo>
                      <a:pt x="896747" y="663498"/>
                    </a:lnTo>
                    <a:lnTo>
                      <a:pt x="901128" y="659587"/>
                    </a:lnTo>
                    <a:lnTo>
                      <a:pt x="912999" y="648586"/>
                    </a:lnTo>
                    <a:lnTo>
                      <a:pt x="945275" y="613908"/>
                    </a:lnTo>
                    <a:lnTo>
                      <a:pt x="972419" y="576987"/>
                    </a:lnTo>
                    <a:lnTo>
                      <a:pt x="994265" y="538165"/>
                    </a:lnTo>
                    <a:lnTo>
                      <a:pt x="1010646" y="497789"/>
                    </a:lnTo>
                    <a:lnTo>
                      <a:pt x="1021395" y="456202"/>
                    </a:lnTo>
                    <a:lnTo>
                      <a:pt x="1026347" y="413749"/>
                    </a:lnTo>
                    <a:lnTo>
                      <a:pt x="1026680" y="399465"/>
                    </a:lnTo>
                    <a:lnTo>
                      <a:pt x="1024994" y="367152"/>
                    </a:lnTo>
                    <a:lnTo>
                      <a:pt x="1011894" y="304726"/>
                    </a:lnTo>
                    <a:lnTo>
                      <a:pt x="986690" y="245900"/>
                    </a:lnTo>
                    <a:lnTo>
                      <a:pt x="950424" y="191472"/>
                    </a:lnTo>
                    <a:lnTo>
                      <a:pt x="904134" y="142240"/>
                    </a:lnTo>
                    <a:lnTo>
                      <a:pt x="848861" y="99003"/>
                    </a:lnTo>
                    <a:lnTo>
                      <a:pt x="785645" y="62556"/>
                    </a:lnTo>
                    <a:lnTo>
                      <a:pt x="715525" y="33700"/>
                    </a:lnTo>
                    <a:lnTo>
                      <a:pt x="678202" y="22367"/>
                    </a:lnTo>
                    <a:lnTo>
                      <a:pt x="639543" y="13231"/>
                    </a:lnTo>
                    <a:lnTo>
                      <a:pt x="599678" y="6391"/>
                    </a:lnTo>
                    <a:lnTo>
                      <a:pt x="558738" y="1947"/>
                    </a:lnTo>
                    <a:lnTo>
                      <a:pt x="516851" y="0"/>
                    </a:lnTo>
                    <a:close/>
                  </a:path>
                  <a:path w="1026680" h="799033">
                    <a:moveTo>
                      <a:pt x="920733" y="719772"/>
                    </a:moveTo>
                    <a:lnTo>
                      <a:pt x="817219" y="719772"/>
                    </a:lnTo>
                    <a:lnTo>
                      <a:pt x="821905" y="723176"/>
                    </a:lnTo>
                    <a:lnTo>
                      <a:pt x="854990" y="744163"/>
                    </a:lnTo>
                    <a:lnTo>
                      <a:pt x="890127" y="760813"/>
                    </a:lnTo>
                    <a:lnTo>
                      <a:pt x="926611" y="772867"/>
                    </a:lnTo>
                    <a:lnTo>
                      <a:pt x="963739" y="780066"/>
                    </a:lnTo>
                    <a:lnTo>
                      <a:pt x="955931" y="770944"/>
                    </a:lnTo>
                    <a:lnTo>
                      <a:pt x="948262" y="761352"/>
                    </a:lnTo>
                    <a:lnTo>
                      <a:pt x="940791" y="751315"/>
                    </a:lnTo>
                    <a:lnTo>
                      <a:pt x="933578" y="740859"/>
                    </a:lnTo>
                    <a:lnTo>
                      <a:pt x="926634" y="729927"/>
                    </a:lnTo>
                    <a:lnTo>
                      <a:pt x="920733" y="719772"/>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grpSp>
      <p:sp>
        <p:nvSpPr>
          <p:cNvPr id="18" name="object 28"/>
          <p:cNvSpPr/>
          <p:nvPr/>
        </p:nvSpPr>
        <p:spPr>
          <a:xfrm>
            <a:off x="2358135" y="4623467"/>
            <a:ext cx="71204" cy="210975"/>
          </a:xfrm>
          <a:custGeom>
            <a:avLst/>
            <a:gdLst/>
            <a:ahLst/>
            <a:cxnLst/>
            <a:rect l="l" t="t" r="r" b="b"/>
            <a:pathLst>
              <a:path w="148691" h="297383">
                <a:moveTo>
                  <a:pt x="0" y="0"/>
                </a:moveTo>
                <a:lnTo>
                  <a:pt x="0" y="297383"/>
                </a:lnTo>
                <a:lnTo>
                  <a:pt x="148691" y="148691"/>
                </a:lnTo>
                <a:lnTo>
                  <a:pt x="0" y="0"/>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9" name="object 29"/>
          <p:cNvSpPr/>
          <p:nvPr/>
        </p:nvSpPr>
        <p:spPr>
          <a:xfrm>
            <a:off x="3908766" y="4623467"/>
            <a:ext cx="71204" cy="210975"/>
          </a:xfrm>
          <a:custGeom>
            <a:avLst/>
            <a:gdLst/>
            <a:ahLst/>
            <a:cxnLst/>
            <a:rect l="l" t="t" r="r" b="b"/>
            <a:pathLst>
              <a:path w="148691" h="297383">
                <a:moveTo>
                  <a:pt x="0" y="0"/>
                </a:moveTo>
                <a:lnTo>
                  <a:pt x="0" y="297383"/>
                </a:lnTo>
                <a:lnTo>
                  <a:pt x="148691" y="148691"/>
                </a:lnTo>
                <a:lnTo>
                  <a:pt x="0" y="0"/>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20" name="object 30"/>
          <p:cNvSpPr/>
          <p:nvPr/>
        </p:nvSpPr>
        <p:spPr>
          <a:xfrm>
            <a:off x="5328130" y="4623467"/>
            <a:ext cx="71204" cy="210975"/>
          </a:xfrm>
          <a:custGeom>
            <a:avLst/>
            <a:gdLst/>
            <a:ahLst/>
            <a:cxnLst/>
            <a:rect l="l" t="t" r="r" b="b"/>
            <a:pathLst>
              <a:path w="148691" h="297383">
                <a:moveTo>
                  <a:pt x="0" y="0"/>
                </a:moveTo>
                <a:lnTo>
                  <a:pt x="0" y="297383"/>
                </a:lnTo>
                <a:lnTo>
                  <a:pt x="148691" y="148691"/>
                </a:lnTo>
                <a:lnTo>
                  <a:pt x="0" y="0"/>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nvGrpSpPr>
          <p:cNvPr id="5" name="Group 4"/>
          <p:cNvGrpSpPr/>
          <p:nvPr/>
        </p:nvGrpSpPr>
        <p:grpSpPr>
          <a:xfrm>
            <a:off x="1435814" y="4068099"/>
            <a:ext cx="637547" cy="1743533"/>
            <a:chOff x="1087348" y="3390082"/>
            <a:chExt cx="708386" cy="1452944"/>
          </a:xfrm>
        </p:grpSpPr>
        <p:sp>
          <p:nvSpPr>
            <p:cNvPr id="10" name="object 3"/>
            <p:cNvSpPr txBox="1"/>
            <p:nvPr/>
          </p:nvSpPr>
          <p:spPr>
            <a:xfrm>
              <a:off x="1087348" y="4593331"/>
              <a:ext cx="708386"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spc="11" dirty="0">
                  <a:latin typeface="Arial"/>
                  <a:cs typeface="Arial"/>
                </a:rPr>
                <a:t>Browse</a:t>
              </a:r>
            </a:p>
          </p:txBody>
        </p:sp>
        <p:grpSp>
          <p:nvGrpSpPr>
            <p:cNvPr id="21" name="Group 20"/>
            <p:cNvGrpSpPr/>
            <p:nvPr/>
          </p:nvGrpSpPr>
          <p:grpSpPr>
            <a:xfrm>
              <a:off x="1179624" y="3390082"/>
              <a:ext cx="504520" cy="1055031"/>
              <a:chOff x="1798246" y="5411465"/>
              <a:chExt cx="948207" cy="1784565"/>
            </a:xfrm>
          </p:grpSpPr>
          <p:sp>
            <p:nvSpPr>
              <p:cNvPr id="120" name="object 33"/>
              <p:cNvSpPr/>
              <p:nvPr/>
            </p:nvSpPr>
            <p:spPr>
              <a:xfrm>
                <a:off x="1798246" y="5411465"/>
                <a:ext cx="948207" cy="1784565"/>
              </a:xfrm>
              <a:custGeom>
                <a:avLst/>
                <a:gdLst/>
                <a:ahLst/>
                <a:cxnLst/>
                <a:rect l="l" t="t" r="r" b="b"/>
                <a:pathLst>
                  <a:path w="948207" h="1784565">
                    <a:moveTo>
                      <a:pt x="764057" y="0"/>
                    </a:moveTo>
                    <a:lnTo>
                      <a:pt x="184150" y="0"/>
                    </a:lnTo>
                    <a:lnTo>
                      <a:pt x="169045" y="610"/>
                    </a:lnTo>
                    <a:lnTo>
                      <a:pt x="125940" y="9387"/>
                    </a:lnTo>
                    <a:lnTo>
                      <a:pt x="87142" y="27587"/>
                    </a:lnTo>
                    <a:lnTo>
                      <a:pt x="53932" y="53932"/>
                    </a:lnTo>
                    <a:lnTo>
                      <a:pt x="27587" y="87142"/>
                    </a:lnTo>
                    <a:lnTo>
                      <a:pt x="9387" y="125940"/>
                    </a:lnTo>
                    <a:lnTo>
                      <a:pt x="610" y="169045"/>
                    </a:lnTo>
                    <a:lnTo>
                      <a:pt x="0" y="184150"/>
                    </a:lnTo>
                    <a:lnTo>
                      <a:pt x="0" y="1600415"/>
                    </a:lnTo>
                    <a:lnTo>
                      <a:pt x="5351" y="1644668"/>
                    </a:lnTo>
                    <a:lnTo>
                      <a:pt x="20552" y="1685042"/>
                    </a:lnTo>
                    <a:lnTo>
                      <a:pt x="44324" y="1720258"/>
                    </a:lnTo>
                    <a:lnTo>
                      <a:pt x="75388" y="1749035"/>
                    </a:lnTo>
                    <a:lnTo>
                      <a:pt x="112465" y="1770094"/>
                    </a:lnTo>
                    <a:lnTo>
                      <a:pt x="154277" y="1782155"/>
                    </a:lnTo>
                    <a:lnTo>
                      <a:pt x="184150" y="1784565"/>
                    </a:lnTo>
                    <a:lnTo>
                      <a:pt x="764057" y="1784565"/>
                    </a:lnTo>
                    <a:lnTo>
                      <a:pt x="808310" y="1779213"/>
                    </a:lnTo>
                    <a:lnTo>
                      <a:pt x="848684" y="1764011"/>
                    </a:lnTo>
                    <a:lnTo>
                      <a:pt x="883899" y="1740237"/>
                    </a:lnTo>
                    <a:lnTo>
                      <a:pt x="912676" y="1709171"/>
                    </a:lnTo>
                    <a:lnTo>
                      <a:pt x="933735" y="1672094"/>
                    </a:lnTo>
                    <a:lnTo>
                      <a:pt x="945797" y="1630285"/>
                    </a:lnTo>
                    <a:lnTo>
                      <a:pt x="948207" y="1600415"/>
                    </a:lnTo>
                    <a:lnTo>
                      <a:pt x="948207" y="184150"/>
                    </a:lnTo>
                    <a:lnTo>
                      <a:pt x="942855" y="139893"/>
                    </a:lnTo>
                    <a:lnTo>
                      <a:pt x="927652" y="99517"/>
                    </a:lnTo>
                    <a:lnTo>
                      <a:pt x="903878" y="64302"/>
                    </a:lnTo>
                    <a:lnTo>
                      <a:pt x="872813" y="35527"/>
                    </a:lnTo>
                    <a:lnTo>
                      <a:pt x="835736" y="14469"/>
                    </a:lnTo>
                    <a:lnTo>
                      <a:pt x="793927" y="2409"/>
                    </a:lnTo>
                    <a:lnTo>
                      <a:pt x="764057" y="0"/>
                    </a:lnTo>
                    <a:close/>
                  </a:path>
                </a:pathLst>
              </a:custGeom>
              <a:solidFill>
                <a:srgbClr val="E5E4E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1" name="object 34"/>
              <p:cNvSpPr/>
              <p:nvPr/>
            </p:nvSpPr>
            <p:spPr>
              <a:xfrm>
                <a:off x="1842300" y="5585333"/>
                <a:ext cx="867981" cy="1369466"/>
              </a:xfrm>
              <a:custGeom>
                <a:avLst/>
                <a:gdLst/>
                <a:ahLst/>
                <a:cxnLst/>
                <a:rect l="l" t="t" r="r" b="b"/>
                <a:pathLst>
                  <a:path w="867981" h="1369466">
                    <a:moveTo>
                      <a:pt x="867981" y="1369466"/>
                    </a:moveTo>
                    <a:lnTo>
                      <a:pt x="0" y="1369466"/>
                    </a:lnTo>
                    <a:lnTo>
                      <a:pt x="0" y="0"/>
                    </a:lnTo>
                    <a:lnTo>
                      <a:pt x="867981" y="0"/>
                    </a:lnTo>
                    <a:lnTo>
                      <a:pt x="867981" y="1369466"/>
                    </a:lnTo>
                    <a:close/>
                  </a:path>
                </a:pathLst>
              </a:custGeom>
              <a:solidFill>
                <a:srgbClr val="3B373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2" name="object 35"/>
              <p:cNvSpPr/>
              <p:nvPr/>
            </p:nvSpPr>
            <p:spPr>
              <a:xfrm>
                <a:off x="2226973" y="7020808"/>
                <a:ext cx="113583" cy="112699"/>
              </a:xfrm>
              <a:custGeom>
                <a:avLst/>
                <a:gdLst/>
                <a:ahLst/>
                <a:cxnLst/>
                <a:rect l="l" t="t" r="r" b="b"/>
                <a:pathLst>
                  <a:path w="113583" h="112699">
                    <a:moveTo>
                      <a:pt x="43657" y="0"/>
                    </a:moveTo>
                    <a:lnTo>
                      <a:pt x="12026" y="21598"/>
                    </a:lnTo>
                    <a:lnTo>
                      <a:pt x="0" y="65337"/>
                    </a:lnTo>
                    <a:lnTo>
                      <a:pt x="3875" y="78244"/>
                    </a:lnTo>
                    <a:lnTo>
                      <a:pt x="32063" y="106526"/>
                    </a:lnTo>
                    <a:lnTo>
                      <a:pt x="61818" y="112699"/>
                    </a:lnTo>
                    <a:lnTo>
                      <a:pt x="75738" y="109596"/>
                    </a:lnTo>
                    <a:lnTo>
                      <a:pt x="106617" y="83131"/>
                    </a:lnTo>
                    <a:lnTo>
                      <a:pt x="113583" y="55753"/>
                    </a:lnTo>
                    <a:lnTo>
                      <a:pt x="113531" y="53310"/>
                    </a:lnTo>
                    <a:lnTo>
                      <a:pt x="88878" y="10802"/>
                    </a:lnTo>
                    <a:lnTo>
                      <a:pt x="43657" y="0"/>
                    </a:lnTo>
                    <a:close/>
                  </a:path>
                </a:pathLst>
              </a:custGeom>
              <a:solidFill>
                <a:srgbClr val="3B373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3" name="object 36"/>
              <p:cNvSpPr/>
              <p:nvPr/>
            </p:nvSpPr>
            <p:spPr>
              <a:xfrm>
                <a:off x="2106570" y="6368489"/>
                <a:ext cx="126669" cy="220256"/>
              </a:xfrm>
              <a:custGeom>
                <a:avLst/>
                <a:gdLst/>
                <a:ahLst/>
                <a:cxnLst/>
                <a:rect l="l" t="t" r="r" b="b"/>
                <a:pathLst>
                  <a:path w="126669" h="220256">
                    <a:moveTo>
                      <a:pt x="64782" y="0"/>
                    </a:moveTo>
                    <a:lnTo>
                      <a:pt x="0" y="200240"/>
                    </a:lnTo>
                    <a:lnTo>
                      <a:pt x="61887" y="220256"/>
                    </a:lnTo>
                    <a:lnTo>
                      <a:pt x="126669" y="20027"/>
                    </a:lnTo>
                    <a:lnTo>
                      <a:pt x="64782" y="0"/>
                    </a:lnTo>
                    <a:close/>
                  </a:path>
                </a:pathLst>
              </a:custGeom>
              <a:solidFill>
                <a:srgbClr val="BCC3C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4" name="object 37"/>
              <p:cNvSpPr/>
              <p:nvPr/>
            </p:nvSpPr>
            <p:spPr>
              <a:xfrm>
                <a:off x="2017252" y="6508777"/>
                <a:ext cx="179247" cy="333654"/>
              </a:xfrm>
              <a:custGeom>
                <a:avLst/>
                <a:gdLst/>
                <a:ahLst/>
                <a:cxnLst/>
                <a:rect l="l" t="t" r="r" b="b"/>
                <a:pathLst>
                  <a:path w="179247" h="333654">
                    <a:moveTo>
                      <a:pt x="99606" y="0"/>
                    </a:moveTo>
                    <a:lnTo>
                      <a:pt x="0" y="307886"/>
                    </a:lnTo>
                    <a:lnTo>
                      <a:pt x="79641" y="333654"/>
                    </a:lnTo>
                    <a:lnTo>
                      <a:pt x="179247" y="25768"/>
                    </a:lnTo>
                    <a:lnTo>
                      <a:pt x="99606" y="0"/>
                    </a:lnTo>
                    <a:close/>
                  </a:path>
                </a:pathLst>
              </a:custGeom>
              <a:solidFill>
                <a:srgbClr val="EBEFF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5" name="object 38"/>
              <p:cNvSpPr/>
              <p:nvPr/>
            </p:nvSpPr>
            <p:spPr>
              <a:xfrm>
                <a:off x="2004480" y="5836618"/>
                <a:ext cx="581494" cy="581507"/>
              </a:xfrm>
              <a:custGeom>
                <a:avLst/>
                <a:gdLst/>
                <a:ahLst/>
                <a:cxnLst/>
                <a:rect l="l" t="t" r="r" b="b"/>
                <a:pathLst>
                  <a:path w="581494" h="581507">
                    <a:moveTo>
                      <a:pt x="290741" y="0"/>
                    </a:moveTo>
                    <a:lnTo>
                      <a:pt x="243579" y="3805"/>
                    </a:lnTo>
                    <a:lnTo>
                      <a:pt x="198841" y="14822"/>
                    </a:lnTo>
                    <a:lnTo>
                      <a:pt x="157125" y="32453"/>
                    </a:lnTo>
                    <a:lnTo>
                      <a:pt x="119030" y="56098"/>
                    </a:lnTo>
                    <a:lnTo>
                      <a:pt x="85153" y="85159"/>
                    </a:lnTo>
                    <a:lnTo>
                      <a:pt x="56094" y="119038"/>
                    </a:lnTo>
                    <a:lnTo>
                      <a:pt x="32450" y="157135"/>
                    </a:lnTo>
                    <a:lnTo>
                      <a:pt x="14821" y="198853"/>
                    </a:lnTo>
                    <a:lnTo>
                      <a:pt x="3805" y="243592"/>
                    </a:lnTo>
                    <a:lnTo>
                      <a:pt x="0" y="290753"/>
                    </a:lnTo>
                    <a:lnTo>
                      <a:pt x="963" y="314600"/>
                    </a:lnTo>
                    <a:lnTo>
                      <a:pt x="8449" y="360625"/>
                    </a:lnTo>
                    <a:lnTo>
                      <a:pt x="22846" y="403928"/>
                    </a:lnTo>
                    <a:lnTo>
                      <a:pt x="43558" y="443910"/>
                    </a:lnTo>
                    <a:lnTo>
                      <a:pt x="69984" y="479973"/>
                    </a:lnTo>
                    <a:lnTo>
                      <a:pt x="101527" y="511517"/>
                    </a:lnTo>
                    <a:lnTo>
                      <a:pt x="137588" y="537945"/>
                    </a:lnTo>
                    <a:lnTo>
                      <a:pt x="177568" y="558658"/>
                    </a:lnTo>
                    <a:lnTo>
                      <a:pt x="220870" y="573057"/>
                    </a:lnTo>
                    <a:lnTo>
                      <a:pt x="266894" y="580543"/>
                    </a:lnTo>
                    <a:lnTo>
                      <a:pt x="290741" y="581507"/>
                    </a:lnTo>
                    <a:lnTo>
                      <a:pt x="314587" y="580543"/>
                    </a:lnTo>
                    <a:lnTo>
                      <a:pt x="360612" y="573057"/>
                    </a:lnTo>
                    <a:lnTo>
                      <a:pt x="403915" y="558658"/>
                    </a:lnTo>
                    <a:lnTo>
                      <a:pt x="443897" y="537945"/>
                    </a:lnTo>
                    <a:lnTo>
                      <a:pt x="479960" y="511517"/>
                    </a:lnTo>
                    <a:lnTo>
                      <a:pt x="511505" y="479973"/>
                    </a:lnTo>
                    <a:lnTo>
                      <a:pt x="537933" y="443910"/>
                    </a:lnTo>
                    <a:lnTo>
                      <a:pt x="558646" y="403928"/>
                    </a:lnTo>
                    <a:lnTo>
                      <a:pt x="573044" y="360625"/>
                    </a:lnTo>
                    <a:lnTo>
                      <a:pt x="580531" y="314600"/>
                    </a:lnTo>
                    <a:lnTo>
                      <a:pt x="581494" y="290753"/>
                    </a:lnTo>
                    <a:lnTo>
                      <a:pt x="580531" y="266907"/>
                    </a:lnTo>
                    <a:lnTo>
                      <a:pt x="573044" y="220882"/>
                    </a:lnTo>
                    <a:lnTo>
                      <a:pt x="558646" y="177579"/>
                    </a:lnTo>
                    <a:lnTo>
                      <a:pt x="537933" y="137597"/>
                    </a:lnTo>
                    <a:lnTo>
                      <a:pt x="511505" y="101534"/>
                    </a:lnTo>
                    <a:lnTo>
                      <a:pt x="479960" y="69989"/>
                    </a:lnTo>
                    <a:lnTo>
                      <a:pt x="443897" y="43561"/>
                    </a:lnTo>
                    <a:lnTo>
                      <a:pt x="403915" y="22848"/>
                    </a:lnTo>
                    <a:lnTo>
                      <a:pt x="360612" y="8450"/>
                    </a:lnTo>
                    <a:lnTo>
                      <a:pt x="314587" y="963"/>
                    </a:lnTo>
                    <a:lnTo>
                      <a:pt x="290741" y="0"/>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6" name="object 39"/>
              <p:cNvSpPr/>
              <p:nvPr/>
            </p:nvSpPr>
            <p:spPr>
              <a:xfrm>
                <a:off x="2052579" y="5887203"/>
                <a:ext cx="480339" cy="480339"/>
              </a:xfrm>
              <a:custGeom>
                <a:avLst/>
                <a:gdLst/>
                <a:ahLst/>
                <a:cxnLst/>
                <a:rect l="l" t="t" r="r" b="b"/>
                <a:pathLst>
                  <a:path w="480339" h="480339">
                    <a:moveTo>
                      <a:pt x="240169" y="0"/>
                    </a:moveTo>
                    <a:lnTo>
                      <a:pt x="201213" y="3143"/>
                    </a:lnTo>
                    <a:lnTo>
                      <a:pt x="146686" y="18874"/>
                    </a:lnTo>
                    <a:lnTo>
                      <a:pt x="98330" y="46339"/>
                    </a:lnTo>
                    <a:lnTo>
                      <a:pt x="57814" y="83871"/>
                    </a:lnTo>
                    <a:lnTo>
                      <a:pt x="26807" y="129799"/>
                    </a:lnTo>
                    <a:lnTo>
                      <a:pt x="6980" y="182455"/>
                    </a:lnTo>
                    <a:lnTo>
                      <a:pt x="796" y="220472"/>
                    </a:lnTo>
                    <a:lnTo>
                      <a:pt x="0" y="240169"/>
                    </a:lnTo>
                    <a:lnTo>
                      <a:pt x="796" y="259866"/>
                    </a:lnTo>
                    <a:lnTo>
                      <a:pt x="6980" y="297884"/>
                    </a:lnTo>
                    <a:lnTo>
                      <a:pt x="26807" y="350540"/>
                    </a:lnTo>
                    <a:lnTo>
                      <a:pt x="57814" y="396468"/>
                    </a:lnTo>
                    <a:lnTo>
                      <a:pt x="98330" y="433999"/>
                    </a:lnTo>
                    <a:lnTo>
                      <a:pt x="146686" y="461465"/>
                    </a:lnTo>
                    <a:lnTo>
                      <a:pt x="201213" y="477195"/>
                    </a:lnTo>
                    <a:lnTo>
                      <a:pt x="240169" y="480339"/>
                    </a:lnTo>
                    <a:lnTo>
                      <a:pt x="259866" y="479543"/>
                    </a:lnTo>
                    <a:lnTo>
                      <a:pt x="297884" y="473359"/>
                    </a:lnTo>
                    <a:lnTo>
                      <a:pt x="350540" y="453531"/>
                    </a:lnTo>
                    <a:lnTo>
                      <a:pt x="396468" y="422525"/>
                    </a:lnTo>
                    <a:lnTo>
                      <a:pt x="433999" y="382009"/>
                    </a:lnTo>
                    <a:lnTo>
                      <a:pt x="461465" y="333653"/>
                    </a:lnTo>
                    <a:lnTo>
                      <a:pt x="477195" y="279125"/>
                    </a:lnTo>
                    <a:lnTo>
                      <a:pt x="480339" y="240169"/>
                    </a:lnTo>
                    <a:lnTo>
                      <a:pt x="479543" y="220472"/>
                    </a:lnTo>
                    <a:lnTo>
                      <a:pt x="473359" y="182455"/>
                    </a:lnTo>
                    <a:lnTo>
                      <a:pt x="453531" y="129799"/>
                    </a:lnTo>
                    <a:lnTo>
                      <a:pt x="422525" y="83871"/>
                    </a:lnTo>
                    <a:lnTo>
                      <a:pt x="382009" y="46339"/>
                    </a:lnTo>
                    <a:lnTo>
                      <a:pt x="333653" y="18874"/>
                    </a:lnTo>
                    <a:lnTo>
                      <a:pt x="279125" y="3143"/>
                    </a:lnTo>
                    <a:lnTo>
                      <a:pt x="240169" y="0"/>
                    </a:lnTo>
                    <a:close/>
                  </a:path>
                </a:pathLst>
              </a:custGeom>
              <a:solidFill>
                <a:srgbClr val="EBEFF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7" name="object 40"/>
              <p:cNvSpPr/>
              <p:nvPr/>
            </p:nvSpPr>
            <p:spPr>
              <a:xfrm>
                <a:off x="2108305" y="6074227"/>
                <a:ext cx="364388" cy="293318"/>
              </a:xfrm>
              <a:custGeom>
                <a:avLst/>
                <a:gdLst/>
                <a:ahLst/>
                <a:cxnLst/>
                <a:rect l="l" t="t" r="r" b="b"/>
                <a:pathLst>
                  <a:path w="364388" h="293318">
                    <a:moveTo>
                      <a:pt x="364388" y="0"/>
                    </a:moveTo>
                    <a:lnTo>
                      <a:pt x="0" y="0"/>
                    </a:lnTo>
                    <a:lnTo>
                      <a:pt x="0" y="206959"/>
                    </a:lnTo>
                    <a:lnTo>
                      <a:pt x="26963" y="234466"/>
                    </a:lnTo>
                    <a:lnTo>
                      <a:pt x="58027" y="257381"/>
                    </a:lnTo>
                    <a:lnTo>
                      <a:pt x="92627" y="275136"/>
                    </a:lnTo>
                    <a:lnTo>
                      <a:pt x="130199" y="287165"/>
                    </a:lnTo>
                    <a:lnTo>
                      <a:pt x="170177" y="292902"/>
                    </a:lnTo>
                    <a:lnTo>
                      <a:pt x="183941" y="293318"/>
                    </a:lnTo>
                    <a:lnTo>
                      <a:pt x="197733" y="292934"/>
                    </a:lnTo>
                    <a:lnTo>
                      <a:pt x="237749" y="287332"/>
                    </a:lnTo>
                    <a:lnTo>
                      <a:pt x="275309" y="275491"/>
                    </a:lnTo>
                    <a:lnTo>
                      <a:pt x="309880" y="257969"/>
                    </a:lnTo>
                    <a:lnTo>
                      <a:pt x="340926" y="235323"/>
                    </a:lnTo>
                    <a:lnTo>
                      <a:pt x="364388" y="0"/>
                    </a:lnTo>
                    <a:close/>
                  </a:path>
                </a:pathLst>
              </a:custGeom>
              <a:solidFill>
                <a:srgbClr val="A1D7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8" name="object 41"/>
              <p:cNvSpPr/>
              <p:nvPr/>
            </p:nvSpPr>
            <p:spPr>
              <a:xfrm>
                <a:off x="2190096" y="6218772"/>
                <a:ext cx="212556" cy="113563"/>
              </a:xfrm>
              <a:custGeom>
                <a:avLst/>
                <a:gdLst/>
                <a:ahLst/>
                <a:cxnLst/>
                <a:rect l="l" t="t" r="r" b="b"/>
                <a:pathLst>
                  <a:path w="212556" h="113563">
                    <a:moveTo>
                      <a:pt x="96248" y="0"/>
                    </a:moveTo>
                    <a:lnTo>
                      <a:pt x="47284" y="9394"/>
                    </a:lnTo>
                    <a:lnTo>
                      <a:pt x="12938" y="29888"/>
                    </a:lnTo>
                    <a:lnTo>
                      <a:pt x="0" y="58091"/>
                    </a:lnTo>
                    <a:lnTo>
                      <a:pt x="1746" y="67151"/>
                    </a:lnTo>
                    <a:lnTo>
                      <a:pt x="33112" y="97479"/>
                    </a:lnTo>
                    <a:lnTo>
                      <a:pt x="77836" y="110836"/>
                    </a:lnTo>
                    <a:lnTo>
                      <a:pt x="115388" y="113563"/>
                    </a:lnTo>
                    <a:lnTo>
                      <a:pt x="133056" y="111944"/>
                    </a:lnTo>
                    <a:lnTo>
                      <a:pt x="178308" y="98677"/>
                    </a:lnTo>
                    <a:lnTo>
                      <a:pt x="211016" y="66484"/>
                    </a:lnTo>
                    <a:lnTo>
                      <a:pt x="212556" y="56759"/>
                    </a:lnTo>
                    <a:lnTo>
                      <a:pt x="212497" y="54844"/>
                    </a:lnTo>
                    <a:lnTo>
                      <a:pt x="190151" y="22250"/>
                    </a:lnTo>
                    <a:lnTo>
                      <a:pt x="150690" y="5955"/>
                    </a:lnTo>
                    <a:lnTo>
                      <a:pt x="96248"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29" name="object 42"/>
              <p:cNvSpPr/>
              <p:nvPr/>
            </p:nvSpPr>
            <p:spPr>
              <a:xfrm>
                <a:off x="2052582" y="6014718"/>
                <a:ext cx="28021" cy="149158"/>
              </a:xfrm>
              <a:custGeom>
                <a:avLst/>
                <a:gdLst/>
                <a:ahLst/>
                <a:cxnLst/>
                <a:rect l="l" t="t" r="r" b="b"/>
                <a:pathLst>
                  <a:path w="28021" h="149158">
                    <a:moveTo>
                      <a:pt x="28021" y="0"/>
                    </a:moveTo>
                    <a:lnTo>
                      <a:pt x="9191" y="46630"/>
                    </a:lnTo>
                    <a:lnTo>
                      <a:pt x="1631" y="84466"/>
                    </a:lnTo>
                    <a:lnTo>
                      <a:pt x="0" y="110773"/>
                    </a:lnTo>
                    <a:lnTo>
                      <a:pt x="308" y="124297"/>
                    </a:lnTo>
                    <a:lnTo>
                      <a:pt x="1233" y="137010"/>
                    </a:lnTo>
                    <a:lnTo>
                      <a:pt x="2757" y="149158"/>
                    </a:lnTo>
                    <a:lnTo>
                      <a:pt x="15744" y="143723"/>
                    </a:lnTo>
                    <a:lnTo>
                      <a:pt x="24325" y="133494"/>
                    </a:lnTo>
                    <a:lnTo>
                      <a:pt x="27941" y="120241"/>
                    </a:lnTo>
                    <a:lnTo>
                      <a:pt x="28021"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30" name="object 43"/>
              <p:cNvSpPr/>
              <p:nvPr/>
            </p:nvSpPr>
            <p:spPr>
              <a:xfrm>
                <a:off x="2080604" y="5899947"/>
                <a:ext cx="134772" cy="281325"/>
              </a:xfrm>
              <a:custGeom>
                <a:avLst/>
                <a:gdLst/>
                <a:ahLst/>
                <a:cxnLst/>
                <a:rect l="l" t="t" r="r" b="b"/>
                <a:pathLst>
                  <a:path w="134772" h="281325">
                    <a:moveTo>
                      <a:pt x="134772" y="0"/>
                    </a:moveTo>
                    <a:lnTo>
                      <a:pt x="98711" y="15687"/>
                    </a:lnTo>
                    <a:lnTo>
                      <a:pt x="66012" y="36830"/>
                    </a:lnTo>
                    <a:lnTo>
                      <a:pt x="37249" y="62848"/>
                    </a:lnTo>
                    <a:lnTo>
                      <a:pt x="12999" y="93165"/>
                    </a:lnTo>
                    <a:lnTo>
                      <a:pt x="0" y="114769"/>
                    </a:lnTo>
                    <a:lnTo>
                      <a:pt x="0" y="232587"/>
                    </a:lnTo>
                    <a:lnTo>
                      <a:pt x="28326" y="272704"/>
                    </a:lnTo>
                    <a:lnTo>
                      <a:pt x="57861" y="281325"/>
                    </a:lnTo>
                    <a:lnTo>
                      <a:pt x="76317" y="280274"/>
                    </a:lnTo>
                    <a:lnTo>
                      <a:pt x="118029" y="264310"/>
                    </a:lnTo>
                    <a:lnTo>
                      <a:pt x="134772" y="0"/>
                    </a:lnTo>
                    <a:close/>
                  </a:path>
                </a:pathLst>
              </a:custGeom>
              <a:solidFill>
                <a:srgbClr val="EBEFF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31" name="object 44"/>
              <p:cNvSpPr/>
              <p:nvPr/>
            </p:nvSpPr>
            <p:spPr>
              <a:xfrm>
                <a:off x="2215380" y="5887204"/>
                <a:ext cx="134772" cy="294075"/>
              </a:xfrm>
              <a:custGeom>
                <a:avLst/>
                <a:gdLst/>
                <a:ahLst/>
                <a:cxnLst/>
                <a:rect l="l" t="t" r="r" b="b"/>
                <a:pathLst>
                  <a:path w="134772" h="294075">
                    <a:moveTo>
                      <a:pt x="77368" y="0"/>
                    </a:moveTo>
                    <a:lnTo>
                      <a:pt x="38729" y="3093"/>
                    </a:lnTo>
                    <a:lnTo>
                      <a:pt x="0" y="245338"/>
                    </a:lnTo>
                    <a:lnTo>
                      <a:pt x="2015" y="257330"/>
                    </a:lnTo>
                    <a:lnTo>
                      <a:pt x="28326" y="285451"/>
                    </a:lnTo>
                    <a:lnTo>
                      <a:pt x="57861" y="294075"/>
                    </a:lnTo>
                    <a:lnTo>
                      <a:pt x="76317" y="293024"/>
                    </a:lnTo>
                    <a:lnTo>
                      <a:pt x="118029" y="277056"/>
                    </a:lnTo>
                    <a:lnTo>
                      <a:pt x="134772" y="6921"/>
                    </a:lnTo>
                    <a:lnTo>
                      <a:pt x="122536" y="4257"/>
                    </a:lnTo>
                    <a:lnTo>
                      <a:pt x="110075" y="2219"/>
                    </a:lnTo>
                    <a:lnTo>
                      <a:pt x="97407" y="829"/>
                    </a:lnTo>
                    <a:lnTo>
                      <a:pt x="84549" y="106"/>
                    </a:lnTo>
                    <a:lnTo>
                      <a:pt x="77368"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32" name="object 45"/>
              <p:cNvSpPr/>
              <p:nvPr/>
            </p:nvSpPr>
            <p:spPr>
              <a:xfrm>
                <a:off x="2350159" y="5894128"/>
                <a:ext cx="134772" cy="287153"/>
              </a:xfrm>
              <a:custGeom>
                <a:avLst/>
                <a:gdLst/>
                <a:ahLst/>
                <a:cxnLst/>
                <a:rect l="l" t="t" r="r" b="b"/>
                <a:pathLst>
                  <a:path w="134772" h="287153">
                    <a:moveTo>
                      <a:pt x="0" y="0"/>
                    </a:moveTo>
                    <a:lnTo>
                      <a:pt x="0" y="238404"/>
                    </a:lnTo>
                    <a:lnTo>
                      <a:pt x="2014" y="250400"/>
                    </a:lnTo>
                    <a:lnTo>
                      <a:pt x="28321" y="278527"/>
                    </a:lnTo>
                    <a:lnTo>
                      <a:pt x="57852" y="287153"/>
                    </a:lnTo>
                    <a:lnTo>
                      <a:pt x="76308" y="286103"/>
                    </a:lnTo>
                    <a:lnTo>
                      <a:pt x="118021" y="270137"/>
                    </a:lnTo>
                    <a:lnTo>
                      <a:pt x="134772" y="89204"/>
                    </a:lnTo>
                    <a:lnTo>
                      <a:pt x="126779" y="79126"/>
                    </a:lnTo>
                    <a:lnTo>
                      <a:pt x="99777" y="51668"/>
                    </a:lnTo>
                    <a:lnTo>
                      <a:pt x="68679" y="28813"/>
                    </a:lnTo>
                    <a:lnTo>
                      <a:pt x="34051" y="11123"/>
                    </a:lnTo>
                    <a:lnTo>
                      <a:pt x="0" y="0"/>
                    </a:lnTo>
                    <a:close/>
                  </a:path>
                </a:pathLst>
              </a:custGeom>
              <a:solidFill>
                <a:srgbClr val="EBEFF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33" name="object 46"/>
              <p:cNvSpPr/>
              <p:nvPr/>
            </p:nvSpPr>
            <p:spPr>
              <a:xfrm>
                <a:off x="2484937" y="5983329"/>
                <a:ext cx="47527" cy="189862"/>
              </a:xfrm>
              <a:custGeom>
                <a:avLst/>
                <a:gdLst/>
                <a:ahLst/>
                <a:cxnLst/>
                <a:rect l="l" t="t" r="r" b="b"/>
                <a:pathLst>
                  <a:path w="47527" h="189862">
                    <a:moveTo>
                      <a:pt x="0" y="0"/>
                    </a:moveTo>
                    <a:lnTo>
                      <a:pt x="0" y="149212"/>
                    </a:lnTo>
                    <a:lnTo>
                      <a:pt x="2098" y="161444"/>
                    </a:lnTo>
                    <a:lnTo>
                      <a:pt x="8044" y="172548"/>
                    </a:lnTo>
                    <a:lnTo>
                      <a:pt x="17319" y="182147"/>
                    </a:lnTo>
                    <a:lnTo>
                      <a:pt x="29401" y="189862"/>
                    </a:lnTo>
                    <a:lnTo>
                      <a:pt x="39555" y="180102"/>
                    </a:lnTo>
                    <a:lnTo>
                      <a:pt x="45159" y="168614"/>
                    </a:lnTo>
                    <a:lnTo>
                      <a:pt x="47527" y="155936"/>
                    </a:lnTo>
                    <a:lnTo>
                      <a:pt x="47303" y="140840"/>
                    </a:lnTo>
                    <a:lnTo>
                      <a:pt x="42815" y="98872"/>
                    </a:lnTo>
                    <a:lnTo>
                      <a:pt x="32960" y="61508"/>
                    </a:lnTo>
                    <a:lnTo>
                      <a:pt x="12267" y="18018"/>
                    </a:lnTo>
                    <a:lnTo>
                      <a:pt x="0"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grpSp>
      <p:sp>
        <p:nvSpPr>
          <p:cNvPr id="22" name="object 106"/>
          <p:cNvSpPr/>
          <p:nvPr/>
        </p:nvSpPr>
        <p:spPr>
          <a:xfrm>
            <a:off x="6913573" y="4623467"/>
            <a:ext cx="71204" cy="210975"/>
          </a:xfrm>
          <a:custGeom>
            <a:avLst/>
            <a:gdLst/>
            <a:ahLst/>
            <a:cxnLst/>
            <a:rect l="l" t="t" r="r" b="b"/>
            <a:pathLst>
              <a:path w="148691" h="297383">
                <a:moveTo>
                  <a:pt x="0" y="0"/>
                </a:moveTo>
                <a:lnTo>
                  <a:pt x="0" y="297383"/>
                </a:lnTo>
                <a:lnTo>
                  <a:pt x="148691" y="148691"/>
                </a:lnTo>
                <a:lnTo>
                  <a:pt x="0" y="0"/>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nvGrpSpPr>
          <p:cNvPr id="164" name="Group 163"/>
          <p:cNvGrpSpPr/>
          <p:nvPr/>
        </p:nvGrpSpPr>
        <p:grpSpPr>
          <a:xfrm>
            <a:off x="7285403" y="4128933"/>
            <a:ext cx="803282" cy="1682707"/>
            <a:chOff x="7586890" y="3440775"/>
            <a:chExt cx="892535" cy="1402255"/>
          </a:xfrm>
        </p:grpSpPr>
        <p:sp>
          <p:nvSpPr>
            <p:cNvPr id="14" name="object 107"/>
            <p:cNvSpPr txBox="1"/>
            <p:nvPr/>
          </p:nvSpPr>
          <p:spPr>
            <a:xfrm>
              <a:off x="7586890" y="4593335"/>
              <a:ext cx="892535"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spc="11" dirty="0">
                  <a:latin typeface="Arial"/>
                  <a:cs typeface="Arial"/>
                </a:rPr>
                <a:t>File away</a:t>
              </a:r>
            </a:p>
          </p:txBody>
        </p:sp>
        <p:grpSp>
          <p:nvGrpSpPr>
            <p:cNvPr id="23" name="Group 22"/>
            <p:cNvGrpSpPr/>
            <p:nvPr/>
          </p:nvGrpSpPr>
          <p:grpSpPr>
            <a:xfrm>
              <a:off x="7680762" y="3440775"/>
              <a:ext cx="706967" cy="870161"/>
              <a:chOff x="14016634" y="5497212"/>
              <a:chExt cx="1328690" cy="1471862"/>
            </a:xfrm>
          </p:grpSpPr>
          <p:sp>
            <p:nvSpPr>
              <p:cNvPr id="94" name="object 108"/>
              <p:cNvSpPr/>
              <p:nvPr/>
            </p:nvSpPr>
            <p:spPr>
              <a:xfrm>
                <a:off x="14016639" y="5850463"/>
                <a:ext cx="336410" cy="336410"/>
              </a:xfrm>
              <a:custGeom>
                <a:avLst/>
                <a:gdLst/>
                <a:ahLst/>
                <a:cxnLst/>
                <a:rect l="l" t="t" r="r" b="b"/>
                <a:pathLst>
                  <a:path w="336410" h="336410">
                    <a:moveTo>
                      <a:pt x="336410" y="0"/>
                    </a:moveTo>
                    <a:lnTo>
                      <a:pt x="0" y="336410"/>
                    </a:lnTo>
                    <a:lnTo>
                      <a:pt x="336410" y="336410"/>
                    </a:lnTo>
                    <a:lnTo>
                      <a:pt x="336410" y="0"/>
                    </a:lnTo>
                    <a:close/>
                  </a:path>
                </a:pathLst>
              </a:custGeom>
              <a:solidFill>
                <a:srgbClr val="BEBEBE"/>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5" name="object 109"/>
              <p:cNvSpPr/>
              <p:nvPr/>
            </p:nvSpPr>
            <p:spPr>
              <a:xfrm>
                <a:off x="15004076" y="5845586"/>
                <a:ext cx="341248" cy="341287"/>
              </a:xfrm>
              <a:custGeom>
                <a:avLst/>
                <a:gdLst/>
                <a:ahLst/>
                <a:cxnLst/>
                <a:rect l="l" t="t" r="r" b="b"/>
                <a:pathLst>
                  <a:path w="341248" h="341287">
                    <a:moveTo>
                      <a:pt x="0" y="0"/>
                    </a:moveTo>
                    <a:lnTo>
                      <a:pt x="0" y="341287"/>
                    </a:lnTo>
                    <a:lnTo>
                      <a:pt x="341248" y="341287"/>
                    </a:lnTo>
                    <a:lnTo>
                      <a:pt x="0" y="0"/>
                    </a:lnTo>
                    <a:close/>
                  </a:path>
                </a:pathLst>
              </a:custGeom>
              <a:solidFill>
                <a:srgbClr val="BEBEBE"/>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6" name="object 110"/>
              <p:cNvSpPr/>
              <p:nvPr/>
            </p:nvSpPr>
            <p:spPr>
              <a:xfrm>
                <a:off x="14129306" y="6274915"/>
                <a:ext cx="1099261" cy="429044"/>
              </a:xfrm>
              <a:custGeom>
                <a:avLst/>
                <a:gdLst/>
                <a:ahLst/>
                <a:cxnLst/>
                <a:rect l="l" t="t" r="r" b="b"/>
                <a:pathLst>
                  <a:path w="1099261" h="429044">
                    <a:moveTo>
                      <a:pt x="0" y="0"/>
                    </a:moveTo>
                    <a:lnTo>
                      <a:pt x="21577" y="358419"/>
                    </a:lnTo>
                    <a:lnTo>
                      <a:pt x="35956" y="397207"/>
                    </a:lnTo>
                    <a:lnTo>
                      <a:pt x="67939" y="422861"/>
                    </a:lnTo>
                    <a:lnTo>
                      <a:pt x="1002296" y="429044"/>
                    </a:lnTo>
                    <a:lnTo>
                      <a:pt x="1016343" y="427654"/>
                    </a:lnTo>
                    <a:lnTo>
                      <a:pt x="1052927" y="408997"/>
                    </a:lnTo>
                    <a:lnTo>
                      <a:pt x="1075011" y="374368"/>
                    </a:lnTo>
                    <a:lnTo>
                      <a:pt x="1099261" y="3276"/>
                    </a:lnTo>
                    <a:lnTo>
                      <a:pt x="0" y="0"/>
                    </a:lnTo>
                    <a:close/>
                  </a:path>
                </a:pathLst>
              </a:custGeom>
              <a:solidFill>
                <a:srgbClr val="F19B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7" name="object 111"/>
              <p:cNvSpPr/>
              <p:nvPr/>
            </p:nvSpPr>
            <p:spPr>
              <a:xfrm>
                <a:off x="14107850" y="5899617"/>
                <a:ext cx="886973" cy="327444"/>
              </a:xfrm>
              <a:custGeom>
                <a:avLst/>
                <a:gdLst/>
                <a:ahLst/>
                <a:cxnLst/>
                <a:rect l="l" t="t" r="r" b="b"/>
                <a:pathLst>
                  <a:path w="886973" h="327444">
                    <a:moveTo>
                      <a:pt x="886973" y="0"/>
                    </a:moveTo>
                    <a:lnTo>
                      <a:pt x="65575" y="0"/>
                    </a:lnTo>
                    <a:lnTo>
                      <a:pt x="51293" y="1476"/>
                    </a:lnTo>
                    <a:lnTo>
                      <a:pt x="16583" y="21215"/>
                    </a:lnTo>
                    <a:lnTo>
                      <a:pt x="0" y="57607"/>
                    </a:lnTo>
                    <a:lnTo>
                      <a:pt x="17493" y="327444"/>
                    </a:lnTo>
                    <a:lnTo>
                      <a:pt x="886973" y="327444"/>
                    </a:lnTo>
                    <a:lnTo>
                      <a:pt x="886973" y="0"/>
                    </a:lnTo>
                    <a:close/>
                  </a:path>
                </a:pathLst>
              </a:custGeom>
              <a:solidFill>
                <a:srgbClr val="F8C77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8" name="object 112"/>
              <p:cNvSpPr/>
              <p:nvPr/>
            </p:nvSpPr>
            <p:spPr>
              <a:xfrm>
                <a:off x="14113760" y="5805223"/>
                <a:ext cx="1142694" cy="851573"/>
              </a:xfrm>
              <a:custGeom>
                <a:avLst/>
                <a:gdLst/>
                <a:ahLst/>
                <a:cxnLst/>
                <a:rect l="l" t="t" r="r" b="b"/>
                <a:pathLst>
                  <a:path w="1142694" h="851573">
                    <a:moveTo>
                      <a:pt x="707452" y="0"/>
                    </a:moveTo>
                    <a:lnTo>
                      <a:pt x="668690" y="9572"/>
                    </a:lnTo>
                    <a:lnTo>
                      <a:pt x="636169" y="34619"/>
                    </a:lnTo>
                    <a:lnTo>
                      <a:pt x="608037" y="102019"/>
                    </a:lnTo>
                    <a:lnTo>
                      <a:pt x="603388" y="114391"/>
                    </a:lnTo>
                    <a:lnTo>
                      <a:pt x="578481" y="146341"/>
                    </a:lnTo>
                    <a:lnTo>
                      <a:pt x="542791" y="166265"/>
                    </a:lnTo>
                    <a:lnTo>
                      <a:pt x="65594" y="170167"/>
                    </a:lnTo>
                    <a:lnTo>
                      <a:pt x="51301" y="171643"/>
                    </a:lnTo>
                    <a:lnTo>
                      <a:pt x="16585" y="191386"/>
                    </a:lnTo>
                    <a:lnTo>
                      <a:pt x="0" y="227792"/>
                    </a:lnTo>
                    <a:lnTo>
                      <a:pt x="37096" y="780948"/>
                    </a:lnTo>
                    <a:lnTo>
                      <a:pt x="51500" y="819735"/>
                    </a:lnTo>
                    <a:lnTo>
                      <a:pt x="83464" y="845386"/>
                    </a:lnTo>
                    <a:lnTo>
                      <a:pt x="1017840" y="851573"/>
                    </a:lnTo>
                    <a:lnTo>
                      <a:pt x="1031890" y="850183"/>
                    </a:lnTo>
                    <a:lnTo>
                      <a:pt x="1068494" y="831531"/>
                    </a:lnTo>
                    <a:lnTo>
                      <a:pt x="1090575" y="796901"/>
                    </a:lnTo>
                    <a:lnTo>
                      <a:pt x="1142694" y="70624"/>
                    </a:lnTo>
                    <a:lnTo>
                      <a:pt x="1142205" y="56257"/>
                    </a:lnTo>
                    <a:lnTo>
                      <a:pt x="1124894" y="20249"/>
                    </a:lnTo>
                    <a:lnTo>
                      <a:pt x="1089708" y="1195"/>
                    </a:lnTo>
                    <a:lnTo>
                      <a:pt x="707452" y="0"/>
                    </a:lnTo>
                    <a:close/>
                  </a:path>
                </a:pathLst>
              </a:custGeom>
              <a:solidFill>
                <a:srgbClr val="F3C7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9" name="object 113"/>
              <p:cNvSpPr/>
              <p:nvPr/>
            </p:nvSpPr>
            <p:spPr>
              <a:xfrm>
                <a:off x="14177674" y="5497212"/>
                <a:ext cx="955382" cy="1064247"/>
              </a:xfrm>
              <a:custGeom>
                <a:avLst/>
                <a:gdLst/>
                <a:ahLst/>
                <a:cxnLst/>
                <a:rect l="l" t="t" r="r" b="b"/>
                <a:pathLst>
                  <a:path w="955382" h="1064247">
                    <a:moveTo>
                      <a:pt x="181635" y="0"/>
                    </a:moveTo>
                    <a:lnTo>
                      <a:pt x="0" y="909789"/>
                    </a:lnTo>
                    <a:lnTo>
                      <a:pt x="773798" y="1064247"/>
                    </a:lnTo>
                    <a:lnTo>
                      <a:pt x="955382" y="154431"/>
                    </a:lnTo>
                    <a:lnTo>
                      <a:pt x="181635" y="0"/>
                    </a:lnTo>
                    <a:close/>
                  </a:path>
                </a:pathLst>
              </a:custGeom>
              <a:solidFill>
                <a:srgbClr val="43AFCD"/>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0" name="object 114"/>
              <p:cNvSpPr/>
              <p:nvPr/>
            </p:nvSpPr>
            <p:spPr>
              <a:xfrm>
                <a:off x="14260830" y="5585434"/>
                <a:ext cx="789051" cy="601446"/>
              </a:xfrm>
              <a:custGeom>
                <a:avLst/>
                <a:gdLst/>
                <a:ahLst/>
                <a:cxnLst/>
                <a:rect l="l" t="t" r="r" b="b"/>
                <a:pathLst>
                  <a:path w="789051" h="601446">
                    <a:moveTo>
                      <a:pt x="0" y="601446"/>
                    </a:moveTo>
                    <a:lnTo>
                      <a:pt x="789051" y="601446"/>
                    </a:lnTo>
                    <a:lnTo>
                      <a:pt x="789051" y="0"/>
                    </a:lnTo>
                    <a:lnTo>
                      <a:pt x="0" y="0"/>
                    </a:lnTo>
                    <a:lnTo>
                      <a:pt x="0" y="601446"/>
                    </a:lnTo>
                    <a:close/>
                  </a:path>
                </a:pathLst>
              </a:custGeom>
              <a:solidFill>
                <a:srgbClr val="FFFFF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1" name="object 115"/>
              <p:cNvSpPr/>
              <p:nvPr/>
            </p:nvSpPr>
            <p:spPr>
              <a:xfrm>
                <a:off x="14396542" y="5722988"/>
                <a:ext cx="199923" cy="0"/>
              </a:xfrm>
              <a:custGeom>
                <a:avLst/>
                <a:gdLst/>
                <a:ahLst/>
                <a:cxnLst/>
                <a:rect l="l" t="t" r="r" b="b"/>
                <a:pathLst>
                  <a:path w="199923">
                    <a:moveTo>
                      <a:pt x="0" y="0"/>
                    </a:moveTo>
                    <a:lnTo>
                      <a:pt x="199923" y="0"/>
                    </a:lnTo>
                  </a:path>
                </a:pathLst>
              </a:custGeom>
              <a:ln w="40919">
                <a:solidFill>
                  <a:srgbClr val="D2D3D2"/>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2" name="object 116"/>
              <p:cNvSpPr/>
              <p:nvPr/>
            </p:nvSpPr>
            <p:spPr>
              <a:xfrm>
                <a:off x="14396555" y="5821095"/>
                <a:ext cx="527824" cy="0"/>
              </a:xfrm>
              <a:custGeom>
                <a:avLst/>
                <a:gdLst/>
                <a:ahLst/>
                <a:cxnLst/>
                <a:rect l="l" t="t" r="r" b="b"/>
                <a:pathLst>
                  <a:path w="527824">
                    <a:moveTo>
                      <a:pt x="0" y="0"/>
                    </a:moveTo>
                    <a:lnTo>
                      <a:pt x="527824" y="0"/>
                    </a:lnTo>
                  </a:path>
                </a:pathLst>
              </a:custGeom>
              <a:ln w="40919">
                <a:solidFill>
                  <a:srgbClr val="D2D3D2"/>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3" name="object 117"/>
              <p:cNvSpPr/>
              <p:nvPr/>
            </p:nvSpPr>
            <p:spPr>
              <a:xfrm>
                <a:off x="14396555" y="5912377"/>
                <a:ext cx="527824" cy="0"/>
              </a:xfrm>
              <a:custGeom>
                <a:avLst/>
                <a:gdLst/>
                <a:ahLst/>
                <a:cxnLst/>
                <a:rect l="l" t="t" r="r" b="b"/>
                <a:pathLst>
                  <a:path w="527824">
                    <a:moveTo>
                      <a:pt x="0" y="0"/>
                    </a:moveTo>
                    <a:lnTo>
                      <a:pt x="527824" y="0"/>
                    </a:lnTo>
                  </a:path>
                </a:pathLst>
              </a:custGeom>
              <a:ln w="40957">
                <a:solidFill>
                  <a:srgbClr val="D2D3D2"/>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4" name="object 118"/>
              <p:cNvSpPr/>
              <p:nvPr/>
            </p:nvSpPr>
            <p:spPr>
              <a:xfrm>
                <a:off x="14396555" y="5983198"/>
                <a:ext cx="527824" cy="40919"/>
              </a:xfrm>
              <a:custGeom>
                <a:avLst/>
                <a:gdLst/>
                <a:ahLst/>
                <a:cxnLst/>
                <a:rect l="l" t="t" r="r" b="b"/>
                <a:pathLst>
                  <a:path w="527824" h="40919">
                    <a:moveTo>
                      <a:pt x="0" y="40919"/>
                    </a:moveTo>
                    <a:lnTo>
                      <a:pt x="527824" y="40919"/>
                    </a:lnTo>
                    <a:lnTo>
                      <a:pt x="527824" y="0"/>
                    </a:lnTo>
                    <a:lnTo>
                      <a:pt x="0" y="0"/>
                    </a:lnTo>
                    <a:lnTo>
                      <a:pt x="0" y="40919"/>
                    </a:lnTo>
                    <a:close/>
                  </a:path>
                </a:pathLst>
              </a:custGeom>
              <a:solidFill>
                <a:srgbClr val="DFDFD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5" name="object 119"/>
              <p:cNvSpPr/>
              <p:nvPr/>
            </p:nvSpPr>
            <p:spPr>
              <a:xfrm>
                <a:off x="14396555" y="6012903"/>
                <a:ext cx="527824" cy="11214"/>
              </a:xfrm>
              <a:custGeom>
                <a:avLst/>
                <a:gdLst/>
                <a:ahLst/>
                <a:cxnLst/>
                <a:rect l="l" t="t" r="r" b="b"/>
                <a:pathLst>
                  <a:path w="527824" h="11214">
                    <a:moveTo>
                      <a:pt x="0" y="11214"/>
                    </a:moveTo>
                    <a:lnTo>
                      <a:pt x="527824" y="11214"/>
                    </a:lnTo>
                    <a:lnTo>
                      <a:pt x="527824" y="0"/>
                    </a:lnTo>
                    <a:lnTo>
                      <a:pt x="0" y="0"/>
                    </a:lnTo>
                    <a:lnTo>
                      <a:pt x="0" y="11214"/>
                    </a:lnTo>
                    <a:close/>
                  </a:path>
                </a:pathLst>
              </a:custGeom>
              <a:solidFill>
                <a:srgbClr val="BBBBBB"/>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6" name="object 120"/>
              <p:cNvSpPr/>
              <p:nvPr/>
            </p:nvSpPr>
            <p:spPr>
              <a:xfrm>
                <a:off x="14113758" y="5793440"/>
                <a:ext cx="1142651" cy="863358"/>
              </a:xfrm>
              <a:custGeom>
                <a:avLst/>
                <a:gdLst/>
                <a:ahLst/>
                <a:cxnLst/>
                <a:rect l="l" t="t" r="r" b="b"/>
                <a:pathLst>
                  <a:path w="1142651" h="863358">
                    <a:moveTo>
                      <a:pt x="707422" y="0"/>
                    </a:moveTo>
                    <a:lnTo>
                      <a:pt x="668684" y="9578"/>
                    </a:lnTo>
                    <a:lnTo>
                      <a:pt x="636164" y="34635"/>
                    </a:lnTo>
                    <a:lnTo>
                      <a:pt x="608045" y="113779"/>
                    </a:lnTo>
                    <a:lnTo>
                      <a:pt x="603410" y="126154"/>
                    </a:lnTo>
                    <a:lnTo>
                      <a:pt x="578515" y="158113"/>
                    </a:lnTo>
                    <a:lnTo>
                      <a:pt x="542816" y="178045"/>
                    </a:lnTo>
                    <a:lnTo>
                      <a:pt x="65590" y="181952"/>
                    </a:lnTo>
                    <a:lnTo>
                      <a:pt x="51288" y="183430"/>
                    </a:lnTo>
                    <a:lnTo>
                      <a:pt x="16570" y="203196"/>
                    </a:lnTo>
                    <a:lnTo>
                      <a:pt x="0" y="239656"/>
                    </a:lnTo>
                    <a:lnTo>
                      <a:pt x="37129" y="792695"/>
                    </a:lnTo>
                    <a:lnTo>
                      <a:pt x="51499" y="831498"/>
                    </a:lnTo>
                    <a:lnTo>
                      <a:pt x="83467" y="857165"/>
                    </a:lnTo>
                    <a:lnTo>
                      <a:pt x="1017848" y="863358"/>
                    </a:lnTo>
                    <a:lnTo>
                      <a:pt x="1031888" y="861968"/>
                    </a:lnTo>
                    <a:lnTo>
                      <a:pt x="1068463" y="843312"/>
                    </a:lnTo>
                    <a:lnTo>
                      <a:pt x="1090555" y="808678"/>
                    </a:lnTo>
                    <a:lnTo>
                      <a:pt x="1142651" y="70624"/>
                    </a:lnTo>
                    <a:lnTo>
                      <a:pt x="1142181" y="56263"/>
                    </a:lnTo>
                    <a:lnTo>
                      <a:pt x="1124923" y="20268"/>
                    </a:lnTo>
                    <a:lnTo>
                      <a:pt x="1089757" y="1206"/>
                    </a:lnTo>
                    <a:lnTo>
                      <a:pt x="707422"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7" name="object 121"/>
              <p:cNvSpPr/>
              <p:nvPr/>
            </p:nvSpPr>
            <p:spPr>
              <a:xfrm>
                <a:off x="14147353" y="6536832"/>
                <a:ext cx="1063332" cy="119964"/>
              </a:xfrm>
              <a:custGeom>
                <a:avLst/>
                <a:gdLst/>
                <a:ahLst/>
                <a:cxnLst/>
                <a:rect l="l" t="t" r="r" b="b"/>
                <a:pathLst>
                  <a:path w="1063332" h="119964">
                    <a:moveTo>
                      <a:pt x="2108" y="0"/>
                    </a:moveTo>
                    <a:lnTo>
                      <a:pt x="0" y="0"/>
                    </a:lnTo>
                    <a:lnTo>
                      <a:pt x="3505" y="49301"/>
                    </a:lnTo>
                    <a:lnTo>
                      <a:pt x="17917" y="88097"/>
                    </a:lnTo>
                    <a:lnTo>
                      <a:pt x="49864" y="113764"/>
                    </a:lnTo>
                    <a:lnTo>
                      <a:pt x="984250" y="119964"/>
                    </a:lnTo>
                    <a:lnTo>
                      <a:pt x="998293" y="118574"/>
                    </a:lnTo>
                    <a:lnTo>
                      <a:pt x="1011606" y="114587"/>
                    </a:lnTo>
                    <a:lnTo>
                      <a:pt x="1023896" y="108277"/>
                    </a:lnTo>
                    <a:lnTo>
                      <a:pt x="1034870" y="99917"/>
                    </a:lnTo>
                    <a:lnTo>
                      <a:pt x="1043629" y="90436"/>
                    </a:lnTo>
                    <a:lnTo>
                      <a:pt x="79197" y="90436"/>
                    </a:lnTo>
                    <a:lnTo>
                      <a:pt x="65140" y="89048"/>
                    </a:lnTo>
                    <a:lnTo>
                      <a:pt x="28547" y="70405"/>
                    </a:lnTo>
                    <a:lnTo>
                      <a:pt x="6461" y="35786"/>
                    </a:lnTo>
                    <a:lnTo>
                      <a:pt x="3689" y="21970"/>
                    </a:lnTo>
                    <a:lnTo>
                      <a:pt x="2108" y="0"/>
                    </a:lnTo>
                    <a:close/>
                  </a:path>
                  <a:path w="1063332" h="119964">
                    <a:moveTo>
                      <a:pt x="1063332" y="0"/>
                    </a:moveTo>
                    <a:lnTo>
                      <a:pt x="1061275" y="0"/>
                    </a:lnTo>
                    <a:lnTo>
                      <a:pt x="1059916" y="19812"/>
                    </a:lnTo>
                    <a:lnTo>
                      <a:pt x="1057545" y="33750"/>
                    </a:lnTo>
                    <a:lnTo>
                      <a:pt x="1036394" y="68986"/>
                    </a:lnTo>
                    <a:lnTo>
                      <a:pt x="1000348" y="88608"/>
                    </a:lnTo>
                    <a:lnTo>
                      <a:pt x="79197" y="90436"/>
                    </a:lnTo>
                    <a:lnTo>
                      <a:pt x="1043629" y="90436"/>
                    </a:lnTo>
                    <a:lnTo>
                      <a:pt x="1044233" y="89783"/>
                    </a:lnTo>
                    <a:lnTo>
                      <a:pt x="1051693" y="78147"/>
                    </a:lnTo>
                    <a:lnTo>
                      <a:pt x="1056957" y="65284"/>
                    </a:lnTo>
                    <a:lnTo>
                      <a:pt x="1059731" y="51468"/>
                    </a:lnTo>
                    <a:lnTo>
                      <a:pt x="1063332" y="0"/>
                    </a:lnTo>
                    <a:close/>
                  </a:path>
                </a:pathLst>
              </a:custGeom>
              <a:solidFill>
                <a:srgbClr val="FBDD5E"/>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8" name="object 122"/>
              <p:cNvSpPr/>
              <p:nvPr/>
            </p:nvSpPr>
            <p:spPr>
              <a:xfrm>
                <a:off x="14113764" y="5975393"/>
                <a:ext cx="1098801" cy="681405"/>
              </a:xfrm>
              <a:custGeom>
                <a:avLst/>
                <a:gdLst/>
                <a:ahLst/>
                <a:cxnLst/>
                <a:rect l="l" t="t" r="r" b="b"/>
                <a:pathLst>
                  <a:path w="1098801" h="681405">
                    <a:moveTo>
                      <a:pt x="214411" y="0"/>
                    </a:moveTo>
                    <a:lnTo>
                      <a:pt x="65580" y="0"/>
                    </a:lnTo>
                    <a:lnTo>
                      <a:pt x="51279" y="1477"/>
                    </a:lnTo>
                    <a:lnTo>
                      <a:pt x="16565" y="21239"/>
                    </a:lnTo>
                    <a:lnTo>
                      <a:pt x="0" y="57694"/>
                    </a:lnTo>
                    <a:lnTo>
                      <a:pt x="37119" y="610743"/>
                    </a:lnTo>
                    <a:lnTo>
                      <a:pt x="51492" y="649545"/>
                    </a:lnTo>
                    <a:lnTo>
                      <a:pt x="83462" y="675212"/>
                    </a:lnTo>
                    <a:lnTo>
                      <a:pt x="1017838" y="681405"/>
                    </a:lnTo>
                    <a:lnTo>
                      <a:pt x="1031882" y="680015"/>
                    </a:lnTo>
                    <a:lnTo>
                      <a:pt x="1068458" y="661359"/>
                    </a:lnTo>
                    <a:lnTo>
                      <a:pt x="1090546" y="626726"/>
                    </a:lnTo>
                    <a:lnTo>
                      <a:pt x="1098801" y="533742"/>
                    </a:lnTo>
                    <a:lnTo>
                      <a:pt x="1018972" y="522111"/>
                    </a:lnTo>
                    <a:lnTo>
                      <a:pt x="943626" y="507358"/>
                    </a:lnTo>
                    <a:lnTo>
                      <a:pt x="872641" y="489740"/>
                    </a:lnTo>
                    <a:lnTo>
                      <a:pt x="805894" y="469513"/>
                    </a:lnTo>
                    <a:lnTo>
                      <a:pt x="743263" y="446934"/>
                    </a:lnTo>
                    <a:lnTo>
                      <a:pt x="684625" y="422258"/>
                    </a:lnTo>
                    <a:lnTo>
                      <a:pt x="629858" y="395740"/>
                    </a:lnTo>
                    <a:lnTo>
                      <a:pt x="578839" y="367639"/>
                    </a:lnTo>
                    <a:lnTo>
                      <a:pt x="531446" y="338208"/>
                    </a:lnTo>
                    <a:lnTo>
                      <a:pt x="487556" y="307705"/>
                    </a:lnTo>
                    <a:lnTo>
                      <a:pt x="447048" y="276385"/>
                    </a:lnTo>
                    <a:lnTo>
                      <a:pt x="409798" y="244504"/>
                    </a:lnTo>
                    <a:lnTo>
                      <a:pt x="375684" y="212319"/>
                    </a:lnTo>
                    <a:lnTo>
                      <a:pt x="344584" y="180085"/>
                    </a:lnTo>
                    <a:lnTo>
                      <a:pt x="316374" y="148058"/>
                    </a:lnTo>
                    <a:lnTo>
                      <a:pt x="290934" y="116496"/>
                    </a:lnTo>
                    <a:lnTo>
                      <a:pt x="268140" y="85652"/>
                    </a:lnTo>
                    <a:lnTo>
                      <a:pt x="230001" y="27148"/>
                    </a:lnTo>
                    <a:lnTo>
                      <a:pt x="214411" y="0"/>
                    </a:lnTo>
                    <a:close/>
                  </a:path>
                </a:pathLst>
              </a:custGeom>
              <a:solidFill>
                <a:srgbClr val="E7480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09" name="object 123"/>
              <p:cNvSpPr/>
              <p:nvPr/>
            </p:nvSpPr>
            <p:spPr>
              <a:xfrm>
                <a:off x="14016634" y="6867055"/>
                <a:ext cx="1328686" cy="102019"/>
              </a:xfrm>
              <a:custGeom>
                <a:avLst/>
                <a:gdLst/>
                <a:ahLst/>
                <a:cxnLst/>
                <a:rect l="l" t="t" r="r" b="b"/>
                <a:pathLst>
                  <a:path w="1328686" h="102019">
                    <a:moveTo>
                      <a:pt x="0" y="102019"/>
                    </a:moveTo>
                    <a:lnTo>
                      <a:pt x="1328686" y="102019"/>
                    </a:lnTo>
                    <a:lnTo>
                      <a:pt x="1328686" y="0"/>
                    </a:lnTo>
                    <a:lnTo>
                      <a:pt x="0" y="0"/>
                    </a:lnTo>
                    <a:lnTo>
                      <a:pt x="0" y="102019"/>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0" name="object 124"/>
              <p:cNvSpPr/>
              <p:nvPr/>
            </p:nvSpPr>
            <p:spPr>
              <a:xfrm>
                <a:off x="14016634" y="6186881"/>
                <a:ext cx="1328686" cy="680173"/>
              </a:xfrm>
              <a:custGeom>
                <a:avLst/>
                <a:gdLst/>
                <a:ahLst/>
                <a:cxnLst/>
                <a:rect l="l" t="t" r="r" b="b"/>
                <a:pathLst>
                  <a:path w="1328686" h="680173">
                    <a:moveTo>
                      <a:pt x="1328686" y="680173"/>
                    </a:moveTo>
                    <a:lnTo>
                      <a:pt x="0" y="680173"/>
                    </a:lnTo>
                    <a:lnTo>
                      <a:pt x="0" y="0"/>
                    </a:lnTo>
                    <a:lnTo>
                      <a:pt x="1328686" y="0"/>
                    </a:lnTo>
                    <a:lnTo>
                      <a:pt x="1328686" y="680173"/>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1" name="object 125"/>
              <p:cNvSpPr/>
              <p:nvPr/>
            </p:nvSpPr>
            <p:spPr>
              <a:xfrm>
                <a:off x="14016634" y="6886479"/>
                <a:ext cx="1328686" cy="0"/>
              </a:xfrm>
              <a:custGeom>
                <a:avLst/>
                <a:gdLst/>
                <a:ahLst/>
                <a:cxnLst/>
                <a:rect l="l" t="t" r="r" b="b"/>
                <a:pathLst>
                  <a:path w="1328686">
                    <a:moveTo>
                      <a:pt x="0" y="0"/>
                    </a:moveTo>
                    <a:lnTo>
                      <a:pt x="1328686" y="0"/>
                    </a:lnTo>
                  </a:path>
                </a:pathLst>
              </a:custGeom>
              <a:ln w="40119">
                <a:solidFill>
                  <a:srgbClr val="FFFFF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2" name="object 126"/>
              <p:cNvSpPr/>
              <p:nvPr/>
            </p:nvSpPr>
            <p:spPr>
              <a:xfrm>
                <a:off x="14016634" y="6206305"/>
                <a:ext cx="1328686" cy="0"/>
              </a:xfrm>
              <a:custGeom>
                <a:avLst/>
                <a:gdLst/>
                <a:ahLst/>
                <a:cxnLst/>
                <a:rect l="l" t="t" r="r" b="b"/>
                <a:pathLst>
                  <a:path w="1328686">
                    <a:moveTo>
                      <a:pt x="0" y="0"/>
                    </a:moveTo>
                    <a:lnTo>
                      <a:pt x="1328686" y="0"/>
                    </a:lnTo>
                  </a:path>
                </a:pathLst>
              </a:custGeom>
              <a:ln w="40119">
                <a:solidFill>
                  <a:srgbClr val="FFFFF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3" name="object 127"/>
              <p:cNvSpPr/>
              <p:nvPr/>
            </p:nvSpPr>
            <p:spPr>
              <a:xfrm>
                <a:off x="14388287" y="6604444"/>
                <a:ext cx="585381" cy="43726"/>
              </a:xfrm>
              <a:custGeom>
                <a:avLst/>
                <a:gdLst/>
                <a:ahLst/>
                <a:cxnLst/>
                <a:rect l="l" t="t" r="r" b="b"/>
                <a:pathLst>
                  <a:path w="585381" h="43726">
                    <a:moveTo>
                      <a:pt x="0" y="43726"/>
                    </a:moveTo>
                    <a:lnTo>
                      <a:pt x="585381" y="43726"/>
                    </a:lnTo>
                    <a:lnTo>
                      <a:pt x="585381" y="0"/>
                    </a:lnTo>
                    <a:lnTo>
                      <a:pt x="0" y="0"/>
                    </a:lnTo>
                    <a:lnTo>
                      <a:pt x="0" y="43726"/>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4" name="object 128"/>
              <p:cNvSpPr/>
              <p:nvPr/>
            </p:nvSpPr>
            <p:spPr>
              <a:xfrm>
                <a:off x="14388287" y="6468427"/>
                <a:ext cx="585381" cy="136017"/>
              </a:xfrm>
              <a:custGeom>
                <a:avLst/>
                <a:gdLst/>
                <a:ahLst/>
                <a:cxnLst/>
                <a:rect l="l" t="t" r="r" b="b"/>
                <a:pathLst>
                  <a:path w="585381" h="136017">
                    <a:moveTo>
                      <a:pt x="585381" y="136017"/>
                    </a:moveTo>
                    <a:lnTo>
                      <a:pt x="0" y="136017"/>
                    </a:lnTo>
                    <a:lnTo>
                      <a:pt x="0" y="0"/>
                    </a:lnTo>
                    <a:lnTo>
                      <a:pt x="585381" y="0"/>
                    </a:lnTo>
                    <a:lnTo>
                      <a:pt x="585381" y="136017"/>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5" name="object 129"/>
              <p:cNvSpPr/>
              <p:nvPr/>
            </p:nvSpPr>
            <p:spPr>
              <a:xfrm>
                <a:off x="14559546" y="6551009"/>
                <a:ext cx="242874" cy="0"/>
              </a:xfrm>
              <a:custGeom>
                <a:avLst/>
                <a:gdLst/>
                <a:ahLst/>
                <a:cxnLst/>
                <a:rect l="l" t="t" r="r" b="b"/>
                <a:pathLst>
                  <a:path w="242874">
                    <a:moveTo>
                      <a:pt x="0" y="0"/>
                    </a:moveTo>
                    <a:lnTo>
                      <a:pt x="242874" y="0"/>
                    </a:lnTo>
                  </a:path>
                </a:pathLst>
              </a:custGeom>
              <a:ln w="51320">
                <a:solidFill>
                  <a:srgbClr val="625F5D"/>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6" name="object 130"/>
              <p:cNvSpPr/>
              <p:nvPr/>
            </p:nvSpPr>
            <p:spPr>
              <a:xfrm>
                <a:off x="14388287" y="6423355"/>
                <a:ext cx="585381" cy="45707"/>
              </a:xfrm>
              <a:custGeom>
                <a:avLst/>
                <a:gdLst/>
                <a:ahLst/>
                <a:cxnLst/>
                <a:rect l="l" t="t" r="r" b="b"/>
                <a:pathLst>
                  <a:path w="585381" h="45707">
                    <a:moveTo>
                      <a:pt x="0" y="45707"/>
                    </a:moveTo>
                    <a:lnTo>
                      <a:pt x="585381" y="45707"/>
                    </a:lnTo>
                    <a:lnTo>
                      <a:pt x="585381" y="0"/>
                    </a:lnTo>
                    <a:lnTo>
                      <a:pt x="0" y="0"/>
                    </a:lnTo>
                    <a:lnTo>
                      <a:pt x="0" y="45707"/>
                    </a:lnTo>
                    <a:close/>
                  </a:path>
                </a:pathLst>
              </a:custGeom>
              <a:solidFill>
                <a:srgbClr val="FFFFF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7" name="object 131"/>
              <p:cNvSpPr/>
              <p:nvPr/>
            </p:nvSpPr>
            <p:spPr>
              <a:xfrm>
                <a:off x="14388287" y="6647535"/>
                <a:ext cx="585381" cy="45707"/>
              </a:xfrm>
              <a:custGeom>
                <a:avLst/>
                <a:gdLst/>
                <a:ahLst/>
                <a:cxnLst/>
                <a:rect l="l" t="t" r="r" b="b"/>
                <a:pathLst>
                  <a:path w="585381" h="45707">
                    <a:moveTo>
                      <a:pt x="0" y="45707"/>
                    </a:moveTo>
                    <a:lnTo>
                      <a:pt x="585381" y="45707"/>
                    </a:lnTo>
                    <a:lnTo>
                      <a:pt x="585381" y="0"/>
                    </a:lnTo>
                    <a:lnTo>
                      <a:pt x="0" y="0"/>
                    </a:lnTo>
                    <a:lnTo>
                      <a:pt x="0" y="45707"/>
                    </a:lnTo>
                    <a:close/>
                  </a:path>
                </a:pathLst>
              </a:custGeom>
              <a:solidFill>
                <a:srgbClr val="FFFFF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8" name="object 132"/>
              <p:cNvSpPr/>
              <p:nvPr/>
            </p:nvSpPr>
            <p:spPr>
              <a:xfrm>
                <a:off x="14366093" y="6424028"/>
                <a:ext cx="0" cy="268605"/>
              </a:xfrm>
              <a:custGeom>
                <a:avLst/>
                <a:gdLst/>
                <a:ahLst/>
                <a:cxnLst/>
                <a:rect l="l" t="t" r="r" b="b"/>
                <a:pathLst>
                  <a:path h="268604">
                    <a:moveTo>
                      <a:pt x="0" y="0"/>
                    </a:moveTo>
                    <a:lnTo>
                      <a:pt x="0" y="268605"/>
                    </a:lnTo>
                  </a:path>
                </a:pathLst>
              </a:custGeom>
              <a:ln w="45681">
                <a:solidFill>
                  <a:srgbClr val="FFFFF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19" name="object 133"/>
              <p:cNvSpPr/>
              <p:nvPr/>
            </p:nvSpPr>
            <p:spPr>
              <a:xfrm>
                <a:off x="14994813" y="6424028"/>
                <a:ext cx="0" cy="268605"/>
              </a:xfrm>
              <a:custGeom>
                <a:avLst/>
                <a:gdLst/>
                <a:ahLst/>
                <a:cxnLst/>
                <a:rect l="l" t="t" r="r" b="b"/>
                <a:pathLst>
                  <a:path h="268604">
                    <a:moveTo>
                      <a:pt x="0" y="0"/>
                    </a:moveTo>
                    <a:lnTo>
                      <a:pt x="0" y="268605"/>
                    </a:lnTo>
                  </a:path>
                </a:pathLst>
              </a:custGeom>
              <a:ln w="45643">
                <a:solidFill>
                  <a:srgbClr val="FFFFF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grpSp>
      <p:grpSp>
        <p:nvGrpSpPr>
          <p:cNvPr id="161" name="Group 160"/>
          <p:cNvGrpSpPr/>
          <p:nvPr/>
        </p:nvGrpSpPr>
        <p:grpSpPr>
          <a:xfrm>
            <a:off x="5308049" y="4180158"/>
            <a:ext cx="1551077" cy="1631479"/>
            <a:chOff x="5389829" y="3483464"/>
            <a:chExt cx="1723419" cy="1359566"/>
          </a:xfrm>
        </p:grpSpPr>
        <p:sp>
          <p:nvSpPr>
            <p:cNvPr id="13" name="object 105"/>
            <p:cNvSpPr txBox="1"/>
            <p:nvPr/>
          </p:nvSpPr>
          <p:spPr>
            <a:xfrm>
              <a:off x="5389829" y="4593335"/>
              <a:ext cx="1723419"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spc="11" dirty="0">
                  <a:latin typeface="Arial"/>
                  <a:cs typeface="Arial"/>
                </a:rPr>
                <a:t>Buy using voucher</a:t>
              </a:r>
            </a:p>
          </p:txBody>
        </p:sp>
        <p:grpSp>
          <p:nvGrpSpPr>
            <p:cNvPr id="24" name="Group 23"/>
            <p:cNvGrpSpPr/>
            <p:nvPr/>
          </p:nvGrpSpPr>
          <p:grpSpPr>
            <a:xfrm>
              <a:off x="5889848" y="3483464"/>
              <a:ext cx="882842" cy="836787"/>
              <a:chOff x="10650749" y="5569419"/>
              <a:chExt cx="1659234" cy="1415409"/>
            </a:xfrm>
          </p:grpSpPr>
          <p:sp>
            <p:nvSpPr>
              <p:cNvPr id="84" name="object 134"/>
              <p:cNvSpPr/>
              <p:nvPr/>
            </p:nvSpPr>
            <p:spPr>
              <a:xfrm>
                <a:off x="10729836" y="5569419"/>
                <a:ext cx="1201369" cy="282765"/>
              </a:xfrm>
              <a:custGeom>
                <a:avLst/>
                <a:gdLst/>
                <a:ahLst/>
                <a:cxnLst/>
                <a:rect l="l" t="t" r="r" b="b"/>
                <a:pathLst>
                  <a:path w="1201369" h="282765">
                    <a:moveTo>
                      <a:pt x="1201369" y="282765"/>
                    </a:moveTo>
                    <a:lnTo>
                      <a:pt x="0" y="282765"/>
                    </a:lnTo>
                    <a:lnTo>
                      <a:pt x="0" y="0"/>
                    </a:lnTo>
                    <a:lnTo>
                      <a:pt x="1201369" y="0"/>
                    </a:lnTo>
                    <a:lnTo>
                      <a:pt x="1201369" y="282765"/>
                    </a:lnTo>
                    <a:close/>
                  </a:path>
                </a:pathLst>
              </a:custGeom>
              <a:solidFill>
                <a:srgbClr val="E18A8B"/>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85" name="object 135"/>
              <p:cNvSpPr/>
              <p:nvPr/>
            </p:nvSpPr>
            <p:spPr>
              <a:xfrm>
                <a:off x="10688384" y="5569496"/>
                <a:ext cx="1285201" cy="185661"/>
              </a:xfrm>
              <a:custGeom>
                <a:avLst/>
                <a:gdLst/>
                <a:ahLst/>
                <a:cxnLst/>
                <a:rect l="l" t="t" r="r" b="b"/>
                <a:pathLst>
                  <a:path w="1285201" h="185661">
                    <a:moveTo>
                      <a:pt x="1243761" y="0"/>
                    </a:moveTo>
                    <a:lnTo>
                      <a:pt x="41452" y="0"/>
                    </a:lnTo>
                    <a:lnTo>
                      <a:pt x="137883" y="60464"/>
                    </a:lnTo>
                    <a:lnTo>
                      <a:pt x="0" y="185661"/>
                    </a:lnTo>
                    <a:lnTo>
                      <a:pt x="1285201" y="185661"/>
                    </a:lnTo>
                    <a:lnTo>
                      <a:pt x="1147330" y="60464"/>
                    </a:lnTo>
                    <a:lnTo>
                      <a:pt x="1243761" y="0"/>
                    </a:lnTo>
                    <a:close/>
                  </a:path>
                </a:pathLst>
              </a:custGeom>
              <a:solidFill>
                <a:srgbClr val="85888C"/>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86" name="object 136"/>
              <p:cNvSpPr/>
              <p:nvPr/>
            </p:nvSpPr>
            <p:spPr>
              <a:xfrm>
                <a:off x="10688396" y="5629937"/>
                <a:ext cx="137858" cy="125196"/>
              </a:xfrm>
              <a:custGeom>
                <a:avLst/>
                <a:gdLst/>
                <a:ahLst/>
                <a:cxnLst/>
                <a:rect l="l" t="t" r="r" b="b"/>
                <a:pathLst>
                  <a:path w="137858" h="125196">
                    <a:moveTo>
                      <a:pt x="137858" y="0"/>
                    </a:moveTo>
                    <a:lnTo>
                      <a:pt x="0" y="125196"/>
                    </a:lnTo>
                    <a:lnTo>
                      <a:pt x="119367" y="125196"/>
                    </a:lnTo>
                    <a:lnTo>
                      <a:pt x="137858" y="0"/>
                    </a:lnTo>
                    <a:close/>
                  </a:path>
                </a:pathLst>
              </a:custGeom>
              <a:solidFill>
                <a:srgbClr val="9B181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87" name="object 137"/>
              <p:cNvSpPr/>
              <p:nvPr/>
            </p:nvSpPr>
            <p:spPr>
              <a:xfrm>
                <a:off x="11835715" y="5629960"/>
                <a:ext cx="137871" cy="125196"/>
              </a:xfrm>
              <a:custGeom>
                <a:avLst/>
                <a:gdLst/>
                <a:ahLst/>
                <a:cxnLst/>
                <a:rect l="l" t="t" r="r" b="b"/>
                <a:pathLst>
                  <a:path w="137871" h="125196">
                    <a:moveTo>
                      <a:pt x="0" y="0"/>
                    </a:moveTo>
                    <a:lnTo>
                      <a:pt x="18478" y="125196"/>
                    </a:lnTo>
                    <a:lnTo>
                      <a:pt x="137871" y="125196"/>
                    </a:lnTo>
                    <a:lnTo>
                      <a:pt x="0" y="0"/>
                    </a:lnTo>
                    <a:close/>
                  </a:path>
                </a:pathLst>
              </a:custGeom>
              <a:solidFill>
                <a:srgbClr val="9B181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88" name="object 138"/>
              <p:cNvSpPr/>
              <p:nvPr/>
            </p:nvSpPr>
            <p:spPr>
              <a:xfrm>
                <a:off x="10650749" y="5755151"/>
                <a:ext cx="1360474" cy="1229677"/>
              </a:xfrm>
              <a:custGeom>
                <a:avLst/>
                <a:gdLst/>
                <a:ahLst/>
                <a:cxnLst/>
                <a:rect l="l" t="t" r="r" b="b"/>
                <a:pathLst>
                  <a:path w="1360474" h="1229677">
                    <a:moveTo>
                      <a:pt x="1322832" y="0"/>
                    </a:moveTo>
                    <a:lnTo>
                      <a:pt x="37642" y="0"/>
                    </a:lnTo>
                    <a:lnTo>
                      <a:pt x="0" y="1229677"/>
                    </a:lnTo>
                    <a:lnTo>
                      <a:pt x="1360474" y="1229677"/>
                    </a:lnTo>
                    <a:lnTo>
                      <a:pt x="1360144" y="1217930"/>
                    </a:lnTo>
                    <a:lnTo>
                      <a:pt x="1350124" y="892124"/>
                    </a:lnTo>
                    <a:lnTo>
                      <a:pt x="1322832" y="0"/>
                    </a:lnTo>
                    <a:close/>
                  </a:path>
                </a:pathLst>
              </a:custGeom>
              <a:solidFill>
                <a:srgbClr val="C31617"/>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89" name="object 139"/>
              <p:cNvSpPr/>
              <p:nvPr/>
            </p:nvSpPr>
            <p:spPr>
              <a:xfrm>
                <a:off x="11507754" y="5935464"/>
                <a:ext cx="49917" cy="47933"/>
              </a:xfrm>
              <a:custGeom>
                <a:avLst/>
                <a:gdLst/>
                <a:ahLst/>
                <a:cxnLst/>
                <a:rect l="l" t="t" r="r" b="b"/>
                <a:pathLst>
                  <a:path w="49917" h="47933">
                    <a:moveTo>
                      <a:pt x="20049" y="0"/>
                    </a:moveTo>
                    <a:lnTo>
                      <a:pt x="9255" y="5115"/>
                    </a:lnTo>
                    <a:lnTo>
                      <a:pt x="2041" y="16077"/>
                    </a:lnTo>
                    <a:lnTo>
                      <a:pt x="0" y="32683"/>
                    </a:lnTo>
                    <a:lnTo>
                      <a:pt x="6244" y="41749"/>
                    </a:lnTo>
                    <a:lnTo>
                      <a:pt x="18131" y="47296"/>
                    </a:lnTo>
                    <a:lnTo>
                      <a:pt x="36005" y="47933"/>
                    </a:lnTo>
                    <a:lnTo>
                      <a:pt x="46058" y="38688"/>
                    </a:lnTo>
                    <a:lnTo>
                      <a:pt x="49917" y="25181"/>
                    </a:lnTo>
                    <a:lnTo>
                      <a:pt x="49872" y="23640"/>
                    </a:lnTo>
                    <a:lnTo>
                      <a:pt x="45728" y="11479"/>
                    </a:lnTo>
                    <a:lnTo>
                      <a:pt x="35491" y="2993"/>
                    </a:lnTo>
                    <a:lnTo>
                      <a:pt x="20049"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0" name="object 140"/>
              <p:cNvSpPr/>
              <p:nvPr/>
            </p:nvSpPr>
            <p:spPr>
              <a:xfrm>
                <a:off x="11106951" y="5935462"/>
                <a:ext cx="49908" cy="47935"/>
              </a:xfrm>
              <a:custGeom>
                <a:avLst/>
                <a:gdLst/>
                <a:ahLst/>
                <a:cxnLst/>
                <a:rect l="l" t="t" r="r" b="b"/>
                <a:pathLst>
                  <a:path w="49908" h="47935">
                    <a:moveTo>
                      <a:pt x="20053" y="0"/>
                    </a:moveTo>
                    <a:lnTo>
                      <a:pt x="9257" y="5111"/>
                    </a:lnTo>
                    <a:lnTo>
                      <a:pt x="2043" y="16072"/>
                    </a:lnTo>
                    <a:lnTo>
                      <a:pt x="0" y="32679"/>
                    </a:lnTo>
                    <a:lnTo>
                      <a:pt x="6238" y="41748"/>
                    </a:lnTo>
                    <a:lnTo>
                      <a:pt x="18120" y="47297"/>
                    </a:lnTo>
                    <a:lnTo>
                      <a:pt x="35996" y="47935"/>
                    </a:lnTo>
                    <a:lnTo>
                      <a:pt x="46049" y="38690"/>
                    </a:lnTo>
                    <a:lnTo>
                      <a:pt x="49908" y="25183"/>
                    </a:lnTo>
                    <a:lnTo>
                      <a:pt x="49863" y="23654"/>
                    </a:lnTo>
                    <a:lnTo>
                      <a:pt x="45723" y="11488"/>
                    </a:lnTo>
                    <a:lnTo>
                      <a:pt x="35490" y="2997"/>
                    </a:lnTo>
                    <a:lnTo>
                      <a:pt x="20053"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1" name="object 141"/>
              <p:cNvSpPr/>
              <p:nvPr/>
            </p:nvSpPr>
            <p:spPr>
              <a:xfrm>
                <a:off x="11119826" y="5954555"/>
                <a:ext cx="422325" cy="222631"/>
              </a:xfrm>
              <a:custGeom>
                <a:avLst/>
                <a:gdLst/>
                <a:ahLst/>
                <a:cxnLst/>
                <a:rect l="l" t="t" r="r" b="b"/>
                <a:pathLst>
                  <a:path w="422325" h="222630">
                    <a:moveTo>
                      <a:pt x="17805" y="0"/>
                    </a:moveTo>
                    <a:lnTo>
                      <a:pt x="5143" y="0"/>
                    </a:lnTo>
                    <a:lnTo>
                      <a:pt x="0" y="5130"/>
                    </a:lnTo>
                    <a:lnTo>
                      <a:pt x="0" y="11468"/>
                    </a:lnTo>
                    <a:lnTo>
                      <a:pt x="701" y="28761"/>
                    </a:lnTo>
                    <a:lnTo>
                      <a:pt x="10783" y="78139"/>
                    </a:lnTo>
                    <a:lnTo>
                      <a:pt x="31682" y="122616"/>
                    </a:lnTo>
                    <a:lnTo>
                      <a:pt x="61918" y="160712"/>
                    </a:lnTo>
                    <a:lnTo>
                      <a:pt x="100014" y="190948"/>
                    </a:lnTo>
                    <a:lnTo>
                      <a:pt x="144491" y="211847"/>
                    </a:lnTo>
                    <a:lnTo>
                      <a:pt x="193869" y="221929"/>
                    </a:lnTo>
                    <a:lnTo>
                      <a:pt x="211162" y="222631"/>
                    </a:lnTo>
                    <a:lnTo>
                      <a:pt x="228456" y="221929"/>
                    </a:lnTo>
                    <a:lnTo>
                      <a:pt x="277834" y="211847"/>
                    </a:lnTo>
                    <a:lnTo>
                      <a:pt x="306699" y="199694"/>
                    </a:lnTo>
                    <a:lnTo>
                      <a:pt x="211162" y="199694"/>
                    </a:lnTo>
                    <a:lnTo>
                      <a:pt x="195748" y="199069"/>
                    </a:lnTo>
                    <a:lnTo>
                      <a:pt x="151735" y="190082"/>
                    </a:lnTo>
                    <a:lnTo>
                      <a:pt x="112092" y="171453"/>
                    </a:lnTo>
                    <a:lnTo>
                      <a:pt x="78136" y="144500"/>
                    </a:lnTo>
                    <a:lnTo>
                      <a:pt x="51186" y="110542"/>
                    </a:lnTo>
                    <a:lnTo>
                      <a:pt x="32559" y="70896"/>
                    </a:lnTo>
                    <a:lnTo>
                      <a:pt x="23573" y="26882"/>
                    </a:lnTo>
                    <a:lnTo>
                      <a:pt x="22948" y="11468"/>
                    </a:lnTo>
                    <a:lnTo>
                      <a:pt x="22948" y="5130"/>
                    </a:lnTo>
                    <a:lnTo>
                      <a:pt x="17805" y="0"/>
                    </a:lnTo>
                    <a:close/>
                  </a:path>
                  <a:path w="422325" h="222630">
                    <a:moveTo>
                      <a:pt x="417182" y="0"/>
                    </a:moveTo>
                    <a:lnTo>
                      <a:pt x="404520" y="0"/>
                    </a:lnTo>
                    <a:lnTo>
                      <a:pt x="399376" y="5130"/>
                    </a:lnTo>
                    <a:lnTo>
                      <a:pt x="399376" y="11468"/>
                    </a:lnTo>
                    <a:lnTo>
                      <a:pt x="398751" y="26882"/>
                    </a:lnTo>
                    <a:lnTo>
                      <a:pt x="389765" y="70896"/>
                    </a:lnTo>
                    <a:lnTo>
                      <a:pt x="371139" y="110542"/>
                    </a:lnTo>
                    <a:lnTo>
                      <a:pt x="344189" y="144500"/>
                    </a:lnTo>
                    <a:lnTo>
                      <a:pt x="310233" y="171453"/>
                    </a:lnTo>
                    <a:lnTo>
                      <a:pt x="270590" y="190082"/>
                    </a:lnTo>
                    <a:lnTo>
                      <a:pt x="226577" y="199069"/>
                    </a:lnTo>
                    <a:lnTo>
                      <a:pt x="211162" y="199694"/>
                    </a:lnTo>
                    <a:lnTo>
                      <a:pt x="306699" y="199694"/>
                    </a:lnTo>
                    <a:lnTo>
                      <a:pt x="348508" y="171737"/>
                    </a:lnTo>
                    <a:lnTo>
                      <a:pt x="381529" y="136096"/>
                    </a:lnTo>
                    <a:lnTo>
                      <a:pt x="405705" y="93582"/>
                    </a:lnTo>
                    <a:lnTo>
                      <a:pt x="419556" y="45674"/>
                    </a:lnTo>
                    <a:lnTo>
                      <a:pt x="422325" y="11468"/>
                    </a:lnTo>
                    <a:lnTo>
                      <a:pt x="422325" y="5130"/>
                    </a:lnTo>
                    <a:lnTo>
                      <a:pt x="417182" y="0"/>
                    </a:lnTo>
                    <a:close/>
                  </a:path>
                </a:pathLst>
              </a:custGeom>
              <a:solidFill>
                <a:srgbClr val="F8FAEC"/>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2" name="object 142"/>
              <p:cNvSpPr/>
              <p:nvPr/>
            </p:nvSpPr>
            <p:spPr>
              <a:xfrm>
                <a:off x="11609540" y="6520484"/>
                <a:ext cx="700443" cy="304076"/>
              </a:xfrm>
              <a:custGeom>
                <a:avLst/>
                <a:gdLst/>
                <a:ahLst/>
                <a:cxnLst/>
                <a:rect l="l" t="t" r="r" b="b"/>
                <a:pathLst>
                  <a:path w="700443" h="304076">
                    <a:moveTo>
                      <a:pt x="700443" y="304076"/>
                    </a:moveTo>
                    <a:lnTo>
                      <a:pt x="0" y="304076"/>
                    </a:lnTo>
                    <a:lnTo>
                      <a:pt x="0" y="0"/>
                    </a:lnTo>
                    <a:lnTo>
                      <a:pt x="700443" y="0"/>
                    </a:lnTo>
                    <a:lnTo>
                      <a:pt x="700443" y="304076"/>
                    </a:lnTo>
                    <a:close/>
                  </a:path>
                </a:pathLst>
              </a:custGeom>
              <a:solidFill>
                <a:srgbClr val="3B373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93" name="object 143"/>
              <p:cNvSpPr txBox="1"/>
              <p:nvPr/>
            </p:nvSpPr>
            <p:spPr>
              <a:xfrm>
                <a:off x="11645624" y="6562778"/>
                <a:ext cx="601141" cy="238759"/>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r>
                  <a:rPr sz="720" b="1" dirty="0">
                    <a:solidFill>
                      <a:srgbClr val="FFFFFF"/>
                    </a:solidFill>
                    <a:cs typeface="Kantar Brown"/>
                  </a:rPr>
                  <a:t>£ OFF</a:t>
                </a:r>
                <a:endParaRPr sz="720" b="1" dirty="0">
                  <a:cs typeface="Kantar Brown"/>
                </a:endParaRPr>
              </a:p>
            </p:txBody>
          </p:sp>
        </p:grpSp>
      </p:grpSp>
      <p:grpSp>
        <p:nvGrpSpPr>
          <p:cNvPr id="137" name="Group 136"/>
          <p:cNvGrpSpPr/>
          <p:nvPr/>
        </p:nvGrpSpPr>
        <p:grpSpPr>
          <a:xfrm>
            <a:off x="4216946" y="4163489"/>
            <a:ext cx="831206" cy="1648151"/>
            <a:chOff x="4177496" y="3469571"/>
            <a:chExt cx="923562" cy="1373459"/>
          </a:xfrm>
        </p:grpSpPr>
        <p:sp>
          <p:nvSpPr>
            <p:cNvPr id="12" name="object 24"/>
            <p:cNvSpPr txBox="1"/>
            <p:nvPr/>
          </p:nvSpPr>
          <p:spPr>
            <a:xfrm>
              <a:off x="4177496" y="4593335"/>
              <a:ext cx="923562"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spc="11" dirty="0">
                  <a:latin typeface="Arial"/>
                  <a:cs typeface="Arial"/>
                </a:rPr>
                <a:t>Visit store</a:t>
              </a:r>
            </a:p>
          </p:txBody>
        </p:sp>
        <p:grpSp>
          <p:nvGrpSpPr>
            <p:cNvPr id="25" name="Group 24"/>
            <p:cNvGrpSpPr/>
            <p:nvPr/>
          </p:nvGrpSpPr>
          <p:grpSpPr>
            <a:xfrm>
              <a:off x="4238806" y="3469571"/>
              <a:ext cx="806881" cy="856509"/>
              <a:chOff x="7599819" y="5547753"/>
              <a:chExt cx="1514551" cy="1446936"/>
            </a:xfrm>
          </p:grpSpPr>
          <p:sp>
            <p:nvSpPr>
              <p:cNvPr id="26" name="object 47"/>
              <p:cNvSpPr/>
              <p:nvPr/>
            </p:nvSpPr>
            <p:spPr>
              <a:xfrm>
                <a:off x="7621778" y="5889904"/>
                <a:ext cx="1470647" cy="1104785"/>
              </a:xfrm>
              <a:custGeom>
                <a:avLst/>
                <a:gdLst/>
                <a:ahLst/>
                <a:cxnLst/>
                <a:rect l="l" t="t" r="r" b="b"/>
                <a:pathLst>
                  <a:path w="1470647" h="1104785">
                    <a:moveTo>
                      <a:pt x="0" y="1104785"/>
                    </a:moveTo>
                    <a:lnTo>
                      <a:pt x="1470647" y="1104785"/>
                    </a:lnTo>
                    <a:lnTo>
                      <a:pt x="1470647" y="0"/>
                    </a:lnTo>
                    <a:lnTo>
                      <a:pt x="0" y="0"/>
                    </a:lnTo>
                    <a:lnTo>
                      <a:pt x="0" y="1104785"/>
                    </a:lnTo>
                    <a:close/>
                  </a:path>
                </a:pathLst>
              </a:custGeom>
              <a:solidFill>
                <a:srgbClr val="E7480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27" name="object 48"/>
              <p:cNvSpPr/>
              <p:nvPr/>
            </p:nvSpPr>
            <p:spPr>
              <a:xfrm>
                <a:off x="7621778" y="5898940"/>
                <a:ext cx="1470647" cy="0"/>
              </a:xfrm>
              <a:custGeom>
                <a:avLst/>
                <a:gdLst/>
                <a:ahLst/>
                <a:cxnLst/>
                <a:rect l="l" t="t" r="r" b="b"/>
                <a:pathLst>
                  <a:path w="1470647">
                    <a:moveTo>
                      <a:pt x="0" y="0"/>
                    </a:moveTo>
                    <a:lnTo>
                      <a:pt x="1470647" y="0"/>
                    </a:lnTo>
                  </a:path>
                </a:pathLst>
              </a:custGeom>
              <a:ln w="19342">
                <a:solidFill>
                  <a:srgbClr val="E7480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28" name="object 49"/>
              <p:cNvSpPr/>
              <p:nvPr/>
            </p:nvSpPr>
            <p:spPr>
              <a:xfrm>
                <a:off x="7621778" y="5806821"/>
                <a:ext cx="1470647" cy="83083"/>
              </a:xfrm>
              <a:custGeom>
                <a:avLst/>
                <a:gdLst/>
                <a:ahLst/>
                <a:cxnLst/>
                <a:rect l="l" t="t" r="r" b="b"/>
                <a:pathLst>
                  <a:path w="1470647" h="83083">
                    <a:moveTo>
                      <a:pt x="0" y="83083"/>
                    </a:moveTo>
                    <a:lnTo>
                      <a:pt x="1470647" y="83083"/>
                    </a:lnTo>
                    <a:lnTo>
                      <a:pt x="1470647" y="0"/>
                    </a:lnTo>
                    <a:lnTo>
                      <a:pt x="0" y="0"/>
                    </a:lnTo>
                    <a:lnTo>
                      <a:pt x="0" y="83083"/>
                    </a:lnTo>
                    <a:close/>
                  </a:path>
                </a:pathLst>
              </a:custGeom>
              <a:solidFill>
                <a:srgbClr val="F3A387"/>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29" name="object 50"/>
              <p:cNvSpPr/>
              <p:nvPr/>
            </p:nvSpPr>
            <p:spPr>
              <a:xfrm>
                <a:off x="7621778" y="5799829"/>
                <a:ext cx="1470647" cy="0"/>
              </a:xfrm>
              <a:custGeom>
                <a:avLst/>
                <a:gdLst/>
                <a:ahLst/>
                <a:cxnLst/>
                <a:rect l="l" t="t" r="r" b="b"/>
                <a:pathLst>
                  <a:path w="1470647">
                    <a:moveTo>
                      <a:pt x="0" y="0"/>
                    </a:moveTo>
                    <a:lnTo>
                      <a:pt x="1470647" y="0"/>
                    </a:lnTo>
                  </a:path>
                </a:pathLst>
              </a:custGeom>
              <a:ln w="19342">
                <a:solidFill>
                  <a:srgbClr val="A25E4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0" name="object 51"/>
              <p:cNvSpPr/>
              <p:nvPr/>
            </p:nvSpPr>
            <p:spPr>
              <a:xfrm>
                <a:off x="7621778" y="5853722"/>
                <a:ext cx="1470647" cy="0"/>
              </a:xfrm>
              <a:custGeom>
                <a:avLst/>
                <a:gdLst/>
                <a:ahLst/>
                <a:cxnLst/>
                <a:rect l="l" t="t" r="r" b="b"/>
                <a:pathLst>
                  <a:path w="1470647">
                    <a:moveTo>
                      <a:pt x="0" y="0"/>
                    </a:moveTo>
                    <a:lnTo>
                      <a:pt x="1470647" y="0"/>
                    </a:lnTo>
                  </a:path>
                </a:pathLst>
              </a:custGeom>
              <a:ln w="31165">
                <a:solidFill>
                  <a:srgbClr val="E7480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1" name="object 52"/>
              <p:cNvSpPr/>
              <p:nvPr/>
            </p:nvSpPr>
            <p:spPr>
              <a:xfrm>
                <a:off x="7792173" y="5946876"/>
                <a:ext cx="1129842" cy="232295"/>
              </a:xfrm>
              <a:custGeom>
                <a:avLst/>
                <a:gdLst/>
                <a:ahLst/>
                <a:cxnLst/>
                <a:rect l="l" t="t" r="r" b="b"/>
                <a:pathLst>
                  <a:path w="1129842" h="232295">
                    <a:moveTo>
                      <a:pt x="0" y="232295"/>
                    </a:moveTo>
                    <a:lnTo>
                      <a:pt x="1129842" y="232295"/>
                    </a:lnTo>
                    <a:lnTo>
                      <a:pt x="1129842" y="0"/>
                    </a:lnTo>
                    <a:lnTo>
                      <a:pt x="0" y="0"/>
                    </a:lnTo>
                    <a:lnTo>
                      <a:pt x="0" y="232295"/>
                    </a:lnTo>
                    <a:close/>
                  </a:path>
                </a:pathLst>
              </a:custGeom>
              <a:solidFill>
                <a:srgbClr val="BA877C"/>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2" name="object 53"/>
              <p:cNvSpPr/>
              <p:nvPr/>
            </p:nvSpPr>
            <p:spPr>
              <a:xfrm>
                <a:off x="7792173" y="5946876"/>
                <a:ext cx="1129842" cy="232295"/>
              </a:xfrm>
              <a:custGeom>
                <a:avLst/>
                <a:gdLst/>
                <a:ahLst/>
                <a:cxnLst/>
                <a:rect l="l" t="t" r="r" b="b"/>
                <a:pathLst>
                  <a:path w="1129842" h="232295">
                    <a:moveTo>
                      <a:pt x="0" y="232295"/>
                    </a:moveTo>
                    <a:lnTo>
                      <a:pt x="1129842" y="232295"/>
                    </a:lnTo>
                    <a:lnTo>
                      <a:pt x="1129842" y="0"/>
                    </a:lnTo>
                    <a:lnTo>
                      <a:pt x="0" y="0"/>
                    </a:lnTo>
                    <a:lnTo>
                      <a:pt x="0" y="232295"/>
                    </a:lnTo>
                    <a:close/>
                  </a:path>
                </a:pathLst>
              </a:custGeom>
              <a:ln w="53886">
                <a:solidFill>
                  <a:srgbClr val="A25E4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3" name="object 54"/>
              <p:cNvSpPr/>
              <p:nvPr/>
            </p:nvSpPr>
            <p:spPr>
              <a:xfrm>
                <a:off x="8955976" y="5946876"/>
                <a:ext cx="100571" cy="232295"/>
              </a:xfrm>
              <a:custGeom>
                <a:avLst/>
                <a:gdLst/>
                <a:ahLst/>
                <a:cxnLst/>
                <a:rect l="l" t="t" r="r" b="b"/>
                <a:pathLst>
                  <a:path w="100571" h="232295">
                    <a:moveTo>
                      <a:pt x="0" y="232295"/>
                    </a:moveTo>
                    <a:lnTo>
                      <a:pt x="100571" y="232295"/>
                    </a:lnTo>
                    <a:lnTo>
                      <a:pt x="100571" y="0"/>
                    </a:lnTo>
                    <a:lnTo>
                      <a:pt x="0" y="0"/>
                    </a:lnTo>
                    <a:lnTo>
                      <a:pt x="0" y="232295"/>
                    </a:lnTo>
                    <a:close/>
                  </a:path>
                </a:pathLst>
              </a:custGeom>
              <a:solidFill>
                <a:srgbClr val="BA877C"/>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4" name="object 55"/>
              <p:cNvSpPr/>
              <p:nvPr/>
            </p:nvSpPr>
            <p:spPr>
              <a:xfrm>
                <a:off x="8955976" y="5946876"/>
                <a:ext cx="100571" cy="232295"/>
              </a:xfrm>
              <a:custGeom>
                <a:avLst/>
                <a:gdLst/>
                <a:ahLst/>
                <a:cxnLst/>
                <a:rect l="l" t="t" r="r" b="b"/>
                <a:pathLst>
                  <a:path w="100571" h="232295">
                    <a:moveTo>
                      <a:pt x="0" y="232295"/>
                    </a:moveTo>
                    <a:lnTo>
                      <a:pt x="100571" y="232295"/>
                    </a:lnTo>
                    <a:lnTo>
                      <a:pt x="100571" y="0"/>
                    </a:lnTo>
                    <a:lnTo>
                      <a:pt x="0" y="0"/>
                    </a:lnTo>
                    <a:lnTo>
                      <a:pt x="0" y="232295"/>
                    </a:lnTo>
                    <a:close/>
                  </a:path>
                </a:pathLst>
              </a:custGeom>
              <a:ln w="67449">
                <a:solidFill>
                  <a:srgbClr val="A25E4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5" name="object 56"/>
              <p:cNvSpPr/>
              <p:nvPr/>
            </p:nvSpPr>
            <p:spPr>
              <a:xfrm>
                <a:off x="8955976" y="6210795"/>
                <a:ext cx="100571" cy="625170"/>
              </a:xfrm>
              <a:custGeom>
                <a:avLst/>
                <a:gdLst/>
                <a:ahLst/>
                <a:cxnLst/>
                <a:rect l="l" t="t" r="r" b="b"/>
                <a:pathLst>
                  <a:path w="100571" h="625170">
                    <a:moveTo>
                      <a:pt x="0" y="625170"/>
                    </a:moveTo>
                    <a:lnTo>
                      <a:pt x="100571" y="625170"/>
                    </a:lnTo>
                    <a:lnTo>
                      <a:pt x="100571" y="0"/>
                    </a:lnTo>
                    <a:lnTo>
                      <a:pt x="0" y="0"/>
                    </a:lnTo>
                    <a:lnTo>
                      <a:pt x="0" y="625170"/>
                    </a:lnTo>
                    <a:close/>
                  </a:path>
                </a:pathLst>
              </a:custGeom>
              <a:solidFill>
                <a:srgbClr val="EC6D3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6" name="object 59"/>
              <p:cNvSpPr/>
              <p:nvPr/>
            </p:nvSpPr>
            <p:spPr>
              <a:xfrm>
                <a:off x="7660487" y="6210795"/>
                <a:ext cx="100571" cy="625170"/>
              </a:xfrm>
              <a:custGeom>
                <a:avLst/>
                <a:gdLst/>
                <a:ahLst/>
                <a:cxnLst/>
                <a:rect l="l" t="t" r="r" b="b"/>
                <a:pathLst>
                  <a:path w="100571" h="625170">
                    <a:moveTo>
                      <a:pt x="0" y="625170"/>
                    </a:moveTo>
                    <a:lnTo>
                      <a:pt x="100571" y="625170"/>
                    </a:lnTo>
                    <a:lnTo>
                      <a:pt x="100571" y="0"/>
                    </a:lnTo>
                    <a:lnTo>
                      <a:pt x="0" y="0"/>
                    </a:lnTo>
                    <a:lnTo>
                      <a:pt x="0" y="625170"/>
                    </a:lnTo>
                    <a:close/>
                  </a:path>
                </a:pathLst>
              </a:custGeom>
              <a:solidFill>
                <a:srgbClr val="EC6D3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7" name="object 60"/>
              <p:cNvSpPr/>
              <p:nvPr/>
            </p:nvSpPr>
            <p:spPr>
              <a:xfrm>
                <a:off x="7660487" y="6865911"/>
                <a:ext cx="100571" cy="92011"/>
              </a:xfrm>
              <a:custGeom>
                <a:avLst/>
                <a:gdLst/>
                <a:ahLst/>
                <a:cxnLst/>
                <a:rect l="l" t="t" r="r" b="b"/>
                <a:pathLst>
                  <a:path w="100571" h="92011">
                    <a:moveTo>
                      <a:pt x="0" y="92011"/>
                    </a:moveTo>
                    <a:lnTo>
                      <a:pt x="100571" y="92011"/>
                    </a:lnTo>
                    <a:lnTo>
                      <a:pt x="100571" y="0"/>
                    </a:lnTo>
                    <a:lnTo>
                      <a:pt x="0" y="0"/>
                    </a:lnTo>
                    <a:lnTo>
                      <a:pt x="0" y="92011"/>
                    </a:lnTo>
                    <a:close/>
                  </a:path>
                </a:pathLst>
              </a:custGeom>
              <a:solidFill>
                <a:srgbClr val="EC6D3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8" name="object 61"/>
              <p:cNvSpPr/>
              <p:nvPr/>
            </p:nvSpPr>
            <p:spPr>
              <a:xfrm>
                <a:off x="7660487" y="5946876"/>
                <a:ext cx="100571" cy="232295"/>
              </a:xfrm>
              <a:custGeom>
                <a:avLst/>
                <a:gdLst/>
                <a:ahLst/>
                <a:cxnLst/>
                <a:rect l="l" t="t" r="r" b="b"/>
                <a:pathLst>
                  <a:path w="100571" h="232295">
                    <a:moveTo>
                      <a:pt x="0" y="232295"/>
                    </a:moveTo>
                    <a:lnTo>
                      <a:pt x="100571" y="232295"/>
                    </a:lnTo>
                    <a:lnTo>
                      <a:pt x="100571" y="0"/>
                    </a:lnTo>
                    <a:lnTo>
                      <a:pt x="0" y="0"/>
                    </a:lnTo>
                    <a:lnTo>
                      <a:pt x="0" y="232295"/>
                    </a:lnTo>
                    <a:close/>
                  </a:path>
                </a:pathLst>
              </a:custGeom>
              <a:solidFill>
                <a:srgbClr val="BA877C"/>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39" name="object 62"/>
              <p:cNvSpPr/>
              <p:nvPr/>
            </p:nvSpPr>
            <p:spPr>
              <a:xfrm>
                <a:off x="7660487" y="5946876"/>
                <a:ext cx="100571" cy="232295"/>
              </a:xfrm>
              <a:custGeom>
                <a:avLst/>
                <a:gdLst/>
                <a:ahLst/>
                <a:cxnLst/>
                <a:rect l="l" t="t" r="r" b="b"/>
                <a:pathLst>
                  <a:path w="100571" h="232295">
                    <a:moveTo>
                      <a:pt x="0" y="232295"/>
                    </a:moveTo>
                    <a:lnTo>
                      <a:pt x="100571" y="232295"/>
                    </a:lnTo>
                    <a:lnTo>
                      <a:pt x="100571" y="0"/>
                    </a:lnTo>
                    <a:lnTo>
                      <a:pt x="0" y="0"/>
                    </a:lnTo>
                    <a:lnTo>
                      <a:pt x="0" y="232295"/>
                    </a:lnTo>
                    <a:close/>
                  </a:path>
                </a:pathLst>
              </a:custGeom>
              <a:ln w="67449">
                <a:solidFill>
                  <a:srgbClr val="A25E4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0" name="object 63"/>
              <p:cNvSpPr/>
              <p:nvPr/>
            </p:nvSpPr>
            <p:spPr>
              <a:xfrm>
                <a:off x="8537892" y="6218135"/>
                <a:ext cx="379983" cy="693788"/>
              </a:xfrm>
              <a:custGeom>
                <a:avLst/>
                <a:gdLst/>
                <a:ahLst/>
                <a:cxnLst/>
                <a:rect l="l" t="t" r="r" b="b"/>
                <a:pathLst>
                  <a:path w="379983" h="693788">
                    <a:moveTo>
                      <a:pt x="0" y="693788"/>
                    </a:moveTo>
                    <a:lnTo>
                      <a:pt x="379983" y="693788"/>
                    </a:lnTo>
                    <a:lnTo>
                      <a:pt x="379983" y="0"/>
                    </a:lnTo>
                    <a:lnTo>
                      <a:pt x="0" y="0"/>
                    </a:lnTo>
                    <a:lnTo>
                      <a:pt x="0" y="693788"/>
                    </a:lnTo>
                    <a:close/>
                  </a:path>
                </a:pathLst>
              </a:custGeom>
              <a:solidFill>
                <a:srgbClr val="F3A387"/>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1" name="object 64"/>
              <p:cNvSpPr/>
              <p:nvPr/>
            </p:nvSpPr>
            <p:spPr>
              <a:xfrm>
                <a:off x="8571851" y="6249644"/>
                <a:ext cx="314286" cy="638682"/>
              </a:xfrm>
              <a:custGeom>
                <a:avLst/>
                <a:gdLst/>
                <a:ahLst/>
                <a:cxnLst/>
                <a:rect l="l" t="t" r="r" b="b"/>
                <a:pathLst>
                  <a:path w="314286" h="638682">
                    <a:moveTo>
                      <a:pt x="314286" y="0"/>
                    </a:moveTo>
                    <a:lnTo>
                      <a:pt x="0" y="0"/>
                    </a:lnTo>
                    <a:lnTo>
                      <a:pt x="0" y="638682"/>
                    </a:lnTo>
                    <a:lnTo>
                      <a:pt x="314286" y="638682"/>
                    </a:lnTo>
                    <a:lnTo>
                      <a:pt x="314286" y="0"/>
                    </a:lnTo>
                    <a:close/>
                  </a:path>
                </a:pathLst>
              </a:custGeom>
              <a:solidFill>
                <a:srgbClr val="E7480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2" name="object 65"/>
              <p:cNvSpPr/>
              <p:nvPr/>
            </p:nvSpPr>
            <p:spPr>
              <a:xfrm>
                <a:off x="8742032" y="6643319"/>
                <a:ext cx="108496" cy="211150"/>
              </a:xfrm>
              <a:custGeom>
                <a:avLst/>
                <a:gdLst/>
                <a:ahLst/>
                <a:cxnLst/>
                <a:rect l="l" t="t" r="r" b="b"/>
                <a:pathLst>
                  <a:path w="108496" h="211150">
                    <a:moveTo>
                      <a:pt x="0" y="211150"/>
                    </a:moveTo>
                    <a:lnTo>
                      <a:pt x="108496" y="211150"/>
                    </a:lnTo>
                    <a:lnTo>
                      <a:pt x="108496" y="0"/>
                    </a:lnTo>
                    <a:lnTo>
                      <a:pt x="0" y="0"/>
                    </a:lnTo>
                    <a:lnTo>
                      <a:pt x="0" y="211150"/>
                    </a:lnTo>
                    <a:close/>
                  </a:path>
                </a:pathLst>
              </a:custGeom>
              <a:solidFill>
                <a:srgbClr val="ED764B"/>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3" name="object 66"/>
              <p:cNvSpPr/>
              <p:nvPr/>
            </p:nvSpPr>
            <p:spPr>
              <a:xfrm>
                <a:off x="8603665" y="6642595"/>
                <a:ext cx="108496" cy="211150"/>
              </a:xfrm>
              <a:custGeom>
                <a:avLst/>
                <a:gdLst/>
                <a:ahLst/>
                <a:cxnLst/>
                <a:rect l="l" t="t" r="r" b="b"/>
                <a:pathLst>
                  <a:path w="108496" h="211150">
                    <a:moveTo>
                      <a:pt x="0" y="211150"/>
                    </a:moveTo>
                    <a:lnTo>
                      <a:pt x="108496" y="211150"/>
                    </a:lnTo>
                    <a:lnTo>
                      <a:pt x="108496" y="0"/>
                    </a:lnTo>
                    <a:lnTo>
                      <a:pt x="0" y="0"/>
                    </a:lnTo>
                    <a:lnTo>
                      <a:pt x="0" y="211150"/>
                    </a:lnTo>
                    <a:close/>
                  </a:path>
                </a:pathLst>
              </a:custGeom>
              <a:solidFill>
                <a:srgbClr val="ED764B"/>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4" name="object 67"/>
              <p:cNvSpPr/>
              <p:nvPr/>
            </p:nvSpPr>
            <p:spPr>
              <a:xfrm>
                <a:off x="8865958" y="6373342"/>
                <a:ext cx="11353" cy="12623"/>
              </a:xfrm>
              <a:custGeom>
                <a:avLst/>
                <a:gdLst/>
                <a:ahLst/>
                <a:cxnLst/>
                <a:rect l="l" t="t" r="r" b="b"/>
                <a:pathLst>
                  <a:path w="11353" h="12623">
                    <a:moveTo>
                      <a:pt x="0" y="6311"/>
                    </a:moveTo>
                    <a:lnTo>
                      <a:pt x="11353" y="6311"/>
                    </a:lnTo>
                  </a:path>
                </a:pathLst>
              </a:custGeom>
              <a:ln w="13893">
                <a:solidFill>
                  <a:srgbClr val="A25E4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5" name="object 68"/>
              <p:cNvSpPr/>
              <p:nvPr/>
            </p:nvSpPr>
            <p:spPr>
              <a:xfrm>
                <a:off x="8865958" y="6479375"/>
                <a:ext cx="11353" cy="12623"/>
              </a:xfrm>
              <a:custGeom>
                <a:avLst/>
                <a:gdLst/>
                <a:ahLst/>
                <a:cxnLst/>
                <a:rect l="l" t="t" r="r" b="b"/>
                <a:pathLst>
                  <a:path w="11353" h="12623">
                    <a:moveTo>
                      <a:pt x="0" y="6311"/>
                    </a:moveTo>
                    <a:lnTo>
                      <a:pt x="11353" y="6311"/>
                    </a:lnTo>
                  </a:path>
                </a:pathLst>
              </a:custGeom>
              <a:ln w="13893">
                <a:solidFill>
                  <a:srgbClr val="A25E4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6" name="object 69"/>
              <p:cNvSpPr/>
              <p:nvPr/>
            </p:nvSpPr>
            <p:spPr>
              <a:xfrm>
                <a:off x="8830085" y="6598786"/>
                <a:ext cx="31445" cy="28727"/>
              </a:xfrm>
              <a:custGeom>
                <a:avLst/>
                <a:gdLst/>
                <a:ahLst/>
                <a:cxnLst/>
                <a:rect l="l" t="t" r="r" b="b"/>
                <a:pathLst>
                  <a:path w="31445" h="28727">
                    <a:moveTo>
                      <a:pt x="24409" y="0"/>
                    </a:moveTo>
                    <a:lnTo>
                      <a:pt x="7035" y="0"/>
                    </a:lnTo>
                    <a:lnTo>
                      <a:pt x="0" y="6426"/>
                    </a:lnTo>
                    <a:lnTo>
                      <a:pt x="0" y="22301"/>
                    </a:lnTo>
                    <a:lnTo>
                      <a:pt x="7035" y="28727"/>
                    </a:lnTo>
                    <a:lnTo>
                      <a:pt x="24409" y="28727"/>
                    </a:lnTo>
                    <a:lnTo>
                      <a:pt x="31445" y="22301"/>
                    </a:lnTo>
                    <a:lnTo>
                      <a:pt x="31445" y="6426"/>
                    </a:lnTo>
                    <a:lnTo>
                      <a:pt x="24409" y="0"/>
                    </a:lnTo>
                    <a:close/>
                  </a:path>
                </a:pathLst>
              </a:custGeom>
              <a:solidFill>
                <a:srgbClr val="FFFFF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7" name="object 70"/>
              <p:cNvSpPr/>
              <p:nvPr/>
            </p:nvSpPr>
            <p:spPr>
              <a:xfrm>
                <a:off x="8603665" y="6277127"/>
                <a:ext cx="257860" cy="291553"/>
              </a:xfrm>
              <a:custGeom>
                <a:avLst/>
                <a:gdLst/>
                <a:ahLst/>
                <a:cxnLst/>
                <a:rect l="l" t="t" r="r" b="b"/>
                <a:pathLst>
                  <a:path w="257860" h="291553">
                    <a:moveTo>
                      <a:pt x="257860" y="291553"/>
                    </a:moveTo>
                    <a:lnTo>
                      <a:pt x="0" y="291553"/>
                    </a:lnTo>
                    <a:lnTo>
                      <a:pt x="0" y="0"/>
                    </a:lnTo>
                    <a:lnTo>
                      <a:pt x="257860" y="0"/>
                    </a:lnTo>
                    <a:lnTo>
                      <a:pt x="257860" y="291553"/>
                    </a:lnTo>
                    <a:close/>
                  </a:path>
                </a:pathLst>
              </a:custGeom>
              <a:solidFill>
                <a:srgbClr val="A1D7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8" name="object 71"/>
              <p:cNvSpPr/>
              <p:nvPr/>
            </p:nvSpPr>
            <p:spPr>
              <a:xfrm>
                <a:off x="8603669" y="6277130"/>
                <a:ext cx="175259" cy="122440"/>
              </a:xfrm>
              <a:custGeom>
                <a:avLst/>
                <a:gdLst/>
                <a:ahLst/>
                <a:cxnLst/>
                <a:rect l="l" t="t" r="r" b="b"/>
                <a:pathLst>
                  <a:path w="175259" h="122440">
                    <a:moveTo>
                      <a:pt x="175259" y="0"/>
                    </a:moveTo>
                    <a:lnTo>
                      <a:pt x="0" y="0"/>
                    </a:lnTo>
                    <a:lnTo>
                      <a:pt x="0" y="122440"/>
                    </a:lnTo>
                    <a:lnTo>
                      <a:pt x="175259" y="0"/>
                    </a:lnTo>
                    <a:close/>
                  </a:path>
                </a:pathLst>
              </a:custGeom>
              <a:solidFill>
                <a:srgbClr val="F4FBF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49" name="object 72"/>
              <p:cNvSpPr/>
              <p:nvPr/>
            </p:nvSpPr>
            <p:spPr>
              <a:xfrm>
                <a:off x="7845349" y="6246583"/>
                <a:ext cx="621957" cy="642924"/>
              </a:xfrm>
              <a:custGeom>
                <a:avLst/>
                <a:gdLst/>
                <a:ahLst/>
                <a:cxnLst/>
                <a:rect l="l" t="t" r="r" b="b"/>
                <a:pathLst>
                  <a:path w="621957" h="642924">
                    <a:moveTo>
                      <a:pt x="621957" y="642924"/>
                    </a:moveTo>
                    <a:lnTo>
                      <a:pt x="0" y="642924"/>
                    </a:lnTo>
                    <a:lnTo>
                      <a:pt x="0" y="0"/>
                    </a:lnTo>
                    <a:lnTo>
                      <a:pt x="621957" y="0"/>
                    </a:lnTo>
                    <a:lnTo>
                      <a:pt x="621957" y="642924"/>
                    </a:lnTo>
                    <a:close/>
                  </a:path>
                </a:pathLst>
              </a:custGeom>
              <a:solidFill>
                <a:srgbClr val="A1D7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0" name="object 73"/>
              <p:cNvSpPr/>
              <p:nvPr/>
            </p:nvSpPr>
            <p:spPr>
              <a:xfrm>
                <a:off x="7845345" y="6246590"/>
                <a:ext cx="422719" cy="270001"/>
              </a:xfrm>
              <a:custGeom>
                <a:avLst/>
                <a:gdLst/>
                <a:ahLst/>
                <a:cxnLst/>
                <a:rect l="l" t="t" r="r" b="b"/>
                <a:pathLst>
                  <a:path w="422719" h="270001">
                    <a:moveTo>
                      <a:pt x="422719" y="0"/>
                    </a:moveTo>
                    <a:lnTo>
                      <a:pt x="0" y="0"/>
                    </a:lnTo>
                    <a:lnTo>
                      <a:pt x="0" y="270002"/>
                    </a:lnTo>
                    <a:lnTo>
                      <a:pt x="422719" y="0"/>
                    </a:lnTo>
                    <a:close/>
                  </a:path>
                </a:pathLst>
              </a:custGeom>
              <a:solidFill>
                <a:srgbClr val="F4FBF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1" name="object 74"/>
              <p:cNvSpPr/>
              <p:nvPr/>
            </p:nvSpPr>
            <p:spPr>
              <a:xfrm>
                <a:off x="7824622" y="6900544"/>
                <a:ext cx="663917" cy="0"/>
              </a:xfrm>
              <a:custGeom>
                <a:avLst/>
                <a:gdLst/>
                <a:ahLst/>
                <a:cxnLst/>
                <a:rect l="l" t="t" r="r" b="b"/>
                <a:pathLst>
                  <a:path w="663917">
                    <a:moveTo>
                      <a:pt x="0" y="0"/>
                    </a:moveTo>
                    <a:lnTo>
                      <a:pt x="663917" y="0"/>
                    </a:lnTo>
                  </a:path>
                </a:pathLst>
              </a:custGeom>
              <a:ln w="25400">
                <a:solidFill>
                  <a:srgbClr val="F3A387"/>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2" name="object 75"/>
              <p:cNvSpPr/>
              <p:nvPr/>
            </p:nvSpPr>
            <p:spPr>
              <a:xfrm>
                <a:off x="7835353" y="6247129"/>
                <a:ext cx="0" cy="641350"/>
              </a:xfrm>
              <a:custGeom>
                <a:avLst/>
                <a:gdLst/>
                <a:ahLst/>
                <a:cxnLst/>
                <a:rect l="l" t="t" r="r" b="b"/>
                <a:pathLst>
                  <a:path h="641350">
                    <a:moveTo>
                      <a:pt x="0" y="0"/>
                    </a:moveTo>
                    <a:lnTo>
                      <a:pt x="0" y="641350"/>
                    </a:lnTo>
                  </a:path>
                </a:pathLst>
              </a:custGeom>
              <a:ln w="22733">
                <a:solidFill>
                  <a:srgbClr val="F3A387"/>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3" name="object 76"/>
              <p:cNvSpPr/>
              <p:nvPr/>
            </p:nvSpPr>
            <p:spPr>
              <a:xfrm>
                <a:off x="7824622" y="6235700"/>
                <a:ext cx="663917" cy="0"/>
              </a:xfrm>
              <a:custGeom>
                <a:avLst/>
                <a:gdLst/>
                <a:ahLst/>
                <a:cxnLst/>
                <a:rect l="l" t="t" r="r" b="b"/>
                <a:pathLst>
                  <a:path w="663917">
                    <a:moveTo>
                      <a:pt x="0" y="0"/>
                    </a:moveTo>
                    <a:lnTo>
                      <a:pt x="663917" y="0"/>
                    </a:lnTo>
                  </a:path>
                </a:pathLst>
              </a:custGeom>
              <a:ln w="24129">
                <a:solidFill>
                  <a:srgbClr val="F3A387"/>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4" name="object 77"/>
              <p:cNvSpPr/>
              <p:nvPr/>
            </p:nvSpPr>
            <p:spPr>
              <a:xfrm>
                <a:off x="8477815" y="6247129"/>
                <a:ext cx="0" cy="641197"/>
              </a:xfrm>
              <a:custGeom>
                <a:avLst/>
                <a:gdLst/>
                <a:ahLst/>
                <a:cxnLst/>
                <a:rect l="l" t="t" r="r" b="b"/>
                <a:pathLst>
                  <a:path h="641197">
                    <a:moveTo>
                      <a:pt x="0" y="0"/>
                    </a:moveTo>
                    <a:lnTo>
                      <a:pt x="0" y="641197"/>
                    </a:lnTo>
                  </a:path>
                </a:pathLst>
              </a:custGeom>
              <a:ln w="22720">
                <a:solidFill>
                  <a:srgbClr val="F3A387"/>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5" name="object 78"/>
              <p:cNvSpPr/>
              <p:nvPr/>
            </p:nvSpPr>
            <p:spPr>
              <a:xfrm>
                <a:off x="8537892" y="6923354"/>
                <a:ext cx="382879" cy="65786"/>
              </a:xfrm>
              <a:custGeom>
                <a:avLst/>
                <a:gdLst/>
                <a:ahLst/>
                <a:cxnLst/>
                <a:rect l="l" t="t" r="r" b="b"/>
                <a:pathLst>
                  <a:path w="382879" h="65786">
                    <a:moveTo>
                      <a:pt x="0" y="65786"/>
                    </a:moveTo>
                    <a:lnTo>
                      <a:pt x="382879" y="65786"/>
                    </a:lnTo>
                    <a:lnTo>
                      <a:pt x="382879" y="0"/>
                    </a:lnTo>
                    <a:lnTo>
                      <a:pt x="0" y="0"/>
                    </a:lnTo>
                    <a:lnTo>
                      <a:pt x="0" y="65786"/>
                    </a:lnTo>
                    <a:close/>
                  </a:path>
                </a:pathLst>
              </a:custGeom>
              <a:solidFill>
                <a:srgbClr val="F3A387"/>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6" name="object 79"/>
              <p:cNvSpPr/>
              <p:nvPr/>
            </p:nvSpPr>
            <p:spPr>
              <a:xfrm>
                <a:off x="8989111" y="5547753"/>
                <a:ext cx="103314" cy="259067"/>
              </a:xfrm>
              <a:custGeom>
                <a:avLst/>
                <a:gdLst/>
                <a:ahLst/>
                <a:cxnLst/>
                <a:rect l="l" t="t" r="r" b="b"/>
                <a:pathLst>
                  <a:path w="103314" h="259067">
                    <a:moveTo>
                      <a:pt x="0" y="259067"/>
                    </a:moveTo>
                    <a:lnTo>
                      <a:pt x="103314" y="259067"/>
                    </a:lnTo>
                    <a:lnTo>
                      <a:pt x="103314" y="0"/>
                    </a:lnTo>
                    <a:lnTo>
                      <a:pt x="0" y="0"/>
                    </a:lnTo>
                    <a:lnTo>
                      <a:pt x="0" y="259067"/>
                    </a:lnTo>
                    <a:close/>
                  </a:path>
                </a:pathLst>
              </a:custGeom>
              <a:solidFill>
                <a:srgbClr val="E7480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7" name="object 80"/>
              <p:cNvSpPr/>
              <p:nvPr/>
            </p:nvSpPr>
            <p:spPr>
              <a:xfrm>
                <a:off x="7621778" y="5547753"/>
                <a:ext cx="103289" cy="259067"/>
              </a:xfrm>
              <a:custGeom>
                <a:avLst/>
                <a:gdLst/>
                <a:ahLst/>
                <a:cxnLst/>
                <a:rect l="l" t="t" r="r" b="b"/>
                <a:pathLst>
                  <a:path w="103289" h="259067">
                    <a:moveTo>
                      <a:pt x="0" y="259067"/>
                    </a:moveTo>
                    <a:lnTo>
                      <a:pt x="103289" y="259067"/>
                    </a:lnTo>
                    <a:lnTo>
                      <a:pt x="103289" y="0"/>
                    </a:lnTo>
                    <a:lnTo>
                      <a:pt x="0" y="0"/>
                    </a:lnTo>
                    <a:lnTo>
                      <a:pt x="0" y="259067"/>
                    </a:lnTo>
                    <a:close/>
                  </a:path>
                </a:pathLst>
              </a:custGeom>
              <a:solidFill>
                <a:srgbClr val="E7480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8" name="object 81"/>
              <p:cNvSpPr/>
              <p:nvPr/>
            </p:nvSpPr>
            <p:spPr>
              <a:xfrm>
                <a:off x="7725067" y="5547753"/>
                <a:ext cx="1264043" cy="259067"/>
              </a:xfrm>
              <a:custGeom>
                <a:avLst/>
                <a:gdLst/>
                <a:ahLst/>
                <a:cxnLst/>
                <a:rect l="l" t="t" r="r" b="b"/>
                <a:pathLst>
                  <a:path w="1264043" h="259067">
                    <a:moveTo>
                      <a:pt x="0" y="259067"/>
                    </a:moveTo>
                    <a:lnTo>
                      <a:pt x="1264043" y="259067"/>
                    </a:lnTo>
                    <a:lnTo>
                      <a:pt x="1264043" y="0"/>
                    </a:lnTo>
                    <a:lnTo>
                      <a:pt x="0" y="0"/>
                    </a:lnTo>
                    <a:lnTo>
                      <a:pt x="0" y="259067"/>
                    </a:lnTo>
                    <a:close/>
                  </a:path>
                </a:pathLst>
              </a:custGeom>
              <a:solidFill>
                <a:srgbClr val="3B373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59" name="object 82"/>
              <p:cNvSpPr/>
              <p:nvPr/>
            </p:nvSpPr>
            <p:spPr>
              <a:xfrm>
                <a:off x="7599819" y="5547766"/>
                <a:ext cx="1514551" cy="0"/>
              </a:xfrm>
              <a:custGeom>
                <a:avLst/>
                <a:gdLst/>
                <a:ahLst/>
                <a:cxnLst/>
                <a:rect l="l" t="t" r="r" b="b"/>
                <a:pathLst>
                  <a:path w="1514551">
                    <a:moveTo>
                      <a:pt x="0" y="0"/>
                    </a:moveTo>
                    <a:lnTo>
                      <a:pt x="1514551" y="0"/>
                    </a:lnTo>
                  </a:path>
                </a:pathLst>
              </a:custGeom>
              <a:ln w="44399">
                <a:solidFill>
                  <a:srgbClr val="EC6D3F"/>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0" name="object 83"/>
              <p:cNvSpPr/>
              <p:nvPr/>
            </p:nvSpPr>
            <p:spPr>
              <a:xfrm>
                <a:off x="7620102" y="5927787"/>
                <a:ext cx="134208" cy="322301"/>
              </a:xfrm>
              <a:custGeom>
                <a:avLst/>
                <a:gdLst/>
                <a:ahLst/>
                <a:cxnLst/>
                <a:rect l="l" t="t" r="r" b="b"/>
                <a:pathLst>
                  <a:path w="134208" h="322301">
                    <a:moveTo>
                      <a:pt x="133599" y="270116"/>
                    </a:moveTo>
                    <a:lnTo>
                      <a:pt x="604" y="270116"/>
                    </a:lnTo>
                    <a:lnTo>
                      <a:pt x="223" y="272630"/>
                    </a:lnTo>
                    <a:lnTo>
                      <a:pt x="0" y="274332"/>
                    </a:lnTo>
                    <a:lnTo>
                      <a:pt x="1463" y="285961"/>
                    </a:lnTo>
                    <a:lnTo>
                      <a:pt x="39687" y="317613"/>
                    </a:lnTo>
                    <a:lnTo>
                      <a:pt x="74159" y="322301"/>
                    </a:lnTo>
                    <a:lnTo>
                      <a:pt x="90323" y="319712"/>
                    </a:lnTo>
                    <a:lnTo>
                      <a:pt x="126138" y="298350"/>
                    </a:lnTo>
                    <a:lnTo>
                      <a:pt x="134208" y="276415"/>
                    </a:lnTo>
                    <a:lnTo>
                      <a:pt x="134203" y="274294"/>
                    </a:lnTo>
                    <a:lnTo>
                      <a:pt x="133992" y="272630"/>
                    </a:lnTo>
                    <a:lnTo>
                      <a:pt x="133599" y="270116"/>
                    </a:lnTo>
                    <a:close/>
                  </a:path>
                  <a:path w="134208" h="322301">
                    <a:moveTo>
                      <a:pt x="133840" y="0"/>
                    </a:moveTo>
                    <a:lnTo>
                      <a:pt x="46" y="0"/>
                    </a:lnTo>
                    <a:lnTo>
                      <a:pt x="46" y="270116"/>
                    </a:lnTo>
                    <a:lnTo>
                      <a:pt x="133840" y="270116"/>
                    </a:lnTo>
                    <a:lnTo>
                      <a:pt x="133840"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1" name="object 84"/>
              <p:cNvSpPr/>
              <p:nvPr/>
            </p:nvSpPr>
            <p:spPr>
              <a:xfrm>
                <a:off x="7752681" y="5927787"/>
                <a:ext cx="134569" cy="322301"/>
              </a:xfrm>
              <a:custGeom>
                <a:avLst/>
                <a:gdLst/>
                <a:ahLst/>
                <a:cxnLst/>
                <a:rect l="l" t="t" r="r" b="b"/>
                <a:pathLst>
                  <a:path w="134569" h="322301">
                    <a:moveTo>
                      <a:pt x="133946" y="270116"/>
                    </a:moveTo>
                    <a:lnTo>
                      <a:pt x="965" y="270116"/>
                    </a:lnTo>
                    <a:lnTo>
                      <a:pt x="571" y="272630"/>
                    </a:lnTo>
                    <a:lnTo>
                      <a:pt x="360" y="274332"/>
                    </a:lnTo>
                    <a:lnTo>
                      <a:pt x="1823" y="285961"/>
                    </a:lnTo>
                    <a:lnTo>
                      <a:pt x="40042" y="317613"/>
                    </a:lnTo>
                    <a:lnTo>
                      <a:pt x="74519" y="322301"/>
                    </a:lnTo>
                    <a:lnTo>
                      <a:pt x="90684" y="319712"/>
                    </a:lnTo>
                    <a:lnTo>
                      <a:pt x="126499" y="298350"/>
                    </a:lnTo>
                    <a:lnTo>
                      <a:pt x="134569" y="276415"/>
                    </a:lnTo>
                    <a:lnTo>
                      <a:pt x="134564" y="274294"/>
                    </a:lnTo>
                    <a:lnTo>
                      <a:pt x="134340" y="272630"/>
                    </a:lnTo>
                    <a:lnTo>
                      <a:pt x="133946" y="270116"/>
                    </a:lnTo>
                    <a:close/>
                  </a:path>
                  <a:path w="134569" h="322301">
                    <a:moveTo>
                      <a:pt x="133794" y="0"/>
                    </a:moveTo>
                    <a:lnTo>
                      <a:pt x="0" y="0"/>
                    </a:lnTo>
                    <a:lnTo>
                      <a:pt x="0" y="270116"/>
                    </a:lnTo>
                    <a:lnTo>
                      <a:pt x="133794" y="270116"/>
                    </a:lnTo>
                    <a:lnTo>
                      <a:pt x="133794"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2" name="object 85"/>
              <p:cNvSpPr/>
              <p:nvPr/>
            </p:nvSpPr>
            <p:spPr>
              <a:xfrm>
                <a:off x="7885970" y="5927787"/>
                <a:ext cx="135555" cy="322301"/>
              </a:xfrm>
              <a:custGeom>
                <a:avLst/>
                <a:gdLst/>
                <a:ahLst/>
                <a:cxnLst/>
                <a:rect l="l" t="t" r="r" b="b"/>
                <a:pathLst>
                  <a:path w="135555" h="322301">
                    <a:moveTo>
                      <a:pt x="135555" y="0"/>
                    </a:moveTo>
                    <a:lnTo>
                      <a:pt x="503" y="0"/>
                    </a:lnTo>
                    <a:lnTo>
                      <a:pt x="604" y="270116"/>
                    </a:lnTo>
                    <a:lnTo>
                      <a:pt x="211" y="272630"/>
                    </a:lnTo>
                    <a:lnTo>
                      <a:pt x="25851" y="312036"/>
                    </a:lnTo>
                    <a:lnTo>
                      <a:pt x="74159" y="322301"/>
                    </a:lnTo>
                    <a:lnTo>
                      <a:pt x="90323" y="319712"/>
                    </a:lnTo>
                    <a:lnTo>
                      <a:pt x="126138" y="298350"/>
                    </a:lnTo>
                    <a:lnTo>
                      <a:pt x="134208" y="276415"/>
                    </a:lnTo>
                    <a:lnTo>
                      <a:pt x="134203" y="274294"/>
                    </a:lnTo>
                    <a:lnTo>
                      <a:pt x="133980" y="272630"/>
                    </a:lnTo>
                    <a:lnTo>
                      <a:pt x="133586" y="270116"/>
                    </a:lnTo>
                    <a:lnTo>
                      <a:pt x="135555" y="270116"/>
                    </a:lnTo>
                    <a:lnTo>
                      <a:pt x="135555"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3" name="object 86"/>
              <p:cNvSpPr/>
              <p:nvPr/>
            </p:nvSpPr>
            <p:spPr>
              <a:xfrm>
                <a:off x="8017743" y="5927787"/>
                <a:ext cx="135369" cy="322301"/>
              </a:xfrm>
              <a:custGeom>
                <a:avLst/>
                <a:gdLst/>
                <a:ahLst/>
                <a:cxnLst/>
                <a:rect l="l" t="t" r="r" b="b"/>
                <a:pathLst>
                  <a:path w="135369" h="322301">
                    <a:moveTo>
                      <a:pt x="134747" y="270116"/>
                    </a:moveTo>
                    <a:lnTo>
                      <a:pt x="1765" y="270116"/>
                    </a:lnTo>
                    <a:lnTo>
                      <a:pt x="1371" y="272630"/>
                    </a:lnTo>
                    <a:lnTo>
                      <a:pt x="1160" y="274332"/>
                    </a:lnTo>
                    <a:lnTo>
                      <a:pt x="2624" y="285961"/>
                    </a:lnTo>
                    <a:lnTo>
                      <a:pt x="40848" y="317613"/>
                    </a:lnTo>
                    <a:lnTo>
                      <a:pt x="75320" y="322301"/>
                    </a:lnTo>
                    <a:lnTo>
                      <a:pt x="91484" y="319712"/>
                    </a:lnTo>
                    <a:lnTo>
                      <a:pt x="127299" y="298350"/>
                    </a:lnTo>
                    <a:lnTo>
                      <a:pt x="135369" y="276415"/>
                    </a:lnTo>
                    <a:lnTo>
                      <a:pt x="135364" y="274294"/>
                    </a:lnTo>
                    <a:lnTo>
                      <a:pt x="135140" y="272630"/>
                    </a:lnTo>
                    <a:lnTo>
                      <a:pt x="134747" y="270116"/>
                    </a:lnTo>
                    <a:close/>
                  </a:path>
                  <a:path w="135369" h="322301">
                    <a:moveTo>
                      <a:pt x="136321" y="0"/>
                    </a:moveTo>
                    <a:lnTo>
                      <a:pt x="0" y="0"/>
                    </a:lnTo>
                    <a:lnTo>
                      <a:pt x="0" y="270116"/>
                    </a:lnTo>
                    <a:lnTo>
                      <a:pt x="136321" y="270116"/>
                    </a:lnTo>
                    <a:lnTo>
                      <a:pt x="136321"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4" name="object 87"/>
              <p:cNvSpPr/>
              <p:nvPr/>
            </p:nvSpPr>
            <p:spPr>
              <a:xfrm>
                <a:off x="8151840" y="5927787"/>
                <a:ext cx="134754" cy="322301"/>
              </a:xfrm>
              <a:custGeom>
                <a:avLst/>
                <a:gdLst/>
                <a:ahLst/>
                <a:cxnLst/>
                <a:rect l="l" t="t" r="r" b="b"/>
                <a:pathLst>
                  <a:path w="134754" h="322301">
                    <a:moveTo>
                      <a:pt x="133586" y="270116"/>
                    </a:moveTo>
                    <a:lnTo>
                      <a:pt x="604" y="270116"/>
                    </a:lnTo>
                    <a:lnTo>
                      <a:pt x="211" y="272630"/>
                    </a:lnTo>
                    <a:lnTo>
                      <a:pt x="0" y="274332"/>
                    </a:lnTo>
                    <a:lnTo>
                      <a:pt x="1463" y="285961"/>
                    </a:lnTo>
                    <a:lnTo>
                      <a:pt x="39681" y="317613"/>
                    </a:lnTo>
                    <a:lnTo>
                      <a:pt x="74159" y="322301"/>
                    </a:lnTo>
                    <a:lnTo>
                      <a:pt x="90323" y="319712"/>
                    </a:lnTo>
                    <a:lnTo>
                      <a:pt x="126138" y="298350"/>
                    </a:lnTo>
                    <a:lnTo>
                      <a:pt x="134208" y="276415"/>
                    </a:lnTo>
                    <a:lnTo>
                      <a:pt x="134203" y="274294"/>
                    </a:lnTo>
                    <a:lnTo>
                      <a:pt x="133980" y="272630"/>
                    </a:lnTo>
                    <a:lnTo>
                      <a:pt x="133586" y="270116"/>
                    </a:lnTo>
                    <a:close/>
                  </a:path>
                  <a:path w="134754" h="322301">
                    <a:moveTo>
                      <a:pt x="134754" y="0"/>
                    </a:moveTo>
                    <a:lnTo>
                      <a:pt x="960" y="0"/>
                    </a:lnTo>
                    <a:lnTo>
                      <a:pt x="960" y="270116"/>
                    </a:lnTo>
                    <a:lnTo>
                      <a:pt x="134754" y="270116"/>
                    </a:lnTo>
                    <a:lnTo>
                      <a:pt x="134754"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5" name="object 88"/>
              <p:cNvSpPr/>
              <p:nvPr/>
            </p:nvSpPr>
            <p:spPr>
              <a:xfrm>
                <a:off x="8284070" y="5927787"/>
                <a:ext cx="134899" cy="322302"/>
              </a:xfrm>
              <a:custGeom>
                <a:avLst/>
                <a:gdLst/>
                <a:ahLst/>
                <a:cxnLst/>
                <a:rect l="l" t="t" r="r" b="b"/>
                <a:pathLst>
                  <a:path w="134899" h="322302">
                    <a:moveTo>
                      <a:pt x="134289" y="270116"/>
                    </a:moveTo>
                    <a:lnTo>
                      <a:pt x="1308" y="270116"/>
                    </a:lnTo>
                    <a:lnTo>
                      <a:pt x="914" y="272630"/>
                    </a:lnTo>
                    <a:lnTo>
                      <a:pt x="703" y="274332"/>
                    </a:lnTo>
                    <a:lnTo>
                      <a:pt x="2164" y="285953"/>
                    </a:lnTo>
                    <a:lnTo>
                      <a:pt x="40376" y="317612"/>
                    </a:lnTo>
                    <a:lnTo>
                      <a:pt x="74849" y="322302"/>
                    </a:lnTo>
                    <a:lnTo>
                      <a:pt x="91015" y="319714"/>
                    </a:lnTo>
                    <a:lnTo>
                      <a:pt x="126830" y="298353"/>
                    </a:lnTo>
                    <a:lnTo>
                      <a:pt x="134899" y="276415"/>
                    </a:lnTo>
                    <a:lnTo>
                      <a:pt x="134894" y="274294"/>
                    </a:lnTo>
                    <a:lnTo>
                      <a:pt x="134683" y="272630"/>
                    </a:lnTo>
                    <a:lnTo>
                      <a:pt x="134289" y="270116"/>
                    </a:lnTo>
                    <a:close/>
                  </a:path>
                  <a:path w="134899" h="322302">
                    <a:moveTo>
                      <a:pt x="135051" y="0"/>
                    </a:moveTo>
                    <a:lnTo>
                      <a:pt x="0" y="0"/>
                    </a:lnTo>
                    <a:lnTo>
                      <a:pt x="0" y="270116"/>
                    </a:lnTo>
                    <a:lnTo>
                      <a:pt x="135051" y="270116"/>
                    </a:lnTo>
                    <a:lnTo>
                      <a:pt x="135051"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6" name="object 89"/>
              <p:cNvSpPr/>
              <p:nvPr/>
            </p:nvSpPr>
            <p:spPr>
              <a:xfrm>
                <a:off x="8417704" y="5927787"/>
                <a:ext cx="135212" cy="322301"/>
              </a:xfrm>
              <a:custGeom>
                <a:avLst/>
                <a:gdLst/>
                <a:ahLst/>
                <a:cxnLst/>
                <a:rect l="l" t="t" r="r" b="b"/>
                <a:pathLst>
                  <a:path w="135212" h="322301">
                    <a:moveTo>
                      <a:pt x="133586" y="270116"/>
                    </a:moveTo>
                    <a:lnTo>
                      <a:pt x="604" y="270116"/>
                    </a:lnTo>
                    <a:lnTo>
                      <a:pt x="211" y="272630"/>
                    </a:lnTo>
                    <a:lnTo>
                      <a:pt x="0" y="274332"/>
                    </a:lnTo>
                    <a:lnTo>
                      <a:pt x="1463" y="285961"/>
                    </a:lnTo>
                    <a:lnTo>
                      <a:pt x="39687" y="317613"/>
                    </a:lnTo>
                    <a:lnTo>
                      <a:pt x="74159" y="322301"/>
                    </a:lnTo>
                    <a:lnTo>
                      <a:pt x="90323" y="319712"/>
                    </a:lnTo>
                    <a:lnTo>
                      <a:pt x="126138" y="298350"/>
                    </a:lnTo>
                    <a:lnTo>
                      <a:pt x="134208" y="276415"/>
                    </a:lnTo>
                    <a:lnTo>
                      <a:pt x="134203" y="274294"/>
                    </a:lnTo>
                    <a:lnTo>
                      <a:pt x="133980" y="272630"/>
                    </a:lnTo>
                    <a:lnTo>
                      <a:pt x="133586" y="270116"/>
                    </a:lnTo>
                    <a:close/>
                  </a:path>
                  <a:path w="135212" h="322301">
                    <a:moveTo>
                      <a:pt x="135212" y="0"/>
                    </a:moveTo>
                    <a:lnTo>
                      <a:pt x="160" y="0"/>
                    </a:lnTo>
                    <a:lnTo>
                      <a:pt x="160" y="270116"/>
                    </a:lnTo>
                    <a:lnTo>
                      <a:pt x="135212" y="270116"/>
                    </a:lnTo>
                    <a:lnTo>
                      <a:pt x="135212"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7" name="object 90"/>
              <p:cNvSpPr/>
              <p:nvPr/>
            </p:nvSpPr>
            <p:spPr>
              <a:xfrm>
                <a:off x="8550633" y="5927787"/>
                <a:ext cx="134208" cy="322301"/>
              </a:xfrm>
              <a:custGeom>
                <a:avLst/>
                <a:gdLst/>
                <a:ahLst/>
                <a:cxnLst/>
                <a:rect l="l" t="t" r="r" b="b"/>
                <a:pathLst>
                  <a:path w="134208" h="322301">
                    <a:moveTo>
                      <a:pt x="133561" y="0"/>
                    </a:moveTo>
                    <a:lnTo>
                      <a:pt x="1023" y="0"/>
                    </a:lnTo>
                    <a:lnTo>
                      <a:pt x="1023" y="270116"/>
                    </a:lnTo>
                    <a:lnTo>
                      <a:pt x="604" y="270116"/>
                    </a:lnTo>
                    <a:lnTo>
                      <a:pt x="223" y="272630"/>
                    </a:lnTo>
                    <a:lnTo>
                      <a:pt x="0" y="274332"/>
                    </a:lnTo>
                    <a:lnTo>
                      <a:pt x="1463" y="285961"/>
                    </a:lnTo>
                    <a:lnTo>
                      <a:pt x="39687" y="317613"/>
                    </a:lnTo>
                    <a:lnTo>
                      <a:pt x="74159" y="322301"/>
                    </a:lnTo>
                    <a:lnTo>
                      <a:pt x="90323" y="319712"/>
                    </a:lnTo>
                    <a:lnTo>
                      <a:pt x="126138" y="298350"/>
                    </a:lnTo>
                    <a:lnTo>
                      <a:pt x="134208" y="276415"/>
                    </a:lnTo>
                    <a:lnTo>
                      <a:pt x="134203" y="274294"/>
                    </a:lnTo>
                    <a:lnTo>
                      <a:pt x="133980" y="272630"/>
                    </a:lnTo>
                    <a:lnTo>
                      <a:pt x="133599" y="270116"/>
                    </a:lnTo>
                    <a:lnTo>
                      <a:pt x="133561"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8" name="object 91"/>
              <p:cNvSpPr/>
              <p:nvPr/>
            </p:nvSpPr>
            <p:spPr>
              <a:xfrm>
                <a:off x="8683572" y="5927787"/>
                <a:ext cx="134412" cy="322302"/>
              </a:xfrm>
              <a:custGeom>
                <a:avLst/>
                <a:gdLst/>
                <a:ahLst/>
                <a:cxnLst/>
                <a:rect l="l" t="t" r="r" b="b"/>
                <a:pathLst>
                  <a:path w="134412" h="322302">
                    <a:moveTo>
                      <a:pt x="134412" y="0"/>
                    </a:moveTo>
                    <a:lnTo>
                      <a:pt x="617" y="0"/>
                    </a:lnTo>
                    <a:lnTo>
                      <a:pt x="604" y="270116"/>
                    </a:lnTo>
                    <a:lnTo>
                      <a:pt x="211" y="272630"/>
                    </a:lnTo>
                    <a:lnTo>
                      <a:pt x="25839" y="312034"/>
                    </a:lnTo>
                    <a:lnTo>
                      <a:pt x="74146" y="322302"/>
                    </a:lnTo>
                    <a:lnTo>
                      <a:pt x="90312" y="319714"/>
                    </a:lnTo>
                    <a:lnTo>
                      <a:pt x="126126" y="298353"/>
                    </a:lnTo>
                    <a:lnTo>
                      <a:pt x="134196" y="276415"/>
                    </a:lnTo>
                    <a:lnTo>
                      <a:pt x="134191" y="274294"/>
                    </a:lnTo>
                    <a:lnTo>
                      <a:pt x="133980" y="272630"/>
                    </a:lnTo>
                    <a:lnTo>
                      <a:pt x="133586" y="270116"/>
                    </a:lnTo>
                    <a:lnTo>
                      <a:pt x="134412" y="270116"/>
                    </a:lnTo>
                    <a:lnTo>
                      <a:pt x="134412"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69" name="object 92"/>
              <p:cNvSpPr/>
              <p:nvPr/>
            </p:nvSpPr>
            <p:spPr>
              <a:xfrm>
                <a:off x="8816498" y="5927787"/>
                <a:ext cx="135275" cy="322301"/>
              </a:xfrm>
              <a:custGeom>
                <a:avLst/>
                <a:gdLst/>
                <a:ahLst/>
                <a:cxnLst/>
                <a:rect l="l" t="t" r="r" b="b"/>
                <a:pathLst>
                  <a:path w="135275" h="322301">
                    <a:moveTo>
                      <a:pt x="133599" y="270116"/>
                    </a:moveTo>
                    <a:lnTo>
                      <a:pt x="617" y="270116"/>
                    </a:lnTo>
                    <a:lnTo>
                      <a:pt x="223" y="272630"/>
                    </a:lnTo>
                    <a:lnTo>
                      <a:pt x="0" y="274332"/>
                    </a:lnTo>
                    <a:lnTo>
                      <a:pt x="1463" y="285961"/>
                    </a:lnTo>
                    <a:lnTo>
                      <a:pt x="39687" y="317613"/>
                    </a:lnTo>
                    <a:lnTo>
                      <a:pt x="74159" y="322301"/>
                    </a:lnTo>
                    <a:lnTo>
                      <a:pt x="90323" y="319712"/>
                    </a:lnTo>
                    <a:lnTo>
                      <a:pt x="126138" y="298350"/>
                    </a:lnTo>
                    <a:lnTo>
                      <a:pt x="134208" y="276415"/>
                    </a:lnTo>
                    <a:lnTo>
                      <a:pt x="134203" y="274294"/>
                    </a:lnTo>
                    <a:lnTo>
                      <a:pt x="133992" y="272630"/>
                    </a:lnTo>
                    <a:lnTo>
                      <a:pt x="133599" y="270116"/>
                    </a:lnTo>
                    <a:close/>
                  </a:path>
                  <a:path w="135275" h="322301">
                    <a:moveTo>
                      <a:pt x="135275" y="0"/>
                    </a:moveTo>
                    <a:lnTo>
                      <a:pt x="223" y="0"/>
                    </a:lnTo>
                    <a:lnTo>
                      <a:pt x="223" y="270116"/>
                    </a:lnTo>
                    <a:lnTo>
                      <a:pt x="135275" y="270116"/>
                    </a:lnTo>
                    <a:lnTo>
                      <a:pt x="135275"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0" name="object 93"/>
              <p:cNvSpPr/>
              <p:nvPr/>
            </p:nvSpPr>
            <p:spPr>
              <a:xfrm>
                <a:off x="8949252" y="5927787"/>
                <a:ext cx="134391" cy="322301"/>
              </a:xfrm>
              <a:custGeom>
                <a:avLst/>
                <a:gdLst/>
                <a:ahLst/>
                <a:cxnLst/>
                <a:rect l="l" t="t" r="r" b="b"/>
                <a:pathLst>
                  <a:path w="134391" h="322301">
                    <a:moveTo>
                      <a:pt x="133794" y="0"/>
                    </a:moveTo>
                    <a:lnTo>
                      <a:pt x="0" y="0"/>
                    </a:lnTo>
                    <a:lnTo>
                      <a:pt x="0" y="270116"/>
                    </a:lnTo>
                    <a:lnTo>
                      <a:pt x="787" y="270116"/>
                    </a:lnTo>
                    <a:lnTo>
                      <a:pt x="393" y="272630"/>
                    </a:lnTo>
                    <a:lnTo>
                      <a:pt x="26034" y="312036"/>
                    </a:lnTo>
                    <a:lnTo>
                      <a:pt x="74342" y="322301"/>
                    </a:lnTo>
                    <a:lnTo>
                      <a:pt x="90506" y="319712"/>
                    </a:lnTo>
                    <a:lnTo>
                      <a:pt x="126321" y="298350"/>
                    </a:lnTo>
                    <a:lnTo>
                      <a:pt x="134391" y="276415"/>
                    </a:lnTo>
                    <a:lnTo>
                      <a:pt x="134386" y="274294"/>
                    </a:lnTo>
                    <a:lnTo>
                      <a:pt x="134162" y="272630"/>
                    </a:lnTo>
                    <a:lnTo>
                      <a:pt x="133769" y="270116"/>
                    </a:lnTo>
                    <a:lnTo>
                      <a:pt x="133794" y="0"/>
                    </a:lnTo>
                    <a:close/>
                  </a:path>
                </a:pathLst>
              </a:custGeom>
              <a:solidFill>
                <a:srgbClr val="E6E6E6"/>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1" name="object 94"/>
              <p:cNvSpPr/>
              <p:nvPr/>
            </p:nvSpPr>
            <p:spPr>
              <a:xfrm>
                <a:off x="7620102" y="5920214"/>
                <a:ext cx="134208" cy="322301"/>
              </a:xfrm>
              <a:custGeom>
                <a:avLst/>
                <a:gdLst/>
                <a:ahLst/>
                <a:cxnLst/>
                <a:rect l="l" t="t" r="r" b="b"/>
                <a:pathLst>
                  <a:path w="134208" h="322301">
                    <a:moveTo>
                      <a:pt x="133599" y="270116"/>
                    </a:moveTo>
                    <a:lnTo>
                      <a:pt x="604" y="270116"/>
                    </a:lnTo>
                    <a:lnTo>
                      <a:pt x="223" y="272630"/>
                    </a:lnTo>
                    <a:lnTo>
                      <a:pt x="0" y="274332"/>
                    </a:lnTo>
                    <a:lnTo>
                      <a:pt x="1463" y="285961"/>
                    </a:lnTo>
                    <a:lnTo>
                      <a:pt x="39687" y="317613"/>
                    </a:lnTo>
                    <a:lnTo>
                      <a:pt x="74159" y="322301"/>
                    </a:lnTo>
                    <a:lnTo>
                      <a:pt x="90323" y="319712"/>
                    </a:lnTo>
                    <a:lnTo>
                      <a:pt x="126138" y="298350"/>
                    </a:lnTo>
                    <a:lnTo>
                      <a:pt x="134208" y="276415"/>
                    </a:lnTo>
                    <a:lnTo>
                      <a:pt x="134203" y="274294"/>
                    </a:lnTo>
                    <a:lnTo>
                      <a:pt x="133992" y="272630"/>
                    </a:lnTo>
                    <a:lnTo>
                      <a:pt x="133599" y="270116"/>
                    </a:lnTo>
                    <a:close/>
                  </a:path>
                  <a:path w="134208" h="322301">
                    <a:moveTo>
                      <a:pt x="133840" y="0"/>
                    </a:moveTo>
                    <a:lnTo>
                      <a:pt x="46" y="0"/>
                    </a:lnTo>
                    <a:lnTo>
                      <a:pt x="46" y="270116"/>
                    </a:lnTo>
                    <a:lnTo>
                      <a:pt x="133840" y="270116"/>
                    </a:lnTo>
                    <a:lnTo>
                      <a:pt x="133840"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2" name="object 95"/>
              <p:cNvSpPr/>
              <p:nvPr/>
            </p:nvSpPr>
            <p:spPr>
              <a:xfrm>
                <a:off x="7752681" y="5920214"/>
                <a:ext cx="134569" cy="322301"/>
              </a:xfrm>
              <a:custGeom>
                <a:avLst/>
                <a:gdLst/>
                <a:ahLst/>
                <a:cxnLst/>
                <a:rect l="l" t="t" r="r" b="b"/>
                <a:pathLst>
                  <a:path w="134569" h="322301">
                    <a:moveTo>
                      <a:pt x="133946" y="270116"/>
                    </a:moveTo>
                    <a:lnTo>
                      <a:pt x="965" y="270116"/>
                    </a:lnTo>
                    <a:lnTo>
                      <a:pt x="571" y="272630"/>
                    </a:lnTo>
                    <a:lnTo>
                      <a:pt x="360" y="274332"/>
                    </a:lnTo>
                    <a:lnTo>
                      <a:pt x="1823" y="285961"/>
                    </a:lnTo>
                    <a:lnTo>
                      <a:pt x="40042" y="317613"/>
                    </a:lnTo>
                    <a:lnTo>
                      <a:pt x="74519" y="322301"/>
                    </a:lnTo>
                    <a:lnTo>
                      <a:pt x="90684" y="319712"/>
                    </a:lnTo>
                    <a:lnTo>
                      <a:pt x="126499" y="298350"/>
                    </a:lnTo>
                    <a:lnTo>
                      <a:pt x="134569" y="276415"/>
                    </a:lnTo>
                    <a:lnTo>
                      <a:pt x="134564" y="274294"/>
                    </a:lnTo>
                    <a:lnTo>
                      <a:pt x="134340" y="272630"/>
                    </a:lnTo>
                    <a:lnTo>
                      <a:pt x="133946" y="270116"/>
                    </a:lnTo>
                    <a:close/>
                  </a:path>
                  <a:path w="134569" h="322301">
                    <a:moveTo>
                      <a:pt x="133794" y="0"/>
                    </a:moveTo>
                    <a:lnTo>
                      <a:pt x="0" y="0"/>
                    </a:lnTo>
                    <a:lnTo>
                      <a:pt x="0" y="270116"/>
                    </a:lnTo>
                    <a:lnTo>
                      <a:pt x="133794" y="270116"/>
                    </a:lnTo>
                    <a:lnTo>
                      <a:pt x="133794" y="0"/>
                    </a:lnTo>
                    <a:close/>
                  </a:path>
                </a:pathLst>
              </a:custGeom>
              <a:solidFill>
                <a:srgbClr val="F8F8F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3" name="object 96"/>
              <p:cNvSpPr/>
              <p:nvPr/>
            </p:nvSpPr>
            <p:spPr>
              <a:xfrm>
                <a:off x="7885970" y="5920214"/>
                <a:ext cx="135555" cy="322301"/>
              </a:xfrm>
              <a:custGeom>
                <a:avLst/>
                <a:gdLst/>
                <a:ahLst/>
                <a:cxnLst/>
                <a:rect l="l" t="t" r="r" b="b"/>
                <a:pathLst>
                  <a:path w="135555" h="322301">
                    <a:moveTo>
                      <a:pt x="135555" y="0"/>
                    </a:moveTo>
                    <a:lnTo>
                      <a:pt x="503" y="0"/>
                    </a:lnTo>
                    <a:lnTo>
                      <a:pt x="604" y="270116"/>
                    </a:lnTo>
                    <a:lnTo>
                      <a:pt x="211" y="272630"/>
                    </a:lnTo>
                    <a:lnTo>
                      <a:pt x="25851" y="312036"/>
                    </a:lnTo>
                    <a:lnTo>
                      <a:pt x="74159" y="322301"/>
                    </a:lnTo>
                    <a:lnTo>
                      <a:pt x="90323" y="319712"/>
                    </a:lnTo>
                    <a:lnTo>
                      <a:pt x="126138" y="298350"/>
                    </a:lnTo>
                    <a:lnTo>
                      <a:pt x="134208" y="276415"/>
                    </a:lnTo>
                    <a:lnTo>
                      <a:pt x="134203" y="274294"/>
                    </a:lnTo>
                    <a:lnTo>
                      <a:pt x="133980" y="272630"/>
                    </a:lnTo>
                    <a:lnTo>
                      <a:pt x="133586" y="270116"/>
                    </a:lnTo>
                    <a:lnTo>
                      <a:pt x="135555" y="270116"/>
                    </a:lnTo>
                    <a:lnTo>
                      <a:pt x="135555"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4" name="object 97"/>
              <p:cNvSpPr/>
              <p:nvPr/>
            </p:nvSpPr>
            <p:spPr>
              <a:xfrm>
                <a:off x="8017743" y="5920214"/>
                <a:ext cx="135369" cy="322301"/>
              </a:xfrm>
              <a:custGeom>
                <a:avLst/>
                <a:gdLst/>
                <a:ahLst/>
                <a:cxnLst/>
                <a:rect l="l" t="t" r="r" b="b"/>
                <a:pathLst>
                  <a:path w="135369" h="322301">
                    <a:moveTo>
                      <a:pt x="134747" y="270116"/>
                    </a:moveTo>
                    <a:lnTo>
                      <a:pt x="1765" y="270116"/>
                    </a:lnTo>
                    <a:lnTo>
                      <a:pt x="1371" y="272630"/>
                    </a:lnTo>
                    <a:lnTo>
                      <a:pt x="1160" y="274332"/>
                    </a:lnTo>
                    <a:lnTo>
                      <a:pt x="2624" y="285961"/>
                    </a:lnTo>
                    <a:lnTo>
                      <a:pt x="40848" y="317613"/>
                    </a:lnTo>
                    <a:lnTo>
                      <a:pt x="75320" y="322301"/>
                    </a:lnTo>
                    <a:lnTo>
                      <a:pt x="91484" y="319712"/>
                    </a:lnTo>
                    <a:lnTo>
                      <a:pt x="127299" y="298350"/>
                    </a:lnTo>
                    <a:lnTo>
                      <a:pt x="135369" y="276415"/>
                    </a:lnTo>
                    <a:lnTo>
                      <a:pt x="135364" y="274294"/>
                    </a:lnTo>
                    <a:lnTo>
                      <a:pt x="135140" y="272630"/>
                    </a:lnTo>
                    <a:lnTo>
                      <a:pt x="134747" y="270116"/>
                    </a:lnTo>
                    <a:close/>
                  </a:path>
                  <a:path w="135369" h="322301">
                    <a:moveTo>
                      <a:pt x="136321" y="0"/>
                    </a:moveTo>
                    <a:lnTo>
                      <a:pt x="0" y="0"/>
                    </a:lnTo>
                    <a:lnTo>
                      <a:pt x="0" y="270116"/>
                    </a:lnTo>
                    <a:lnTo>
                      <a:pt x="136321" y="270116"/>
                    </a:lnTo>
                    <a:lnTo>
                      <a:pt x="136321" y="0"/>
                    </a:lnTo>
                    <a:close/>
                  </a:path>
                </a:pathLst>
              </a:custGeom>
              <a:solidFill>
                <a:srgbClr val="F8F8F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5" name="object 98"/>
              <p:cNvSpPr/>
              <p:nvPr/>
            </p:nvSpPr>
            <p:spPr>
              <a:xfrm>
                <a:off x="8151840" y="5920214"/>
                <a:ext cx="134754" cy="322301"/>
              </a:xfrm>
              <a:custGeom>
                <a:avLst/>
                <a:gdLst/>
                <a:ahLst/>
                <a:cxnLst/>
                <a:rect l="l" t="t" r="r" b="b"/>
                <a:pathLst>
                  <a:path w="134754" h="322301">
                    <a:moveTo>
                      <a:pt x="133586" y="270116"/>
                    </a:moveTo>
                    <a:lnTo>
                      <a:pt x="604" y="270116"/>
                    </a:lnTo>
                    <a:lnTo>
                      <a:pt x="211" y="272630"/>
                    </a:lnTo>
                    <a:lnTo>
                      <a:pt x="0" y="274332"/>
                    </a:lnTo>
                    <a:lnTo>
                      <a:pt x="1463" y="285961"/>
                    </a:lnTo>
                    <a:lnTo>
                      <a:pt x="39681" y="317613"/>
                    </a:lnTo>
                    <a:lnTo>
                      <a:pt x="74159" y="322301"/>
                    </a:lnTo>
                    <a:lnTo>
                      <a:pt x="90323" y="319712"/>
                    </a:lnTo>
                    <a:lnTo>
                      <a:pt x="126138" y="298350"/>
                    </a:lnTo>
                    <a:lnTo>
                      <a:pt x="134208" y="276415"/>
                    </a:lnTo>
                    <a:lnTo>
                      <a:pt x="134203" y="274294"/>
                    </a:lnTo>
                    <a:lnTo>
                      <a:pt x="133980" y="272630"/>
                    </a:lnTo>
                    <a:lnTo>
                      <a:pt x="133586" y="270116"/>
                    </a:lnTo>
                    <a:close/>
                  </a:path>
                  <a:path w="134754" h="322301">
                    <a:moveTo>
                      <a:pt x="134754" y="0"/>
                    </a:moveTo>
                    <a:lnTo>
                      <a:pt x="960" y="0"/>
                    </a:lnTo>
                    <a:lnTo>
                      <a:pt x="960" y="270116"/>
                    </a:lnTo>
                    <a:lnTo>
                      <a:pt x="134754" y="270116"/>
                    </a:lnTo>
                    <a:lnTo>
                      <a:pt x="134754"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6" name="object 99"/>
              <p:cNvSpPr/>
              <p:nvPr/>
            </p:nvSpPr>
            <p:spPr>
              <a:xfrm>
                <a:off x="8284070" y="5920214"/>
                <a:ext cx="134899" cy="322302"/>
              </a:xfrm>
              <a:custGeom>
                <a:avLst/>
                <a:gdLst/>
                <a:ahLst/>
                <a:cxnLst/>
                <a:rect l="l" t="t" r="r" b="b"/>
                <a:pathLst>
                  <a:path w="134899" h="322302">
                    <a:moveTo>
                      <a:pt x="134289" y="270116"/>
                    </a:moveTo>
                    <a:lnTo>
                      <a:pt x="1308" y="270116"/>
                    </a:lnTo>
                    <a:lnTo>
                      <a:pt x="914" y="272630"/>
                    </a:lnTo>
                    <a:lnTo>
                      <a:pt x="703" y="274332"/>
                    </a:lnTo>
                    <a:lnTo>
                      <a:pt x="2164" y="285953"/>
                    </a:lnTo>
                    <a:lnTo>
                      <a:pt x="40376" y="317612"/>
                    </a:lnTo>
                    <a:lnTo>
                      <a:pt x="74849" y="322302"/>
                    </a:lnTo>
                    <a:lnTo>
                      <a:pt x="91015" y="319714"/>
                    </a:lnTo>
                    <a:lnTo>
                      <a:pt x="126830" y="298353"/>
                    </a:lnTo>
                    <a:lnTo>
                      <a:pt x="134899" y="276415"/>
                    </a:lnTo>
                    <a:lnTo>
                      <a:pt x="134894" y="274294"/>
                    </a:lnTo>
                    <a:lnTo>
                      <a:pt x="134683" y="272630"/>
                    </a:lnTo>
                    <a:lnTo>
                      <a:pt x="134289" y="270116"/>
                    </a:lnTo>
                    <a:close/>
                  </a:path>
                  <a:path w="134899" h="322302">
                    <a:moveTo>
                      <a:pt x="135051" y="0"/>
                    </a:moveTo>
                    <a:lnTo>
                      <a:pt x="0" y="0"/>
                    </a:lnTo>
                    <a:lnTo>
                      <a:pt x="0" y="270116"/>
                    </a:lnTo>
                    <a:lnTo>
                      <a:pt x="135051" y="270116"/>
                    </a:lnTo>
                    <a:lnTo>
                      <a:pt x="135051" y="0"/>
                    </a:lnTo>
                    <a:close/>
                  </a:path>
                </a:pathLst>
              </a:custGeom>
              <a:solidFill>
                <a:srgbClr val="F8F8F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7" name="object 100"/>
              <p:cNvSpPr/>
              <p:nvPr/>
            </p:nvSpPr>
            <p:spPr>
              <a:xfrm>
                <a:off x="8417704" y="5920214"/>
                <a:ext cx="135212" cy="322301"/>
              </a:xfrm>
              <a:custGeom>
                <a:avLst/>
                <a:gdLst/>
                <a:ahLst/>
                <a:cxnLst/>
                <a:rect l="l" t="t" r="r" b="b"/>
                <a:pathLst>
                  <a:path w="135212" h="322301">
                    <a:moveTo>
                      <a:pt x="133586" y="270116"/>
                    </a:moveTo>
                    <a:lnTo>
                      <a:pt x="604" y="270116"/>
                    </a:lnTo>
                    <a:lnTo>
                      <a:pt x="211" y="272630"/>
                    </a:lnTo>
                    <a:lnTo>
                      <a:pt x="0" y="274332"/>
                    </a:lnTo>
                    <a:lnTo>
                      <a:pt x="1463" y="285961"/>
                    </a:lnTo>
                    <a:lnTo>
                      <a:pt x="39687" y="317613"/>
                    </a:lnTo>
                    <a:lnTo>
                      <a:pt x="74159" y="322301"/>
                    </a:lnTo>
                    <a:lnTo>
                      <a:pt x="90323" y="319712"/>
                    </a:lnTo>
                    <a:lnTo>
                      <a:pt x="126138" y="298350"/>
                    </a:lnTo>
                    <a:lnTo>
                      <a:pt x="134208" y="276415"/>
                    </a:lnTo>
                    <a:lnTo>
                      <a:pt x="134203" y="274294"/>
                    </a:lnTo>
                    <a:lnTo>
                      <a:pt x="133980" y="272630"/>
                    </a:lnTo>
                    <a:lnTo>
                      <a:pt x="133586" y="270116"/>
                    </a:lnTo>
                    <a:close/>
                  </a:path>
                  <a:path w="135212" h="322301">
                    <a:moveTo>
                      <a:pt x="135212" y="0"/>
                    </a:moveTo>
                    <a:lnTo>
                      <a:pt x="160" y="0"/>
                    </a:lnTo>
                    <a:lnTo>
                      <a:pt x="160" y="270116"/>
                    </a:lnTo>
                    <a:lnTo>
                      <a:pt x="135212" y="270116"/>
                    </a:lnTo>
                    <a:lnTo>
                      <a:pt x="135212"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8" name="object 101"/>
              <p:cNvSpPr/>
              <p:nvPr/>
            </p:nvSpPr>
            <p:spPr>
              <a:xfrm>
                <a:off x="8550633" y="5920214"/>
                <a:ext cx="134208" cy="322301"/>
              </a:xfrm>
              <a:custGeom>
                <a:avLst/>
                <a:gdLst/>
                <a:ahLst/>
                <a:cxnLst/>
                <a:rect l="l" t="t" r="r" b="b"/>
                <a:pathLst>
                  <a:path w="134208" h="322301">
                    <a:moveTo>
                      <a:pt x="133561" y="0"/>
                    </a:moveTo>
                    <a:lnTo>
                      <a:pt x="1023" y="0"/>
                    </a:lnTo>
                    <a:lnTo>
                      <a:pt x="1023" y="270116"/>
                    </a:lnTo>
                    <a:lnTo>
                      <a:pt x="604" y="270116"/>
                    </a:lnTo>
                    <a:lnTo>
                      <a:pt x="223" y="272630"/>
                    </a:lnTo>
                    <a:lnTo>
                      <a:pt x="0" y="274332"/>
                    </a:lnTo>
                    <a:lnTo>
                      <a:pt x="1463" y="285961"/>
                    </a:lnTo>
                    <a:lnTo>
                      <a:pt x="39687" y="317613"/>
                    </a:lnTo>
                    <a:lnTo>
                      <a:pt x="74159" y="322301"/>
                    </a:lnTo>
                    <a:lnTo>
                      <a:pt x="90323" y="319712"/>
                    </a:lnTo>
                    <a:lnTo>
                      <a:pt x="126138" y="298350"/>
                    </a:lnTo>
                    <a:lnTo>
                      <a:pt x="134208" y="276415"/>
                    </a:lnTo>
                    <a:lnTo>
                      <a:pt x="134203" y="274294"/>
                    </a:lnTo>
                    <a:lnTo>
                      <a:pt x="133980" y="272630"/>
                    </a:lnTo>
                    <a:lnTo>
                      <a:pt x="133599" y="270116"/>
                    </a:lnTo>
                    <a:lnTo>
                      <a:pt x="133561" y="0"/>
                    </a:lnTo>
                    <a:close/>
                  </a:path>
                </a:pathLst>
              </a:custGeom>
              <a:solidFill>
                <a:srgbClr val="F8F8F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79" name="object 102"/>
              <p:cNvSpPr/>
              <p:nvPr/>
            </p:nvSpPr>
            <p:spPr>
              <a:xfrm>
                <a:off x="8683572" y="5920214"/>
                <a:ext cx="134412" cy="322302"/>
              </a:xfrm>
              <a:custGeom>
                <a:avLst/>
                <a:gdLst/>
                <a:ahLst/>
                <a:cxnLst/>
                <a:rect l="l" t="t" r="r" b="b"/>
                <a:pathLst>
                  <a:path w="134412" h="322302">
                    <a:moveTo>
                      <a:pt x="134412" y="0"/>
                    </a:moveTo>
                    <a:lnTo>
                      <a:pt x="617" y="0"/>
                    </a:lnTo>
                    <a:lnTo>
                      <a:pt x="604" y="270116"/>
                    </a:lnTo>
                    <a:lnTo>
                      <a:pt x="211" y="272630"/>
                    </a:lnTo>
                    <a:lnTo>
                      <a:pt x="25839" y="312034"/>
                    </a:lnTo>
                    <a:lnTo>
                      <a:pt x="74146" y="322302"/>
                    </a:lnTo>
                    <a:lnTo>
                      <a:pt x="90312" y="319714"/>
                    </a:lnTo>
                    <a:lnTo>
                      <a:pt x="126126" y="298353"/>
                    </a:lnTo>
                    <a:lnTo>
                      <a:pt x="134196" y="276415"/>
                    </a:lnTo>
                    <a:lnTo>
                      <a:pt x="134191" y="274294"/>
                    </a:lnTo>
                    <a:lnTo>
                      <a:pt x="133980" y="272630"/>
                    </a:lnTo>
                    <a:lnTo>
                      <a:pt x="133586" y="270116"/>
                    </a:lnTo>
                    <a:lnTo>
                      <a:pt x="134412" y="270116"/>
                    </a:lnTo>
                    <a:lnTo>
                      <a:pt x="134412"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80" name="object 103"/>
              <p:cNvSpPr/>
              <p:nvPr/>
            </p:nvSpPr>
            <p:spPr>
              <a:xfrm>
                <a:off x="8816498" y="5920214"/>
                <a:ext cx="135275" cy="322301"/>
              </a:xfrm>
              <a:custGeom>
                <a:avLst/>
                <a:gdLst/>
                <a:ahLst/>
                <a:cxnLst/>
                <a:rect l="l" t="t" r="r" b="b"/>
                <a:pathLst>
                  <a:path w="135275" h="322301">
                    <a:moveTo>
                      <a:pt x="133599" y="270116"/>
                    </a:moveTo>
                    <a:lnTo>
                      <a:pt x="617" y="270116"/>
                    </a:lnTo>
                    <a:lnTo>
                      <a:pt x="223" y="272630"/>
                    </a:lnTo>
                    <a:lnTo>
                      <a:pt x="0" y="274332"/>
                    </a:lnTo>
                    <a:lnTo>
                      <a:pt x="1463" y="285961"/>
                    </a:lnTo>
                    <a:lnTo>
                      <a:pt x="39687" y="317613"/>
                    </a:lnTo>
                    <a:lnTo>
                      <a:pt x="74159" y="322301"/>
                    </a:lnTo>
                    <a:lnTo>
                      <a:pt x="90323" y="319712"/>
                    </a:lnTo>
                    <a:lnTo>
                      <a:pt x="126138" y="298350"/>
                    </a:lnTo>
                    <a:lnTo>
                      <a:pt x="134208" y="276415"/>
                    </a:lnTo>
                    <a:lnTo>
                      <a:pt x="134203" y="274294"/>
                    </a:lnTo>
                    <a:lnTo>
                      <a:pt x="133992" y="272630"/>
                    </a:lnTo>
                    <a:lnTo>
                      <a:pt x="133599" y="270116"/>
                    </a:lnTo>
                    <a:close/>
                  </a:path>
                  <a:path w="135275" h="322301">
                    <a:moveTo>
                      <a:pt x="135275" y="0"/>
                    </a:moveTo>
                    <a:lnTo>
                      <a:pt x="223" y="0"/>
                    </a:lnTo>
                    <a:lnTo>
                      <a:pt x="223" y="270116"/>
                    </a:lnTo>
                    <a:lnTo>
                      <a:pt x="135275" y="270116"/>
                    </a:lnTo>
                    <a:lnTo>
                      <a:pt x="135275" y="0"/>
                    </a:lnTo>
                    <a:close/>
                  </a:path>
                </a:pathLst>
              </a:custGeom>
              <a:solidFill>
                <a:srgbClr val="F8F8F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81" name="object 104"/>
              <p:cNvSpPr/>
              <p:nvPr/>
            </p:nvSpPr>
            <p:spPr>
              <a:xfrm>
                <a:off x="8949252" y="5920214"/>
                <a:ext cx="134391" cy="322301"/>
              </a:xfrm>
              <a:custGeom>
                <a:avLst/>
                <a:gdLst/>
                <a:ahLst/>
                <a:cxnLst/>
                <a:rect l="l" t="t" r="r" b="b"/>
                <a:pathLst>
                  <a:path w="134391" h="322301">
                    <a:moveTo>
                      <a:pt x="133794" y="0"/>
                    </a:moveTo>
                    <a:lnTo>
                      <a:pt x="0" y="0"/>
                    </a:lnTo>
                    <a:lnTo>
                      <a:pt x="0" y="270116"/>
                    </a:lnTo>
                    <a:lnTo>
                      <a:pt x="787" y="270116"/>
                    </a:lnTo>
                    <a:lnTo>
                      <a:pt x="393" y="272630"/>
                    </a:lnTo>
                    <a:lnTo>
                      <a:pt x="26034" y="312036"/>
                    </a:lnTo>
                    <a:lnTo>
                      <a:pt x="74342" y="322301"/>
                    </a:lnTo>
                    <a:lnTo>
                      <a:pt x="90506" y="319712"/>
                    </a:lnTo>
                    <a:lnTo>
                      <a:pt x="126321" y="298350"/>
                    </a:lnTo>
                    <a:lnTo>
                      <a:pt x="134391" y="276415"/>
                    </a:lnTo>
                    <a:lnTo>
                      <a:pt x="134386" y="274294"/>
                    </a:lnTo>
                    <a:lnTo>
                      <a:pt x="134162" y="272630"/>
                    </a:lnTo>
                    <a:lnTo>
                      <a:pt x="133769" y="270116"/>
                    </a:lnTo>
                    <a:lnTo>
                      <a:pt x="133794"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82" name="object 147"/>
              <p:cNvSpPr/>
              <p:nvPr/>
            </p:nvSpPr>
            <p:spPr>
              <a:xfrm>
                <a:off x="8072579" y="6294779"/>
                <a:ext cx="212556" cy="113563"/>
              </a:xfrm>
              <a:custGeom>
                <a:avLst/>
                <a:gdLst/>
                <a:ahLst/>
                <a:cxnLst/>
                <a:rect l="l" t="t" r="r" b="b"/>
                <a:pathLst>
                  <a:path w="212556" h="113563">
                    <a:moveTo>
                      <a:pt x="96248" y="0"/>
                    </a:moveTo>
                    <a:lnTo>
                      <a:pt x="47284" y="9394"/>
                    </a:lnTo>
                    <a:lnTo>
                      <a:pt x="12938" y="29888"/>
                    </a:lnTo>
                    <a:lnTo>
                      <a:pt x="0" y="58091"/>
                    </a:lnTo>
                    <a:lnTo>
                      <a:pt x="1746" y="67151"/>
                    </a:lnTo>
                    <a:lnTo>
                      <a:pt x="33112" y="97479"/>
                    </a:lnTo>
                    <a:lnTo>
                      <a:pt x="77836" y="110836"/>
                    </a:lnTo>
                    <a:lnTo>
                      <a:pt x="115388" y="113563"/>
                    </a:lnTo>
                    <a:lnTo>
                      <a:pt x="133056" y="111944"/>
                    </a:lnTo>
                    <a:lnTo>
                      <a:pt x="178308" y="98677"/>
                    </a:lnTo>
                    <a:lnTo>
                      <a:pt x="211016" y="66484"/>
                    </a:lnTo>
                    <a:lnTo>
                      <a:pt x="212556" y="56759"/>
                    </a:lnTo>
                    <a:lnTo>
                      <a:pt x="212497" y="54844"/>
                    </a:lnTo>
                    <a:lnTo>
                      <a:pt x="190151" y="22250"/>
                    </a:lnTo>
                    <a:lnTo>
                      <a:pt x="150690" y="5955"/>
                    </a:lnTo>
                    <a:lnTo>
                      <a:pt x="96248"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sp>
            <p:nvSpPr>
              <p:cNvPr id="83" name="object 60"/>
              <p:cNvSpPr/>
              <p:nvPr/>
            </p:nvSpPr>
            <p:spPr>
              <a:xfrm>
                <a:off x="8966200" y="6865911"/>
                <a:ext cx="100571" cy="92011"/>
              </a:xfrm>
              <a:custGeom>
                <a:avLst/>
                <a:gdLst/>
                <a:ahLst/>
                <a:cxnLst/>
                <a:rect l="l" t="t" r="r" b="b"/>
                <a:pathLst>
                  <a:path w="100571" h="92011">
                    <a:moveTo>
                      <a:pt x="0" y="92011"/>
                    </a:moveTo>
                    <a:lnTo>
                      <a:pt x="100571" y="92011"/>
                    </a:lnTo>
                    <a:lnTo>
                      <a:pt x="100571" y="0"/>
                    </a:lnTo>
                    <a:lnTo>
                      <a:pt x="0" y="0"/>
                    </a:lnTo>
                    <a:lnTo>
                      <a:pt x="0" y="92011"/>
                    </a:lnTo>
                    <a:close/>
                  </a:path>
                </a:pathLst>
              </a:custGeom>
              <a:solidFill>
                <a:srgbClr val="EC6D3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0954">
                  <a:defRPr/>
                </a:pPr>
                <a:endParaRPr sz="1260">
                  <a:solidFill>
                    <a:sysClr val="windowText" lastClr="000000"/>
                  </a:solidFill>
                  <a:latin typeface="Calibri"/>
                </a:endParaRPr>
              </a:p>
            </p:txBody>
          </p:sp>
        </p:grpSp>
      </p:grpSp>
      <p:grpSp>
        <p:nvGrpSpPr>
          <p:cNvPr id="4" name="Group 3"/>
          <p:cNvGrpSpPr/>
          <p:nvPr/>
        </p:nvGrpSpPr>
        <p:grpSpPr>
          <a:xfrm>
            <a:off x="1512279" y="1676774"/>
            <a:ext cx="656204" cy="1380076"/>
            <a:chOff x="1172310" y="1397309"/>
            <a:chExt cx="729116" cy="1150063"/>
          </a:xfrm>
        </p:grpSpPr>
        <p:sp>
          <p:nvSpPr>
            <p:cNvPr id="8" name="object 2"/>
            <p:cNvSpPr txBox="1"/>
            <p:nvPr/>
          </p:nvSpPr>
          <p:spPr>
            <a:xfrm>
              <a:off x="1172310" y="2297677"/>
              <a:ext cx="716968"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spc="11" dirty="0">
                  <a:latin typeface="Arial"/>
                  <a:cs typeface="Arial"/>
                </a:rPr>
                <a:t>Open</a:t>
              </a:r>
              <a:endParaRPr sz="1260" b="1" dirty="0">
                <a:latin typeface="Arial"/>
                <a:cs typeface="Arial"/>
              </a:endParaRPr>
            </a:p>
          </p:txBody>
        </p:sp>
        <p:grpSp>
          <p:nvGrpSpPr>
            <p:cNvPr id="138" name="Group 137"/>
            <p:cNvGrpSpPr/>
            <p:nvPr/>
          </p:nvGrpSpPr>
          <p:grpSpPr>
            <a:xfrm>
              <a:off x="1180394" y="1397309"/>
              <a:ext cx="721032" cy="811991"/>
              <a:chOff x="1595158" y="2060924"/>
              <a:chExt cx="1404962" cy="1423979"/>
            </a:xfrm>
          </p:grpSpPr>
          <p:sp>
            <p:nvSpPr>
              <p:cNvPr id="151" name="object 11"/>
              <p:cNvSpPr/>
              <p:nvPr/>
            </p:nvSpPr>
            <p:spPr>
              <a:xfrm>
                <a:off x="1595158" y="2521341"/>
                <a:ext cx="1404962" cy="963561"/>
              </a:xfrm>
              <a:custGeom>
                <a:avLst/>
                <a:gdLst/>
                <a:ahLst/>
                <a:cxnLst/>
                <a:rect l="l" t="t" r="r" b="b"/>
                <a:pathLst>
                  <a:path w="1404962" h="963561">
                    <a:moveTo>
                      <a:pt x="1345031" y="0"/>
                    </a:moveTo>
                    <a:lnTo>
                      <a:pt x="50158" y="803"/>
                    </a:lnTo>
                    <a:lnTo>
                      <a:pt x="14450" y="21019"/>
                    </a:lnTo>
                    <a:lnTo>
                      <a:pt x="0" y="59931"/>
                    </a:lnTo>
                    <a:lnTo>
                      <a:pt x="803" y="913406"/>
                    </a:lnTo>
                    <a:lnTo>
                      <a:pt x="21025" y="949115"/>
                    </a:lnTo>
                    <a:lnTo>
                      <a:pt x="59931" y="963561"/>
                    </a:lnTo>
                    <a:lnTo>
                      <a:pt x="1354807" y="962758"/>
                    </a:lnTo>
                    <a:lnTo>
                      <a:pt x="1390517" y="942541"/>
                    </a:lnTo>
                    <a:lnTo>
                      <a:pt x="1404962" y="903630"/>
                    </a:lnTo>
                    <a:lnTo>
                      <a:pt x="1404159" y="50155"/>
                    </a:lnTo>
                    <a:lnTo>
                      <a:pt x="1383942" y="14445"/>
                    </a:lnTo>
                    <a:lnTo>
                      <a:pt x="1345031" y="0"/>
                    </a:lnTo>
                    <a:close/>
                  </a:path>
                </a:pathLst>
              </a:custGeom>
              <a:solidFill>
                <a:srgbClr val="F9F9FA"/>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2" name="object 12"/>
              <p:cNvSpPr/>
              <p:nvPr/>
            </p:nvSpPr>
            <p:spPr>
              <a:xfrm>
                <a:off x="1618832" y="2521341"/>
                <a:ext cx="1361421" cy="511759"/>
              </a:xfrm>
              <a:custGeom>
                <a:avLst/>
                <a:gdLst/>
                <a:ahLst/>
                <a:cxnLst/>
                <a:rect l="l" t="t" r="r" b="b"/>
                <a:pathLst>
                  <a:path w="1361421" h="511759">
                    <a:moveTo>
                      <a:pt x="36265" y="0"/>
                    </a:moveTo>
                    <a:lnTo>
                      <a:pt x="23034" y="1519"/>
                    </a:lnTo>
                    <a:lnTo>
                      <a:pt x="10849" y="5826"/>
                    </a:lnTo>
                    <a:lnTo>
                      <a:pt x="0" y="12545"/>
                    </a:lnTo>
                    <a:lnTo>
                      <a:pt x="678809" y="511759"/>
                    </a:lnTo>
                    <a:lnTo>
                      <a:pt x="1361421" y="15735"/>
                    </a:lnTo>
                    <a:lnTo>
                      <a:pt x="1351167" y="8176"/>
                    </a:lnTo>
                    <a:lnTo>
                      <a:pt x="1339466" y="2884"/>
                    </a:lnTo>
                    <a:lnTo>
                      <a:pt x="1326611" y="235"/>
                    </a:lnTo>
                    <a:lnTo>
                      <a:pt x="36265"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3" name="object 13"/>
              <p:cNvSpPr/>
              <p:nvPr/>
            </p:nvSpPr>
            <p:spPr>
              <a:xfrm>
                <a:off x="2590854" y="2060924"/>
                <a:ext cx="273431" cy="273456"/>
              </a:xfrm>
              <a:custGeom>
                <a:avLst/>
                <a:gdLst/>
                <a:ahLst/>
                <a:cxnLst/>
                <a:rect l="l" t="t" r="r" b="b"/>
                <a:pathLst>
                  <a:path w="273431" h="273456">
                    <a:moveTo>
                      <a:pt x="0" y="0"/>
                    </a:moveTo>
                    <a:lnTo>
                      <a:pt x="0" y="213525"/>
                    </a:lnTo>
                    <a:lnTo>
                      <a:pt x="1746" y="227874"/>
                    </a:lnTo>
                    <a:lnTo>
                      <a:pt x="24551" y="261824"/>
                    </a:lnTo>
                    <a:lnTo>
                      <a:pt x="273431" y="273456"/>
                    </a:lnTo>
                    <a:lnTo>
                      <a:pt x="0" y="0"/>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4" name="object 14"/>
              <p:cNvSpPr/>
              <p:nvPr/>
            </p:nvSpPr>
            <p:spPr>
              <a:xfrm>
                <a:off x="1750902" y="2060924"/>
                <a:ext cx="1113383" cy="1404950"/>
              </a:xfrm>
              <a:custGeom>
                <a:avLst/>
                <a:gdLst/>
                <a:ahLst/>
                <a:cxnLst/>
                <a:rect l="l" t="t" r="r" b="b"/>
                <a:pathLst>
                  <a:path w="1113383" h="1404950">
                    <a:moveTo>
                      <a:pt x="839952" y="0"/>
                    </a:moveTo>
                    <a:lnTo>
                      <a:pt x="59931" y="0"/>
                    </a:lnTo>
                    <a:lnTo>
                      <a:pt x="45589" y="1746"/>
                    </a:lnTo>
                    <a:lnTo>
                      <a:pt x="11638" y="24551"/>
                    </a:lnTo>
                    <a:lnTo>
                      <a:pt x="0" y="1345031"/>
                    </a:lnTo>
                    <a:lnTo>
                      <a:pt x="1746" y="1359369"/>
                    </a:lnTo>
                    <a:lnTo>
                      <a:pt x="24556" y="1393315"/>
                    </a:lnTo>
                    <a:lnTo>
                      <a:pt x="1053452" y="1404950"/>
                    </a:lnTo>
                    <a:lnTo>
                      <a:pt x="1067790" y="1403203"/>
                    </a:lnTo>
                    <a:lnTo>
                      <a:pt x="1101744" y="1380396"/>
                    </a:lnTo>
                    <a:lnTo>
                      <a:pt x="1113383" y="273456"/>
                    </a:lnTo>
                    <a:lnTo>
                      <a:pt x="899883" y="273456"/>
                    </a:lnTo>
                    <a:lnTo>
                      <a:pt x="885542" y="271711"/>
                    </a:lnTo>
                    <a:lnTo>
                      <a:pt x="851591" y="248915"/>
                    </a:lnTo>
                    <a:lnTo>
                      <a:pt x="839952" y="213525"/>
                    </a:lnTo>
                    <a:lnTo>
                      <a:pt x="839952" y="0"/>
                    </a:lnTo>
                    <a:close/>
                  </a:path>
                </a:pathLst>
              </a:custGeom>
              <a:solidFill>
                <a:srgbClr val="E5E4E5"/>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5" name="object 15"/>
              <p:cNvSpPr/>
              <p:nvPr/>
            </p:nvSpPr>
            <p:spPr>
              <a:xfrm>
                <a:off x="1975523" y="2488768"/>
                <a:ext cx="644245" cy="65925"/>
              </a:xfrm>
              <a:custGeom>
                <a:avLst/>
                <a:gdLst/>
                <a:ahLst/>
                <a:cxnLst/>
                <a:rect l="l" t="t" r="r" b="b"/>
                <a:pathLst>
                  <a:path w="644245" h="65925">
                    <a:moveTo>
                      <a:pt x="644245" y="65925"/>
                    </a:moveTo>
                    <a:lnTo>
                      <a:pt x="0" y="65925"/>
                    </a:lnTo>
                    <a:lnTo>
                      <a:pt x="0" y="0"/>
                    </a:lnTo>
                    <a:lnTo>
                      <a:pt x="644245" y="0"/>
                    </a:lnTo>
                    <a:lnTo>
                      <a:pt x="644245" y="65925"/>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6" name="object 16"/>
              <p:cNvSpPr/>
              <p:nvPr/>
            </p:nvSpPr>
            <p:spPr>
              <a:xfrm>
                <a:off x="1975523" y="2660307"/>
                <a:ext cx="644245" cy="65925"/>
              </a:xfrm>
              <a:custGeom>
                <a:avLst/>
                <a:gdLst/>
                <a:ahLst/>
                <a:cxnLst/>
                <a:rect l="l" t="t" r="r" b="b"/>
                <a:pathLst>
                  <a:path w="644245" h="65925">
                    <a:moveTo>
                      <a:pt x="644245" y="65925"/>
                    </a:moveTo>
                    <a:lnTo>
                      <a:pt x="0" y="65925"/>
                    </a:lnTo>
                    <a:lnTo>
                      <a:pt x="0" y="0"/>
                    </a:lnTo>
                    <a:lnTo>
                      <a:pt x="644245" y="0"/>
                    </a:lnTo>
                    <a:lnTo>
                      <a:pt x="644245" y="65925"/>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7" name="object 17"/>
              <p:cNvSpPr/>
              <p:nvPr/>
            </p:nvSpPr>
            <p:spPr>
              <a:xfrm>
                <a:off x="1975523" y="2831896"/>
                <a:ext cx="644245" cy="65951"/>
              </a:xfrm>
              <a:custGeom>
                <a:avLst/>
                <a:gdLst/>
                <a:ahLst/>
                <a:cxnLst/>
                <a:rect l="l" t="t" r="r" b="b"/>
                <a:pathLst>
                  <a:path w="644245" h="65951">
                    <a:moveTo>
                      <a:pt x="644245" y="65951"/>
                    </a:moveTo>
                    <a:lnTo>
                      <a:pt x="0" y="65951"/>
                    </a:lnTo>
                    <a:lnTo>
                      <a:pt x="0" y="0"/>
                    </a:lnTo>
                    <a:lnTo>
                      <a:pt x="644245" y="0"/>
                    </a:lnTo>
                    <a:lnTo>
                      <a:pt x="644245" y="65951"/>
                    </a:lnTo>
                    <a:close/>
                  </a:path>
                </a:pathLst>
              </a:custGeom>
              <a:solidFill>
                <a:srgbClr val="B0B2B4"/>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8" name="object 18"/>
              <p:cNvSpPr/>
              <p:nvPr/>
            </p:nvSpPr>
            <p:spPr>
              <a:xfrm>
                <a:off x="1615031" y="2544729"/>
                <a:ext cx="1385087" cy="940174"/>
              </a:xfrm>
              <a:custGeom>
                <a:avLst/>
                <a:gdLst/>
                <a:ahLst/>
                <a:cxnLst/>
                <a:rect l="l" t="t" r="r" b="b"/>
                <a:pathLst>
                  <a:path w="1385087" h="940174">
                    <a:moveTo>
                      <a:pt x="1372345" y="0"/>
                    </a:moveTo>
                    <a:lnTo>
                      <a:pt x="682612" y="488371"/>
                    </a:lnTo>
                    <a:lnTo>
                      <a:pt x="0" y="924426"/>
                    </a:lnTo>
                    <a:lnTo>
                      <a:pt x="10252" y="931976"/>
                    </a:lnTo>
                    <a:lnTo>
                      <a:pt x="21952" y="937277"/>
                    </a:lnTo>
                    <a:lnTo>
                      <a:pt x="34806" y="939937"/>
                    </a:lnTo>
                    <a:lnTo>
                      <a:pt x="1325156" y="940174"/>
                    </a:lnTo>
                    <a:lnTo>
                      <a:pt x="1339497" y="938428"/>
                    </a:lnTo>
                    <a:lnTo>
                      <a:pt x="1373448" y="915623"/>
                    </a:lnTo>
                    <a:lnTo>
                      <a:pt x="1385087" y="36544"/>
                    </a:lnTo>
                    <a:lnTo>
                      <a:pt x="1383545" y="23186"/>
                    </a:lnTo>
                    <a:lnTo>
                      <a:pt x="1379172" y="10902"/>
                    </a:lnTo>
                    <a:lnTo>
                      <a:pt x="1372345" y="0"/>
                    </a:lnTo>
                    <a:close/>
                  </a:path>
                </a:pathLst>
              </a:custGeom>
              <a:solidFill>
                <a:srgbClr val="F5AB3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59" name="object 19"/>
              <p:cNvSpPr/>
              <p:nvPr/>
            </p:nvSpPr>
            <p:spPr>
              <a:xfrm>
                <a:off x="1615031" y="3033101"/>
                <a:ext cx="1361418" cy="451802"/>
              </a:xfrm>
              <a:custGeom>
                <a:avLst/>
                <a:gdLst/>
                <a:ahLst/>
                <a:cxnLst/>
                <a:rect l="l" t="t" r="r" b="b"/>
                <a:pathLst>
                  <a:path w="1361418" h="451802">
                    <a:moveTo>
                      <a:pt x="682612" y="0"/>
                    </a:moveTo>
                    <a:lnTo>
                      <a:pt x="0" y="436054"/>
                    </a:lnTo>
                    <a:lnTo>
                      <a:pt x="10252" y="443604"/>
                    </a:lnTo>
                    <a:lnTo>
                      <a:pt x="21952" y="448905"/>
                    </a:lnTo>
                    <a:lnTo>
                      <a:pt x="34806" y="451565"/>
                    </a:lnTo>
                    <a:lnTo>
                      <a:pt x="1325156" y="451802"/>
                    </a:lnTo>
                    <a:lnTo>
                      <a:pt x="1338385" y="450276"/>
                    </a:lnTo>
                    <a:lnTo>
                      <a:pt x="1350569" y="445958"/>
                    </a:lnTo>
                    <a:lnTo>
                      <a:pt x="1361418" y="439240"/>
                    </a:lnTo>
                    <a:lnTo>
                      <a:pt x="682612" y="0"/>
                    </a:lnTo>
                    <a:close/>
                  </a:path>
                </a:pathLst>
              </a:custGeom>
              <a:solidFill>
                <a:srgbClr val="F29000"/>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60" name="object 20"/>
              <p:cNvSpPr/>
              <p:nvPr/>
            </p:nvSpPr>
            <p:spPr>
              <a:xfrm>
                <a:off x="1595166" y="2536407"/>
                <a:ext cx="702475" cy="934389"/>
              </a:xfrm>
              <a:custGeom>
                <a:avLst/>
                <a:gdLst/>
                <a:ahLst/>
                <a:cxnLst/>
                <a:rect l="l" t="t" r="r" b="b"/>
                <a:pathLst>
                  <a:path w="702475" h="934389">
                    <a:moveTo>
                      <a:pt x="20688" y="0"/>
                    </a:moveTo>
                    <a:lnTo>
                      <a:pt x="11942" y="9414"/>
                    </a:lnTo>
                    <a:lnTo>
                      <a:pt x="5331" y="20486"/>
                    </a:lnTo>
                    <a:lnTo>
                      <a:pt x="1231" y="32912"/>
                    </a:lnTo>
                    <a:lnTo>
                      <a:pt x="0" y="888568"/>
                    </a:lnTo>
                    <a:lnTo>
                      <a:pt x="1561" y="901960"/>
                    </a:lnTo>
                    <a:lnTo>
                      <a:pt x="5988" y="914274"/>
                    </a:lnTo>
                    <a:lnTo>
                      <a:pt x="12895" y="925194"/>
                    </a:lnTo>
                    <a:lnTo>
                      <a:pt x="21882" y="934389"/>
                    </a:lnTo>
                    <a:lnTo>
                      <a:pt x="702475" y="496697"/>
                    </a:lnTo>
                    <a:lnTo>
                      <a:pt x="20688" y="0"/>
                    </a:lnTo>
                    <a:close/>
                  </a:path>
                </a:pathLst>
              </a:custGeom>
              <a:solidFill>
                <a:srgbClr val="F5AB3F"/>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grpSp>
      <p:sp>
        <p:nvSpPr>
          <p:cNvPr id="139" name="object 27"/>
          <p:cNvSpPr/>
          <p:nvPr/>
        </p:nvSpPr>
        <p:spPr>
          <a:xfrm>
            <a:off x="2437460" y="2074294"/>
            <a:ext cx="68678" cy="203491"/>
          </a:xfrm>
          <a:custGeom>
            <a:avLst/>
            <a:gdLst/>
            <a:ahLst/>
            <a:cxnLst/>
            <a:rect l="l" t="t" r="r" b="b"/>
            <a:pathLst>
              <a:path w="148691" h="297383">
                <a:moveTo>
                  <a:pt x="0" y="0"/>
                </a:moveTo>
                <a:lnTo>
                  <a:pt x="0" y="297383"/>
                </a:lnTo>
                <a:lnTo>
                  <a:pt x="148691" y="148691"/>
                </a:lnTo>
                <a:lnTo>
                  <a:pt x="0" y="0"/>
                </a:lnTo>
                <a:close/>
              </a:path>
            </a:pathLst>
          </a:custGeom>
          <a:solidFill>
            <a:srgbClr val="D2D3D2"/>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nvGrpSpPr>
          <p:cNvPr id="3" name="Group 2"/>
          <p:cNvGrpSpPr/>
          <p:nvPr/>
        </p:nvGrpSpPr>
        <p:grpSpPr>
          <a:xfrm>
            <a:off x="2711294" y="1761734"/>
            <a:ext cx="913408" cy="1295116"/>
            <a:chOff x="2504549" y="1468109"/>
            <a:chExt cx="1014898" cy="1079263"/>
          </a:xfrm>
        </p:grpSpPr>
        <p:sp>
          <p:nvSpPr>
            <p:cNvPr id="9" name="object 5"/>
            <p:cNvSpPr txBox="1"/>
            <p:nvPr/>
          </p:nvSpPr>
          <p:spPr>
            <a:xfrm>
              <a:off x="2527319" y="2297677"/>
              <a:ext cx="979116" cy="249695"/>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915" algn="ctr"/>
              <a:r>
                <a:rPr sz="1260" b="1" dirty="0">
                  <a:latin typeface="Arial"/>
                  <a:cs typeface="Arial"/>
                </a:rPr>
                <a:t>Read</a:t>
              </a:r>
            </a:p>
          </p:txBody>
        </p:sp>
        <p:grpSp>
          <p:nvGrpSpPr>
            <p:cNvPr id="140" name="Group 139"/>
            <p:cNvGrpSpPr/>
            <p:nvPr/>
          </p:nvGrpSpPr>
          <p:grpSpPr>
            <a:xfrm>
              <a:off x="2504549" y="1468109"/>
              <a:ext cx="1014898" cy="701176"/>
              <a:chOff x="4937537" y="1770062"/>
              <a:chExt cx="1485900" cy="923925"/>
            </a:xfrm>
          </p:grpSpPr>
          <p:sp>
            <p:nvSpPr>
              <p:cNvPr id="141" name="object 23"/>
              <p:cNvSpPr/>
              <p:nvPr/>
            </p:nvSpPr>
            <p:spPr>
              <a:xfrm>
                <a:off x="6039703" y="2202000"/>
                <a:ext cx="208376" cy="0"/>
              </a:xfrm>
              <a:custGeom>
                <a:avLst/>
                <a:gdLst/>
                <a:ahLst/>
                <a:cxnLst/>
                <a:rect l="l" t="t" r="r" b="b"/>
                <a:pathLst>
                  <a:path w="311429">
                    <a:moveTo>
                      <a:pt x="0" y="0"/>
                    </a:moveTo>
                    <a:lnTo>
                      <a:pt x="311429" y="0"/>
                    </a:lnTo>
                  </a:path>
                </a:pathLst>
              </a:custGeom>
              <a:ln w="54787">
                <a:solidFill>
                  <a:srgbClr val="E8E8E8"/>
                </a:solidFill>
              </a:ln>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sp>
            <p:nvSpPr>
              <p:cNvPr id="142" name="object 26"/>
              <p:cNvSpPr/>
              <p:nvPr/>
            </p:nvSpPr>
            <p:spPr>
              <a:xfrm>
                <a:off x="5834072" y="2048518"/>
                <a:ext cx="76112" cy="197142"/>
              </a:xfrm>
              <a:custGeom>
                <a:avLst/>
                <a:gdLst/>
                <a:ahLst/>
                <a:cxnLst/>
                <a:rect l="l" t="t" r="r" b="b"/>
                <a:pathLst>
                  <a:path w="113753" h="294640">
                    <a:moveTo>
                      <a:pt x="0" y="294640"/>
                    </a:moveTo>
                    <a:lnTo>
                      <a:pt x="113753" y="294640"/>
                    </a:lnTo>
                    <a:lnTo>
                      <a:pt x="113753" y="0"/>
                    </a:lnTo>
                    <a:lnTo>
                      <a:pt x="0" y="0"/>
                    </a:lnTo>
                    <a:lnTo>
                      <a:pt x="0" y="294640"/>
                    </a:lnTo>
                    <a:close/>
                  </a:path>
                </a:pathLst>
              </a:custGeom>
              <a:solidFill>
                <a:srgbClr val="F5A633"/>
              </a:solid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440"/>
              </a:p>
            </p:txBody>
          </p:sp>
          <p:grpSp>
            <p:nvGrpSpPr>
              <p:cNvPr id="143" name="Group 142"/>
              <p:cNvGrpSpPr/>
              <p:nvPr/>
            </p:nvGrpSpPr>
            <p:grpSpPr>
              <a:xfrm>
                <a:off x="4937537" y="1770062"/>
                <a:ext cx="1485900" cy="923925"/>
                <a:chOff x="3154363" y="1617663"/>
                <a:chExt cx="1485900" cy="923925"/>
              </a:xfrm>
            </p:grpSpPr>
            <p:sp>
              <p:nvSpPr>
                <p:cNvPr id="144" name="Freeform 27"/>
                <p:cNvSpPr>
                  <a:spLocks/>
                </p:cNvSpPr>
                <p:nvPr/>
              </p:nvSpPr>
              <p:spPr bwMode="auto">
                <a:xfrm>
                  <a:off x="3187700" y="2051050"/>
                  <a:ext cx="1452563" cy="490538"/>
                </a:xfrm>
                <a:custGeom>
                  <a:avLst/>
                  <a:gdLst>
                    <a:gd name="T0" fmla="*/ 896 w 915"/>
                    <a:gd name="T1" fmla="*/ 0 h 309"/>
                    <a:gd name="T2" fmla="*/ 903 w 915"/>
                    <a:gd name="T3" fmla="*/ 9 h 309"/>
                    <a:gd name="T4" fmla="*/ 908 w 915"/>
                    <a:gd name="T5" fmla="*/ 16 h 309"/>
                    <a:gd name="T6" fmla="*/ 913 w 915"/>
                    <a:gd name="T7" fmla="*/ 21 h 309"/>
                    <a:gd name="T8" fmla="*/ 915 w 915"/>
                    <a:gd name="T9" fmla="*/ 25 h 309"/>
                    <a:gd name="T10" fmla="*/ 915 w 915"/>
                    <a:gd name="T11" fmla="*/ 25 h 309"/>
                    <a:gd name="T12" fmla="*/ 913 w 915"/>
                    <a:gd name="T13" fmla="*/ 30 h 309"/>
                    <a:gd name="T14" fmla="*/ 901 w 915"/>
                    <a:gd name="T15" fmla="*/ 44 h 309"/>
                    <a:gd name="T16" fmla="*/ 885 w 915"/>
                    <a:gd name="T17" fmla="*/ 65 h 309"/>
                    <a:gd name="T18" fmla="*/ 862 w 915"/>
                    <a:gd name="T19" fmla="*/ 91 h 309"/>
                    <a:gd name="T20" fmla="*/ 834 w 915"/>
                    <a:gd name="T21" fmla="*/ 121 h 309"/>
                    <a:gd name="T22" fmla="*/ 799 w 915"/>
                    <a:gd name="T23" fmla="*/ 151 h 309"/>
                    <a:gd name="T24" fmla="*/ 761 w 915"/>
                    <a:gd name="T25" fmla="*/ 184 h 309"/>
                    <a:gd name="T26" fmla="*/ 717 w 915"/>
                    <a:gd name="T27" fmla="*/ 216 h 309"/>
                    <a:gd name="T28" fmla="*/ 671 w 915"/>
                    <a:gd name="T29" fmla="*/ 247 h 309"/>
                    <a:gd name="T30" fmla="*/ 622 w 915"/>
                    <a:gd name="T31" fmla="*/ 272 h 309"/>
                    <a:gd name="T32" fmla="*/ 568 w 915"/>
                    <a:gd name="T33" fmla="*/ 293 h 309"/>
                    <a:gd name="T34" fmla="*/ 512 w 915"/>
                    <a:gd name="T35" fmla="*/ 305 h 309"/>
                    <a:gd name="T36" fmla="*/ 454 w 915"/>
                    <a:gd name="T37" fmla="*/ 309 h 309"/>
                    <a:gd name="T38" fmla="*/ 394 w 915"/>
                    <a:gd name="T39" fmla="*/ 305 h 309"/>
                    <a:gd name="T40" fmla="*/ 336 w 915"/>
                    <a:gd name="T41" fmla="*/ 291 h 309"/>
                    <a:gd name="T42" fmla="*/ 280 w 915"/>
                    <a:gd name="T43" fmla="*/ 270 h 309"/>
                    <a:gd name="T44" fmla="*/ 229 w 915"/>
                    <a:gd name="T45" fmla="*/ 242 h 309"/>
                    <a:gd name="T46" fmla="*/ 180 w 915"/>
                    <a:gd name="T47" fmla="*/ 209 h 309"/>
                    <a:gd name="T48" fmla="*/ 138 w 915"/>
                    <a:gd name="T49" fmla="*/ 177 h 309"/>
                    <a:gd name="T50" fmla="*/ 98 w 915"/>
                    <a:gd name="T51" fmla="*/ 142 h 309"/>
                    <a:gd name="T52" fmla="*/ 66 w 915"/>
                    <a:gd name="T53" fmla="*/ 109 h 309"/>
                    <a:gd name="T54" fmla="*/ 38 w 915"/>
                    <a:gd name="T55" fmla="*/ 81 h 309"/>
                    <a:gd name="T56" fmla="*/ 14 w 915"/>
                    <a:gd name="T57" fmla="*/ 56 h 309"/>
                    <a:gd name="T58" fmla="*/ 0 w 915"/>
                    <a:gd name="T59" fmla="*/ 37 h 309"/>
                    <a:gd name="T60" fmla="*/ 24 w 915"/>
                    <a:gd name="T61" fmla="*/ 65 h 309"/>
                    <a:gd name="T62" fmla="*/ 56 w 915"/>
                    <a:gd name="T63" fmla="*/ 98 h 309"/>
                    <a:gd name="T64" fmla="*/ 94 w 915"/>
                    <a:gd name="T65" fmla="*/ 135 h 309"/>
                    <a:gd name="T66" fmla="*/ 140 w 915"/>
                    <a:gd name="T67" fmla="*/ 174 h 309"/>
                    <a:gd name="T68" fmla="*/ 191 w 915"/>
                    <a:gd name="T69" fmla="*/ 212 h 309"/>
                    <a:gd name="T70" fmla="*/ 247 w 915"/>
                    <a:gd name="T71" fmla="*/ 244 h 309"/>
                    <a:gd name="T72" fmla="*/ 310 w 915"/>
                    <a:gd name="T73" fmla="*/ 272 h 309"/>
                    <a:gd name="T74" fmla="*/ 375 w 915"/>
                    <a:gd name="T75" fmla="*/ 288 h 309"/>
                    <a:gd name="T76" fmla="*/ 443 w 915"/>
                    <a:gd name="T77" fmla="*/ 295 h 309"/>
                    <a:gd name="T78" fmla="*/ 501 w 915"/>
                    <a:gd name="T79" fmla="*/ 291 h 309"/>
                    <a:gd name="T80" fmla="*/ 557 w 915"/>
                    <a:gd name="T81" fmla="*/ 277 h 309"/>
                    <a:gd name="T82" fmla="*/ 610 w 915"/>
                    <a:gd name="T83" fmla="*/ 258 h 309"/>
                    <a:gd name="T84" fmla="*/ 659 w 915"/>
                    <a:gd name="T85" fmla="*/ 233 h 309"/>
                    <a:gd name="T86" fmla="*/ 706 w 915"/>
                    <a:gd name="T87" fmla="*/ 202 h 309"/>
                    <a:gd name="T88" fmla="*/ 750 w 915"/>
                    <a:gd name="T89" fmla="*/ 170 h 309"/>
                    <a:gd name="T90" fmla="*/ 787 w 915"/>
                    <a:gd name="T91" fmla="*/ 137 h 309"/>
                    <a:gd name="T92" fmla="*/ 822 w 915"/>
                    <a:gd name="T93" fmla="*/ 105 h 309"/>
                    <a:gd name="T94" fmla="*/ 850 w 915"/>
                    <a:gd name="T95" fmla="*/ 77 h 309"/>
                    <a:gd name="T96" fmla="*/ 873 w 915"/>
                    <a:gd name="T97" fmla="*/ 51 h 309"/>
                    <a:gd name="T98" fmla="*/ 889 w 915"/>
                    <a:gd name="T99" fmla="*/ 30 h 309"/>
                    <a:gd name="T100" fmla="*/ 901 w 915"/>
                    <a:gd name="T101" fmla="*/ 16 h 309"/>
                    <a:gd name="T102" fmla="*/ 903 w 915"/>
                    <a:gd name="T103" fmla="*/ 11 h 309"/>
                    <a:gd name="T104" fmla="*/ 903 w 915"/>
                    <a:gd name="T105" fmla="*/ 11 h 309"/>
                    <a:gd name="T106" fmla="*/ 901 w 915"/>
                    <a:gd name="T107" fmla="*/ 7 h 309"/>
                    <a:gd name="T108" fmla="*/ 896 w 915"/>
                    <a:gd name="T10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5" h="309">
                      <a:moveTo>
                        <a:pt x="896" y="0"/>
                      </a:moveTo>
                      <a:lnTo>
                        <a:pt x="903" y="9"/>
                      </a:lnTo>
                      <a:lnTo>
                        <a:pt x="908" y="16"/>
                      </a:lnTo>
                      <a:lnTo>
                        <a:pt x="913" y="21"/>
                      </a:lnTo>
                      <a:lnTo>
                        <a:pt x="915" y="25"/>
                      </a:lnTo>
                      <a:lnTo>
                        <a:pt x="915" y="25"/>
                      </a:lnTo>
                      <a:lnTo>
                        <a:pt x="913" y="30"/>
                      </a:lnTo>
                      <a:lnTo>
                        <a:pt x="901" y="44"/>
                      </a:lnTo>
                      <a:lnTo>
                        <a:pt x="885" y="65"/>
                      </a:lnTo>
                      <a:lnTo>
                        <a:pt x="862" y="91"/>
                      </a:lnTo>
                      <a:lnTo>
                        <a:pt x="834" y="121"/>
                      </a:lnTo>
                      <a:lnTo>
                        <a:pt x="799" y="151"/>
                      </a:lnTo>
                      <a:lnTo>
                        <a:pt x="761" y="184"/>
                      </a:lnTo>
                      <a:lnTo>
                        <a:pt x="717" y="216"/>
                      </a:lnTo>
                      <a:lnTo>
                        <a:pt x="671" y="247"/>
                      </a:lnTo>
                      <a:lnTo>
                        <a:pt x="622" y="272"/>
                      </a:lnTo>
                      <a:lnTo>
                        <a:pt x="568" y="293"/>
                      </a:lnTo>
                      <a:lnTo>
                        <a:pt x="512" y="305"/>
                      </a:lnTo>
                      <a:lnTo>
                        <a:pt x="454" y="309"/>
                      </a:lnTo>
                      <a:lnTo>
                        <a:pt x="394" y="305"/>
                      </a:lnTo>
                      <a:lnTo>
                        <a:pt x="336" y="291"/>
                      </a:lnTo>
                      <a:lnTo>
                        <a:pt x="280" y="270"/>
                      </a:lnTo>
                      <a:lnTo>
                        <a:pt x="229" y="242"/>
                      </a:lnTo>
                      <a:lnTo>
                        <a:pt x="180" y="209"/>
                      </a:lnTo>
                      <a:lnTo>
                        <a:pt x="138" y="177"/>
                      </a:lnTo>
                      <a:lnTo>
                        <a:pt x="98" y="142"/>
                      </a:lnTo>
                      <a:lnTo>
                        <a:pt x="66" y="109"/>
                      </a:lnTo>
                      <a:lnTo>
                        <a:pt x="38" y="81"/>
                      </a:lnTo>
                      <a:lnTo>
                        <a:pt x="14" y="56"/>
                      </a:lnTo>
                      <a:lnTo>
                        <a:pt x="0" y="37"/>
                      </a:lnTo>
                      <a:lnTo>
                        <a:pt x="24" y="65"/>
                      </a:lnTo>
                      <a:lnTo>
                        <a:pt x="56" y="98"/>
                      </a:lnTo>
                      <a:lnTo>
                        <a:pt x="94" y="135"/>
                      </a:lnTo>
                      <a:lnTo>
                        <a:pt x="140" y="174"/>
                      </a:lnTo>
                      <a:lnTo>
                        <a:pt x="191" y="212"/>
                      </a:lnTo>
                      <a:lnTo>
                        <a:pt x="247" y="244"/>
                      </a:lnTo>
                      <a:lnTo>
                        <a:pt x="310" y="272"/>
                      </a:lnTo>
                      <a:lnTo>
                        <a:pt x="375" y="288"/>
                      </a:lnTo>
                      <a:lnTo>
                        <a:pt x="443" y="295"/>
                      </a:lnTo>
                      <a:lnTo>
                        <a:pt x="501" y="291"/>
                      </a:lnTo>
                      <a:lnTo>
                        <a:pt x="557" y="277"/>
                      </a:lnTo>
                      <a:lnTo>
                        <a:pt x="610" y="258"/>
                      </a:lnTo>
                      <a:lnTo>
                        <a:pt x="659" y="233"/>
                      </a:lnTo>
                      <a:lnTo>
                        <a:pt x="706" y="202"/>
                      </a:lnTo>
                      <a:lnTo>
                        <a:pt x="750" y="170"/>
                      </a:lnTo>
                      <a:lnTo>
                        <a:pt x="787" y="137"/>
                      </a:lnTo>
                      <a:lnTo>
                        <a:pt x="822" y="105"/>
                      </a:lnTo>
                      <a:lnTo>
                        <a:pt x="850" y="77"/>
                      </a:lnTo>
                      <a:lnTo>
                        <a:pt x="873" y="51"/>
                      </a:lnTo>
                      <a:lnTo>
                        <a:pt x="889" y="30"/>
                      </a:lnTo>
                      <a:lnTo>
                        <a:pt x="901" y="16"/>
                      </a:lnTo>
                      <a:lnTo>
                        <a:pt x="903" y="11"/>
                      </a:lnTo>
                      <a:lnTo>
                        <a:pt x="903" y="11"/>
                      </a:lnTo>
                      <a:lnTo>
                        <a:pt x="901" y="7"/>
                      </a:lnTo>
                      <a:lnTo>
                        <a:pt x="896" y="0"/>
                      </a:lnTo>
                      <a:close/>
                    </a:path>
                  </a:pathLst>
                </a:custGeom>
                <a:solidFill>
                  <a:schemeClr val="accent6"/>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sp>
              <p:nvSpPr>
                <p:cNvPr id="145" name="Freeform 28"/>
                <p:cNvSpPr>
                  <a:spLocks/>
                </p:cNvSpPr>
                <p:nvPr/>
              </p:nvSpPr>
              <p:spPr bwMode="auto">
                <a:xfrm>
                  <a:off x="3154363" y="1617663"/>
                  <a:ext cx="1466850" cy="901700"/>
                </a:xfrm>
                <a:custGeom>
                  <a:avLst/>
                  <a:gdLst>
                    <a:gd name="T0" fmla="*/ 464 w 924"/>
                    <a:gd name="T1" fmla="*/ 0 h 568"/>
                    <a:gd name="T2" fmla="*/ 522 w 924"/>
                    <a:gd name="T3" fmla="*/ 5 h 568"/>
                    <a:gd name="T4" fmla="*/ 578 w 924"/>
                    <a:gd name="T5" fmla="*/ 19 h 568"/>
                    <a:gd name="T6" fmla="*/ 631 w 924"/>
                    <a:gd name="T7" fmla="*/ 40 h 568"/>
                    <a:gd name="T8" fmla="*/ 680 w 924"/>
                    <a:gd name="T9" fmla="*/ 66 h 568"/>
                    <a:gd name="T10" fmla="*/ 727 w 924"/>
                    <a:gd name="T11" fmla="*/ 94 h 568"/>
                    <a:gd name="T12" fmla="*/ 771 w 924"/>
                    <a:gd name="T13" fmla="*/ 126 h 568"/>
                    <a:gd name="T14" fmla="*/ 808 w 924"/>
                    <a:gd name="T15" fmla="*/ 159 h 568"/>
                    <a:gd name="T16" fmla="*/ 843 w 924"/>
                    <a:gd name="T17" fmla="*/ 191 h 568"/>
                    <a:gd name="T18" fmla="*/ 871 w 924"/>
                    <a:gd name="T19" fmla="*/ 222 h 568"/>
                    <a:gd name="T20" fmla="*/ 894 w 924"/>
                    <a:gd name="T21" fmla="*/ 247 h 568"/>
                    <a:gd name="T22" fmla="*/ 910 w 924"/>
                    <a:gd name="T23" fmla="*/ 266 h 568"/>
                    <a:gd name="T24" fmla="*/ 922 w 924"/>
                    <a:gd name="T25" fmla="*/ 280 h 568"/>
                    <a:gd name="T26" fmla="*/ 924 w 924"/>
                    <a:gd name="T27" fmla="*/ 284 h 568"/>
                    <a:gd name="T28" fmla="*/ 922 w 924"/>
                    <a:gd name="T29" fmla="*/ 289 h 568"/>
                    <a:gd name="T30" fmla="*/ 910 w 924"/>
                    <a:gd name="T31" fmla="*/ 303 h 568"/>
                    <a:gd name="T32" fmla="*/ 894 w 924"/>
                    <a:gd name="T33" fmla="*/ 324 h 568"/>
                    <a:gd name="T34" fmla="*/ 871 w 924"/>
                    <a:gd name="T35" fmla="*/ 350 h 568"/>
                    <a:gd name="T36" fmla="*/ 843 w 924"/>
                    <a:gd name="T37" fmla="*/ 378 h 568"/>
                    <a:gd name="T38" fmla="*/ 808 w 924"/>
                    <a:gd name="T39" fmla="*/ 410 h 568"/>
                    <a:gd name="T40" fmla="*/ 771 w 924"/>
                    <a:gd name="T41" fmla="*/ 443 h 568"/>
                    <a:gd name="T42" fmla="*/ 727 w 924"/>
                    <a:gd name="T43" fmla="*/ 475 h 568"/>
                    <a:gd name="T44" fmla="*/ 680 w 924"/>
                    <a:gd name="T45" fmla="*/ 506 h 568"/>
                    <a:gd name="T46" fmla="*/ 631 w 924"/>
                    <a:gd name="T47" fmla="*/ 531 h 568"/>
                    <a:gd name="T48" fmla="*/ 578 w 924"/>
                    <a:gd name="T49" fmla="*/ 550 h 568"/>
                    <a:gd name="T50" fmla="*/ 522 w 924"/>
                    <a:gd name="T51" fmla="*/ 564 h 568"/>
                    <a:gd name="T52" fmla="*/ 464 w 924"/>
                    <a:gd name="T53" fmla="*/ 568 h 568"/>
                    <a:gd name="T54" fmla="*/ 405 w 924"/>
                    <a:gd name="T55" fmla="*/ 564 h 568"/>
                    <a:gd name="T56" fmla="*/ 350 w 924"/>
                    <a:gd name="T57" fmla="*/ 550 h 568"/>
                    <a:gd name="T58" fmla="*/ 296 w 924"/>
                    <a:gd name="T59" fmla="*/ 531 h 568"/>
                    <a:gd name="T60" fmla="*/ 247 w 924"/>
                    <a:gd name="T61" fmla="*/ 506 h 568"/>
                    <a:gd name="T62" fmla="*/ 198 w 924"/>
                    <a:gd name="T63" fmla="*/ 475 h 568"/>
                    <a:gd name="T64" fmla="*/ 156 w 924"/>
                    <a:gd name="T65" fmla="*/ 443 h 568"/>
                    <a:gd name="T66" fmla="*/ 117 w 924"/>
                    <a:gd name="T67" fmla="*/ 410 h 568"/>
                    <a:gd name="T68" fmla="*/ 84 w 924"/>
                    <a:gd name="T69" fmla="*/ 378 h 568"/>
                    <a:gd name="T70" fmla="*/ 56 w 924"/>
                    <a:gd name="T71" fmla="*/ 350 h 568"/>
                    <a:gd name="T72" fmla="*/ 33 w 924"/>
                    <a:gd name="T73" fmla="*/ 324 h 568"/>
                    <a:gd name="T74" fmla="*/ 14 w 924"/>
                    <a:gd name="T75" fmla="*/ 303 h 568"/>
                    <a:gd name="T76" fmla="*/ 5 w 924"/>
                    <a:gd name="T77" fmla="*/ 289 h 568"/>
                    <a:gd name="T78" fmla="*/ 0 w 924"/>
                    <a:gd name="T79" fmla="*/ 284 h 568"/>
                    <a:gd name="T80" fmla="*/ 5 w 924"/>
                    <a:gd name="T81" fmla="*/ 280 h 568"/>
                    <a:gd name="T82" fmla="*/ 14 w 924"/>
                    <a:gd name="T83" fmla="*/ 266 h 568"/>
                    <a:gd name="T84" fmla="*/ 33 w 924"/>
                    <a:gd name="T85" fmla="*/ 247 h 568"/>
                    <a:gd name="T86" fmla="*/ 56 w 924"/>
                    <a:gd name="T87" fmla="*/ 222 h 568"/>
                    <a:gd name="T88" fmla="*/ 84 w 924"/>
                    <a:gd name="T89" fmla="*/ 191 h 568"/>
                    <a:gd name="T90" fmla="*/ 117 w 924"/>
                    <a:gd name="T91" fmla="*/ 159 h 568"/>
                    <a:gd name="T92" fmla="*/ 156 w 924"/>
                    <a:gd name="T93" fmla="*/ 126 h 568"/>
                    <a:gd name="T94" fmla="*/ 198 w 924"/>
                    <a:gd name="T95" fmla="*/ 94 h 568"/>
                    <a:gd name="T96" fmla="*/ 247 w 924"/>
                    <a:gd name="T97" fmla="*/ 66 h 568"/>
                    <a:gd name="T98" fmla="*/ 296 w 924"/>
                    <a:gd name="T99" fmla="*/ 40 h 568"/>
                    <a:gd name="T100" fmla="*/ 350 w 924"/>
                    <a:gd name="T101" fmla="*/ 19 h 568"/>
                    <a:gd name="T102" fmla="*/ 405 w 924"/>
                    <a:gd name="T103" fmla="*/ 5 h 568"/>
                    <a:gd name="T104" fmla="*/ 464 w 924"/>
                    <a:gd name="T10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4" h="568">
                      <a:moveTo>
                        <a:pt x="464" y="0"/>
                      </a:moveTo>
                      <a:lnTo>
                        <a:pt x="522" y="5"/>
                      </a:lnTo>
                      <a:lnTo>
                        <a:pt x="578" y="19"/>
                      </a:lnTo>
                      <a:lnTo>
                        <a:pt x="631" y="40"/>
                      </a:lnTo>
                      <a:lnTo>
                        <a:pt x="680" y="66"/>
                      </a:lnTo>
                      <a:lnTo>
                        <a:pt x="727" y="94"/>
                      </a:lnTo>
                      <a:lnTo>
                        <a:pt x="771" y="126"/>
                      </a:lnTo>
                      <a:lnTo>
                        <a:pt x="808" y="159"/>
                      </a:lnTo>
                      <a:lnTo>
                        <a:pt x="843" y="191"/>
                      </a:lnTo>
                      <a:lnTo>
                        <a:pt x="871" y="222"/>
                      </a:lnTo>
                      <a:lnTo>
                        <a:pt x="894" y="247"/>
                      </a:lnTo>
                      <a:lnTo>
                        <a:pt x="910" y="266"/>
                      </a:lnTo>
                      <a:lnTo>
                        <a:pt x="922" y="280"/>
                      </a:lnTo>
                      <a:lnTo>
                        <a:pt x="924" y="284"/>
                      </a:lnTo>
                      <a:lnTo>
                        <a:pt x="922" y="289"/>
                      </a:lnTo>
                      <a:lnTo>
                        <a:pt x="910" y="303"/>
                      </a:lnTo>
                      <a:lnTo>
                        <a:pt x="894" y="324"/>
                      </a:lnTo>
                      <a:lnTo>
                        <a:pt x="871" y="350"/>
                      </a:lnTo>
                      <a:lnTo>
                        <a:pt x="843" y="378"/>
                      </a:lnTo>
                      <a:lnTo>
                        <a:pt x="808" y="410"/>
                      </a:lnTo>
                      <a:lnTo>
                        <a:pt x="771" y="443"/>
                      </a:lnTo>
                      <a:lnTo>
                        <a:pt x="727" y="475"/>
                      </a:lnTo>
                      <a:lnTo>
                        <a:pt x="680" y="506"/>
                      </a:lnTo>
                      <a:lnTo>
                        <a:pt x="631" y="531"/>
                      </a:lnTo>
                      <a:lnTo>
                        <a:pt x="578" y="550"/>
                      </a:lnTo>
                      <a:lnTo>
                        <a:pt x="522" y="564"/>
                      </a:lnTo>
                      <a:lnTo>
                        <a:pt x="464" y="568"/>
                      </a:lnTo>
                      <a:lnTo>
                        <a:pt x="405" y="564"/>
                      </a:lnTo>
                      <a:lnTo>
                        <a:pt x="350" y="550"/>
                      </a:lnTo>
                      <a:lnTo>
                        <a:pt x="296" y="531"/>
                      </a:lnTo>
                      <a:lnTo>
                        <a:pt x="247" y="506"/>
                      </a:lnTo>
                      <a:lnTo>
                        <a:pt x="198" y="475"/>
                      </a:lnTo>
                      <a:lnTo>
                        <a:pt x="156" y="443"/>
                      </a:lnTo>
                      <a:lnTo>
                        <a:pt x="117" y="410"/>
                      </a:lnTo>
                      <a:lnTo>
                        <a:pt x="84" y="378"/>
                      </a:lnTo>
                      <a:lnTo>
                        <a:pt x="56" y="350"/>
                      </a:lnTo>
                      <a:lnTo>
                        <a:pt x="33" y="324"/>
                      </a:lnTo>
                      <a:lnTo>
                        <a:pt x="14" y="303"/>
                      </a:lnTo>
                      <a:lnTo>
                        <a:pt x="5" y="289"/>
                      </a:lnTo>
                      <a:lnTo>
                        <a:pt x="0" y="284"/>
                      </a:lnTo>
                      <a:lnTo>
                        <a:pt x="5" y="280"/>
                      </a:lnTo>
                      <a:lnTo>
                        <a:pt x="14" y="266"/>
                      </a:lnTo>
                      <a:lnTo>
                        <a:pt x="33" y="247"/>
                      </a:lnTo>
                      <a:lnTo>
                        <a:pt x="56" y="222"/>
                      </a:lnTo>
                      <a:lnTo>
                        <a:pt x="84" y="191"/>
                      </a:lnTo>
                      <a:lnTo>
                        <a:pt x="117" y="159"/>
                      </a:lnTo>
                      <a:lnTo>
                        <a:pt x="156" y="126"/>
                      </a:lnTo>
                      <a:lnTo>
                        <a:pt x="198" y="94"/>
                      </a:lnTo>
                      <a:lnTo>
                        <a:pt x="247" y="66"/>
                      </a:lnTo>
                      <a:lnTo>
                        <a:pt x="296" y="40"/>
                      </a:lnTo>
                      <a:lnTo>
                        <a:pt x="350" y="19"/>
                      </a:lnTo>
                      <a:lnTo>
                        <a:pt x="405" y="5"/>
                      </a:lnTo>
                      <a:lnTo>
                        <a:pt x="464" y="0"/>
                      </a:lnTo>
                      <a:close/>
                    </a:path>
                  </a:pathLst>
                </a:custGeom>
                <a:solidFill>
                  <a:srgbClr val="E0E8E8"/>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sp>
              <p:nvSpPr>
                <p:cNvPr id="146" name="Freeform 29"/>
                <p:cNvSpPr>
                  <a:spLocks/>
                </p:cNvSpPr>
                <p:nvPr/>
              </p:nvSpPr>
              <p:spPr bwMode="auto">
                <a:xfrm>
                  <a:off x="3576638" y="1758950"/>
                  <a:ext cx="623888" cy="623888"/>
                </a:xfrm>
                <a:custGeom>
                  <a:avLst/>
                  <a:gdLst>
                    <a:gd name="T0" fmla="*/ 198 w 393"/>
                    <a:gd name="T1" fmla="*/ 0 h 393"/>
                    <a:gd name="T2" fmla="*/ 246 w 393"/>
                    <a:gd name="T3" fmla="*/ 5 h 393"/>
                    <a:gd name="T4" fmla="*/ 291 w 393"/>
                    <a:gd name="T5" fmla="*/ 23 h 393"/>
                    <a:gd name="T6" fmla="*/ 263 w 393"/>
                    <a:gd name="T7" fmla="*/ 40 h 393"/>
                    <a:gd name="T8" fmla="*/ 244 w 393"/>
                    <a:gd name="T9" fmla="*/ 67 h 393"/>
                    <a:gd name="T10" fmla="*/ 237 w 393"/>
                    <a:gd name="T11" fmla="*/ 100 h 393"/>
                    <a:gd name="T12" fmla="*/ 244 w 393"/>
                    <a:gd name="T13" fmla="*/ 133 h 393"/>
                    <a:gd name="T14" fmla="*/ 263 w 393"/>
                    <a:gd name="T15" fmla="*/ 158 h 393"/>
                    <a:gd name="T16" fmla="*/ 288 w 393"/>
                    <a:gd name="T17" fmla="*/ 175 h 393"/>
                    <a:gd name="T18" fmla="*/ 321 w 393"/>
                    <a:gd name="T19" fmla="*/ 181 h 393"/>
                    <a:gd name="T20" fmla="*/ 347 w 393"/>
                    <a:gd name="T21" fmla="*/ 177 h 393"/>
                    <a:gd name="T22" fmla="*/ 370 w 393"/>
                    <a:gd name="T23" fmla="*/ 165 h 393"/>
                    <a:gd name="T24" fmla="*/ 388 w 393"/>
                    <a:gd name="T25" fmla="*/ 147 h 393"/>
                    <a:gd name="T26" fmla="*/ 393 w 393"/>
                    <a:gd name="T27" fmla="*/ 195 h 393"/>
                    <a:gd name="T28" fmla="*/ 386 w 393"/>
                    <a:gd name="T29" fmla="*/ 249 h 393"/>
                    <a:gd name="T30" fmla="*/ 368 w 393"/>
                    <a:gd name="T31" fmla="*/ 296 h 393"/>
                    <a:gd name="T32" fmla="*/ 337 w 393"/>
                    <a:gd name="T33" fmla="*/ 335 h 393"/>
                    <a:gd name="T34" fmla="*/ 298 w 393"/>
                    <a:gd name="T35" fmla="*/ 365 h 393"/>
                    <a:gd name="T36" fmla="*/ 249 w 393"/>
                    <a:gd name="T37" fmla="*/ 386 h 393"/>
                    <a:gd name="T38" fmla="*/ 198 w 393"/>
                    <a:gd name="T39" fmla="*/ 393 h 393"/>
                    <a:gd name="T40" fmla="*/ 144 w 393"/>
                    <a:gd name="T41" fmla="*/ 386 h 393"/>
                    <a:gd name="T42" fmla="*/ 98 w 393"/>
                    <a:gd name="T43" fmla="*/ 365 h 393"/>
                    <a:gd name="T44" fmla="*/ 58 w 393"/>
                    <a:gd name="T45" fmla="*/ 335 h 393"/>
                    <a:gd name="T46" fmla="*/ 28 w 393"/>
                    <a:gd name="T47" fmla="*/ 296 h 393"/>
                    <a:gd name="T48" fmla="*/ 7 w 393"/>
                    <a:gd name="T49" fmla="*/ 249 h 393"/>
                    <a:gd name="T50" fmla="*/ 0 w 393"/>
                    <a:gd name="T51" fmla="*/ 195 h 393"/>
                    <a:gd name="T52" fmla="*/ 7 w 393"/>
                    <a:gd name="T53" fmla="*/ 144 h 393"/>
                    <a:gd name="T54" fmla="*/ 28 w 393"/>
                    <a:gd name="T55" fmla="*/ 98 h 393"/>
                    <a:gd name="T56" fmla="*/ 58 w 393"/>
                    <a:gd name="T57" fmla="*/ 56 h 393"/>
                    <a:gd name="T58" fmla="*/ 98 w 393"/>
                    <a:gd name="T59" fmla="*/ 26 h 393"/>
                    <a:gd name="T60" fmla="*/ 144 w 393"/>
                    <a:gd name="T61" fmla="*/ 7 h 393"/>
                    <a:gd name="T62" fmla="*/ 198 w 393"/>
                    <a:gd name="T6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3" h="393">
                      <a:moveTo>
                        <a:pt x="198" y="0"/>
                      </a:moveTo>
                      <a:lnTo>
                        <a:pt x="246" y="5"/>
                      </a:lnTo>
                      <a:lnTo>
                        <a:pt x="291" y="23"/>
                      </a:lnTo>
                      <a:lnTo>
                        <a:pt x="263" y="40"/>
                      </a:lnTo>
                      <a:lnTo>
                        <a:pt x="244" y="67"/>
                      </a:lnTo>
                      <a:lnTo>
                        <a:pt x="237" y="100"/>
                      </a:lnTo>
                      <a:lnTo>
                        <a:pt x="244" y="133"/>
                      </a:lnTo>
                      <a:lnTo>
                        <a:pt x="263" y="158"/>
                      </a:lnTo>
                      <a:lnTo>
                        <a:pt x="288" y="175"/>
                      </a:lnTo>
                      <a:lnTo>
                        <a:pt x="321" y="181"/>
                      </a:lnTo>
                      <a:lnTo>
                        <a:pt x="347" y="177"/>
                      </a:lnTo>
                      <a:lnTo>
                        <a:pt x="370" y="165"/>
                      </a:lnTo>
                      <a:lnTo>
                        <a:pt x="388" y="147"/>
                      </a:lnTo>
                      <a:lnTo>
                        <a:pt x="393" y="195"/>
                      </a:lnTo>
                      <a:lnTo>
                        <a:pt x="386" y="249"/>
                      </a:lnTo>
                      <a:lnTo>
                        <a:pt x="368" y="296"/>
                      </a:lnTo>
                      <a:lnTo>
                        <a:pt x="337" y="335"/>
                      </a:lnTo>
                      <a:lnTo>
                        <a:pt x="298" y="365"/>
                      </a:lnTo>
                      <a:lnTo>
                        <a:pt x="249" y="386"/>
                      </a:lnTo>
                      <a:lnTo>
                        <a:pt x="198" y="393"/>
                      </a:lnTo>
                      <a:lnTo>
                        <a:pt x="144" y="386"/>
                      </a:lnTo>
                      <a:lnTo>
                        <a:pt x="98" y="365"/>
                      </a:lnTo>
                      <a:lnTo>
                        <a:pt x="58" y="335"/>
                      </a:lnTo>
                      <a:lnTo>
                        <a:pt x="28" y="296"/>
                      </a:lnTo>
                      <a:lnTo>
                        <a:pt x="7" y="249"/>
                      </a:lnTo>
                      <a:lnTo>
                        <a:pt x="0" y="195"/>
                      </a:lnTo>
                      <a:lnTo>
                        <a:pt x="7" y="144"/>
                      </a:lnTo>
                      <a:lnTo>
                        <a:pt x="28" y="98"/>
                      </a:lnTo>
                      <a:lnTo>
                        <a:pt x="58" y="56"/>
                      </a:lnTo>
                      <a:lnTo>
                        <a:pt x="98" y="26"/>
                      </a:lnTo>
                      <a:lnTo>
                        <a:pt x="144" y="7"/>
                      </a:lnTo>
                      <a:lnTo>
                        <a:pt x="198" y="0"/>
                      </a:lnTo>
                      <a:close/>
                    </a:path>
                  </a:pathLst>
                </a:custGeom>
                <a:solidFill>
                  <a:srgbClr val="52E6D6"/>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sp>
              <p:nvSpPr>
                <p:cNvPr id="147" name="Freeform 30"/>
                <p:cNvSpPr>
                  <a:spLocks/>
                </p:cNvSpPr>
                <p:nvPr/>
              </p:nvSpPr>
              <p:spPr bwMode="auto">
                <a:xfrm>
                  <a:off x="3683000" y="1865313"/>
                  <a:ext cx="411163" cy="411163"/>
                </a:xfrm>
                <a:custGeom>
                  <a:avLst/>
                  <a:gdLst>
                    <a:gd name="T0" fmla="*/ 131 w 259"/>
                    <a:gd name="T1" fmla="*/ 0 h 259"/>
                    <a:gd name="T2" fmla="*/ 154 w 259"/>
                    <a:gd name="T3" fmla="*/ 0 h 259"/>
                    <a:gd name="T4" fmla="*/ 175 w 259"/>
                    <a:gd name="T5" fmla="*/ 7 h 259"/>
                    <a:gd name="T6" fmla="*/ 173 w 259"/>
                    <a:gd name="T7" fmla="*/ 19 h 259"/>
                    <a:gd name="T8" fmla="*/ 170 w 259"/>
                    <a:gd name="T9" fmla="*/ 33 h 259"/>
                    <a:gd name="T10" fmla="*/ 177 w 259"/>
                    <a:gd name="T11" fmla="*/ 66 h 259"/>
                    <a:gd name="T12" fmla="*/ 196 w 259"/>
                    <a:gd name="T13" fmla="*/ 91 h 259"/>
                    <a:gd name="T14" fmla="*/ 221 w 259"/>
                    <a:gd name="T15" fmla="*/ 108 h 259"/>
                    <a:gd name="T16" fmla="*/ 254 w 259"/>
                    <a:gd name="T17" fmla="*/ 114 h 259"/>
                    <a:gd name="T18" fmla="*/ 259 w 259"/>
                    <a:gd name="T19" fmla="*/ 114 h 259"/>
                    <a:gd name="T20" fmla="*/ 259 w 259"/>
                    <a:gd name="T21" fmla="*/ 128 h 259"/>
                    <a:gd name="T22" fmla="*/ 254 w 259"/>
                    <a:gd name="T23" fmla="*/ 170 h 259"/>
                    <a:gd name="T24" fmla="*/ 235 w 259"/>
                    <a:gd name="T25" fmla="*/ 205 h 259"/>
                    <a:gd name="T26" fmla="*/ 207 w 259"/>
                    <a:gd name="T27" fmla="*/ 233 h 259"/>
                    <a:gd name="T28" fmla="*/ 170 w 259"/>
                    <a:gd name="T29" fmla="*/ 252 h 259"/>
                    <a:gd name="T30" fmla="*/ 131 w 259"/>
                    <a:gd name="T31" fmla="*/ 259 h 259"/>
                    <a:gd name="T32" fmla="*/ 89 w 259"/>
                    <a:gd name="T33" fmla="*/ 252 h 259"/>
                    <a:gd name="T34" fmla="*/ 54 w 259"/>
                    <a:gd name="T35" fmla="*/ 233 h 259"/>
                    <a:gd name="T36" fmla="*/ 26 w 259"/>
                    <a:gd name="T37" fmla="*/ 205 h 259"/>
                    <a:gd name="T38" fmla="*/ 7 w 259"/>
                    <a:gd name="T39" fmla="*/ 170 h 259"/>
                    <a:gd name="T40" fmla="*/ 0 w 259"/>
                    <a:gd name="T41" fmla="*/ 128 h 259"/>
                    <a:gd name="T42" fmla="*/ 7 w 259"/>
                    <a:gd name="T43" fmla="*/ 89 h 259"/>
                    <a:gd name="T44" fmla="*/ 26 w 259"/>
                    <a:gd name="T45" fmla="*/ 52 h 259"/>
                    <a:gd name="T46" fmla="*/ 54 w 259"/>
                    <a:gd name="T47" fmla="*/ 24 h 259"/>
                    <a:gd name="T48" fmla="*/ 89 w 259"/>
                    <a:gd name="T49" fmla="*/ 5 h 259"/>
                    <a:gd name="T50" fmla="*/ 131 w 259"/>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59">
                      <a:moveTo>
                        <a:pt x="131" y="0"/>
                      </a:moveTo>
                      <a:lnTo>
                        <a:pt x="154" y="0"/>
                      </a:lnTo>
                      <a:lnTo>
                        <a:pt x="175" y="7"/>
                      </a:lnTo>
                      <a:lnTo>
                        <a:pt x="173" y="19"/>
                      </a:lnTo>
                      <a:lnTo>
                        <a:pt x="170" y="33"/>
                      </a:lnTo>
                      <a:lnTo>
                        <a:pt x="177" y="66"/>
                      </a:lnTo>
                      <a:lnTo>
                        <a:pt x="196" y="91"/>
                      </a:lnTo>
                      <a:lnTo>
                        <a:pt x="221" y="108"/>
                      </a:lnTo>
                      <a:lnTo>
                        <a:pt x="254" y="114"/>
                      </a:lnTo>
                      <a:lnTo>
                        <a:pt x="259" y="114"/>
                      </a:lnTo>
                      <a:lnTo>
                        <a:pt x="259" y="128"/>
                      </a:lnTo>
                      <a:lnTo>
                        <a:pt x="254" y="170"/>
                      </a:lnTo>
                      <a:lnTo>
                        <a:pt x="235" y="205"/>
                      </a:lnTo>
                      <a:lnTo>
                        <a:pt x="207" y="233"/>
                      </a:lnTo>
                      <a:lnTo>
                        <a:pt x="170" y="252"/>
                      </a:lnTo>
                      <a:lnTo>
                        <a:pt x="131" y="259"/>
                      </a:lnTo>
                      <a:lnTo>
                        <a:pt x="89" y="252"/>
                      </a:lnTo>
                      <a:lnTo>
                        <a:pt x="54" y="233"/>
                      </a:lnTo>
                      <a:lnTo>
                        <a:pt x="26" y="205"/>
                      </a:lnTo>
                      <a:lnTo>
                        <a:pt x="7" y="170"/>
                      </a:lnTo>
                      <a:lnTo>
                        <a:pt x="0" y="128"/>
                      </a:lnTo>
                      <a:lnTo>
                        <a:pt x="7" y="89"/>
                      </a:lnTo>
                      <a:lnTo>
                        <a:pt x="26" y="52"/>
                      </a:lnTo>
                      <a:lnTo>
                        <a:pt x="54" y="24"/>
                      </a:lnTo>
                      <a:lnTo>
                        <a:pt x="89" y="5"/>
                      </a:lnTo>
                      <a:lnTo>
                        <a:pt x="131" y="0"/>
                      </a:lnTo>
                      <a:close/>
                    </a:path>
                  </a:pathLst>
                </a:custGeom>
                <a:solidFill>
                  <a:srgbClr val="000000"/>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sp>
              <p:nvSpPr>
                <p:cNvPr id="148" name="Freeform 31"/>
                <p:cNvSpPr>
                  <a:spLocks/>
                </p:cNvSpPr>
                <p:nvPr/>
              </p:nvSpPr>
              <p:spPr bwMode="auto">
                <a:xfrm>
                  <a:off x="3594100" y="2124075"/>
                  <a:ext cx="169863" cy="196850"/>
                </a:xfrm>
                <a:custGeom>
                  <a:avLst/>
                  <a:gdLst>
                    <a:gd name="T0" fmla="*/ 61 w 107"/>
                    <a:gd name="T1" fmla="*/ 0 h 124"/>
                    <a:gd name="T2" fmla="*/ 73 w 107"/>
                    <a:gd name="T3" fmla="*/ 26 h 124"/>
                    <a:gd name="T4" fmla="*/ 87 w 107"/>
                    <a:gd name="T5" fmla="*/ 49 h 124"/>
                    <a:gd name="T6" fmla="*/ 107 w 107"/>
                    <a:gd name="T7" fmla="*/ 68 h 124"/>
                    <a:gd name="T8" fmla="*/ 70 w 107"/>
                    <a:gd name="T9" fmla="*/ 124 h 124"/>
                    <a:gd name="T10" fmla="*/ 42 w 107"/>
                    <a:gd name="T11" fmla="*/ 98 h 124"/>
                    <a:gd name="T12" fmla="*/ 19 w 107"/>
                    <a:gd name="T13" fmla="*/ 68 h 124"/>
                    <a:gd name="T14" fmla="*/ 0 w 107"/>
                    <a:gd name="T15" fmla="*/ 31 h 124"/>
                    <a:gd name="T16" fmla="*/ 61 w 107"/>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24">
                      <a:moveTo>
                        <a:pt x="61" y="0"/>
                      </a:moveTo>
                      <a:lnTo>
                        <a:pt x="73" y="26"/>
                      </a:lnTo>
                      <a:lnTo>
                        <a:pt x="87" y="49"/>
                      </a:lnTo>
                      <a:lnTo>
                        <a:pt x="107" y="68"/>
                      </a:lnTo>
                      <a:lnTo>
                        <a:pt x="70" y="124"/>
                      </a:lnTo>
                      <a:lnTo>
                        <a:pt x="42" y="98"/>
                      </a:lnTo>
                      <a:lnTo>
                        <a:pt x="19" y="68"/>
                      </a:lnTo>
                      <a:lnTo>
                        <a:pt x="0" y="31"/>
                      </a:lnTo>
                      <a:lnTo>
                        <a:pt x="61" y="0"/>
                      </a:lnTo>
                      <a:close/>
                    </a:path>
                  </a:pathLst>
                </a:custGeom>
                <a:solidFill>
                  <a:srgbClr val="70F7DD"/>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sp>
              <p:nvSpPr>
                <p:cNvPr id="149" name="Freeform 32"/>
                <p:cNvSpPr>
                  <a:spLocks/>
                </p:cNvSpPr>
                <p:nvPr/>
              </p:nvSpPr>
              <p:spPr bwMode="auto">
                <a:xfrm>
                  <a:off x="3690938" y="2124075"/>
                  <a:ext cx="73025" cy="107950"/>
                </a:xfrm>
                <a:custGeom>
                  <a:avLst/>
                  <a:gdLst>
                    <a:gd name="T0" fmla="*/ 0 w 46"/>
                    <a:gd name="T1" fmla="*/ 0 h 68"/>
                    <a:gd name="T2" fmla="*/ 12 w 46"/>
                    <a:gd name="T3" fmla="*/ 26 h 68"/>
                    <a:gd name="T4" fmla="*/ 26 w 46"/>
                    <a:gd name="T5" fmla="*/ 49 h 68"/>
                    <a:gd name="T6" fmla="*/ 46 w 46"/>
                    <a:gd name="T7" fmla="*/ 68 h 68"/>
                    <a:gd name="T8" fmla="*/ 46 w 46"/>
                    <a:gd name="T9" fmla="*/ 68 h 68"/>
                    <a:gd name="T10" fmla="*/ 26 w 46"/>
                    <a:gd name="T11" fmla="*/ 49 h 68"/>
                    <a:gd name="T12" fmla="*/ 12 w 46"/>
                    <a:gd name="T13" fmla="*/ 26 h 68"/>
                    <a:gd name="T14" fmla="*/ 0 w 46"/>
                    <a:gd name="T15" fmla="*/ 0 h 68"/>
                    <a:gd name="T16" fmla="*/ 0 w 46"/>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8">
                      <a:moveTo>
                        <a:pt x="0" y="0"/>
                      </a:moveTo>
                      <a:lnTo>
                        <a:pt x="12" y="26"/>
                      </a:lnTo>
                      <a:lnTo>
                        <a:pt x="26" y="49"/>
                      </a:lnTo>
                      <a:lnTo>
                        <a:pt x="46" y="68"/>
                      </a:lnTo>
                      <a:lnTo>
                        <a:pt x="46" y="68"/>
                      </a:lnTo>
                      <a:lnTo>
                        <a:pt x="26" y="49"/>
                      </a:lnTo>
                      <a:lnTo>
                        <a:pt x="12" y="26"/>
                      </a:lnTo>
                      <a:lnTo>
                        <a:pt x="0" y="0"/>
                      </a:lnTo>
                      <a:lnTo>
                        <a:pt x="0" y="0"/>
                      </a:lnTo>
                      <a:close/>
                    </a:path>
                  </a:pathLst>
                </a:custGeom>
                <a:solidFill>
                  <a:srgbClr val="468682"/>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sp>
              <p:nvSpPr>
                <p:cNvPr id="150" name="Freeform 73"/>
                <p:cNvSpPr>
                  <a:spLocks/>
                </p:cNvSpPr>
                <p:nvPr/>
              </p:nvSpPr>
              <p:spPr bwMode="auto">
                <a:xfrm>
                  <a:off x="3957638" y="1778000"/>
                  <a:ext cx="276225" cy="276225"/>
                </a:xfrm>
                <a:custGeom>
                  <a:avLst/>
                  <a:gdLst>
                    <a:gd name="T0" fmla="*/ 86 w 174"/>
                    <a:gd name="T1" fmla="*/ 0 h 174"/>
                    <a:gd name="T2" fmla="*/ 121 w 174"/>
                    <a:gd name="T3" fmla="*/ 7 h 174"/>
                    <a:gd name="T4" fmla="*/ 148 w 174"/>
                    <a:gd name="T5" fmla="*/ 25 h 174"/>
                    <a:gd name="T6" fmla="*/ 167 w 174"/>
                    <a:gd name="T7" fmla="*/ 53 h 174"/>
                    <a:gd name="T8" fmla="*/ 174 w 174"/>
                    <a:gd name="T9" fmla="*/ 86 h 174"/>
                    <a:gd name="T10" fmla="*/ 167 w 174"/>
                    <a:gd name="T11" fmla="*/ 121 h 174"/>
                    <a:gd name="T12" fmla="*/ 148 w 174"/>
                    <a:gd name="T13" fmla="*/ 149 h 174"/>
                    <a:gd name="T14" fmla="*/ 121 w 174"/>
                    <a:gd name="T15" fmla="*/ 167 h 174"/>
                    <a:gd name="T16" fmla="*/ 86 w 174"/>
                    <a:gd name="T17" fmla="*/ 174 h 174"/>
                    <a:gd name="T18" fmla="*/ 53 w 174"/>
                    <a:gd name="T19" fmla="*/ 167 h 174"/>
                    <a:gd name="T20" fmla="*/ 25 w 174"/>
                    <a:gd name="T21" fmla="*/ 149 h 174"/>
                    <a:gd name="T22" fmla="*/ 6 w 174"/>
                    <a:gd name="T23" fmla="*/ 121 h 174"/>
                    <a:gd name="T24" fmla="*/ 0 w 174"/>
                    <a:gd name="T25" fmla="*/ 86 h 174"/>
                    <a:gd name="T26" fmla="*/ 6 w 174"/>
                    <a:gd name="T27" fmla="*/ 53 h 174"/>
                    <a:gd name="T28" fmla="*/ 25 w 174"/>
                    <a:gd name="T29" fmla="*/ 25 h 174"/>
                    <a:gd name="T30" fmla="*/ 53 w 174"/>
                    <a:gd name="T31" fmla="*/ 7 h 174"/>
                    <a:gd name="T32" fmla="*/ 86 w 174"/>
                    <a:gd name="T3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174">
                      <a:moveTo>
                        <a:pt x="86" y="0"/>
                      </a:moveTo>
                      <a:lnTo>
                        <a:pt x="121" y="7"/>
                      </a:lnTo>
                      <a:lnTo>
                        <a:pt x="148" y="25"/>
                      </a:lnTo>
                      <a:lnTo>
                        <a:pt x="167" y="53"/>
                      </a:lnTo>
                      <a:lnTo>
                        <a:pt x="174" y="86"/>
                      </a:lnTo>
                      <a:lnTo>
                        <a:pt x="167" y="121"/>
                      </a:lnTo>
                      <a:lnTo>
                        <a:pt x="148" y="149"/>
                      </a:lnTo>
                      <a:lnTo>
                        <a:pt x="121" y="167"/>
                      </a:lnTo>
                      <a:lnTo>
                        <a:pt x="86" y="174"/>
                      </a:lnTo>
                      <a:lnTo>
                        <a:pt x="53" y="167"/>
                      </a:lnTo>
                      <a:lnTo>
                        <a:pt x="25" y="149"/>
                      </a:lnTo>
                      <a:lnTo>
                        <a:pt x="6" y="121"/>
                      </a:lnTo>
                      <a:lnTo>
                        <a:pt x="0" y="86"/>
                      </a:lnTo>
                      <a:lnTo>
                        <a:pt x="6" y="53"/>
                      </a:lnTo>
                      <a:lnTo>
                        <a:pt x="25" y="25"/>
                      </a:lnTo>
                      <a:lnTo>
                        <a:pt x="53" y="7"/>
                      </a:lnTo>
                      <a:lnTo>
                        <a:pt x="86" y="0"/>
                      </a:lnTo>
                      <a:close/>
                    </a:path>
                  </a:pathLst>
                </a:custGeom>
                <a:solidFill>
                  <a:srgbClr val="FFFFFF"/>
                </a:solidFill>
                <a:ln w="0">
                  <a:noFill/>
                  <a:prstDash val="solid"/>
                  <a:round/>
                  <a:headEnd/>
                  <a:tailEnd/>
                </a:ln>
              </p:spPr>
              <p:txBody>
                <a:bodyPr vert="horz" wrap="square" lIns="82296" tIns="41148" rIns="82296" bIns="41148" numCol="1" anchor="t" anchorCtr="0" compatLnSpc="1">
                  <a:prstTxWarp prst="textNoShape">
                    <a:avLst/>
                  </a:prstTxWarp>
                </a:bodyPr>
                <a:lstStyle/>
                <a:p>
                  <a:endParaRPr lang="en-GB" sz="1620"/>
                </a:p>
              </p:txBody>
            </p:sp>
          </p:grpSp>
        </p:grpSp>
      </p:grpSp>
      <p:sp>
        <p:nvSpPr>
          <p:cNvPr id="163" name="TextBox 162"/>
          <p:cNvSpPr txBox="1"/>
          <p:nvPr/>
        </p:nvSpPr>
        <p:spPr>
          <a:xfrm>
            <a:off x="460971" y="6462045"/>
            <a:ext cx="2128249" cy="221585"/>
          </a:xfrm>
          <a:prstGeom prst="rect">
            <a:avLst/>
          </a:prstGeom>
          <a:noFill/>
        </p:spPr>
        <p:txBody>
          <a:bodyPr wrap="none" lIns="82283" tIns="41141" rIns="82283" bIns="41141" rtlCol="0">
            <a:spAutoFit/>
          </a:bodyPr>
          <a:lstStyle/>
          <a:p>
            <a:r>
              <a:rPr lang="en-GB" sz="900" dirty="0">
                <a:latin typeface="Arial" panose="020B0604020202020204" pitchFamily="34" charset="0"/>
                <a:cs typeface="Arial" panose="020B0604020202020204" pitchFamily="34" charset="0"/>
              </a:rPr>
              <a:t>Source: </a:t>
            </a:r>
            <a:r>
              <a:rPr lang="en-GB" sz="900" dirty="0" smtClean="0">
                <a:latin typeface="Arial" panose="020B0604020202020204" pitchFamily="34" charset="0"/>
                <a:cs typeface="Arial" panose="020B0604020202020204" pitchFamily="34" charset="0"/>
              </a:rPr>
              <a:t>JIC MAIL/ Kantar/ </a:t>
            </a:r>
            <a:r>
              <a:rPr lang="en-GB" sz="900" dirty="0">
                <a:latin typeface="Arial" panose="020B0604020202020204" pitchFamily="34" charset="0"/>
                <a:cs typeface="Arial" panose="020B0604020202020204" pitchFamily="34" charset="0"/>
              </a:rPr>
              <a:t>TNS - </a:t>
            </a:r>
            <a:r>
              <a:rPr lang="en-GB" sz="900" dirty="0" smtClean="0">
                <a:latin typeface="Arial" panose="020B0604020202020204" pitchFamily="34" charset="0"/>
                <a:cs typeface="Arial" panose="020B0604020202020204" pitchFamily="34" charset="0"/>
              </a:rPr>
              <a:t>2017</a:t>
            </a:r>
            <a:endParaRPr lang="en-GB" sz="900" dirty="0">
              <a:latin typeface="Arial" panose="020B0604020202020204" pitchFamily="34" charset="0"/>
              <a:cs typeface="Arial" panose="020B0604020202020204" pitchFamily="34" charset="0"/>
            </a:endParaRPr>
          </a:p>
        </p:txBody>
      </p:sp>
      <p:pic>
        <p:nvPicPr>
          <p:cNvPr id="165" name="Picture 164"/>
          <p:cNvPicPr>
            <a:picLocks noChangeAspect="1"/>
          </p:cNvPicPr>
          <p:nvPr/>
        </p:nvPicPr>
        <p:blipFill>
          <a:blip r:embed="rId3"/>
          <a:stretch>
            <a:fillRect/>
          </a:stretch>
        </p:blipFill>
        <p:spPr>
          <a:xfrm>
            <a:off x="5990112" y="1657124"/>
            <a:ext cx="2478374" cy="233279"/>
          </a:xfrm>
          <a:prstGeom prst="rect">
            <a:avLst/>
          </a:prstGeom>
        </p:spPr>
      </p:pic>
      <p:sp>
        <p:nvSpPr>
          <p:cNvPr id="166" name="TextBox 165"/>
          <p:cNvSpPr txBox="1"/>
          <p:nvPr/>
        </p:nvSpPr>
        <p:spPr>
          <a:xfrm>
            <a:off x="4191561" y="3559324"/>
            <a:ext cx="805605" cy="263149"/>
          </a:xfrm>
          <a:prstGeom prst="rect">
            <a:avLst/>
          </a:prstGeom>
          <a:noFill/>
        </p:spPr>
        <p:txBody>
          <a:bodyPr wrap="none" lIns="0" tIns="0" rIns="0" bIns="0" rtlCol="0">
            <a:spAutoFit/>
          </a:bodyPr>
          <a:lstStyle/>
          <a:p>
            <a:r>
              <a:rPr lang="en-GB" sz="1710" b="1" dirty="0" smtClean="0"/>
              <a:t>Saturday</a:t>
            </a:r>
            <a:endParaRPr lang="en-GB" sz="1710" b="1" dirty="0"/>
          </a:p>
        </p:txBody>
      </p:sp>
      <p:sp>
        <p:nvSpPr>
          <p:cNvPr id="168" name="TextBox 167"/>
          <p:cNvSpPr txBox="1"/>
          <p:nvPr/>
        </p:nvSpPr>
        <p:spPr>
          <a:xfrm>
            <a:off x="6413964" y="1974298"/>
            <a:ext cx="2004873"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Card Statement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204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wipe(left)">
                                      <p:cBhvr>
                                        <p:cTn id="11" dur="500"/>
                                        <p:tgtEl>
                                          <p:spTgt spid="1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7"/>
                                        </p:tgtEl>
                                        <p:attrNameLst>
                                          <p:attrName>style.visibility</p:attrName>
                                        </p:attrNameLst>
                                      </p:cBhvr>
                                      <p:to>
                                        <p:strVal val="visible"/>
                                      </p:to>
                                    </p:set>
                                    <p:animEffect transition="in" filter="fade">
                                      <p:cBhvr>
                                        <p:cTn id="44" dur="500"/>
                                        <p:tgtEl>
                                          <p:spTgt spid="1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fade">
                                      <p:cBhvr>
                                        <p:cTn id="52" dur="500"/>
                                        <p:tgtEl>
                                          <p:spTgt spid="1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6"/>
                                        </p:tgtEl>
                                        <p:attrNameLst>
                                          <p:attrName>style.visibility</p:attrName>
                                        </p:attrNameLst>
                                      </p:cBhvr>
                                      <p:to>
                                        <p:strVal val="visible"/>
                                      </p:to>
                                    </p:set>
                                    <p:animEffect transition="in" filter="fade">
                                      <p:cBhvr>
                                        <p:cTn id="6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2" grpId="0" animBg="1"/>
      <p:bldP spid="139" grpId="0" animBg="1"/>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5289828" cy="523220"/>
          </a:xfrm>
        </p:spPr>
        <p:txBody>
          <a:bodyPr/>
          <a:lstStyle/>
          <a:p>
            <a:r>
              <a:rPr lang="en-US" dirty="0" smtClean="0"/>
              <a:t>INSURANCE welcome</a:t>
            </a:r>
            <a:endParaRPr lang="en-US" dirty="0"/>
          </a:p>
        </p:txBody>
      </p:sp>
      <p:sp>
        <p:nvSpPr>
          <p:cNvPr id="3" name="Text Placeholder 2"/>
          <p:cNvSpPr>
            <a:spLocks noGrp="1"/>
          </p:cNvSpPr>
          <p:nvPr>
            <p:ph type="body" sz="quarter" idx="12"/>
          </p:nvPr>
        </p:nvSpPr>
        <p:spPr>
          <a:xfrm>
            <a:off x="323528" y="1124744"/>
            <a:ext cx="5508896" cy="4223368"/>
          </a:xfrm>
        </p:spPr>
        <p:txBody>
          <a:bodyPr/>
          <a:lstStyle/>
          <a:p>
            <a:pPr marL="0" indent="0">
              <a:buNone/>
            </a:pPr>
            <a:r>
              <a:rPr lang="en-US" b="1" dirty="0" smtClean="0">
                <a:latin typeface="Arial" panose="020B0604020202020204" pitchFamily="34" charset="0"/>
                <a:cs typeface="Arial" panose="020B0604020202020204" pitchFamily="34" charset="0"/>
              </a:rPr>
              <a:t>Switching is high across all insurance types</a:t>
            </a:r>
          </a:p>
          <a:p>
            <a:r>
              <a:rPr lang="en-US" dirty="0" smtClean="0">
                <a:latin typeface="Arial" panose="020B0604020202020204" pitchFamily="34" charset="0"/>
                <a:cs typeface="Arial" panose="020B0604020202020204" pitchFamily="34" charset="0"/>
              </a:rPr>
              <a:t>A 1/3 of customers switch within less than 12 months**</a:t>
            </a:r>
          </a:p>
          <a:p>
            <a:r>
              <a:rPr lang="en-US" dirty="0" smtClean="0">
                <a:latin typeface="Arial" panose="020B0604020202020204" pitchFamily="34" charset="0"/>
                <a:cs typeface="Arial" panose="020B0604020202020204" pitchFamily="34" charset="0"/>
              </a:rPr>
              <a:t>3 of 4 customers don’t trust their insurer**</a:t>
            </a:r>
          </a:p>
          <a:p>
            <a:pPr marL="0" inden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pPr defTabSz="457200">
              <a:defRPr/>
            </a:pPr>
            <a:fld id="{B16801D4-B9DD-46DC-9A86-725CEEC18E36}" type="slidenum">
              <a:rPr lang="en-US" smtClean="0">
                <a:solidFill>
                  <a:srgbClr val="FFFFFF"/>
                </a:solidFill>
              </a:rPr>
              <a:pPr defTabSz="457200">
                <a:defRPr/>
              </a:pPr>
              <a:t>11</a:t>
            </a:fld>
            <a:endParaRPr lang="en-US" dirty="0">
              <a:solidFill>
                <a:srgbClr val="FFFFFF"/>
              </a:solidFill>
            </a:endParaRPr>
          </a:p>
        </p:txBody>
      </p:sp>
      <p:sp>
        <p:nvSpPr>
          <p:cNvPr id="6" name="Rectangle 5"/>
          <p:cNvSpPr/>
          <p:nvPr/>
        </p:nvSpPr>
        <p:spPr>
          <a:xfrm>
            <a:off x="515549" y="5981799"/>
            <a:ext cx="6908888" cy="861768"/>
          </a:xfrm>
          <a:prstGeom prst="rect">
            <a:avLst/>
          </a:prstGeom>
        </p:spPr>
        <p:txBody>
          <a:bodyPr wrap="square" lIns="91433" tIns="45717" rIns="91433" bIns="45717" anchor="b">
            <a:spAutoFit/>
          </a:bodyPr>
          <a:lstStyle/>
          <a:p>
            <a:r>
              <a:rPr lang="en-GB" sz="1000" dirty="0" smtClean="0">
                <a:latin typeface="Arial" panose="020B0604020202020204" pitchFamily="34" charset="0"/>
                <a:cs typeface="Arial" panose="020B0604020202020204" pitchFamily="34" charset="0"/>
              </a:rPr>
              <a:t>Source:  1. Royal Mail MarketReach, IPA Databank Meta-Analysis, Peter Field, 2013 </a:t>
            </a:r>
          </a:p>
          <a:p>
            <a:r>
              <a:rPr lang="en-GB"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Royal Mail MarketReach, Valued Mail, Quadrangle, 2014.</a:t>
            </a:r>
          </a:p>
          <a:p>
            <a:r>
              <a:rPr lang="en-US" sz="1000" dirty="0" smtClean="0">
                <a:latin typeface="Arial" panose="020B0604020202020204" pitchFamily="34" charset="0"/>
                <a:cs typeface="Arial" panose="020B0604020202020204" pitchFamily="34" charset="0"/>
              </a:rPr>
              <a:t>**Mintel, December, 2015 (average across </a:t>
            </a:r>
            <a:r>
              <a:rPr lang="en-US" sz="1000" dirty="0" err="1" smtClean="0">
                <a:latin typeface="Arial" panose="020B0604020202020204" pitchFamily="34" charset="0"/>
                <a:cs typeface="Arial" panose="020B0604020202020204" pitchFamily="34" charset="0"/>
              </a:rPr>
              <a:t>commoditised</a:t>
            </a:r>
            <a:r>
              <a:rPr lang="en-US" sz="1000" dirty="0" smtClean="0">
                <a:latin typeface="Arial" panose="020B0604020202020204" pitchFamily="34" charset="0"/>
                <a:cs typeface="Arial" panose="020B0604020202020204" pitchFamily="34" charset="0"/>
              </a:rPr>
              <a:t> Insurance products.). 2 DMA, 2015 . 3  Accenture.</a:t>
            </a:r>
          </a:p>
          <a:p>
            <a:endParaRPr lang="en-US"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p:txBody>
      </p:sp>
      <p:sp>
        <p:nvSpPr>
          <p:cNvPr id="7" name="Oval 6"/>
          <p:cNvSpPr/>
          <p:nvPr/>
        </p:nvSpPr>
        <p:spPr>
          <a:xfrm>
            <a:off x="6372200" y="764704"/>
            <a:ext cx="2448272" cy="2411984"/>
          </a:xfrm>
          <a:prstGeom prst="ellipse">
            <a:avLst/>
          </a:prstGeom>
          <a:noFill/>
          <a:ln w="76200" cap="flat" cmpd="sng" algn="ctr">
            <a:solidFill>
              <a:srgbClr val="E32119"/>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marL="0" lvl="1" algn="ctr" fontAlgn="auto">
              <a:spcBef>
                <a:spcPts val="0"/>
              </a:spcBef>
              <a:spcAft>
                <a:spcPts val="0"/>
              </a:spcAft>
            </a:pPr>
            <a:r>
              <a:rPr lang="en-US" sz="5400" b="1" dirty="0" smtClean="0">
                <a:solidFill>
                  <a:schemeClr val="accent1"/>
                </a:solidFill>
                <a:latin typeface="Arial" panose="020B0604020202020204" pitchFamily="34" charset="0"/>
                <a:cs typeface="Arial" panose="020B0604020202020204" pitchFamily="34" charset="0"/>
              </a:rPr>
              <a:t>3.4</a:t>
            </a:r>
            <a:r>
              <a:rPr lang="en-US" sz="4000" b="1" dirty="0" smtClean="0">
                <a:solidFill>
                  <a:schemeClr val="accent1"/>
                </a:solidFill>
                <a:latin typeface="Arial" panose="020B0604020202020204" pitchFamily="34" charset="0"/>
                <a:cs typeface="Arial" panose="020B0604020202020204" pitchFamily="34" charset="0"/>
              </a:rPr>
              <a:t>x</a:t>
            </a:r>
            <a:r>
              <a:rPr lang="en-US" sz="5400" b="1" dirty="0" smtClean="0">
                <a:solidFill>
                  <a:schemeClr val="accent1"/>
                </a:solidFill>
                <a:latin typeface="Arial" panose="020B0604020202020204" pitchFamily="34" charset="0"/>
                <a:cs typeface="Arial" panose="020B0604020202020204" pitchFamily="34" charset="0"/>
              </a:rPr>
              <a:t> </a:t>
            </a:r>
            <a:endParaRPr lang="en-US" sz="5400" b="1" dirty="0">
              <a:solidFill>
                <a:schemeClr val="accent1"/>
              </a:solidFill>
              <a:latin typeface="Arial" panose="020B0604020202020204" pitchFamily="34" charset="0"/>
              <a:cs typeface="Arial" panose="020B0604020202020204" pitchFamily="34" charset="0"/>
            </a:endParaRPr>
          </a:p>
          <a:p>
            <a:pPr marL="0" lvl="1" algn="ctr" fontAlgn="auto">
              <a:spcBef>
                <a:spcPts val="0"/>
              </a:spcBef>
              <a:spcAft>
                <a:spcPts val="0"/>
              </a:spcAft>
            </a:pPr>
            <a:r>
              <a:rPr lang="en-US" sz="1600" b="1" dirty="0">
                <a:solidFill>
                  <a:srgbClr val="009CDA"/>
                </a:solidFill>
                <a:latin typeface="Arial" panose="020B0604020202020204" pitchFamily="34" charset="0"/>
                <a:cs typeface="Arial" panose="020B0604020202020204" pitchFamily="34" charset="0"/>
              </a:rPr>
              <a:t>Market share growth for service </a:t>
            </a:r>
            <a:r>
              <a:rPr lang="en-US" sz="1600" b="1" dirty="0" smtClean="0">
                <a:solidFill>
                  <a:srgbClr val="009CDA"/>
                </a:solidFill>
                <a:latin typeface="Arial" panose="020B0604020202020204" pitchFamily="34" charset="0"/>
                <a:cs typeface="Arial" panose="020B0604020202020204" pitchFamily="34" charset="0"/>
              </a:rPr>
              <a:t>sector using mail</a:t>
            </a:r>
            <a:endParaRPr lang="en-US" b="1" dirty="0">
              <a:solidFill>
                <a:srgbClr val="000000"/>
              </a:solidFill>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80928"/>
            <a:ext cx="5560988" cy="303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1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4294967295"/>
          </p:nvPr>
        </p:nvSpPr>
        <p:spPr>
          <a:xfrm>
            <a:off x="8058253" y="6547957"/>
            <a:ext cx="502688" cy="365125"/>
          </a:xfrm>
          <a:prstGeom prst="rect">
            <a:avLst/>
          </a:prstGeom>
        </p:spPr>
        <p:txBody>
          <a:bodyPr/>
          <a:lstStyle/>
          <a:p>
            <a:pPr>
              <a:defRPr/>
            </a:pPr>
            <a:fld id="{B16801D4-B9DD-46DC-9A86-725CEEC18E36}" type="slidenum">
              <a:rPr lang="en-US" smtClean="0"/>
              <a:pPr>
                <a:defRPr/>
              </a:pPr>
              <a:t>12</a:t>
            </a:fld>
            <a:endParaRPr lang="en-US" dirty="0"/>
          </a:p>
        </p:txBody>
      </p:sp>
      <p:grpSp>
        <p:nvGrpSpPr>
          <p:cNvPr id="17" name="Group 16"/>
          <p:cNvGrpSpPr/>
          <p:nvPr/>
        </p:nvGrpSpPr>
        <p:grpSpPr>
          <a:xfrm>
            <a:off x="336738" y="986023"/>
            <a:ext cx="7971610" cy="953155"/>
            <a:chOff x="3925455" y="1191491"/>
            <a:chExt cx="6400799" cy="969818"/>
          </a:xfrm>
        </p:grpSpPr>
        <p:sp>
          <p:nvSpPr>
            <p:cNvPr id="20" name="Rectangle 19"/>
            <p:cNvSpPr/>
            <p:nvPr/>
          </p:nvSpPr>
          <p:spPr>
            <a:xfrm>
              <a:off x="4895271" y="1191491"/>
              <a:ext cx="5430983" cy="9698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21" name="Group 20"/>
            <p:cNvGrpSpPr/>
            <p:nvPr/>
          </p:nvGrpSpPr>
          <p:grpSpPr>
            <a:xfrm>
              <a:off x="3925455" y="1191491"/>
              <a:ext cx="1178646" cy="969818"/>
              <a:chOff x="3925455" y="1191491"/>
              <a:chExt cx="1178646" cy="969818"/>
            </a:xfrm>
          </p:grpSpPr>
          <p:sp>
            <p:nvSpPr>
              <p:cNvPr id="22" name="Rectangle 21"/>
              <p:cNvSpPr/>
              <p:nvPr/>
            </p:nvSpPr>
            <p:spPr>
              <a:xfrm>
                <a:off x="3925455" y="1191491"/>
                <a:ext cx="969818" cy="96981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Isosceles Triangle 22"/>
              <p:cNvSpPr/>
              <p:nvPr/>
            </p:nvSpPr>
            <p:spPr>
              <a:xfrm rot="5400000">
                <a:off x="4803124" y="1537059"/>
                <a:ext cx="323272" cy="278683"/>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grpSp>
        <p:nvGrpSpPr>
          <p:cNvPr id="24" name="Group 23"/>
          <p:cNvGrpSpPr/>
          <p:nvPr/>
        </p:nvGrpSpPr>
        <p:grpSpPr>
          <a:xfrm>
            <a:off x="336738" y="2035492"/>
            <a:ext cx="7971610" cy="817445"/>
            <a:chOff x="3925455" y="1191491"/>
            <a:chExt cx="6400799" cy="969818"/>
          </a:xfrm>
        </p:grpSpPr>
        <p:sp>
          <p:nvSpPr>
            <p:cNvPr id="25" name="Rectangle 24"/>
            <p:cNvSpPr/>
            <p:nvPr/>
          </p:nvSpPr>
          <p:spPr>
            <a:xfrm>
              <a:off x="4895271" y="1191491"/>
              <a:ext cx="5430983" cy="96981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Arial" panose="020B0604020202020204" pitchFamily="34" charset="0"/>
                <a:cs typeface="Arial" panose="020B0604020202020204" pitchFamily="34" charset="0"/>
              </a:endParaRPr>
            </a:p>
          </p:txBody>
        </p:sp>
        <p:grpSp>
          <p:nvGrpSpPr>
            <p:cNvPr id="26" name="Group 25"/>
            <p:cNvGrpSpPr/>
            <p:nvPr/>
          </p:nvGrpSpPr>
          <p:grpSpPr>
            <a:xfrm>
              <a:off x="3925455" y="1191491"/>
              <a:ext cx="1178646" cy="969818"/>
              <a:chOff x="3925455" y="1191491"/>
              <a:chExt cx="1178646" cy="969818"/>
            </a:xfrm>
          </p:grpSpPr>
          <p:sp>
            <p:nvSpPr>
              <p:cNvPr id="27" name="Rectangle 26"/>
              <p:cNvSpPr/>
              <p:nvPr/>
            </p:nvSpPr>
            <p:spPr>
              <a:xfrm>
                <a:off x="3925455" y="1191491"/>
                <a:ext cx="969818" cy="9698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Isosceles Triangle 27"/>
              <p:cNvSpPr/>
              <p:nvPr/>
            </p:nvSpPr>
            <p:spPr>
              <a:xfrm rot="5400000">
                <a:off x="4803124" y="1537059"/>
                <a:ext cx="323272" cy="2786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grpSp>
        <p:nvGrpSpPr>
          <p:cNvPr id="29" name="Group 28"/>
          <p:cNvGrpSpPr/>
          <p:nvPr/>
        </p:nvGrpSpPr>
        <p:grpSpPr>
          <a:xfrm>
            <a:off x="322649" y="2925317"/>
            <a:ext cx="7985699" cy="768087"/>
            <a:chOff x="3925455" y="1191491"/>
            <a:chExt cx="6400799" cy="969818"/>
          </a:xfrm>
        </p:grpSpPr>
        <p:sp>
          <p:nvSpPr>
            <p:cNvPr id="30" name="Rectangle 29"/>
            <p:cNvSpPr/>
            <p:nvPr/>
          </p:nvSpPr>
          <p:spPr>
            <a:xfrm>
              <a:off x="4895271" y="1191491"/>
              <a:ext cx="5430983" cy="96981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31" name="Group 30"/>
            <p:cNvGrpSpPr/>
            <p:nvPr/>
          </p:nvGrpSpPr>
          <p:grpSpPr>
            <a:xfrm>
              <a:off x="3925455" y="1191491"/>
              <a:ext cx="1178646" cy="969818"/>
              <a:chOff x="3925455" y="1191491"/>
              <a:chExt cx="1178646" cy="969818"/>
            </a:xfrm>
          </p:grpSpPr>
          <p:sp>
            <p:nvSpPr>
              <p:cNvPr id="32" name="Rectangle 31"/>
              <p:cNvSpPr/>
              <p:nvPr/>
            </p:nvSpPr>
            <p:spPr>
              <a:xfrm>
                <a:off x="3925455" y="1191491"/>
                <a:ext cx="969818" cy="9698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Isosceles Triangle 32"/>
              <p:cNvSpPr/>
              <p:nvPr/>
            </p:nvSpPr>
            <p:spPr>
              <a:xfrm rot="5400000">
                <a:off x="4803124" y="1537059"/>
                <a:ext cx="323272" cy="278683"/>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grpSp>
        <p:nvGrpSpPr>
          <p:cNvPr id="34" name="Group 33"/>
          <p:cNvGrpSpPr/>
          <p:nvPr/>
        </p:nvGrpSpPr>
        <p:grpSpPr>
          <a:xfrm>
            <a:off x="318372" y="3787566"/>
            <a:ext cx="7989976" cy="788518"/>
            <a:chOff x="3925455" y="1191491"/>
            <a:chExt cx="6400799" cy="969818"/>
          </a:xfrm>
        </p:grpSpPr>
        <p:sp>
          <p:nvSpPr>
            <p:cNvPr id="35" name="Rectangle 34"/>
            <p:cNvSpPr/>
            <p:nvPr/>
          </p:nvSpPr>
          <p:spPr>
            <a:xfrm>
              <a:off x="4895271" y="1191491"/>
              <a:ext cx="5430983" cy="96981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36" name="Group 35"/>
            <p:cNvGrpSpPr/>
            <p:nvPr/>
          </p:nvGrpSpPr>
          <p:grpSpPr>
            <a:xfrm>
              <a:off x="3925455" y="1191491"/>
              <a:ext cx="1178646" cy="969818"/>
              <a:chOff x="3925455" y="1191491"/>
              <a:chExt cx="1178646" cy="969818"/>
            </a:xfrm>
          </p:grpSpPr>
          <p:sp>
            <p:nvSpPr>
              <p:cNvPr id="37" name="Rectangle 36"/>
              <p:cNvSpPr/>
              <p:nvPr/>
            </p:nvSpPr>
            <p:spPr>
              <a:xfrm>
                <a:off x="3925455" y="1191491"/>
                <a:ext cx="969818" cy="96981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Isosceles Triangle 37"/>
              <p:cNvSpPr/>
              <p:nvPr/>
            </p:nvSpPr>
            <p:spPr>
              <a:xfrm rot="5400000">
                <a:off x="4803124" y="1537059"/>
                <a:ext cx="323272" cy="278683"/>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sp>
        <p:nvSpPr>
          <p:cNvPr id="39" name="TextBox 38"/>
          <p:cNvSpPr txBox="1"/>
          <p:nvPr/>
        </p:nvSpPr>
        <p:spPr>
          <a:xfrm>
            <a:off x="1647355" y="981030"/>
            <a:ext cx="3761520" cy="646331"/>
          </a:xfrm>
          <a:prstGeom prst="rect">
            <a:avLst/>
          </a:prstGeom>
          <a:noFill/>
        </p:spPr>
        <p:txBody>
          <a:bodyPr wrap="square" lIns="0" rIns="0" rtlCol="0" anchor="t">
            <a:spAutoFit/>
          </a:bodyPr>
          <a:lstStyle/>
          <a:p>
            <a:pPr algn="just"/>
            <a:endParaRPr lang="en-US" sz="2000" b="1"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45" name="TextBox 44"/>
          <p:cNvSpPr txBox="1"/>
          <p:nvPr/>
        </p:nvSpPr>
        <p:spPr>
          <a:xfrm>
            <a:off x="2008386" y="2924944"/>
            <a:ext cx="5355309" cy="738664"/>
          </a:xfrm>
          <a:prstGeom prst="rect">
            <a:avLst/>
          </a:prstGeom>
          <a:noFill/>
        </p:spPr>
        <p:txBody>
          <a:bodyPr wrap="square" lIns="0" rIns="0" rtlCol="0" anchor="t">
            <a:spAutoFit/>
          </a:bodyPr>
          <a:lstStyle/>
          <a:p>
            <a:r>
              <a:rPr lang="en-US" sz="1400" b="1" dirty="0" smtClean="0">
                <a:latin typeface="Arial" panose="020B0604020202020204" pitchFamily="34" charset="0"/>
                <a:cs typeface="Arial" panose="020B0604020202020204" pitchFamily="34" charset="0"/>
              </a:rPr>
              <a:t>Desired Features</a:t>
            </a:r>
            <a:endParaRPr lang="en-US" sz="1400" b="1" dirty="0">
              <a:latin typeface="Arial" panose="020B0604020202020204" pitchFamily="34" charset="0"/>
              <a:cs typeface="Arial" panose="020B0604020202020204" pitchFamily="34" charset="0"/>
            </a:endParaRPr>
          </a:p>
          <a:p>
            <a:pPr marL="179388" lvl="0" indent="-179388">
              <a:buClr>
                <a:srgbClr val="E32119"/>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Greater </a:t>
            </a:r>
            <a:r>
              <a:rPr lang="en-US" sz="1400" dirty="0">
                <a:latin typeface="Arial" panose="020B0604020202020204" pitchFamily="34" charset="0"/>
                <a:cs typeface="Arial" panose="020B0604020202020204" pitchFamily="34" charset="0"/>
              </a:rPr>
              <a:t>transparency around renewal/changes to premiums</a:t>
            </a:r>
          </a:p>
          <a:p>
            <a:pPr marL="179388" lvl="0" indent="-179388">
              <a:buClr>
                <a:srgbClr val="E32119"/>
              </a:buClr>
              <a:buFont typeface="Wingdings" panose="05000000000000000000" pitchFamily="2" charset="2"/>
              <a:buChar char="§"/>
            </a:pPr>
            <a:r>
              <a:rPr lang="en-US" sz="1400" dirty="0">
                <a:latin typeface="Arial" panose="020B0604020202020204" pitchFamily="34" charset="0"/>
                <a:cs typeface="Arial" panose="020B0604020202020204" pitchFamily="34" charset="0"/>
              </a:rPr>
              <a:t>Multi-channel </a:t>
            </a:r>
            <a:r>
              <a:rPr lang="en-US" sz="1400" dirty="0" smtClean="0">
                <a:latin typeface="Arial" panose="020B0604020202020204" pitchFamily="34" charset="0"/>
                <a:cs typeface="Arial" panose="020B0604020202020204" pitchFamily="34" charset="0"/>
              </a:rPr>
              <a:t>preferred</a:t>
            </a:r>
            <a:endParaRPr lang="en-US" sz="1400" dirty="0">
              <a:latin typeface="Arial" panose="020B0604020202020204" pitchFamily="34" charset="0"/>
              <a:cs typeface="Arial" panose="020B0604020202020204" pitchFamily="34" charset="0"/>
            </a:endParaRPr>
          </a:p>
        </p:txBody>
      </p:sp>
      <p:sp>
        <p:nvSpPr>
          <p:cNvPr id="46" name="TextBox 45"/>
          <p:cNvSpPr txBox="1"/>
          <p:nvPr/>
        </p:nvSpPr>
        <p:spPr>
          <a:xfrm>
            <a:off x="2008386" y="3789040"/>
            <a:ext cx="5288840" cy="738664"/>
          </a:xfrm>
          <a:prstGeom prst="rect">
            <a:avLst/>
          </a:prstGeom>
          <a:noFill/>
        </p:spPr>
        <p:txBody>
          <a:bodyPr wrap="square" lIns="0" rIns="0" rtlCol="0" anchor="t">
            <a:spAutoFit/>
          </a:bodyPr>
          <a:lstStyle/>
          <a:p>
            <a:r>
              <a:rPr lang="en-US" sz="1400" b="1" dirty="0" smtClean="0">
                <a:latin typeface="Arial" panose="020B0604020202020204" pitchFamily="34" charset="0"/>
                <a:cs typeface="Arial" panose="020B0604020202020204" pitchFamily="34" charset="0"/>
              </a:rPr>
              <a:t>Intermediaries</a:t>
            </a:r>
            <a:endParaRPr lang="en-US" sz="1400" b="1" dirty="0">
              <a:latin typeface="Arial" panose="020B0604020202020204" pitchFamily="34" charset="0"/>
              <a:cs typeface="Arial" panose="020B0604020202020204" pitchFamily="34" charset="0"/>
            </a:endParaRPr>
          </a:p>
          <a:p>
            <a:pPr marL="179388" lvl="0" indent="-179388">
              <a:buClr>
                <a:srgbClr val="E32119"/>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Use </a:t>
            </a:r>
            <a:r>
              <a:rPr lang="en-US" sz="1400" dirty="0">
                <a:latin typeface="Arial" panose="020B0604020202020204" pitchFamily="34" charset="0"/>
                <a:cs typeface="Arial" panose="020B0604020202020204" pitchFamily="34" charset="0"/>
              </a:rPr>
              <a:t>of intermediaries continues to decline </a:t>
            </a:r>
          </a:p>
          <a:p>
            <a:pPr marL="179388" lvl="0" indent="-179388">
              <a:buClr>
                <a:srgbClr val="E32119"/>
              </a:buClr>
              <a:buFont typeface="Wingdings" panose="05000000000000000000" pitchFamily="2" charset="2"/>
              <a:buChar char="§"/>
            </a:pPr>
            <a:r>
              <a:rPr lang="en-US" sz="1400" dirty="0">
                <a:latin typeface="Arial" panose="020B0604020202020204" pitchFamily="34" charset="0"/>
                <a:cs typeface="Arial" panose="020B0604020202020204" pitchFamily="34" charset="0"/>
              </a:rPr>
              <a:t>Less perceived value from consulting an </a:t>
            </a:r>
            <a:r>
              <a:rPr lang="en-US" sz="1400" dirty="0" smtClean="0">
                <a:latin typeface="Arial" panose="020B0604020202020204" pitchFamily="34" charset="0"/>
                <a:cs typeface="Arial" panose="020B0604020202020204" pitchFamily="34" charset="0"/>
              </a:rPr>
              <a:t>expert</a:t>
            </a:r>
            <a:endParaRPr lang="en-US" sz="1400" dirty="0">
              <a:latin typeface="Arial" panose="020B0604020202020204" pitchFamily="34" charset="0"/>
              <a:cs typeface="Arial" panose="020B0604020202020204" pitchFamily="34" charset="0"/>
            </a:endParaRPr>
          </a:p>
        </p:txBody>
      </p:sp>
      <p:sp>
        <p:nvSpPr>
          <p:cNvPr id="47" name="TextBox 46"/>
          <p:cNvSpPr txBox="1"/>
          <p:nvPr/>
        </p:nvSpPr>
        <p:spPr>
          <a:xfrm>
            <a:off x="1979716" y="5385561"/>
            <a:ext cx="4358275" cy="646331"/>
          </a:xfrm>
          <a:prstGeom prst="rect">
            <a:avLst/>
          </a:prstGeom>
          <a:noFill/>
        </p:spPr>
        <p:txBody>
          <a:bodyPr wrap="square" lIns="0" rIns="0" rtlCol="0" anchor="t">
            <a:spAutoFit/>
          </a:bodyPr>
          <a:lstStyle/>
          <a:p>
            <a:pPr algn="just"/>
            <a:endParaRPr lang="en-US" sz="2000" b="1" dirty="0" smtClean="0">
              <a:latin typeface="Arial" panose="020B0604020202020204" pitchFamily="34" charset="0"/>
              <a:cs typeface="Arial" panose="020B0604020202020204" pitchFamily="34" charset="0"/>
            </a:endParaRPr>
          </a:p>
          <a:p>
            <a:pPr lvl="0" algn="just"/>
            <a:r>
              <a:rPr lang="en-GB" sz="1600" dirty="0" smtClean="0"/>
              <a:t>‘</a:t>
            </a:r>
            <a:r>
              <a:rPr lang="en-US" sz="1600" dirty="0" smtClean="0">
                <a:latin typeface="+mj-lt"/>
                <a:cs typeface="Arial" panose="020B0604020202020204" pitchFamily="34" charset="0"/>
              </a:rPr>
              <a:t> </a:t>
            </a:r>
            <a:endParaRPr lang="en-US" sz="1600" dirty="0">
              <a:latin typeface="+mj-lt"/>
              <a:cs typeface="Arial" panose="020B0604020202020204" pitchFamily="34" charset="0"/>
            </a:endParaRPr>
          </a:p>
        </p:txBody>
      </p:sp>
      <p:sp>
        <p:nvSpPr>
          <p:cNvPr id="49" name="TextBox 48"/>
          <p:cNvSpPr txBox="1"/>
          <p:nvPr/>
        </p:nvSpPr>
        <p:spPr>
          <a:xfrm>
            <a:off x="2042819" y="980729"/>
            <a:ext cx="4855594" cy="954107"/>
          </a:xfrm>
          <a:prstGeom prst="rect">
            <a:avLst/>
          </a:prstGeom>
          <a:noFill/>
        </p:spPr>
        <p:txBody>
          <a:bodyPr wrap="square" lIns="0" rIns="0" rtlCol="0" anchor="t">
            <a:spAutoFit/>
          </a:bodyPr>
          <a:lstStyle/>
          <a:p>
            <a:r>
              <a:rPr lang="en-US" sz="1400" b="1" dirty="0" smtClean="0">
                <a:latin typeface="Arial" panose="020B0604020202020204" pitchFamily="34" charset="0"/>
                <a:cs typeface="Arial" panose="020B0604020202020204" pitchFamily="34" charset="0"/>
              </a:rPr>
              <a:t>Online</a:t>
            </a:r>
            <a:endParaRPr lang="en-US" sz="1400" b="1" dirty="0">
              <a:latin typeface="Arial" panose="020B0604020202020204" pitchFamily="34" charset="0"/>
              <a:cs typeface="Arial" panose="020B0604020202020204" pitchFamily="34" charset="0"/>
            </a:endParaRPr>
          </a:p>
          <a:p>
            <a:pPr marL="179388" indent="-17938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65-70% of consumers buy insurance </a:t>
            </a:r>
            <a:r>
              <a:rPr lang="en-US" sz="1400" dirty="0" smtClean="0">
                <a:latin typeface="Arial" panose="020B0604020202020204" pitchFamily="34" charset="0"/>
                <a:cs typeface="Arial" panose="020B0604020202020204" pitchFamily="34" charset="0"/>
              </a:rPr>
              <a:t>online and shop </a:t>
            </a:r>
            <a:r>
              <a:rPr lang="en-US" sz="1400" dirty="0">
                <a:latin typeface="Arial" panose="020B0604020202020204" pitchFamily="34" charset="0"/>
                <a:cs typeface="Arial" panose="020B0604020202020204" pitchFamily="34" charset="0"/>
              </a:rPr>
              <a:t>around for lowest price at renewal</a:t>
            </a:r>
          </a:p>
          <a:p>
            <a:pPr marL="179388" indent="-17938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Majority using price comparisons</a:t>
            </a:r>
          </a:p>
        </p:txBody>
      </p:sp>
      <p:pic>
        <p:nvPicPr>
          <p:cNvPr id="50" name="Picture 6" descr="Thought Bubbl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729" y="3717032"/>
            <a:ext cx="8440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phone with a touch scree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067" y="1081193"/>
            <a:ext cx="675542" cy="73183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Hand Receiving Mone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833" y="2942368"/>
            <a:ext cx="618255" cy="66977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ycle Arrow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5780" y="2060849"/>
            <a:ext cx="675542" cy="73183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000647" y="2040925"/>
            <a:ext cx="4498952" cy="738664"/>
          </a:xfrm>
          <a:prstGeom prst="rect">
            <a:avLst/>
          </a:prstGeom>
          <a:noFill/>
        </p:spPr>
        <p:txBody>
          <a:bodyPr wrap="square" lIns="0" rIns="0" rtlCol="0" anchor="t">
            <a:spAutoFit/>
          </a:bodyPr>
          <a:lstStyle/>
          <a:p>
            <a:r>
              <a:rPr lang="en-US" sz="1400" b="1" dirty="0" smtClean="0">
                <a:latin typeface="Arial" panose="020B0604020202020204" pitchFamily="34" charset="0"/>
                <a:cs typeface="Arial" panose="020B0604020202020204" pitchFamily="34" charset="0"/>
              </a:rPr>
              <a:t>Switching</a:t>
            </a:r>
            <a:endParaRPr lang="en-US" sz="1400" b="1" dirty="0">
              <a:latin typeface="Arial" panose="020B0604020202020204" pitchFamily="34" charset="0"/>
              <a:cs typeface="Arial" panose="020B0604020202020204" pitchFamily="34" charset="0"/>
            </a:endParaRPr>
          </a:p>
          <a:p>
            <a:pPr marL="179388" lvl="0" indent="-179388">
              <a:buClr>
                <a:srgbClr val="E32119"/>
              </a:buClr>
              <a:buFont typeface="Wingdings" panose="05000000000000000000" pitchFamily="2" charset="2"/>
              <a:buChar char="§"/>
            </a:pPr>
            <a:r>
              <a:rPr lang="en-US" sz="1400" dirty="0">
                <a:latin typeface="Arial" panose="020B0604020202020204" pitchFamily="34" charset="0"/>
                <a:cs typeface="Arial" panose="020B0604020202020204" pitchFamily="34" charset="0"/>
              </a:rPr>
              <a:t>1/3 switch providers every </a:t>
            </a:r>
            <a:r>
              <a:rPr lang="en-US" sz="1400" dirty="0" smtClean="0">
                <a:latin typeface="Arial" panose="020B0604020202020204" pitchFamily="34" charset="0"/>
                <a:cs typeface="Arial" panose="020B0604020202020204" pitchFamily="34" charset="0"/>
              </a:rPr>
              <a:t>year</a:t>
            </a:r>
          </a:p>
          <a:p>
            <a:pPr marL="179388" lvl="0" indent="-179388">
              <a:buClr>
                <a:srgbClr val="E32119"/>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Only 24% say they will renew with their existing insurer</a:t>
            </a:r>
          </a:p>
        </p:txBody>
      </p:sp>
      <p:sp>
        <p:nvSpPr>
          <p:cNvPr id="57" name="Text Placeholder 6"/>
          <p:cNvSpPr>
            <a:spLocks noGrp="1"/>
          </p:cNvSpPr>
          <p:nvPr>
            <p:ph type="body" sz="quarter" idx="14"/>
          </p:nvPr>
        </p:nvSpPr>
        <p:spPr>
          <a:xfrm>
            <a:off x="-32464" y="201259"/>
            <a:ext cx="5496359" cy="523220"/>
          </a:xfrm>
        </p:spPr>
        <p:txBody>
          <a:bodyPr/>
          <a:lstStyle/>
          <a:p>
            <a:r>
              <a:rPr lang="en-US" dirty="0" smtClean="0"/>
              <a:t>Insurance renewals</a:t>
            </a:r>
            <a:endParaRPr lang="en-US" dirty="0"/>
          </a:p>
        </p:txBody>
      </p:sp>
      <p:sp>
        <p:nvSpPr>
          <p:cNvPr id="89" name="Oval 88"/>
          <p:cNvSpPr/>
          <p:nvPr/>
        </p:nvSpPr>
        <p:spPr>
          <a:xfrm>
            <a:off x="384458"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0" name="Oval 89"/>
          <p:cNvSpPr/>
          <p:nvPr/>
        </p:nvSpPr>
        <p:spPr>
          <a:xfrm>
            <a:off x="595796"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1" name="Oval 90"/>
          <p:cNvSpPr/>
          <p:nvPr/>
        </p:nvSpPr>
        <p:spPr>
          <a:xfrm>
            <a:off x="807133"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2" name="Oval 91"/>
          <p:cNvSpPr/>
          <p:nvPr/>
        </p:nvSpPr>
        <p:spPr>
          <a:xfrm>
            <a:off x="1018471"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3" name="Oval 92"/>
          <p:cNvSpPr/>
          <p:nvPr/>
        </p:nvSpPr>
        <p:spPr>
          <a:xfrm>
            <a:off x="1229808"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4" name="Oval 93"/>
          <p:cNvSpPr/>
          <p:nvPr/>
        </p:nvSpPr>
        <p:spPr>
          <a:xfrm>
            <a:off x="1441145"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5" name="Oval 94"/>
          <p:cNvSpPr/>
          <p:nvPr/>
        </p:nvSpPr>
        <p:spPr>
          <a:xfrm>
            <a:off x="1652483"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6" name="Oval 95"/>
          <p:cNvSpPr/>
          <p:nvPr/>
        </p:nvSpPr>
        <p:spPr>
          <a:xfrm>
            <a:off x="1863820"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7" name="Oval 96"/>
          <p:cNvSpPr/>
          <p:nvPr/>
        </p:nvSpPr>
        <p:spPr>
          <a:xfrm>
            <a:off x="2075158"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8" name="Oval 97"/>
          <p:cNvSpPr/>
          <p:nvPr/>
        </p:nvSpPr>
        <p:spPr>
          <a:xfrm>
            <a:off x="2286492" y="645333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99" name="Oval 98"/>
          <p:cNvSpPr/>
          <p:nvPr/>
        </p:nvSpPr>
        <p:spPr>
          <a:xfrm>
            <a:off x="384458" y="6198555"/>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0" name="Oval 99"/>
          <p:cNvSpPr/>
          <p:nvPr/>
        </p:nvSpPr>
        <p:spPr>
          <a:xfrm>
            <a:off x="595796"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1" name="Oval 100"/>
          <p:cNvSpPr/>
          <p:nvPr/>
        </p:nvSpPr>
        <p:spPr>
          <a:xfrm>
            <a:off x="807133"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2" name="Oval 101"/>
          <p:cNvSpPr/>
          <p:nvPr/>
        </p:nvSpPr>
        <p:spPr>
          <a:xfrm>
            <a:off x="1018471"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3" name="Oval 102"/>
          <p:cNvSpPr/>
          <p:nvPr/>
        </p:nvSpPr>
        <p:spPr>
          <a:xfrm>
            <a:off x="1229808"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4" name="Oval 103"/>
          <p:cNvSpPr/>
          <p:nvPr/>
        </p:nvSpPr>
        <p:spPr>
          <a:xfrm>
            <a:off x="1441145"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5" name="Oval 104"/>
          <p:cNvSpPr/>
          <p:nvPr/>
        </p:nvSpPr>
        <p:spPr>
          <a:xfrm>
            <a:off x="1652483"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6" name="Oval 105"/>
          <p:cNvSpPr/>
          <p:nvPr/>
        </p:nvSpPr>
        <p:spPr>
          <a:xfrm>
            <a:off x="1863820"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7" name="Oval 106"/>
          <p:cNvSpPr/>
          <p:nvPr/>
        </p:nvSpPr>
        <p:spPr>
          <a:xfrm>
            <a:off x="2075158"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8" name="Oval 107"/>
          <p:cNvSpPr/>
          <p:nvPr/>
        </p:nvSpPr>
        <p:spPr>
          <a:xfrm>
            <a:off x="2286492" y="6198555"/>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09" name="Oval 108"/>
          <p:cNvSpPr/>
          <p:nvPr/>
        </p:nvSpPr>
        <p:spPr>
          <a:xfrm>
            <a:off x="384458" y="5960397"/>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0" name="Oval 109"/>
          <p:cNvSpPr/>
          <p:nvPr/>
        </p:nvSpPr>
        <p:spPr>
          <a:xfrm>
            <a:off x="595796" y="5960397"/>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1" name="Oval 110"/>
          <p:cNvSpPr/>
          <p:nvPr/>
        </p:nvSpPr>
        <p:spPr>
          <a:xfrm>
            <a:off x="807133"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2" name="Oval 111"/>
          <p:cNvSpPr/>
          <p:nvPr/>
        </p:nvSpPr>
        <p:spPr>
          <a:xfrm>
            <a:off x="1018471"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3" name="Oval 112"/>
          <p:cNvSpPr/>
          <p:nvPr/>
        </p:nvSpPr>
        <p:spPr>
          <a:xfrm>
            <a:off x="1229808"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4" name="Oval 113"/>
          <p:cNvSpPr/>
          <p:nvPr/>
        </p:nvSpPr>
        <p:spPr>
          <a:xfrm>
            <a:off x="1441145"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5" name="Oval 114"/>
          <p:cNvSpPr/>
          <p:nvPr/>
        </p:nvSpPr>
        <p:spPr>
          <a:xfrm>
            <a:off x="1652483"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6" name="Oval 115"/>
          <p:cNvSpPr/>
          <p:nvPr/>
        </p:nvSpPr>
        <p:spPr>
          <a:xfrm>
            <a:off x="1863820"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7" name="Oval 116"/>
          <p:cNvSpPr/>
          <p:nvPr/>
        </p:nvSpPr>
        <p:spPr>
          <a:xfrm>
            <a:off x="2075158"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8" name="Oval 117"/>
          <p:cNvSpPr/>
          <p:nvPr/>
        </p:nvSpPr>
        <p:spPr>
          <a:xfrm>
            <a:off x="2286492" y="5960397"/>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19" name="Oval 118"/>
          <p:cNvSpPr/>
          <p:nvPr/>
        </p:nvSpPr>
        <p:spPr>
          <a:xfrm>
            <a:off x="384458" y="5727748"/>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0" name="Oval 119"/>
          <p:cNvSpPr/>
          <p:nvPr/>
        </p:nvSpPr>
        <p:spPr>
          <a:xfrm>
            <a:off x="595796" y="5727748"/>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1" name="Oval 120"/>
          <p:cNvSpPr/>
          <p:nvPr/>
        </p:nvSpPr>
        <p:spPr>
          <a:xfrm>
            <a:off x="807133" y="5727748"/>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2" name="Oval 121"/>
          <p:cNvSpPr/>
          <p:nvPr/>
        </p:nvSpPr>
        <p:spPr>
          <a:xfrm>
            <a:off x="1018471"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3" name="Oval 122"/>
          <p:cNvSpPr/>
          <p:nvPr/>
        </p:nvSpPr>
        <p:spPr>
          <a:xfrm>
            <a:off x="1229808"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4" name="Oval 123"/>
          <p:cNvSpPr/>
          <p:nvPr/>
        </p:nvSpPr>
        <p:spPr>
          <a:xfrm>
            <a:off x="1441145"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5" name="Oval 124"/>
          <p:cNvSpPr/>
          <p:nvPr/>
        </p:nvSpPr>
        <p:spPr>
          <a:xfrm>
            <a:off x="1652483"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6" name="Oval 125"/>
          <p:cNvSpPr/>
          <p:nvPr/>
        </p:nvSpPr>
        <p:spPr>
          <a:xfrm>
            <a:off x="1863820"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7" name="Oval 126"/>
          <p:cNvSpPr/>
          <p:nvPr/>
        </p:nvSpPr>
        <p:spPr>
          <a:xfrm>
            <a:off x="2075158"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8" name="Oval 127"/>
          <p:cNvSpPr/>
          <p:nvPr/>
        </p:nvSpPr>
        <p:spPr>
          <a:xfrm>
            <a:off x="2286492" y="5727748"/>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29" name="Oval 128"/>
          <p:cNvSpPr/>
          <p:nvPr/>
        </p:nvSpPr>
        <p:spPr>
          <a:xfrm>
            <a:off x="384458" y="5472966"/>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0" name="Oval 129"/>
          <p:cNvSpPr/>
          <p:nvPr/>
        </p:nvSpPr>
        <p:spPr>
          <a:xfrm>
            <a:off x="595796" y="5472966"/>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1" name="Oval 130"/>
          <p:cNvSpPr/>
          <p:nvPr/>
        </p:nvSpPr>
        <p:spPr>
          <a:xfrm>
            <a:off x="807133" y="5472966"/>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2" name="Oval 131"/>
          <p:cNvSpPr/>
          <p:nvPr/>
        </p:nvSpPr>
        <p:spPr>
          <a:xfrm>
            <a:off x="1018471" y="5472966"/>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3" name="Oval 132"/>
          <p:cNvSpPr/>
          <p:nvPr/>
        </p:nvSpPr>
        <p:spPr>
          <a:xfrm>
            <a:off x="1229808" y="5472966"/>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4" name="Oval 133"/>
          <p:cNvSpPr/>
          <p:nvPr/>
        </p:nvSpPr>
        <p:spPr>
          <a:xfrm>
            <a:off x="1441145" y="547296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5" name="Oval 134"/>
          <p:cNvSpPr/>
          <p:nvPr/>
        </p:nvSpPr>
        <p:spPr>
          <a:xfrm>
            <a:off x="1652483" y="547296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6" name="Oval 135"/>
          <p:cNvSpPr/>
          <p:nvPr/>
        </p:nvSpPr>
        <p:spPr>
          <a:xfrm>
            <a:off x="1863820" y="547296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7" name="Oval 136"/>
          <p:cNvSpPr/>
          <p:nvPr/>
        </p:nvSpPr>
        <p:spPr>
          <a:xfrm>
            <a:off x="2069724" y="5476221"/>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8" name="Oval 137"/>
          <p:cNvSpPr/>
          <p:nvPr/>
        </p:nvSpPr>
        <p:spPr>
          <a:xfrm>
            <a:off x="2286492" y="5472966"/>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39" name="Oval 138"/>
          <p:cNvSpPr/>
          <p:nvPr/>
        </p:nvSpPr>
        <p:spPr>
          <a:xfrm>
            <a:off x="384458" y="5234809"/>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0" name="Oval 139"/>
          <p:cNvSpPr/>
          <p:nvPr/>
        </p:nvSpPr>
        <p:spPr>
          <a:xfrm>
            <a:off x="595796" y="5234809"/>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1" name="Oval 140"/>
          <p:cNvSpPr/>
          <p:nvPr/>
        </p:nvSpPr>
        <p:spPr>
          <a:xfrm>
            <a:off x="807133" y="5234809"/>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2" name="Oval 141"/>
          <p:cNvSpPr/>
          <p:nvPr/>
        </p:nvSpPr>
        <p:spPr>
          <a:xfrm>
            <a:off x="1018471" y="5234809"/>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3" name="Oval 142"/>
          <p:cNvSpPr/>
          <p:nvPr/>
        </p:nvSpPr>
        <p:spPr>
          <a:xfrm>
            <a:off x="1229808" y="5234809"/>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4" name="Oval 143"/>
          <p:cNvSpPr/>
          <p:nvPr/>
        </p:nvSpPr>
        <p:spPr>
          <a:xfrm>
            <a:off x="1441145" y="5234809"/>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5" name="Oval 144"/>
          <p:cNvSpPr/>
          <p:nvPr/>
        </p:nvSpPr>
        <p:spPr>
          <a:xfrm>
            <a:off x="1652483" y="5234809"/>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6" name="Oval 145"/>
          <p:cNvSpPr/>
          <p:nvPr/>
        </p:nvSpPr>
        <p:spPr>
          <a:xfrm>
            <a:off x="1863820" y="5234809"/>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7" name="Oval 146"/>
          <p:cNvSpPr/>
          <p:nvPr/>
        </p:nvSpPr>
        <p:spPr>
          <a:xfrm>
            <a:off x="2075158" y="5234809"/>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8" name="Oval 147"/>
          <p:cNvSpPr/>
          <p:nvPr/>
        </p:nvSpPr>
        <p:spPr>
          <a:xfrm>
            <a:off x="2286492" y="5234809"/>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49" name="Oval 148"/>
          <p:cNvSpPr/>
          <p:nvPr/>
        </p:nvSpPr>
        <p:spPr>
          <a:xfrm>
            <a:off x="384458"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0" name="Oval 149"/>
          <p:cNvSpPr/>
          <p:nvPr/>
        </p:nvSpPr>
        <p:spPr>
          <a:xfrm>
            <a:off x="595796"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1" name="Oval 150"/>
          <p:cNvSpPr/>
          <p:nvPr/>
        </p:nvSpPr>
        <p:spPr>
          <a:xfrm>
            <a:off x="807133"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2" name="Oval 151"/>
          <p:cNvSpPr/>
          <p:nvPr/>
        </p:nvSpPr>
        <p:spPr>
          <a:xfrm>
            <a:off x="1018471"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3" name="Oval 152"/>
          <p:cNvSpPr/>
          <p:nvPr/>
        </p:nvSpPr>
        <p:spPr>
          <a:xfrm>
            <a:off x="1229808"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4" name="Oval 153"/>
          <p:cNvSpPr/>
          <p:nvPr/>
        </p:nvSpPr>
        <p:spPr>
          <a:xfrm>
            <a:off x="1441145"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5" name="Oval 154"/>
          <p:cNvSpPr/>
          <p:nvPr/>
        </p:nvSpPr>
        <p:spPr>
          <a:xfrm>
            <a:off x="1652483" y="4968910"/>
            <a:ext cx="184068"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6" name="Oval 155"/>
          <p:cNvSpPr/>
          <p:nvPr/>
        </p:nvSpPr>
        <p:spPr>
          <a:xfrm>
            <a:off x="1863820" y="4968910"/>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7" name="Oval 156"/>
          <p:cNvSpPr/>
          <p:nvPr/>
        </p:nvSpPr>
        <p:spPr>
          <a:xfrm>
            <a:off x="2075158" y="4968910"/>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8" name="Oval 157"/>
          <p:cNvSpPr/>
          <p:nvPr/>
        </p:nvSpPr>
        <p:spPr>
          <a:xfrm>
            <a:off x="2286492" y="4968910"/>
            <a:ext cx="184068"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37" tIns="40519" rIns="81037" bIns="40519" rtlCol="0" anchor="ctr"/>
          <a:lstStyle/>
          <a:p>
            <a:pPr algn="ctr"/>
            <a:endParaRPr lang="en-US" dirty="0">
              <a:latin typeface="Arial" panose="020B0604020202020204" pitchFamily="34" charset="0"/>
              <a:cs typeface="Arial" panose="020B0604020202020204" pitchFamily="34" charset="0"/>
            </a:endParaRPr>
          </a:p>
        </p:txBody>
      </p:sp>
      <p:sp>
        <p:nvSpPr>
          <p:cNvPr id="159" name="TextBox 158"/>
          <p:cNvSpPr txBox="1"/>
          <p:nvPr/>
        </p:nvSpPr>
        <p:spPr>
          <a:xfrm>
            <a:off x="2577933" y="5186858"/>
            <a:ext cx="2187609" cy="1374491"/>
          </a:xfrm>
          <a:prstGeom prst="rect">
            <a:avLst/>
          </a:prstGeom>
          <a:noFill/>
        </p:spPr>
        <p:txBody>
          <a:bodyPr wrap="none" lIns="81037" tIns="40519" rIns="81037" bIns="40519" rtlCol="0">
            <a:spAutoFit/>
          </a:bodyPr>
          <a:lstStyle/>
          <a:p>
            <a:r>
              <a:rPr lang="en-US" sz="3600" b="1" dirty="0" smtClean="0">
                <a:solidFill>
                  <a:schemeClr val="accent1"/>
                </a:solidFill>
                <a:latin typeface="Arial" panose="020B0604020202020204" pitchFamily="34" charset="0"/>
                <a:cs typeface="Arial" panose="020B0604020202020204" pitchFamily="34" charset="0"/>
              </a:rPr>
              <a:t>60%</a:t>
            </a:r>
            <a:endParaRPr lang="en-US" sz="3600" b="1" dirty="0">
              <a:solidFill>
                <a:schemeClr val="accent1"/>
              </a:solidFill>
              <a:latin typeface="Arial" panose="020B0604020202020204" pitchFamily="34" charset="0"/>
              <a:cs typeface="Arial" panose="020B0604020202020204" pitchFamily="34" charset="0"/>
            </a:endParaRPr>
          </a:p>
          <a:p>
            <a:r>
              <a:rPr lang="en-GB" sz="1600" b="1" dirty="0">
                <a:solidFill>
                  <a:schemeClr val="accent1"/>
                </a:solidFill>
              </a:rPr>
              <a:t>of </a:t>
            </a:r>
            <a:r>
              <a:rPr lang="en-GB" sz="1600" b="1" dirty="0" smtClean="0">
                <a:solidFill>
                  <a:schemeClr val="accent1"/>
                </a:solidFill>
              </a:rPr>
              <a:t>consumers said that  </a:t>
            </a:r>
            <a:endParaRPr lang="en-GB" sz="1600" b="1" dirty="0">
              <a:solidFill>
                <a:schemeClr val="accent1"/>
              </a:solidFill>
            </a:endParaRPr>
          </a:p>
          <a:p>
            <a:r>
              <a:rPr lang="en-GB" sz="1600" b="1" dirty="0">
                <a:solidFill>
                  <a:schemeClr val="accent1"/>
                </a:solidFill>
              </a:rPr>
              <a:t>v</a:t>
            </a:r>
            <a:r>
              <a:rPr lang="en-GB" sz="1600" b="1" dirty="0" smtClean="0">
                <a:solidFill>
                  <a:schemeClr val="accent1"/>
                </a:solidFill>
              </a:rPr>
              <a:t>alued mail kept the </a:t>
            </a:r>
          </a:p>
          <a:p>
            <a:r>
              <a:rPr lang="en-GB" sz="1600" b="1" dirty="0">
                <a:solidFill>
                  <a:schemeClr val="accent1"/>
                </a:solidFill>
              </a:rPr>
              <a:t>s</a:t>
            </a:r>
            <a:r>
              <a:rPr lang="en-GB" sz="1600" b="1" dirty="0" smtClean="0">
                <a:solidFill>
                  <a:schemeClr val="accent1"/>
                </a:solidFill>
              </a:rPr>
              <a:t>ender front of mind</a:t>
            </a:r>
            <a:endParaRPr lang="en-GB" sz="1600" b="1" dirty="0">
              <a:solidFill>
                <a:schemeClr val="accent1"/>
              </a:solidFill>
            </a:endParaRPr>
          </a:p>
        </p:txBody>
      </p:sp>
      <p:sp>
        <p:nvSpPr>
          <p:cNvPr id="160" name="TextBox 159"/>
          <p:cNvSpPr txBox="1"/>
          <p:nvPr/>
        </p:nvSpPr>
        <p:spPr>
          <a:xfrm>
            <a:off x="6402211" y="5157193"/>
            <a:ext cx="2236324" cy="1374491"/>
          </a:xfrm>
          <a:prstGeom prst="rect">
            <a:avLst/>
          </a:prstGeom>
          <a:noFill/>
        </p:spPr>
        <p:txBody>
          <a:bodyPr wrap="square" lIns="81037" tIns="40519" rIns="81037" bIns="40519" rtlCol="0">
            <a:spAutoFit/>
          </a:bodyPr>
          <a:lstStyle/>
          <a:p>
            <a:r>
              <a:rPr lang="en-US" sz="3600" b="1" dirty="0" smtClean="0">
                <a:solidFill>
                  <a:schemeClr val="accent2"/>
                </a:solidFill>
                <a:latin typeface="Arial" panose="020B0604020202020204" pitchFamily="34" charset="0"/>
                <a:cs typeface="Arial" panose="020B0604020202020204" pitchFamily="34" charset="0"/>
              </a:rPr>
              <a:t>57%</a:t>
            </a:r>
            <a:endParaRPr lang="en-US" sz="3600" b="1" dirty="0">
              <a:solidFill>
                <a:schemeClr val="accent2"/>
              </a:solidFill>
              <a:latin typeface="Arial" panose="020B0604020202020204" pitchFamily="34" charset="0"/>
              <a:cs typeface="Arial" panose="020B0604020202020204" pitchFamily="34" charset="0"/>
            </a:endParaRPr>
          </a:p>
          <a:p>
            <a:r>
              <a:rPr lang="en-GB" sz="1600" b="1" dirty="0" smtClean="0">
                <a:solidFill>
                  <a:schemeClr val="accent2"/>
                </a:solidFill>
              </a:rPr>
              <a:t>of valued mail recipients think more positively about the sender </a:t>
            </a:r>
            <a:endParaRPr lang="en-GB" sz="1600" b="1" dirty="0">
              <a:solidFill>
                <a:schemeClr val="accent2"/>
              </a:solidFill>
            </a:endParaRPr>
          </a:p>
        </p:txBody>
      </p:sp>
      <p:grpSp>
        <p:nvGrpSpPr>
          <p:cNvPr id="161" name="Group 160"/>
          <p:cNvGrpSpPr/>
          <p:nvPr/>
        </p:nvGrpSpPr>
        <p:grpSpPr>
          <a:xfrm>
            <a:off x="4870327" y="5157193"/>
            <a:ext cx="1230458" cy="1403232"/>
            <a:chOff x="8569732" y="3050727"/>
            <a:chExt cx="1295291" cy="1169360"/>
          </a:xfrm>
        </p:grpSpPr>
        <p:pic>
          <p:nvPicPr>
            <p:cNvPr id="162" name="Picture 2" descr="Image result for person icon"/>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69732" y="3050727"/>
              <a:ext cx="1295291" cy="1169359"/>
            </a:xfrm>
            <a:prstGeom prst="rect">
              <a:avLst/>
            </a:prstGeom>
            <a:noFill/>
            <a:extLst/>
          </p:spPr>
        </p:pic>
        <p:pic>
          <p:nvPicPr>
            <p:cNvPr id="163" name="Picture 2" descr="Image result for person icon"/>
            <p:cNvPicPr>
              <a:picLocks noChangeAspect="1" noChangeArrowheads="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t="77772"/>
            <a:stretch/>
          </p:blipFill>
          <p:spPr bwMode="auto">
            <a:xfrm>
              <a:off x="8569732" y="4090125"/>
              <a:ext cx="1295291" cy="129962"/>
            </a:xfrm>
            <a:prstGeom prst="rect">
              <a:avLst/>
            </a:prstGeom>
            <a:noFill/>
            <a:extLst/>
          </p:spPr>
        </p:pic>
      </p:grpSp>
      <p:pic>
        <p:nvPicPr>
          <p:cNvPr id="164" name="Picture 2" descr="Image result for person icon"/>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1023" y="5157193"/>
            <a:ext cx="1195653" cy="1403231"/>
          </a:xfrm>
          <a:prstGeom prst="rect">
            <a:avLst/>
          </a:prstGeom>
          <a:noFill/>
          <a:extLst/>
        </p:spPr>
      </p:pic>
      <p:pic>
        <p:nvPicPr>
          <p:cNvPr id="165" name="Picture 2" descr="Image result for person icon"/>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0415" y="5157193"/>
            <a:ext cx="1195653" cy="1403231"/>
          </a:xfrm>
          <a:prstGeom prst="rect">
            <a:avLst/>
          </a:prstGeom>
          <a:noFill/>
          <a:extLst/>
        </p:spPr>
      </p:pic>
    </p:spTree>
    <p:extLst>
      <p:ext uri="{BB962C8B-B14F-4D97-AF65-F5344CB8AC3E}">
        <p14:creationId xmlns:p14="http://schemas.microsoft.com/office/powerpoint/2010/main" val="115689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7"/>
          <p:cNvSpPr>
            <a:spLocks noGrp="1"/>
          </p:cNvSpPr>
          <p:nvPr>
            <p:ph type="body" sz="quarter" idx="14"/>
          </p:nvPr>
        </p:nvSpPr>
        <p:spPr bwMode="auto">
          <a:xfrm>
            <a:off x="-31750" y="201613"/>
            <a:ext cx="7739063" cy="523875"/>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800" smtClean="0">
                <a:solidFill>
                  <a:srgbClr val="FFFFFF"/>
                </a:solidFill>
                <a:cs typeface="Arial" charset="0"/>
              </a:rPr>
              <a:t>THE ENERGY MARKET</a:t>
            </a:r>
            <a:r>
              <a:rPr lang="en-GB" altLang="en-US" sz="2800" smtClean="0">
                <a:cs typeface="Arial" charset="0"/>
              </a:rPr>
              <a:t> ‘TRI-LEMMA’</a:t>
            </a:r>
          </a:p>
        </p:txBody>
      </p:sp>
      <p:sp>
        <p:nvSpPr>
          <p:cNvPr id="33795" name="Text Placeholder 6"/>
          <p:cNvSpPr>
            <a:spLocks noGrp="1"/>
          </p:cNvSpPr>
          <p:nvPr>
            <p:ph type="body" sz="quarter" idx="12"/>
          </p:nvPr>
        </p:nvSpPr>
        <p:spPr bwMode="auto">
          <a:xfrm>
            <a:off x="355600" y="1114425"/>
            <a:ext cx="5340350" cy="5191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spcAft>
                <a:spcPts val="0"/>
              </a:spcAft>
              <a:buFont typeface="Wingdings" panose="05000000000000000000" pitchFamily="2" charset="2"/>
              <a:buNone/>
              <a:defRPr/>
            </a:pPr>
            <a:r>
              <a:rPr lang="en-US" altLang="en-US" sz="1200" dirty="0" smtClean="0">
                <a:latin typeface="Arial" pitchFamily="34" charset="0"/>
              </a:rPr>
              <a:t>Long-term challenges facing the UK’s domestic energy have been dubbed a ‘Tri-lemma’:</a:t>
            </a:r>
          </a:p>
          <a:p>
            <a:pPr marL="360000" lvl="1">
              <a:spcBef>
                <a:spcPct val="0"/>
              </a:spcBef>
              <a:spcAft>
                <a:spcPts val="0"/>
              </a:spcAft>
              <a:defRPr/>
            </a:pPr>
            <a:r>
              <a:rPr lang="en-US" altLang="en-US" sz="1200" u="sng" dirty="0">
                <a:latin typeface="Arial" pitchFamily="34" charset="0"/>
              </a:rPr>
              <a:t>D</a:t>
            </a:r>
            <a:r>
              <a:rPr lang="en-US" altLang="en-US" sz="1200" u="sng" dirty="0" smtClean="0">
                <a:latin typeface="Arial" pitchFamily="34" charset="0"/>
              </a:rPr>
              <a:t>e-carbonisation</a:t>
            </a:r>
            <a:r>
              <a:rPr lang="en-US" altLang="en-US" sz="1200" dirty="0" smtClean="0">
                <a:latin typeface="Arial" pitchFamily="34" charset="0"/>
              </a:rPr>
              <a:t>: drive to</a:t>
            </a:r>
            <a:r>
              <a:rPr lang="en-GB" altLang="en-US" sz="1200" dirty="0" smtClean="0">
                <a:latin typeface="Arial" charset="0"/>
              </a:rPr>
              <a:t> renewable energy</a:t>
            </a:r>
            <a:endParaRPr lang="en-US" altLang="en-US" sz="1200" dirty="0" smtClean="0">
              <a:latin typeface="Arial" pitchFamily="34" charset="0"/>
            </a:endParaRPr>
          </a:p>
          <a:p>
            <a:pPr marL="360000" lvl="1">
              <a:spcBef>
                <a:spcPct val="0"/>
              </a:spcBef>
              <a:spcAft>
                <a:spcPts val="0"/>
              </a:spcAft>
              <a:defRPr/>
            </a:pPr>
            <a:r>
              <a:rPr lang="en-US" altLang="en-US" sz="1200" u="sng" dirty="0" smtClean="0">
                <a:latin typeface="Arial" pitchFamily="34" charset="0"/>
              </a:rPr>
              <a:t>Affordability</a:t>
            </a:r>
            <a:r>
              <a:rPr lang="en-US" altLang="en-US" sz="1200" dirty="0" smtClean="0">
                <a:latin typeface="Arial" pitchFamily="34" charset="0"/>
              </a:rPr>
              <a:t>: </a:t>
            </a:r>
            <a:r>
              <a:rPr lang="en-GB" altLang="en-US" sz="1200" dirty="0" smtClean="0">
                <a:latin typeface="Arial" charset="0"/>
                <a:cs typeface="Arial" charset="0"/>
              </a:rPr>
              <a:t>focus </a:t>
            </a:r>
            <a:r>
              <a:rPr lang="en-GB" altLang="en-US" sz="1200" dirty="0">
                <a:latin typeface="Arial" charset="0"/>
                <a:cs typeface="Arial" charset="0"/>
              </a:rPr>
              <a:t>on </a:t>
            </a:r>
            <a:r>
              <a:rPr lang="en-GB" altLang="en-US" sz="1200" dirty="0" smtClean="0">
                <a:latin typeface="Arial" charset="0"/>
                <a:cs typeface="Arial" charset="0"/>
              </a:rPr>
              <a:t>smarter usage and lower costs</a:t>
            </a:r>
            <a:endParaRPr lang="en-US" altLang="en-US" sz="1200" dirty="0" smtClean="0">
              <a:latin typeface="Arial" pitchFamily="34" charset="0"/>
            </a:endParaRPr>
          </a:p>
          <a:p>
            <a:pPr marL="360000" lvl="1">
              <a:spcBef>
                <a:spcPct val="0"/>
              </a:spcBef>
              <a:spcAft>
                <a:spcPts val="0"/>
              </a:spcAft>
              <a:defRPr/>
            </a:pPr>
            <a:r>
              <a:rPr lang="en-US" altLang="en-US" sz="1200" u="sng" dirty="0" smtClean="0">
                <a:latin typeface="Arial" pitchFamily="34" charset="0"/>
              </a:rPr>
              <a:t>Security of supply</a:t>
            </a:r>
            <a:r>
              <a:rPr lang="en-US" altLang="en-US" sz="1200" dirty="0" smtClean="0">
                <a:latin typeface="Arial" pitchFamily="34" charset="0"/>
              </a:rPr>
              <a:t>:</a:t>
            </a:r>
            <a:r>
              <a:rPr lang="en-GB" altLang="en-US" sz="1200" dirty="0" smtClean="0">
                <a:latin typeface="Arial" charset="0"/>
              </a:rPr>
              <a:t> by 2020 60% of the UK gas supply is set to be imported, rising to 90% in 2035 </a:t>
            </a:r>
            <a:endParaRPr lang="en-US" altLang="en-US" sz="1200" dirty="0" smtClean="0">
              <a:latin typeface="Arial" pitchFamily="34" charset="0"/>
            </a:endParaRPr>
          </a:p>
          <a:p>
            <a:pPr>
              <a:spcBef>
                <a:spcPct val="0"/>
              </a:spcBef>
              <a:spcAft>
                <a:spcPts val="0"/>
              </a:spcAft>
              <a:defRPr/>
            </a:pPr>
            <a:endParaRPr lang="en-US" altLang="en-US" sz="1200" dirty="0">
              <a:latin typeface="Arial" pitchFamily="34" charset="0"/>
            </a:endParaRPr>
          </a:p>
          <a:p>
            <a:pPr marL="0" indent="0">
              <a:spcBef>
                <a:spcPct val="0"/>
              </a:spcBef>
              <a:spcAft>
                <a:spcPts val="0"/>
              </a:spcAft>
              <a:buFont typeface="Wingdings" panose="05000000000000000000" pitchFamily="2" charset="2"/>
              <a:buNone/>
              <a:defRPr/>
            </a:pPr>
            <a:r>
              <a:rPr lang="en-US" altLang="en-US" sz="1200" dirty="0" smtClean="0">
                <a:latin typeface="Arial" pitchFamily="34" charset="0"/>
              </a:rPr>
              <a:t>Key trends putting the squeeze on energy since 2000:</a:t>
            </a:r>
            <a:endParaRPr lang="en-US" altLang="en-US" sz="1200" dirty="0">
              <a:latin typeface="Arial" pitchFamily="34" charset="0"/>
            </a:endParaRPr>
          </a:p>
          <a:p>
            <a:pPr marL="360000" lvl="1">
              <a:spcBef>
                <a:spcPct val="0"/>
              </a:spcBef>
              <a:spcAft>
                <a:spcPts val="0"/>
              </a:spcAft>
              <a:defRPr/>
            </a:pPr>
            <a:r>
              <a:rPr lang="en-US" altLang="en-US" sz="1200" dirty="0">
                <a:latin typeface="Arial" pitchFamily="34" charset="0"/>
              </a:rPr>
              <a:t>12% rise in household numbers</a:t>
            </a:r>
          </a:p>
          <a:p>
            <a:pPr marL="360000" lvl="1">
              <a:spcBef>
                <a:spcPct val="0"/>
              </a:spcBef>
              <a:spcAft>
                <a:spcPts val="0"/>
              </a:spcAft>
              <a:defRPr/>
            </a:pPr>
            <a:r>
              <a:rPr lang="en-US" altLang="en-US" sz="1200" dirty="0">
                <a:latin typeface="Arial" pitchFamily="34" charset="0"/>
              </a:rPr>
              <a:t>10% population growth</a:t>
            </a:r>
          </a:p>
          <a:p>
            <a:pPr marL="360000" lvl="1">
              <a:spcBef>
                <a:spcPct val="0"/>
              </a:spcBef>
              <a:spcAft>
                <a:spcPts val="0"/>
              </a:spcAft>
              <a:defRPr/>
            </a:pPr>
            <a:r>
              <a:rPr lang="en-US" altLang="en-US" sz="1200" dirty="0">
                <a:latin typeface="Arial" pitchFamily="34" charset="0"/>
              </a:rPr>
              <a:t>Huge growth in number of products consuming energy</a:t>
            </a:r>
          </a:p>
          <a:p>
            <a:pPr marL="360000" lvl="1">
              <a:spcBef>
                <a:spcPct val="0"/>
              </a:spcBef>
              <a:spcAft>
                <a:spcPts val="0"/>
              </a:spcAft>
              <a:defRPr/>
            </a:pPr>
            <a:r>
              <a:rPr lang="en-US" altLang="en-US" sz="1200" dirty="0">
                <a:latin typeface="Arial" pitchFamily="34" charset="0"/>
              </a:rPr>
              <a:t>Brexit effect on economy and confidence</a:t>
            </a:r>
          </a:p>
          <a:p>
            <a:pPr lvl="1">
              <a:spcBef>
                <a:spcPct val="0"/>
              </a:spcBef>
              <a:spcAft>
                <a:spcPts val="0"/>
              </a:spcAft>
              <a:defRPr/>
            </a:pPr>
            <a:endParaRPr lang="en-US" altLang="en-US" sz="1200" dirty="0">
              <a:latin typeface="Arial" pitchFamily="34" charset="0"/>
            </a:endParaRPr>
          </a:p>
          <a:p>
            <a:pPr marL="0" indent="0">
              <a:spcBef>
                <a:spcPct val="0"/>
              </a:spcBef>
              <a:spcAft>
                <a:spcPts val="0"/>
              </a:spcAft>
              <a:buFont typeface="Wingdings" panose="05000000000000000000" pitchFamily="2" charset="2"/>
              <a:buNone/>
              <a:defRPr/>
            </a:pPr>
            <a:r>
              <a:rPr lang="en-US" altLang="en-US" sz="1200" dirty="0" smtClean="0">
                <a:latin typeface="Arial" pitchFamily="34" charset="0"/>
              </a:rPr>
              <a:t>In contrast:</a:t>
            </a:r>
          </a:p>
          <a:p>
            <a:pPr marL="360000" lvl="1">
              <a:spcBef>
                <a:spcPct val="0"/>
              </a:spcBef>
              <a:spcAft>
                <a:spcPts val="0"/>
              </a:spcAft>
              <a:defRPr/>
            </a:pPr>
            <a:r>
              <a:rPr lang="en-US" altLang="en-US" sz="1200" dirty="0">
                <a:latin typeface="Arial" pitchFamily="34" charset="0"/>
              </a:rPr>
              <a:t>Recent, dramatic decline in consumer confidence and greater focus on household costs intensified with Brexit vote</a:t>
            </a:r>
          </a:p>
          <a:p>
            <a:pPr marL="360000" lvl="1">
              <a:spcBef>
                <a:spcPct val="0"/>
              </a:spcBef>
              <a:spcAft>
                <a:spcPts val="0"/>
              </a:spcAft>
              <a:defRPr/>
            </a:pPr>
            <a:r>
              <a:rPr lang="en-US" altLang="en-US" sz="1200" dirty="0" smtClean="0">
                <a:latin typeface="Arial" pitchFamily="34" charset="0"/>
              </a:rPr>
              <a:t>Drop </a:t>
            </a:r>
            <a:r>
              <a:rPr lang="en-US" altLang="en-US" sz="1200" dirty="0">
                <a:latin typeface="Arial" pitchFamily="34" charset="0"/>
              </a:rPr>
              <a:t>in domestic energy consumption of 19% since 2000</a:t>
            </a:r>
          </a:p>
          <a:p>
            <a:pPr marL="360000" lvl="1">
              <a:spcBef>
                <a:spcPct val="0"/>
              </a:spcBef>
              <a:spcAft>
                <a:spcPts val="0"/>
              </a:spcAft>
              <a:defRPr/>
            </a:pPr>
            <a:r>
              <a:rPr lang="en-US" altLang="en-US" sz="1200" dirty="0">
                <a:latin typeface="Arial" pitchFamily="34" charset="0"/>
              </a:rPr>
              <a:t>Average 20% increase in energy costs since </a:t>
            </a:r>
            <a:r>
              <a:rPr lang="en-US" altLang="en-US" sz="1200" dirty="0" smtClean="0">
                <a:latin typeface="Arial" pitchFamily="34" charset="0"/>
              </a:rPr>
              <a:t>2010</a:t>
            </a:r>
          </a:p>
          <a:p>
            <a:pPr marL="360000" lvl="1">
              <a:spcBef>
                <a:spcPct val="0"/>
              </a:spcBef>
              <a:spcAft>
                <a:spcPts val="0"/>
              </a:spcAft>
              <a:defRPr/>
            </a:pPr>
            <a:r>
              <a:rPr lang="en-US" altLang="en-US" sz="1200" dirty="0" smtClean="0">
                <a:latin typeface="Arial" pitchFamily="34" charset="0"/>
              </a:rPr>
              <a:t>British Gas are latest to announce 12.5% rise in electricity, 7.3% in Dual Fuel, following other suppliers incl. SSE, </a:t>
            </a:r>
            <a:r>
              <a:rPr lang="en-US" altLang="en-US" sz="1200" dirty="0" err="1" smtClean="0">
                <a:latin typeface="Arial" pitchFamily="34" charset="0"/>
              </a:rPr>
              <a:t>Npower</a:t>
            </a:r>
            <a:r>
              <a:rPr lang="en-US" altLang="en-US" sz="1200" dirty="0" smtClean="0">
                <a:latin typeface="Arial" pitchFamily="34" charset="0"/>
              </a:rPr>
              <a:t>, E.On</a:t>
            </a:r>
          </a:p>
          <a:p>
            <a:pPr marL="360000" lvl="1">
              <a:spcBef>
                <a:spcPct val="0"/>
              </a:spcBef>
              <a:spcAft>
                <a:spcPts val="0"/>
              </a:spcAft>
              <a:defRPr/>
            </a:pPr>
            <a:r>
              <a:rPr lang="en-US" altLang="en-US" sz="1200" dirty="0" smtClean="0">
                <a:latin typeface="Arial" pitchFamily="34" charset="0"/>
              </a:rPr>
              <a:t>Cheapest fixed rate has risen by 12% to £833 pa since April</a:t>
            </a:r>
            <a:endParaRPr lang="en-US" altLang="en-US" sz="1200" dirty="0">
              <a:latin typeface="Arial" pitchFamily="34" charset="0"/>
            </a:endParaRPr>
          </a:p>
          <a:p>
            <a:pPr lvl="1">
              <a:spcBef>
                <a:spcPct val="0"/>
              </a:spcBef>
              <a:spcAft>
                <a:spcPts val="0"/>
              </a:spcAft>
              <a:defRPr/>
            </a:pPr>
            <a:endParaRPr lang="en-US" altLang="en-US" sz="1200" dirty="0">
              <a:latin typeface="Arial" pitchFamily="34" charset="0"/>
            </a:endParaRPr>
          </a:p>
          <a:p>
            <a:pPr marL="0" indent="0">
              <a:spcBef>
                <a:spcPct val="0"/>
              </a:spcBef>
              <a:spcAft>
                <a:spcPts val="0"/>
              </a:spcAft>
              <a:buFont typeface="Wingdings" panose="05000000000000000000" pitchFamily="2" charset="2"/>
              <a:buNone/>
              <a:defRPr/>
            </a:pPr>
            <a:r>
              <a:rPr lang="en-US" altLang="en-US" sz="1200" dirty="0">
                <a:latin typeface="Arial" pitchFamily="34" charset="0"/>
              </a:rPr>
              <a:t>D</a:t>
            </a:r>
            <a:r>
              <a:rPr lang="en-US" altLang="en-US" sz="1200" dirty="0" smtClean="0">
                <a:latin typeface="Arial" pitchFamily="34" charset="0"/>
              </a:rPr>
              <a:t>espite smarter, reduced consumption and move to alternative energy, </a:t>
            </a:r>
            <a:r>
              <a:rPr lang="en-US" altLang="en-US" sz="1200" dirty="0">
                <a:latin typeface="Arial" pitchFamily="34" charset="0"/>
              </a:rPr>
              <a:t>2020 targets for reduced greenhouse gas emissions unlikely to be </a:t>
            </a:r>
            <a:r>
              <a:rPr lang="en-US" altLang="en-US" sz="1200" dirty="0" smtClean="0">
                <a:latin typeface="Arial" pitchFamily="34" charset="0"/>
              </a:rPr>
              <a:t>met, putting pressure on regulators and suppliers to do more. Mooted changes to tax laws include proposal to price carbon according to supply and demand.</a:t>
            </a:r>
            <a:endParaRPr lang="en-US" altLang="en-US" sz="1200" dirty="0">
              <a:latin typeface="Arial" pitchFamily="34" charset="0"/>
            </a:endParaRPr>
          </a:p>
          <a:p>
            <a:pPr>
              <a:spcBef>
                <a:spcPct val="0"/>
              </a:spcBef>
              <a:spcAft>
                <a:spcPts val="0"/>
              </a:spcAft>
              <a:defRPr/>
            </a:pPr>
            <a:endParaRPr lang="en-US" altLang="en-US" sz="1200" dirty="0">
              <a:latin typeface="Arial" pitchFamily="34" charset="0"/>
            </a:endParaRPr>
          </a:p>
          <a:p>
            <a:pPr marL="0" indent="0">
              <a:spcBef>
                <a:spcPct val="0"/>
              </a:spcBef>
              <a:spcAft>
                <a:spcPts val="0"/>
              </a:spcAft>
              <a:buFont typeface="Wingdings" panose="05000000000000000000" pitchFamily="2" charset="2"/>
              <a:buNone/>
              <a:defRPr/>
            </a:pPr>
            <a:endParaRPr lang="en-US" altLang="en-US" sz="1200" dirty="0" smtClean="0">
              <a:latin typeface="Arial" pitchFamily="34" charset="0"/>
            </a:endParaRPr>
          </a:p>
          <a:p>
            <a:pPr>
              <a:spcBef>
                <a:spcPct val="0"/>
              </a:spcBef>
              <a:spcAft>
                <a:spcPts val="0"/>
              </a:spcAft>
              <a:defRPr/>
            </a:pPr>
            <a:endParaRPr lang="en-US" altLang="en-US" sz="1200" dirty="0" smtClean="0">
              <a:latin typeface="Arial" pitchFamily="34" charset="0"/>
            </a:endParaRPr>
          </a:p>
        </p:txBody>
      </p:sp>
      <p:sp>
        <p:nvSpPr>
          <p:cNvPr id="34820" name="Slide Number Placeholder 5"/>
          <p:cNvSpPr>
            <a:spLocks noGrp="1"/>
          </p:cNvSpPr>
          <p:nvPr>
            <p:ph type="sldNum"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fld id="{6B48BBFE-78A0-406F-8AA2-49EA2236ADE3}" type="slidenum">
              <a:rPr lang="en-US" altLang="en-US" smtClean="0">
                <a:solidFill>
                  <a:srgbClr val="FFFFFF"/>
                </a:solidFill>
                <a:latin typeface="Arial" charset="0"/>
              </a:rPr>
              <a:pPr eaLnBrk="1" fontAlgn="base" hangingPunct="1">
                <a:spcBef>
                  <a:spcPct val="0"/>
                </a:spcBef>
                <a:spcAft>
                  <a:spcPct val="0"/>
                </a:spcAft>
                <a:defRPr/>
              </a:pPr>
              <a:t>13</a:t>
            </a:fld>
            <a:endParaRPr lang="en-US" altLang="en-US" dirty="0" smtClean="0">
              <a:solidFill>
                <a:srgbClr val="FFFFFF"/>
              </a:solidFill>
              <a:latin typeface="Arial" charset="0"/>
            </a:endParaRPr>
          </a:p>
        </p:txBody>
      </p:sp>
      <p:sp>
        <p:nvSpPr>
          <p:cNvPr id="35845" name="TextBox 1"/>
          <p:cNvSpPr txBox="1">
            <a:spLocks noChangeArrowheads="1"/>
          </p:cNvSpPr>
          <p:nvPr/>
        </p:nvSpPr>
        <p:spPr bwMode="auto">
          <a:xfrm>
            <a:off x="0" y="6457950"/>
            <a:ext cx="507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900">
                <a:latin typeface="Arial" charset="0"/>
              </a:rPr>
              <a:t>Sources: ONS; PwC Energy market report; Dept of Business, Energy &amp; Industrial Strategy 2016</a:t>
            </a:r>
          </a:p>
          <a:p>
            <a:pPr eaLnBrk="1" hangingPunct="1"/>
            <a:r>
              <a:rPr lang="en-GB" altLang="en-US" sz="900">
                <a:latin typeface="Arial" charset="0"/>
              </a:rPr>
              <a:t>CBI: Climate Change, everyone’s business 2016 ; Times 01.08.17; Telegraph 01.08.17</a:t>
            </a:r>
          </a:p>
        </p:txBody>
      </p:sp>
      <p:pic>
        <p:nvPicPr>
          <p:cNvPr id="358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1179513"/>
            <a:ext cx="3376613" cy="207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
        <p:nvSpPr>
          <p:cNvPr id="35847" name="TextBox 1"/>
          <p:cNvSpPr txBox="1">
            <a:spLocks noChangeArrowheads="1"/>
          </p:cNvSpPr>
          <p:nvPr/>
        </p:nvSpPr>
        <p:spPr bwMode="auto">
          <a:xfrm>
            <a:off x="6086475" y="104140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b="1">
                <a:latin typeface="Arial" charset="0"/>
              </a:rPr>
              <a:t>CPI for gas &amp; electricity</a:t>
            </a:r>
          </a:p>
        </p:txBody>
      </p:sp>
      <p:sp>
        <p:nvSpPr>
          <p:cNvPr id="35848" name="Rectangle 2"/>
          <p:cNvSpPr>
            <a:spLocks noChangeArrowheads="1"/>
          </p:cNvSpPr>
          <p:nvPr/>
        </p:nvSpPr>
        <p:spPr bwMode="auto">
          <a:xfrm>
            <a:off x="5972175" y="3546475"/>
            <a:ext cx="31718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600">
                <a:solidFill>
                  <a:srgbClr val="000000"/>
                </a:solidFill>
                <a:latin typeface="Times New Roman" pitchFamily="18" charset="0"/>
              </a:rPr>
              <a:t>British Gas raises electricity price by 12.5%</a:t>
            </a:r>
          </a:p>
          <a:p>
            <a:pPr eaLnBrk="1" hangingPunct="1"/>
            <a:r>
              <a:rPr lang="en-GB" altLang="en-US" sz="1200" b="1">
                <a:solidFill>
                  <a:srgbClr val="000000"/>
                </a:solidFill>
                <a:latin typeface="Times New Roman" pitchFamily="18" charset="0"/>
              </a:rPr>
              <a:t>Emily Gosden, Energy Editor </a:t>
            </a:r>
            <a:endParaRPr lang="en-GB" altLang="en-US" sz="1200">
              <a:solidFill>
                <a:srgbClr val="000000"/>
              </a:solidFill>
              <a:latin typeface="Times New Roman" pitchFamily="18" charset="0"/>
            </a:endParaRPr>
          </a:p>
          <a:p>
            <a:pPr eaLnBrk="1" hangingPunct="1"/>
            <a:r>
              <a:rPr lang="en-GB" altLang="en-US" sz="1200">
                <a:solidFill>
                  <a:srgbClr val="000000"/>
                </a:solidFill>
                <a:latin typeface="Times New Roman" pitchFamily="18" charset="0"/>
              </a:rPr>
              <a:t>August 1 2017, 9:00am, The Times </a:t>
            </a:r>
          </a:p>
          <a:p>
            <a:pPr eaLnBrk="1" hangingPunct="1"/>
            <a:endParaRPr lang="en-GB" altLang="en-US" sz="1200">
              <a:solidFill>
                <a:srgbClr val="000000"/>
              </a:solidFill>
              <a:latin typeface="Times New Roman" pitchFamily="18" charset="0"/>
            </a:endParaRPr>
          </a:p>
          <a:p>
            <a:pPr eaLnBrk="1" hangingPunct="1"/>
            <a:endParaRPr lang="en-GB" altLang="en-US" sz="1200">
              <a:solidFill>
                <a:srgbClr val="000000"/>
              </a:solidFill>
              <a:latin typeface="Times New Roman" pitchFamily="18" charset="0"/>
            </a:endParaRPr>
          </a:p>
        </p:txBody>
      </p:sp>
      <p:pic>
        <p:nvPicPr>
          <p:cNvPr id="35849" name="Picture 10" descr="The supplier’s parent company, Centrica, blamed government policies and energy network costs for the 12.5 per cent r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6475" y="4521200"/>
            <a:ext cx="27749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00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Placeholder 1"/>
          <p:cNvSpPr>
            <a:spLocks noGrp="1"/>
          </p:cNvSpPr>
          <p:nvPr>
            <p:ph type="body" sz="quarter" idx="14"/>
          </p:nvPr>
        </p:nvSpPr>
        <p:spPr bwMode="auto">
          <a:xfrm>
            <a:off x="-31750" y="201613"/>
            <a:ext cx="7942263" cy="584200"/>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mtClean="0"/>
              <a:t>UTILITY SWITCHERS SUMMARY</a:t>
            </a:r>
          </a:p>
        </p:txBody>
      </p:sp>
      <p:sp>
        <p:nvSpPr>
          <p:cNvPr id="210947" name="Text Placeholder 2"/>
          <p:cNvSpPr>
            <a:spLocks noGrp="1"/>
          </p:cNvSpPr>
          <p:nvPr>
            <p:ph type="body" sz="quarter" idx="12"/>
          </p:nvPr>
        </p:nvSpPr>
        <p:spPr bwMode="auto">
          <a:xfrm>
            <a:off x="488950" y="1509713"/>
            <a:ext cx="7639050"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5.912M adults have switched utilities in the past 12 months</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80% of switchers always look out for special offers</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11% are from Mosaic Group H Aspiring Homemakers </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74% of adults who have switched utilities have responded to direct mail in the past year </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14.8% of media spend in the utilities in 2016-17 was for direct mail.  </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They are 34% more likely than the average adult to be a heavy responder to mail </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81% of utility switchers like receiving money off coupons </a:t>
            </a:r>
          </a:p>
          <a:p>
            <a:pPr eaLnBrk="1" hangingPunct="1">
              <a:spcBef>
                <a:spcPct val="0"/>
              </a:spcBef>
              <a:spcAft>
                <a:spcPct val="0"/>
              </a:spcAft>
              <a:buFont typeface="Arial" pitchFamily="34" charset="0"/>
              <a:buChar char="•"/>
            </a:pPr>
            <a:endParaRPr lang="en-GB" altLang="en-US" b="1" smtClean="0">
              <a:latin typeface="Arial" pitchFamily="34" charset="0"/>
              <a:cs typeface="Arial" pitchFamily="34" charset="0"/>
            </a:endParaRPr>
          </a:p>
          <a:p>
            <a:pPr eaLnBrk="1" hangingPunct="1">
              <a:spcBef>
                <a:spcPct val="0"/>
              </a:spcBef>
              <a:spcAft>
                <a:spcPct val="0"/>
              </a:spcAft>
              <a:buFont typeface="Arial" pitchFamily="34" charset="0"/>
              <a:buChar char="•"/>
            </a:pPr>
            <a:r>
              <a:rPr lang="en-GB" altLang="en-US" b="1" smtClean="0">
                <a:latin typeface="Arial" pitchFamily="34" charset="0"/>
                <a:cs typeface="Arial" pitchFamily="34" charset="0"/>
              </a:rPr>
              <a:t>16% of utility switchers are from Cameo Group 7 Paying the Mortgage.</a:t>
            </a:r>
          </a:p>
          <a:p>
            <a:pPr>
              <a:spcBef>
                <a:spcPct val="0"/>
              </a:spcBef>
            </a:pPr>
            <a:endParaRPr lang="en-GB" altLang="en-US" smtClean="0">
              <a:latin typeface="Arial" pitchFamily="34" charset="0"/>
            </a:endParaRPr>
          </a:p>
        </p:txBody>
      </p:sp>
      <p:sp>
        <p:nvSpPr>
          <p:cNvPr id="210948"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fld id="{70AB0363-107B-4F42-A501-2F602611250C}" type="slidenum">
              <a:rPr lang="en-US" altLang="en-US" smtClean="0">
                <a:solidFill>
                  <a:srgbClr val="FFFFFF"/>
                </a:solidFill>
                <a:latin typeface="Arial" pitchFamily="34" charset="0"/>
              </a:rPr>
              <a:pPr eaLnBrk="1" fontAlgn="base" hangingPunct="1">
                <a:spcBef>
                  <a:spcPct val="0"/>
                </a:spcBef>
                <a:spcAft>
                  <a:spcPct val="0"/>
                </a:spcAft>
              </a:pPr>
              <a:t>14</a:t>
            </a:fld>
            <a:endParaRPr lang="en-US" altLang="en-US" smtClean="0">
              <a:solidFill>
                <a:srgbClr val="FFFFFF"/>
              </a:solidFill>
              <a:latin typeface="Arial" pitchFamily="34" charset="0"/>
            </a:endParaRPr>
          </a:p>
        </p:txBody>
      </p:sp>
      <p:sp>
        <p:nvSpPr>
          <p:cNvPr id="210949" name="Rectangle 14"/>
          <p:cNvSpPr>
            <a:spLocks noChangeArrowheads="1"/>
          </p:cNvSpPr>
          <p:nvPr/>
        </p:nvSpPr>
        <p:spPr bwMode="auto">
          <a:xfrm>
            <a:off x="4213225" y="6400800"/>
            <a:ext cx="300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en-GB" altLang="en-US" sz="1000" b="1">
                <a:solidFill>
                  <a:srgbClr val="000000"/>
                </a:solidFill>
                <a:latin typeface="Arial" pitchFamily="34" charset="0"/>
                <a:cs typeface="Arial" pitchFamily="34" charset="0"/>
              </a:rPr>
              <a:t>Source: </a:t>
            </a:r>
            <a:r>
              <a:rPr lang="en-US" altLang="en-US" sz="1000" b="1">
                <a:solidFill>
                  <a:srgbClr val="000000"/>
                </a:solidFill>
                <a:latin typeface="Arial" pitchFamily="34" charset="0"/>
                <a:cs typeface="Arial" pitchFamily="34" charset="0"/>
              </a:rPr>
              <a:t>TGI 2017 Q1, Nielsen, Mintel, Ebiquity </a:t>
            </a:r>
            <a:endParaRPr lang="en-GB" altLang="en-US" sz="1000" b="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4739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
          <p:cNvSpPr>
            <a:spLocks noGrp="1"/>
          </p:cNvSpPr>
          <p:nvPr>
            <p:ph type="body" sz="quarter" idx="14"/>
          </p:nvPr>
        </p:nvSpPr>
        <p:spPr bwMode="auto">
          <a:xfrm>
            <a:off x="-15875" y="222250"/>
            <a:ext cx="8629650" cy="508000"/>
          </a:xfrm>
          <a:extLs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GB" altLang="en-US" smtClean="0">
                <a:cs typeface="Arial" charset="0"/>
              </a:rPr>
              <a:t>PLATFORMS FOR ENGAGEMENT: SPREAD</a:t>
            </a:r>
          </a:p>
        </p:txBody>
      </p:sp>
      <p:sp>
        <p:nvSpPr>
          <p:cNvPr id="39939" name="Text Placeholder 2"/>
          <p:cNvSpPr>
            <a:spLocks noGrp="1"/>
          </p:cNvSpPr>
          <p:nvPr>
            <p:ph type="body" sz="quarter" idx="12"/>
          </p:nvPr>
        </p:nvSpPr>
        <p:spPr bwMode="auto">
          <a:xfrm>
            <a:off x="173038" y="1392238"/>
            <a:ext cx="6100762" cy="485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spcAft>
                <a:spcPts val="0"/>
              </a:spcAft>
              <a:buFont typeface="Wingdings" panose="05000000000000000000" pitchFamily="2" charset="2"/>
              <a:buNone/>
              <a:defRPr/>
            </a:pPr>
            <a:r>
              <a:rPr lang="en-GB" altLang="en-US" sz="1200" dirty="0">
                <a:latin typeface="Arial" pitchFamily="34" charset="0"/>
              </a:rPr>
              <a:t>Multiple opportunities </a:t>
            </a:r>
            <a:r>
              <a:rPr lang="en-GB" altLang="en-US" sz="1200" dirty="0" smtClean="0">
                <a:latin typeface="Arial" pitchFamily="34" charset="0"/>
              </a:rPr>
              <a:t>to </a:t>
            </a:r>
            <a:r>
              <a:rPr lang="en-GB" altLang="en-US" sz="1200" dirty="0">
                <a:latin typeface="Arial" pitchFamily="34" charset="0"/>
              </a:rPr>
              <a:t>stimulate </a:t>
            </a:r>
            <a:r>
              <a:rPr lang="en-GB" altLang="en-US" sz="1200" dirty="0" smtClean="0">
                <a:latin typeface="Arial" pitchFamily="34" charset="0"/>
              </a:rPr>
              <a:t>dialogue positively, rebuild </a:t>
            </a:r>
            <a:r>
              <a:rPr lang="en-GB" altLang="en-US" sz="1200" dirty="0">
                <a:latin typeface="Arial" pitchFamily="34" charset="0"/>
              </a:rPr>
              <a:t>tarnished reputations:</a:t>
            </a:r>
          </a:p>
          <a:p>
            <a:pPr marL="360000" lvl="1" indent="-171450">
              <a:spcBef>
                <a:spcPct val="0"/>
              </a:spcBef>
              <a:spcAft>
                <a:spcPts val="0"/>
              </a:spcAft>
              <a:defRPr/>
            </a:pPr>
            <a:r>
              <a:rPr lang="en-GB" altLang="en-US" sz="1200" dirty="0">
                <a:latin typeface="Arial" pitchFamily="34" charset="0"/>
              </a:rPr>
              <a:t>66% adults interested in fridge technology that runs automatically when energy is cheaper</a:t>
            </a:r>
          </a:p>
          <a:p>
            <a:pPr marL="360000" lvl="1" indent="-171450">
              <a:spcBef>
                <a:spcPct val="0"/>
              </a:spcBef>
              <a:spcAft>
                <a:spcPts val="0"/>
              </a:spcAft>
              <a:defRPr/>
            </a:pPr>
            <a:r>
              <a:rPr lang="en-GB" altLang="en-US" sz="1200" dirty="0">
                <a:latin typeface="Arial" pitchFamily="34" charset="0"/>
              </a:rPr>
              <a:t>Green home technologies </a:t>
            </a:r>
            <a:r>
              <a:rPr lang="en-GB" altLang="en-US" sz="1200" dirty="0" smtClean="0">
                <a:latin typeface="Arial" pitchFamily="34" charset="0"/>
              </a:rPr>
              <a:t>e.g. </a:t>
            </a:r>
            <a:r>
              <a:rPr lang="en-GB" altLang="en-US" sz="1200" dirty="0">
                <a:latin typeface="Arial" pitchFamily="34" charset="0"/>
              </a:rPr>
              <a:t>affordable homes constructed from sustainable wood or high-insulation hemp and lime</a:t>
            </a:r>
          </a:p>
          <a:p>
            <a:pPr marL="360000" lvl="1" indent="-171450">
              <a:spcBef>
                <a:spcPct val="0"/>
              </a:spcBef>
              <a:spcAft>
                <a:spcPts val="0"/>
              </a:spcAft>
              <a:defRPr/>
            </a:pPr>
            <a:r>
              <a:rPr lang="en-GB" altLang="en-US" sz="1200" dirty="0">
                <a:latin typeface="Arial" pitchFamily="34" charset="0"/>
              </a:rPr>
              <a:t>More efficient white goods conserve water and electricity usage</a:t>
            </a:r>
          </a:p>
          <a:p>
            <a:pPr marL="360000" lvl="1" indent="-171450">
              <a:spcBef>
                <a:spcPct val="0"/>
              </a:spcBef>
              <a:spcAft>
                <a:spcPts val="0"/>
              </a:spcAft>
              <a:defRPr/>
            </a:pPr>
            <a:r>
              <a:rPr lang="en-GB" altLang="en-US" sz="1200" dirty="0">
                <a:latin typeface="Arial" pitchFamily="34" charset="0"/>
              </a:rPr>
              <a:t>Smart-meters show energy costs/savings</a:t>
            </a:r>
          </a:p>
          <a:p>
            <a:pPr marL="360000" lvl="1" indent="-171450">
              <a:spcBef>
                <a:spcPct val="0"/>
              </a:spcBef>
              <a:spcAft>
                <a:spcPts val="0"/>
              </a:spcAft>
              <a:defRPr/>
            </a:pPr>
            <a:r>
              <a:rPr lang="en-GB" altLang="en-US" sz="1200" dirty="0">
                <a:latin typeface="Arial" pitchFamily="34" charset="0"/>
              </a:rPr>
              <a:t>Ways consumers can generate their own energy</a:t>
            </a:r>
          </a:p>
          <a:p>
            <a:pPr marL="360000" lvl="1" indent="-171450">
              <a:spcBef>
                <a:spcPct val="0"/>
              </a:spcBef>
              <a:spcAft>
                <a:spcPts val="0"/>
              </a:spcAft>
              <a:defRPr/>
            </a:pPr>
            <a:r>
              <a:rPr lang="en-GB" altLang="en-US" sz="1200" dirty="0">
                <a:latin typeface="Arial" pitchFamily="34" charset="0"/>
              </a:rPr>
              <a:t>Programmes to test/implement measures providing additional or alternative information on energy value/usage </a:t>
            </a:r>
          </a:p>
          <a:p>
            <a:pPr marL="360000" lvl="1" indent="-171450">
              <a:spcBef>
                <a:spcPct val="0"/>
              </a:spcBef>
              <a:spcAft>
                <a:spcPts val="0"/>
              </a:spcAft>
              <a:defRPr/>
            </a:pPr>
            <a:r>
              <a:rPr lang="en-GB" altLang="en-US" sz="1200" dirty="0">
                <a:latin typeface="Arial" pitchFamily="34" charset="0"/>
              </a:rPr>
              <a:t>Review/change information provided on domestic bill</a:t>
            </a:r>
          </a:p>
          <a:p>
            <a:pPr marL="140" indent="0">
              <a:spcBef>
                <a:spcPct val="0"/>
              </a:spcBef>
              <a:spcAft>
                <a:spcPts val="0"/>
              </a:spcAft>
              <a:buFont typeface="Wingdings" panose="05000000000000000000" pitchFamily="2" charset="2"/>
              <a:buNone/>
              <a:defRPr/>
            </a:pPr>
            <a:endParaRPr lang="en-GB" altLang="en-US" sz="1200" dirty="0" smtClean="0">
              <a:latin typeface="Arial" pitchFamily="34" charset="0"/>
            </a:endParaRPr>
          </a:p>
          <a:p>
            <a:pPr marL="140" indent="0">
              <a:spcBef>
                <a:spcPct val="0"/>
              </a:spcBef>
              <a:spcAft>
                <a:spcPts val="0"/>
              </a:spcAft>
              <a:buFont typeface="Wingdings" panose="05000000000000000000" pitchFamily="2" charset="2"/>
              <a:buNone/>
              <a:defRPr/>
            </a:pPr>
            <a:r>
              <a:rPr lang="en-GB" altLang="en-US" sz="1200" dirty="0" smtClean="0">
                <a:latin typeface="Arial" pitchFamily="34" charset="0"/>
              </a:rPr>
              <a:t>Prize </a:t>
            </a:r>
            <a:r>
              <a:rPr lang="en-GB" altLang="en-US" sz="1200" dirty="0">
                <a:latin typeface="Arial" pitchFamily="34" charset="0"/>
              </a:rPr>
              <a:t>for successful energy brand is to reposition as service provider</a:t>
            </a:r>
            <a:r>
              <a:rPr lang="en-GB" altLang="en-US" sz="1200" dirty="0" smtClean="0">
                <a:latin typeface="Arial" pitchFamily="34" charset="0"/>
              </a:rPr>
              <a:t>:</a:t>
            </a:r>
            <a:endParaRPr lang="en-GB" altLang="en-US" sz="1200" dirty="0">
              <a:latin typeface="Arial" pitchFamily="34" charset="0"/>
            </a:endParaRPr>
          </a:p>
          <a:p>
            <a:pPr marL="360000" lvl="1" indent="-171450">
              <a:spcBef>
                <a:spcPct val="0"/>
              </a:spcBef>
              <a:spcAft>
                <a:spcPts val="0"/>
              </a:spcAft>
              <a:defRPr/>
            </a:pPr>
            <a:r>
              <a:rPr lang="en-GB" altLang="en-US" sz="1200" dirty="0" smtClean="0">
                <a:latin typeface="Arial" pitchFamily="34" charset="0"/>
              </a:rPr>
              <a:t>Facilitate </a:t>
            </a:r>
            <a:r>
              <a:rPr lang="en-GB" altLang="en-US" sz="1200" dirty="0">
                <a:latin typeface="Arial" pitchFamily="34" charset="0"/>
              </a:rPr>
              <a:t>take-up of smart devices to give ongoing read on consumption</a:t>
            </a:r>
          </a:p>
          <a:p>
            <a:pPr marL="360000" lvl="1" indent="-171450">
              <a:spcBef>
                <a:spcPct val="0"/>
              </a:spcBef>
              <a:spcAft>
                <a:spcPts val="0"/>
              </a:spcAft>
              <a:defRPr/>
            </a:pPr>
            <a:r>
              <a:rPr lang="en-GB" altLang="en-US" sz="1200" dirty="0">
                <a:latin typeface="Arial" pitchFamily="34" charset="0"/>
              </a:rPr>
              <a:t>Automated data collection becomes basis for smarter usage patterns</a:t>
            </a:r>
          </a:p>
          <a:p>
            <a:pPr marL="360000" lvl="1" indent="-171450">
              <a:spcBef>
                <a:spcPct val="0"/>
              </a:spcBef>
              <a:spcAft>
                <a:spcPts val="0"/>
              </a:spcAft>
              <a:defRPr/>
            </a:pPr>
            <a:r>
              <a:rPr lang="en-GB" altLang="en-US" sz="1200" dirty="0">
                <a:latin typeface="Arial" pitchFamily="34" charset="0"/>
              </a:rPr>
              <a:t>Energy provider takes over challenge of supplying power in most cost-effective way from </a:t>
            </a:r>
            <a:r>
              <a:rPr lang="en-GB" altLang="en-US" sz="1200" dirty="0" smtClean="0">
                <a:latin typeface="Arial" pitchFamily="34" charset="0"/>
              </a:rPr>
              <a:t>householder</a:t>
            </a:r>
          </a:p>
          <a:p>
            <a:pPr marL="360000" lvl="1" indent="-171450">
              <a:spcBef>
                <a:spcPct val="0"/>
              </a:spcBef>
              <a:spcAft>
                <a:spcPts val="0"/>
              </a:spcAft>
              <a:defRPr/>
            </a:pPr>
            <a:r>
              <a:rPr lang="en-GB" altLang="en-US" sz="1200" dirty="0" smtClean="0">
                <a:latin typeface="Arial" pitchFamily="34" charset="0"/>
              </a:rPr>
              <a:t>Build on current promotional strategies, especially with provision of multiple services incl. broadband, mobile  </a:t>
            </a:r>
          </a:p>
          <a:p>
            <a:pPr marL="360000" lvl="1" indent="-171450">
              <a:spcBef>
                <a:spcPct val="0"/>
              </a:spcBef>
              <a:spcAft>
                <a:spcPts val="0"/>
              </a:spcAft>
              <a:defRPr/>
            </a:pPr>
            <a:r>
              <a:rPr lang="en-GB" altLang="en-US" sz="1200" dirty="0" smtClean="0">
                <a:latin typeface="Arial" pitchFamily="34" charset="0"/>
              </a:rPr>
              <a:t>Consider reward strategies as competitors start to trial loyalty programmes</a:t>
            </a:r>
            <a:endParaRPr lang="en-GB" altLang="en-US" sz="1200" dirty="0">
              <a:latin typeface="Arial" pitchFamily="34" charset="0"/>
            </a:endParaRPr>
          </a:p>
          <a:p>
            <a:pPr marL="627063" lvl="1" indent="-169863">
              <a:spcBef>
                <a:spcPct val="0"/>
              </a:spcBef>
              <a:spcAft>
                <a:spcPts val="0"/>
              </a:spcAft>
              <a:defRPr/>
            </a:pPr>
            <a:endParaRPr lang="en-GB" altLang="en-US" sz="1200" dirty="0">
              <a:latin typeface="Arial" pitchFamily="34" charset="0"/>
            </a:endParaRPr>
          </a:p>
          <a:p>
            <a:pPr marL="140" indent="0">
              <a:spcBef>
                <a:spcPct val="0"/>
              </a:spcBef>
              <a:spcAft>
                <a:spcPts val="0"/>
              </a:spcAft>
              <a:buFont typeface="Wingdings" panose="05000000000000000000" pitchFamily="2" charset="2"/>
              <a:buNone/>
              <a:defRPr/>
            </a:pPr>
            <a:r>
              <a:rPr lang="en-GB" altLang="en-US" sz="1200" dirty="0" smtClean="0">
                <a:latin typeface="Arial" pitchFamily="34" charset="0"/>
              </a:rPr>
              <a:t>Unique challenges facing energy suppliers’ messaging – engaging customers in inherently uninteresting market and explaining complexities of ‘smarter’ usage – can be solved by mail/door-drops:</a:t>
            </a:r>
          </a:p>
          <a:p>
            <a:pPr marL="360000" lvl="1" indent="-171450">
              <a:spcBef>
                <a:spcPct val="0"/>
              </a:spcBef>
              <a:spcAft>
                <a:spcPts val="0"/>
              </a:spcAft>
              <a:defRPr/>
            </a:pPr>
            <a:r>
              <a:rPr lang="en-GB" altLang="en-US" sz="1200" dirty="0">
                <a:latin typeface="Arial" pitchFamily="34" charset="0"/>
              </a:rPr>
              <a:t>Analysis of individual household energy usage/behaviours the pre-cursor to relevant, targeted messages</a:t>
            </a:r>
          </a:p>
          <a:p>
            <a:pPr marL="360000" lvl="1" indent="-171450">
              <a:spcBef>
                <a:spcPct val="0"/>
              </a:spcBef>
              <a:spcAft>
                <a:spcPts val="0"/>
              </a:spcAft>
              <a:defRPr/>
            </a:pPr>
            <a:r>
              <a:rPr lang="en-GB" altLang="en-US" sz="1200" dirty="0">
                <a:latin typeface="Arial" pitchFamily="34" charset="0"/>
              </a:rPr>
              <a:t>Print medium allows clear explanation of complex technology and/or supply management</a:t>
            </a:r>
          </a:p>
          <a:p>
            <a:pPr marL="0" indent="0">
              <a:spcAft>
                <a:spcPts val="600"/>
              </a:spcAft>
              <a:buFont typeface="Wingdings" panose="05000000000000000000" pitchFamily="2" charset="2"/>
              <a:buNone/>
              <a:defRPr/>
            </a:pPr>
            <a:endParaRPr lang="en-GB" altLang="en-US" sz="1200" dirty="0" smtClean="0">
              <a:latin typeface="Arial" charset="0"/>
            </a:endParaRPr>
          </a:p>
        </p:txBody>
      </p:sp>
      <p:sp>
        <p:nvSpPr>
          <p:cNvPr id="41988" name="Text Placeholder 3"/>
          <p:cNvSpPr>
            <a:spLocks noGrp="1"/>
          </p:cNvSpPr>
          <p:nvPr>
            <p:ph type="body" sz="quarter" idx="15"/>
          </p:nvPr>
        </p:nvSpPr>
        <p:spPr bwMode="auto">
          <a:xfrm>
            <a:off x="-11113" y="735013"/>
            <a:ext cx="5883276" cy="508000"/>
          </a:xfrm>
          <a:extLs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GB" altLang="en-US" smtClean="0">
                <a:cs typeface="Arial" charset="0"/>
              </a:rPr>
              <a:t>GOOD NEWS ON ENERGY</a:t>
            </a:r>
          </a:p>
        </p:txBody>
      </p:sp>
      <p:sp>
        <p:nvSpPr>
          <p:cNvPr id="39941"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eaLnBrk="0" hangingPunct="0">
              <a:defRPr>
                <a:solidFill>
                  <a:schemeClr val="tx1"/>
                </a:solidFill>
                <a:latin typeface="Verdana" pitchFamily="34" charset="0"/>
              </a:defRPr>
            </a:lvl1pPr>
            <a:lvl2pPr marL="742950" indent="-285750" defTabSz="514350" eaLnBrk="0" hangingPunct="0">
              <a:defRPr>
                <a:solidFill>
                  <a:schemeClr val="tx1"/>
                </a:solidFill>
                <a:latin typeface="Verdana" pitchFamily="34" charset="0"/>
              </a:defRPr>
            </a:lvl2pPr>
            <a:lvl3pPr marL="1143000" indent="-228600" defTabSz="514350" eaLnBrk="0" hangingPunct="0">
              <a:defRPr>
                <a:solidFill>
                  <a:schemeClr val="tx1"/>
                </a:solidFill>
                <a:latin typeface="Verdana" pitchFamily="34" charset="0"/>
              </a:defRPr>
            </a:lvl3pPr>
            <a:lvl4pPr marL="1600200" indent="-228600" defTabSz="514350" eaLnBrk="0" hangingPunct="0">
              <a:defRPr>
                <a:solidFill>
                  <a:schemeClr val="tx1"/>
                </a:solidFill>
                <a:latin typeface="Verdana" pitchFamily="34" charset="0"/>
              </a:defRPr>
            </a:lvl4pPr>
            <a:lvl5pPr marL="2057400" indent="-228600" defTabSz="514350" eaLnBrk="0" hangingPunct="0">
              <a:defRPr>
                <a:solidFill>
                  <a:schemeClr val="tx1"/>
                </a:solidFill>
                <a:latin typeface="Verdana" pitchFamily="34" charset="0"/>
              </a:defRPr>
            </a:lvl5pPr>
            <a:lvl6pPr marL="2514600" indent="-228600" defTabSz="514350" eaLnBrk="0" fontAlgn="base" hangingPunct="0">
              <a:spcBef>
                <a:spcPct val="0"/>
              </a:spcBef>
              <a:spcAft>
                <a:spcPct val="0"/>
              </a:spcAft>
              <a:defRPr>
                <a:solidFill>
                  <a:schemeClr val="tx1"/>
                </a:solidFill>
                <a:latin typeface="Verdana" pitchFamily="34" charset="0"/>
              </a:defRPr>
            </a:lvl6pPr>
            <a:lvl7pPr marL="2971800" indent="-228600" defTabSz="514350" eaLnBrk="0" fontAlgn="base" hangingPunct="0">
              <a:spcBef>
                <a:spcPct val="0"/>
              </a:spcBef>
              <a:spcAft>
                <a:spcPct val="0"/>
              </a:spcAft>
              <a:defRPr>
                <a:solidFill>
                  <a:schemeClr val="tx1"/>
                </a:solidFill>
                <a:latin typeface="Verdana" pitchFamily="34" charset="0"/>
              </a:defRPr>
            </a:lvl7pPr>
            <a:lvl8pPr marL="3429000" indent="-228600" defTabSz="514350" eaLnBrk="0" fontAlgn="base" hangingPunct="0">
              <a:spcBef>
                <a:spcPct val="0"/>
              </a:spcBef>
              <a:spcAft>
                <a:spcPct val="0"/>
              </a:spcAft>
              <a:defRPr>
                <a:solidFill>
                  <a:schemeClr val="tx1"/>
                </a:solidFill>
                <a:latin typeface="Verdana" pitchFamily="34" charset="0"/>
              </a:defRPr>
            </a:lvl8pPr>
            <a:lvl9pPr marL="3886200" indent="-228600" defTabSz="51435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fld id="{81BEC522-EEC6-4E5C-9371-722227AAEF50}" type="slidenum">
              <a:rPr lang="en-US" altLang="en-US" smtClean="0">
                <a:solidFill>
                  <a:srgbClr val="FFFFFF"/>
                </a:solidFill>
                <a:latin typeface="Arial" charset="0"/>
              </a:rPr>
              <a:pPr eaLnBrk="1" fontAlgn="base" hangingPunct="1">
                <a:spcBef>
                  <a:spcPct val="0"/>
                </a:spcBef>
                <a:spcAft>
                  <a:spcPct val="0"/>
                </a:spcAft>
                <a:defRPr/>
              </a:pPr>
              <a:t>15</a:t>
            </a:fld>
            <a:endParaRPr lang="en-US" altLang="en-US" dirty="0" smtClean="0">
              <a:solidFill>
                <a:srgbClr val="FFFFFF"/>
              </a:solidFill>
              <a:latin typeface="Arial" charset="0"/>
            </a:endParaRPr>
          </a:p>
        </p:txBody>
      </p:sp>
      <p:sp>
        <p:nvSpPr>
          <p:cNvPr id="41990" name="TextBox 1"/>
          <p:cNvSpPr txBox="1">
            <a:spLocks noChangeArrowheads="1"/>
          </p:cNvSpPr>
          <p:nvPr/>
        </p:nvSpPr>
        <p:spPr bwMode="auto">
          <a:xfrm>
            <a:off x="0" y="6611938"/>
            <a:ext cx="5440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sz="1000"/>
              <a:t>Sources: OFGEM; Energy Live News, Energy UK July 2016 ; ‘Lean &amp; Green’ Mintel</a:t>
            </a:r>
          </a:p>
        </p:txBody>
      </p:sp>
      <p:pic>
        <p:nvPicPr>
          <p:cNvPr id="41991" name="Picture 9" descr="C:\Users\New User\Desktop\smart man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96056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0" descr="C:\Users\New User\Desktop\comple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4032250"/>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502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txBox="1">
            <a:spLocks/>
          </p:cNvSpPr>
          <p:nvPr/>
        </p:nvSpPr>
        <p:spPr>
          <a:xfrm>
            <a:off x="517525" y="1857375"/>
            <a:ext cx="8191500" cy="333375"/>
          </a:xfrm>
          <a:prstGeom prst="rect">
            <a:avLst/>
          </a:prstGeom>
        </p:spPr>
        <p:txBody>
          <a:bodyPr/>
          <a:lstStyle/>
          <a:p>
            <a:pPr>
              <a:spcBef>
                <a:spcPct val="50000"/>
              </a:spcBef>
              <a:buClr>
                <a:srgbClr val="FF0000"/>
              </a:buClr>
              <a:defRPr/>
            </a:pPr>
            <a:endParaRPr lang="en-US" sz="1400" b="1" kern="0" dirty="0">
              <a:solidFill>
                <a:prstClr val="black"/>
              </a:solidFill>
              <a:latin typeface="Tahoma" pitchFamily="34" charset="0"/>
              <a:ea typeface="Tahoma" pitchFamily="34" charset="0"/>
              <a:cs typeface="Arial" charset="0"/>
            </a:endParaRPr>
          </a:p>
        </p:txBody>
      </p:sp>
      <p:sp>
        <p:nvSpPr>
          <p:cNvPr id="246787" name="Rectangle 14"/>
          <p:cNvSpPr>
            <a:spLocks noChangeArrowheads="1"/>
          </p:cNvSpPr>
          <p:nvPr/>
        </p:nvSpPr>
        <p:spPr bwMode="auto">
          <a:xfrm>
            <a:off x="6402388" y="6092825"/>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en-GB" altLang="en-US" sz="1000" b="1">
                <a:solidFill>
                  <a:srgbClr val="000000"/>
                </a:solidFill>
                <a:latin typeface="Arial" pitchFamily="34" charset="0"/>
                <a:ea typeface="MS PGothic" pitchFamily="34" charset="-128"/>
                <a:cs typeface="Arial" pitchFamily="34" charset="0"/>
              </a:rPr>
              <a:t>Source: </a:t>
            </a:r>
          </a:p>
          <a:p>
            <a:pPr algn="r" eaLnBrk="1" hangingPunct="1"/>
            <a:r>
              <a:rPr lang="en-GB" altLang="en-US" sz="1000" b="1">
                <a:solidFill>
                  <a:srgbClr val="000000"/>
                </a:solidFill>
                <a:latin typeface="Arial" pitchFamily="34" charset="0"/>
                <a:ea typeface="MS PGothic" pitchFamily="34" charset="-128"/>
                <a:cs typeface="Arial" pitchFamily="34" charset="0"/>
              </a:rPr>
              <a:t>Touchpoints 6 2015</a:t>
            </a:r>
          </a:p>
        </p:txBody>
      </p:sp>
      <p:sp>
        <p:nvSpPr>
          <p:cNvPr id="246788" name="Text Placeholder 1"/>
          <p:cNvSpPr>
            <a:spLocks noGrp="1"/>
          </p:cNvSpPr>
          <p:nvPr>
            <p:ph type="body" sz="quarter" idx="14"/>
          </p:nvPr>
        </p:nvSpPr>
        <p:spPr bwMode="auto">
          <a:xfrm>
            <a:off x="-31750" y="201613"/>
            <a:ext cx="9374188" cy="584200"/>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mtClean="0"/>
              <a:t>CHANGED UTILITY SUPPLIER IN PAST</a:t>
            </a:r>
          </a:p>
        </p:txBody>
      </p:sp>
      <p:sp>
        <p:nvSpPr>
          <p:cNvPr id="246789" name="Text Placeholder 2"/>
          <p:cNvSpPr>
            <a:spLocks noGrp="1"/>
          </p:cNvSpPr>
          <p:nvPr>
            <p:ph type="body" sz="quarter" idx="15"/>
          </p:nvPr>
        </p:nvSpPr>
        <p:spPr bwMode="auto">
          <a:xfrm>
            <a:off x="-31750" y="784225"/>
            <a:ext cx="8913813" cy="584200"/>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mtClean="0"/>
              <a:t>YEAR- RESPONSE TO DIRECT MAIL  </a:t>
            </a:r>
          </a:p>
        </p:txBody>
      </p:sp>
      <p:sp>
        <p:nvSpPr>
          <p:cNvPr id="246790" name="TextBox 1"/>
          <p:cNvSpPr txBox="1">
            <a:spLocks noChangeArrowheads="1"/>
          </p:cNvSpPr>
          <p:nvPr/>
        </p:nvSpPr>
        <p:spPr bwMode="auto">
          <a:xfrm>
            <a:off x="517525" y="1450975"/>
            <a:ext cx="4065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b="1">
                <a:solidFill>
                  <a:srgbClr val="000000"/>
                </a:solidFill>
                <a:latin typeface="Arial" pitchFamily="34" charset="0"/>
                <a:ea typeface="MS PGothic" pitchFamily="34" charset="-128"/>
                <a:cs typeface="Arial" pitchFamily="34" charset="0"/>
              </a:rPr>
              <a:t>Response to direct mail in the past year</a:t>
            </a:r>
          </a:p>
        </p:txBody>
      </p:sp>
      <p:sp>
        <p:nvSpPr>
          <p:cNvPr id="10" name="Rounded Rectangle 9"/>
          <p:cNvSpPr/>
          <p:nvPr/>
        </p:nvSpPr>
        <p:spPr>
          <a:xfrm>
            <a:off x="5945188" y="4367213"/>
            <a:ext cx="2124075" cy="1552575"/>
          </a:xfrm>
          <a:prstGeom prst="round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b="1" dirty="0">
                <a:solidFill>
                  <a:srgbClr val="FFFFFF"/>
                </a:solidFill>
                <a:latin typeface="Arial" charset="0"/>
                <a:cs typeface="Arial" charset="0"/>
              </a:rPr>
              <a:t>74%</a:t>
            </a:r>
            <a:r>
              <a:rPr lang="en-GB" altLang="en-US" sz="1200" b="1" dirty="0">
                <a:solidFill>
                  <a:srgbClr val="FFFFFF"/>
                </a:solidFill>
                <a:latin typeface="Arial" charset="0"/>
                <a:cs typeface="Arial" charset="0"/>
              </a:rPr>
              <a:t>  of adults who switched utility supplier in last year have responded to advertising mail in the past year</a:t>
            </a:r>
          </a:p>
        </p:txBody>
      </p:sp>
      <p:graphicFrame>
        <p:nvGraphicFramePr>
          <p:cNvPr id="9" name="Chart 8"/>
          <p:cNvGraphicFramePr>
            <a:graphicFrameLocks/>
          </p:cNvGraphicFramePr>
          <p:nvPr/>
        </p:nvGraphicFramePr>
        <p:xfrm>
          <a:off x="487842" y="2024062"/>
          <a:ext cx="7741765" cy="4581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589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4"/>
          </p:nvPr>
        </p:nvSpPr>
        <p:spPr bwMode="auto">
          <a:xfrm>
            <a:off x="-31750" y="201613"/>
            <a:ext cx="8297863" cy="523875"/>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smtClean="0"/>
              <a:t>LIMITED DIFFERENTIATION IN TELCOS:</a:t>
            </a:r>
          </a:p>
        </p:txBody>
      </p:sp>
      <p:sp>
        <p:nvSpPr>
          <p:cNvPr id="35843" name="TextBox 1"/>
          <p:cNvSpPr txBox="1">
            <a:spLocks noChangeArrowheads="1"/>
          </p:cNvSpPr>
          <p:nvPr/>
        </p:nvSpPr>
        <p:spPr bwMode="auto">
          <a:xfrm>
            <a:off x="0" y="6634163"/>
            <a:ext cx="6138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900">
                <a:latin typeface="Arial" pitchFamily="34" charset="0"/>
                <a:cs typeface="Arial" pitchFamily="34" charset="0"/>
              </a:rPr>
              <a:t>Source: Mintel ‘Mobile Network Providers’ 2016; ‘Bundled Communications’, ‘Mobiles UK’ 2017’ </a:t>
            </a:r>
          </a:p>
        </p:txBody>
      </p:sp>
      <p:sp>
        <p:nvSpPr>
          <p:cNvPr id="35846" name="Rectangle 17"/>
          <p:cNvSpPr>
            <a:spLocks noChangeArrowheads="1"/>
          </p:cNvSpPr>
          <p:nvPr/>
        </p:nvSpPr>
        <p:spPr bwMode="auto">
          <a:xfrm>
            <a:off x="414338" y="1468438"/>
            <a:ext cx="4881562"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eaLnBrk="1" hangingPunct="1">
              <a:defRPr/>
            </a:pPr>
            <a:r>
              <a:rPr lang="en-GB" altLang="en-US" sz="1400" b="1" dirty="0" smtClean="0">
                <a:latin typeface="Arial" charset="0"/>
              </a:rPr>
              <a:t>Brand loyalty relatively strong in telco markets: </a:t>
            </a:r>
          </a:p>
          <a:p>
            <a:pPr eaLnBrk="1" hangingPunct="1">
              <a:buFont typeface="Arial" panose="020B0604020202020204" pitchFamily="34" charset="0"/>
              <a:buChar char="•"/>
              <a:defRPr/>
            </a:pPr>
            <a:r>
              <a:rPr lang="en-GB" altLang="en-US" sz="1400" dirty="0" smtClean="0">
                <a:latin typeface="Arial" charset="0"/>
              </a:rPr>
              <a:t>51% loyal to mobile network provider</a:t>
            </a:r>
          </a:p>
          <a:p>
            <a:pPr eaLnBrk="1" hangingPunct="1">
              <a:buFont typeface="Arial" panose="020B0604020202020204" pitchFamily="34" charset="0"/>
              <a:buChar char="•"/>
              <a:defRPr/>
            </a:pPr>
            <a:r>
              <a:rPr lang="en-GB" altLang="en-US" sz="1400" dirty="0" smtClean="0">
                <a:latin typeface="Arial" charset="0"/>
              </a:rPr>
              <a:t>73% have not switched bundled provider in last 3 years</a:t>
            </a:r>
          </a:p>
          <a:p>
            <a:pPr eaLnBrk="1" hangingPunct="1">
              <a:buFont typeface="Arial" panose="020B0604020202020204" pitchFamily="34" charset="0"/>
              <a:buChar char="•"/>
              <a:defRPr/>
            </a:pPr>
            <a:r>
              <a:rPr lang="en-GB" altLang="en-US" sz="1400" dirty="0">
                <a:latin typeface="Arial" charset="0"/>
                <a:cs typeface="Arial" charset="0"/>
              </a:rPr>
              <a:t>Future brand emphasis likely to shift from acquisition to </a:t>
            </a:r>
            <a:r>
              <a:rPr lang="en-GB" altLang="en-US" sz="1400" dirty="0" smtClean="0">
                <a:latin typeface="Arial" charset="0"/>
                <a:cs typeface="Arial" charset="0"/>
              </a:rPr>
              <a:t>retention</a:t>
            </a:r>
            <a:endParaRPr lang="en-GB" altLang="en-US" sz="1400" dirty="0" smtClean="0">
              <a:latin typeface="Arial" charset="0"/>
            </a:endParaRPr>
          </a:p>
          <a:p>
            <a:pPr eaLnBrk="1" hangingPunct="1">
              <a:buFont typeface="Arial" panose="020B0604020202020204" pitchFamily="34" charset="0"/>
              <a:buChar char="•"/>
              <a:defRPr/>
            </a:pPr>
            <a:endParaRPr lang="en-GB" altLang="en-US" sz="1400" dirty="0" smtClean="0">
              <a:latin typeface="Arial" charset="0"/>
              <a:cs typeface="Arial" charset="0"/>
            </a:endParaRPr>
          </a:p>
          <a:p>
            <a:pPr marL="0" indent="0" eaLnBrk="1" hangingPunct="1">
              <a:defRPr/>
            </a:pPr>
            <a:r>
              <a:rPr lang="en-GB" altLang="en-US" sz="1400" b="1" dirty="0" smtClean="0">
                <a:latin typeface="Arial" charset="0"/>
                <a:cs typeface="Arial" charset="0"/>
              </a:rPr>
              <a:t>But inertia/market dynamics may be real drivers:</a:t>
            </a:r>
            <a:endParaRPr lang="en-GB" altLang="en-US" sz="1400" dirty="0" smtClean="0">
              <a:latin typeface="Arial" charset="0"/>
            </a:endParaRPr>
          </a:p>
          <a:p>
            <a:pPr eaLnBrk="1" hangingPunct="1">
              <a:buFont typeface="Arial" panose="020B0604020202020204" pitchFamily="34" charset="0"/>
              <a:buChar char="•"/>
              <a:defRPr/>
            </a:pPr>
            <a:r>
              <a:rPr lang="en-GB" altLang="en-US" sz="1400" dirty="0">
                <a:latin typeface="Arial" charset="0"/>
                <a:cs typeface="Arial" charset="0"/>
              </a:rPr>
              <a:t>70% customers on 2 year mobile contract </a:t>
            </a:r>
            <a:r>
              <a:rPr lang="en-GB" altLang="en-US" sz="1400" dirty="0" smtClean="0">
                <a:latin typeface="Arial" charset="0"/>
                <a:cs typeface="Arial" charset="0"/>
              </a:rPr>
              <a:t>say they </a:t>
            </a:r>
            <a:r>
              <a:rPr lang="en-GB" altLang="en-US" sz="1400" dirty="0">
                <a:latin typeface="Arial" charset="0"/>
                <a:cs typeface="Arial" charset="0"/>
              </a:rPr>
              <a:t>will upgrade with the same manufacturer</a:t>
            </a:r>
          </a:p>
          <a:p>
            <a:pPr eaLnBrk="1" hangingPunct="1">
              <a:buFont typeface="Arial" panose="020B0604020202020204" pitchFamily="34" charset="0"/>
              <a:buChar char="•"/>
              <a:defRPr/>
            </a:pPr>
            <a:r>
              <a:rPr lang="en-GB" altLang="en-US" sz="1400" dirty="0" smtClean="0">
                <a:latin typeface="Arial" charset="0"/>
              </a:rPr>
              <a:t>Only </a:t>
            </a:r>
            <a:r>
              <a:rPr lang="en-GB" altLang="en-US" sz="1400" dirty="0">
                <a:latin typeface="Arial" charset="0"/>
              </a:rPr>
              <a:t>29% smartphone users prioritise brand over price, </a:t>
            </a:r>
            <a:r>
              <a:rPr lang="en-GB" altLang="en-US" sz="1400" dirty="0" smtClean="0">
                <a:latin typeface="Arial" charset="0"/>
              </a:rPr>
              <a:t>with 25</a:t>
            </a:r>
            <a:r>
              <a:rPr lang="en-GB" altLang="en-US" sz="1400" dirty="0">
                <a:latin typeface="Arial" charset="0"/>
              </a:rPr>
              <a:t>% </a:t>
            </a:r>
            <a:r>
              <a:rPr lang="en-GB" altLang="en-US" sz="1400" dirty="0" smtClean="0">
                <a:latin typeface="Arial" charset="0"/>
              </a:rPr>
              <a:t>in tablet market, </a:t>
            </a:r>
            <a:r>
              <a:rPr lang="en-GB" altLang="en-US" sz="1400" dirty="0">
                <a:latin typeface="Arial" charset="0"/>
              </a:rPr>
              <a:t>14% </a:t>
            </a:r>
            <a:r>
              <a:rPr lang="en-GB" altLang="en-US" sz="1400" dirty="0" smtClean="0">
                <a:latin typeface="Arial" charset="0"/>
              </a:rPr>
              <a:t>in TV</a:t>
            </a:r>
            <a:r>
              <a:rPr lang="en-GB" altLang="en-US" sz="1400" dirty="0">
                <a:latin typeface="Arial" charset="0"/>
              </a:rPr>
              <a:t>, 12% </a:t>
            </a:r>
            <a:r>
              <a:rPr lang="en-GB" altLang="en-US" sz="1400" dirty="0" smtClean="0">
                <a:latin typeface="Arial" charset="0"/>
              </a:rPr>
              <a:t>in PC</a:t>
            </a:r>
            <a:endParaRPr lang="en-GB" altLang="en-US" sz="1400" dirty="0">
              <a:latin typeface="Arial" charset="0"/>
            </a:endParaRPr>
          </a:p>
          <a:p>
            <a:pPr marL="0" indent="0" eaLnBrk="1" hangingPunct="1">
              <a:defRPr/>
            </a:pPr>
            <a:endParaRPr lang="en-GB" altLang="en-US" sz="1400" b="1" dirty="0" smtClean="0">
              <a:latin typeface="Arial" charset="0"/>
              <a:cs typeface="Arial" charset="0"/>
            </a:endParaRPr>
          </a:p>
          <a:p>
            <a:pPr marL="0" indent="0" eaLnBrk="1" hangingPunct="1">
              <a:defRPr/>
            </a:pPr>
            <a:r>
              <a:rPr lang="en-GB" altLang="en-US" sz="1400" b="1" dirty="0" smtClean="0">
                <a:latin typeface="Arial" charset="0"/>
                <a:cs typeface="Arial" charset="0"/>
              </a:rPr>
              <a:t>High brand awareness levels across telco markets but limited differentiation:</a:t>
            </a:r>
          </a:p>
          <a:p>
            <a:pPr eaLnBrk="1" hangingPunct="1">
              <a:buFont typeface="Arial" panose="020B0604020202020204" pitchFamily="34" charset="0"/>
              <a:buChar char="•"/>
              <a:defRPr/>
            </a:pPr>
            <a:r>
              <a:rPr lang="en-GB" altLang="en-US" sz="1400" dirty="0" smtClean="0">
                <a:latin typeface="Arial" charset="0"/>
                <a:cs typeface="Arial" charset="0"/>
              </a:rPr>
              <a:t>2016 decline in adspend to £84m (Samsung: 38% SoV, Apple: 24% SoV, Google: 14% SoV) means brands relying on salience created to date</a:t>
            </a:r>
          </a:p>
          <a:p>
            <a:pPr eaLnBrk="1" hangingPunct="1">
              <a:buFont typeface="Arial" panose="020B0604020202020204" pitchFamily="34" charset="0"/>
              <a:buChar char="•"/>
              <a:defRPr/>
            </a:pPr>
            <a:r>
              <a:rPr lang="en-GB" altLang="en-US" sz="1400" dirty="0" smtClean="0">
                <a:latin typeface="Arial" charset="0"/>
                <a:cs typeface="Arial" charset="0"/>
              </a:rPr>
              <a:t>Samsung is most trusted, despite Note7 battery fires; </a:t>
            </a:r>
            <a:r>
              <a:rPr lang="en-GB" altLang="en-US" sz="1400" dirty="0">
                <a:latin typeface="Arial" charset="0"/>
                <a:cs typeface="Arial" charset="0"/>
              </a:rPr>
              <a:t>Sony awareness </a:t>
            </a:r>
            <a:r>
              <a:rPr lang="en-GB" altLang="en-US" sz="1400" dirty="0" smtClean="0">
                <a:latin typeface="Arial" charset="0"/>
                <a:cs typeface="Arial" charset="0"/>
              </a:rPr>
              <a:t>high</a:t>
            </a:r>
            <a:r>
              <a:rPr lang="en-GB" altLang="en-US" sz="1400" dirty="0">
                <a:latin typeface="Arial" charset="0"/>
                <a:cs typeface="Arial" charset="0"/>
              </a:rPr>
              <a:t>, </a:t>
            </a:r>
            <a:r>
              <a:rPr lang="en-GB" altLang="en-US" sz="1400" dirty="0" smtClean="0">
                <a:latin typeface="Arial" charset="0"/>
                <a:cs typeface="Arial" charset="0"/>
              </a:rPr>
              <a:t>but trust </a:t>
            </a:r>
            <a:r>
              <a:rPr lang="en-GB" altLang="en-US" sz="1400" dirty="0">
                <a:latin typeface="Arial" charset="0"/>
                <a:cs typeface="Arial" charset="0"/>
              </a:rPr>
              <a:t>and differentiation </a:t>
            </a:r>
            <a:r>
              <a:rPr lang="en-GB" altLang="en-US" sz="1400" dirty="0" smtClean="0">
                <a:latin typeface="Arial" charset="0"/>
                <a:cs typeface="Arial" charset="0"/>
              </a:rPr>
              <a:t>low</a:t>
            </a:r>
          </a:p>
          <a:p>
            <a:pPr eaLnBrk="1" hangingPunct="1">
              <a:buFont typeface="Arial" panose="020B0604020202020204" pitchFamily="34" charset="0"/>
              <a:buChar char="•"/>
              <a:defRPr/>
            </a:pPr>
            <a:r>
              <a:rPr lang="en-GB" altLang="en-US" sz="1400" dirty="0" smtClean="0">
                <a:latin typeface="Arial" charset="0"/>
                <a:cs typeface="Arial" charset="0"/>
              </a:rPr>
              <a:t>Apple is most differentiated: positives include style, functionality, exclusivity, but seen as over-rated, costly</a:t>
            </a:r>
          </a:p>
          <a:p>
            <a:pPr marL="0" indent="0" eaLnBrk="1" hangingPunct="1">
              <a:defRPr/>
            </a:pPr>
            <a:endParaRPr lang="en-GB" altLang="en-US" sz="1400" b="1" dirty="0">
              <a:latin typeface="Arial" charset="0"/>
              <a:cs typeface="Arial" charset="0"/>
            </a:endParaRPr>
          </a:p>
          <a:p>
            <a:pPr marL="0" indent="0" eaLnBrk="1" hangingPunct="1">
              <a:defRPr/>
            </a:pPr>
            <a:endParaRPr lang="en-GB" altLang="en-US" sz="1400" dirty="0" smtClean="0">
              <a:latin typeface="Arial" charset="0"/>
            </a:endParaRPr>
          </a:p>
        </p:txBody>
      </p:sp>
      <p:sp>
        <p:nvSpPr>
          <p:cNvPr id="35845" name="Text Placeholder 1"/>
          <p:cNvSpPr>
            <a:spLocks noGrp="1"/>
          </p:cNvSpPr>
          <p:nvPr>
            <p:ph type="body" sz="quarter" idx="14"/>
          </p:nvPr>
        </p:nvSpPr>
        <p:spPr bwMode="auto">
          <a:xfrm>
            <a:off x="-1588" y="715963"/>
            <a:ext cx="7862888" cy="523875"/>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smtClean="0"/>
              <a:t>LOYALTY DRIVEN MORE BY INERTIA?</a:t>
            </a:r>
          </a:p>
        </p:txBody>
      </p:sp>
      <p:pic>
        <p:nvPicPr>
          <p:cNvPr id="2" name="Picture 9" descr="C:\Users\New User\Desktop\article-2599203-1CEA848200000578-199_634x3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1420813"/>
            <a:ext cx="3516312"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descr="C:\Users\New User\Desktop\Note-7-fire-6417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4178300"/>
            <a:ext cx="32416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64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sz="quarter" idx="14"/>
          </p:nvPr>
        </p:nvSpPr>
        <p:spPr bwMode="auto">
          <a:xfrm>
            <a:off x="-31750" y="201613"/>
            <a:ext cx="8745005" cy="507831"/>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dirty="0" smtClean="0"/>
              <a:t>TELCO - SLOWING RATE OF INNOVATION, </a:t>
            </a:r>
          </a:p>
        </p:txBody>
      </p:sp>
      <p:sp>
        <p:nvSpPr>
          <p:cNvPr id="35843" name="TextBox 2"/>
          <p:cNvSpPr txBox="1">
            <a:spLocks noChangeArrowheads="1"/>
          </p:cNvSpPr>
          <p:nvPr/>
        </p:nvSpPr>
        <p:spPr bwMode="auto">
          <a:xfrm>
            <a:off x="315913" y="1249363"/>
            <a:ext cx="611822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eaLnBrk="1" hangingPunct="1">
              <a:defRPr/>
            </a:pPr>
            <a:r>
              <a:rPr lang="en-GB" altLang="en-US" sz="1400" b="1" dirty="0" smtClean="0">
                <a:latin typeface="Arial" panose="020B0604020202020204" pitchFamily="34" charset="0"/>
                <a:cs typeface="Arial" panose="020B0604020202020204" pitchFamily="34" charset="0"/>
              </a:rPr>
              <a:t>Telco markets are mature, intensely competitive, highly regulated:</a:t>
            </a:r>
            <a:endParaRPr lang="en-GB" altLang="en-US" sz="1200" b="1"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altLang="en-US" sz="1400" dirty="0">
                <a:latin typeface="Arial" charset="0"/>
                <a:cs typeface="Arial" charset="0"/>
              </a:rPr>
              <a:t>2016 mobile revenues of £6.6bn, predicted </a:t>
            </a:r>
            <a:r>
              <a:rPr lang="en-GB" altLang="en-US" sz="1400" dirty="0" smtClean="0">
                <a:latin typeface="Arial" charset="0"/>
                <a:cs typeface="Arial" charset="0"/>
              </a:rPr>
              <a:t>to be static to </a:t>
            </a:r>
            <a:r>
              <a:rPr lang="en-GB" altLang="en-US" sz="1400" dirty="0">
                <a:latin typeface="Arial" charset="0"/>
                <a:cs typeface="Arial" charset="0"/>
              </a:rPr>
              <a:t>2021</a:t>
            </a:r>
          </a:p>
          <a:p>
            <a:pPr eaLnBrk="1" hangingPunct="1">
              <a:buFont typeface="Arial" panose="020B0604020202020204" pitchFamily="34" charset="0"/>
              <a:buChar char="•"/>
              <a:defRPr/>
            </a:pPr>
            <a:r>
              <a:rPr lang="en-GB" altLang="en-US" sz="1400" dirty="0">
                <a:latin typeface="Arial" charset="0"/>
                <a:cs typeface="Arial" charset="0"/>
              </a:rPr>
              <a:t>Slowing pace of </a:t>
            </a:r>
            <a:r>
              <a:rPr lang="en-GB" altLang="en-US" sz="1400" dirty="0" smtClean="0">
                <a:latin typeface="Arial" charset="0"/>
                <a:cs typeface="Arial" charset="0"/>
              </a:rPr>
              <a:t>innovation: </a:t>
            </a:r>
            <a:r>
              <a:rPr lang="en-GB" altLang="en-US" sz="1400" dirty="0">
                <a:latin typeface="Arial" charset="0"/>
                <a:cs typeface="Arial" charset="0"/>
              </a:rPr>
              <a:t>broadband </a:t>
            </a:r>
            <a:r>
              <a:rPr lang="en-GB" altLang="en-US" sz="1400" dirty="0" smtClean="0">
                <a:latin typeface="Arial" charset="0"/>
                <a:cs typeface="Arial" charset="0"/>
              </a:rPr>
              <a:t>showing fastest </a:t>
            </a:r>
            <a:r>
              <a:rPr lang="en-GB" altLang="en-US" sz="1400" dirty="0">
                <a:latin typeface="Arial" charset="0"/>
                <a:cs typeface="Arial" charset="0"/>
              </a:rPr>
              <a:t>growth </a:t>
            </a:r>
            <a:r>
              <a:rPr lang="en-GB" altLang="en-US" sz="1400" dirty="0" smtClean="0">
                <a:latin typeface="Arial" charset="0"/>
                <a:cs typeface="Arial" charset="0"/>
              </a:rPr>
              <a:t>as use of </a:t>
            </a:r>
            <a:r>
              <a:rPr lang="en-GB" altLang="en-US" sz="1400" dirty="0">
                <a:latin typeface="Arial" charset="0"/>
                <a:cs typeface="Arial" charset="0"/>
              </a:rPr>
              <a:t>multiple </a:t>
            </a:r>
            <a:r>
              <a:rPr lang="en-GB" altLang="en-US" sz="1400" dirty="0" smtClean="0">
                <a:latin typeface="Arial" charset="0"/>
                <a:cs typeface="Arial" charset="0"/>
              </a:rPr>
              <a:t>devices grows</a:t>
            </a:r>
            <a:endParaRPr lang="en-GB" altLang="en-US" sz="1400" dirty="0">
              <a:latin typeface="Arial" charset="0"/>
              <a:cs typeface="Arial" charset="0"/>
            </a:endParaRPr>
          </a:p>
          <a:p>
            <a:pPr eaLnBrk="1" hangingPunct="1">
              <a:buFont typeface="Arial" panose="020B0604020202020204" pitchFamily="34" charset="0"/>
              <a:buChar char="•"/>
              <a:defRPr/>
            </a:pPr>
            <a:r>
              <a:rPr lang="en-GB" altLang="en-US" sz="1400" dirty="0" smtClean="0">
                <a:latin typeface="Arial" charset="0"/>
                <a:cs typeface="Arial" charset="0"/>
              </a:rPr>
              <a:t>5G roll-out in 2020 </a:t>
            </a:r>
            <a:r>
              <a:rPr lang="en-GB" altLang="en-US" sz="1400" dirty="0">
                <a:latin typeface="Arial" charset="0"/>
                <a:cs typeface="Arial" charset="0"/>
              </a:rPr>
              <a:t>is next major innovation </a:t>
            </a:r>
            <a:r>
              <a:rPr lang="en-GB" altLang="en-US" sz="1400" dirty="0" smtClean="0">
                <a:latin typeface="Arial" charset="0"/>
                <a:cs typeface="Arial" charset="0"/>
              </a:rPr>
              <a:t>likely to </a:t>
            </a:r>
            <a:r>
              <a:rPr lang="en-GB" altLang="en-US" sz="1400" dirty="0">
                <a:latin typeface="Arial" charset="0"/>
                <a:cs typeface="Arial" charset="0"/>
              </a:rPr>
              <a:t>shake </a:t>
            </a:r>
            <a:r>
              <a:rPr lang="en-GB" altLang="en-US" sz="1400" dirty="0" smtClean="0">
                <a:latin typeface="Arial" charset="0"/>
                <a:cs typeface="Arial" charset="0"/>
              </a:rPr>
              <a:t>up market: predicted 12 x increase in speed creating $12 trillion value across globe</a:t>
            </a:r>
            <a:endParaRPr lang="en-GB" altLang="en-US" sz="1400" dirty="0">
              <a:latin typeface="Arial" charset="0"/>
              <a:cs typeface="Arial" charset="0"/>
            </a:endParaRPr>
          </a:p>
          <a:p>
            <a:pPr marL="0" indent="0" eaLnBrk="1" hangingPunct="1">
              <a:defRPr/>
            </a:pPr>
            <a:endParaRPr lang="en-GB" altLang="en-US" sz="1400" b="1" dirty="0" smtClean="0">
              <a:latin typeface="Arial" charset="0"/>
              <a:cs typeface="Arial" charset="0"/>
            </a:endParaRPr>
          </a:p>
          <a:p>
            <a:pPr marL="0" indent="0" eaLnBrk="1" hangingPunct="1">
              <a:defRPr/>
            </a:pPr>
            <a:r>
              <a:rPr lang="en-GB" altLang="en-US" sz="1400" b="1" dirty="0" smtClean="0">
                <a:latin typeface="Arial" charset="0"/>
                <a:cs typeface="Arial" charset="0"/>
              </a:rPr>
              <a:t>Consumer ‘bargaining power’ is on the rise:</a:t>
            </a:r>
            <a:endParaRPr lang="en-GB" altLang="en-US" sz="1400" b="1" dirty="0">
              <a:latin typeface="Arial" charset="0"/>
              <a:cs typeface="Arial" charset="0"/>
            </a:endParaRPr>
          </a:p>
          <a:p>
            <a:pPr eaLnBrk="1" hangingPunct="1">
              <a:buFont typeface="Arial" panose="020B0604020202020204" pitchFamily="34" charset="0"/>
              <a:buChar char="•"/>
              <a:defRPr/>
            </a:pPr>
            <a:r>
              <a:rPr lang="en-GB" altLang="en-US" sz="1400" dirty="0">
                <a:latin typeface="Arial" charset="0"/>
                <a:cs typeface="Arial" charset="0"/>
              </a:rPr>
              <a:t>Rise of personalised viewing and </a:t>
            </a:r>
            <a:r>
              <a:rPr lang="en-GB" altLang="en-US" sz="1400" dirty="0" smtClean="0">
                <a:latin typeface="Arial" charset="0"/>
                <a:cs typeface="Arial" charset="0"/>
              </a:rPr>
              <a:t>content download suggests future innovation should be focused more on catering to individual needs  </a:t>
            </a:r>
          </a:p>
          <a:p>
            <a:pPr eaLnBrk="1" hangingPunct="1">
              <a:buFont typeface="Arial" panose="020B0604020202020204" pitchFamily="34" charset="0"/>
              <a:buChar char="•"/>
              <a:defRPr/>
            </a:pPr>
            <a:r>
              <a:rPr lang="en-GB" altLang="en-US" sz="1400" dirty="0" smtClean="0">
                <a:latin typeface="Arial" charset="0"/>
                <a:cs typeface="Arial" charset="0"/>
              </a:rPr>
              <a:t>Brand choice/loyalty more likely </a:t>
            </a:r>
            <a:r>
              <a:rPr lang="en-GB" altLang="en-US" sz="1400" dirty="0">
                <a:latin typeface="Arial" charset="0"/>
                <a:cs typeface="Arial" charset="0"/>
              </a:rPr>
              <a:t>driven by </a:t>
            </a:r>
            <a:r>
              <a:rPr lang="en-GB" altLang="en-US" sz="1400" dirty="0" smtClean="0">
                <a:latin typeface="Arial" charset="0"/>
                <a:cs typeface="Arial" charset="0"/>
              </a:rPr>
              <a:t>quality of service than by price or brand</a:t>
            </a:r>
            <a:endParaRPr lang="en-GB" altLang="en-US" sz="1400" b="1" dirty="0">
              <a:latin typeface="Arial" charset="0"/>
              <a:cs typeface="Arial" charset="0"/>
            </a:endParaRPr>
          </a:p>
          <a:p>
            <a:pPr eaLnBrk="1" hangingPunct="1">
              <a:buFont typeface="Arial" panose="020B0604020202020204" pitchFamily="34" charset="0"/>
              <a:buChar char="•"/>
              <a:defRPr/>
            </a:pPr>
            <a:endParaRPr lang="en-GB" altLang="en-US" sz="1400" b="1" dirty="0" smtClean="0">
              <a:latin typeface="Arial" charset="0"/>
              <a:cs typeface="Arial" charset="0"/>
            </a:endParaRPr>
          </a:p>
          <a:p>
            <a:pPr marL="0" indent="0" eaLnBrk="1" hangingPunct="1">
              <a:defRPr/>
            </a:pPr>
            <a:r>
              <a:rPr lang="en-GB" altLang="en-US" sz="1400" b="1" dirty="0" smtClean="0">
                <a:latin typeface="Arial" charset="0"/>
                <a:cs typeface="Arial" charset="0"/>
              </a:rPr>
              <a:t>Greater range of packages reflects consumer demand for more choice based on their needs:</a:t>
            </a:r>
          </a:p>
          <a:p>
            <a:pPr eaLnBrk="1" hangingPunct="1">
              <a:buFont typeface="Arial" panose="020B0604020202020204" pitchFamily="34" charset="0"/>
              <a:buChar char="•"/>
              <a:defRPr/>
            </a:pPr>
            <a:r>
              <a:rPr lang="en-GB" altLang="en-US" sz="1400" dirty="0">
                <a:latin typeface="Arial" charset="0"/>
                <a:cs typeface="Arial" charset="0"/>
              </a:rPr>
              <a:t>Smartphones remain the fastest growing technology </a:t>
            </a:r>
            <a:r>
              <a:rPr lang="en-GB" altLang="en-US" sz="1400" dirty="0" smtClean="0">
                <a:latin typeface="Arial" charset="0"/>
                <a:cs typeface="Arial" charset="0"/>
              </a:rPr>
              <a:t>product: </a:t>
            </a:r>
            <a:r>
              <a:rPr lang="en-GB" altLang="en-US" sz="1400" dirty="0">
                <a:latin typeface="Arial" charset="0"/>
                <a:cs typeface="Arial" charset="0"/>
              </a:rPr>
              <a:t>82% </a:t>
            </a:r>
            <a:r>
              <a:rPr lang="en-GB" altLang="en-US" sz="1400" dirty="0" smtClean="0">
                <a:latin typeface="Arial" charset="0"/>
                <a:cs typeface="Arial" charset="0"/>
              </a:rPr>
              <a:t>penetration vs 93</a:t>
            </a:r>
            <a:r>
              <a:rPr lang="en-GB" altLang="en-US" sz="1400" dirty="0">
                <a:latin typeface="Arial" charset="0"/>
                <a:cs typeface="Arial" charset="0"/>
              </a:rPr>
              <a:t>% </a:t>
            </a:r>
            <a:r>
              <a:rPr lang="en-GB" altLang="en-US" sz="1400" dirty="0" smtClean="0">
                <a:latin typeface="Arial" charset="0"/>
                <a:cs typeface="Arial" charset="0"/>
              </a:rPr>
              <a:t>for standard mobile, with record high 48% customers on 2 year contract</a:t>
            </a:r>
          </a:p>
          <a:p>
            <a:pPr eaLnBrk="1" hangingPunct="1">
              <a:buFont typeface="Arial" panose="020B0604020202020204" pitchFamily="34" charset="0"/>
              <a:buChar char="•"/>
              <a:defRPr/>
            </a:pPr>
            <a:r>
              <a:rPr lang="en-GB" altLang="en-US" sz="1400" dirty="0" smtClean="0">
                <a:latin typeface="Arial" charset="0"/>
                <a:cs typeface="Arial" charset="0"/>
              </a:rPr>
              <a:t>SIM-only deals (23% share currently), family packages (mobile and quad-play) and subsidised data are new propositions gaining traction</a:t>
            </a:r>
            <a:endParaRPr lang="en-GB" altLang="en-US" sz="1400" dirty="0">
              <a:latin typeface="Arial" charset="0"/>
              <a:cs typeface="Arial" charset="0"/>
            </a:endParaRPr>
          </a:p>
          <a:p>
            <a:pPr eaLnBrk="1" hangingPunct="1">
              <a:buFont typeface="Arial" panose="020B0604020202020204" pitchFamily="34" charset="0"/>
              <a:buChar char="•"/>
              <a:defRPr/>
            </a:pPr>
            <a:r>
              <a:rPr lang="en-GB" altLang="en-US" sz="1400" dirty="0" smtClean="0">
                <a:latin typeface="Arial" charset="0"/>
                <a:cs typeface="Arial" charset="0"/>
              </a:rPr>
              <a:t>High demand </a:t>
            </a:r>
            <a:r>
              <a:rPr lang="en-GB" altLang="en-US" sz="1400" dirty="0">
                <a:latin typeface="Arial" charset="0"/>
                <a:cs typeface="Arial" charset="0"/>
              </a:rPr>
              <a:t>for more data and fast </a:t>
            </a:r>
            <a:r>
              <a:rPr lang="en-GB" altLang="en-US" sz="1400" dirty="0" smtClean="0">
                <a:latin typeface="Arial" charset="0"/>
                <a:cs typeface="Arial" charset="0"/>
              </a:rPr>
              <a:t>broadband: 30</a:t>
            </a:r>
            <a:r>
              <a:rPr lang="en-GB" altLang="en-US" sz="1400" dirty="0">
                <a:latin typeface="Arial" charset="0"/>
                <a:cs typeface="Arial" charset="0"/>
              </a:rPr>
              <a:t>% have superfast broadband </a:t>
            </a:r>
            <a:r>
              <a:rPr lang="en-GB" altLang="en-US" sz="1400" dirty="0" smtClean="0">
                <a:latin typeface="Arial" charset="0"/>
                <a:cs typeface="Arial" charset="0"/>
              </a:rPr>
              <a:t>connections</a:t>
            </a:r>
            <a:endParaRPr lang="en-GB" altLang="en-US" sz="1400" dirty="0">
              <a:latin typeface="Arial" charset="0"/>
              <a:cs typeface="Arial" charset="0"/>
            </a:endParaRPr>
          </a:p>
          <a:p>
            <a:pPr eaLnBrk="1" hangingPunct="1">
              <a:buFont typeface="Arial" panose="020B0604020202020204" pitchFamily="34" charset="0"/>
              <a:buChar char="•"/>
              <a:defRPr/>
            </a:pPr>
            <a:r>
              <a:rPr lang="en-GB" altLang="en-US" sz="1400" dirty="0" smtClean="0">
                <a:latin typeface="Arial" charset="0"/>
                <a:cs typeface="Arial" charset="0"/>
              </a:rPr>
              <a:t>Growing incidence of bundling/partnerships to </a:t>
            </a:r>
            <a:r>
              <a:rPr lang="en-GB" altLang="en-US" sz="1400" dirty="0">
                <a:latin typeface="Arial" charset="0"/>
                <a:cs typeface="Arial" charset="0"/>
              </a:rPr>
              <a:t>grow the </a:t>
            </a:r>
            <a:r>
              <a:rPr lang="en-GB" altLang="en-US" sz="1400" dirty="0" smtClean="0">
                <a:latin typeface="Arial" charset="0"/>
                <a:cs typeface="Arial" charset="0"/>
              </a:rPr>
              <a:t>quad </a:t>
            </a:r>
            <a:r>
              <a:rPr lang="en-GB" altLang="en-US" sz="1400" dirty="0">
                <a:latin typeface="Arial" charset="0"/>
                <a:cs typeface="Arial" charset="0"/>
              </a:rPr>
              <a:t>play market e.g. Sky </a:t>
            </a:r>
            <a:r>
              <a:rPr lang="en-GB" altLang="en-US" sz="1400" dirty="0" smtClean="0">
                <a:latin typeface="Arial" charset="0"/>
                <a:cs typeface="Arial" charset="0"/>
              </a:rPr>
              <a:t>with </a:t>
            </a:r>
            <a:r>
              <a:rPr lang="en-GB" altLang="en-US" sz="1400" dirty="0">
                <a:latin typeface="Arial" charset="0"/>
                <a:cs typeface="Arial" charset="0"/>
              </a:rPr>
              <a:t>O2, BT </a:t>
            </a:r>
            <a:r>
              <a:rPr lang="en-GB" altLang="en-US" sz="1400" dirty="0" smtClean="0">
                <a:latin typeface="Arial" charset="0"/>
                <a:cs typeface="Arial" charset="0"/>
              </a:rPr>
              <a:t>with EE</a:t>
            </a:r>
          </a:p>
          <a:p>
            <a:pPr eaLnBrk="1" hangingPunct="1">
              <a:buFont typeface="Arial" panose="020B0604020202020204" pitchFamily="34" charset="0"/>
              <a:buChar char="•"/>
              <a:defRPr/>
            </a:pPr>
            <a:r>
              <a:rPr lang="en-GB" altLang="en-US" sz="1400" dirty="0">
                <a:latin typeface="Arial" charset="0"/>
                <a:cs typeface="Arial" charset="0"/>
              </a:rPr>
              <a:t>V</a:t>
            </a:r>
            <a:r>
              <a:rPr lang="en-GB" altLang="en-US" sz="1400" dirty="0" smtClean="0">
                <a:latin typeface="Arial" charset="0"/>
                <a:cs typeface="Arial" charset="0"/>
              </a:rPr>
              <a:t>oice control (Alexa, Siri, Bixby) now more important in brand choice</a:t>
            </a:r>
            <a:endParaRPr lang="en-GB" altLang="en-US" sz="1400" dirty="0">
              <a:latin typeface="Arial" charset="0"/>
              <a:cs typeface="Arial" charset="0"/>
            </a:endParaRPr>
          </a:p>
        </p:txBody>
      </p:sp>
      <p:sp>
        <p:nvSpPr>
          <p:cNvPr id="33796" name="Text Placeholder 1"/>
          <p:cNvSpPr>
            <a:spLocks noGrp="1"/>
          </p:cNvSpPr>
          <p:nvPr>
            <p:ph type="body" sz="quarter" idx="14"/>
          </p:nvPr>
        </p:nvSpPr>
        <p:spPr bwMode="auto">
          <a:xfrm>
            <a:off x="-30163" y="711200"/>
            <a:ext cx="9132996" cy="507831"/>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dirty="0" smtClean="0"/>
              <a:t>GROWING DEMAND FOR PERSONALISATION</a:t>
            </a:r>
          </a:p>
        </p:txBody>
      </p:sp>
      <p:pic>
        <p:nvPicPr>
          <p:cNvPr id="337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4846638"/>
            <a:ext cx="2454275"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
        <p:nvSpPr>
          <p:cNvPr id="12" name="Rectangle 11"/>
          <p:cNvSpPr/>
          <p:nvPr/>
        </p:nvSpPr>
        <p:spPr>
          <a:xfrm>
            <a:off x="7800975" y="5303838"/>
            <a:ext cx="955675" cy="560387"/>
          </a:xfrm>
          <a:prstGeom prst="rect">
            <a:avLst/>
          </a:prstGeom>
          <a:noFill/>
          <a:ln w="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33799" name="TextBox 1"/>
          <p:cNvSpPr txBox="1">
            <a:spLocks noChangeArrowheads="1"/>
          </p:cNvSpPr>
          <p:nvPr/>
        </p:nvSpPr>
        <p:spPr bwMode="auto">
          <a:xfrm>
            <a:off x="0" y="6635750"/>
            <a:ext cx="7707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800">
                <a:latin typeface="Arial" pitchFamily="34" charset="0"/>
                <a:cs typeface="Arial" pitchFamily="34" charset="0"/>
              </a:rPr>
              <a:t>Source: Mintel ‘Mobile Network Providers’ 2016, Bundled Communications’, ‘Mobiles UK’ 2017; Ofcom Comms Report 2016, McKinsey reports</a:t>
            </a:r>
          </a:p>
        </p:txBody>
      </p:sp>
      <p:graphicFrame>
        <p:nvGraphicFramePr>
          <p:cNvPr id="33800" name="Chart 11"/>
          <p:cNvGraphicFramePr>
            <a:graphicFrameLocks/>
          </p:cNvGraphicFramePr>
          <p:nvPr/>
        </p:nvGraphicFramePr>
        <p:xfrm>
          <a:off x="6262688" y="1425575"/>
          <a:ext cx="2722562" cy="1535113"/>
        </p:xfrm>
        <a:graphic>
          <a:graphicData uri="http://schemas.openxmlformats.org/presentationml/2006/ole">
            <mc:AlternateContent xmlns:mc="http://schemas.openxmlformats.org/markup-compatibility/2006">
              <mc:Choice xmlns:v="urn:schemas-microsoft-com:vml" Requires="v">
                <p:oleObj spid="_x0000_s7178" r:id="rId6" imgW="3700593" imgH="2438611" progId="Excel.Chart.8">
                  <p:embed/>
                </p:oleObj>
              </mc:Choice>
              <mc:Fallback>
                <p:oleObj r:id="rId6" imgW="3700593" imgH="243861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2688" y="1425575"/>
                        <a:ext cx="2722562"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1" name="TextBox 12"/>
          <p:cNvSpPr txBox="1">
            <a:spLocks noChangeArrowheads="1"/>
          </p:cNvSpPr>
          <p:nvPr/>
        </p:nvSpPr>
        <p:spPr bwMode="auto">
          <a:xfrm>
            <a:off x="6507163" y="1252538"/>
            <a:ext cx="24018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altLang="en-US" sz="900">
                <a:latin typeface="Arial" pitchFamily="34" charset="0"/>
                <a:cs typeface="Arial" pitchFamily="34" charset="0"/>
              </a:rPr>
              <a:t>Streaming and downloading TV content:</a:t>
            </a:r>
          </a:p>
        </p:txBody>
      </p:sp>
      <p:sp>
        <p:nvSpPr>
          <p:cNvPr id="33802" name="Rectangle 6"/>
          <p:cNvSpPr>
            <a:spLocks noChangeArrowheads="1"/>
          </p:cNvSpPr>
          <p:nvPr/>
        </p:nvSpPr>
        <p:spPr bwMode="auto">
          <a:xfrm>
            <a:off x="6234113" y="4443413"/>
            <a:ext cx="3001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900">
                <a:latin typeface="Arial" pitchFamily="34" charset="0"/>
                <a:cs typeface="Arial" pitchFamily="34" charset="0"/>
              </a:rPr>
              <a:t>Proportion of consumers who have spent extra money on home electronics/home entertainment systems:</a:t>
            </a:r>
          </a:p>
        </p:txBody>
      </p:sp>
      <p:sp>
        <p:nvSpPr>
          <p:cNvPr id="33803" name="TextBox 1"/>
          <p:cNvSpPr txBox="1">
            <a:spLocks noChangeArrowheads="1"/>
          </p:cNvSpPr>
          <p:nvPr/>
        </p:nvSpPr>
        <p:spPr bwMode="auto">
          <a:xfrm>
            <a:off x="6507163" y="2919413"/>
            <a:ext cx="2514600" cy="1323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altLang="en-US" sz="1000">
                <a:solidFill>
                  <a:srgbClr val="000000"/>
                </a:solidFill>
                <a:latin typeface="Helvetica Neue"/>
              </a:rPr>
              <a:t>“We think that 5G will have an impact far beyond [3G],” said Ben Timmons, Senior Director, Business Development of Qualcomm Europe. “It’s not going to be about personal communication anymore. It’s much more of a transformational technology that will have a huge impact on an enormous range of industries."</a:t>
            </a:r>
            <a:endParaRPr lang="en-GB" altLang="en-US" sz="1000"/>
          </a:p>
        </p:txBody>
      </p:sp>
    </p:spTree>
    <p:extLst>
      <p:ext uri="{BB962C8B-B14F-4D97-AF65-F5344CB8AC3E}">
        <p14:creationId xmlns:p14="http://schemas.microsoft.com/office/powerpoint/2010/main" val="352081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1"/>
          <p:cNvSpPr>
            <a:spLocks noGrp="1"/>
          </p:cNvSpPr>
          <p:nvPr>
            <p:ph type="body" sz="quarter" idx="14"/>
          </p:nvPr>
        </p:nvSpPr>
        <p:spPr bwMode="auto">
          <a:xfrm>
            <a:off x="-31750" y="201613"/>
            <a:ext cx="8197419" cy="507831"/>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dirty="0" smtClean="0"/>
              <a:t>TELCO - PERSONALISED PACKAGES:  </a:t>
            </a:r>
          </a:p>
        </p:txBody>
      </p:sp>
      <p:sp>
        <p:nvSpPr>
          <p:cNvPr id="39939" name="Text Placeholder 2"/>
          <p:cNvSpPr>
            <a:spLocks noGrp="1"/>
          </p:cNvSpPr>
          <p:nvPr>
            <p:ph type="body" sz="quarter" idx="12"/>
          </p:nvPr>
        </p:nvSpPr>
        <p:spPr bwMode="auto">
          <a:xfrm>
            <a:off x="354013" y="1284288"/>
            <a:ext cx="8585200" cy="5084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spcAft>
                <a:spcPct val="0"/>
              </a:spcAft>
              <a:buFont typeface="Wingdings" panose="05000000000000000000" pitchFamily="2" charset="2"/>
              <a:buNone/>
              <a:defRPr/>
            </a:pPr>
            <a:r>
              <a:rPr lang="en-GB" altLang="en-US" sz="1400" b="1" dirty="0">
                <a:latin typeface="Arial" panose="020B0604020202020204" pitchFamily="34" charset="0"/>
                <a:cs typeface="Arial" panose="020B0604020202020204" pitchFamily="34" charset="0"/>
              </a:rPr>
              <a:t>Customers moving beyond ‘innovation for the sake of it’  to ‘packages best  meeting my needs</a:t>
            </a:r>
            <a:r>
              <a:rPr lang="en-GB" altLang="en-US" sz="1400" b="1" dirty="0" smtClean="0">
                <a:latin typeface="Arial" panose="020B0604020202020204" pitchFamily="34" charset="0"/>
                <a:cs typeface="Arial" panose="020B0604020202020204" pitchFamily="34" charset="0"/>
              </a:rPr>
              <a:t>’:</a:t>
            </a:r>
            <a:endParaRPr lang="en-GB" altLang="en-US" sz="1400" b="1" dirty="0">
              <a:latin typeface="Arial" panose="020B0604020202020204" pitchFamily="34" charset="0"/>
              <a:cs typeface="Arial" panose="020B0604020202020204" pitchFamily="34" charset="0"/>
            </a:endParaRPr>
          </a:p>
          <a:p>
            <a:pPr>
              <a:spcBef>
                <a:spcPct val="0"/>
              </a:spcBef>
              <a:spcAft>
                <a:spcPct val="0"/>
              </a:spcAft>
              <a:defRPr/>
            </a:pPr>
            <a:r>
              <a:rPr lang="en-GB" altLang="en-US" sz="1400" dirty="0">
                <a:latin typeface="Arial" panose="020B0604020202020204" pitchFamily="34" charset="0"/>
                <a:cs typeface="Arial" panose="020B0604020202020204" pitchFamily="34" charset="0"/>
              </a:rPr>
              <a:t>Brand partnerships can improve relevance/quality of content </a:t>
            </a:r>
            <a:r>
              <a:rPr lang="en-GB" altLang="en-US" sz="1400" dirty="0" smtClean="0">
                <a:latin typeface="Arial" panose="020B0604020202020204" pitchFamily="34" charset="0"/>
                <a:cs typeface="Arial" panose="020B0604020202020204" pitchFamily="34" charset="0"/>
              </a:rPr>
              <a:t>provision, facilitate </a:t>
            </a:r>
            <a:r>
              <a:rPr lang="en-GB" altLang="en-US" sz="1400" dirty="0">
                <a:latin typeface="Arial" panose="020B0604020202020204" pitchFamily="34" charset="0"/>
                <a:cs typeface="Arial" panose="020B0604020202020204" pitchFamily="34" charset="0"/>
              </a:rPr>
              <a:t>multi-channel </a:t>
            </a:r>
            <a:r>
              <a:rPr lang="en-GB" altLang="en-US" sz="1400" dirty="0" smtClean="0">
                <a:latin typeface="Arial" panose="020B0604020202020204" pitchFamily="34" charset="0"/>
                <a:cs typeface="Arial" panose="020B0604020202020204" pitchFamily="34" charset="0"/>
              </a:rPr>
              <a:t>access: Sky/O2 </a:t>
            </a:r>
            <a:r>
              <a:rPr lang="en-GB" altLang="en-US" sz="1400" dirty="0">
                <a:latin typeface="Arial" panose="020B0604020202020204" pitchFamily="34" charset="0"/>
                <a:cs typeface="Arial" panose="020B0604020202020204" pitchFamily="34" charset="0"/>
              </a:rPr>
              <a:t>and EE/Spotify good </a:t>
            </a:r>
            <a:r>
              <a:rPr lang="en-GB" altLang="en-US" sz="1400" dirty="0" smtClean="0">
                <a:latin typeface="Arial" panose="020B0604020202020204" pitchFamily="34" charset="0"/>
                <a:cs typeface="Arial" panose="020B0604020202020204" pitchFamily="34" charset="0"/>
              </a:rPr>
              <a:t>examples</a:t>
            </a:r>
            <a:endParaRPr lang="en-GB" altLang="en-US" sz="1400" dirty="0">
              <a:latin typeface="Arial" panose="020B0604020202020204" pitchFamily="34" charset="0"/>
              <a:cs typeface="Arial" panose="020B0604020202020204" pitchFamily="34" charset="0"/>
            </a:endParaRPr>
          </a:p>
          <a:p>
            <a:pPr>
              <a:spcBef>
                <a:spcPct val="0"/>
              </a:spcBef>
              <a:spcAft>
                <a:spcPct val="0"/>
              </a:spcAft>
              <a:defRPr/>
            </a:pPr>
            <a:r>
              <a:rPr lang="en-GB" altLang="en-US" sz="1400" dirty="0">
                <a:latin typeface="Arial" panose="020B0604020202020204" pitchFamily="34" charset="0"/>
                <a:cs typeface="Arial" panose="020B0604020202020204" pitchFamily="34" charset="0"/>
              </a:rPr>
              <a:t>‘Smart’ devices offer </a:t>
            </a:r>
            <a:r>
              <a:rPr lang="en-GB" altLang="en-US" sz="1400" dirty="0" smtClean="0">
                <a:latin typeface="Arial" panose="020B0604020202020204" pitchFamily="34" charset="0"/>
                <a:cs typeface="Arial" panose="020B0604020202020204" pitchFamily="34" charset="0"/>
              </a:rPr>
              <a:t>consumers an easy, cost-effective </a:t>
            </a:r>
            <a:r>
              <a:rPr lang="en-GB" altLang="en-US" sz="1400" dirty="0">
                <a:latin typeface="Arial" panose="020B0604020202020204" pitchFamily="34" charset="0"/>
                <a:cs typeface="Arial" panose="020B0604020202020204" pitchFamily="34" charset="0"/>
              </a:rPr>
              <a:t>way of </a:t>
            </a:r>
            <a:r>
              <a:rPr lang="en-GB" altLang="en-US" sz="1400" dirty="0" smtClean="0">
                <a:latin typeface="Arial" panose="020B0604020202020204" pitchFamily="34" charset="0"/>
                <a:cs typeface="Arial" panose="020B0604020202020204" pitchFamily="34" charset="0"/>
              </a:rPr>
              <a:t>accessing content and managing costs</a:t>
            </a:r>
            <a:endParaRPr lang="en-GB" altLang="en-US" sz="1400" dirty="0">
              <a:latin typeface="Arial" panose="020B0604020202020204" pitchFamily="34" charset="0"/>
              <a:cs typeface="Arial" panose="020B0604020202020204" pitchFamily="34" charset="0"/>
            </a:endParaRPr>
          </a:p>
          <a:p>
            <a:pPr>
              <a:spcBef>
                <a:spcPct val="0"/>
              </a:spcBef>
              <a:spcAft>
                <a:spcPct val="0"/>
              </a:spcAft>
              <a:defRPr/>
            </a:pPr>
            <a:endParaRPr lang="en-GB" altLang="en-US" sz="1400" dirty="0">
              <a:latin typeface="Arial" panose="020B0604020202020204" pitchFamily="34" charset="0"/>
              <a:cs typeface="Arial" panose="020B0604020202020204" pitchFamily="34" charset="0"/>
            </a:endParaRPr>
          </a:p>
          <a:p>
            <a:pPr marL="0" indent="0">
              <a:spcBef>
                <a:spcPct val="0"/>
              </a:spcBef>
              <a:spcAft>
                <a:spcPct val="0"/>
              </a:spcAft>
              <a:buFont typeface="Wingdings" panose="05000000000000000000" pitchFamily="2" charset="2"/>
              <a:buNone/>
              <a:defRPr/>
            </a:pPr>
            <a:r>
              <a:rPr lang="en-GB" altLang="en-US" sz="1400" b="1" dirty="0">
                <a:latin typeface="Arial" panose="020B0604020202020204" pitchFamily="34" charset="0"/>
                <a:cs typeface="Arial" panose="020B0604020202020204" pitchFamily="34" charset="0"/>
              </a:rPr>
              <a:t>Collecting/analysing data critical to satisfying desire for ‘personalisation’, eSIM the catalyst for this:</a:t>
            </a:r>
          </a:p>
          <a:p>
            <a:pPr>
              <a:spcBef>
                <a:spcPct val="0"/>
              </a:spcBef>
              <a:spcAft>
                <a:spcPct val="0"/>
              </a:spcAft>
              <a:defRPr/>
            </a:pPr>
            <a:r>
              <a:rPr lang="en-GB" altLang="en-US" sz="1400" dirty="0">
                <a:latin typeface="Arial" panose="020B0604020202020204" pitchFamily="34" charset="0"/>
                <a:cs typeface="Arial" panose="020B0604020202020204" pitchFamily="34" charset="0"/>
              </a:rPr>
              <a:t>Data </a:t>
            </a:r>
            <a:r>
              <a:rPr lang="en-GB" altLang="en-US" sz="1400" dirty="0" smtClean="0">
                <a:latin typeface="Arial" panose="020B0604020202020204" pitchFamily="34" charset="0"/>
                <a:cs typeface="Arial" panose="020B0604020202020204" pitchFamily="34" charset="0"/>
              </a:rPr>
              <a:t>capture and analysis from multiple devices allows targeting of personalised </a:t>
            </a:r>
            <a:r>
              <a:rPr lang="en-GB" altLang="en-US" sz="1400" dirty="0">
                <a:latin typeface="Arial" panose="020B0604020202020204" pitchFamily="34" charset="0"/>
                <a:cs typeface="Arial" panose="020B0604020202020204" pitchFamily="34" charset="0"/>
              </a:rPr>
              <a:t>TV and different bundles to customer </a:t>
            </a:r>
            <a:r>
              <a:rPr lang="en-GB" altLang="en-US" sz="1400" dirty="0" smtClean="0">
                <a:latin typeface="Arial" panose="020B0604020202020204" pitchFamily="34" charset="0"/>
                <a:cs typeface="Arial" panose="020B0604020202020204" pitchFamily="34" charset="0"/>
              </a:rPr>
              <a:t>segments, based on real habit/preference</a:t>
            </a:r>
            <a:endParaRPr lang="en-GB" altLang="en-US" sz="1400" dirty="0">
              <a:latin typeface="Arial" panose="020B0604020202020204" pitchFamily="34" charset="0"/>
              <a:cs typeface="Arial" panose="020B0604020202020204" pitchFamily="34" charset="0"/>
            </a:endParaRPr>
          </a:p>
          <a:p>
            <a:pPr marL="0" indent="0">
              <a:spcBef>
                <a:spcPct val="0"/>
              </a:spcBef>
              <a:spcAft>
                <a:spcPct val="0"/>
              </a:spcAft>
              <a:buFont typeface="Wingdings" panose="05000000000000000000" pitchFamily="2" charset="2"/>
              <a:buNone/>
              <a:defRPr/>
            </a:pPr>
            <a:endParaRPr lang="en-GB" altLang="en-US" sz="1400" dirty="0">
              <a:latin typeface="Arial" panose="020B0604020202020204" pitchFamily="34" charset="0"/>
              <a:cs typeface="Arial" panose="020B0604020202020204" pitchFamily="34" charset="0"/>
            </a:endParaRPr>
          </a:p>
          <a:p>
            <a:pPr marL="0" indent="0">
              <a:spcBef>
                <a:spcPct val="0"/>
              </a:spcBef>
              <a:spcAft>
                <a:spcPct val="0"/>
              </a:spcAft>
              <a:buFont typeface="Wingdings" panose="05000000000000000000" pitchFamily="2" charset="2"/>
              <a:buNone/>
              <a:defRPr/>
            </a:pPr>
            <a:r>
              <a:rPr lang="en-GB" altLang="en-US" sz="1400" b="1" dirty="0">
                <a:latin typeface="Arial" panose="020B0604020202020204" pitchFamily="34" charset="0"/>
                <a:cs typeface="Arial" panose="020B0604020202020204" pitchFamily="34" charset="0"/>
              </a:rPr>
              <a:t>Focus on building relationships: deliver strong service to support value </a:t>
            </a:r>
            <a:r>
              <a:rPr lang="en-GB" altLang="en-US" sz="1400" b="1" dirty="0" smtClean="0">
                <a:latin typeface="Arial" panose="020B0604020202020204" pitchFamily="34" charset="0"/>
                <a:cs typeface="Arial" panose="020B0604020202020204" pitchFamily="34" charset="0"/>
              </a:rPr>
              <a:t>proposition:</a:t>
            </a:r>
            <a:endParaRPr lang="en-GB" altLang="en-US" sz="1400" b="1" dirty="0">
              <a:latin typeface="Arial" panose="020B0604020202020204" pitchFamily="34" charset="0"/>
              <a:cs typeface="Arial" panose="020B0604020202020204" pitchFamily="34" charset="0"/>
            </a:endParaRPr>
          </a:p>
          <a:p>
            <a:pPr>
              <a:spcBef>
                <a:spcPct val="0"/>
              </a:spcBef>
              <a:spcAft>
                <a:spcPct val="0"/>
              </a:spcAft>
              <a:defRPr/>
            </a:pPr>
            <a:r>
              <a:rPr lang="en-GB" altLang="en-US" sz="1400" dirty="0">
                <a:latin typeface="Arial" panose="020B0604020202020204" pitchFamily="34" charset="0"/>
                <a:cs typeface="Arial" panose="020B0604020202020204" pitchFamily="34" charset="0"/>
              </a:rPr>
              <a:t>Consider more targeted communications to engage by life </a:t>
            </a:r>
            <a:r>
              <a:rPr lang="en-GB" altLang="en-US" sz="1400" dirty="0" smtClean="0">
                <a:latin typeface="Arial" panose="020B0604020202020204" pitchFamily="34" charset="0"/>
                <a:cs typeface="Arial" panose="020B0604020202020204" pitchFamily="34" charset="0"/>
              </a:rPr>
              <a:t>stage e.g. younger </a:t>
            </a:r>
            <a:r>
              <a:rPr lang="en-GB" altLang="en-US" sz="1400" dirty="0">
                <a:latin typeface="Arial" panose="020B0604020202020204" pitchFamily="34" charset="0"/>
                <a:cs typeface="Arial" panose="020B0604020202020204" pitchFamily="34" charset="0"/>
              </a:rPr>
              <a:t>segments (16-34 year olds) less satisfied with their current </a:t>
            </a:r>
            <a:r>
              <a:rPr lang="en-GB" altLang="en-US" sz="1400" dirty="0" smtClean="0">
                <a:latin typeface="Arial" panose="020B0604020202020204" pitchFamily="34" charset="0"/>
                <a:cs typeface="Arial" panose="020B0604020202020204" pitchFamily="34" charset="0"/>
              </a:rPr>
              <a:t>provider are more </a:t>
            </a:r>
            <a:r>
              <a:rPr lang="en-GB" altLang="en-US" sz="1400" dirty="0">
                <a:latin typeface="Arial" panose="020B0604020202020204" pitchFamily="34" charset="0"/>
                <a:cs typeface="Arial" panose="020B0604020202020204" pitchFamily="34" charset="0"/>
              </a:rPr>
              <a:t>likely to research competitor </a:t>
            </a:r>
            <a:r>
              <a:rPr lang="en-GB" altLang="en-US" sz="1400" dirty="0" smtClean="0">
                <a:latin typeface="Arial" panose="020B0604020202020204" pitchFamily="34" charset="0"/>
                <a:cs typeface="Arial" panose="020B0604020202020204" pitchFamily="34" charset="0"/>
              </a:rPr>
              <a:t>deals</a:t>
            </a:r>
          </a:p>
          <a:p>
            <a:pPr>
              <a:spcBef>
                <a:spcPct val="0"/>
              </a:spcBef>
              <a:spcAft>
                <a:spcPct val="0"/>
              </a:spcAft>
              <a:defRPr/>
            </a:pPr>
            <a:r>
              <a:rPr lang="en-GB" altLang="en-US" sz="1400" dirty="0" smtClean="0">
                <a:latin typeface="Arial" panose="020B0604020202020204" pitchFamily="34" charset="0"/>
                <a:cs typeface="Arial" panose="020B0604020202020204" pitchFamily="34" charset="0"/>
              </a:rPr>
              <a:t>Offer </a:t>
            </a:r>
            <a:r>
              <a:rPr lang="en-GB" altLang="en-US" sz="1400" dirty="0">
                <a:latin typeface="Arial" panose="020B0604020202020204" pitchFamily="34" charset="0"/>
                <a:cs typeface="Arial" panose="020B0604020202020204" pitchFamily="34" charset="0"/>
              </a:rPr>
              <a:t>lapsed customers flexible bundles which don’t tie them in (e.g. Now TV) </a:t>
            </a:r>
            <a:r>
              <a:rPr lang="en-GB" altLang="en-US" sz="1400" dirty="0" smtClean="0">
                <a:latin typeface="Arial" panose="020B0604020202020204" pitchFamily="34" charset="0"/>
                <a:cs typeface="Arial" panose="020B0604020202020204" pitchFamily="34" charset="0"/>
              </a:rPr>
              <a:t>but do re-engage </a:t>
            </a:r>
            <a:r>
              <a:rPr lang="en-GB" altLang="en-US" sz="1400" dirty="0">
                <a:latin typeface="Arial" panose="020B0604020202020204" pitchFamily="34" charset="0"/>
                <a:cs typeface="Arial" panose="020B0604020202020204" pitchFamily="34" charset="0"/>
              </a:rPr>
              <a:t>with </a:t>
            </a:r>
            <a:r>
              <a:rPr lang="en-GB" altLang="en-US" sz="1400" dirty="0" smtClean="0">
                <a:latin typeface="Arial" panose="020B0604020202020204" pitchFamily="34" charset="0"/>
                <a:cs typeface="Arial" panose="020B0604020202020204" pitchFamily="34" charset="0"/>
              </a:rPr>
              <a:t>brand</a:t>
            </a:r>
            <a:endParaRPr lang="en-GB" altLang="en-US" sz="1400" dirty="0">
              <a:latin typeface="Arial" panose="020B0604020202020204" pitchFamily="34" charset="0"/>
              <a:cs typeface="Arial" panose="020B0604020202020204" pitchFamily="34" charset="0"/>
            </a:endParaRPr>
          </a:p>
          <a:p>
            <a:pPr>
              <a:spcBef>
                <a:spcPct val="0"/>
              </a:spcBef>
              <a:spcAft>
                <a:spcPct val="0"/>
              </a:spcAft>
              <a:defRPr/>
            </a:pPr>
            <a:r>
              <a:rPr lang="en-GB" altLang="en-US" sz="1400" dirty="0" smtClean="0">
                <a:latin typeface="Arial" panose="020B0604020202020204" pitchFamily="34" charset="0"/>
                <a:cs typeface="Arial" panose="020B0604020202020204" pitchFamily="34" charset="0"/>
              </a:rPr>
              <a:t>Develop </a:t>
            </a:r>
            <a:r>
              <a:rPr lang="en-GB" altLang="en-US" sz="1400" dirty="0">
                <a:latin typeface="Arial" panose="020B0604020202020204" pitchFamily="34" charset="0"/>
                <a:cs typeface="Arial" panose="020B0604020202020204" pitchFamily="34" charset="0"/>
              </a:rPr>
              <a:t>relationships by tailoring and refining individual ‘packages’ over time, and reminding people of the value of long-term brand </a:t>
            </a:r>
            <a:r>
              <a:rPr lang="en-GB" altLang="en-US" sz="1400" dirty="0" smtClean="0">
                <a:latin typeface="Arial" panose="020B0604020202020204" pitchFamily="34" charset="0"/>
                <a:cs typeface="Arial" panose="020B0604020202020204" pitchFamily="34" charset="0"/>
              </a:rPr>
              <a:t>loyalty</a:t>
            </a:r>
          </a:p>
          <a:p>
            <a:pPr marL="0" indent="0">
              <a:spcBef>
                <a:spcPct val="0"/>
              </a:spcBef>
              <a:spcAft>
                <a:spcPct val="0"/>
              </a:spcAft>
              <a:buFont typeface="Wingdings" panose="05000000000000000000" pitchFamily="2" charset="2"/>
              <a:buNone/>
              <a:defRPr/>
            </a:pPr>
            <a:endParaRPr lang="en-GB" altLang="en-US" sz="1400" dirty="0" smtClean="0">
              <a:latin typeface="Arial" panose="020B0604020202020204" pitchFamily="34" charset="0"/>
              <a:cs typeface="Arial" panose="020B0604020202020204" pitchFamily="34" charset="0"/>
            </a:endParaRPr>
          </a:p>
          <a:p>
            <a:pPr marL="0" indent="0">
              <a:spcBef>
                <a:spcPct val="0"/>
              </a:spcBef>
              <a:spcAft>
                <a:spcPct val="0"/>
              </a:spcAft>
              <a:buFont typeface="Wingdings" panose="05000000000000000000" pitchFamily="2" charset="2"/>
              <a:buNone/>
              <a:defRPr/>
            </a:pPr>
            <a:r>
              <a:rPr lang="en-GB" altLang="en-US" sz="1400" b="1" dirty="0" smtClean="0">
                <a:latin typeface="Arial" panose="020B0604020202020204" pitchFamily="34" charset="0"/>
                <a:cs typeface="Arial" panose="020B0604020202020204" pitchFamily="34" charset="0"/>
              </a:rPr>
              <a:t>Role of mail/door-drops highly distinctive in increasingly digital world:</a:t>
            </a:r>
          </a:p>
          <a:p>
            <a:pPr>
              <a:spcBef>
                <a:spcPct val="0"/>
              </a:spcBef>
              <a:spcAft>
                <a:spcPct val="0"/>
              </a:spcAft>
              <a:defRPr/>
            </a:pPr>
            <a:r>
              <a:rPr lang="en-GB" altLang="en-US" sz="1400" dirty="0">
                <a:latin typeface="Arial" panose="020B0604020202020204" pitchFamily="34" charset="0"/>
                <a:cs typeface="Arial" panose="020B0604020202020204" pitchFamily="34" charset="0"/>
              </a:rPr>
              <a:t>Communicating complex/detailed product information demands a proven medium to explain and build trust</a:t>
            </a:r>
          </a:p>
          <a:p>
            <a:pPr>
              <a:spcBef>
                <a:spcPct val="0"/>
              </a:spcBef>
              <a:spcAft>
                <a:spcPct val="0"/>
              </a:spcAft>
              <a:defRPr/>
            </a:pPr>
            <a:r>
              <a:rPr lang="en-GB" altLang="en-US" sz="1400" dirty="0" smtClean="0">
                <a:latin typeface="Arial" panose="020B0604020202020204" pitchFamily="34" charset="0"/>
                <a:cs typeface="Arial" panose="020B0604020202020204" pitchFamily="34" charset="0"/>
              </a:rPr>
              <a:t>Can </a:t>
            </a:r>
            <a:r>
              <a:rPr lang="en-GB" altLang="en-US" sz="1400" dirty="0">
                <a:latin typeface="Arial" panose="020B0604020202020204" pitchFamily="34" charset="0"/>
                <a:cs typeface="Arial" panose="020B0604020202020204" pitchFamily="34" charset="0"/>
              </a:rPr>
              <a:t>surprise and delight, convey </a:t>
            </a:r>
            <a:r>
              <a:rPr lang="en-GB" altLang="en-US" sz="1400" dirty="0" smtClean="0">
                <a:latin typeface="Arial" panose="020B0604020202020204" pitchFamily="34" charset="0"/>
                <a:cs typeface="Arial" panose="020B0604020202020204" pitchFamily="34" charset="0"/>
              </a:rPr>
              <a:t>exclusivity, be personalised, acknowledge </a:t>
            </a:r>
            <a:r>
              <a:rPr lang="en-GB" altLang="en-US" sz="1400" dirty="0">
                <a:latin typeface="Arial" panose="020B0604020202020204" pitchFamily="34" charset="0"/>
                <a:cs typeface="Arial" panose="020B0604020202020204" pitchFamily="34" charset="0"/>
              </a:rPr>
              <a:t>and reward </a:t>
            </a:r>
            <a:r>
              <a:rPr lang="en-GB" altLang="en-US" sz="1400" dirty="0" smtClean="0">
                <a:latin typeface="Arial" panose="020B0604020202020204" pitchFamily="34" charset="0"/>
                <a:cs typeface="Arial" panose="020B0604020202020204" pitchFamily="34" charset="0"/>
              </a:rPr>
              <a:t>loyalty </a:t>
            </a:r>
            <a:endParaRPr lang="en-GB" altLang="en-US" sz="1400" dirty="0">
              <a:latin typeface="Arial" panose="020B0604020202020204" pitchFamily="34" charset="0"/>
              <a:cs typeface="Arial" panose="020B0604020202020204" pitchFamily="34" charset="0"/>
            </a:endParaRPr>
          </a:p>
          <a:p>
            <a:pPr>
              <a:spcBef>
                <a:spcPct val="0"/>
              </a:spcBef>
              <a:spcAft>
                <a:spcPct val="0"/>
              </a:spcAft>
              <a:defRPr/>
            </a:pPr>
            <a:endParaRPr lang="en-GB" altLang="en-US" sz="1400" dirty="0">
              <a:latin typeface="Arial" panose="020B0604020202020204" pitchFamily="34" charset="0"/>
              <a:cs typeface="Arial" panose="020B0604020202020204" pitchFamily="34" charset="0"/>
            </a:endParaRPr>
          </a:p>
          <a:p>
            <a:pPr marL="0" indent="0">
              <a:spcBef>
                <a:spcPct val="0"/>
              </a:spcBef>
              <a:spcAft>
                <a:spcPct val="0"/>
              </a:spcAft>
              <a:buFont typeface="Wingdings" panose="05000000000000000000" pitchFamily="2" charset="2"/>
              <a:buNone/>
              <a:defRPr/>
            </a:pPr>
            <a:r>
              <a:rPr lang="en-GB" altLang="en-US" sz="1400" b="1" dirty="0" smtClean="0">
                <a:latin typeface="Arial" panose="020B0604020202020204" pitchFamily="34" charset="0"/>
                <a:cs typeface="Arial" panose="020B0604020202020204" pitchFamily="34" charset="0"/>
              </a:rPr>
              <a:t>GDPR </a:t>
            </a:r>
            <a:r>
              <a:rPr lang="en-GB" altLang="en-US" sz="1400" b="1" dirty="0">
                <a:latin typeface="Arial" panose="020B0604020202020204" pitchFamily="34" charset="0"/>
                <a:cs typeface="Arial" panose="020B0604020202020204" pitchFamily="34" charset="0"/>
              </a:rPr>
              <a:t>awareness and implications:</a:t>
            </a:r>
          </a:p>
          <a:p>
            <a:pPr>
              <a:spcBef>
                <a:spcPct val="0"/>
              </a:spcBef>
              <a:spcAft>
                <a:spcPct val="0"/>
              </a:spcAft>
              <a:defRPr/>
            </a:pPr>
            <a:r>
              <a:rPr lang="en-GB" altLang="en-US" sz="1400" dirty="0">
                <a:latin typeface="Arial" panose="020B0604020202020204" pitchFamily="34" charset="0"/>
                <a:cs typeface="Arial" panose="020B0604020202020204" pitchFamily="34" charset="0"/>
              </a:rPr>
              <a:t>Clearly communicate the positive impact and benefit to customers</a:t>
            </a:r>
          </a:p>
          <a:p>
            <a:pPr>
              <a:spcBef>
                <a:spcPct val="0"/>
              </a:spcBef>
              <a:spcAft>
                <a:spcPct val="0"/>
              </a:spcAft>
              <a:defRPr/>
            </a:pPr>
            <a:r>
              <a:rPr lang="en-GB" altLang="en-US" sz="1400" dirty="0">
                <a:latin typeface="Arial" panose="020B0604020202020204" pitchFamily="34" charset="0"/>
                <a:cs typeface="Arial" panose="020B0604020202020204" pitchFamily="34" charset="0"/>
              </a:rPr>
              <a:t>Direct mail and door drop </a:t>
            </a:r>
            <a:r>
              <a:rPr lang="en-GB" altLang="en-US" sz="1400" dirty="0" smtClean="0">
                <a:latin typeface="Arial" panose="020B0604020202020204" pitchFamily="34" charset="0"/>
                <a:cs typeface="Arial" panose="020B0604020202020204" pitchFamily="34" charset="0"/>
              </a:rPr>
              <a:t>help </a:t>
            </a:r>
            <a:r>
              <a:rPr lang="en-GB" altLang="en-US" sz="1400" dirty="0">
                <a:latin typeface="Arial" panose="020B0604020202020204" pitchFamily="34" charset="0"/>
                <a:cs typeface="Arial" panose="020B0604020202020204" pitchFamily="34" charset="0"/>
              </a:rPr>
              <a:t>engage and target new customers without requiring specific data opt-ins</a:t>
            </a:r>
          </a:p>
          <a:p>
            <a:pPr marL="0" indent="0">
              <a:spcBef>
                <a:spcPct val="0"/>
              </a:spcBef>
              <a:spcAft>
                <a:spcPct val="0"/>
              </a:spcAft>
              <a:buFont typeface="Wingdings" panose="05000000000000000000" pitchFamily="2" charset="2"/>
              <a:buNone/>
              <a:defRPr/>
            </a:pPr>
            <a:endParaRPr lang="en-GB" altLang="en-US" sz="1400" dirty="0">
              <a:latin typeface="Arial" panose="020B0604020202020204" pitchFamily="34" charset="0"/>
              <a:cs typeface="Arial" panose="020B0604020202020204" pitchFamily="34" charset="0"/>
            </a:endParaRPr>
          </a:p>
          <a:p>
            <a:pPr>
              <a:spcBef>
                <a:spcPct val="0"/>
              </a:spcBef>
              <a:spcAft>
                <a:spcPts val="600"/>
              </a:spcAft>
              <a:defRPr/>
            </a:pPr>
            <a:endParaRPr lang="en-GB" altLang="en-US" sz="1400" b="1" dirty="0">
              <a:latin typeface="Arial" charset="0"/>
            </a:endParaRPr>
          </a:p>
          <a:p>
            <a:pPr>
              <a:spcBef>
                <a:spcPct val="0"/>
              </a:spcBef>
              <a:spcAft>
                <a:spcPts val="600"/>
              </a:spcAft>
              <a:defRPr/>
            </a:pPr>
            <a:endParaRPr lang="en-GB" altLang="en-US" sz="1400" b="1" dirty="0" smtClean="0">
              <a:latin typeface="Arial" charset="0"/>
            </a:endParaRPr>
          </a:p>
        </p:txBody>
      </p:sp>
      <p:sp>
        <p:nvSpPr>
          <p:cNvPr id="3994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fld id="{CFF571F1-CCAF-4754-B931-15C9B1776B8E}" type="slidenum">
              <a:rPr lang="en-US" altLang="en-US" smtClean="0">
                <a:solidFill>
                  <a:srgbClr val="FFFFFF"/>
                </a:solidFill>
                <a:latin typeface="Arial" pitchFamily="34" charset="0"/>
              </a:rPr>
              <a:pPr eaLnBrk="1" fontAlgn="base" hangingPunct="1">
                <a:spcBef>
                  <a:spcPct val="0"/>
                </a:spcBef>
                <a:spcAft>
                  <a:spcPct val="0"/>
                </a:spcAft>
              </a:pPr>
              <a:t>19</a:t>
            </a:fld>
            <a:endParaRPr lang="en-US" altLang="en-US" smtClean="0">
              <a:solidFill>
                <a:srgbClr val="FFFFFF"/>
              </a:solidFill>
              <a:latin typeface="Arial" pitchFamily="34" charset="0"/>
            </a:endParaRPr>
          </a:p>
        </p:txBody>
      </p:sp>
      <p:sp>
        <p:nvSpPr>
          <p:cNvPr id="39941" name="Text Placeholder 1"/>
          <p:cNvSpPr txBox="1">
            <a:spLocks/>
          </p:cNvSpPr>
          <p:nvPr/>
        </p:nvSpPr>
        <p:spPr bwMode="auto">
          <a:xfrm>
            <a:off x="0" y="704850"/>
            <a:ext cx="7020272" cy="507831"/>
          </a:xfrm>
          <a:prstGeom prst="rect">
            <a:avLst/>
          </a:prstGeom>
          <a:solidFill>
            <a:srgbClr val="009C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48000">
            <a:spAutoFit/>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a:spcBef>
                <a:spcPct val="20000"/>
              </a:spcBef>
              <a:buFont typeface="Arial" pitchFamily="34" charset="0"/>
              <a:buNone/>
            </a:pPr>
            <a:r>
              <a:rPr lang="en-GB" altLang="en-US" sz="2700" b="1" dirty="0" smtClean="0">
                <a:solidFill>
                  <a:schemeClr val="bg1"/>
                </a:solidFill>
                <a:latin typeface="Arial Black" pitchFamily="34" charset="0"/>
                <a:cs typeface="Arial" pitchFamily="34" charset="0"/>
              </a:rPr>
              <a:t>A MAJOR BRAND </a:t>
            </a:r>
            <a:r>
              <a:rPr lang="en-GB" altLang="en-US" sz="2700" b="1" dirty="0">
                <a:solidFill>
                  <a:schemeClr val="bg1"/>
                </a:solidFill>
                <a:latin typeface="Arial Black" pitchFamily="34" charset="0"/>
                <a:cs typeface="Arial" pitchFamily="34" charset="0"/>
              </a:rPr>
              <a:t>OPPORTUNITY</a:t>
            </a:r>
          </a:p>
        </p:txBody>
      </p:sp>
    </p:spTree>
    <p:extLst>
      <p:ext uri="{BB962C8B-B14F-4D97-AF65-F5344CB8AC3E}">
        <p14:creationId xmlns:p14="http://schemas.microsoft.com/office/powerpoint/2010/main" val="14692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1750" y="201613"/>
            <a:ext cx="5621338" cy="522287"/>
          </a:xfrm>
        </p:spPr>
        <p:txBody>
          <a:bodyPr/>
          <a:lstStyle/>
          <a:p>
            <a:pPr>
              <a:defRPr/>
            </a:pPr>
            <a:r>
              <a:rPr lang="en-US" dirty="0" smtClean="0"/>
              <a:t>How to use this deck</a:t>
            </a:r>
            <a:endParaRPr lang="en-US" dirty="0"/>
          </a:p>
        </p:txBody>
      </p:sp>
      <p:sp>
        <p:nvSpPr>
          <p:cNvPr id="3" name="Text Placeholder 2"/>
          <p:cNvSpPr>
            <a:spLocks noGrp="1"/>
          </p:cNvSpPr>
          <p:nvPr>
            <p:ph type="body" sz="quarter" idx="12"/>
          </p:nvPr>
        </p:nvSpPr>
        <p:spPr>
          <a:xfrm>
            <a:off x="177800" y="836613"/>
            <a:ext cx="8856663" cy="3313112"/>
          </a:xfrm>
        </p:spPr>
        <p:txBody>
          <a:bodyPr/>
          <a:lstStyle/>
          <a:p>
            <a:pPr marL="0" indent="0">
              <a:spcAft>
                <a:spcPts val="300"/>
              </a:spcAft>
              <a:buFont typeface="Wingdings" panose="05000000000000000000" pitchFamily="2" charset="2"/>
              <a:buNone/>
              <a:defRPr/>
            </a:pPr>
            <a:r>
              <a:rPr lang="en-US" sz="1800" dirty="0" smtClean="0"/>
              <a:t>Welcome to your </a:t>
            </a:r>
            <a:r>
              <a:rPr lang="en-US" sz="1800" dirty="0"/>
              <a:t>simple tool </a:t>
            </a:r>
            <a:r>
              <a:rPr lang="en-US" sz="1800" dirty="0" smtClean="0"/>
              <a:t>kit to support you to create </a:t>
            </a:r>
            <a:r>
              <a:rPr lang="en-US" sz="1800" dirty="0"/>
              <a:t>your own customer </a:t>
            </a:r>
            <a:r>
              <a:rPr lang="en-US" sz="1800" dirty="0" smtClean="0"/>
              <a:t>propositions. Use the </a:t>
            </a:r>
            <a:r>
              <a:rPr lang="en-US" sz="1800" dirty="0"/>
              <a:t>information </a:t>
            </a:r>
            <a:r>
              <a:rPr lang="en-US" sz="1800" dirty="0" smtClean="0"/>
              <a:t>to best support your pitches. </a:t>
            </a:r>
          </a:p>
          <a:p>
            <a:pPr marL="0" indent="0">
              <a:spcAft>
                <a:spcPts val="600"/>
              </a:spcAft>
              <a:buFont typeface="Wingdings" panose="05000000000000000000" pitchFamily="2" charset="2"/>
              <a:buNone/>
              <a:defRPr/>
            </a:pPr>
            <a:endParaRPr lang="en-US" sz="800" dirty="0" smtClean="0"/>
          </a:p>
          <a:p>
            <a:pPr marL="0" indent="0">
              <a:spcAft>
                <a:spcPts val="600"/>
              </a:spcAft>
              <a:buFont typeface="Wingdings" panose="05000000000000000000" pitchFamily="2" charset="2"/>
              <a:buNone/>
              <a:defRPr/>
            </a:pPr>
            <a:r>
              <a:rPr lang="en-US" dirty="0" smtClean="0"/>
              <a:t>The deck has four sections:</a:t>
            </a:r>
          </a:p>
          <a:p>
            <a:pPr marL="514350" indent="-342900">
              <a:spcAft>
                <a:spcPts val="300"/>
              </a:spcAft>
              <a:buFont typeface="+mj-lt"/>
              <a:buAutoNum type="arabicPeriod"/>
              <a:defRPr/>
            </a:pPr>
            <a:r>
              <a:rPr lang="en-US" dirty="0" smtClean="0"/>
              <a:t>Sector Statistics – </a:t>
            </a:r>
            <a:r>
              <a:rPr lang="en-US" dirty="0"/>
              <a:t>research to address potential communication challenges customers may be facing</a:t>
            </a:r>
          </a:p>
          <a:p>
            <a:pPr marL="514350" indent="-342900">
              <a:spcAft>
                <a:spcPts val="300"/>
              </a:spcAft>
              <a:buFont typeface="+mj-lt"/>
              <a:buAutoNum type="arabicPeriod"/>
              <a:defRPr/>
            </a:pPr>
            <a:r>
              <a:rPr lang="en-US" dirty="0" smtClean="0"/>
              <a:t>Incentives over view – </a:t>
            </a:r>
            <a:r>
              <a:rPr lang="en-US" dirty="0"/>
              <a:t>A summary of the RMG incentives with some ideas about what customers could do differently with mail</a:t>
            </a:r>
          </a:p>
          <a:p>
            <a:pPr marL="514350" indent="-342900">
              <a:spcAft>
                <a:spcPts val="300"/>
              </a:spcAft>
              <a:buFont typeface="+mj-lt"/>
              <a:buAutoNum type="arabicPeriod"/>
              <a:defRPr/>
            </a:pPr>
            <a:r>
              <a:rPr lang="en-US" dirty="0" smtClean="0"/>
              <a:t>Potential test scenarios – </a:t>
            </a:r>
            <a:r>
              <a:rPr lang="en-US" dirty="0"/>
              <a:t>Case studies to help you create compelling propositions that </a:t>
            </a:r>
            <a:r>
              <a:rPr lang="en-US" dirty="0" smtClean="0"/>
              <a:t>promote </a:t>
            </a:r>
            <a:r>
              <a:rPr lang="en-US" dirty="0"/>
              <a:t>the value of mail </a:t>
            </a:r>
            <a:endParaRPr lang="en-US" dirty="0" smtClean="0"/>
          </a:p>
          <a:p>
            <a:pPr marL="514350" indent="-342900">
              <a:spcAft>
                <a:spcPts val="300"/>
              </a:spcAft>
              <a:buFont typeface="+mj-lt"/>
              <a:buAutoNum type="arabicPeriod"/>
              <a:defRPr/>
            </a:pPr>
            <a:r>
              <a:rPr lang="en-US" dirty="0" smtClean="0"/>
              <a:t>Benefits </a:t>
            </a:r>
            <a:r>
              <a:rPr lang="en-US" dirty="0"/>
              <a:t>of Mail – A summary of recent insight and research to demonstrate the value of mail </a:t>
            </a:r>
          </a:p>
          <a:p>
            <a:pPr marL="514350" indent="-342900">
              <a:spcAft>
                <a:spcPts val="300"/>
              </a:spcAft>
              <a:buFont typeface="+mj-lt"/>
              <a:buAutoNum type="arabicPeriod"/>
              <a:defRPr/>
            </a:pPr>
            <a:endParaRPr lang="en-US" dirty="0" smtClean="0"/>
          </a:p>
          <a:p>
            <a:pPr marL="0" indent="0">
              <a:buFont typeface="Wingdings" panose="05000000000000000000" pitchFamily="2" charset="2"/>
              <a:buNone/>
              <a:defRPr/>
            </a:pPr>
            <a:endParaRPr lang="en-US" dirty="0" smtClean="0"/>
          </a:p>
        </p:txBody>
      </p:sp>
      <p:sp>
        <p:nvSpPr>
          <p:cNvPr id="3789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B987A7-0917-4A7F-99CC-F93B55F29C58}" type="slidenum">
              <a:rPr lang="en-US" altLang="en-US" smtClean="0">
                <a:solidFill>
                  <a:srgbClr val="FFFFFF"/>
                </a:solidFill>
                <a:latin typeface="Arial" charset="0"/>
              </a:rPr>
              <a:pPr fontAlgn="base">
                <a:spcBef>
                  <a:spcPct val="0"/>
                </a:spcBef>
                <a:spcAft>
                  <a:spcPct val="0"/>
                </a:spcAft>
              </a:pPr>
              <a:t>2</a:t>
            </a:fld>
            <a:endParaRPr lang="en-US" altLang="en-US" smtClean="0">
              <a:solidFill>
                <a:srgbClr val="FFFFFF"/>
              </a:solidFill>
              <a:latin typeface="Arial" charset="0"/>
            </a:endParaRPr>
          </a:p>
        </p:txBody>
      </p:sp>
      <p:grpSp>
        <p:nvGrpSpPr>
          <p:cNvPr id="37893" name="Group 11"/>
          <p:cNvGrpSpPr>
            <a:grpSpLocks/>
          </p:cNvGrpSpPr>
          <p:nvPr/>
        </p:nvGrpSpPr>
        <p:grpSpPr bwMode="auto">
          <a:xfrm>
            <a:off x="0" y="4187825"/>
            <a:ext cx="7058025" cy="431800"/>
            <a:chOff x="-107504" y="4187806"/>
            <a:chExt cx="7058646" cy="432048"/>
          </a:xfrm>
        </p:grpSpPr>
        <p:sp>
          <p:nvSpPr>
            <p:cNvPr id="9" name="Rectangle 8"/>
            <p:cNvSpPr/>
            <p:nvPr/>
          </p:nvSpPr>
          <p:spPr>
            <a:xfrm>
              <a:off x="-107504" y="4187806"/>
              <a:ext cx="7058646" cy="432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37903" name="TextBox 9"/>
            <p:cNvSpPr txBox="1">
              <a:spLocks noChangeArrowheads="1"/>
            </p:cNvSpPr>
            <p:nvPr/>
          </p:nvSpPr>
          <p:spPr bwMode="auto">
            <a:xfrm>
              <a:off x="213186" y="4219744"/>
              <a:ext cx="67379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chemeClr val="bg1"/>
                  </a:solidFill>
                  <a:latin typeface="Arial" charset="0"/>
                </a:rPr>
                <a:t>CREATE YOUR TAILORED CUSTOMER PROPOSITION</a:t>
              </a:r>
            </a:p>
          </p:txBody>
        </p:sp>
      </p:grpSp>
      <p:sp>
        <p:nvSpPr>
          <p:cNvPr id="37894" name="Text Placeholder 2"/>
          <p:cNvSpPr txBox="1">
            <a:spLocks/>
          </p:cNvSpPr>
          <p:nvPr/>
        </p:nvSpPr>
        <p:spPr bwMode="auto">
          <a:xfrm>
            <a:off x="779463" y="4603750"/>
            <a:ext cx="80899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defTabSz="457200">
              <a:defRPr>
                <a:solidFill>
                  <a:schemeClr val="tx1"/>
                </a:solidFill>
                <a:latin typeface="Calibri" pitchFamily="34" charset="0"/>
              </a:defRPr>
            </a:lvl2pPr>
            <a:lvl3pPr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50000"/>
              </a:lnSpc>
              <a:spcBef>
                <a:spcPts val="300"/>
              </a:spcBef>
              <a:spcAft>
                <a:spcPts val="300"/>
              </a:spcAft>
              <a:buClr>
                <a:srgbClr val="E32119"/>
              </a:buClr>
              <a:buFont typeface="Wingdings" pitchFamily="2" charset="2"/>
              <a:buNone/>
            </a:pPr>
            <a:r>
              <a:rPr lang="en-US" altLang="en-US">
                <a:latin typeface="Arial" charset="0"/>
              </a:rPr>
              <a:t>Simply select the slides you want from each section</a:t>
            </a:r>
          </a:p>
          <a:p>
            <a:pPr>
              <a:lnSpc>
                <a:spcPct val="150000"/>
              </a:lnSpc>
              <a:spcBef>
                <a:spcPts val="300"/>
              </a:spcBef>
              <a:spcAft>
                <a:spcPts val="300"/>
              </a:spcAft>
              <a:buClr>
                <a:srgbClr val="E32119"/>
              </a:buClr>
              <a:buFont typeface="Wingdings" pitchFamily="2" charset="2"/>
              <a:buNone/>
            </a:pPr>
            <a:r>
              <a:rPr lang="en-US" altLang="en-US">
                <a:latin typeface="Arial" charset="0"/>
              </a:rPr>
              <a:t>Add your own details</a:t>
            </a:r>
          </a:p>
          <a:p>
            <a:pPr>
              <a:lnSpc>
                <a:spcPct val="150000"/>
              </a:lnSpc>
              <a:spcBef>
                <a:spcPts val="300"/>
              </a:spcBef>
              <a:spcAft>
                <a:spcPts val="300"/>
              </a:spcAft>
              <a:buClr>
                <a:srgbClr val="E32119"/>
              </a:buClr>
              <a:buFont typeface="Wingdings" pitchFamily="2" charset="2"/>
              <a:buNone/>
            </a:pPr>
            <a:r>
              <a:rPr lang="en-US" altLang="en-US">
                <a:latin typeface="Arial" charset="0"/>
              </a:rPr>
              <a:t>Take it to your customer</a:t>
            </a:r>
          </a:p>
        </p:txBody>
      </p:sp>
      <p:sp>
        <p:nvSpPr>
          <p:cNvPr id="37895" name="Text Placeholder 2"/>
          <p:cNvSpPr txBox="1">
            <a:spLocks/>
          </p:cNvSpPr>
          <p:nvPr/>
        </p:nvSpPr>
        <p:spPr bwMode="auto">
          <a:xfrm>
            <a:off x="298450" y="6237288"/>
            <a:ext cx="8570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defTabSz="457200">
              <a:defRPr>
                <a:solidFill>
                  <a:schemeClr val="tx1"/>
                </a:solidFill>
                <a:latin typeface="Calibri" pitchFamily="34" charset="0"/>
              </a:defRPr>
            </a:lvl2pPr>
            <a:lvl3pPr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spcAft>
                <a:spcPts val="1600"/>
              </a:spcAft>
              <a:buClr>
                <a:srgbClr val="E32119"/>
              </a:buClr>
              <a:buFont typeface="Wingdings" pitchFamily="2" charset="2"/>
              <a:buNone/>
            </a:pPr>
            <a:r>
              <a:rPr lang="en-US" altLang="en-US" sz="1600" dirty="0">
                <a:latin typeface="Arial" charset="0"/>
              </a:rPr>
              <a:t>We would love to know how you get on using this information, so please feedback your experience to </a:t>
            </a:r>
            <a:r>
              <a:rPr lang="en-US" altLang="en-US" sz="1600" dirty="0">
                <a:latin typeface="Arial" charset="0"/>
                <a:hlinkClick r:id="rId2"/>
              </a:rPr>
              <a:t>mike.griffin@royalmail.com</a:t>
            </a:r>
            <a:r>
              <a:rPr lang="en-US" altLang="en-US" sz="1600" dirty="0">
                <a:latin typeface="Arial" charset="0"/>
              </a:rPr>
              <a:t> </a:t>
            </a:r>
          </a:p>
        </p:txBody>
      </p:sp>
      <p:sp>
        <p:nvSpPr>
          <p:cNvPr id="14" name="Rectangle 13"/>
          <p:cNvSpPr/>
          <p:nvPr/>
        </p:nvSpPr>
        <p:spPr>
          <a:xfrm>
            <a:off x="371475" y="4751388"/>
            <a:ext cx="361950" cy="328612"/>
          </a:xfrm>
          <a:prstGeom prst="rect">
            <a:avLst/>
          </a:prstGeom>
          <a:solidFill>
            <a:srgbClr val="F686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5" name="Rectangle 14"/>
          <p:cNvSpPr/>
          <p:nvPr/>
        </p:nvSpPr>
        <p:spPr>
          <a:xfrm>
            <a:off x="388938" y="5221288"/>
            <a:ext cx="361950" cy="32861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6" name="Rectangle 15"/>
          <p:cNvSpPr/>
          <p:nvPr/>
        </p:nvSpPr>
        <p:spPr>
          <a:xfrm>
            <a:off x="388938" y="5729288"/>
            <a:ext cx="361950" cy="328612"/>
          </a:xfrm>
          <a:prstGeom prst="rect">
            <a:avLst/>
          </a:prstGeom>
          <a:solidFill>
            <a:srgbClr val="4F79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37899" name="TextBox 16"/>
          <p:cNvSpPr txBox="1">
            <a:spLocks noChangeArrowheads="1"/>
          </p:cNvSpPr>
          <p:nvPr/>
        </p:nvSpPr>
        <p:spPr bwMode="auto">
          <a:xfrm>
            <a:off x="388938" y="468471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chemeClr val="bg1"/>
                </a:solidFill>
                <a:latin typeface="Arial" charset="0"/>
              </a:rPr>
              <a:t>1</a:t>
            </a:r>
          </a:p>
        </p:txBody>
      </p:sp>
      <p:sp>
        <p:nvSpPr>
          <p:cNvPr id="37900" name="TextBox 17"/>
          <p:cNvSpPr txBox="1">
            <a:spLocks noChangeArrowheads="1"/>
          </p:cNvSpPr>
          <p:nvPr/>
        </p:nvSpPr>
        <p:spPr bwMode="auto">
          <a:xfrm>
            <a:off x="409575" y="515461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chemeClr val="bg1"/>
                </a:solidFill>
                <a:latin typeface="Arial" charset="0"/>
              </a:rPr>
              <a:t>2</a:t>
            </a:r>
          </a:p>
        </p:txBody>
      </p:sp>
      <p:sp>
        <p:nvSpPr>
          <p:cNvPr id="37901" name="TextBox 18"/>
          <p:cNvSpPr txBox="1">
            <a:spLocks noChangeArrowheads="1"/>
          </p:cNvSpPr>
          <p:nvPr/>
        </p:nvSpPr>
        <p:spPr bwMode="auto">
          <a:xfrm>
            <a:off x="409575" y="566261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chemeClr val="bg1"/>
                </a:solidFill>
                <a:latin typeface="Arial" charset="0"/>
              </a:rPr>
              <a:t>3</a:t>
            </a:r>
          </a:p>
        </p:txBody>
      </p:sp>
    </p:spTree>
    <p:extLst>
      <p:ext uri="{BB962C8B-B14F-4D97-AF65-F5344CB8AC3E}">
        <p14:creationId xmlns:p14="http://schemas.microsoft.com/office/powerpoint/2010/main" val="17303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
          <p:cNvSpPr>
            <a:spLocks noGrp="1"/>
          </p:cNvSpPr>
          <p:nvPr>
            <p:ph type="body" sz="quarter" idx="14"/>
          </p:nvPr>
        </p:nvSpPr>
        <p:spPr bwMode="auto">
          <a:xfrm>
            <a:off x="-31750" y="201613"/>
            <a:ext cx="7913688" cy="523220"/>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800" dirty="0" smtClean="0">
                <a:cs typeface="Arial" charset="0"/>
              </a:rPr>
              <a:t>CHARITY MOUNTING PRESSURE ON</a:t>
            </a:r>
          </a:p>
        </p:txBody>
      </p:sp>
      <p:sp>
        <p:nvSpPr>
          <p:cNvPr id="36867" name="Text Placeholder 2"/>
          <p:cNvSpPr>
            <a:spLocks noGrp="1"/>
          </p:cNvSpPr>
          <p:nvPr>
            <p:ph type="body" sz="quarter" idx="12"/>
          </p:nvPr>
        </p:nvSpPr>
        <p:spPr bwMode="auto">
          <a:xfrm>
            <a:off x="477838" y="1527175"/>
            <a:ext cx="6359525" cy="3967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spcAft>
                <a:spcPct val="0"/>
              </a:spcAft>
              <a:buFont typeface="Wingdings" panose="05000000000000000000" pitchFamily="2" charset="2"/>
              <a:buNone/>
              <a:defRPr/>
            </a:pPr>
            <a:r>
              <a:rPr lang="en-GB" altLang="en-US" sz="1400" dirty="0" smtClean="0">
                <a:latin typeface="Arial" charset="0"/>
              </a:rPr>
              <a:t>MPs increasingly critical of charities:</a:t>
            </a:r>
          </a:p>
          <a:p>
            <a:pPr lvl="1">
              <a:spcBef>
                <a:spcPct val="0"/>
              </a:spcBef>
              <a:spcAft>
                <a:spcPct val="0"/>
              </a:spcAft>
              <a:defRPr/>
            </a:pPr>
            <a:r>
              <a:rPr lang="en-GB" altLang="en-US" sz="1400" dirty="0" smtClean="0">
                <a:latin typeface="Arial" charset="0"/>
              </a:rPr>
              <a:t>63% believe charities too political</a:t>
            </a:r>
          </a:p>
          <a:p>
            <a:pPr lvl="1">
              <a:spcBef>
                <a:spcPct val="0"/>
              </a:spcBef>
              <a:spcAft>
                <a:spcPct val="0"/>
              </a:spcAft>
              <a:defRPr/>
            </a:pPr>
            <a:r>
              <a:rPr lang="en-GB" altLang="en-US" sz="1400" dirty="0">
                <a:latin typeface="Arial" charset="0"/>
                <a:cs typeface="Arial" charset="0"/>
              </a:rPr>
              <a:t>G</a:t>
            </a:r>
            <a:r>
              <a:rPr lang="en-GB" altLang="en-US" sz="1400" dirty="0" smtClean="0">
                <a:latin typeface="Arial" charset="0"/>
                <a:cs typeface="Arial" charset="0"/>
              </a:rPr>
              <a:t>overnment </a:t>
            </a:r>
            <a:r>
              <a:rPr lang="en-GB" altLang="en-US" sz="1400" dirty="0">
                <a:latin typeface="Arial" charset="0"/>
                <a:cs typeface="Arial" charset="0"/>
              </a:rPr>
              <a:t>review into all aspects of charity </a:t>
            </a:r>
            <a:r>
              <a:rPr lang="en-GB" altLang="en-US" sz="1400" dirty="0" smtClean="0">
                <a:latin typeface="Arial" charset="0"/>
                <a:cs typeface="Arial" charset="0"/>
              </a:rPr>
              <a:t>management coincides with calls for </a:t>
            </a:r>
            <a:r>
              <a:rPr lang="en-GB" altLang="en-US" sz="1400" dirty="0">
                <a:latin typeface="Arial" charset="0"/>
                <a:cs typeface="Arial" charset="0"/>
              </a:rPr>
              <a:t>new, independent charity </a:t>
            </a:r>
            <a:r>
              <a:rPr lang="en-GB" altLang="en-US" sz="1400" dirty="0" smtClean="0">
                <a:latin typeface="Arial" charset="0"/>
                <a:cs typeface="Arial" charset="0"/>
              </a:rPr>
              <a:t>watchdog</a:t>
            </a:r>
          </a:p>
          <a:p>
            <a:pPr lvl="1">
              <a:spcBef>
                <a:spcPct val="0"/>
              </a:spcBef>
              <a:spcAft>
                <a:spcPct val="0"/>
              </a:spcAft>
              <a:defRPr/>
            </a:pPr>
            <a:endParaRPr lang="en-GB" altLang="en-US" sz="1400" dirty="0">
              <a:latin typeface="Arial" charset="0"/>
              <a:cs typeface="Arial" charset="0"/>
            </a:endParaRPr>
          </a:p>
          <a:p>
            <a:pPr marL="0" indent="0">
              <a:spcBef>
                <a:spcPct val="0"/>
              </a:spcBef>
              <a:spcAft>
                <a:spcPct val="0"/>
              </a:spcAft>
              <a:buFont typeface="Wingdings" panose="05000000000000000000" pitchFamily="2" charset="2"/>
              <a:buNone/>
              <a:defRPr/>
            </a:pPr>
            <a:r>
              <a:rPr lang="en-GB" altLang="en-US" sz="1400" dirty="0" smtClean="0">
                <a:latin typeface="Arial" charset="0"/>
              </a:rPr>
              <a:t>BREXIT and economic slowdown </a:t>
            </a:r>
            <a:r>
              <a:rPr lang="en-GB" altLang="en-US" sz="1400" dirty="0">
                <a:latin typeface="Arial" charset="0"/>
              </a:rPr>
              <a:t>likely </a:t>
            </a:r>
            <a:r>
              <a:rPr lang="en-GB" altLang="en-US" sz="1400" dirty="0" smtClean="0">
                <a:latin typeface="Arial" charset="0"/>
              </a:rPr>
              <a:t>to put a brake on donations and funding:</a:t>
            </a:r>
          </a:p>
          <a:p>
            <a:pPr lvl="1">
              <a:spcBef>
                <a:spcPct val="0"/>
              </a:spcBef>
              <a:spcAft>
                <a:spcPct val="0"/>
              </a:spcAft>
              <a:defRPr/>
            </a:pPr>
            <a:r>
              <a:rPr lang="en-GB" altLang="en-US" sz="1400" dirty="0" smtClean="0">
                <a:latin typeface="Arial" charset="0"/>
              </a:rPr>
              <a:t>Decline in donating to overseas charities as greater proportion goes to domestic causes</a:t>
            </a:r>
          </a:p>
          <a:p>
            <a:pPr lvl="1">
              <a:spcBef>
                <a:spcPct val="0"/>
              </a:spcBef>
              <a:spcAft>
                <a:spcPct val="0"/>
              </a:spcAft>
              <a:defRPr/>
            </a:pPr>
            <a:r>
              <a:rPr lang="en-GB" altLang="en-US" sz="1400" dirty="0" smtClean="0">
                <a:latin typeface="Arial" charset="0"/>
              </a:rPr>
              <a:t>Ad hoc donations growing, but donations by direct debit static</a:t>
            </a:r>
          </a:p>
          <a:p>
            <a:pPr lvl="1">
              <a:spcBef>
                <a:spcPct val="0"/>
              </a:spcBef>
              <a:spcAft>
                <a:spcPct val="0"/>
              </a:spcAft>
              <a:defRPr/>
            </a:pPr>
            <a:r>
              <a:rPr lang="en-GB" altLang="en-US" sz="1400" dirty="0" smtClean="0">
                <a:latin typeface="Arial" charset="0"/>
              </a:rPr>
              <a:t>Experts predict declining revenues as households face squeeze</a:t>
            </a:r>
          </a:p>
          <a:p>
            <a:pPr lvl="1">
              <a:spcBef>
                <a:spcPct val="0"/>
              </a:spcBef>
              <a:spcAft>
                <a:spcPct val="0"/>
              </a:spcAft>
              <a:defRPr/>
            </a:pPr>
            <a:r>
              <a:rPr lang="en-GB" altLang="en-US" sz="1400" dirty="0" smtClean="0">
                <a:latin typeface="Arial" charset="0"/>
              </a:rPr>
              <a:t>Uncertainty about revenue streams as many UK Charities benefit from EU funding</a:t>
            </a:r>
          </a:p>
          <a:p>
            <a:pPr>
              <a:spcBef>
                <a:spcPct val="0"/>
              </a:spcBef>
              <a:spcAft>
                <a:spcPct val="0"/>
              </a:spcAft>
              <a:defRPr/>
            </a:pPr>
            <a:endParaRPr lang="en-GB" altLang="en-US" sz="1400" dirty="0">
              <a:latin typeface="Arial" charset="0"/>
            </a:endParaRPr>
          </a:p>
          <a:p>
            <a:pPr marL="0" indent="0">
              <a:spcBef>
                <a:spcPct val="0"/>
              </a:spcBef>
              <a:spcAft>
                <a:spcPct val="0"/>
              </a:spcAft>
              <a:buFont typeface="Wingdings" panose="05000000000000000000" pitchFamily="2" charset="2"/>
              <a:buNone/>
              <a:defRPr/>
            </a:pPr>
            <a:r>
              <a:rPr lang="en-GB" altLang="en-US" sz="1400" dirty="0">
                <a:latin typeface="Arial" charset="0"/>
                <a:cs typeface="Arial" charset="0"/>
              </a:rPr>
              <a:t>Charity shop profitability poor compared with US and </a:t>
            </a:r>
            <a:r>
              <a:rPr lang="en-GB" altLang="en-US" sz="1400" dirty="0" smtClean="0">
                <a:latin typeface="Arial" charset="0"/>
                <a:cs typeface="Arial" charset="0"/>
              </a:rPr>
              <a:t>UK </a:t>
            </a:r>
            <a:r>
              <a:rPr lang="en-GB" altLang="en-US" sz="1400" dirty="0">
                <a:latin typeface="Arial" charset="0"/>
                <a:cs typeface="Arial" charset="0"/>
              </a:rPr>
              <a:t>retail sector:</a:t>
            </a:r>
          </a:p>
          <a:p>
            <a:pPr lvl="1">
              <a:spcBef>
                <a:spcPct val="0"/>
              </a:spcBef>
              <a:spcAft>
                <a:spcPct val="0"/>
              </a:spcAft>
              <a:defRPr/>
            </a:pPr>
            <a:r>
              <a:rPr lang="en-GB" altLang="en-US" sz="1400" dirty="0" smtClean="0">
                <a:latin typeface="Arial" charset="0"/>
                <a:cs typeface="Arial" charset="0"/>
              </a:rPr>
              <a:t>UK </a:t>
            </a:r>
            <a:r>
              <a:rPr lang="en-GB" altLang="en-US" sz="1400" dirty="0">
                <a:latin typeface="Arial" charset="0"/>
                <a:cs typeface="Arial" charset="0"/>
              </a:rPr>
              <a:t>charity shop  profits </a:t>
            </a:r>
            <a:r>
              <a:rPr lang="en-GB" altLang="en-US" sz="1400" dirty="0" smtClean="0">
                <a:latin typeface="Arial" charset="0"/>
                <a:cs typeface="Arial" charset="0"/>
              </a:rPr>
              <a:t>average 17</a:t>
            </a:r>
            <a:r>
              <a:rPr lang="en-GB" altLang="en-US" sz="1400" dirty="0">
                <a:latin typeface="Arial" charset="0"/>
                <a:cs typeface="Arial" charset="0"/>
              </a:rPr>
              <a:t>% vs 83% in </a:t>
            </a:r>
            <a:r>
              <a:rPr lang="en-GB" altLang="en-US" sz="1400" dirty="0" smtClean="0">
                <a:latin typeface="Arial" charset="0"/>
                <a:cs typeface="Arial" charset="0"/>
              </a:rPr>
              <a:t>US, 18</a:t>
            </a:r>
            <a:r>
              <a:rPr lang="en-GB" altLang="en-US" sz="1400" dirty="0">
                <a:latin typeface="Arial" charset="0"/>
                <a:cs typeface="Arial" charset="0"/>
              </a:rPr>
              <a:t>% for Next</a:t>
            </a:r>
          </a:p>
          <a:p>
            <a:pPr marL="457200" lvl="1" indent="0">
              <a:spcBef>
                <a:spcPct val="0"/>
              </a:spcBef>
              <a:spcAft>
                <a:spcPct val="0"/>
              </a:spcAft>
              <a:buFont typeface="Wingdings" panose="05000000000000000000" pitchFamily="2" charset="2"/>
              <a:buNone/>
              <a:defRPr/>
            </a:pPr>
            <a:endParaRPr lang="en-GB" altLang="en-US" sz="1400" dirty="0">
              <a:latin typeface="Arial" charset="0"/>
            </a:endParaRPr>
          </a:p>
          <a:p>
            <a:pPr marL="0" indent="0">
              <a:spcBef>
                <a:spcPct val="0"/>
              </a:spcBef>
              <a:spcAft>
                <a:spcPct val="0"/>
              </a:spcAft>
              <a:buFont typeface="Wingdings" panose="05000000000000000000" pitchFamily="2" charset="2"/>
              <a:buNone/>
              <a:defRPr/>
            </a:pPr>
            <a:r>
              <a:rPr lang="en-GB" altLang="en-US" sz="1400" dirty="0" smtClean="0">
                <a:latin typeface="Arial" charset="0"/>
              </a:rPr>
              <a:t>Growing resistance to </a:t>
            </a:r>
            <a:r>
              <a:rPr lang="en-GB" altLang="en-US" sz="1400" dirty="0">
                <a:latin typeface="Arial" charset="0"/>
              </a:rPr>
              <a:t>phone, door-to-door and street </a:t>
            </a:r>
            <a:r>
              <a:rPr lang="en-GB" altLang="en-US" sz="1400" dirty="0" smtClean="0">
                <a:latin typeface="Arial" charset="0"/>
              </a:rPr>
              <a:t>collections: </a:t>
            </a:r>
          </a:p>
          <a:p>
            <a:pPr lvl="1">
              <a:spcBef>
                <a:spcPct val="0"/>
              </a:spcBef>
              <a:spcAft>
                <a:spcPct val="0"/>
              </a:spcAft>
              <a:defRPr/>
            </a:pPr>
            <a:r>
              <a:rPr lang="en-GB" altLang="en-US" sz="1400" dirty="0" smtClean="0">
                <a:latin typeface="Arial" charset="0"/>
              </a:rPr>
              <a:t>Public Fundraising Association levied £165K in fines from sector</a:t>
            </a:r>
          </a:p>
          <a:p>
            <a:pPr lvl="1">
              <a:spcBef>
                <a:spcPct val="0"/>
              </a:spcBef>
              <a:spcAft>
                <a:spcPct val="0"/>
              </a:spcAft>
              <a:defRPr/>
            </a:pPr>
            <a:r>
              <a:rPr lang="en-GB" altLang="en-US" sz="1400" dirty="0" smtClean="0">
                <a:latin typeface="Arial" charset="0"/>
              </a:rPr>
              <a:t>3300 on-street offences reported</a:t>
            </a:r>
          </a:p>
          <a:p>
            <a:pPr lvl="1">
              <a:spcBef>
                <a:spcPct val="0"/>
              </a:spcBef>
              <a:spcAft>
                <a:spcPct val="0"/>
              </a:spcAft>
              <a:defRPr/>
            </a:pPr>
            <a:r>
              <a:rPr lang="en-GB" altLang="en-US" sz="1400" dirty="0" smtClean="0">
                <a:latin typeface="Arial" charset="0"/>
              </a:rPr>
              <a:t>Charity Commission issued a formal warning to 1700 charities to review fundraising methods</a:t>
            </a:r>
          </a:p>
        </p:txBody>
      </p:sp>
      <p:sp>
        <p:nvSpPr>
          <p:cNvPr id="36868"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fld id="{9770E790-39D8-444B-984F-F0765810D73D}" type="slidenum">
              <a:rPr lang="en-US" altLang="en-US" smtClean="0">
                <a:solidFill>
                  <a:srgbClr val="FFFFFF"/>
                </a:solidFill>
                <a:latin typeface="Arial" charset="0"/>
              </a:rPr>
              <a:pPr eaLnBrk="1" fontAlgn="base" hangingPunct="1">
                <a:spcBef>
                  <a:spcPct val="0"/>
                </a:spcBef>
                <a:spcAft>
                  <a:spcPct val="0"/>
                </a:spcAft>
              </a:pPr>
              <a:t>20</a:t>
            </a:fld>
            <a:endParaRPr lang="en-US" altLang="en-US" smtClean="0">
              <a:solidFill>
                <a:srgbClr val="FFFFFF"/>
              </a:solidFill>
              <a:latin typeface="Arial" charset="0"/>
            </a:endParaRPr>
          </a:p>
        </p:txBody>
      </p:sp>
      <p:sp>
        <p:nvSpPr>
          <p:cNvPr id="36869" name="TextBox 1"/>
          <p:cNvSpPr txBox="1">
            <a:spLocks noChangeArrowheads="1"/>
          </p:cNvSpPr>
          <p:nvPr/>
        </p:nvSpPr>
        <p:spPr bwMode="auto">
          <a:xfrm>
            <a:off x="0" y="6607175"/>
            <a:ext cx="7993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900">
                <a:latin typeface="Arial" charset="0"/>
                <a:cs typeface="Arial" charset="0"/>
              </a:rPr>
              <a:t>Sources: nfpSynergy 2017 Charity Monitor; House of Commons ‘Charities &amp; the voluntary sector, 2016’; Civil Society</a:t>
            </a:r>
          </a:p>
        </p:txBody>
      </p:sp>
      <p:sp>
        <p:nvSpPr>
          <p:cNvPr id="36870" name="AutoShape 8" descr="Image result for capital one credit card"/>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sp>
        <p:nvSpPr>
          <p:cNvPr id="36871" name="AutoShape 10" descr="Image result for capital one credit card"/>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sp>
        <p:nvSpPr>
          <p:cNvPr id="36872" name="AutoShape 14" descr="Image result for capital one credit card"/>
          <p:cNvSpPr>
            <a:spLocks noChangeAspect="1" noChangeArrowheads="1"/>
          </p:cNvSpPr>
          <p:nvPr/>
        </p:nvSpPr>
        <p:spPr bwMode="auto">
          <a:xfrm>
            <a:off x="6302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pic>
        <p:nvPicPr>
          <p:cNvPr id="36873" name="Picture 12" descr="C:\Users\John\Documents\Royal Mail\Charity\doorst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3500438"/>
            <a:ext cx="1377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8" descr="C:\Users\John\Documents\Royal Mail\Charity\shop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763" y="1604963"/>
            <a:ext cx="180022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Placeholder 1"/>
          <p:cNvSpPr txBox="1">
            <a:spLocks/>
          </p:cNvSpPr>
          <p:nvPr/>
        </p:nvSpPr>
        <p:spPr bwMode="auto">
          <a:xfrm>
            <a:off x="0" y="722313"/>
            <a:ext cx="5018664" cy="523220"/>
          </a:xfrm>
          <a:prstGeom prst="rect">
            <a:avLst/>
          </a:prstGeom>
          <a:solidFill>
            <a:srgbClr val="009C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48000">
            <a:spAutoFit/>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a:spcBef>
                <a:spcPct val="20000"/>
              </a:spcBef>
              <a:buFont typeface="Arial" charset="0"/>
              <a:buNone/>
            </a:pPr>
            <a:r>
              <a:rPr lang="en-GB" altLang="en-US" sz="2800" b="1" dirty="0" smtClean="0">
                <a:solidFill>
                  <a:schemeClr val="bg1"/>
                </a:solidFill>
                <a:latin typeface="Arial Black" pitchFamily="34" charset="0"/>
                <a:cs typeface="Arial" charset="0"/>
              </a:rPr>
              <a:t>REVENUE CHANNELS</a:t>
            </a:r>
            <a:endParaRPr lang="en-GB" altLang="en-US" sz="2800" b="1" dirty="0">
              <a:solidFill>
                <a:schemeClr val="bg1"/>
              </a:solidFill>
              <a:latin typeface="Arial Black" pitchFamily="34" charset="0"/>
              <a:cs typeface="Arial" charset="0"/>
            </a:endParaRPr>
          </a:p>
        </p:txBody>
      </p:sp>
    </p:spTree>
    <p:extLst>
      <p:ext uri="{BB962C8B-B14F-4D97-AF65-F5344CB8AC3E}">
        <p14:creationId xmlns:p14="http://schemas.microsoft.com/office/powerpoint/2010/main" val="358905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1"/>
          <p:cNvSpPr>
            <a:spLocks noGrp="1"/>
          </p:cNvSpPr>
          <p:nvPr>
            <p:ph type="body" sz="quarter" idx="14"/>
          </p:nvPr>
        </p:nvSpPr>
        <p:spPr bwMode="auto">
          <a:xfrm>
            <a:off x="-31750" y="201613"/>
            <a:ext cx="8246598" cy="451167"/>
          </a:xfrm>
          <a:extLs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GB" altLang="en-US" dirty="0" smtClean="0">
                <a:cs typeface="Arial" charset="0"/>
              </a:rPr>
              <a:t>FPS &amp; GDPR WILL IMPACT CHARITY SECTOR</a:t>
            </a:r>
          </a:p>
        </p:txBody>
      </p:sp>
      <p:sp>
        <p:nvSpPr>
          <p:cNvPr id="41987" name="Text Placeholder 2"/>
          <p:cNvSpPr>
            <a:spLocks noGrp="1"/>
          </p:cNvSpPr>
          <p:nvPr>
            <p:ph type="body" sz="quarter" idx="12"/>
          </p:nvPr>
        </p:nvSpPr>
        <p:spPr bwMode="auto">
          <a:xfrm>
            <a:off x="336550" y="909638"/>
            <a:ext cx="6013450" cy="5322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Wingdings" panose="05000000000000000000" pitchFamily="2" charset="2"/>
              <a:buNone/>
              <a:defRPr/>
            </a:pPr>
            <a:r>
              <a:rPr lang="en-GB" altLang="en-US" dirty="0" smtClean="0">
                <a:latin typeface="Arial" charset="0"/>
              </a:rPr>
              <a:t>Fundraising Preference Service (FPS) launch in July 2017, combined with new General </a:t>
            </a:r>
            <a:r>
              <a:rPr lang="en-GB" altLang="en-US" dirty="0">
                <a:latin typeface="Arial" charset="0"/>
              </a:rPr>
              <a:t>Data Protection Regulation (GDPR) laws </a:t>
            </a:r>
            <a:r>
              <a:rPr lang="en-GB" altLang="en-US" dirty="0" smtClean="0">
                <a:latin typeface="Arial" charset="0"/>
              </a:rPr>
              <a:t>in May 2018, will significantly effect fundraising strategies:</a:t>
            </a:r>
          </a:p>
          <a:p>
            <a:pPr marL="360000" lvl="1" indent="-171450">
              <a:spcBef>
                <a:spcPct val="0"/>
              </a:spcBef>
              <a:spcAft>
                <a:spcPts val="0"/>
              </a:spcAft>
              <a:defRPr/>
            </a:pPr>
            <a:r>
              <a:rPr lang="en-GB" altLang="en-US" dirty="0" smtClean="0">
                <a:latin typeface="Arial" pitchFamily="34" charset="0"/>
              </a:rPr>
              <a:t>Both </a:t>
            </a:r>
            <a:r>
              <a:rPr lang="en-GB" altLang="en-US" dirty="0">
                <a:latin typeface="Arial" pitchFamily="34" charset="0"/>
              </a:rPr>
              <a:t>initiatives strongly supported by general public</a:t>
            </a:r>
          </a:p>
          <a:p>
            <a:pPr marL="360000" lvl="1" indent="-171450">
              <a:spcBef>
                <a:spcPct val="0"/>
              </a:spcBef>
              <a:spcAft>
                <a:spcPts val="0"/>
              </a:spcAft>
              <a:defRPr/>
            </a:pPr>
            <a:endParaRPr lang="en-GB" altLang="en-US" dirty="0">
              <a:latin typeface="Arial" pitchFamily="34" charset="0"/>
            </a:endParaRPr>
          </a:p>
          <a:p>
            <a:pPr marL="0" indent="0">
              <a:buFont typeface="Wingdings" panose="05000000000000000000" pitchFamily="2" charset="2"/>
              <a:buNone/>
              <a:defRPr/>
            </a:pPr>
            <a:r>
              <a:rPr lang="en-GB" altLang="en-US" dirty="0" smtClean="0">
                <a:latin typeface="Arial" charset="0"/>
              </a:rPr>
              <a:t>FPS allows public to ‘opt out’ of any/all comms from charities:</a:t>
            </a:r>
          </a:p>
          <a:p>
            <a:pPr marL="360000" lvl="1" indent="-171450">
              <a:spcBef>
                <a:spcPct val="0"/>
              </a:spcBef>
              <a:spcAft>
                <a:spcPts val="0"/>
              </a:spcAft>
              <a:defRPr/>
            </a:pPr>
            <a:r>
              <a:rPr lang="en-GB" altLang="en-US" dirty="0">
                <a:latin typeface="Arial" pitchFamily="34" charset="0"/>
              </a:rPr>
              <a:t>Puts pressure on charities to </a:t>
            </a:r>
            <a:r>
              <a:rPr lang="en-GB" altLang="en-US" dirty="0" smtClean="0">
                <a:latin typeface="Arial" pitchFamily="34" charset="0"/>
              </a:rPr>
              <a:t>maintain accurate databases, &amp; rules out inter charity data share</a:t>
            </a:r>
            <a:endParaRPr lang="en-GB" altLang="en-US" dirty="0">
              <a:latin typeface="Arial" pitchFamily="34" charset="0"/>
            </a:endParaRPr>
          </a:p>
          <a:p>
            <a:pPr marL="360000" lvl="1" indent="-171450">
              <a:spcBef>
                <a:spcPct val="0"/>
              </a:spcBef>
              <a:spcAft>
                <a:spcPts val="0"/>
              </a:spcAft>
              <a:defRPr/>
            </a:pPr>
            <a:r>
              <a:rPr lang="en-GB" altLang="en-US" dirty="0" smtClean="0">
                <a:latin typeface="Arial" pitchFamily="34" charset="0"/>
              </a:rPr>
              <a:t>Suggests greater </a:t>
            </a:r>
            <a:r>
              <a:rPr lang="en-GB" altLang="en-US" dirty="0">
                <a:latin typeface="Arial" pitchFamily="34" charset="0"/>
              </a:rPr>
              <a:t>reliance on </a:t>
            </a:r>
            <a:r>
              <a:rPr lang="en-GB" altLang="en-US" dirty="0" smtClean="0">
                <a:latin typeface="Arial" pitchFamily="34" charset="0"/>
              </a:rPr>
              <a:t>existing </a:t>
            </a:r>
            <a:r>
              <a:rPr lang="en-GB" altLang="en-US" dirty="0">
                <a:latin typeface="Arial" pitchFamily="34" charset="0"/>
              </a:rPr>
              <a:t>donor relationships</a:t>
            </a:r>
          </a:p>
          <a:p>
            <a:pPr marL="0" indent="0">
              <a:buFont typeface="Wingdings" panose="05000000000000000000" pitchFamily="2" charset="2"/>
              <a:buNone/>
              <a:defRPr/>
            </a:pPr>
            <a:endParaRPr lang="en-GB" altLang="en-US" dirty="0" smtClean="0">
              <a:latin typeface="Arial" charset="0"/>
            </a:endParaRPr>
          </a:p>
          <a:p>
            <a:pPr marL="0" indent="0">
              <a:buFont typeface="Wingdings" panose="05000000000000000000" pitchFamily="2" charset="2"/>
              <a:buNone/>
              <a:defRPr/>
            </a:pPr>
            <a:r>
              <a:rPr lang="en-GB" altLang="en-US" dirty="0" smtClean="0">
                <a:latin typeface="Arial" charset="0"/>
              </a:rPr>
              <a:t>General Data Protection Regulation (GDPR):</a:t>
            </a:r>
          </a:p>
          <a:p>
            <a:pPr marL="360000" lvl="1" indent="-171450">
              <a:spcBef>
                <a:spcPct val="0"/>
              </a:spcBef>
              <a:spcAft>
                <a:spcPts val="0"/>
              </a:spcAft>
              <a:defRPr/>
            </a:pPr>
            <a:r>
              <a:rPr lang="en-GB" altLang="en-US" dirty="0" smtClean="0">
                <a:latin typeface="Arial" pitchFamily="34" charset="0"/>
              </a:rPr>
              <a:t>Wide-ranging security, protection and privacy laws aim to give consumers greater control of personal data</a:t>
            </a:r>
          </a:p>
          <a:p>
            <a:pPr marL="360000" lvl="1" indent="-171450">
              <a:spcBef>
                <a:spcPct val="0"/>
              </a:spcBef>
              <a:spcAft>
                <a:spcPts val="0"/>
              </a:spcAft>
              <a:defRPr/>
            </a:pPr>
            <a:r>
              <a:rPr lang="en-GB" altLang="en-US" dirty="0" smtClean="0">
                <a:latin typeface="Arial" pitchFamily="34" charset="0"/>
              </a:rPr>
              <a:t>Puts onus </a:t>
            </a:r>
            <a:r>
              <a:rPr lang="en-GB" altLang="en-US" dirty="0">
                <a:latin typeface="Arial" pitchFamily="34" charset="0"/>
              </a:rPr>
              <a:t>on businesses to record exactly how data is collected and processed, what </a:t>
            </a:r>
            <a:r>
              <a:rPr lang="en-GB" altLang="en-US" dirty="0" smtClean="0">
                <a:latin typeface="Arial" charset="0"/>
              </a:rPr>
              <a:t>permissions or consents exist</a:t>
            </a:r>
          </a:p>
          <a:p>
            <a:pPr marL="627063" lvl="1" indent="-169863">
              <a:defRPr/>
            </a:pPr>
            <a:endParaRPr lang="en-GB" altLang="en-US" dirty="0" smtClean="0">
              <a:latin typeface="Arial" charset="0"/>
            </a:endParaRPr>
          </a:p>
          <a:p>
            <a:pPr marL="0" indent="0">
              <a:buFont typeface="Wingdings" panose="05000000000000000000" pitchFamily="2" charset="2"/>
              <a:buNone/>
              <a:defRPr/>
            </a:pPr>
            <a:r>
              <a:rPr lang="en-GB" altLang="en-US" dirty="0" smtClean="0">
                <a:latin typeface="Arial" charset="0"/>
              </a:rPr>
              <a:t>Rules around First vs Third Party data clarified:</a:t>
            </a:r>
          </a:p>
          <a:p>
            <a:pPr marL="360000" lvl="1" indent="-171450">
              <a:spcBef>
                <a:spcPct val="0"/>
              </a:spcBef>
              <a:spcAft>
                <a:spcPts val="0"/>
              </a:spcAft>
              <a:defRPr/>
            </a:pPr>
            <a:r>
              <a:rPr lang="en-GB" altLang="en-US" dirty="0">
                <a:latin typeface="Arial" pitchFamily="34" charset="0"/>
              </a:rPr>
              <a:t>First-party marketing to existing customers/warm leads requires opt out message</a:t>
            </a:r>
          </a:p>
          <a:p>
            <a:pPr marL="360000" lvl="1" indent="-171450">
              <a:spcBef>
                <a:spcPct val="0"/>
              </a:spcBef>
              <a:spcAft>
                <a:spcPts val="0"/>
              </a:spcAft>
              <a:defRPr/>
            </a:pPr>
            <a:r>
              <a:rPr lang="en-GB" altLang="en-US" dirty="0">
                <a:latin typeface="Arial" pitchFamily="34" charset="0"/>
              </a:rPr>
              <a:t>Third-party marketing to cold prospects requires them to have previously opted in, meaning data sourcing with correct proof of consent much </a:t>
            </a:r>
            <a:r>
              <a:rPr lang="en-GB" altLang="en-US" dirty="0" smtClean="0">
                <a:latin typeface="Arial" pitchFamily="34" charset="0"/>
              </a:rPr>
              <a:t>harder</a:t>
            </a:r>
            <a:endParaRPr lang="en-GB" altLang="en-US" dirty="0">
              <a:latin typeface="Arial" pitchFamily="34" charset="0"/>
            </a:endParaRPr>
          </a:p>
        </p:txBody>
      </p:sp>
      <p:sp>
        <p:nvSpPr>
          <p:cNvPr id="39940"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eaLnBrk="0" hangingPunct="0">
              <a:defRPr>
                <a:solidFill>
                  <a:schemeClr val="tx1"/>
                </a:solidFill>
                <a:latin typeface="Verdana" pitchFamily="34" charset="0"/>
              </a:defRPr>
            </a:lvl1pPr>
            <a:lvl2pPr marL="742950" indent="-285750" defTabSz="514350" eaLnBrk="0" hangingPunct="0">
              <a:defRPr>
                <a:solidFill>
                  <a:schemeClr val="tx1"/>
                </a:solidFill>
                <a:latin typeface="Verdana" pitchFamily="34" charset="0"/>
              </a:defRPr>
            </a:lvl2pPr>
            <a:lvl3pPr marL="1143000" indent="-228600" defTabSz="514350" eaLnBrk="0" hangingPunct="0">
              <a:defRPr>
                <a:solidFill>
                  <a:schemeClr val="tx1"/>
                </a:solidFill>
                <a:latin typeface="Verdana" pitchFamily="34" charset="0"/>
              </a:defRPr>
            </a:lvl3pPr>
            <a:lvl4pPr marL="1600200" indent="-228600" defTabSz="514350" eaLnBrk="0" hangingPunct="0">
              <a:defRPr>
                <a:solidFill>
                  <a:schemeClr val="tx1"/>
                </a:solidFill>
                <a:latin typeface="Verdana" pitchFamily="34" charset="0"/>
              </a:defRPr>
            </a:lvl4pPr>
            <a:lvl5pPr marL="2057400" indent="-228600" defTabSz="514350" eaLnBrk="0" hangingPunct="0">
              <a:defRPr>
                <a:solidFill>
                  <a:schemeClr val="tx1"/>
                </a:solidFill>
                <a:latin typeface="Verdana" pitchFamily="34" charset="0"/>
              </a:defRPr>
            </a:lvl5pPr>
            <a:lvl6pPr marL="2514600" indent="-228600" defTabSz="514350" eaLnBrk="0" fontAlgn="base" hangingPunct="0">
              <a:spcBef>
                <a:spcPct val="0"/>
              </a:spcBef>
              <a:spcAft>
                <a:spcPct val="0"/>
              </a:spcAft>
              <a:defRPr>
                <a:solidFill>
                  <a:schemeClr val="tx1"/>
                </a:solidFill>
                <a:latin typeface="Verdana" pitchFamily="34" charset="0"/>
              </a:defRPr>
            </a:lvl6pPr>
            <a:lvl7pPr marL="2971800" indent="-228600" defTabSz="514350" eaLnBrk="0" fontAlgn="base" hangingPunct="0">
              <a:spcBef>
                <a:spcPct val="0"/>
              </a:spcBef>
              <a:spcAft>
                <a:spcPct val="0"/>
              </a:spcAft>
              <a:defRPr>
                <a:solidFill>
                  <a:schemeClr val="tx1"/>
                </a:solidFill>
                <a:latin typeface="Verdana" pitchFamily="34" charset="0"/>
              </a:defRPr>
            </a:lvl7pPr>
            <a:lvl8pPr marL="3429000" indent="-228600" defTabSz="514350" eaLnBrk="0" fontAlgn="base" hangingPunct="0">
              <a:spcBef>
                <a:spcPct val="0"/>
              </a:spcBef>
              <a:spcAft>
                <a:spcPct val="0"/>
              </a:spcAft>
              <a:defRPr>
                <a:solidFill>
                  <a:schemeClr val="tx1"/>
                </a:solidFill>
                <a:latin typeface="Verdana" pitchFamily="34" charset="0"/>
              </a:defRPr>
            </a:lvl8pPr>
            <a:lvl9pPr marL="3886200" indent="-228600" defTabSz="51435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fld id="{FA9CACD6-4EA0-4BFD-BC34-BB0CC3C0F318}" type="slidenum">
              <a:rPr lang="en-US" altLang="en-US" smtClean="0">
                <a:solidFill>
                  <a:srgbClr val="FFFFFF"/>
                </a:solidFill>
                <a:latin typeface="Arial" charset="0"/>
              </a:rPr>
              <a:pPr eaLnBrk="1" fontAlgn="base" hangingPunct="1">
                <a:spcBef>
                  <a:spcPct val="0"/>
                </a:spcBef>
                <a:spcAft>
                  <a:spcPct val="0"/>
                </a:spcAft>
              </a:pPr>
              <a:t>21</a:t>
            </a:fld>
            <a:endParaRPr lang="en-US" altLang="en-US" smtClean="0">
              <a:solidFill>
                <a:srgbClr val="FFFFFF"/>
              </a:solidFill>
              <a:latin typeface="Arial" charset="0"/>
            </a:endParaRPr>
          </a:p>
        </p:txBody>
      </p:sp>
      <p:sp>
        <p:nvSpPr>
          <p:cNvPr id="39941" name="TextBox 5"/>
          <p:cNvSpPr txBox="1">
            <a:spLocks noChangeArrowheads="1"/>
          </p:cNvSpPr>
          <p:nvPr/>
        </p:nvSpPr>
        <p:spPr bwMode="auto">
          <a:xfrm>
            <a:off x="6789738" y="1971675"/>
            <a:ext cx="1738312" cy="338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a:cs typeface="Arial" charset="0"/>
              </a:rPr>
              <a:t>Map data flows</a:t>
            </a:r>
          </a:p>
        </p:txBody>
      </p:sp>
      <p:sp>
        <p:nvSpPr>
          <p:cNvPr id="39942" name="TextBox 6"/>
          <p:cNvSpPr txBox="1">
            <a:spLocks noChangeArrowheads="1"/>
          </p:cNvSpPr>
          <p:nvPr/>
        </p:nvSpPr>
        <p:spPr bwMode="auto">
          <a:xfrm>
            <a:off x="6262688" y="4687888"/>
            <a:ext cx="2868612"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a:cs typeface="Arial" charset="0"/>
              </a:rPr>
              <a:t>Test retention/acquisition </a:t>
            </a:r>
          </a:p>
          <a:p>
            <a:pPr eaLnBrk="1" hangingPunct="1"/>
            <a:r>
              <a:rPr lang="en-GB" altLang="en-US" sz="1600">
                <a:cs typeface="Arial" charset="0"/>
              </a:rPr>
              <a:t>with Mail and Door Drop</a:t>
            </a:r>
          </a:p>
        </p:txBody>
      </p:sp>
      <p:sp>
        <p:nvSpPr>
          <p:cNvPr id="39943" name="TextBox 7"/>
          <p:cNvSpPr txBox="1">
            <a:spLocks noChangeArrowheads="1"/>
          </p:cNvSpPr>
          <p:nvPr/>
        </p:nvSpPr>
        <p:spPr bwMode="auto">
          <a:xfrm>
            <a:off x="6578600" y="3822700"/>
            <a:ext cx="2111375"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a:cs typeface="Arial" charset="0"/>
              </a:rPr>
              <a:t>Best Practice data </a:t>
            </a:r>
          </a:p>
          <a:p>
            <a:pPr eaLnBrk="1" hangingPunct="1"/>
            <a:r>
              <a:rPr lang="en-GB" altLang="en-US" sz="1600">
                <a:cs typeface="Arial" charset="0"/>
              </a:rPr>
              <a:t>capture &amp; consent</a:t>
            </a:r>
          </a:p>
        </p:txBody>
      </p:sp>
      <p:sp>
        <p:nvSpPr>
          <p:cNvPr id="39944" name="TextBox 8"/>
          <p:cNvSpPr txBox="1">
            <a:spLocks noChangeArrowheads="1"/>
          </p:cNvSpPr>
          <p:nvPr/>
        </p:nvSpPr>
        <p:spPr bwMode="auto">
          <a:xfrm>
            <a:off x="6707188" y="5567363"/>
            <a:ext cx="1882775" cy="3381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a:cs typeface="Arial" charset="0"/>
              </a:rPr>
              <a:t>Evaluate, iterate</a:t>
            </a:r>
          </a:p>
        </p:txBody>
      </p:sp>
      <p:sp>
        <p:nvSpPr>
          <p:cNvPr id="39945" name="TextBox 9"/>
          <p:cNvSpPr txBox="1">
            <a:spLocks noChangeArrowheads="1"/>
          </p:cNvSpPr>
          <p:nvPr/>
        </p:nvSpPr>
        <p:spPr bwMode="auto">
          <a:xfrm>
            <a:off x="6464300" y="3211513"/>
            <a:ext cx="2317750" cy="3381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a:cs typeface="Arial" charset="0"/>
              </a:rPr>
              <a:t>Check data consents</a:t>
            </a:r>
          </a:p>
        </p:txBody>
      </p:sp>
      <p:sp>
        <p:nvSpPr>
          <p:cNvPr id="39946" name="TextBox 10"/>
          <p:cNvSpPr txBox="1">
            <a:spLocks noChangeArrowheads="1"/>
          </p:cNvSpPr>
          <p:nvPr/>
        </p:nvSpPr>
        <p:spPr bwMode="auto">
          <a:xfrm>
            <a:off x="6500813" y="2595563"/>
            <a:ext cx="2249487" cy="3381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a:cs typeface="Arial" charset="0"/>
              </a:rPr>
              <a:t>Set up project team</a:t>
            </a:r>
          </a:p>
        </p:txBody>
      </p:sp>
      <p:sp>
        <p:nvSpPr>
          <p:cNvPr id="39947" name="TextBox 11"/>
          <p:cNvSpPr txBox="1">
            <a:spLocks noChangeArrowheads="1"/>
          </p:cNvSpPr>
          <p:nvPr/>
        </p:nvSpPr>
        <p:spPr bwMode="auto">
          <a:xfrm>
            <a:off x="6350000" y="1162050"/>
            <a:ext cx="2813050" cy="523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altLang="en-US" sz="1200" b="1">
                <a:cs typeface="Arial" charset="0"/>
              </a:rPr>
              <a:t>SIX STEPS</a:t>
            </a:r>
          </a:p>
          <a:p>
            <a:pPr algn="ctr" eaLnBrk="1" hangingPunct="1"/>
            <a:r>
              <a:rPr lang="en-GB" altLang="en-US" sz="1600" b="1">
                <a:cs typeface="Arial" charset="0"/>
              </a:rPr>
              <a:t>PREPARING FOR GDPR</a:t>
            </a:r>
          </a:p>
        </p:txBody>
      </p:sp>
      <p:sp>
        <p:nvSpPr>
          <p:cNvPr id="13" name="Down Arrow 12"/>
          <p:cNvSpPr/>
          <p:nvPr/>
        </p:nvSpPr>
        <p:spPr>
          <a:xfrm>
            <a:off x="7637463" y="1746250"/>
            <a:ext cx="236537" cy="2016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p>
        </p:txBody>
      </p:sp>
      <p:sp>
        <p:nvSpPr>
          <p:cNvPr id="14" name="Down Arrow 13"/>
          <p:cNvSpPr/>
          <p:nvPr/>
        </p:nvSpPr>
        <p:spPr>
          <a:xfrm>
            <a:off x="7637463" y="2351088"/>
            <a:ext cx="236537" cy="20161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p>
        </p:txBody>
      </p:sp>
      <p:sp>
        <p:nvSpPr>
          <p:cNvPr id="15" name="Down Arrow 14"/>
          <p:cNvSpPr/>
          <p:nvPr/>
        </p:nvSpPr>
        <p:spPr>
          <a:xfrm>
            <a:off x="7637463" y="2984500"/>
            <a:ext cx="236537" cy="2000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p>
        </p:txBody>
      </p:sp>
      <p:sp>
        <p:nvSpPr>
          <p:cNvPr id="16" name="Down Arrow 15"/>
          <p:cNvSpPr/>
          <p:nvPr/>
        </p:nvSpPr>
        <p:spPr>
          <a:xfrm>
            <a:off x="7637463" y="3592513"/>
            <a:ext cx="236537" cy="2000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p>
        </p:txBody>
      </p:sp>
      <p:sp>
        <p:nvSpPr>
          <p:cNvPr id="17" name="Down Arrow 16"/>
          <p:cNvSpPr/>
          <p:nvPr/>
        </p:nvSpPr>
        <p:spPr>
          <a:xfrm>
            <a:off x="7637463" y="4476750"/>
            <a:ext cx="236537" cy="2000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p>
        </p:txBody>
      </p:sp>
      <p:sp>
        <p:nvSpPr>
          <p:cNvPr id="18" name="Down Arrow 17"/>
          <p:cNvSpPr/>
          <p:nvPr/>
        </p:nvSpPr>
        <p:spPr>
          <a:xfrm>
            <a:off x="7637463" y="5346700"/>
            <a:ext cx="236537" cy="2016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p>
        </p:txBody>
      </p:sp>
    </p:spTree>
    <p:extLst>
      <p:ext uri="{BB962C8B-B14F-4D97-AF65-F5344CB8AC3E}">
        <p14:creationId xmlns:p14="http://schemas.microsoft.com/office/powerpoint/2010/main" val="2593919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p:cNvSpPr>
            <a:spLocks noGrp="1"/>
          </p:cNvSpPr>
          <p:nvPr>
            <p:ph type="body" sz="quarter" idx="14"/>
          </p:nvPr>
        </p:nvSpPr>
        <p:spPr bwMode="auto">
          <a:xfrm>
            <a:off x="-15875" y="222250"/>
            <a:ext cx="8167538" cy="451167"/>
          </a:xfrm>
          <a:extLs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GB" altLang="en-US" dirty="0" smtClean="0">
                <a:cs typeface="Arial" charset="0"/>
              </a:rPr>
              <a:t>CHARITY OPPORTUNITIES FOR MARKETING</a:t>
            </a:r>
          </a:p>
        </p:txBody>
      </p:sp>
      <p:sp>
        <p:nvSpPr>
          <p:cNvPr id="39939" name="Text Placeholder 2"/>
          <p:cNvSpPr>
            <a:spLocks noGrp="1"/>
          </p:cNvSpPr>
          <p:nvPr>
            <p:ph type="body" sz="quarter" idx="12"/>
          </p:nvPr>
        </p:nvSpPr>
        <p:spPr bwMode="auto">
          <a:xfrm>
            <a:off x="400050" y="1028700"/>
            <a:ext cx="6157913" cy="5407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Wingdings" panose="05000000000000000000" pitchFamily="2" charset="2"/>
              <a:buNone/>
              <a:defRPr/>
            </a:pPr>
            <a:r>
              <a:rPr lang="en-GB" altLang="en-US" dirty="0" smtClean="0">
                <a:latin typeface="Arial" charset="0"/>
              </a:rPr>
              <a:t>Key challenge is to strengthen relationships with existing donor base, as economic climate worsens and tighter regulations take effect, and continue to address consumer scepticism:</a:t>
            </a:r>
          </a:p>
          <a:p>
            <a:pPr marL="627063" lvl="1" indent="-169863">
              <a:spcBef>
                <a:spcPct val="0"/>
              </a:spcBef>
              <a:defRPr/>
            </a:pPr>
            <a:r>
              <a:rPr lang="en-GB" altLang="en-US" dirty="0">
                <a:latin typeface="Arial" charset="0"/>
              </a:rPr>
              <a:t>Strong loyalty to ‘favourite’ charities shown by current donors, especially women and 55+ age group </a:t>
            </a:r>
          </a:p>
          <a:p>
            <a:pPr marL="627063" lvl="1" indent="-169863">
              <a:spcBef>
                <a:spcPct val="0"/>
              </a:spcBef>
              <a:defRPr/>
            </a:pPr>
            <a:r>
              <a:rPr lang="en-GB" altLang="en-US" dirty="0">
                <a:latin typeface="Arial" charset="0"/>
              </a:rPr>
              <a:t>Preference for </a:t>
            </a:r>
            <a:r>
              <a:rPr lang="en-GB" altLang="en-US" dirty="0" smtClean="0">
                <a:latin typeface="Arial" charset="0"/>
              </a:rPr>
              <a:t>communication </a:t>
            </a:r>
            <a:r>
              <a:rPr lang="en-GB" altLang="en-US" dirty="0">
                <a:latin typeface="Arial" charset="0"/>
              </a:rPr>
              <a:t>that </a:t>
            </a:r>
            <a:r>
              <a:rPr lang="en-GB" altLang="en-US" dirty="0" smtClean="0">
                <a:latin typeface="Arial" charset="0"/>
              </a:rPr>
              <a:t>builds an </a:t>
            </a:r>
            <a:r>
              <a:rPr lang="en-GB" altLang="en-US" dirty="0">
                <a:latin typeface="Arial" charset="0"/>
              </a:rPr>
              <a:t>emotional connection (52% support) rather than relying on shock value (37% support</a:t>
            </a:r>
            <a:r>
              <a:rPr lang="en-GB" altLang="en-US" dirty="0" smtClean="0">
                <a:latin typeface="Arial" charset="0"/>
              </a:rPr>
              <a:t>) </a:t>
            </a:r>
          </a:p>
          <a:p>
            <a:pPr marL="627063" lvl="1" indent="-169863">
              <a:spcBef>
                <a:spcPct val="0"/>
              </a:spcBef>
              <a:defRPr/>
            </a:pPr>
            <a:r>
              <a:rPr lang="en-GB" altLang="en-US" dirty="0">
                <a:latin typeface="Arial" charset="0"/>
              </a:rPr>
              <a:t>Demand for information and  transparency: </a:t>
            </a:r>
            <a:r>
              <a:rPr lang="en-GB" altLang="en-US" dirty="0" smtClean="0">
                <a:latin typeface="Arial" charset="0"/>
              </a:rPr>
              <a:t>explain </a:t>
            </a:r>
            <a:r>
              <a:rPr lang="en-GB" altLang="en-US" dirty="0">
                <a:latin typeface="Arial" charset="0"/>
              </a:rPr>
              <a:t>charity’s structure, role, cost base and </a:t>
            </a:r>
            <a:r>
              <a:rPr lang="en-GB" altLang="en-US" dirty="0" smtClean="0">
                <a:latin typeface="Arial" charset="0"/>
              </a:rPr>
              <a:t>achievements and “</a:t>
            </a:r>
            <a:r>
              <a:rPr lang="en-GB" altLang="en-US" dirty="0">
                <a:latin typeface="Arial" charset="0"/>
              </a:rPr>
              <a:t>show me how my money is being used”</a:t>
            </a:r>
            <a:endParaRPr lang="en-GB" altLang="en-US" dirty="0" smtClean="0">
              <a:latin typeface="Arial" charset="0"/>
            </a:endParaRPr>
          </a:p>
          <a:p>
            <a:pPr marL="169863" indent="-169863">
              <a:spcBef>
                <a:spcPct val="0"/>
              </a:spcBef>
              <a:defRPr/>
            </a:pPr>
            <a:endParaRPr lang="en-GB" altLang="en-US" dirty="0">
              <a:latin typeface="Arial" charset="0"/>
            </a:endParaRPr>
          </a:p>
          <a:p>
            <a:pPr marL="0" indent="0">
              <a:spcBef>
                <a:spcPct val="0"/>
              </a:spcBef>
              <a:buFont typeface="Wingdings" panose="05000000000000000000" pitchFamily="2" charset="2"/>
              <a:buNone/>
              <a:defRPr/>
            </a:pPr>
            <a:r>
              <a:rPr lang="en-GB" altLang="en-US" dirty="0" smtClean="0">
                <a:latin typeface="Arial" charset="0"/>
              </a:rPr>
              <a:t>Evidence of recent trends suggests immediate messaging opportunities:</a:t>
            </a:r>
          </a:p>
          <a:p>
            <a:pPr marL="627063" lvl="1" indent="-169863">
              <a:spcBef>
                <a:spcPct val="0"/>
              </a:spcBef>
              <a:defRPr/>
            </a:pPr>
            <a:r>
              <a:rPr lang="en-GB" altLang="en-US" dirty="0" smtClean="0">
                <a:latin typeface="Arial" charset="0"/>
              </a:rPr>
              <a:t>‘Big idea’ campaigns focused on specific day/week offer blueprint to build awareness</a:t>
            </a:r>
          </a:p>
          <a:p>
            <a:pPr marL="627063" lvl="1" indent="-169863">
              <a:spcBef>
                <a:spcPct val="0"/>
              </a:spcBef>
              <a:defRPr/>
            </a:pPr>
            <a:r>
              <a:rPr lang="en-GB" altLang="en-US" dirty="0" smtClean="0">
                <a:latin typeface="Arial" charset="0"/>
              </a:rPr>
              <a:t>Social media and local print (DM, door-drops) drive engagement, often through undertaking a challenge using friends and family networks</a:t>
            </a:r>
          </a:p>
          <a:p>
            <a:pPr marL="627063" lvl="1" indent="-169863">
              <a:spcBef>
                <a:spcPct val="0"/>
              </a:spcBef>
              <a:defRPr/>
            </a:pPr>
            <a:r>
              <a:rPr lang="en-GB" altLang="en-US" dirty="0">
                <a:latin typeface="Arial" charset="0"/>
              </a:rPr>
              <a:t>Print </a:t>
            </a:r>
            <a:r>
              <a:rPr lang="en-GB" altLang="en-US" dirty="0" smtClean="0">
                <a:latin typeface="Arial" charset="0"/>
              </a:rPr>
              <a:t>is ideal medium to explain detail of big idea, with materials </a:t>
            </a:r>
            <a:r>
              <a:rPr lang="en-GB" altLang="en-US" dirty="0">
                <a:latin typeface="Arial" charset="0"/>
              </a:rPr>
              <a:t>to share </a:t>
            </a:r>
            <a:endParaRPr lang="en-GB" altLang="en-US" dirty="0" smtClean="0">
              <a:latin typeface="Arial" charset="0"/>
            </a:endParaRPr>
          </a:p>
        </p:txBody>
      </p:sp>
      <p:sp>
        <p:nvSpPr>
          <p:cNvPr id="4096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eaLnBrk="0" hangingPunct="0">
              <a:defRPr>
                <a:solidFill>
                  <a:schemeClr val="tx1"/>
                </a:solidFill>
                <a:latin typeface="Verdana" pitchFamily="34" charset="0"/>
              </a:defRPr>
            </a:lvl1pPr>
            <a:lvl2pPr marL="742950" indent="-285750" defTabSz="514350" eaLnBrk="0" hangingPunct="0">
              <a:defRPr>
                <a:solidFill>
                  <a:schemeClr val="tx1"/>
                </a:solidFill>
                <a:latin typeface="Verdana" pitchFamily="34" charset="0"/>
              </a:defRPr>
            </a:lvl2pPr>
            <a:lvl3pPr marL="1143000" indent="-228600" defTabSz="514350" eaLnBrk="0" hangingPunct="0">
              <a:defRPr>
                <a:solidFill>
                  <a:schemeClr val="tx1"/>
                </a:solidFill>
                <a:latin typeface="Verdana" pitchFamily="34" charset="0"/>
              </a:defRPr>
            </a:lvl3pPr>
            <a:lvl4pPr marL="1600200" indent="-228600" defTabSz="514350" eaLnBrk="0" hangingPunct="0">
              <a:defRPr>
                <a:solidFill>
                  <a:schemeClr val="tx1"/>
                </a:solidFill>
                <a:latin typeface="Verdana" pitchFamily="34" charset="0"/>
              </a:defRPr>
            </a:lvl4pPr>
            <a:lvl5pPr marL="2057400" indent="-228600" defTabSz="514350" eaLnBrk="0" hangingPunct="0">
              <a:defRPr>
                <a:solidFill>
                  <a:schemeClr val="tx1"/>
                </a:solidFill>
                <a:latin typeface="Verdana" pitchFamily="34" charset="0"/>
              </a:defRPr>
            </a:lvl5pPr>
            <a:lvl6pPr marL="2514600" indent="-228600" defTabSz="514350" eaLnBrk="0" fontAlgn="base" hangingPunct="0">
              <a:spcBef>
                <a:spcPct val="0"/>
              </a:spcBef>
              <a:spcAft>
                <a:spcPct val="0"/>
              </a:spcAft>
              <a:defRPr>
                <a:solidFill>
                  <a:schemeClr val="tx1"/>
                </a:solidFill>
                <a:latin typeface="Verdana" pitchFamily="34" charset="0"/>
              </a:defRPr>
            </a:lvl6pPr>
            <a:lvl7pPr marL="2971800" indent="-228600" defTabSz="514350" eaLnBrk="0" fontAlgn="base" hangingPunct="0">
              <a:spcBef>
                <a:spcPct val="0"/>
              </a:spcBef>
              <a:spcAft>
                <a:spcPct val="0"/>
              </a:spcAft>
              <a:defRPr>
                <a:solidFill>
                  <a:schemeClr val="tx1"/>
                </a:solidFill>
                <a:latin typeface="Verdana" pitchFamily="34" charset="0"/>
              </a:defRPr>
            </a:lvl7pPr>
            <a:lvl8pPr marL="3429000" indent="-228600" defTabSz="514350" eaLnBrk="0" fontAlgn="base" hangingPunct="0">
              <a:spcBef>
                <a:spcPct val="0"/>
              </a:spcBef>
              <a:spcAft>
                <a:spcPct val="0"/>
              </a:spcAft>
              <a:defRPr>
                <a:solidFill>
                  <a:schemeClr val="tx1"/>
                </a:solidFill>
                <a:latin typeface="Verdana" pitchFamily="34" charset="0"/>
              </a:defRPr>
            </a:lvl8pPr>
            <a:lvl9pPr marL="3886200" indent="-228600" defTabSz="51435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fld id="{E55AC5A6-EA93-48FB-828B-D2466A6C4777}" type="slidenum">
              <a:rPr lang="en-US" altLang="en-US" smtClean="0">
                <a:solidFill>
                  <a:srgbClr val="FFFFFF"/>
                </a:solidFill>
                <a:latin typeface="Arial" charset="0"/>
              </a:rPr>
              <a:pPr eaLnBrk="1" fontAlgn="base" hangingPunct="1">
                <a:spcBef>
                  <a:spcPct val="0"/>
                </a:spcBef>
                <a:spcAft>
                  <a:spcPct val="0"/>
                </a:spcAft>
              </a:pPr>
              <a:t>22</a:t>
            </a:fld>
            <a:endParaRPr lang="en-US" altLang="en-US" smtClean="0">
              <a:solidFill>
                <a:srgbClr val="FFFFFF"/>
              </a:solidFill>
              <a:latin typeface="Arial" charset="0"/>
            </a:endParaRPr>
          </a:p>
        </p:txBody>
      </p:sp>
      <p:sp>
        <p:nvSpPr>
          <p:cNvPr id="40965" name="TextBox 1"/>
          <p:cNvSpPr txBox="1">
            <a:spLocks noChangeArrowheads="1"/>
          </p:cNvSpPr>
          <p:nvPr/>
        </p:nvSpPr>
        <p:spPr bwMode="auto">
          <a:xfrm>
            <a:off x="0" y="6623050"/>
            <a:ext cx="19732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900">
                <a:latin typeface="Arial" charset="0"/>
                <a:cs typeface="Arial" charset="0"/>
              </a:rPr>
              <a:t>Sources: Mintel; TFF Lifting the Lid</a:t>
            </a:r>
          </a:p>
        </p:txBody>
      </p:sp>
      <p:pic>
        <p:nvPicPr>
          <p:cNvPr id="40966" name="Picture 8" descr="C:\Users\John\Documents\Royal Mail\Charity\IMG-2449MartinandAmy_1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8" y="3395663"/>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C:\Users\John\Documents\Royal Mail\Charity\red c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1228725"/>
            <a:ext cx="227806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61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4"/>
          </p:nvPr>
        </p:nvSpPr>
        <p:spPr bwMode="auto">
          <a:xfrm>
            <a:off x="0" y="188640"/>
            <a:ext cx="6863720" cy="507831"/>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dirty="0" smtClean="0"/>
              <a:t>CREDIT CARDS USED FOR DEBT</a:t>
            </a:r>
          </a:p>
        </p:txBody>
      </p:sp>
      <p:sp>
        <p:nvSpPr>
          <p:cNvPr id="35843"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59E8B331-C737-4FDF-924A-9FA9AAB5B0DE}" type="slidenum">
              <a:rPr lang="en-US" altLang="en-US" smtClean="0">
                <a:solidFill>
                  <a:srgbClr val="FFFFFF"/>
                </a:solidFill>
                <a:latin typeface="Arial" pitchFamily="34" charset="0"/>
              </a:rPr>
              <a:pPr/>
              <a:t>23</a:t>
            </a:fld>
            <a:endParaRPr lang="en-US" altLang="en-US" smtClean="0">
              <a:solidFill>
                <a:srgbClr val="FFFFFF"/>
              </a:solidFill>
              <a:latin typeface="Arial" pitchFamily="34" charset="0"/>
            </a:endParaRPr>
          </a:p>
        </p:txBody>
      </p:sp>
      <p:sp>
        <p:nvSpPr>
          <p:cNvPr id="35844" name="TextBox 1"/>
          <p:cNvSpPr txBox="1">
            <a:spLocks noChangeArrowheads="1"/>
          </p:cNvSpPr>
          <p:nvPr/>
        </p:nvSpPr>
        <p:spPr bwMode="auto">
          <a:xfrm>
            <a:off x="5208588" y="6365875"/>
            <a:ext cx="3819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en-GB" altLang="en-US" sz="900">
                <a:latin typeface="Arial" pitchFamily="34" charset="0"/>
                <a:cs typeface="Arial" pitchFamily="34" charset="0"/>
              </a:rPr>
              <a:t>Sources: FCA 2016 Annual Report; Aviva Family Finance Report 2016 </a:t>
            </a:r>
          </a:p>
        </p:txBody>
      </p:sp>
      <p:sp>
        <p:nvSpPr>
          <p:cNvPr id="35845" name="Text Placeholder 2"/>
          <p:cNvSpPr>
            <a:spLocks noGrp="1"/>
          </p:cNvSpPr>
          <p:nvPr>
            <p:ph type="body" sz="quarter" idx="12"/>
          </p:nvPr>
        </p:nvSpPr>
        <p:spPr bwMode="auto">
          <a:xfrm>
            <a:off x="474663" y="1340768"/>
            <a:ext cx="4233862" cy="481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spcAft>
                <a:spcPct val="0"/>
              </a:spcAft>
            </a:pPr>
            <a:r>
              <a:rPr lang="en-GB" altLang="en-US" sz="1400" dirty="0" smtClean="0">
                <a:latin typeface="Arial" pitchFamily="34" charset="0"/>
                <a:cs typeface="Arial" pitchFamily="34" charset="0"/>
              </a:rPr>
              <a:t>Most card-holders see main benefit as convenience:</a:t>
            </a:r>
          </a:p>
          <a:p>
            <a:pPr lvl="1">
              <a:spcBef>
                <a:spcPct val="0"/>
              </a:spcBef>
              <a:spcAft>
                <a:spcPct val="0"/>
              </a:spcAft>
            </a:pPr>
            <a:r>
              <a:rPr lang="en-GB" altLang="en-US" sz="1400" dirty="0" smtClean="0">
                <a:latin typeface="Arial" pitchFamily="34" charset="0"/>
                <a:cs typeface="Arial" pitchFamily="34" charset="0"/>
              </a:rPr>
              <a:t>Helps to smooth financial ups and downs</a:t>
            </a:r>
          </a:p>
          <a:p>
            <a:pPr lvl="1">
              <a:spcBef>
                <a:spcPct val="0"/>
              </a:spcBef>
              <a:spcAft>
                <a:spcPct val="0"/>
              </a:spcAft>
            </a:pPr>
            <a:r>
              <a:rPr lang="en-GB" altLang="en-US" sz="1400" dirty="0" smtClean="0">
                <a:latin typeface="Arial" pitchFamily="34" charset="0"/>
                <a:cs typeface="Arial" pitchFamily="34" charset="0"/>
              </a:rPr>
              <a:t>Cheaper and more flexible payment method than a loan</a:t>
            </a:r>
          </a:p>
          <a:p>
            <a:pPr>
              <a:spcBef>
                <a:spcPct val="0"/>
              </a:spcBef>
              <a:spcAft>
                <a:spcPct val="0"/>
              </a:spcAft>
            </a:pPr>
            <a:endParaRPr lang="en-GB" altLang="en-US" sz="1400" dirty="0" smtClean="0">
              <a:latin typeface="Arial" pitchFamily="34" charset="0"/>
              <a:cs typeface="Arial" pitchFamily="34" charset="0"/>
            </a:endParaRPr>
          </a:p>
          <a:p>
            <a:pPr>
              <a:spcBef>
                <a:spcPct val="0"/>
              </a:spcBef>
              <a:spcAft>
                <a:spcPct val="0"/>
              </a:spcAft>
            </a:pPr>
            <a:r>
              <a:rPr lang="en-GB" altLang="en-US" sz="1400" dirty="0" smtClean="0">
                <a:latin typeface="Arial" pitchFamily="34" charset="0"/>
                <a:cs typeface="Arial" pitchFamily="34" charset="0"/>
              </a:rPr>
              <a:t>59% card-holders are ‘</a:t>
            </a:r>
            <a:r>
              <a:rPr lang="en-GB" altLang="en-US" sz="1400" dirty="0" err="1" smtClean="0">
                <a:latin typeface="Arial" pitchFamily="34" charset="0"/>
                <a:cs typeface="Arial" pitchFamily="34" charset="0"/>
              </a:rPr>
              <a:t>transactors</a:t>
            </a:r>
            <a:r>
              <a:rPr lang="en-GB" altLang="en-US" sz="1400" dirty="0" smtClean="0">
                <a:latin typeface="Arial" pitchFamily="34" charset="0"/>
                <a:cs typeface="Arial" pitchFamily="34" charset="0"/>
              </a:rPr>
              <a:t>’ who pay off balance monthly; 37% are ‘revolvers’ who pay minimum each month, using credit card as borrowing tool</a:t>
            </a:r>
          </a:p>
          <a:p>
            <a:pPr>
              <a:spcBef>
                <a:spcPct val="0"/>
              </a:spcBef>
              <a:spcAft>
                <a:spcPct val="0"/>
              </a:spcAft>
            </a:pPr>
            <a:endParaRPr lang="en-GB" altLang="en-US" sz="1400" dirty="0" smtClean="0">
              <a:latin typeface="Arial" pitchFamily="34" charset="0"/>
              <a:cs typeface="Arial" pitchFamily="34" charset="0"/>
            </a:endParaRPr>
          </a:p>
          <a:p>
            <a:pPr>
              <a:spcBef>
                <a:spcPct val="0"/>
              </a:spcBef>
              <a:spcAft>
                <a:spcPct val="0"/>
              </a:spcAft>
            </a:pPr>
            <a:r>
              <a:rPr lang="en-GB" altLang="en-US" sz="1400" dirty="0" smtClean="0">
                <a:latin typeface="Arial" pitchFamily="34" charset="0"/>
                <a:cs typeface="Arial" pitchFamily="34" charset="0"/>
              </a:rPr>
              <a:t>Engagement in market is strong but ’rational’: </a:t>
            </a:r>
          </a:p>
          <a:p>
            <a:pPr lvl="1">
              <a:spcBef>
                <a:spcPct val="0"/>
              </a:spcBef>
              <a:spcAft>
                <a:spcPct val="0"/>
              </a:spcAft>
            </a:pPr>
            <a:r>
              <a:rPr lang="en-GB" altLang="en-US" sz="1400" dirty="0" smtClean="0">
                <a:latin typeface="Arial" pitchFamily="34" charset="0"/>
                <a:cs typeface="Arial" pitchFamily="34" charset="0"/>
              </a:rPr>
              <a:t>34% researched new offers </a:t>
            </a:r>
          </a:p>
          <a:p>
            <a:pPr lvl="1">
              <a:spcBef>
                <a:spcPct val="0"/>
              </a:spcBef>
              <a:spcAft>
                <a:spcPct val="0"/>
              </a:spcAft>
            </a:pPr>
            <a:r>
              <a:rPr lang="en-GB" altLang="en-US" sz="1400" dirty="0" smtClean="0">
                <a:latin typeface="Arial" pitchFamily="34" charset="0"/>
                <a:cs typeface="Arial" pitchFamily="34" charset="0"/>
              </a:rPr>
              <a:t>45% tied in with cashback/other reward for usage</a:t>
            </a:r>
          </a:p>
          <a:p>
            <a:pPr lvl="1">
              <a:spcBef>
                <a:spcPct val="0"/>
              </a:spcBef>
              <a:spcAft>
                <a:spcPct val="0"/>
              </a:spcAft>
            </a:pPr>
            <a:endParaRPr lang="en-GB" altLang="en-US" sz="1400" dirty="0" smtClean="0">
              <a:latin typeface="Arial" pitchFamily="34" charset="0"/>
              <a:cs typeface="Arial" pitchFamily="34" charset="0"/>
            </a:endParaRPr>
          </a:p>
          <a:p>
            <a:pPr>
              <a:spcBef>
                <a:spcPct val="0"/>
              </a:spcBef>
              <a:spcAft>
                <a:spcPct val="0"/>
              </a:spcAft>
            </a:pPr>
            <a:r>
              <a:rPr lang="en-GB" altLang="en-US" sz="1400" dirty="0" smtClean="0">
                <a:latin typeface="Arial" pitchFamily="34" charset="0"/>
                <a:cs typeface="Arial" pitchFamily="34" charset="0"/>
              </a:rPr>
              <a:t>Most preferred features are:</a:t>
            </a:r>
          </a:p>
          <a:p>
            <a:pPr lvl="1">
              <a:spcBef>
                <a:spcPct val="0"/>
              </a:spcBef>
              <a:spcAft>
                <a:spcPct val="0"/>
              </a:spcAft>
            </a:pPr>
            <a:r>
              <a:rPr lang="en-GB" altLang="en-US" sz="1400" dirty="0" smtClean="0">
                <a:latin typeface="Arial" pitchFamily="34" charset="0"/>
                <a:cs typeface="Arial" pitchFamily="34" charset="0"/>
              </a:rPr>
              <a:t>0% interest on purchases (for defined period)</a:t>
            </a:r>
          </a:p>
          <a:p>
            <a:pPr lvl="1">
              <a:spcBef>
                <a:spcPct val="0"/>
              </a:spcBef>
              <a:spcAft>
                <a:spcPct val="0"/>
              </a:spcAft>
            </a:pPr>
            <a:r>
              <a:rPr lang="en-GB" altLang="en-US" sz="1400" dirty="0" smtClean="0">
                <a:latin typeface="Arial" pitchFamily="34" charset="0"/>
                <a:cs typeface="Arial" pitchFamily="34" charset="0"/>
              </a:rPr>
              <a:t>Ability to collect points/rewards</a:t>
            </a:r>
          </a:p>
          <a:p>
            <a:pPr lvl="1">
              <a:spcBef>
                <a:spcPct val="0"/>
              </a:spcBef>
              <a:spcAft>
                <a:spcPct val="0"/>
              </a:spcAft>
            </a:pPr>
            <a:r>
              <a:rPr lang="en-GB" altLang="en-US" sz="1400" dirty="0" smtClean="0">
                <a:latin typeface="Arial" pitchFamily="34" charset="0"/>
                <a:cs typeface="Arial" pitchFamily="34" charset="0"/>
              </a:rPr>
              <a:t>Low APR</a:t>
            </a:r>
          </a:p>
        </p:txBody>
      </p:sp>
      <p:sp>
        <p:nvSpPr>
          <p:cNvPr id="35846" name="TextBox 1"/>
          <p:cNvSpPr txBox="1">
            <a:spLocks noChangeArrowheads="1"/>
          </p:cNvSpPr>
          <p:nvPr/>
        </p:nvSpPr>
        <p:spPr bwMode="auto">
          <a:xfrm>
            <a:off x="5178425" y="1887538"/>
            <a:ext cx="3775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r>
              <a:rPr lang="en-GB" altLang="en-US" sz="1000">
                <a:latin typeface="Arial" pitchFamily="34" charset="0"/>
                <a:cs typeface="Arial" pitchFamily="34" charset="0"/>
              </a:rPr>
              <a:t>Attitudes towards credit cards for those who have them</a:t>
            </a:r>
          </a:p>
        </p:txBody>
      </p:sp>
      <p:sp>
        <p:nvSpPr>
          <p:cNvPr id="3" name="Rectangle 2"/>
          <p:cNvSpPr/>
          <p:nvPr/>
        </p:nvSpPr>
        <p:spPr>
          <a:xfrm>
            <a:off x="4913313" y="2201863"/>
            <a:ext cx="4040187" cy="1031875"/>
          </a:xfrm>
          <a:prstGeom prst="rect">
            <a:avLst/>
          </a:prstGeom>
          <a:noFill/>
          <a:ln w="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6872" name="Picture 8"/>
          <p:cNvPicPr>
            <a:picLocks noChangeAspect="1" noChangeArrowheads="1"/>
          </p:cNvPicPr>
          <p:nvPr/>
        </p:nvPicPr>
        <p:blipFill rotWithShape="1">
          <a:blip r:embed="rId4"/>
          <a:srcRect l="3389" r="14461"/>
          <a:stretch/>
        </p:blipFill>
        <p:spPr bwMode="auto">
          <a:xfrm>
            <a:off x="6524625" y="5100638"/>
            <a:ext cx="2006600" cy="104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Lst>
        </p:spPr>
      </p:pic>
      <p:graphicFrame>
        <p:nvGraphicFramePr>
          <p:cNvPr id="35849" name="Chart 9"/>
          <p:cNvGraphicFramePr>
            <a:graphicFrameLocks/>
          </p:cNvGraphicFramePr>
          <p:nvPr/>
        </p:nvGraphicFramePr>
        <p:xfrm>
          <a:off x="4862513" y="2082800"/>
          <a:ext cx="4222750" cy="2460625"/>
        </p:xfrm>
        <a:graphic>
          <a:graphicData uri="http://schemas.openxmlformats.org/presentationml/2006/ole">
            <mc:AlternateContent xmlns:mc="http://schemas.openxmlformats.org/markup-compatibility/2006">
              <mc:Choice xmlns:v="urn:schemas-microsoft-com:vml" Requires="v">
                <p:oleObj spid="_x0000_s8202" r:id="rId6" imgW="4218798" imgH="2456901" progId="Excel.Chart.8">
                  <p:embed/>
                </p:oleObj>
              </mc:Choice>
              <mc:Fallback>
                <p:oleObj r:id="rId6" imgW="4218798" imgH="245690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513" y="2082800"/>
                        <a:ext cx="4222750" cy="246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
          <p:cNvSpPr txBox="1">
            <a:spLocks/>
          </p:cNvSpPr>
          <p:nvPr/>
        </p:nvSpPr>
        <p:spPr bwMode="auto">
          <a:xfrm>
            <a:off x="-36512" y="692696"/>
            <a:ext cx="4651576" cy="507831"/>
          </a:xfrm>
          <a:prstGeom prst="rect">
            <a:avLst/>
          </a:prstGeom>
          <a:solidFill>
            <a:srgbClr val="009CDA"/>
          </a:solidFill>
          <a:extLst>
            <a:ext uri="{91240B29-F687-4F45-9708-019B960494DF}">
              <a14:hiddenLine xmlns:a14="http://schemas.microsoft.com/office/drawing/2010/main" w="9525">
                <a:solidFill>
                  <a:srgbClr val="000000"/>
                </a:solidFill>
                <a:miter lim="800000"/>
                <a:headEnd/>
                <a:tailEnd/>
              </a14:hiddenLine>
            </a:ext>
          </a:extLst>
        </p:spPr>
        <p:txBody>
          <a:bodyPr vert="horz" wrap="none" lIns="648000" tIns="45720" rIns="91440" bIns="45720" numCol="1" anchor="t" anchorCtr="0" compatLnSpc="1">
            <a:prstTxWarp prst="textNoShape">
              <a:avLst/>
            </a:prstTxWarp>
            <a:spAutoFit/>
          </a:bodyPr>
          <a:lstStyle>
            <a:lvl1pPr marL="0" indent="0" algn="l" defTabSz="457200" rtl="0" eaLnBrk="1" fontAlgn="base" hangingPunct="1">
              <a:spcBef>
                <a:spcPct val="20000"/>
              </a:spcBef>
              <a:spcAft>
                <a:spcPct val="0"/>
              </a:spcAft>
              <a:buFont typeface="Arial" charset="0"/>
              <a:buNone/>
              <a:defRPr sz="2800" b="1" kern="1200" cap="all" baseline="0">
                <a:solidFill>
                  <a:schemeClr val="bg1"/>
                </a:solidFill>
                <a:latin typeface="Arial Black" panose="020B0A040201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sz="2700" dirty="0" smtClean="0"/>
              <a:t>AND CONVENIENCE </a:t>
            </a:r>
          </a:p>
        </p:txBody>
      </p:sp>
    </p:spTree>
    <p:extLst>
      <p:ext uri="{BB962C8B-B14F-4D97-AF65-F5344CB8AC3E}">
        <p14:creationId xmlns:p14="http://schemas.microsoft.com/office/powerpoint/2010/main" val="196127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sz="quarter" idx="14"/>
          </p:nvPr>
        </p:nvSpPr>
        <p:spPr bwMode="auto">
          <a:xfrm>
            <a:off x="-31750" y="201613"/>
            <a:ext cx="8469313" cy="523875"/>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z="2700" smtClean="0"/>
              <a:t>HIGH STREET BANKS PRE-EMINENT IN</a:t>
            </a:r>
          </a:p>
        </p:txBody>
      </p:sp>
      <p:sp>
        <p:nvSpPr>
          <p:cNvPr id="37891" name="Text Placeholder 2"/>
          <p:cNvSpPr>
            <a:spLocks noGrp="1"/>
          </p:cNvSpPr>
          <p:nvPr>
            <p:ph type="body" sz="quarter" idx="12"/>
          </p:nvPr>
        </p:nvSpPr>
        <p:spPr bwMode="auto">
          <a:xfrm>
            <a:off x="477838" y="1550988"/>
            <a:ext cx="7710487" cy="506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spcAft>
                <a:spcPct val="0"/>
              </a:spcAft>
            </a:pPr>
            <a:r>
              <a:rPr lang="en-GB" altLang="en-US" smtClean="0">
                <a:latin typeface="Arial" pitchFamily="34" charset="0"/>
                <a:cs typeface="Arial" pitchFamily="34" charset="0"/>
              </a:rPr>
              <a:t>Limited differentiation between brands</a:t>
            </a:r>
          </a:p>
          <a:p>
            <a:pPr>
              <a:spcBef>
                <a:spcPct val="0"/>
              </a:spcBef>
              <a:spcAft>
                <a:spcPct val="0"/>
              </a:spcAft>
            </a:pPr>
            <a:endParaRPr lang="en-GB" altLang="en-US" smtClean="0">
              <a:latin typeface="Arial" pitchFamily="34" charset="0"/>
              <a:cs typeface="Arial" pitchFamily="34" charset="0"/>
            </a:endParaRPr>
          </a:p>
          <a:p>
            <a:pPr>
              <a:spcBef>
                <a:spcPct val="0"/>
              </a:spcBef>
              <a:spcAft>
                <a:spcPct val="0"/>
              </a:spcAft>
            </a:pPr>
            <a:r>
              <a:rPr lang="en-GB" altLang="en-US" smtClean="0">
                <a:latin typeface="Arial" pitchFamily="34" charset="0"/>
                <a:cs typeface="Arial" pitchFamily="34" charset="0"/>
              </a:rPr>
              <a:t>High street banks capitalise on long-standing heritage and high street presence – Santander, Halifax and Nationwide are most recognised</a:t>
            </a:r>
          </a:p>
          <a:p>
            <a:pPr>
              <a:spcBef>
                <a:spcPct val="0"/>
              </a:spcBef>
              <a:spcAft>
                <a:spcPct val="0"/>
              </a:spcAft>
            </a:pPr>
            <a:endParaRPr lang="en-GB" altLang="en-US" smtClean="0">
              <a:latin typeface="Arial" pitchFamily="34" charset="0"/>
              <a:cs typeface="Arial" pitchFamily="34" charset="0"/>
            </a:endParaRPr>
          </a:p>
          <a:p>
            <a:pPr>
              <a:spcBef>
                <a:spcPct val="0"/>
              </a:spcBef>
              <a:spcAft>
                <a:spcPct val="0"/>
              </a:spcAft>
            </a:pPr>
            <a:r>
              <a:rPr lang="en-GB" altLang="en-US" smtClean="0">
                <a:latin typeface="Arial" pitchFamily="34" charset="0"/>
                <a:cs typeface="Arial" pitchFamily="34" charset="0"/>
              </a:rPr>
              <a:t>Other brands i.e. Amex trade on a more emotive image of exclusivity while Virgin major on fun in order to achieve cut through</a:t>
            </a:r>
          </a:p>
          <a:p>
            <a:pPr>
              <a:spcBef>
                <a:spcPct val="0"/>
              </a:spcBef>
              <a:spcAft>
                <a:spcPct val="0"/>
              </a:spcAft>
            </a:pPr>
            <a:endParaRPr lang="en-GB" altLang="en-US" smtClean="0">
              <a:latin typeface="Arial" pitchFamily="34" charset="0"/>
              <a:cs typeface="Arial" pitchFamily="34" charset="0"/>
            </a:endParaRPr>
          </a:p>
          <a:p>
            <a:pPr>
              <a:spcBef>
                <a:spcPct val="0"/>
              </a:spcBef>
              <a:spcAft>
                <a:spcPct val="0"/>
              </a:spcAft>
            </a:pPr>
            <a:r>
              <a:rPr lang="en-GB" altLang="en-US" smtClean="0">
                <a:latin typeface="Arial" pitchFamily="34" charset="0"/>
                <a:cs typeface="Arial" pitchFamily="34" charset="0"/>
              </a:rPr>
              <a:t>Transactional, offer-based promotions dominate marketing strategies:</a:t>
            </a:r>
          </a:p>
          <a:p>
            <a:pPr lvl="1">
              <a:spcBef>
                <a:spcPct val="0"/>
              </a:spcBef>
              <a:spcAft>
                <a:spcPct val="0"/>
              </a:spcAft>
            </a:pPr>
            <a:r>
              <a:rPr lang="en-GB" altLang="en-US" smtClean="0">
                <a:latin typeface="Arial" pitchFamily="34" charset="0"/>
                <a:cs typeface="Arial" pitchFamily="34" charset="0"/>
              </a:rPr>
              <a:t>0% balance transfer most common form of promotion</a:t>
            </a:r>
          </a:p>
          <a:p>
            <a:pPr lvl="1">
              <a:spcBef>
                <a:spcPct val="0"/>
              </a:spcBef>
              <a:spcAft>
                <a:spcPct val="0"/>
              </a:spcAft>
            </a:pPr>
            <a:r>
              <a:rPr lang="en-GB" altLang="en-US" smtClean="0">
                <a:latin typeface="Arial" pitchFamily="34" charset="0"/>
                <a:cs typeface="Arial" pitchFamily="34" charset="0"/>
              </a:rPr>
              <a:t>41 months is longest interest-free, transfer balance period</a:t>
            </a:r>
          </a:p>
          <a:p>
            <a:pPr>
              <a:spcBef>
                <a:spcPct val="0"/>
              </a:spcBef>
              <a:spcAft>
                <a:spcPct val="0"/>
              </a:spcAft>
              <a:buFont typeface="Wingdings" panose="05000000000000000000" pitchFamily="2" charset="2"/>
              <a:buNone/>
            </a:pPr>
            <a:endParaRPr lang="en-GB" altLang="en-US" smtClean="0">
              <a:latin typeface="Arial" pitchFamily="34" charset="0"/>
              <a:cs typeface="Arial" pitchFamily="34" charset="0"/>
            </a:endParaRPr>
          </a:p>
        </p:txBody>
      </p:sp>
      <p:sp>
        <p:nvSpPr>
          <p:cNvPr id="3789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E47A1D73-9E77-49FC-9406-56B1FE008557}" type="slidenum">
              <a:rPr lang="en-US" altLang="en-US" smtClean="0">
                <a:solidFill>
                  <a:srgbClr val="FFFFFF"/>
                </a:solidFill>
                <a:latin typeface="Arial" pitchFamily="34" charset="0"/>
              </a:rPr>
              <a:pPr/>
              <a:t>24</a:t>
            </a:fld>
            <a:endParaRPr lang="en-US" altLang="en-US" smtClean="0">
              <a:solidFill>
                <a:srgbClr val="FFFFFF"/>
              </a:solidFill>
              <a:latin typeface="Arial" pitchFamily="34" charset="0"/>
            </a:endParaRPr>
          </a:p>
        </p:txBody>
      </p:sp>
      <p:sp>
        <p:nvSpPr>
          <p:cNvPr id="37893" name="TextBox 1"/>
          <p:cNvSpPr txBox="1">
            <a:spLocks noChangeArrowheads="1"/>
          </p:cNvSpPr>
          <p:nvPr/>
        </p:nvSpPr>
        <p:spPr bwMode="auto">
          <a:xfrm>
            <a:off x="0" y="6646863"/>
            <a:ext cx="32369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900">
                <a:latin typeface="Arial" pitchFamily="34" charset="0"/>
                <a:cs typeface="Arial" pitchFamily="34" charset="0"/>
              </a:rPr>
              <a:t>Sources: Mintel 2017, UK Payments Market Summary 2016</a:t>
            </a:r>
          </a:p>
        </p:txBody>
      </p:sp>
      <p:sp>
        <p:nvSpPr>
          <p:cNvPr id="37894" name="Text Placeholder 1"/>
          <p:cNvSpPr txBox="1">
            <a:spLocks/>
          </p:cNvSpPr>
          <p:nvPr/>
        </p:nvSpPr>
        <p:spPr bwMode="auto">
          <a:xfrm>
            <a:off x="4763" y="727075"/>
            <a:ext cx="6627812" cy="523875"/>
          </a:xfrm>
          <a:prstGeom prst="rect">
            <a:avLst/>
          </a:prstGeom>
          <a:solidFill>
            <a:srgbClr val="009C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48000">
            <a:spAutoFit/>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a:spcBef>
                <a:spcPct val="20000"/>
              </a:spcBef>
              <a:buFont typeface="Arial" pitchFamily="34" charset="0"/>
              <a:buNone/>
            </a:pPr>
            <a:r>
              <a:rPr lang="en-GB" altLang="en-US" sz="2700" b="1">
                <a:solidFill>
                  <a:schemeClr val="bg1"/>
                </a:solidFill>
                <a:latin typeface="Arial Black" pitchFamily="34" charset="0"/>
                <a:cs typeface="Arial" pitchFamily="34" charset="0"/>
              </a:rPr>
              <a:t>UNDIFFERENTIATED MARKET</a:t>
            </a:r>
          </a:p>
        </p:txBody>
      </p:sp>
      <p:sp>
        <p:nvSpPr>
          <p:cNvPr id="37895" name="AutoShape 8" descr="Image result for capital one credit card"/>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sp>
        <p:nvSpPr>
          <p:cNvPr id="37896" name="AutoShape 10" descr="Image result for capital one credit card"/>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sp>
        <p:nvSpPr>
          <p:cNvPr id="37897" name="AutoShape 14" descr="Image result for capital one credit card"/>
          <p:cNvSpPr>
            <a:spLocks noChangeAspect="1" noChangeArrowheads="1"/>
          </p:cNvSpPr>
          <p:nvPr/>
        </p:nvSpPr>
        <p:spPr bwMode="auto">
          <a:xfrm>
            <a:off x="106680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pic>
        <p:nvPicPr>
          <p:cNvPr id="37898" name="Picture 13" descr="https://uk.virginmoney.com/virgin/Images/crest_tcm97-758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4760913"/>
            <a:ext cx="25923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888" y="4660900"/>
            <a:ext cx="2346325" cy="164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
        <p:nvSpPr>
          <p:cNvPr id="37900" name="TextBox 1"/>
          <p:cNvSpPr txBox="1">
            <a:spLocks noChangeArrowheads="1"/>
          </p:cNvSpPr>
          <p:nvPr/>
        </p:nvSpPr>
        <p:spPr bwMode="auto">
          <a:xfrm>
            <a:off x="7300913" y="4679950"/>
            <a:ext cx="1406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GB" altLang="en-US" sz="1200">
                <a:latin typeface="Arial" pitchFamily="34" charset="0"/>
                <a:cs typeface="Arial" pitchFamily="34" charset="0"/>
              </a:rPr>
              <a:t>Jessica Emmis-Hill still features in Santander advertising, collateral and online</a:t>
            </a:r>
          </a:p>
        </p:txBody>
      </p:sp>
      <p:sp>
        <p:nvSpPr>
          <p:cNvPr id="37901" name="TextBox 14"/>
          <p:cNvSpPr txBox="1">
            <a:spLocks noChangeArrowheads="1"/>
          </p:cNvSpPr>
          <p:nvPr/>
        </p:nvSpPr>
        <p:spPr bwMode="auto">
          <a:xfrm>
            <a:off x="96838" y="6165850"/>
            <a:ext cx="419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GB" altLang="en-US" sz="1200">
                <a:latin typeface="Arial" pitchFamily="34" charset="0"/>
                <a:cs typeface="Arial" pitchFamily="34" charset="0"/>
              </a:rPr>
              <a:t>Virgin Money continue to offer bespoke card designs</a:t>
            </a:r>
          </a:p>
        </p:txBody>
      </p:sp>
    </p:spTree>
    <p:extLst>
      <p:ext uri="{BB962C8B-B14F-4D97-AF65-F5344CB8AC3E}">
        <p14:creationId xmlns:p14="http://schemas.microsoft.com/office/powerpoint/2010/main" val="4071655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p:cNvSpPr>
            <a:spLocks noGrp="1"/>
          </p:cNvSpPr>
          <p:nvPr>
            <p:ph type="body" sz="quarter" idx="14"/>
          </p:nvPr>
        </p:nvSpPr>
        <p:spPr bwMode="auto">
          <a:xfrm>
            <a:off x="-15875" y="222250"/>
            <a:ext cx="8634413" cy="508000"/>
          </a:xfrm>
          <a:extLs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GB" altLang="en-US" smtClean="0"/>
              <a:t>CHALLENGE FOR BRANDS IS TO ENGAGE</a:t>
            </a:r>
          </a:p>
        </p:txBody>
      </p:sp>
      <p:sp>
        <p:nvSpPr>
          <p:cNvPr id="40963" name="Text Placeholder 2"/>
          <p:cNvSpPr>
            <a:spLocks noGrp="1"/>
          </p:cNvSpPr>
          <p:nvPr>
            <p:ph type="body" sz="quarter" idx="12"/>
          </p:nvPr>
        </p:nvSpPr>
        <p:spPr bwMode="auto">
          <a:xfrm>
            <a:off x="436563" y="1384300"/>
            <a:ext cx="8570912" cy="3582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spcBef>
                <a:spcPct val="0"/>
              </a:spcBef>
            </a:pPr>
            <a:r>
              <a:rPr lang="en-GB" altLang="en-US" smtClean="0">
                <a:latin typeface="Arial" pitchFamily="34" charset="0"/>
              </a:rPr>
              <a:t>Signs that customers are rationalising the number of cards in their wallet</a:t>
            </a:r>
          </a:p>
          <a:p>
            <a:pPr marL="625475" lvl="1" indent="-169863">
              <a:spcBef>
                <a:spcPct val="0"/>
              </a:spcBef>
            </a:pPr>
            <a:r>
              <a:rPr lang="en-GB" altLang="en-US" smtClean="0">
                <a:latin typeface="Arial" pitchFamily="34" charset="0"/>
              </a:rPr>
              <a:t>41% have one credit card only</a:t>
            </a:r>
          </a:p>
          <a:p>
            <a:pPr marL="625475" lvl="1" indent="-169863">
              <a:spcBef>
                <a:spcPct val="0"/>
              </a:spcBef>
            </a:pPr>
            <a:r>
              <a:rPr lang="en-GB" altLang="en-US" smtClean="0">
                <a:latin typeface="Arial" pitchFamily="34" charset="0"/>
              </a:rPr>
              <a:t>30% prefer simplicity of fewer cards</a:t>
            </a:r>
          </a:p>
          <a:p>
            <a:pPr marL="625475" lvl="1" indent="-169863">
              <a:spcBef>
                <a:spcPct val="0"/>
              </a:spcBef>
            </a:pPr>
            <a:endParaRPr lang="en-GB" altLang="en-US" smtClean="0">
              <a:latin typeface="Arial" pitchFamily="34" charset="0"/>
            </a:endParaRPr>
          </a:p>
          <a:p>
            <a:pPr marL="169863" indent="-169863">
              <a:spcBef>
                <a:spcPct val="0"/>
              </a:spcBef>
            </a:pPr>
            <a:r>
              <a:rPr lang="en-GB" altLang="en-US" smtClean="0">
                <a:latin typeface="Arial" pitchFamily="34" charset="0"/>
              </a:rPr>
              <a:t>Fewer cards puts onus on brands to recognise customers’ spending habits and tailor offers which could help differentiate brands more</a:t>
            </a:r>
          </a:p>
          <a:p>
            <a:pPr marL="169863" indent="-169863">
              <a:spcBef>
                <a:spcPct val="0"/>
              </a:spcBef>
            </a:pPr>
            <a:endParaRPr lang="en-GB" altLang="en-US" smtClean="0">
              <a:latin typeface="Arial" pitchFamily="34" charset="0"/>
            </a:endParaRPr>
          </a:p>
          <a:p>
            <a:pPr marL="169863" indent="-169863">
              <a:spcBef>
                <a:spcPct val="0"/>
              </a:spcBef>
            </a:pPr>
            <a:r>
              <a:rPr lang="en-US" altLang="en-US" smtClean="0">
                <a:latin typeface="Arial" pitchFamily="34" charset="0"/>
              </a:rPr>
              <a:t>Consumer switching due to affordable and available credit means that providers will need to think beyond the 0% and low rates to retain customers</a:t>
            </a:r>
          </a:p>
          <a:p>
            <a:pPr marL="169863" indent="-169863">
              <a:spcBef>
                <a:spcPct val="0"/>
              </a:spcBef>
            </a:pPr>
            <a:endParaRPr lang="en-US" altLang="en-US" smtClean="0">
              <a:latin typeface="Arial" pitchFamily="34" charset="0"/>
            </a:endParaRPr>
          </a:p>
          <a:p>
            <a:pPr marL="169863" indent="-169863">
              <a:spcBef>
                <a:spcPct val="0"/>
              </a:spcBef>
            </a:pPr>
            <a:r>
              <a:rPr lang="en-US" altLang="en-US" smtClean="0">
                <a:latin typeface="Arial" pitchFamily="34" charset="0"/>
              </a:rPr>
              <a:t> Rewards, points or cashback on spending are popular retention strategies</a:t>
            </a:r>
          </a:p>
          <a:p>
            <a:pPr marL="169863" indent="-169863">
              <a:spcBef>
                <a:spcPct val="0"/>
              </a:spcBef>
            </a:pPr>
            <a:endParaRPr lang="en-US" altLang="en-US" smtClean="0">
              <a:latin typeface="Arial" pitchFamily="34" charset="0"/>
            </a:endParaRPr>
          </a:p>
          <a:p>
            <a:pPr marL="169863" indent="-169863">
              <a:spcBef>
                <a:spcPct val="0"/>
              </a:spcBef>
            </a:pPr>
            <a:r>
              <a:rPr lang="en-US" altLang="en-US" smtClean="0">
                <a:latin typeface="Arial" pitchFamily="34" charset="0"/>
              </a:rPr>
              <a:t>GDPR data availability creates a challenge for brands as permission will determine whether you can build a relationship with that individual</a:t>
            </a:r>
          </a:p>
        </p:txBody>
      </p:sp>
      <p:sp>
        <p:nvSpPr>
          <p:cNvPr id="4096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Verdana" pitchFamily="34" charset="0"/>
              </a:defRPr>
            </a:lvl1pPr>
            <a:lvl2pPr marL="742950" indent="-285750" defTabSz="514350">
              <a:defRPr>
                <a:solidFill>
                  <a:schemeClr val="tx1"/>
                </a:solidFill>
                <a:latin typeface="Verdana" pitchFamily="34" charset="0"/>
              </a:defRPr>
            </a:lvl2pPr>
            <a:lvl3pPr marL="1143000" indent="-228600" defTabSz="514350">
              <a:defRPr>
                <a:solidFill>
                  <a:schemeClr val="tx1"/>
                </a:solidFill>
                <a:latin typeface="Verdana" pitchFamily="34" charset="0"/>
              </a:defRPr>
            </a:lvl3pPr>
            <a:lvl4pPr marL="1600200" indent="-228600" defTabSz="514350">
              <a:defRPr>
                <a:solidFill>
                  <a:schemeClr val="tx1"/>
                </a:solidFill>
                <a:latin typeface="Verdana" pitchFamily="34" charset="0"/>
              </a:defRPr>
            </a:lvl4pPr>
            <a:lvl5pPr marL="2057400" indent="-228600" defTabSz="514350">
              <a:defRPr>
                <a:solidFill>
                  <a:schemeClr val="tx1"/>
                </a:solidFill>
                <a:latin typeface="Verdana" pitchFamily="34" charset="0"/>
              </a:defRPr>
            </a:lvl5pPr>
            <a:lvl6pPr marL="2514600" indent="-228600" defTabSz="514350" eaLnBrk="0" fontAlgn="base" hangingPunct="0">
              <a:spcBef>
                <a:spcPct val="0"/>
              </a:spcBef>
              <a:spcAft>
                <a:spcPct val="0"/>
              </a:spcAft>
              <a:defRPr>
                <a:solidFill>
                  <a:schemeClr val="tx1"/>
                </a:solidFill>
                <a:latin typeface="Verdana" pitchFamily="34" charset="0"/>
              </a:defRPr>
            </a:lvl6pPr>
            <a:lvl7pPr marL="2971800" indent="-228600" defTabSz="514350" eaLnBrk="0" fontAlgn="base" hangingPunct="0">
              <a:spcBef>
                <a:spcPct val="0"/>
              </a:spcBef>
              <a:spcAft>
                <a:spcPct val="0"/>
              </a:spcAft>
              <a:defRPr>
                <a:solidFill>
                  <a:schemeClr val="tx1"/>
                </a:solidFill>
                <a:latin typeface="Verdana" pitchFamily="34" charset="0"/>
              </a:defRPr>
            </a:lvl7pPr>
            <a:lvl8pPr marL="3429000" indent="-228600" defTabSz="514350" eaLnBrk="0" fontAlgn="base" hangingPunct="0">
              <a:spcBef>
                <a:spcPct val="0"/>
              </a:spcBef>
              <a:spcAft>
                <a:spcPct val="0"/>
              </a:spcAft>
              <a:defRPr>
                <a:solidFill>
                  <a:schemeClr val="tx1"/>
                </a:solidFill>
                <a:latin typeface="Verdana" pitchFamily="34" charset="0"/>
              </a:defRPr>
            </a:lvl8pPr>
            <a:lvl9pPr marL="3886200" indent="-228600" defTabSz="514350" eaLnBrk="0" fontAlgn="base" hangingPunct="0">
              <a:spcBef>
                <a:spcPct val="0"/>
              </a:spcBef>
              <a:spcAft>
                <a:spcPct val="0"/>
              </a:spcAft>
              <a:defRPr>
                <a:solidFill>
                  <a:schemeClr val="tx1"/>
                </a:solidFill>
                <a:latin typeface="Verdana" pitchFamily="34" charset="0"/>
              </a:defRPr>
            </a:lvl9pPr>
          </a:lstStyle>
          <a:p>
            <a:fld id="{F86574EA-00F6-453C-8A2E-61E07EEBE5CD}" type="slidenum">
              <a:rPr lang="en-US" altLang="en-US" smtClean="0">
                <a:solidFill>
                  <a:srgbClr val="FFFFFF"/>
                </a:solidFill>
                <a:latin typeface="Arial" pitchFamily="34" charset="0"/>
              </a:rPr>
              <a:pPr/>
              <a:t>25</a:t>
            </a:fld>
            <a:endParaRPr lang="en-US" altLang="en-US" smtClean="0">
              <a:solidFill>
                <a:srgbClr val="FFFFFF"/>
              </a:solidFill>
              <a:latin typeface="Arial" pitchFamily="34" charset="0"/>
            </a:endParaRPr>
          </a:p>
        </p:txBody>
      </p:sp>
      <p:sp>
        <p:nvSpPr>
          <p:cNvPr id="40965" name="Text Placeholder 1"/>
          <p:cNvSpPr>
            <a:spLocks noGrp="1"/>
          </p:cNvSpPr>
          <p:nvPr>
            <p:ph type="body" sz="quarter" idx="14"/>
          </p:nvPr>
        </p:nvSpPr>
        <p:spPr bwMode="auto">
          <a:xfrm>
            <a:off x="0" y="730250"/>
            <a:ext cx="8880475" cy="506413"/>
          </a:xfrm>
          <a:extLs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GB" altLang="en-US" smtClean="0"/>
              <a:t>CUSTOMERS WITH TARGETED RETENTION</a:t>
            </a:r>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l="9019" t="16417" r="13568" b="5969"/>
          <a:stretch>
            <a:fillRect/>
          </a:stretch>
        </p:blipFill>
        <p:spPr bwMode="auto">
          <a:xfrm>
            <a:off x="3549650" y="5124450"/>
            <a:ext cx="2490788" cy="140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pic>
        <p:nvPicPr>
          <p:cNvPr id="4096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4127" t="13385" r="19896" b="15532"/>
          <a:stretch>
            <a:fillRect/>
          </a:stretch>
        </p:blipFill>
        <p:spPr bwMode="auto">
          <a:xfrm>
            <a:off x="846138" y="5124450"/>
            <a:ext cx="2320925" cy="140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Tree>
    <p:extLst>
      <p:ext uri="{BB962C8B-B14F-4D97-AF65-F5344CB8AC3E}">
        <p14:creationId xmlns:p14="http://schemas.microsoft.com/office/powerpoint/2010/main" val="1811694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4537764" cy="523220"/>
          </a:xfrm>
        </p:spPr>
        <p:txBody>
          <a:bodyPr/>
          <a:lstStyle/>
          <a:p>
            <a:r>
              <a:rPr lang="en-US" dirty="0" smtClean="0"/>
              <a:t>DEBT COLLECTION</a:t>
            </a:r>
            <a:endParaRPr lang="en-US" dirty="0"/>
          </a:p>
        </p:txBody>
      </p:sp>
      <p:sp>
        <p:nvSpPr>
          <p:cNvPr id="3" name="Text Placeholder 2"/>
          <p:cNvSpPr>
            <a:spLocks noGrp="1"/>
          </p:cNvSpPr>
          <p:nvPr>
            <p:ph type="body" sz="quarter" idx="12"/>
          </p:nvPr>
        </p:nvSpPr>
        <p:spPr>
          <a:xfrm>
            <a:off x="488661" y="1052736"/>
            <a:ext cx="5307475" cy="5084587"/>
          </a:xfrm>
        </p:spPr>
        <p:txBody>
          <a:bodyPr/>
          <a:lstStyle/>
          <a:p>
            <a:r>
              <a:rPr lang="en-US" dirty="0" smtClean="0"/>
              <a:t>Consumers are becoming less engaged with email</a:t>
            </a:r>
          </a:p>
          <a:p>
            <a:r>
              <a:rPr lang="en-US" dirty="0" smtClean="0"/>
              <a:t>However 98</a:t>
            </a:r>
            <a:r>
              <a:rPr lang="en-US" dirty="0"/>
              <a:t>% of adults have a postal </a:t>
            </a:r>
            <a:r>
              <a:rPr lang="en-US" dirty="0" smtClean="0"/>
              <a:t>address</a:t>
            </a:r>
            <a:r>
              <a:rPr lang="en-US" sz="1050" dirty="0" smtClean="0"/>
              <a:t>1</a:t>
            </a:r>
          </a:p>
          <a:p>
            <a:r>
              <a:rPr lang="en-US" dirty="0" smtClean="0"/>
              <a:t>Mail can help to prompt changes in </a:t>
            </a:r>
            <a:r>
              <a:rPr lang="en-US" dirty="0" err="1" smtClean="0"/>
              <a:t>behaviour</a:t>
            </a:r>
            <a:endParaRPr lang="en-US" dirty="0"/>
          </a:p>
          <a:p>
            <a:r>
              <a:rPr lang="en-US" dirty="0" smtClean="0"/>
              <a:t>The Testing </a:t>
            </a:r>
            <a:r>
              <a:rPr lang="en-US" dirty="0"/>
              <a:t>incentive is designed to help you overcome the barriers to </a:t>
            </a:r>
            <a:r>
              <a:rPr lang="en-US" dirty="0" smtClean="0"/>
              <a:t>testing</a:t>
            </a:r>
          </a:p>
          <a:p>
            <a:r>
              <a:rPr lang="en-US" dirty="0" smtClean="0"/>
              <a:t>Test a new use of mail and earn 30% discount</a:t>
            </a:r>
          </a:p>
          <a:p>
            <a:pPr marL="0" indent="0">
              <a:spcAft>
                <a:spcPts val="0"/>
              </a:spcAft>
              <a:buNone/>
            </a:pPr>
            <a:endParaRPr lang="en-US" dirty="0" smtClean="0"/>
          </a:p>
          <a:p>
            <a:pPr marL="0" indent="0">
              <a:buNone/>
            </a:pPr>
            <a:r>
              <a:rPr lang="en-US" dirty="0" smtClean="0"/>
              <a:t>Test Ideas:</a:t>
            </a:r>
          </a:p>
          <a:p>
            <a:r>
              <a:rPr lang="en-US" dirty="0" smtClean="0"/>
              <a:t>Creative test – a redesign of the layout of your mail can simplify the message and increase response rates</a:t>
            </a:r>
          </a:p>
          <a:p>
            <a:r>
              <a:rPr lang="en-US" dirty="0" smtClean="0"/>
              <a:t>Digital Stamp – more personal form of indicia can increase opening rates</a:t>
            </a:r>
          </a:p>
          <a:p>
            <a:r>
              <a:rPr lang="en-US" dirty="0" smtClean="0"/>
              <a:t>New contact letter – adding a new letter to your contact strategy can increase response rates</a:t>
            </a: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pPr defTabSz="457200">
              <a:defRPr/>
            </a:pPr>
            <a:fld id="{B16801D4-B9DD-46DC-9A86-725CEEC18E36}" type="slidenum">
              <a:rPr lang="en-US" smtClean="0">
                <a:solidFill>
                  <a:srgbClr val="FFFFFF"/>
                </a:solidFill>
              </a:rPr>
              <a:pPr defTabSz="457200">
                <a:defRPr/>
              </a:pPr>
              <a:t>26</a:t>
            </a:fld>
            <a:endParaRPr lang="en-US" dirty="0">
              <a:solidFill>
                <a:srgbClr val="FFFFFF"/>
              </a:solidFill>
            </a:endParaRPr>
          </a:p>
        </p:txBody>
      </p:sp>
      <p:sp>
        <p:nvSpPr>
          <p:cNvPr id="5" name="Oval 4"/>
          <p:cNvSpPr/>
          <p:nvPr/>
        </p:nvSpPr>
        <p:spPr>
          <a:xfrm>
            <a:off x="6084472" y="836712"/>
            <a:ext cx="2520280" cy="2448272"/>
          </a:xfrm>
          <a:prstGeom prst="ellipse">
            <a:avLst/>
          </a:prstGeom>
          <a:noFill/>
          <a:ln w="76200" cap="flat" cmpd="sng" algn="ctr">
            <a:solidFill>
              <a:srgbClr val="508200"/>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prstClr val="black"/>
              </a:solidFill>
              <a:latin typeface="Verdana"/>
              <a:cs typeface="Verdana"/>
            </a:endParaRPr>
          </a:p>
        </p:txBody>
      </p:sp>
      <p:sp>
        <p:nvSpPr>
          <p:cNvPr id="6" name="TextBox 5"/>
          <p:cNvSpPr txBox="1"/>
          <p:nvPr/>
        </p:nvSpPr>
        <p:spPr>
          <a:xfrm>
            <a:off x="6269682" y="1412776"/>
            <a:ext cx="2190750" cy="1268039"/>
          </a:xfrm>
          <a:prstGeom prst="rect">
            <a:avLst/>
          </a:prstGeom>
          <a:noFill/>
          <a:ln>
            <a:noFill/>
          </a:ln>
        </p:spPr>
        <p:txBody>
          <a:bodyPr lIns="0" tIns="0" rIns="0" bIns="0" spcCol="90000">
            <a:spAutoFit/>
          </a:bodyPr>
          <a:lstStyle/>
          <a:p>
            <a:pPr algn="ctr" defTabSz="457200">
              <a:defRPr/>
            </a:pPr>
            <a:r>
              <a:rPr lang="en-US" sz="6000" b="1" dirty="0">
                <a:solidFill>
                  <a:srgbClr val="009CDA"/>
                </a:solidFill>
                <a:latin typeface="Arial"/>
                <a:cs typeface="Arial"/>
              </a:rPr>
              <a:t>51%</a:t>
            </a:r>
          </a:p>
          <a:p>
            <a:pPr algn="ctr" defTabSz="457200">
              <a:lnSpc>
                <a:spcPct val="80000"/>
              </a:lnSpc>
              <a:defRPr/>
            </a:pPr>
            <a:r>
              <a:rPr lang="en-US" sz="1400" dirty="0">
                <a:solidFill>
                  <a:srgbClr val="000000"/>
                </a:solidFill>
                <a:latin typeface="Arial"/>
                <a:cs typeface="Arial"/>
              </a:rPr>
              <a:t>of emails are deleted within two seconds</a:t>
            </a:r>
            <a:r>
              <a:rPr lang="en-US" sz="1400" baseline="30000" dirty="0">
                <a:solidFill>
                  <a:srgbClr val="000000"/>
                </a:solidFill>
                <a:latin typeface="Arial"/>
                <a:cs typeface="Arial"/>
              </a:rPr>
              <a:t>2</a:t>
            </a:r>
          </a:p>
        </p:txBody>
      </p:sp>
      <p:sp>
        <p:nvSpPr>
          <p:cNvPr id="7" name="Rounded Rectangle 6"/>
          <p:cNvSpPr/>
          <p:nvPr/>
        </p:nvSpPr>
        <p:spPr>
          <a:xfrm>
            <a:off x="-15143" y="6554194"/>
            <a:ext cx="8942917" cy="238363"/>
          </a:xfrm>
          <a:prstGeom prst="roundRect">
            <a:avLst/>
          </a:prstGeom>
          <a:noFill/>
          <a:effectLst/>
        </p:spPr>
        <p:style>
          <a:lnRef idx="0">
            <a:schemeClr val="accent2"/>
          </a:lnRef>
          <a:fillRef idx="3">
            <a:schemeClr val="accent2"/>
          </a:fillRef>
          <a:effectRef idx="3">
            <a:schemeClr val="accent2"/>
          </a:effectRef>
          <a:fontRef idx="minor">
            <a:schemeClr val="lt1"/>
          </a:fontRef>
        </p:style>
        <p:txBody>
          <a:bodyPr anchor="ctr">
            <a:spAutoFit/>
          </a:bodyPr>
          <a:lstStyle/>
          <a:p>
            <a:pPr defTabSz="457200">
              <a:spcAft>
                <a:spcPts val="600"/>
              </a:spcAft>
              <a:defRPr/>
            </a:pPr>
            <a:r>
              <a:rPr lang="en-GB" sz="800" dirty="0">
                <a:solidFill>
                  <a:srgbClr val="000000"/>
                </a:solidFill>
                <a:latin typeface="Arial" panose="020B0604020202020204" pitchFamily="34" charset="0"/>
                <a:cs typeface="Arial" panose="020B0604020202020204" pitchFamily="34" charset="0"/>
              </a:rPr>
              <a:t>1 Email Marketing Metrics Benchmark Study, IBM, 2015 </a:t>
            </a:r>
            <a:r>
              <a:rPr lang="en-GB" sz="800" dirty="0" smtClean="0">
                <a:solidFill>
                  <a:srgbClr val="000000"/>
                </a:solidFill>
                <a:latin typeface="Arial" panose="020B0604020202020204" pitchFamily="34" charset="0"/>
                <a:cs typeface="Arial" panose="020B0604020202020204" pitchFamily="34" charset="0"/>
              </a:rPr>
              <a:t> </a:t>
            </a:r>
            <a:r>
              <a:rPr lang="en-GB" sz="700" b="1" dirty="0" smtClean="0">
                <a:solidFill>
                  <a:prstClr val="black"/>
                </a:solidFill>
                <a:latin typeface="Arial"/>
                <a:cs typeface="Arial"/>
              </a:rPr>
              <a:t>2</a:t>
            </a:r>
            <a:r>
              <a:rPr lang="en-GB" sz="700" b="1" dirty="0">
                <a:solidFill>
                  <a:prstClr val="black"/>
                </a:solidFill>
                <a:latin typeface="Arial"/>
                <a:cs typeface="Arial"/>
              </a:rPr>
              <a:t>. Litmus Email Analytics, 2013</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83" y="4384769"/>
            <a:ext cx="29987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12160" y="4005064"/>
            <a:ext cx="2736304" cy="338554"/>
          </a:xfrm>
          <a:prstGeom prst="rect">
            <a:avLst/>
          </a:prstGeom>
        </p:spPr>
        <p:txBody>
          <a:bodyPr wrap="square">
            <a:spAutoFit/>
          </a:bodyPr>
          <a:lstStyle/>
          <a:p>
            <a:pPr algn="ctr">
              <a:spcAft>
                <a:spcPts val="1000"/>
              </a:spcAft>
              <a:defRPr/>
            </a:pPr>
            <a:r>
              <a:rPr lang="en-GB" sz="1600" b="1" dirty="0" smtClean="0">
                <a:latin typeface="Arial" panose="020B0604020202020204" pitchFamily="34" charset="0"/>
                <a:cs typeface="Arial" panose="020B0604020202020204" pitchFamily="34" charset="0"/>
              </a:rPr>
              <a:t>Digital Stamp</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85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4578672" cy="523220"/>
          </a:xfrm>
        </p:spPr>
        <p:txBody>
          <a:bodyPr/>
          <a:lstStyle/>
          <a:p>
            <a:r>
              <a:rPr lang="en-US" dirty="0" smtClean="0"/>
              <a:t>LOCAL AUTHORITY</a:t>
            </a:r>
            <a:endParaRPr lang="en-US" dirty="0"/>
          </a:p>
        </p:txBody>
      </p:sp>
      <p:sp>
        <p:nvSpPr>
          <p:cNvPr id="3" name="Text Placeholder 2"/>
          <p:cNvSpPr>
            <a:spLocks noGrp="1"/>
          </p:cNvSpPr>
          <p:nvPr>
            <p:ph type="body" sz="quarter" idx="12"/>
          </p:nvPr>
        </p:nvSpPr>
        <p:spPr>
          <a:xfrm>
            <a:off x="488661" y="1152725"/>
            <a:ext cx="5235467" cy="5084587"/>
          </a:xfrm>
        </p:spPr>
        <p:txBody>
          <a:bodyPr/>
          <a:lstStyle/>
          <a:p>
            <a:r>
              <a:rPr lang="en-US" dirty="0"/>
              <a:t>Councils are under pressure to constantly deliver more </a:t>
            </a:r>
            <a:r>
              <a:rPr lang="en-US" dirty="0" smtClean="0"/>
              <a:t>services for </a:t>
            </a:r>
            <a:r>
              <a:rPr lang="en-US" dirty="0"/>
              <a:t>less</a:t>
            </a:r>
          </a:p>
          <a:p>
            <a:r>
              <a:rPr lang="en-US" dirty="0"/>
              <a:t>Mail can be viewed as a costly channel and things are cheaper to deliver online</a:t>
            </a:r>
          </a:p>
          <a:p>
            <a:r>
              <a:rPr lang="en-US" dirty="0"/>
              <a:t>But not everyone can be reached online and the impact that mail has can out-perform </a:t>
            </a:r>
            <a:r>
              <a:rPr lang="en-US" dirty="0" smtClean="0"/>
              <a:t>digital channels</a:t>
            </a:r>
          </a:p>
          <a:p>
            <a:r>
              <a:rPr lang="en-US" dirty="0" smtClean="0"/>
              <a:t>98% of consumers receive and see Door Drops*</a:t>
            </a:r>
            <a:endParaRPr lang="en-US" dirty="0"/>
          </a:p>
          <a:p>
            <a:r>
              <a:rPr lang="en-US" dirty="0"/>
              <a:t>Mail can work really hard to ensure people are getting the message you need them to understand – </a:t>
            </a:r>
            <a:r>
              <a:rPr lang="en-US" dirty="0" smtClean="0"/>
              <a:t>recycling, rent collection, council tax</a:t>
            </a:r>
            <a:endParaRPr lang="en-US" dirty="0"/>
          </a:p>
          <a:p>
            <a:r>
              <a:rPr lang="en-US" dirty="0"/>
              <a:t>And it works well with digital too, as part of an overall plan</a:t>
            </a:r>
          </a:p>
          <a:p>
            <a:r>
              <a:rPr lang="en-US" dirty="0"/>
              <a:t>We can work with you to get the most out of mail and door drop and deliver you the greatest </a:t>
            </a:r>
            <a:r>
              <a:rPr lang="en-US" dirty="0" smtClean="0"/>
              <a:t>value</a:t>
            </a:r>
            <a:endParaRPr lang="en-US" dirty="0"/>
          </a:p>
        </p:txBody>
      </p:sp>
      <p:sp>
        <p:nvSpPr>
          <p:cNvPr id="4" name="Slide Number Placeholder 3"/>
          <p:cNvSpPr>
            <a:spLocks noGrp="1"/>
          </p:cNvSpPr>
          <p:nvPr>
            <p:ph type="sldNum" sz="quarter" idx="15"/>
          </p:nvPr>
        </p:nvSpPr>
        <p:spPr/>
        <p:txBody>
          <a:bodyPr/>
          <a:lstStyle/>
          <a:p>
            <a:pPr defTabSz="457200">
              <a:defRPr/>
            </a:pPr>
            <a:fld id="{B16801D4-B9DD-46DC-9A86-725CEEC18E36}" type="slidenum">
              <a:rPr lang="en-US" smtClean="0">
                <a:solidFill>
                  <a:srgbClr val="FFFFFF"/>
                </a:solidFill>
              </a:rPr>
              <a:pPr defTabSz="457200">
                <a:defRPr/>
              </a:pPr>
              <a:t>27</a:t>
            </a:fld>
            <a:endParaRPr lang="en-US" dirty="0">
              <a:solidFill>
                <a:srgbClr val="FFFFFF"/>
              </a:solidFill>
            </a:endParaRPr>
          </a:p>
        </p:txBody>
      </p:sp>
      <p:sp>
        <p:nvSpPr>
          <p:cNvPr id="5" name="TextBox 4"/>
          <p:cNvSpPr txBox="1"/>
          <p:nvPr/>
        </p:nvSpPr>
        <p:spPr>
          <a:xfrm>
            <a:off x="6156176" y="4755093"/>
            <a:ext cx="2775798" cy="1728440"/>
          </a:xfrm>
          <a:prstGeom prst="rect">
            <a:avLst/>
          </a:prstGeom>
          <a:noFill/>
        </p:spPr>
        <p:txBody>
          <a:bodyPr wrap="square" lIns="81043" tIns="40522" rIns="81043" bIns="40522" rtlCol="0">
            <a:spAutoFit/>
          </a:bodyPr>
          <a:lstStyle/>
          <a:p>
            <a:r>
              <a:rPr lang="en-US" sz="3500" b="1" dirty="0" smtClean="0">
                <a:solidFill>
                  <a:schemeClr val="accent2"/>
                </a:solidFill>
                <a:latin typeface="Arial" panose="020B0604020202020204" pitchFamily="34" charset="0"/>
                <a:cs typeface="Arial" panose="020B0604020202020204" pitchFamily="34" charset="0"/>
              </a:rPr>
              <a:t>38%</a:t>
            </a:r>
          </a:p>
          <a:p>
            <a:r>
              <a:rPr lang="en-US" b="1" dirty="0" smtClean="0">
                <a:solidFill>
                  <a:schemeClr val="accent2"/>
                </a:solidFill>
                <a:latin typeface="Arial" panose="020B0604020202020204" pitchFamily="34" charset="0"/>
                <a:cs typeface="Arial" panose="020B0604020202020204" pitchFamily="34" charset="0"/>
              </a:rPr>
              <a:t>of residents say they don’t think their local councils are getting more efficient</a:t>
            </a:r>
            <a:endParaRPr lang="en-US" sz="1400" b="1" dirty="0">
              <a:solidFill>
                <a:schemeClr val="accent2"/>
              </a:solidFill>
              <a:latin typeface="Arial" panose="020B0604020202020204" pitchFamily="34" charset="0"/>
              <a:cs typeface="Arial" panose="020B0604020202020204" pitchFamily="34" charset="0"/>
            </a:endParaRPr>
          </a:p>
        </p:txBody>
      </p:sp>
      <p:sp>
        <p:nvSpPr>
          <p:cNvPr id="6" name="Oval 5"/>
          <p:cNvSpPr/>
          <p:nvPr/>
        </p:nvSpPr>
        <p:spPr>
          <a:xfrm>
            <a:off x="6272497" y="4149080"/>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Oval 6"/>
          <p:cNvSpPr/>
          <p:nvPr/>
        </p:nvSpPr>
        <p:spPr>
          <a:xfrm>
            <a:off x="6501445" y="4149080"/>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p:cNvSpPr/>
          <p:nvPr/>
        </p:nvSpPr>
        <p:spPr>
          <a:xfrm>
            <a:off x="6730394" y="4149080"/>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p:cNvSpPr/>
          <p:nvPr/>
        </p:nvSpPr>
        <p:spPr>
          <a:xfrm>
            <a:off x="6959343"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p:cNvSpPr/>
          <p:nvPr/>
        </p:nvSpPr>
        <p:spPr>
          <a:xfrm>
            <a:off x="7188292"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Oval 10"/>
          <p:cNvSpPr/>
          <p:nvPr/>
        </p:nvSpPr>
        <p:spPr>
          <a:xfrm>
            <a:off x="7417241"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p:cNvSpPr/>
          <p:nvPr/>
        </p:nvSpPr>
        <p:spPr>
          <a:xfrm>
            <a:off x="7646190"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Oval 12"/>
          <p:cNvSpPr/>
          <p:nvPr/>
        </p:nvSpPr>
        <p:spPr>
          <a:xfrm>
            <a:off x="7875139"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Oval 13"/>
          <p:cNvSpPr/>
          <p:nvPr/>
        </p:nvSpPr>
        <p:spPr>
          <a:xfrm>
            <a:off x="8104088"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Oval 14"/>
          <p:cNvSpPr/>
          <p:nvPr/>
        </p:nvSpPr>
        <p:spPr>
          <a:xfrm>
            <a:off x="8333033" y="4149080"/>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Oval 15"/>
          <p:cNvSpPr/>
          <p:nvPr/>
        </p:nvSpPr>
        <p:spPr>
          <a:xfrm>
            <a:off x="6272497" y="3894298"/>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Oval 16"/>
          <p:cNvSpPr/>
          <p:nvPr/>
        </p:nvSpPr>
        <p:spPr>
          <a:xfrm>
            <a:off x="6501445" y="3894298"/>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p:cNvSpPr/>
          <p:nvPr/>
        </p:nvSpPr>
        <p:spPr>
          <a:xfrm>
            <a:off x="6730394" y="3894298"/>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Oval 18"/>
          <p:cNvSpPr/>
          <p:nvPr/>
        </p:nvSpPr>
        <p:spPr>
          <a:xfrm>
            <a:off x="6959343" y="3894298"/>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val 19"/>
          <p:cNvSpPr/>
          <p:nvPr/>
        </p:nvSpPr>
        <p:spPr>
          <a:xfrm>
            <a:off x="7188292" y="3894298"/>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Oval 20"/>
          <p:cNvSpPr/>
          <p:nvPr/>
        </p:nvSpPr>
        <p:spPr>
          <a:xfrm>
            <a:off x="7417241" y="3894298"/>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Oval 21"/>
          <p:cNvSpPr/>
          <p:nvPr/>
        </p:nvSpPr>
        <p:spPr>
          <a:xfrm>
            <a:off x="7646190" y="3894298"/>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Oval 22"/>
          <p:cNvSpPr/>
          <p:nvPr/>
        </p:nvSpPr>
        <p:spPr>
          <a:xfrm>
            <a:off x="7875139" y="3894298"/>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Oval 23"/>
          <p:cNvSpPr/>
          <p:nvPr/>
        </p:nvSpPr>
        <p:spPr>
          <a:xfrm>
            <a:off x="8104088" y="3894298"/>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Oval 24"/>
          <p:cNvSpPr/>
          <p:nvPr/>
        </p:nvSpPr>
        <p:spPr>
          <a:xfrm>
            <a:off x="8333033" y="3894298"/>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Oval 25"/>
          <p:cNvSpPr/>
          <p:nvPr/>
        </p:nvSpPr>
        <p:spPr>
          <a:xfrm>
            <a:off x="6272497" y="365614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Oval 26"/>
          <p:cNvSpPr/>
          <p:nvPr/>
        </p:nvSpPr>
        <p:spPr>
          <a:xfrm>
            <a:off x="6501445" y="365614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Oval 27"/>
          <p:cNvSpPr/>
          <p:nvPr/>
        </p:nvSpPr>
        <p:spPr>
          <a:xfrm>
            <a:off x="6730394" y="365614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val 28"/>
          <p:cNvSpPr/>
          <p:nvPr/>
        </p:nvSpPr>
        <p:spPr>
          <a:xfrm>
            <a:off x="6959343" y="365614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Oval 29"/>
          <p:cNvSpPr/>
          <p:nvPr/>
        </p:nvSpPr>
        <p:spPr>
          <a:xfrm>
            <a:off x="7188292" y="365614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Oval 30"/>
          <p:cNvSpPr/>
          <p:nvPr/>
        </p:nvSpPr>
        <p:spPr>
          <a:xfrm>
            <a:off x="7417241" y="365614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2" name="Oval 31"/>
          <p:cNvSpPr/>
          <p:nvPr/>
        </p:nvSpPr>
        <p:spPr>
          <a:xfrm>
            <a:off x="7646190" y="3656141"/>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Oval 32"/>
          <p:cNvSpPr/>
          <p:nvPr/>
        </p:nvSpPr>
        <p:spPr>
          <a:xfrm>
            <a:off x="7875139" y="3656141"/>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4" name="Oval 33"/>
          <p:cNvSpPr/>
          <p:nvPr/>
        </p:nvSpPr>
        <p:spPr>
          <a:xfrm>
            <a:off x="8104088" y="3656141"/>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Oval 34"/>
          <p:cNvSpPr/>
          <p:nvPr/>
        </p:nvSpPr>
        <p:spPr>
          <a:xfrm>
            <a:off x="8333033" y="3656141"/>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Oval 35"/>
          <p:cNvSpPr/>
          <p:nvPr/>
        </p:nvSpPr>
        <p:spPr>
          <a:xfrm>
            <a:off x="6272497"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Oval 36"/>
          <p:cNvSpPr/>
          <p:nvPr/>
        </p:nvSpPr>
        <p:spPr>
          <a:xfrm>
            <a:off x="6501445"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Oval 37"/>
          <p:cNvSpPr/>
          <p:nvPr/>
        </p:nvSpPr>
        <p:spPr>
          <a:xfrm>
            <a:off x="6730394"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Oval 38"/>
          <p:cNvSpPr/>
          <p:nvPr/>
        </p:nvSpPr>
        <p:spPr>
          <a:xfrm>
            <a:off x="6959343"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0" name="Oval 39"/>
          <p:cNvSpPr/>
          <p:nvPr/>
        </p:nvSpPr>
        <p:spPr>
          <a:xfrm>
            <a:off x="7188292"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Oval 40"/>
          <p:cNvSpPr/>
          <p:nvPr/>
        </p:nvSpPr>
        <p:spPr>
          <a:xfrm>
            <a:off x="7417241"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Oval 41"/>
          <p:cNvSpPr/>
          <p:nvPr/>
        </p:nvSpPr>
        <p:spPr>
          <a:xfrm>
            <a:off x="7646190" y="341788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Oval 42"/>
          <p:cNvSpPr/>
          <p:nvPr/>
        </p:nvSpPr>
        <p:spPr>
          <a:xfrm>
            <a:off x="7875139" y="3417883"/>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Oval 43"/>
          <p:cNvSpPr/>
          <p:nvPr/>
        </p:nvSpPr>
        <p:spPr>
          <a:xfrm>
            <a:off x="8104088" y="3417883"/>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5" name="Oval 44"/>
          <p:cNvSpPr/>
          <p:nvPr/>
        </p:nvSpPr>
        <p:spPr>
          <a:xfrm>
            <a:off x="8333033" y="3417883"/>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6" name="Oval 45"/>
          <p:cNvSpPr/>
          <p:nvPr/>
        </p:nvSpPr>
        <p:spPr>
          <a:xfrm>
            <a:off x="6272497"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val 46"/>
          <p:cNvSpPr/>
          <p:nvPr/>
        </p:nvSpPr>
        <p:spPr>
          <a:xfrm>
            <a:off x="6501445"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8" name="Oval 47"/>
          <p:cNvSpPr/>
          <p:nvPr/>
        </p:nvSpPr>
        <p:spPr>
          <a:xfrm>
            <a:off x="6730394"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9" name="Oval 48"/>
          <p:cNvSpPr/>
          <p:nvPr/>
        </p:nvSpPr>
        <p:spPr>
          <a:xfrm>
            <a:off x="6959343"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0" name="Oval 49"/>
          <p:cNvSpPr/>
          <p:nvPr/>
        </p:nvSpPr>
        <p:spPr>
          <a:xfrm>
            <a:off x="7188292"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1" name="Oval 50"/>
          <p:cNvSpPr/>
          <p:nvPr/>
        </p:nvSpPr>
        <p:spPr>
          <a:xfrm>
            <a:off x="7417241"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2" name="Oval 51"/>
          <p:cNvSpPr/>
          <p:nvPr/>
        </p:nvSpPr>
        <p:spPr>
          <a:xfrm>
            <a:off x="7646190"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3" name="Oval 52"/>
          <p:cNvSpPr/>
          <p:nvPr/>
        </p:nvSpPr>
        <p:spPr>
          <a:xfrm>
            <a:off x="7875139" y="3163101"/>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4" name="Oval 53"/>
          <p:cNvSpPr/>
          <p:nvPr/>
        </p:nvSpPr>
        <p:spPr>
          <a:xfrm>
            <a:off x="8104088" y="3163101"/>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5" name="Oval 54"/>
          <p:cNvSpPr/>
          <p:nvPr/>
        </p:nvSpPr>
        <p:spPr>
          <a:xfrm>
            <a:off x="8333033" y="3163101"/>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6" name="Oval 55"/>
          <p:cNvSpPr/>
          <p:nvPr/>
        </p:nvSpPr>
        <p:spPr>
          <a:xfrm>
            <a:off x="6272497"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7" name="Oval 56"/>
          <p:cNvSpPr/>
          <p:nvPr/>
        </p:nvSpPr>
        <p:spPr>
          <a:xfrm>
            <a:off x="6501445"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8" name="Oval 57"/>
          <p:cNvSpPr/>
          <p:nvPr/>
        </p:nvSpPr>
        <p:spPr>
          <a:xfrm>
            <a:off x="6730394"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9" name="Oval 58"/>
          <p:cNvSpPr/>
          <p:nvPr/>
        </p:nvSpPr>
        <p:spPr>
          <a:xfrm>
            <a:off x="6959343"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0" name="Oval 59"/>
          <p:cNvSpPr/>
          <p:nvPr/>
        </p:nvSpPr>
        <p:spPr>
          <a:xfrm>
            <a:off x="7188292"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Oval 60"/>
          <p:cNvSpPr/>
          <p:nvPr/>
        </p:nvSpPr>
        <p:spPr>
          <a:xfrm>
            <a:off x="7417241"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Oval 61"/>
          <p:cNvSpPr/>
          <p:nvPr/>
        </p:nvSpPr>
        <p:spPr>
          <a:xfrm>
            <a:off x="7646190"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Oval 62"/>
          <p:cNvSpPr/>
          <p:nvPr/>
        </p:nvSpPr>
        <p:spPr>
          <a:xfrm>
            <a:off x="7875139"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Oval 63"/>
          <p:cNvSpPr/>
          <p:nvPr/>
        </p:nvSpPr>
        <p:spPr>
          <a:xfrm>
            <a:off x="8104088" y="2924944"/>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Oval 64"/>
          <p:cNvSpPr/>
          <p:nvPr/>
        </p:nvSpPr>
        <p:spPr>
          <a:xfrm>
            <a:off x="8333033" y="2924944"/>
            <a:ext cx="199407" cy="2160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val 65"/>
          <p:cNvSpPr/>
          <p:nvPr/>
        </p:nvSpPr>
        <p:spPr>
          <a:xfrm>
            <a:off x="6272497"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7" name="Oval 66"/>
          <p:cNvSpPr/>
          <p:nvPr/>
        </p:nvSpPr>
        <p:spPr>
          <a:xfrm>
            <a:off x="6501445"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8" name="Oval 67"/>
          <p:cNvSpPr/>
          <p:nvPr/>
        </p:nvSpPr>
        <p:spPr>
          <a:xfrm>
            <a:off x="6730394"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p:nvPr/>
        </p:nvSpPr>
        <p:spPr>
          <a:xfrm>
            <a:off x="6959343"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0" name="Oval 69"/>
          <p:cNvSpPr/>
          <p:nvPr/>
        </p:nvSpPr>
        <p:spPr>
          <a:xfrm>
            <a:off x="7188292"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1" name="Oval 70"/>
          <p:cNvSpPr/>
          <p:nvPr/>
        </p:nvSpPr>
        <p:spPr>
          <a:xfrm>
            <a:off x="7417241"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2" name="Oval 71"/>
          <p:cNvSpPr/>
          <p:nvPr/>
        </p:nvSpPr>
        <p:spPr>
          <a:xfrm>
            <a:off x="7646190"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3" name="Oval 72"/>
          <p:cNvSpPr/>
          <p:nvPr/>
        </p:nvSpPr>
        <p:spPr>
          <a:xfrm>
            <a:off x="7875139"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Oval 73"/>
          <p:cNvSpPr/>
          <p:nvPr/>
        </p:nvSpPr>
        <p:spPr>
          <a:xfrm>
            <a:off x="8104088"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Oval 74"/>
          <p:cNvSpPr/>
          <p:nvPr/>
        </p:nvSpPr>
        <p:spPr>
          <a:xfrm>
            <a:off x="8333033" y="2692295"/>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6" name="Oval 75"/>
          <p:cNvSpPr/>
          <p:nvPr/>
        </p:nvSpPr>
        <p:spPr>
          <a:xfrm>
            <a:off x="6272497"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Oval 76"/>
          <p:cNvSpPr/>
          <p:nvPr/>
        </p:nvSpPr>
        <p:spPr>
          <a:xfrm>
            <a:off x="6501445"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Oval 77"/>
          <p:cNvSpPr/>
          <p:nvPr/>
        </p:nvSpPr>
        <p:spPr>
          <a:xfrm>
            <a:off x="6730394"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Oval 78"/>
          <p:cNvSpPr/>
          <p:nvPr/>
        </p:nvSpPr>
        <p:spPr>
          <a:xfrm>
            <a:off x="6959343"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0" name="Oval 79"/>
          <p:cNvSpPr/>
          <p:nvPr/>
        </p:nvSpPr>
        <p:spPr>
          <a:xfrm>
            <a:off x="7188292"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1" name="Oval 80"/>
          <p:cNvSpPr/>
          <p:nvPr/>
        </p:nvSpPr>
        <p:spPr>
          <a:xfrm>
            <a:off x="7417241"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2" name="Oval 81"/>
          <p:cNvSpPr/>
          <p:nvPr/>
        </p:nvSpPr>
        <p:spPr>
          <a:xfrm>
            <a:off x="7646190"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Oval 82"/>
          <p:cNvSpPr/>
          <p:nvPr/>
        </p:nvSpPr>
        <p:spPr>
          <a:xfrm>
            <a:off x="7875139"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4" name="Oval 83"/>
          <p:cNvSpPr/>
          <p:nvPr/>
        </p:nvSpPr>
        <p:spPr>
          <a:xfrm>
            <a:off x="8104088"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5" name="Oval 84"/>
          <p:cNvSpPr/>
          <p:nvPr/>
        </p:nvSpPr>
        <p:spPr>
          <a:xfrm>
            <a:off x="8333033" y="2437513"/>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6" name="Oval 85"/>
          <p:cNvSpPr/>
          <p:nvPr/>
        </p:nvSpPr>
        <p:spPr>
          <a:xfrm>
            <a:off x="6272497"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7" name="Oval 86"/>
          <p:cNvSpPr/>
          <p:nvPr/>
        </p:nvSpPr>
        <p:spPr>
          <a:xfrm>
            <a:off x="6501445"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8" name="Oval 87"/>
          <p:cNvSpPr/>
          <p:nvPr/>
        </p:nvSpPr>
        <p:spPr>
          <a:xfrm>
            <a:off x="6730394"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9" name="Oval 88"/>
          <p:cNvSpPr/>
          <p:nvPr/>
        </p:nvSpPr>
        <p:spPr>
          <a:xfrm>
            <a:off x="6959343"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0" name="Oval 89"/>
          <p:cNvSpPr/>
          <p:nvPr/>
        </p:nvSpPr>
        <p:spPr>
          <a:xfrm>
            <a:off x="7188292"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1" name="Oval 90"/>
          <p:cNvSpPr/>
          <p:nvPr/>
        </p:nvSpPr>
        <p:spPr>
          <a:xfrm>
            <a:off x="7417241"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2" name="Oval 91"/>
          <p:cNvSpPr/>
          <p:nvPr/>
        </p:nvSpPr>
        <p:spPr>
          <a:xfrm>
            <a:off x="7646190"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3" name="Oval 92"/>
          <p:cNvSpPr/>
          <p:nvPr/>
        </p:nvSpPr>
        <p:spPr>
          <a:xfrm>
            <a:off x="7875139"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4" name="Oval 93"/>
          <p:cNvSpPr/>
          <p:nvPr/>
        </p:nvSpPr>
        <p:spPr>
          <a:xfrm>
            <a:off x="8104088"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5" name="Oval 94"/>
          <p:cNvSpPr/>
          <p:nvPr/>
        </p:nvSpPr>
        <p:spPr>
          <a:xfrm>
            <a:off x="8333033" y="2199356"/>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6" name="Oval 95"/>
          <p:cNvSpPr/>
          <p:nvPr/>
        </p:nvSpPr>
        <p:spPr>
          <a:xfrm>
            <a:off x="6272497"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7" name="Oval 96"/>
          <p:cNvSpPr/>
          <p:nvPr/>
        </p:nvSpPr>
        <p:spPr>
          <a:xfrm>
            <a:off x="6501445"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8" name="Oval 97"/>
          <p:cNvSpPr/>
          <p:nvPr/>
        </p:nvSpPr>
        <p:spPr>
          <a:xfrm>
            <a:off x="6730394"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9" name="Oval 98"/>
          <p:cNvSpPr/>
          <p:nvPr/>
        </p:nvSpPr>
        <p:spPr>
          <a:xfrm>
            <a:off x="6959343"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Oval 99"/>
          <p:cNvSpPr/>
          <p:nvPr/>
        </p:nvSpPr>
        <p:spPr>
          <a:xfrm>
            <a:off x="7188292"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1" name="Oval 100"/>
          <p:cNvSpPr/>
          <p:nvPr/>
        </p:nvSpPr>
        <p:spPr>
          <a:xfrm>
            <a:off x="7417241"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Oval 101"/>
          <p:cNvSpPr/>
          <p:nvPr/>
        </p:nvSpPr>
        <p:spPr>
          <a:xfrm>
            <a:off x="7646190"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Oval 102"/>
          <p:cNvSpPr/>
          <p:nvPr/>
        </p:nvSpPr>
        <p:spPr>
          <a:xfrm>
            <a:off x="7875139"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Oval 103"/>
          <p:cNvSpPr/>
          <p:nvPr/>
        </p:nvSpPr>
        <p:spPr>
          <a:xfrm>
            <a:off x="8104088"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5" name="Oval 104"/>
          <p:cNvSpPr/>
          <p:nvPr/>
        </p:nvSpPr>
        <p:spPr>
          <a:xfrm>
            <a:off x="8333033" y="1933457"/>
            <a:ext cx="199407" cy="21602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6" name="TextBox 105"/>
          <p:cNvSpPr txBox="1"/>
          <p:nvPr/>
        </p:nvSpPr>
        <p:spPr>
          <a:xfrm>
            <a:off x="6156176" y="763906"/>
            <a:ext cx="2528615" cy="1169551"/>
          </a:xfrm>
          <a:prstGeom prst="rect">
            <a:avLst/>
          </a:prstGeom>
          <a:noFill/>
        </p:spPr>
        <p:txBody>
          <a:bodyPr wrap="square" rtlCol="0">
            <a:spAutoFit/>
          </a:bodyPr>
          <a:lstStyle/>
          <a:p>
            <a:r>
              <a:rPr lang="en-US" sz="2800" b="1" dirty="0" smtClean="0">
                <a:solidFill>
                  <a:schemeClr val="accent3"/>
                </a:solidFill>
                <a:latin typeface="Arial" panose="020B0604020202020204" pitchFamily="34" charset="0"/>
                <a:cs typeface="Arial" panose="020B0604020202020204" pitchFamily="34" charset="0"/>
              </a:rPr>
              <a:t>Only 23% </a:t>
            </a:r>
            <a:r>
              <a:rPr lang="en-US" sz="1400" b="1" dirty="0" smtClean="0">
                <a:solidFill>
                  <a:schemeClr val="accent3"/>
                </a:solidFill>
                <a:latin typeface="Arial" panose="020B0604020202020204" pitchFamily="34" charset="0"/>
                <a:cs typeface="Arial" panose="020B0604020202020204" pitchFamily="34" charset="0"/>
              </a:rPr>
              <a:t>of the public agree that councils </a:t>
            </a:r>
          </a:p>
          <a:p>
            <a:r>
              <a:rPr lang="en-US" sz="1400" b="1" dirty="0" smtClean="0">
                <a:solidFill>
                  <a:schemeClr val="accent3"/>
                </a:solidFill>
                <a:latin typeface="Arial" panose="020B0604020202020204" pitchFamily="34" charset="0"/>
                <a:cs typeface="Arial" panose="020B0604020202020204" pitchFamily="34" charset="0"/>
              </a:rPr>
              <a:t>are adopting digital to improve public services</a:t>
            </a:r>
            <a:endParaRPr lang="en-US" sz="1400" b="1" dirty="0">
              <a:solidFill>
                <a:schemeClr val="accent3"/>
              </a:solidFill>
              <a:latin typeface="Arial" panose="020B0604020202020204" pitchFamily="34" charset="0"/>
              <a:cs typeface="Arial" panose="020B0604020202020204" pitchFamily="34" charset="0"/>
            </a:endParaRPr>
          </a:p>
        </p:txBody>
      </p:sp>
      <p:sp>
        <p:nvSpPr>
          <p:cNvPr id="107" name="TextBox 106"/>
          <p:cNvSpPr txBox="1"/>
          <p:nvPr/>
        </p:nvSpPr>
        <p:spPr>
          <a:xfrm>
            <a:off x="706011" y="6453336"/>
            <a:ext cx="4107215"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The Local State We’re In, PWC, 2016. </a:t>
            </a:r>
          </a:p>
          <a:p>
            <a:r>
              <a:rPr lang="en-US" sz="1000" dirty="0" smtClean="0">
                <a:latin typeface="Arial" panose="020B0604020202020204" pitchFamily="34" charset="0"/>
                <a:cs typeface="Arial" panose="020B0604020202020204" pitchFamily="34" charset="0"/>
              </a:rPr>
              <a:t>*  Royal Mail, MarketReach, </a:t>
            </a:r>
            <a:r>
              <a:rPr lang="en-US" sz="1000" dirty="0" err="1" smtClean="0">
                <a:latin typeface="Arial" panose="020B0604020202020204" pitchFamily="34" charset="0"/>
                <a:cs typeface="Arial" panose="020B0604020202020204" pitchFamily="34" charset="0"/>
              </a:rPr>
              <a:t>Doordrop</a:t>
            </a:r>
            <a:r>
              <a:rPr lang="en-US" sz="1000" dirty="0" smtClean="0">
                <a:latin typeface="Arial" panose="020B0604020202020204" pitchFamily="34" charset="0"/>
                <a:cs typeface="Arial" panose="020B0604020202020204" pitchFamily="34" charset="0"/>
              </a:rPr>
              <a:t> Stats Refresh, </a:t>
            </a:r>
            <a:r>
              <a:rPr lang="en-US" sz="1000" dirty="0" err="1" smtClean="0">
                <a:latin typeface="Arial" panose="020B0604020202020204" pitchFamily="34" charset="0"/>
                <a:cs typeface="Arial" panose="020B0604020202020204" pitchFamily="34" charset="0"/>
              </a:rPr>
              <a:t>Illuminas</a:t>
            </a:r>
            <a:r>
              <a:rPr lang="en-US" sz="1000" dirty="0" smtClean="0">
                <a:latin typeface="Arial" panose="020B0604020202020204" pitchFamily="34" charset="0"/>
                <a:cs typeface="Arial" panose="020B0604020202020204" pitchFamily="34" charset="0"/>
              </a:rPr>
              <a:t>, 2014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91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9207" y="1033211"/>
            <a:ext cx="4954881" cy="3547917"/>
          </a:xfrm>
        </p:spPr>
        <p:txBody>
          <a:bodyPr/>
          <a:lstStyle/>
          <a:p>
            <a:pPr marL="0" indent="0">
              <a:buNone/>
            </a:pPr>
            <a:endParaRPr lang="en-US" dirty="0"/>
          </a:p>
          <a:p>
            <a:r>
              <a:rPr lang="en-US" sz="1800" dirty="0"/>
              <a:t>Business mail is valued by customers and delivers commercial value</a:t>
            </a:r>
          </a:p>
          <a:p>
            <a:endParaRPr lang="en-US" sz="1800" dirty="0" smtClean="0"/>
          </a:p>
          <a:p>
            <a:r>
              <a:rPr lang="en-US" sz="1800" dirty="0" smtClean="0"/>
              <a:t>If </a:t>
            </a:r>
            <a:r>
              <a:rPr lang="en-US" sz="1800" dirty="0"/>
              <a:t>SMEs have proof that business mail works better than say email, they will choose it</a:t>
            </a:r>
          </a:p>
          <a:p>
            <a:pPr marL="0" indent="0">
              <a:buNone/>
            </a:pPr>
            <a:endParaRPr lang="en-US" sz="1800" dirty="0"/>
          </a:p>
          <a:p>
            <a:r>
              <a:rPr lang="en-US" sz="1800" dirty="0" smtClean="0"/>
              <a:t>The </a:t>
            </a:r>
            <a:r>
              <a:rPr lang="en-US" sz="1800" dirty="0"/>
              <a:t>majority of SMEs would like to learn how to use business mail </a:t>
            </a:r>
            <a:r>
              <a:rPr lang="en-US" sz="1800" dirty="0" smtClean="0"/>
              <a:t>better</a:t>
            </a:r>
          </a:p>
          <a:p>
            <a:pPr marL="0" indent="0">
              <a:buNone/>
            </a:pPr>
            <a:endParaRPr lang="en-US" sz="1800" dirty="0"/>
          </a:p>
          <a:p>
            <a:r>
              <a:rPr lang="en-US" sz="1800" dirty="0" smtClean="0"/>
              <a:t>Insight, research and media tools to help you </a:t>
            </a:r>
            <a:r>
              <a:rPr lang="en-US" sz="1800" dirty="0" err="1" smtClean="0"/>
              <a:t>maximise</a:t>
            </a:r>
            <a:r>
              <a:rPr lang="en-US" sz="1800" dirty="0" smtClean="0"/>
              <a:t> your campaign are available at </a:t>
            </a:r>
            <a:r>
              <a:rPr lang="en-US" sz="1800" dirty="0" smtClean="0">
                <a:hlinkClick r:id="rId3"/>
              </a:rPr>
              <a:t>www.mailmen.com</a:t>
            </a:r>
            <a:r>
              <a:rPr lang="en-US" sz="1800" dirty="0" smtClean="0"/>
              <a:t> </a:t>
            </a:r>
          </a:p>
        </p:txBody>
      </p:sp>
      <p:sp>
        <p:nvSpPr>
          <p:cNvPr id="3" name="Text Placeholder 2"/>
          <p:cNvSpPr>
            <a:spLocks noGrp="1"/>
          </p:cNvSpPr>
          <p:nvPr>
            <p:ph type="body" sz="quarter" idx="14"/>
          </p:nvPr>
        </p:nvSpPr>
        <p:spPr>
          <a:xfrm>
            <a:off x="-32462" y="201260"/>
            <a:ext cx="4212481" cy="451167"/>
          </a:xfrm>
        </p:spPr>
        <p:txBody>
          <a:bodyPr/>
          <a:lstStyle/>
          <a:p>
            <a:r>
              <a:rPr lang="en-US" dirty="0" smtClean="0"/>
              <a:t>BUSINESS MAIL SME</a:t>
            </a:r>
            <a:endParaRPr lang="en-US" dirty="0"/>
          </a:p>
        </p:txBody>
      </p:sp>
      <p:sp>
        <p:nvSpPr>
          <p:cNvPr id="4" name="Slide Number Placeholder 3"/>
          <p:cNvSpPr>
            <a:spLocks noGrp="1"/>
          </p:cNvSpPr>
          <p:nvPr>
            <p:ph type="sldNum" sz="quarter" idx="4"/>
          </p:nvPr>
        </p:nvSpPr>
        <p:spPr/>
        <p:txBody>
          <a:bodyPr/>
          <a:lstStyle/>
          <a:p>
            <a:pPr defTabSz="457200"/>
            <a:fld id="{A74EB0F2-648F-F340-8077-1363C8DB6354}" type="slidenum">
              <a:rPr lang="en-US" smtClean="0">
                <a:solidFill>
                  <a:srgbClr val="FFFFFF"/>
                </a:solidFill>
              </a:rPr>
              <a:pPr defTabSz="457200"/>
              <a:t>28</a:t>
            </a:fld>
            <a:endParaRPr lang="en-US" dirty="0">
              <a:solidFill>
                <a:srgbClr val="FFFFFF"/>
              </a:solidFill>
            </a:endParaRPr>
          </a:p>
        </p:txBody>
      </p:sp>
      <p:grpSp>
        <p:nvGrpSpPr>
          <p:cNvPr id="115" name="Group 114"/>
          <p:cNvGrpSpPr/>
          <p:nvPr/>
        </p:nvGrpSpPr>
        <p:grpSpPr>
          <a:xfrm>
            <a:off x="6200489" y="3716525"/>
            <a:ext cx="2259943" cy="590803"/>
            <a:chOff x="920552" y="4808269"/>
            <a:chExt cx="2448272" cy="708963"/>
          </a:xfrm>
        </p:grpSpPr>
        <p:sp>
          <p:nvSpPr>
            <p:cNvPr id="116" name="Oval 115"/>
            <p:cNvSpPr/>
            <p:nvPr/>
          </p:nvSpPr>
          <p:spPr>
            <a:xfrm>
              <a:off x="920552"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17" name="Oval 116"/>
            <p:cNvSpPr/>
            <p:nvPr/>
          </p:nvSpPr>
          <p:spPr>
            <a:xfrm>
              <a:off x="1168580"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18" name="Oval 117"/>
            <p:cNvSpPr/>
            <p:nvPr/>
          </p:nvSpPr>
          <p:spPr>
            <a:xfrm>
              <a:off x="1416608"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19" name="Oval 118"/>
            <p:cNvSpPr/>
            <p:nvPr/>
          </p:nvSpPr>
          <p:spPr>
            <a:xfrm>
              <a:off x="1664636"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0" name="Oval 119"/>
            <p:cNvSpPr/>
            <p:nvPr/>
          </p:nvSpPr>
          <p:spPr>
            <a:xfrm>
              <a:off x="1912664"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1" name="Oval 120"/>
            <p:cNvSpPr/>
            <p:nvPr/>
          </p:nvSpPr>
          <p:spPr>
            <a:xfrm>
              <a:off x="2160692"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2" name="Oval 121"/>
            <p:cNvSpPr/>
            <p:nvPr/>
          </p:nvSpPr>
          <p:spPr>
            <a:xfrm>
              <a:off x="2408720"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3" name="Oval 122"/>
            <p:cNvSpPr/>
            <p:nvPr/>
          </p:nvSpPr>
          <p:spPr>
            <a:xfrm>
              <a:off x="2656748"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4" name="Oval 123"/>
            <p:cNvSpPr/>
            <p:nvPr/>
          </p:nvSpPr>
          <p:spPr>
            <a:xfrm>
              <a:off x="2904776"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5" name="Oval 124"/>
            <p:cNvSpPr/>
            <p:nvPr/>
          </p:nvSpPr>
          <p:spPr>
            <a:xfrm>
              <a:off x="3152800" y="5301208"/>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6" name="Oval 125"/>
            <p:cNvSpPr/>
            <p:nvPr/>
          </p:nvSpPr>
          <p:spPr>
            <a:xfrm>
              <a:off x="920552"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7" name="Oval 126"/>
            <p:cNvSpPr/>
            <p:nvPr/>
          </p:nvSpPr>
          <p:spPr>
            <a:xfrm>
              <a:off x="1168580"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8" name="Oval 127"/>
            <p:cNvSpPr/>
            <p:nvPr/>
          </p:nvSpPr>
          <p:spPr>
            <a:xfrm>
              <a:off x="1416608"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29" name="Oval 128"/>
            <p:cNvSpPr/>
            <p:nvPr/>
          </p:nvSpPr>
          <p:spPr>
            <a:xfrm>
              <a:off x="1664636"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0" name="Oval 129"/>
            <p:cNvSpPr/>
            <p:nvPr/>
          </p:nvSpPr>
          <p:spPr>
            <a:xfrm>
              <a:off x="1912664"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1" name="Oval 130"/>
            <p:cNvSpPr/>
            <p:nvPr/>
          </p:nvSpPr>
          <p:spPr>
            <a:xfrm>
              <a:off x="2160692"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2" name="Oval 131"/>
            <p:cNvSpPr/>
            <p:nvPr/>
          </p:nvSpPr>
          <p:spPr>
            <a:xfrm>
              <a:off x="2408720"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3" name="Oval 132"/>
            <p:cNvSpPr/>
            <p:nvPr/>
          </p:nvSpPr>
          <p:spPr>
            <a:xfrm>
              <a:off x="2656748"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4" name="Oval 133"/>
            <p:cNvSpPr/>
            <p:nvPr/>
          </p:nvSpPr>
          <p:spPr>
            <a:xfrm>
              <a:off x="2904776"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5" name="Oval 134"/>
            <p:cNvSpPr/>
            <p:nvPr/>
          </p:nvSpPr>
          <p:spPr>
            <a:xfrm>
              <a:off x="3152800" y="5046426"/>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6" name="Oval 135"/>
            <p:cNvSpPr/>
            <p:nvPr/>
          </p:nvSpPr>
          <p:spPr>
            <a:xfrm>
              <a:off x="920552"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7" name="Oval 136"/>
            <p:cNvSpPr/>
            <p:nvPr/>
          </p:nvSpPr>
          <p:spPr>
            <a:xfrm>
              <a:off x="1168580"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8" name="Oval 137"/>
            <p:cNvSpPr/>
            <p:nvPr/>
          </p:nvSpPr>
          <p:spPr>
            <a:xfrm>
              <a:off x="1416608"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39" name="Oval 138"/>
            <p:cNvSpPr/>
            <p:nvPr/>
          </p:nvSpPr>
          <p:spPr>
            <a:xfrm>
              <a:off x="1664636"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40" name="Oval 139"/>
            <p:cNvSpPr/>
            <p:nvPr/>
          </p:nvSpPr>
          <p:spPr>
            <a:xfrm>
              <a:off x="1912664"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41" name="Oval 140"/>
            <p:cNvSpPr/>
            <p:nvPr/>
          </p:nvSpPr>
          <p:spPr>
            <a:xfrm>
              <a:off x="2160692"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42" name="Oval 141"/>
            <p:cNvSpPr/>
            <p:nvPr/>
          </p:nvSpPr>
          <p:spPr>
            <a:xfrm>
              <a:off x="2408720"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43" name="Oval 142"/>
            <p:cNvSpPr/>
            <p:nvPr/>
          </p:nvSpPr>
          <p:spPr>
            <a:xfrm>
              <a:off x="2656748"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44" name="Oval 143"/>
            <p:cNvSpPr/>
            <p:nvPr/>
          </p:nvSpPr>
          <p:spPr>
            <a:xfrm>
              <a:off x="2904776"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145" name="Oval 144"/>
            <p:cNvSpPr/>
            <p:nvPr/>
          </p:nvSpPr>
          <p:spPr>
            <a:xfrm>
              <a:off x="3152800" y="4808269"/>
              <a:ext cx="216024" cy="2160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grpSp>
      <p:sp>
        <p:nvSpPr>
          <p:cNvPr id="146" name="Oval 145"/>
          <p:cNvSpPr/>
          <p:nvPr/>
        </p:nvSpPr>
        <p:spPr>
          <a:xfrm>
            <a:off x="6200488"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47" name="Oval 146"/>
          <p:cNvSpPr/>
          <p:nvPr/>
        </p:nvSpPr>
        <p:spPr>
          <a:xfrm>
            <a:off x="6429437"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48" name="Oval 147"/>
          <p:cNvSpPr/>
          <p:nvPr/>
        </p:nvSpPr>
        <p:spPr>
          <a:xfrm>
            <a:off x="6658386"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49" name="Oval 148"/>
          <p:cNvSpPr/>
          <p:nvPr/>
        </p:nvSpPr>
        <p:spPr>
          <a:xfrm>
            <a:off x="6887335"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0" name="Oval 149"/>
          <p:cNvSpPr/>
          <p:nvPr/>
        </p:nvSpPr>
        <p:spPr>
          <a:xfrm>
            <a:off x="7116284"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1" name="Oval 150"/>
          <p:cNvSpPr/>
          <p:nvPr/>
        </p:nvSpPr>
        <p:spPr>
          <a:xfrm>
            <a:off x="7345233"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2" name="Oval 151"/>
          <p:cNvSpPr/>
          <p:nvPr/>
        </p:nvSpPr>
        <p:spPr>
          <a:xfrm>
            <a:off x="7574182"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3" name="Oval 152"/>
          <p:cNvSpPr/>
          <p:nvPr/>
        </p:nvSpPr>
        <p:spPr>
          <a:xfrm>
            <a:off x="7803131"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4" name="Oval 153"/>
          <p:cNvSpPr/>
          <p:nvPr/>
        </p:nvSpPr>
        <p:spPr>
          <a:xfrm>
            <a:off x="8032080"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5" name="Oval 154"/>
          <p:cNvSpPr/>
          <p:nvPr/>
        </p:nvSpPr>
        <p:spPr>
          <a:xfrm>
            <a:off x="8261025" y="3517977"/>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6" name="Oval 155"/>
          <p:cNvSpPr/>
          <p:nvPr/>
        </p:nvSpPr>
        <p:spPr>
          <a:xfrm>
            <a:off x="6200488" y="3305659"/>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7" name="Oval 156"/>
          <p:cNvSpPr/>
          <p:nvPr/>
        </p:nvSpPr>
        <p:spPr>
          <a:xfrm>
            <a:off x="6429437"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8" name="Oval 157"/>
          <p:cNvSpPr/>
          <p:nvPr/>
        </p:nvSpPr>
        <p:spPr>
          <a:xfrm>
            <a:off x="6658386"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59" name="Oval 158"/>
          <p:cNvSpPr/>
          <p:nvPr/>
        </p:nvSpPr>
        <p:spPr>
          <a:xfrm>
            <a:off x="6887335"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0" name="Oval 159"/>
          <p:cNvSpPr/>
          <p:nvPr/>
        </p:nvSpPr>
        <p:spPr>
          <a:xfrm>
            <a:off x="7116284"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1" name="Oval 160"/>
          <p:cNvSpPr/>
          <p:nvPr/>
        </p:nvSpPr>
        <p:spPr>
          <a:xfrm>
            <a:off x="7345233"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2" name="Oval 161"/>
          <p:cNvSpPr/>
          <p:nvPr/>
        </p:nvSpPr>
        <p:spPr>
          <a:xfrm>
            <a:off x="7574182"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3" name="Oval 162"/>
          <p:cNvSpPr/>
          <p:nvPr/>
        </p:nvSpPr>
        <p:spPr>
          <a:xfrm>
            <a:off x="7803131"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4" name="Oval 163"/>
          <p:cNvSpPr/>
          <p:nvPr/>
        </p:nvSpPr>
        <p:spPr>
          <a:xfrm>
            <a:off x="8032080"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5" name="Oval 164"/>
          <p:cNvSpPr/>
          <p:nvPr/>
        </p:nvSpPr>
        <p:spPr>
          <a:xfrm>
            <a:off x="8261025" y="3305659"/>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6" name="Oval 165"/>
          <p:cNvSpPr/>
          <p:nvPr/>
        </p:nvSpPr>
        <p:spPr>
          <a:xfrm>
            <a:off x="6200488" y="3107194"/>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7" name="Oval 166"/>
          <p:cNvSpPr/>
          <p:nvPr/>
        </p:nvSpPr>
        <p:spPr>
          <a:xfrm>
            <a:off x="6429437" y="3107194"/>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8" name="Oval 167"/>
          <p:cNvSpPr/>
          <p:nvPr/>
        </p:nvSpPr>
        <p:spPr>
          <a:xfrm>
            <a:off x="6658386"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69" name="Oval 168"/>
          <p:cNvSpPr/>
          <p:nvPr/>
        </p:nvSpPr>
        <p:spPr>
          <a:xfrm>
            <a:off x="6887335"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0" name="Oval 169"/>
          <p:cNvSpPr/>
          <p:nvPr/>
        </p:nvSpPr>
        <p:spPr>
          <a:xfrm>
            <a:off x="7116284"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1" name="Oval 170"/>
          <p:cNvSpPr/>
          <p:nvPr/>
        </p:nvSpPr>
        <p:spPr>
          <a:xfrm>
            <a:off x="7345233"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2" name="Oval 171"/>
          <p:cNvSpPr/>
          <p:nvPr/>
        </p:nvSpPr>
        <p:spPr>
          <a:xfrm>
            <a:off x="7574182"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3" name="Oval 172"/>
          <p:cNvSpPr/>
          <p:nvPr/>
        </p:nvSpPr>
        <p:spPr>
          <a:xfrm>
            <a:off x="7803131"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4" name="Oval 173"/>
          <p:cNvSpPr/>
          <p:nvPr/>
        </p:nvSpPr>
        <p:spPr>
          <a:xfrm>
            <a:off x="8032080"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5" name="Oval 174"/>
          <p:cNvSpPr/>
          <p:nvPr/>
        </p:nvSpPr>
        <p:spPr>
          <a:xfrm>
            <a:off x="8261025" y="3107194"/>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6" name="Oval 175"/>
          <p:cNvSpPr/>
          <p:nvPr/>
        </p:nvSpPr>
        <p:spPr>
          <a:xfrm>
            <a:off x="6200488" y="2913320"/>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7" name="Oval 176"/>
          <p:cNvSpPr/>
          <p:nvPr/>
        </p:nvSpPr>
        <p:spPr>
          <a:xfrm>
            <a:off x="6429437" y="2913320"/>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8" name="Oval 177"/>
          <p:cNvSpPr/>
          <p:nvPr/>
        </p:nvSpPr>
        <p:spPr>
          <a:xfrm>
            <a:off x="6658386" y="2913320"/>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79" name="Oval 178"/>
          <p:cNvSpPr/>
          <p:nvPr/>
        </p:nvSpPr>
        <p:spPr>
          <a:xfrm>
            <a:off x="6887335"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0" name="Oval 179"/>
          <p:cNvSpPr/>
          <p:nvPr/>
        </p:nvSpPr>
        <p:spPr>
          <a:xfrm>
            <a:off x="7116284"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1" name="Oval 180"/>
          <p:cNvSpPr/>
          <p:nvPr/>
        </p:nvSpPr>
        <p:spPr>
          <a:xfrm>
            <a:off x="7345233"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2" name="Oval 181"/>
          <p:cNvSpPr/>
          <p:nvPr/>
        </p:nvSpPr>
        <p:spPr>
          <a:xfrm>
            <a:off x="7574182"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3" name="Oval 182"/>
          <p:cNvSpPr/>
          <p:nvPr/>
        </p:nvSpPr>
        <p:spPr>
          <a:xfrm>
            <a:off x="7803131"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4" name="Oval 183"/>
          <p:cNvSpPr/>
          <p:nvPr/>
        </p:nvSpPr>
        <p:spPr>
          <a:xfrm>
            <a:off x="8032080"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5" name="Oval 184"/>
          <p:cNvSpPr/>
          <p:nvPr/>
        </p:nvSpPr>
        <p:spPr>
          <a:xfrm>
            <a:off x="8261025" y="2913320"/>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6" name="Oval 185"/>
          <p:cNvSpPr/>
          <p:nvPr/>
        </p:nvSpPr>
        <p:spPr>
          <a:xfrm>
            <a:off x="6200488" y="2701002"/>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7" name="Oval 186"/>
          <p:cNvSpPr/>
          <p:nvPr/>
        </p:nvSpPr>
        <p:spPr>
          <a:xfrm>
            <a:off x="6429437" y="2701002"/>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8" name="Oval 187"/>
          <p:cNvSpPr/>
          <p:nvPr/>
        </p:nvSpPr>
        <p:spPr>
          <a:xfrm>
            <a:off x="6658386" y="2701002"/>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89" name="Oval 188"/>
          <p:cNvSpPr/>
          <p:nvPr/>
        </p:nvSpPr>
        <p:spPr>
          <a:xfrm>
            <a:off x="6887335" y="2701002"/>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0" name="Oval 189"/>
          <p:cNvSpPr/>
          <p:nvPr/>
        </p:nvSpPr>
        <p:spPr>
          <a:xfrm>
            <a:off x="7116284" y="2701002"/>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1" name="Oval 190"/>
          <p:cNvSpPr/>
          <p:nvPr/>
        </p:nvSpPr>
        <p:spPr>
          <a:xfrm>
            <a:off x="7345233" y="2701002"/>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2" name="Oval 191"/>
          <p:cNvSpPr/>
          <p:nvPr/>
        </p:nvSpPr>
        <p:spPr>
          <a:xfrm>
            <a:off x="7574182" y="2701002"/>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3" name="Oval 192"/>
          <p:cNvSpPr/>
          <p:nvPr/>
        </p:nvSpPr>
        <p:spPr>
          <a:xfrm>
            <a:off x="7803131" y="2701002"/>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4" name="Oval 193"/>
          <p:cNvSpPr/>
          <p:nvPr/>
        </p:nvSpPr>
        <p:spPr>
          <a:xfrm>
            <a:off x="8032080" y="2701002"/>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5" name="Oval 194"/>
          <p:cNvSpPr/>
          <p:nvPr/>
        </p:nvSpPr>
        <p:spPr>
          <a:xfrm>
            <a:off x="8261025" y="2701002"/>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6" name="Oval 195"/>
          <p:cNvSpPr/>
          <p:nvPr/>
        </p:nvSpPr>
        <p:spPr>
          <a:xfrm>
            <a:off x="6200488" y="2502538"/>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7" name="Oval 196"/>
          <p:cNvSpPr/>
          <p:nvPr/>
        </p:nvSpPr>
        <p:spPr>
          <a:xfrm>
            <a:off x="6429437" y="2502538"/>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8" name="Oval 197"/>
          <p:cNvSpPr/>
          <p:nvPr/>
        </p:nvSpPr>
        <p:spPr>
          <a:xfrm>
            <a:off x="6658386" y="2502538"/>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199" name="Oval 198"/>
          <p:cNvSpPr/>
          <p:nvPr/>
        </p:nvSpPr>
        <p:spPr>
          <a:xfrm>
            <a:off x="6887335" y="2502538"/>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0" name="Oval 199"/>
          <p:cNvSpPr/>
          <p:nvPr/>
        </p:nvSpPr>
        <p:spPr>
          <a:xfrm>
            <a:off x="7116284" y="2502538"/>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1" name="Oval 200"/>
          <p:cNvSpPr/>
          <p:nvPr/>
        </p:nvSpPr>
        <p:spPr>
          <a:xfrm>
            <a:off x="7345233" y="2502538"/>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2" name="Oval 201"/>
          <p:cNvSpPr/>
          <p:nvPr/>
        </p:nvSpPr>
        <p:spPr>
          <a:xfrm>
            <a:off x="7574182" y="2502538"/>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3" name="Oval 202"/>
          <p:cNvSpPr/>
          <p:nvPr/>
        </p:nvSpPr>
        <p:spPr>
          <a:xfrm>
            <a:off x="7803131" y="2502538"/>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4" name="Oval 203"/>
          <p:cNvSpPr/>
          <p:nvPr/>
        </p:nvSpPr>
        <p:spPr>
          <a:xfrm>
            <a:off x="8032080" y="2502538"/>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5" name="Oval 204"/>
          <p:cNvSpPr/>
          <p:nvPr/>
        </p:nvSpPr>
        <p:spPr>
          <a:xfrm>
            <a:off x="8261025" y="2502538"/>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6" name="Oval 205"/>
          <p:cNvSpPr/>
          <p:nvPr/>
        </p:nvSpPr>
        <p:spPr>
          <a:xfrm>
            <a:off x="6200488"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7" name="Oval 206"/>
          <p:cNvSpPr/>
          <p:nvPr/>
        </p:nvSpPr>
        <p:spPr>
          <a:xfrm>
            <a:off x="6429437"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8" name="Oval 207"/>
          <p:cNvSpPr/>
          <p:nvPr/>
        </p:nvSpPr>
        <p:spPr>
          <a:xfrm>
            <a:off x="6658386"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09" name="Oval 208"/>
          <p:cNvSpPr/>
          <p:nvPr/>
        </p:nvSpPr>
        <p:spPr>
          <a:xfrm>
            <a:off x="6887335"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0" name="Oval 209"/>
          <p:cNvSpPr/>
          <p:nvPr/>
        </p:nvSpPr>
        <p:spPr>
          <a:xfrm>
            <a:off x="7116284"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1" name="Oval 210"/>
          <p:cNvSpPr/>
          <p:nvPr/>
        </p:nvSpPr>
        <p:spPr>
          <a:xfrm>
            <a:off x="7345233"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2" name="Oval 211"/>
          <p:cNvSpPr/>
          <p:nvPr/>
        </p:nvSpPr>
        <p:spPr>
          <a:xfrm>
            <a:off x="7574182" y="2280955"/>
            <a:ext cx="199407" cy="1800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3" name="Oval 212"/>
          <p:cNvSpPr/>
          <p:nvPr/>
        </p:nvSpPr>
        <p:spPr>
          <a:xfrm>
            <a:off x="7803131" y="2280955"/>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4" name="Oval 213"/>
          <p:cNvSpPr/>
          <p:nvPr/>
        </p:nvSpPr>
        <p:spPr>
          <a:xfrm>
            <a:off x="8032080" y="2280955"/>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5" name="Oval 214"/>
          <p:cNvSpPr/>
          <p:nvPr/>
        </p:nvSpPr>
        <p:spPr>
          <a:xfrm>
            <a:off x="8261025" y="2280955"/>
            <a:ext cx="199407" cy="1800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en-US" dirty="0">
              <a:solidFill>
                <a:srgbClr val="FFFFFF"/>
              </a:solidFill>
              <a:cs typeface="Arial" panose="020B0604020202020204" pitchFamily="34" charset="0"/>
            </a:endParaRPr>
          </a:p>
        </p:txBody>
      </p:sp>
      <p:sp>
        <p:nvSpPr>
          <p:cNvPr id="216" name="TextBox 215"/>
          <p:cNvSpPr txBox="1"/>
          <p:nvPr/>
        </p:nvSpPr>
        <p:spPr>
          <a:xfrm>
            <a:off x="6151446" y="980728"/>
            <a:ext cx="2298869" cy="1282164"/>
          </a:xfrm>
          <a:prstGeom prst="rect">
            <a:avLst/>
          </a:prstGeom>
          <a:noFill/>
        </p:spPr>
        <p:txBody>
          <a:bodyPr wrap="none" lIns="81043" tIns="40522" rIns="81043" bIns="40522" rtlCol="0">
            <a:spAutoFit/>
          </a:bodyPr>
          <a:lstStyle/>
          <a:p>
            <a:r>
              <a:rPr lang="en-US" sz="3600" b="1" dirty="0">
                <a:solidFill>
                  <a:srgbClr val="E32119"/>
                </a:solidFill>
                <a:cs typeface="Arial" panose="020B0604020202020204" pitchFamily="34" charset="0"/>
              </a:rPr>
              <a:t>76%</a:t>
            </a:r>
          </a:p>
          <a:p>
            <a:r>
              <a:rPr lang="en-GB" sz="1400" b="1" dirty="0">
                <a:solidFill>
                  <a:srgbClr val="E32119"/>
                </a:solidFill>
              </a:rPr>
              <a:t>of adults see statements </a:t>
            </a:r>
          </a:p>
          <a:p>
            <a:r>
              <a:rPr lang="en-GB" sz="1400" b="1" dirty="0">
                <a:solidFill>
                  <a:srgbClr val="E32119"/>
                </a:solidFill>
              </a:rPr>
              <a:t>by mail as valuable or </a:t>
            </a:r>
          </a:p>
          <a:p>
            <a:r>
              <a:rPr lang="en-GB" sz="1400" b="1" dirty="0">
                <a:solidFill>
                  <a:srgbClr val="E32119"/>
                </a:solidFill>
              </a:rPr>
              <a:t>extremely valuable* </a:t>
            </a:r>
            <a:endParaRPr lang="en-GB" sz="500" b="1" dirty="0">
              <a:solidFill>
                <a:srgbClr val="E32119"/>
              </a:solidFill>
            </a:endParaRPr>
          </a:p>
        </p:txBody>
      </p:sp>
      <p:sp>
        <p:nvSpPr>
          <p:cNvPr id="220" name="TextBox 219"/>
          <p:cNvSpPr txBox="1"/>
          <p:nvPr/>
        </p:nvSpPr>
        <p:spPr>
          <a:xfrm>
            <a:off x="6116682" y="4755093"/>
            <a:ext cx="2698017" cy="1482219"/>
          </a:xfrm>
          <a:prstGeom prst="rect">
            <a:avLst/>
          </a:prstGeom>
          <a:noFill/>
        </p:spPr>
        <p:txBody>
          <a:bodyPr wrap="none" lIns="81043" tIns="40522" rIns="81043" bIns="40522" rtlCol="0">
            <a:spAutoFit/>
          </a:bodyPr>
          <a:lstStyle/>
          <a:p>
            <a:r>
              <a:rPr lang="en-US" sz="3500" b="1" dirty="0">
                <a:solidFill>
                  <a:srgbClr val="009CDA"/>
                </a:solidFill>
                <a:cs typeface="Arial" panose="020B0604020202020204" pitchFamily="34" charset="0"/>
              </a:rPr>
              <a:t>3.8 out of 5</a:t>
            </a:r>
          </a:p>
          <a:p>
            <a:r>
              <a:rPr lang="en-GB" sz="1400" b="1" dirty="0">
                <a:solidFill>
                  <a:srgbClr val="009CDA"/>
                </a:solidFill>
              </a:rPr>
              <a:t>customers confirm that bills </a:t>
            </a:r>
          </a:p>
          <a:p>
            <a:r>
              <a:rPr lang="en-GB" sz="1400" b="1" dirty="0">
                <a:solidFill>
                  <a:srgbClr val="009CDA"/>
                </a:solidFill>
              </a:rPr>
              <a:t>and statements from existing </a:t>
            </a:r>
          </a:p>
          <a:p>
            <a:r>
              <a:rPr lang="en-GB" sz="1400" b="1" dirty="0">
                <a:solidFill>
                  <a:srgbClr val="009CDA"/>
                </a:solidFill>
              </a:rPr>
              <a:t>suppliers are the highest </a:t>
            </a:r>
          </a:p>
          <a:p>
            <a:r>
              <a:rPr lang="en-GB" sz="1400" b="1" dirty="0">
                <a:solidFill>
                  <a:srgbClr val="009CDA"/>
                </a:solidFill>
              </a:rPr>
              <a:t>scoring pieces of mail*</a:t>
            </a:r>
            <a:endParaRPr lang="en-GB" sz="500" b="1" dirty="0">
              <a:solidFill>
                <a:srgbClr val="009CDA"/>
              </a:solidFill>
            </a:endParaRPr>
          </a:p>
        </p:txBody>
      </p:sp>
      <p:sp>
        <p:nvSpPr>
          <p:cNvPr id="225" name="TextBox 224"/>
          <p:cNvSpPr txBox="1"/>
          <p:nvPr/>
        </p:nvSpPr>
        <p:spPr>
          <a:xfrm>
            <a:off x="539552" y="5272797"/>
            <a:ext cx="4506204" cy="820499"/>
          </a:xfrm>
          <a:prstGeom prst="rect">
            <a:avLst/>
          </a:prstGeom>
          <a:noFill/>
        </p:spPr>
        <p:txBody>
          <a:bodyPr wrap="none" lIns="81043" tIns="40522" rIns="81043" bIns="40522" rtlCol="0">
            <a:spAutoFit/>
          </a:bodyPr>
          <a:lstStyle/>
          <a:p>
            <a:r>
              <a:rPr lang="en-US" sz="2400" b="1" dirty="0">
                <a:solidFill>
                  <a:srgbClr val="009CDA"/>
                </a:solidFill>
                <a:cs typeface="Arial" panose="020B0604020202020204" pitchFamily="34" charset="0"/>
              </a:rPr>
              <a:t>“Mail that makes people feel</a:t>
            </a:r>
          </a:p>
          <a:p>
            <a:r>
              <a:rPr lang="en-US" sz="2400" b="1" dirty="0">
                <a:solidFill>
                  <a:srgbClr val="009CDA"/>
                </a:solidFill>
                <a:cs typeface="Arial" panose="020B0604020202020204" pitchFamily="34" charset="0"/>
              </a:rPr>
              <a:t>…makes them do something”</a:t>
            </a:r>
          </a:p>
        </p:txBody>
      </p:sp>
      <p:sp>
        <p:nvSpPr>
          <p:cNvPr id="227" name="Rectangle 226"/>
          <p:cNvSpPr/>
          <p:nvPr/>
        </p:nvSpPr>
        <p:spPr>
          <a:xfrm>
            <a:off x="572769" y="6381328"/>
            <a:ext cx="1935145" cy="230832"/>
          </a:xfrm>
          <a:prstGeom prst="rect">
            <a:avLst/>
          </a:prstGeom>
        </p:spPr>
        <p:txBody>
          <a:bodyPr wrap="none">
            <a:spAutoFit/>
          </a:bodyPr>
          <a:lstStyle/>
          <a:p>
            <a:r>
              <a:rPr lang="en-GB" sz="900" dirty="0">
                <a:solidFill>
                  <a:srgbClr val="000000"/>
                </a:solidFill>
              </a:rPr>
              <a:t>*Source: IPA TouchPoints 5, 2016</a:t>
            </a:r>
          </a:p>
        </p:txBody>
      </p:sp>
    </p:spTree>
    <p:extLst>
      <p:ext uri="{BB962C8B-B14F-4D97-AF65-F5344CB8AC3E}">
        <p14:creationId xmlns:p14="http://schemas.microsoft.com/office/powerpoint/2010/main" val="157394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0" y="2669431"/>
            <a:ext cx="4299607" cy="615553"/>
          </a:xfrm>
        </p:spPr>
        <p:txBody>
          <a:bodyPr/>
          <a:lstStyle/>
          <a:p>
            <a:r>
              <a:rPr lang="en-US" sz="4000" dirty="0" smtClean="0"/>
              <a:t>incentives</a:t>
            </a:r>
            <a:endParaRPr lang="en-US" sz="4000" dirty="0"/>
          </a:p>
        </p:txBody>
      </p:sp>
      <p:sp>
        <p:nvSpPr>
          <p:cNvPr id="3" name="Text Placeholder 2"/>
          <p:cNvSpPr>
            <a:spLocks noGrp="1"/>
          </p:cNvSpPr>
          <p:nvPr>
            <p:ph type="body" sz="quarter" idx="21"/>
          </p:nvPr>
        </p:nvSpPr>
        <p:spPr>
          <a:xfrm>
            <a:off x="0" y="3356992"/>
            <a:ext cx="3811910" cy="615553"/>
          </a:xfrm>
        </p:spPr>
        <p:txBody>
          <a:bodyPr/>
          <a:lstStyle/>
          <a:p>
            <a:r>
              <a:rPr lang="en-US" sz="4000" dirty="0" smtClean="0"/>
              <a:t>overview</a:t>
            </a:r>
            <a:endParaRPr lang="en-US" sz="4000" dirty="0"/>
          </a:p>
        </p:txBody>
      </p:sp>
      <p:sp>
        <p:nvSpPr>
          <p:cNvPr id="4" name="Text Placeholder 3"/>
          <p:cNvSpPr>
            <a:spLocks noGrp="1"/>
          </p:cNvSpPr>
          <p:nvPr>
            <p:ph type="body" sz="quarter" idx="23"/>
          </p:nvPr>
        </p:nvSpPr>
        <p:spPr>
          <a:xfrm>
            <a:off x="0" y="1988840"/>
            <a:ext cx="3842752" cy="615553"/>
          </a:xfrm>
        </p:spPr>
        <p:txBody>
          <a:bodyPr/>
          <a:lstStyle/>
          <a:p>
            <a:r>
              <a:rPr lang="en-US" sz="4000" dirty="0" smtClean="0"/>
              <a:t>Section 2</a:t>
            </a:r>
            <a:endParaRPr lang="en-US" sz="4000" dirty="0"/>
          </a:p>
        </p:txBody>
      </p:sp>
      <p:sp>
        <p:nvSpPr>
          <p:cNvPr id="5" name="Slide Number Placeholder 4"/>
          <p:cNvSpPr>
            <a:spLocks noGrp="1"/>
          </p:cNvSpPr>
          <p:nvPr>
            <p:ph type="sldNum" sz="quarter" idx="24"/>
          </p:nvPr>
        </p:nvSpPr>
        <p:spPr/>
        <p:txBody>
          <a:bodyPr/>
          <a:lstStyle/>
          <a:p>
            <a:pPr defTabSz="457200">
              <a:defRPr/>
            </a:pPr>
            <a:fld id="{07AE5A85-834C-45C6-B70E-D6BB045069BC}" type="slidenum">
              <a:rPr lang="en-US" smtClean="0">
                <a:solidFill>
                  <a:srgbClr val="FFFFFF"/>
                </a:solidFill>
              </a:rPr>
              <a:pPr defTabSz="457200">
                <a:defRPr/>
              </a:pPr>
              <a:t>29</a:t>
            </a:fld>
            <a:endParaRPr lang="en-US" dirty="0">
              <a:solidFill>
                <a:srgbClr val="FFFFFF"/>
              </a:solidFill>
            </a:endParaRPr>
          </a:p>
        </p:txBody>
      </p:sp>
    </p:spTree>
    <p:extLst>
      <p:ext uri="{BB962C8B-B14F-4D97-AF65-F5344CB8AC3E}">
        <p14:creationId xmlns:p14="http://schemas.microsoft.com/office/powerpoint/2010/main" val="335222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5"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defTabSz="457200"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defTabSz="457200" eaLnBrk="0" hangingPunct="0">
              <a:spcBef>
                <a:spcPct val="20000"/>
              </a:spcBef>
              <a:defRPr sz="2000">
                <a:solidFill>
                  <a:schemeClr val="tx2"/>
                </a:solidFill>
                <a:latin typeface="Arial" pitchFamily="34" charset="0"/>
              </a:defRPr>
            </a:lvl2pPr>
            <a:lvl3pPr marL="1143000" indent="-228600" defTabSz="4572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defTabSz="457200" eaLnBrk="0" hangingPunct="0">
              <a:spcBef>
                <a:spcPct val="20000"/>
              </a:spcBef>
              <a:buFont typeface="Arial" pitchFamily="34" charset="0"/>
              <a:buChar char="–"/>
              <a:defRPr sz="1600">
                <a:solidFill>
                  <a:srgbClr val="595959"/>
                </a:solidFill>
                <a:latin typeface="Arial" pitchFamily="34" charset="0"/>
              </a:defRPr>
            </a:lvl4pPr>
            <a:lvl5pPr marL="2057400" indent="-228600" defTabSz="457200" eaLnBrk="0" hangingPunct="0">
              <a:spcBef>
                <a:spcPct val="20000"/>
              </a:spcBef>
              <a:buFont typeface="Arial" pitchFamily="34" charset="0"/>
              <a:buChar char="–"/>
              <a:defRPr sz="1600">
                <a:solidFill>
                  <a:srgbClr val="595959"/>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eaLnBrk="1" hangingPunct="1">
              <a:spcBef>
                <a:spcPct val="0"/>
              </a:spcBef>
              <a:buClrTx/>
              <a:buFontTx/>
              <a:buNone/>
            </a:pPr>
            <a:r>
              <a:rPr lang="en-US" altLang="en-US" sz="1200" smtClean="0">
                <a:solidFill>
                  <a:srgbClr val="898989"/>
                </a:solidFill>
                <a:cs typeface="Arial" pitchFamily="34" charset="0"/>
              </a:rPr>
              <a:t> </a:t>
            </a:r>
          </a:p>
        </p:txBody>
      </p:sp>
      <p:sp>
        <p:nvSpPr>
          <p:cNvPr id="6789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defTabSz="457200"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defTabSz="457200" eaLnBrk="0" hangingPunct="0">
              <a:spcBef>
                <a:spcPct val="20000"/>
              </a:spcBef>
              <a:defRPr sz="2000">
                <a:solidFill>
                  <a:schemeClr val="tx2"/>
                </a:solidFill>
                <a:latin typeface="Arial" pitchFamily="34" charset="0"/>
              </a:defRPr>
            </a:lvl2pPr>
            <a:lvl3pPr marL="1143000" indent="-228600" defTabSz="4572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defTabSz="457200" eaLnBrk="0" hangingPunct="0">
              <a:spcBef>
                <a:spcPct val="20000"/>
              </a:spcBef>
              <a:buFont typeface="Arial" pitchFamily="34" charset="0"/>
              <a:buChar char="–"/>
              <a:defRPr sz="1600">
                <a:solidFill>
                  <a:srgbClr val="595959"/>
                </a:solidFill>
                <a:latin typeface="Arial" pitchFamily="34" charset="0"/>
              </a:defRPr>
            </a:lvl4pPr>
            <a:lvl5pPr marL="2057400" indent="-228600" defTabSz="457200" eaLnBrk="0" hangingPunct="0">
              <a:spcBef>
                <a:spcPct val="20000"/>
              </a:spcBef>
              <a:buFont typeface="Arial" pitchFamily="34" charset="0"/>
              <a:buChar char="–"/>
              <a:defRPr sz="1600">
                <a:solidFill>
                  <a:srgbClr val="595959"/>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eaLnBrk="1" hangingPunct="1">
              <a:spcBef>
                <a:spcPct val="0"/>
              </a:spcBef>
              <a:buClrTx/>
              <a:buFontTx/>
              <a:buNone/>
            </a:pPr>
            <a:fld id="{941C542B-39EC-4F56-B440-D1F74D3E557F}" type="slidenum">
              <a:rPr lang="en-US" altLang="en-US" sz="1200" smtClean="0">
                <a:solidFill>
                  <a:srgbClr val="898989"/>
                </a:solidFill>
                <a:cs typeface="Arial" pitchFamily="34" charset="0"/>
              </a:rPr>
              <a:pPr eaLnBrk="1" hangingPunct="1">
                <a:spcBef>
                  <a:spcPct val="0"/>
                </a:spcBef>
                <a:buClrTx/>
                <a:buFontTx/>
                <a:buNone/>
              </a:pPr>
              <a:t>3</a:t>
            </a:fld>
            <a:endParaRPr lang="en-US" altLang="en-US" sz="1200" smtClean="0">
              <a:solidFill>
                <a:srgbClr val="898989"/>
              </a:solidFill>
              <a:cs typeface="Arial" pitchFamily="34" charset="0"/>
            </a:endParaRPr>
          </a:p>
        </p:txBody>
      </p:sp>
      <p:sp>
        <p:nvSpPr>
          <p:cNvPr id="678917" name="Rounded Rectangle 12"/>
          <p:cNvSpPr>
            <a:spLocks noChangeArrowheads="1"/>
          </p:cNvSpPr>
          <p:nvPr/>
        </p:nvSpPr>
        <p:spPr bwMode="auto">
          <a:xfrm>
            <a:off x="483418" y="2006575"/>
            <a:ext cx="5384725" cy="714375"/>
          </a:xfrm>
          <a:prstGeom prst="roundRect">
            <a:avLst>
              <a:gd name="adj" fmla="val 16667"/>
            </a:avLst>
          </a:prstGeom>
          <a:solidFill>
            <a:srgbClr val="FF0000"/>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Sector Statistics and challenges</a:t>
            </a:r>
            <a:endParaRPr lang="en-GB" altLang="en-US" b="1" dirty="0">
              <a:solidFill>
                <a:srgbClr val="FFFFFF"/>
              </a:solidFill>
              <a:ea typeface="MS PGothic" pitchFamily="34" charset="-128"/>
            </a:endParaRPr>
          </a:p>
        </p:txBody>
      </p:sp>
      <p:sp>
        <p:nvSpPr>
          <p:cNvPr id="678919" name="Rounded Rectangle 12"/>
          <p:cNvSpPr>
            <a:spLocks noChangeArrowheads="1"/>
          </p:cNvSpPr>
          <p:nvPr/>
        </p:nvSpPr>
        <p:spPr bwMode="auto">
          <a:xfrm>
            <a:off x="483418" y="3794100"/>
            <a:ext cx="5384725" cy="717550"/>
          </a:xfrm>
          <a:prstGeom prst="roundRect">
            <a:avLst>
              <a:gd name="adj" fmla="val 16667"/>
            </a:avLst>
          </a:prstGeom>
          <a:solidFill>
            <a:schemeClr val="accent3"/>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Trends &amp; innovation</a:t>
            </a:r>
            <a:endParaRPr lang="en-GB" altLang="en-US" b="1" dirty="0">
              <a:solidFill>
                <a:srgbClr val="FFFFFF"/>
              </a:solidFill>
              <a:ea typeface="MS PGothic" pitchFamily="34" charset="-128"/>
            </a:endParaRPr>
          </a:p>
        </p:txBody>
      </p:sp>
      <p:sp>
        <p:nvSpPr>
          <p:cNvPr id="678920" name="Rounded Rectangle 14"/>
          <p:cNvSpPr>
            <a:spLocks noChangeArrowheads="1"/>
          </p:cNvSpPr>
          <p:nvPr/>
        </p:nvSpPr>
        <p:spPr bwMode="auto">
          <a:xfrm>
            <a:off x="483418" y="2897162"/>
            <a:ext cx="5384725" cy="717550"/>
          </a:xfrm>
          <a:prstGeom prst="roundRect">
            <a:avLst>
              <a:gd name="adj" fmla="val 16667"/>
            </a:avLst>
          </a:prstGeom>
          <a:solidFill>
            <a:srgbClr val="0DABE3"/>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Incentives Overview &amp; Test Ideas</a:t>
            </a:r>
            <a:endParaRPr lang="en-GB" altLang="en-US" b="1" dirty="0">
              <a:solidFill>
                <a:srgbClr val="FFFFFF"/>
              </a:solidFill>
              <a:ea typeface="MS PGothic" pitchFamily="34" charset="-128"/>
            </a:endParaRPr>
          </a:p>
        </p:txBody>
      </p:sp>
      <p:sp>
        <p:nvSpPr>
          <p:cNvPr id="678921" name="Rounded Rectangle 12"/>
          <p:cNvSpPr>
            <a:spLocks noChangeArrowheads="1"/>
          </p:cNvSpPr>
          <p:nvPr/>
        </p:nvSpPr>
        <p:spPr bwMode="auto">
          <a:xfrm>
            <a:off x="483419" y="4727674"/>
            <a:ext cx="5384725" cy="717550"/>
          </a:xfrm>
          <a:prstGeom prst="roundRect">
            <a:avLst>
              <a:gd name="adj" fmla="val 16667"/>
            </a:avLst>
          </a:prstGeom>
          <a:solidFill>
            <a:srgbClr val="00B050"/>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Benefits of Mail Research and Statistics</a:t>
            </a:r>
            <a:endParaRPr lang="en-GB" altLang="en-US" b="1" dirty="0">
              <a:solidFill>
                <a:srgbClr val="FFFFFF"/>
              </a:solidFill>
              <a:ea typeface="MS PGothic" pitchFamily="34" charset="-128"/>
            </a:endParaRPr>
          </a:p>
        </p:txBody>
      </p:sp>
      <p:sp>
        <p:nvSpPr>
          <p:cNvPr id="11" name="Text Placeholder 1"/>
          <p:cNvSpPr txBox="1">
            <a:spLocks/>
          </p:cNvSpPr>
          <p:nvPr/>
        </p:nvSpPr>
        <p:spPr>
          <a:xfrm>
            <a:off x="35496" y="201613"/>
            <a:ext cx="5040560" cy="523220"/>
          </a:xfrm>
          <a:prstGeom prst="rect">
            <a:avLst/>
          </a:prstGeom>
          <a:solidFill>
            <a:srgbClr val="009CDA"/>
          </a:solidFill>
        </p:spPr>
        <p:txBody>
          <a:bodyPr wrap="square" lIns="648000">
            <a:spAutoFit/>
          </a:bodyPr>
          <a:lstStyle>
            <a:lvl1pPr indent="0" defTabSz="457200" fontAlgn="base">
              <a:spcBef>
                <a:spcPct val="20000"/>
              </a:spcBef>
              <a:spcAft>
                <a:spcPct val="0"/>
              </a:spcAft>
              <a:buFont typeface="Arial" charset="0"/>
              <a:buNone/>
              <a:defRPr sz="2800" b="1" cap="all" baseline="0">
                <a:solidFill>
                  <a:schemeClr val="bg1"/>
                </a:solidFill>
                <a:latin typeface="Arial Black" panose="020B0A04020102020204" pitchFamily="34" charset="0"/>
                <a:cs typeface="Arial" panose="020B0604020202020204" pitchFamily="34" charset="0"/>
              </a:defRPr>
            </a:lvl1pPr>
            <a:lvl2pPr marL="742950" indent="-285750" defTabSz="457200" fontAlgn="base">
              <a:spcBef>
                <a:spcPct val="20000"/>
              </a:spcBef>
              <a:spcAft>
                <a:spcPct val="0"/>
              </a:spcAft>
              <a:buFont typeface="Arial" charset="0"/>
              <a:buChar char="–"/>
              <a:defRPr sz="2800"/>
            </a:lvl2pPr>
            <a:lvl3pPr marL="1143000" indent="-228600" defTabSz="457200" fontAlgn="base">
              <a:spcBef>
                <a:spcPct val="20000"/>
              </a:spcBef>
              <a:spcAft>
                <a:spcPct val="0"/>
              </a:spcAft>
              <a:buFont typeface="Arial" charset="0"/>
              <a:buChar char="•"/>
              <a:defRPr sz="2400"/>
            </a:lvl3pPr>
            <a:lvl4pPr marL="1600200" indent="-228600" defTabSz="457200" fontAlgn="base">
              <a:spcBef>
                <a:spcPct val="20000"/>
              </a:spcBef>
              <a:spcAft>
                <a:spcPct val="0"/>
              </a:spcAft>
              <a:buFont typeface="Arial" charset="0"/>
              <a:buChar char="–"/>
              <a:defRPr sz="2000"/>
            </a:lvl4pPr>
            <a:lvl5pPr marL="2057400" indent="-228600" defTabSz="457200" fontAlgn="base">
              <a:spcBef>
                <a:spcPct val="20000"/>
              </a:spcBef>
              <a:spcAft>
                <a:spcPct val="0"/>
              </a:spcAft>
              <a:buFont typeface="Arial" charset="0"/>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CONTENT</a:t>
            </a:r>
            <a:endParaRPr lang="en-US" dirty="0"/>
          </a:p>
        </p:txBody>
      </p:sp>
      <p:sp>
        <p:nvSpPr>
          <p:cNvPr id="12" name="Rounded Rectangle 12"/>
          <p:cNvSpPr>
            <a:spLocks noChangeArrowheads="1"/>
          </p:cNvSpPr>
          <p:nvPr/>
        </p:nvSpPr>
        <p:spPr bwMode="auto">
          <a:xfrm>
            <a:off x="6292651" y="2006575"/>
            <a:ext cx="2111648" cy="714375"/>
          </a:xfrm>
          <a:prstGeom prst="roundRect">
            <a:avLst>
              <a:gd name="adj" fmla="val 16667"/>
            </a:avLst>
          </a:prstGeom>
          <a:solidFill>
            <a:srgbClr val="FF0000"/>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4 - 28</a:t>
            </a:r>
            <a:endParaRPr lang="en-GB" altLang="en-US" b="1" dirty="0">
              <a:solidFill>
                <a:srgbClr val="FFFFFF"/>
              </a:solidFill>
              <a:ea typeface="MS PGothic" pitchFamily="34" charset="-128"/>
            </a:endParaRPr>
          </a:p>
        </p:txBody>
      </p:sp>
      <p:sp>
        <p:nvSpPr>
          <p:cNvPr id="13" name="Rounded Rectangle 12"/>
          <p:cNvSpPr>
            <a:spLocks noChangeArrowheads="1"/>
          </p:cNvSpPr>
          <p:nvPr/>
        </p:nvSpPr>
        <p:spPr bwMode="auto">
          <a:xfrm>
            <a:off x="6292651" y="3794100"/>
            <a:ext cx="2111648" cy="717550"/>
          </a:xfrm>
          <a:prstGeom prst="roundRect">
            <a:avLst>
              <a:gd name="adj" fmla="val 16667"/>
            </a:avLst>
          </a:prstGeom>
          <a:solidFill>
            <a:schemeClr val="accent3"/>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46 - 73</a:t>
            </a:r>
            <a:endParaRPr lang="en-GB" altLang="en-US" b="1" dirty="0">
              <a:solidFill>
                <a:srgbClr val="FFFFFF"/>
              </a:solidFill>
              <a:ea typeface="MS PGothic" pitchFamily="34" charset="-128"/>
            </a:endParaRPr>
          </a:p>
        </p:txBody>
      </p:sp>
      <p:sp>
        <p:nvSpPr>
          <p:cNvPr id="14" name="Rounded Rectangle 14"/>
          <p:cNvSpPr>
            <a:spLocks noChangeArrowheads="1"/>
          </p:cNvSpPr>
          <p:nvPr/>
        </p:nvSpPr>
        <p:spPr bwMode="auto">
          <a:xfrm>
            <a:off x="6292651" y="2897162"/>
            <a:ext cx="2111648" cy="717550"/>
          </a:xfrm>
          <a:prstGeom prst="roundRect">
            <a:avLst>
              <a:gd name="adj" fmla="val 16667"/>
            </a:avLst>
          </a:prstGeom>
          <a:solidFill>
            <a:srgbClr val="0DABE3"/>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smtClean="0">
                <a:solidFill>
                  <a:srgbClr val="FFFFFF"/>
                </a:solidFill>
                <a:ea typeface="MS PGothic" pitchFamily="34" charset="-128"/>
              </a:rPr>
              <a:t>29 - 45</a:t>
            </a:r>
            <a:endParaRPr lang="en-GB" altLang="en-US" b="1" dirty="0">
              <a:solidFill>
                <a:srgbClr val="FFFFFF"/>
              </a:solidFill>
              <a:ea typeface="MS PGothic" pitchFamily="34" charset="-128"/>
            </a:endParaRPr>
          </a:p>
        </p:txBody>
      </p:sp>
      <p:sp>
        <p:nvSpPr>
          <p:cNvPr id="15" name="Rounded Rectangle 12"/>
          <p:cNvSpPr>
            <a:spLocks noChangeArrowheads="1"/>
          </p:cNvSpPr>
          <p:nvPr/>
        </p:nvSpPr>
        <p:spPr bwMode="auto">
          <a:xfrm>
            <a:off x="6276776" y="4727674"/>
            <a:ext cx="2111648" cy="717550"/>
          </a:xfrm>
          <a:prstGeom prst="roundRect">
            <a:avLst>
              <a:gd name="adj" fmla="val 16667"/>
            </a:avLst>
          </a:prstGeom>
          <a:solidFill>
            <a:srgbClr val="00B050"/>
          </a:solidFill>
          <a:ln>
            <a:noFill/>
          </a:ln>
        </p:spPr>
        <p:txBody>
          <a:bodyPr lIns="46765" tIns="0" rIns="46765" bIns="0" anchor="ctr"/>
          <a:lstStyle>
            <a:lvl1pPr eaLnBrk="0" hangingPunct="0">
              <a:spcBef>
                <a:spcPct val="20000"/>
              </a:spcBef>
              <a:buClr>
                <a:schemeClr val="tx2"/>
              </a:buClr>
              <a:buFont typeface="Verdana" pitchFamily="34" charset="0"/>
              <a:buChar char="•"/>
              <a:defRPr sz="2400">
                <a:solidFill>
                  <a:schemeClr val="tx1"/>
                </a:solidFill>
                <a:latin typeface="Arial" pitchFamily="34" charset="0"/>
              </a:defRPr>
            </a:lvl1pPr>
            <a:lvl2pPr marL="742950" indent="-285750" eaLnBrk="0" hangingPunct="0">
              <a:spcBef>
                <a:spcPct val="20000"/>
              </a:spcBef>
              <a:defRPr sz="2000">
                <a:solidFill>
                  <a:schemeClr val="tx2"/>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rgbClr val="595959"/>
                </a:solidFill>
                <a:latin typeface="Arial" pitchFamily="34" charset="0"/>
              </a:defRPr>
            </a:lvl4pPr>
            <a:lvl5pPr marL="2057400" indent="-228600" eaLnBrk="0" hangingPunct="0">
              <a:spcBef>
                <a:spcPct val="20000"/>
              </a:spcBef>
              <a:buFont typeface="Arial" pitchFamily="34" charset="0"/>
              <a:buChar char="–"/>
              <a:defRPr sz="1600">
                <a:solidFill>
                  <a:srgbClr val="595959"/>
                </a:solidFill>
                <a:latin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595959"/>
                </a:solidFill>
                <a:latin typeface="Arial" pitchFamily="34" charset="0"/>
              </a:defRPr>
            </a:lvl9pPr>
          </a:lstStyle>
          <a:p>
            <a:pPr algn="ctr" eaLnBrk="1" hangingPunct="1">
              <a:spcBef>
                <a:spcPct val="0"/>
              </a:spcBef>
              <a:buClrTx/>
              <a:buFontTx/>
              <a:buNone/>
            </a:pPr>
            <a:r>
              <a:rPr lang="en-US" altLang="en-US" b="1" dirty="0">
                <a:solidFill>
                  <a:srgbClr val="FFFFFF"/>
                </a:solidFill>
                <a:ea typeface="MS PGothic" pitchFamily="34" charset="-128"/>
              </a:rPr>
              <a:t>7</a:t>
            </a:r>
            <a:r>
              <a:rPr lang="en-US" altLang="en-US" b="1" dirty="0" smtClean="0">
                <a:solidFill>
                  <a:srgbClr val="FFFFFF"/>
                </a:solidFill>
                <a:ea typeface="MS PGothic" pitchFamily="34" charset="-128"/>
              </a:rPr>
              <a:t>4 - 103</a:t>
            </a:r>
            <a:endParaRPr lang="en-GB" altLang="en-US" b="1" dirty="0">
              <a:solidFill>
                <a:srgbClr val="FFFFFF"/>
              </a:solidFill>
              <a:ea typeface="MS PGothic" pitchFamily="34" charset="-128"/>
            </a:endParaRPr>
          </a:p>
        </p:txBody>
      </p:sp>
      <p:sp>
        <p:nvSpPr>
          <p:cNvPr id="3" name="TextBox 2"/>
          <p:cNvSpPr txBox="1"/>
          <p:nvPr/>
        </p:nvSpPr>
        <p:spPr>
          <a:xfrm>
            <a:off x="483419" y="1412776"/>
            <a:ext cx="470393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SECTON HEADING</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6244059" y="1412776"/>
            <a:ext cx="2216373"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SLIDE NUMBER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29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2113" y="260649"/>
            <a:ext cx="8860614" cy="523220"/>
          </a:xfrm>
        </p:spPr>
        <p:txBody>
          <a:bodyPr/>
          <a:lstStyle/>
          <a:p>
            <a:r>
              <a:rPr lang="en-US" dirty="0" smtClean="0"/>
              <a:t>Advertising mail growth incentive</a:t>
            </a:r>
            <a:endParaRPr lang="en-US" dirty="0"/>
          </a:p>
        </p:txBody>
      </p:sp>
      <p:sp>
        <p:nvSpPr>
          <p:cNvPr id="5" name="Slide Number Placeholder 4"/>
          <p:cNvSpPr>
            <a:spLocks noGrp="1"/>
          </p:cNvSpPr>
          <p:nvPr>
            <p:ph type="sldNum" sz="quarter" idx="4294967295"/>
          </p:nvPr>
        </p:nvSpPr>
        <p:spPr>
          <a:xfrm>
            <a:off x="8058151" y="6548439"/>
            <a:ext cx="502626" cy="365125"/>
          </a:xfrm>
          <a:prstGeom prst="rect">
            <a:avLst/>
          </a:prstGeom>
        </p:spPr>
        <p:txBody>
          <a:bodyPr/>
          <a:lstStyle/>
          <a:p>
            <a:pPr>
              <a:defRPr/>
            </a:pPr>
            <a:fld id="{07AE5A85-834C-45C6-B70E-D6BB045069BC}" type="slidenum">
              <a:rPr lang="en-US" smtClean="0"/>
              <a:pPr>
                <a:defRPr/>
              </a:pPr>
              <a:t>30</a:t>
            </a:fld>
            <a:endParaRPr lang="en-US" dirty="0"/>
          </a:p>
        </p:txBody>
      </p:sp>
      <p:sp>
        <p:nvSpPr>
          <p:cNvPr id="9" name="Rectangle 8"/>
          <p:cNvSpPr/>
          <p:nvPr/>
        </p:nvSpPr>
        <p:spPr>
          <a:xfrm>
            <a:off x="2380883" y="2204864"/>
            <a:ext cx="6445128" cy="1296144"/>
          </a:xfrm>
          <a:prstGeom prst="rect">
            <a:avLst/>
          </a:prstGeom>
          <a:no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lvl="1" indent="-285750">
              <a:spcAft>
                <a:spcPts val="600"/>
              </a:spcAft>
              <a:buClr>
                <a:schemeClr val="accent2"/>
              </a:buClr>
              <a:buSzPct val="100000"/>
              <a:buFont typeface="Wingdings" panose="05000000000000000000" pitchFamily="2" charset="2"/>
              <a:buChar char="§"/>
            </a:pPr>
            <a:r>
              <a:rPr lang="en-US" altLang="en-US" sz="1600" dirty="0">
                <a:solidFill>
                  <a:schemeClr val="tx1"/>
                </a:solidFill>
                <a:latin typeface="Arial" panose="020B0604020202020204" pitchFamily="34" charset="0"/>
                <a:cs typeface="Arial" panose="020B0604020202020204" pitchFamily="34" charset="0"/>
              </a:rPr>
              <a:t>Discount rate of 2.5p (for machine readable letters) to </a:t>
            </a:r>
            <a:r>
              <a:rPr lang="en-US" altLang="en-US" sz="1600" dirty="0" smtClean="0">
                <a:solidFill>
                  <a:schemeClr val="tx1"/>
                </a:solidFill>
                <a:latin typeface="Arial" panose="020B0604020202020204" pitchFamily="34" charset="0"/>
                <a:cs typeface="Arial" panose="020B0604020202020204" pitchFamily="34" charset="0"/>
              </a:rPr>
              <a:t>10.9p </a:t>
            </a:r>
            <a:r>
              <a:rPr lang="en-US" altLang="en-US" sz="1600" dirty="0">
                <a:solidFill>
                  <a:schemeClr val="tx1"/>
                </a:solidFill>
                <a:latin typeface="Arial" panose="020B0604020202020204" pitchFamily="34" charset="0"/>
                <a:cs typeface="Arial" panose="020B0604020202020204" pitchFamily="34" charset="0"/>
              </a:rPr>
              <a:t>(for heavy Large Letters) off the Royal Mail price for all incremental mail posted above the agreed baseline</a:t>
            </a:r>
          </a:p>
          <a:p>
            <a:pPr marL="285750" indent="-285750">
              <a:spcAft>
                <a:spcPts val="600"/>
              </a:spcAft>
              <a:buClr>
                <a:schemeClr val="accent2"/>
              </a:buClr>
              <a:buSzPct val="1000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Discounts paid retrospectively in the form of postage credits</a:t>
            </a:r>
            <a:endParaRPr lang="en-US" sz="1600" dirty="0">
              <a:solidFill>
                <a:schemeClr val="tx1"/>
              </a:solidFill>
              <a:latin typeface="Arial" panose="020B0604020202020204" pitchFamily="34" charset="0"/>
              <a:cs typeface="Arial" panose="020B0604020202020204" pitchFamily="34" charset="0"/>
            </a:endParaRPr>
          </a:p>
          <a:p>
            <a:pPr>
              <a:spcAft>
                <a:spcPts val="600"/>
              </a:spcAft>
            </a:pPr>
            <a:endParaRPr lang="en-US" sz="1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86816" y="2204864"/>
            <a:ext cx="1888685" cy="1296144"/>
          </a:xfrm>
          <a:prstGeom prst="rect">
            <a:avLst/>
          </a:prstGeom>
          <a:solidFill>
            <a:srgbClr val="009CDA"/>
          </a:solid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THE DEAL</a:t>
            </a:r>
          </a:p>
        </p:txBody>
      </p:sp>
      <p:sp>
        <p:nvSpPr>
          <p:cNvPr id="12" name="Rectangle 11"/>
          <p:cNvSpPr/>
          <p:nvPr/>
        </p:nvSpPr>
        <p:spPr>
          <a:xfrm>
            <a:off x="2380884" y="3645025"/>
            <a:ext cx="6445127" cy="1342427"/>
          </a:xfrm>
          <a:prstGeom prst="rect">
            <a:avLst/>
          </a:prstGeom>
          <a:no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Anyone sending new, incremental advertising mail volume of at least 150,000 items over a defined 12 month period</a:t>
            </a:r>
          </a:p>
          <a:p>
            <a:pPr marL="285750"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For postings </a:t>
            </a:r>
            <a:r>
              <a:rPr lang="en-US" sz="1600" dirty="0">
                <a:solidFill>
                  <a:schemeClr val="tx1"/>
                </a:solidFill>
                <a:latin typeface="Arial" panose="020B0604020202020204" pitchFamily="34" charset="0"/>
                <a:cs typeface="Arial" panose="020B0604020202020204" pitchFamily="34" charset="0"/>
              </a:rPr>
              <a:t>sent directly with Royal Mail or </a:t>
            </a:r>
            <a:r>
              <a:rPr lang="en-US" sz="1600" dirty="0" smtClean="0">
                <a:solidFill>
                  <a:schemeClr val="tx1"/>
                </a:solidFill>
                <a:latin typeface="Arial" panose="020B0604020202020204" pitchFamily="34" charset="0"/>
                <a:cs typeface="Arial" panose="020B0604020202020204" pitchFamily="34" charset="0"/>
              </a:rPr>
              <a:t>an </a:t>
            </a:r>
            <a:r>
              <a:rPr lang="en-US" sz="1600" dirty="0">
                <a:solidFill>
                  <a:schemeClr val="tx1"/>
                </a:solidFill>
                <a:latin typeface="Arial" panose="020B0604020202020204" pitchFamily="34" charset="0"/>
                <a:cs typeface="Arial" panose="020B0604020202020204" pitchFamily="34" charset="0"/>
              </a:rPr>
              <a:t>Access Operator                     </a:t>
            </a:r>
            <a:r>
              <a:rPr lang="en-US" sz="1600" dirty="0" smtClean="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86816" y="3645025"/>
            <a:ext cx="1888685" cy="1342427"/>
          </a:xfrm>
          <a:prstGeom prst="rect">
            <a:avLst/>
          </a:prstGeom>
          <a:solidFill>
            <a:srgbClr val="EF8214"/>
          </a:solid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WHO’S </a:t>
            </a:r>
            <a:r>
              <a:rPr lang="en-US" sz="2400" b="1" dirty="0" smtClean="0">
                <a:solidFill>
                  <a:schemeClr val="bg1"/>
                </a:solidFill>
                <a:latin typeface="Arial" panose="020B0604020202020204" pitchFamily="34" charset="0"/>
                <a:cs typeface="Arial" panose="020B0604020202020204" pitchFamily="34" charset="0"/>
              </a:rPr>
              <a:t>ELIGIBLE</a:t>
            </a:r>
            <a:endParaRPr lang="en-US" sz="24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2378525" y="5157192"/>
            <a:ext cx="6447486" cy="1368152"/>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Aft>
                <a:spcPts val="600"/>
              </a:spcAft>
              <a:buClr>
                <a:srgbClr val="E32119"/>
              </a:buClr>
              <a:buFont typeface="Wingdings" panose="05000000000000000000" pitchFamily="2" charset="2"/>
              <a:buChar char="§"/>
            </a:pPr>
            <a:r>
              <a:rPr lang="en-US" altLang="en-US" sz="1600" dirty="0" smtClean="0">
                <a:solidFill>
                  <a:schemeClr val="tx1"/>
                </a:solidFill>
                <a:latin typeface="Arial" panose="020B0604020202020204" pitchFamily="34" charset="0"/>
                <a:cs typeface="Arial" panose="020B0604020202020204" pitchFamily="34" charset="0"/>
              </a:rPr>
              <a:t>Applicable </a:t>
            </a:r>
            <a:r>
              <a:rPr lang="en-US" altLang="en-US" sz="1600" dirty="0">
                <a:solidFill>
                  <a:schemeClr val="tx1"/>
                </a:solidFill>
                <a:latin typeface="Arial" panose="020B0604020202020204" pitchFamily="34" charset="0"/>
                <a:cs typeface="Arial" panose="020B0604020202020204" pitchFamily="34" charset="0"/>
              </a:rPr>
              <a:t>to advertisers at overall legal entity, specific customer, brand or sub </a:t>
            </a:r>
            <a:r>
              <a:rPr lang="en-US" altLang="en-US" sz="1600" dirty="0" smtClean="0">
                <a:solidFill>
                  <a:schemeClr val="tx1"/>
                </a:solidFill>
                <a:latin typeface="Arial" panose="020B0604020202020204" pitchFamily="34" charset="0"/>
                <a:cs typeface="Arial" panose="020B0604020202020204" pitchFamily="34" charset="0"/>
              </a:rPr>
              <a:t>brand</a:t>
            </a:r>
          </a:p>
          <a:p>
            <a:pPr marL="285750" indent="-285750">
              <a:spcAft>
                <a:spcPts val="600"/>
              </a:spcAft>
              <a:buClr>
                <a:srgbClr val="E32119"/>
              </a:buClr>
              <a:buFont typeface="Wingdings" panose="05000000000000000000" pitchFamily="2" charset="2"/>
              <a:buChar char="§"/>
            </a:pPr>
            <a:r>
              <a:rPr lang="en-US" altLang="en-US" sz="1600" dirty="0" smtClean="0">
                <a:solidFill>
                  <a:schemeClr val="tx1"/>
                </a:solidFill>
                <a:latin typeface="Arial" panose="020B0604020202020204" pitchFamily="34" charset="0"/>
                <a:cs typeface="Arial" panose="020B0604020202020204" pitchFamily="34" charset="0"/>
              </a:rPr>
              <a:t>The </a:t>
            </a:r>
            <a:r>
              <a:rPr lang="en-US" altLang="en-US" sz="1600" dirty="0">
                <a:solidFill>
                  <a:schemeClr val="tx1"/>
                </a:solidFill>
                <a:latin typeface="Arial" panose="020B0604020202020204" pitchFamily="34" charset="0"/>
                <a:cs typeface="Arial" panose="020B0604020202020204" pitchFamily="34" charset="0"/>
              </a:rPr>
              <a:t>baseline volume will be determined by Royal Mail, based on customers’ historic advertising mail </a:t>
            </a:r>
            <a:r>
              <a:rPr lang="en-US" altLang="en-US" sz="1600" dirty="0" smtClean="0">
                <a:solidFill>
                  <a:schemeClr val="tx1"/>
                </a:solidFill>
                <a:latin typeface="Arial" panose="020B0604020202020204" pitchFamily="34" charset="0"/>
                <a:cs typeface="Arial" panose="020B0604020202020204" pitchFamily="34" charset="0"/>
              </a:rPr>
              <a:t>volumes</a:t>
            </a:r>
            <a:r>
              <a:rPr lang="en-GB" sz="1600" dirty="0" smtClean="0">
                <a:solidFill>
                  <a:schemeClr val="tx1"/>
                </a:solidFill>
              </a:rPr>
              <a:t> </a:t>
            </a:r>
          </a:p>
          <a:p>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84457" y="5157192"/>
            <a:ext cx="1888685" cy="1368152"/>
          </a:xfrm>
          <a:prstGeom prst="rect">
            <a:avLst/>
          </a:prstGeom>
          <a:solidFill>
            <a:schemeClr val="accent1"/>
          </a:solid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smtClean="0">
                <a:solidFill>
                  <a:schemeClr val="bg1"/>
                </a:solidFill>
                <a:latin typeface="Arial" panose="020B0604020202020204" pitchFamily="34" charset="0"/>
                <a:cs typeface="Arial" panose="020B0604020202020204" pitchFamily="34" charset="0"/>
              </a:rPr>
              <a:t>KEY POINTS</a:t>
            </a:r>
            <a:endParaRPr lang="en-US" sz="24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86815" y="1052736"/>
            <a:ext cx="8439196" cy="936104"/>
          </a:xfrm>
          <a:prstGeom prst="rect">
            <a:avLst/>
          </a:prstGeom>
          <a:noFill/>
          <a:ln w="57150">
            <a:solidFill>
              <a:srgbClr val="E321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US" altLang="en-US" dirty="0" smtClean="0">
                <a:solidFill>
                  <a:schemeClr val="tx1"/>
                </a:solidFill>
                <a:latin typeface="Arial" panose="020B0604020202020204" pitchFamily="34" charset="0"/>
                <a:cs typeface="Arial" panose="020B0604020202020204" pitchFamily="34" charset="0"/>
              </a:rPr>
              <a:t>15% off for </a:t>
            </a:r>
            <a:r>
              <a:rPr lang="en-US" altLang="en-US" dirty="0">
                <a:solidFill>
                  <a:schemeClr val="tx1"/>
                </a:solidFill>
                <a:latin typeface="Arial" panose="020B0604020202020204" pitchFamily="34" charset="0"/>
                <a:cs typeface="Arial" panose="020B0604020202020204" pitchFamily="34" charset="0"/>
              </a:rPr>
              <a:t>new incremental Advertising Mail posted above a pre agreed “baseline” volume over a 12 month </a:t>
            </a:r>
            <a:r>
              <a:rPr lang="en-US" altLang="en-US" dirty="0" smtClean="0">
                <a:solidFill>
                  <a:schemeClr val="tx1"/>
                </a:solidFill>
                <a:latin typeface="Arial" panose="020B0604020202020204" pitchFamily="34" charset="0"/>
                <a:cs typeface="Arial" panose="020B0604020202020204" pitchFamily="34" charset="0"/>
              </a:rPr>
              <a:t>period</a:t>
            </a:r>
            <a:endParaRPr lang="en-US"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339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2113" y="260649"/>
            <a:ext cx="7707797" cy="523220"/>
          </a:xfrm>
        </p:spPr>
        <p:txBody>
          <a:bodyPr/>
          <a:lstStyle/>
          <a:p>
            <a:r>
              <a:rPr lang="en-US" dirty="0" smtClean="0"/>
              <a:t>VOLUME COMMITMENT incentive</a:t>
            </a:r>
            <a:endParaRPr lang="en-US" dirty="0"/>
          </a:p>
        </p:txBody>
      </p:sp>
      <p:sp>
        <p:nvSpPr>
          <p:cNvPr id="5" name="Slide Number Placeholder 4"/>
          <p:cNvSpPr>
            <a:spLocks noGrp="1"/>
          </p:cNvSpPr>
          <p:nvPr>
            <p:ph type="sldNum" sz="quarter" idx="4294967295"/>
          </p:nvPr>
        </p:nvSpPr>
        <p:spPr>
          <a:xfrm>
            <a:off x="8058151" y="6548439"/>
            <a:ext cx="502626" cy="365125"/>
          </a:xfrm>
          <a:prstGeom prst="rect">
            <a:avLst/>
          </a:prstGeom>
        </p:spPr>
        <p:txBody>
          <a:bodyPr/>
          <a:lstStyle/>
          <a:p>
            <a:pPr>
              <a:defRPr/>
            </a:pPr>
            <a:fld id="{07AE5A85-834C-45C6-B70E-D6BB045069BC}" type="slidenum">
              <a:rPr lang="en-US" smtClean="0"/>
              <a:pPr>
                <a:defRPr/>
              </a:pPr>
              <a:t>31</a:t>
            </a:fld>
            <a:endParaRPr lang="en-US" dirty="0"/>
          </a:p>
        </p:txBody>
      </p:sp>
      <p:sp>
        <p:nvSpPr>
          <p:cNvPr id="9" name="Rectangle 8"/>
          <p:cNvSpPr/>
          <p:nvPr/>
        </p:nvSpPr>
        <p:spPr>
          <a:xfrm>
            <a:off x="2380883" y="2204864"/>
            <a:ext cx="6445128" cy="1296144"/>
          </a:xfrm>
          <a:prstGeom prst="rect">
            <a:avLst/>
          </a:prstGeom>
          <a:no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lvl="1" indent="-285750">
              <a:spcAft>
                <a:spcPts val="600"/>
              </a:spcAft>
              <a:buClr>
                <a:schemeClr val="accent2"/>
              </a:buClr>
              <a:buSzPct val="100000"/>
              <a:buFont typeface="Wingdings" panose="05000000000000000000" pitchFamily="2" charset="2"/>
              <a:buChar char="§"/>
            </a:pPr>
            <a:r>
              <a:rPr lang="en-US" altLang="en-US" sz="1600" dirty="0">
                <a:solidFill>
                  <a:schemeClr val="tx1"/>
                </a:solidFill>
                <a:latin typeface="Arial" panose="020B0604020202020204" pitchFamily="34" charset="0"/>
                <a:cs typeface="Arial" panose="020B0604020202020204" pitchFamily="34" charset="0"/>
              </a:rPr>
              <a:t>Discount </a:t>
            </a:r>
            <a:r>
              <a:rPr lang="en-US" altLang="en-US" sz="1600" dirty="0" smtClean="0">
                <a:solidFill>
                  <a:schemeClr val="tx1"/>
                </a:solidFill>
                <a:latin typeface="Arial" panose="020B0604020202020204" pitchFamily="34" charset="0"/>
                <a:cs typeface="Arial" panose="020B0604020202020204" pitchFamily="34" charset="0"/>
              </a:rPr>
              <a:t>rates of:</a:t>
            </a:r>
          </a:p>
          <a:p>
            <a:pPr marL="0" lvl="1">
              <a:spcAft>
                <a:spcPts val="600"/>
              </a:spcAft>
              <a:buClr>
                <a:schemeClr val="accent2"/>
              </a:buClr>
              <a:buSzPct val="100000"/>
            </a:pPr>
            <a:r>
              <a:rPr lang="en-US" altLang="en-US" sz="1600" dirty="0" smtClean="0">
                <a:solidFill>
                  <a:schemeClr val="tx1"/>
                </a:solidFill>
                <a:latin typeface="Arial" panose="020B0604020202020204" pitchFamily="34" charset="0"/>
                <a:cs typeface="Arial" panose="020B0604020202020204" pitchFamily="34" charset="0"/>
              </a:rPr>
              <a:t>     1.25p to 5.45p for matching last years advertising volume and </a:t>
            </a:r>
          </a:p>
          <a:p>
            <a:pPr marL="0" lvl="1">
              <a:spcAft>
                <a:spcPts val="600"/>
              </a:spcAft>
              <a:buClr>
                <a:schemeClr val="accent2"/>
              </a:buClr>
              <a:buSzPct val="100000"/>
            </a:pPr>
            <a:r>
              <a:rPr lang="en-US" altLang="en-US" sz="1600" dirty="0" smtClean="0">
                <a:solidFill>
                  <a:schemeClr val="tx1"/>
                </a:solidFill>
                <a:latin typeface="Arial" panose="020B0604020202020204" pitchFamily="34" charset="0"/>
                <a:cs typeface="Arial" panose="020B0604020202020204" pitchFamily="34" charset="0"/>
              </a:rPr>
              <a:t>     2.5p to 10.9p for </a:t>
            </a:r>
            <a:r>
              <a:rPr lang="en-US" altLang="en-US" sz="1600" dirty="0">
                <a:solidFill>
                  <a:schemeClr val="tx1"/>
                </a:solidFill>
                <a:latin typeface="Arial" panose="020B0604020202020204" pitchFamily="34" charset="0"/>
                <a:cs typeface="Arial" panose="020B0604020202020204" pitchFamily="34" charset="0"/>
              </a:rPr>
              <a:t>incremental </a:t>
            </a:r>
            <a:r>
              <a:rPr lang="en-US" altLang="en-US" sz="1600" dirty="0" smtClean="0">
                <a:solidFill>
                  <a:schemeClr val="tx1"/>
                </a:solidFill>
                <a:latin typeface="Arial" panose="020B0604020202020204" pitchFamily="34" charset="0"/>
                <a:cs typeface="Arial" panose="020B0604020202020204" pitchFamily="34" charset="0"/>
              </a:rPr>
              <a:t>advertising volume</a:t>
            </a:r>
            <a:endParaRPr lang="en-US" altLang="en-US" sz="1600" dirty="0">
              <a:solidFill>
                <a:schemeClr val="tx1"/>
              </a:solidFill>
              <a:latin typeface="Arial" panose="020B0604020202020204" pitchFamily="34" charset="0"/>
              <a:cs typeface="Arial" panose="020B0604020202020204" pitchFamily="34" charset="0"/>
            </a:endParaRPr>
          </a:p>
          <a:p>
            <a:pPr marL="285750" indent="-285750">
              <a:spcAft>
                <a:spcPts val="600"/>
              </a:spcAft>
              <a:buClr>
                <a:schemeClr val="accent2"/>
              </a:buClr>
              <a:buSzPct val="1000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Discounts paid retrospectively in the form of postage credits</a:t>
            </a:r>
            <a:endParaRPr lang="en-US" sz="1600" dirty="0">
              <a:solidFill>
                <a:schemeClr val="tx1"/>
              </a:solidFill>
              <a:latin typeface="Arial" panose="020B0604020202020204" pitchFamily="34" charset="0"/>
              <a:cs typeface="Arial" panose="020B0604020202020204" pitchFamily="34" charset="0"/>
            </a:endParaRPr>
          </a:p>
          <a:p>
            <a:pPr>
              <a:spcAft>
                <a:spcPts val="600"/>
              </a:spcAft>
            </a:pPr>
            <a:endParaRPr lang="en-US" sz="1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86816" y="2204864"/>
            <a:ext cx="1888685" cy="1296144"/>
          </a:xfrm>
          <a:prstGeom prst="rect">
            <a:avLst/>
          </a:prstGeom>
          <a:solidFill>
            <a:srgbClr val="009CDA"/>
          </a:solid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THE DEAL</a:t>
            </a:r>
          </a:p>
        </p:txBody>
      </p:sp>
      <p:sp>
        <p:nvSpPr>
          <p:cNvPr id="12" name="Rectangle 11"/>
          <p:cNvSpPr/>
          <p:nvPr/>
        </p:nvSpPr>
        <p:spPr>
          <a:xfrm>
            <a:off x="2380884" y="3645025"/>
            <a:ext cx="6445127" cy="1342427"/>
          </a:xfrm>
          <a:prstGeom prst="rect">
            <a:avLst/>
          </a:prstGeom>
          <a:no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Customers who have recently completed the Advertising Growth Incentive and can </a:t>
            </a:r>
            <a:r>
              <a:rPr lang="en-US" altLang="en-US" sz="1600" dirty="0" smtClean="0">
                <a:solidFill>
                  <a:schemeClr val="tx1"/>
                </a:solidFill>
                <a:latin typeface="Arial" panose="020B0604020202020204" pitchFamily="34" charset="0"/>
                <a:cs typeface="Arial" panose="020B0604020202020204" pitchFamily="34" charset="0"/>
              </a:rPr>
              <a:t>commit </a:t>
            </a:r>
            <a:r>
              <a:rPr lang="en-US" altLang="en-US" sz="1600" dirty="0">
                <a:solidFill>
                  <a:schemeClr val="tx1"/>
                </a:solidFill>
                <a:latin typeface="Arial" panose="020B0604020202020204" pitchFamily="34" charset="0"/>
                <a:cs typeface="Arial" panose="020B0604020202020204" pitchFamily="34" charset="0"/>
              </a:rPr>
              <a:t>to sending at least the same amount or more advertising mail </a:t>
            </a:r>
            <a:r>
              <a:rPr lang="en-US" altLang="en-US" sz="1600" dirty="0" smtClean="0">
                <a:solidFill>
                  <a:schemeClr val="tx1"/>
                </a:solidFill>
                <a:latin typeface="Arial" panose="020B0604020202020204" pitchFamily="34" charset="0"/>
                <a:cs typeface="Arial" panose="020B0604020202020204" pitchFamily="34" charset="0"/>
              </a:rPr>
              <a:t>than they sent in the previous year </a:t>
            </a:r>
            <a:endParaRPr lang="en-GB" sz="1600" dirty="0">
              <a:solidFill>
                <a:schemeClr val="tx1"/>
              </a:solidFill>
            </a:endParaRPr>
          </a:p>
          <a:p>
            <a:pPr marL="285750"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For postings </a:t>
            </a:r>
            <a:r>
              <a:rPr lang="en-US" sz="1600" dirty="0">
                <a:solidFill>
                  <a:schemeClr val="tx1"/>
                </a:solidFill>
                <a:latin typeface="Arial" panose="020B0604020202020204" pitchFamily="34" charset="0"/>
                <a:cs typeface="Arial" panose="020B0604020202020204" pitchFamily="34" charset="0"/>
              </a:rPr>
              <a:t>sent directly with Royal Mail or </a:t>
            </a:r>
            <a:r>
              <a:rPr lang="en-US" sz="1600" dirty="0" smtClean="0">
                <a:solidFill>
                  <a:schemeClr val="tx1"/>
                </a:solidFill>
                <a:latin typeface="Arial" panose="020B0604020202020204" pitchFamily="34" charset="0"/>
                <a:cs typeface="Arial" panose="020B0604020202020204" pitchFamily="34" charset="0"/>
              </a:rPr>
              <a:t>an </a:t>
            </a:r>
            <a:r>
              <a:rPr lang="en-US" sz="1600" dirty="0">
                <a:solidFill>
                  <a:schemeClr val="tx1"/>
                </a:solidFill>
                <a:latin typeface="Arial" panose="020B0604020202020204" pitchFamily="34" charset="0"/>
                <a:cs typeface="Arial" panose="020B0604020202020204" pitchFamily="34" charset="0"/>
              </a:rPr>
              <a:t>Access Operator                     </a:t>
            </a:r>
            <a:r>
              <a:rPr lang="en-US" sz="1600" dirty="0" smtClean="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86816" y="3645025"/>
            <a:ext cx="1888685" cy="1342427"/>
          </a:xfrm>
          <a:prstGeom prst="rect">
            <a:avLst/>
          </a:prstGeom>
          <a:solidFill>
            <a:srgbClr val="EF8214"/>
          </a:solid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WHO’S </a:t>
            </a:r>
            <a:r>
              <a:rPr lang="en-US" sz="2400" b="1" dirty="0" smtClean="0">
                <a:solidFill>
                  <a:schemeClr val="bg1"/>
                </a:solidFill>
                <a:latin typeface="Arial" panose="020B0604020202020204" pitchFamily="34" charset="0"/>
                <a:cs typeface="Arial" panose="020B0604020202020204" pitchFamily="34" charset="0"/>
              </a:rPr>
              <a:t>ELIGIBLE</a:t>
            </a:r>
            <a:endParaRPr lang="en-US" sz="24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2378525" y="5157192"/>
            <a:ext cx="6447486" cy="1368152"/>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Aft>
                <a:spcPts val="600"/>
              </a:spcAft>
              <a:buClr>
                <a:srgbClr val="E32119"/>
              </a:buClr>
              <a:buFont typeface="Wingdings" panose="05000000000000000000" pitchFamily="2" charset="2"/>
              <a:buChar char="§"/>
            </a:pPr>
            <a:r>
              <a:rPr lang="en-US" altLang="en-US" sz="1600" dirty="0" smtClean="0">
                <a:solidFill>
                  <a:schemeClr val="tx1"/>
                </a:solidFill>
                <a:latin typeface="Arial" panose="020B0604020202020204" pitchFamily="34" charset="0"/>
                <a:cs typeface="Arial" panose="020B0604020202020204" pitchFamily="34" charset="0"/>
              </a:rPr>
              <a:t>Applicable </a:t>
            </a:r>
            <a:r>
              <a:rPr lang="en-US" altLang="en-US" sz="1600" dirty="0">
                <a:solidFill>
                  <a:schemeClr val="tx1"/>
                </a:solidFill>
                <a:latin typeface="Arial" panose="020B0604020202020204" pitchFamily="34" charset="0"/>
                <a:cs typeface="Arial" panose="020B0604020202020204" pitchFamily="34" charset="0"/>
              </a:rPr>
              <a:t>to advertisers at overall legal entity, specific customer, brand or sub </a:t>
            </a:r>
            <a:r>
              <a:rPr lang="en-US" altLang="en-US" sz="1600" dirty="0" smtClean="0">
                <a:solidFill>
                  <a:schemeClr val="tx1"/>
                </a:solidFill>
                <a:latin typeface="Arial" panose="020B0604020202020204" pitchFamily="34" charset="0"/>
                <a:cs typeface="Arial" panose="020B0604020202020204" pitchFamily="34" charset="0"/>
              </a:rPr>
              <a:t>brand</a:t>
            </a:r>
          </a:p>
          <a:p>
            <a:pPr marL="285750" indent="-285750">
              <a:spcAft>
                <a:spcPts val="600"/>
              </a:spcAft>
              <a:buClr>
                <a:srgbClr val="E32119"/>
              </a:buClr>
              <a:buFont typeface="Wingdings" panose="05000000000000000000" pitchFamily="2" charset="2"/>
              <a:buChar char="§"/>
            </a:pPr>
            <a:r>
              <a:rPr lang="en-GB" altLang="en-US" sz="1600" dirty="0" smtClean="0">
                <a:solidFill>
                  <a:schemeClr val="tx1"/>
                </a:solidFill>
                <a:latin typeface="Arial" panose="020B0604020202020204" pitchFamily="34" charset="0"/>
                <a:cs typeface="Arial" panose="020B0604020202020204" pitchFamily="34" charset="0"/>
              </a:rPr>
              <a:t>Matched volume commitment is measured over a 12 month period</a:t>
            </a:r>
            <a:endParaRPr lang="en-GB" sz="1600" dirty="0" smtClean="0">
              <a:solidFill>
                <a:schemeClr val="tx1"/>
              </a:solidFill>
            </a:endParaRPr>
          </a:p>
          <a:p>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84457" y="5157192"/>
            <a:ext cx="1888685" cy="1368152"/>
          </a:xfrm>
          <a:prstGeom prst="rect">
            <a:avLst/>
          </a:prstGeom>
          <a:solidFill>
            <a:schemeClr val="accent1"/>
          </a:solid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smtClean="0">
                <a:solidFill>
                  <a:schemeClr val="bg1"/>
                </a:solidFill>
                <a:latin typeface="Arial" panose="020B0604020202020204" pitchFamily="34" charset="0"/>
                <a:cs typeface="Arial" panose="020B0604020202020204" pitchFamily="34" charset="0"/>
              </a:rPr>
              <a:t>KEY POINTS</a:t>
            </a:r>
            <a:endParaRPr lang="en-US" sz="24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86815" y="1052736"/>
            <a:ext cx="8439196" cy="936104"/>
          </a:xfrm>
          <a:prstGeom prst="rect">
            <a:avLst/>
          </a:prstGeom>
          <a:noFill/>
          <a:ln w="57150">
            <a:solidFill>
              <a:srgbClr val="E321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US" altLang="en-US" dirty="0" smtClean="0">
                <a:solidFill>
                  <a:schemeClr val="tx1"/>
                </a:solidFill>
                <a:latin typeface="Arial" panose="020B0604020202020204" pitchFamily="34" charset="0"/>
                <a:cs typeface="Arial" panose="020B0604020202020204" pitchFamily="34" charset="0"/>
              </a:rPr>
              <a:t>For customers who complete the Advertising Growth Incentive, a </a:t>
            </a:r>
            <a:r>
              <a:rPr lang="en-US" altLang="en-US" dirty="0">
                <a:solidFill>
                  <a:schemeClr val="tx1"/>
                </a:solidFill>
                <a:latin typeface="Arial" panose="020B0604020202020204" pitchFamily="34" charset="0"/>
                <a:cs typeface="Arial" panose="020B0604020202020204" pitchFamily="34" charset="0"/>
              </a:rPr>
              <a:t>discount from the Royal Mail price for </a:t>
            </a:r>
            <a:r>
              <a:rPr lang="en-US" altLang="en-US" dirty="0" smtClean="0">
                <a:solidFill>
                  <a:schemeClr val="tx1"/>
                </a:solidFill>
                <a:latin typeface="Arial" panose="020B0604020202020204" pitchFamily="34" charset="0"/>
                <a:cs typeface="Arial" panose="020B0604020202020204" pitchFamily="34" charset="0"/>
              </a:rPr>
              <a:t>commitment to send the same volume of mail during the following year</a:t>
            </a:r>
            <a:endParaRPr lang="en-US"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789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2113" y="260649"/>
            <a:ext cx="8492564" cy="523220"/>
          </a:xfrm>
        </p:spPr>
        <p:txBody>
          <a:bodyPr/>
          <a:lstStyle/>
          <a:p>
            <a:r>
              <a:rPr lang="en-US" dirty="0" smtClean="0"/>
              <a:t>TESTING AND innovation incentive</a:t>
            </a:r>
            <a:endParaRPr lang="en-US" dirty="0"/>
          </a:p>
        </p:txBody>
      </p:sp>
      <p:sp>
        <p:nvSpPr>
          <p:cNvPr id="5" name="Slide Number Placeholder 4"/>
          <p:cNvSpPr>
            <a:spLocks noGrp="1"/>
          </p:cNvSpPr>
          <p:nvPr>
            <p:ph type="sldNum" sz="quarter" idx="4294967295"/>
          </p:nvPr>
        </p:nvSpPr>
        <p:spPr>
          <a:xfrm>
            <a:off x="8058151" y="6548439"/>
            <a:ext cx="502626" cy="365125"/>
          </a:xfrm>
          <a:prstGeom prst="rect">
            <a:avLst/>
          </a:prstGeom>
        </p:spPr>
        <p:txBody>
          <a:bodyPr/>
          <a:lstStyle/>
          <a:p>
            <a:pPr>
              <a:defRPr/>
            </a:pPr>
            <a:fld id="{07AE5A85-834C-45C6-B70E-D6BB045069BC}" type="slidenum">
              <a:rPr lang="en-US" smtClean="0"/>
              <a:pPr>
                <a:defRPr/>
              </a:pPr>
              <a:t>32</a:t>
            </a:fld>
            <a:endParaRPr lang="en-US" dirty="0"/>
          </a:p>
        </p:txBody>
      </p:sp>
      <p:sp>
        <p:nvSpPr>
          <p:cNvPr id="9" name="Rectangle 8"/>
          <p:cNvSpPr/>
          <p:nvPr/>
        </p:nvSpPr>
        <p:spPr>
          <a:xfrm>
            <a:off x="2380883" y="2204864"/>
            <a:ext cx="6445128" cy="1296144"/>
          </a:xfrm>
          <a:prstGeom prst="rect">
            <a:avLst/>
          </a:prstGeom>
          <a:no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600"/>
              </a:spcBef>
              <a:spcAft>
                <a:spcPts val="600"/>
              </a:spcAft>
              <a:buClr>
                <a:schemeClr val="accent2"/>
              </a:buClr>
              <a:buSzPct val="1000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30% discount on business mail tests and 15% discount on advertising mail tests carried out over a period of 1 – 6 months</a:t>
            </a:r>
          </a:p>
          <a:p>
            <a:pPr marL="285750" indent="-285750">
              <a:spcAft>
                <a:spcPts val="600"/>
              </a:spcAft>
              <a:buClr>
                <a:schemeClr val="accent2"/>
              </a:buClr>
              <a:buSzPct val="1000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10</a:t>
            </a:r>
            <a:r>
              <a:rPr lang="en-US" sz="1600" dirty="0">
                <a:solidFill>
                  <a:schemeClr val="tx1"/>
                </a:solidFill>
                <a:latin typeface="Arial" panose="020B0604020202020204" pitchFamily="34" charset="0"/>
                <a:cs typeface="Arial" panose="020B0604020202020204" pitchFamily="34" charset="0"/>
              </a:rPr>
              <a:t>% discount in months 6 – 12 </a:t>
            </a:r>
            <a:r>
              <a:rPr lang="en-US" sz="1600" dirty="0" smtClean="0">
                <a:solidFill>
                  <a:schemeClr val="tx1"/>
                </a:solidFill>
                <a:latin typeface="Arial" panose="020B0604020202020204" pitchFamily="34" charset="0"/>
                <a:cs typeface="Arial" panose="020B0604020202020204" pitchFamily="34" charset="0"/>
              </a:rPr>
              <a:t>for business mail </a:t>
            </a:r>
            <a:r>
              <a:rPr lang="en-US" sz="1600" dirty="0">
                <a:solidFill>
                  <a:schemeClr val="tx1"/>
                </a:solidFill>
                <a:latin typeface="Arial" panose="020B0604020202020204" pitchFamily="34" charset="0"/>
                <a:cs typeface="Arial" panose="020B0604020202020204" pitchFamily="34" charset="0"/>
              </a:rPr>
              <a:t>tests that </a:t>
            </a:r>
            <a:r>
              <a:rPr lang="en-US" sz="1600" dirty="0" smtClean="0">
                <a:solidFill>
                  <a:schemeClr val="tx1"/>
                </a:solidFill>
                <a:latin typeface="Arial" panose="020B0604020202020204" pitchFamily="34" charset="0"/>
                <a:cs typeface="Arial" panose="020B0604020202020204" pitchFamily="34" charset="0"/>
              </a:rPr>
              <a:t>roll </a:t>
            </a:r>
            <a:r>
              <a:rPr lang="en-US" sz="1600" dirty="0">
                <a:solidFill>
                  <a:schemeClr val="tx1"/>
                </a:solidFill>
                <a:latin typeface="Arial" panose="020B0604020202020204" pitchFamily="34" charset="0"/>
                <a:cs typeface="Arial" panose="020B0604020202020204" pitchFamily="34" charset="0"/>
              </a:rPr>
              <a:t>out </a:t>
            </a:r>
            <a:endParaRPr lang="en-US" sz="1600" dirty="0" smtClean="0">
              <a:solidFill>
                <a:schemeClr val="tx1"/>
              </a:solidFill>
              <a:latin typeface="Arial" panose="020B0604020202020204" pitchFamily="34" charset="0"/>
              <a:cs typeface="Arial" panose="020B0604020202020204" pitchFamily="34" charset="0"/>
            </a:endParaRPr>
          </a:p>
          <a:p>
            <a:pPr marL="285750" indent="-285750">
              <a:spcAft>
                <a:spcPts val="600"/>
              </a:spcAft>
              <a:buClr>
                <a:schemeClr val="accent2"/>
              </a:buClr>
              <a:buSzPct val="1000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Discounts paid retrospectively in the form of postage credits</a:t>
            </a:r>
            <a:endParaRPr lang="en-US" sz="1600" dirty="0">
              <a:solidFill>
                <a:schemeClr val="tx1"/>
              </a:solidFill>
              <a:latin typeface="Arial" panose="020B0604020202020204" pitchFamily="34" charset="0"/>
              <a:cs typeface="Arial" panose="020B0604020202020204" pitchFamily="34" charset="0"/>
            </a:endParaRPr>
          </a:p>
          <a:p>
            <a:pPr>
              <a:spcAft>
                <a:spcPts val="600"/>
              </a:spcAft>
            </a:pPr>
            <a:endParaRPr lang="en-US" sz="1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86816" y="2204864"/>
            <a:ext cx="1888685" cy="1296144"/>
          </a:xfrm>
          <a:prstGeom prst="rect">
            <a:avLst/>
          </a:prstGeom>
          <a:solidFill>
            <a:srgbClr val="009CDA"/>
          </a:solid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THE DEAL</a:t>
            </a:r>
          </a:p>
        </p:txBody>
      </p:sp>
      <p:sp>
        <p:nvSpPr>
          <p:cNvPr id="12" name="Rectangle 11"/>
          <p:cNvSpPr/>
          <p:nvPr/>
        </p:nvSpPr>
        <p:spPr>
          <a:xfrm>
            <a:off x="2380884" y="3645025"/>
            <a:ext cx="6445127" cy="1342427"/>
          </a:xfrm>
          <a:prstGeom prst="rect">
            <a:avLst/>
          </a:prstGeom>
          <a:no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Anyone testing a </a:t>
            </a:r>
            <a:r>
              <a:rPr lang="en-US" sz="1600" dirty="0">
                <a:solidFill>
                  <a:schemeClr val="tx1"/>
                </a:solidFill>
                <a:latin typeface="Arial" panose="020B0604020202020204" pitchFamily="34" charset="0"/>
                <a:cs typeface="Arial" panose="020B0604020202020204" pitchFamily="34" charset="0"/>
              </a:rPr>
              <a:t>new </a:t>
            </a:r>
            <a:r>
              <a:rPr lang="en-US" sz="1600" dirty="0" smtClean="0">
                <a:solidFill>
                  <a:schemeClr val="tx1"/>
                </a:solidFill>
                <a:latin typeface="Arial" panose="020B0604020202020204" pitchFamily="34" charset="0"/>
                <a:cs typeface="Arial" panose="020B0604020202020204" pitchFamily="34" charset="0"/>
              </a:rPr>
              <a:t>mail activity, and sending a minimum of 10,000 items in a test (l</a:t>
            </a:r>
            <a:r>
              <a:rPr lang="en-US" altLang="en-US" sz="1600" dirty="0" smtClean="0">
                <a:solidFill>
                  <a:schemeClr val="tx1"/>
                </a:solidFill>
                <a:latin typeface="Arial" panose="020B0604020202020204" pitchFamily="34" charset="0"/>
                <a:cs typeface="Arial" panose="020B0604020202020204" pitchFamily="34" charset="0"/>
              </a:rPr>
              <a:t>imited </a:t>
            </a:r>
            <a:r>
              <a:rPr lang="en-US" altLang="en-US" sz="1600" dirty="0">
                <a:solidFill>
                  <a:schemeClr val="tx1"/>
                </a:solidFill>
                <a:latin typeface="Arial" panose="020B0604020202020204" pitchFamily="34" charset="0"/>
                <a:cs typeface="Arial" panose="020B0604020202020204" pitchFamily="34" charset="0"/>
              </a:rPr>
              <a:t>to 10m items for business </a:t>
            </a:r>
            <a:r>
              <a:rPr lang="en-US" altLang="en-US" sz="1600" dirty="0" smtClean="0">
                <a:solidFill>
                  <a:schemeClr val="tx1"/>
                </a:solidFill>
                <a:latin typeface="Arial" panose="020B0604020202020204" pitchFamily="34" charset="0"/>
                <a:cs typeface="Arial" panose="020B0604020202020204" pitchFamily="34" charset="0"/>
              </a:rPr>
              <a:t>mail and 1m </a:t>
            </a:r>
            <a:r>
              <a:rPr lang="en-US" altLang="en-US" sz="1600" dirty="0">
                <a:solidFill>
                  <a:schemeClr val="tx1"/>
                </a:solidFill>
                <a:latin typeface="Arial" panose="020B0604020202020204" pitchFamily="34" charset="0"/>
                <a:cs typeface="Arial" panose="020B0604020202020204" pitchFamily="34" charset="0"/>
              </a:rPr>
              <a:t>items for advertising mail </a:t>
            </a:r>
            <a:r>
              <a:rPr lang="en-US" altLang="en-US" sz="1600" dirty="0" smtClean="0">
                <a:solidFill>
                  <a:schemeClr val="tx1"/>
                </a:solidFill>
                <a:latin typeface="Arial" panose="020B0604020202020204" pitchFamily="34" charset="0"/>
                <a:cs typeface="Arial" panose="020B0604020202020204" pitchFamily="34" charset="0"/>
              </a:rPr>
              <a:t>tests) </a:t>
            </a:r>
          </a:p>
          <a:p>
            <a:pPr marL="285750" lvl="1"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For postings </a:t>
            </a:r>
            <a:r>
              <a:rPr lang="en-US" sz="1600" dirty="0">
                <a:solidFill>
                  <a:schemeClr val="tx1"/>
                </a:solidFill>
                <a:latin typeface="Arial" panose="020B0604020202020204" pitchFamily="34" charset="0"/>
                <a:cs typeface="Arial" panose="020B0604020202020204" pitchFamily="34" charset="0"/>
              </a:rPr>
              <a:t>sent directly with Royal Mail or </a:t>
            </a:r>
            <a:r>
              <a:rPr lang="en-US" sz="1600" dirty="0" smtClean="0">
                <a:solidFill>
                  <a:schemeClr val="tx1"/>
                </a:solidFill>
                <a:latin typeface="Arial" panose="020B0604020202020204" pitchFamily="34" charset="0"/>
                <a:cs typeface="Arial" panose="020B0604020202020204" pitchFamily="34" charset="0"/>
              </a:rPr>
              <a:t>an </a:t>
            </a:r>
            <a:r>
              <a:rPr lang="en-US" sz="1600" dirty="0">
                <a:solidFill>
                  <a:schemeClr val="tx1"/>
                </a:solidFill>
                <a:latin typeface="Arial" panose="020B0604020202020204" pitchFamily="34" charset="0"/>
                <a:cs typeface="Arial" panose="020B0604020202020204" pitchFamily="34" charset="0"/>
              </a:rPr>
              <a:t>Access Operator                     </a:t>
            </a:r>
            <a:r>
              <a:rPr lang="en-US" sz="1600" dirty="0" smtClean="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86816" y="3645025"/>
            <a:ext cx="1888685" cy="1342427"/>
          </a:xfrm>
          <a:prstGeom prst="rect">
            <a:avLst/>
          </a:prstGeom>
          <a:solidFill>
            <a:srgbClr val="EF8214"/>
          </a:solid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WHO’S </a:t>
            </a:r>
            <a:r>
              <a:rPr lang="en-US" sz="2400" b="1" dirty="0" smtClean="0">
                <a:solidFill>
                  <a:schemeClr val="bg1"/>
                </a:solidFill>
                <a:latin typeface="Arial" panose="020B0604020202020204" pitchFamily="34" charset="0"/>
                <a:cs typeface="Arial" panose="020B0604020202020204" pitchFamily="34" charset="0"/>
              </a:rPr>
              <a:t>ELIGIBLE</a:t>
            </a:r>
            <a:endParaRPr lang="en-US" sz="24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2378525" y="5157192"/>
            <a:ext cx="6447486" cy="1368152"/>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Aft>
                <a:spcPts val="600"/>
              </a:spcAft>
              <a:buClr>
                <a:srgbClr val="E32119"/>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New </a:t>
            </a:r>
            <a:r>
              <a:rPr lang="en-US" sz="1600" dirty="0">
                <a:solidFill>
                  <a:schemeClr val="tx1"/>
                </a:solidFill>
                <a:latin typeface="Arial" panose="020B0604020202020204" pitchFamily="34" charset="0"/>
                <a:cs typeface="Arial" panose="020B0604020202020204" pitchFamily="34" charset="0"/>
              </a:rPr>
              <a:t>letter content</a:t>
            </a:r>
          </a:p>
          <a:p>
            <a:pPr marL="285750" indent="-285750">
              <a:spcAft>
                <a:spcPts val="600"/>
              </a:spcAft>
              <a:buClr>
                <a:srgbClr val="E32119"/>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Re-design </a:t>
            </a:r>
            <a:r>
              <a:rPr lang="en-US" sz="1600" dirty="0">
                <a:solidFill>
                  <a:schemeClr val="tx1"/>
                </a:solidFill>
                <a:latin typeface="Arial" panose="020B0604020202020204" pitchFamily="34" charset="0"/>
                <a:cs typeface="Arial" panose="020B0604020202020204" pitchFamily="34" charset="0"/>
              </a:rPr>
              <a:t>of letter layout </a:t>
            </a:r>
          </a:p>
          <a:p>
            <a:pPr marL="285750" indent="-285750">
              <a:spcAft>
                <a:spcPts val="600"/>
              </a:spcAft>
              <a:buClr>
                <a:srgbClr val="E32119"/>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Envelope </a:t>
            </a:r>
            <a:r>
              <a:rPr lang="en-US" sz="1600" dirty="0">
                <a:solidFill>
                  <a:schemeClr val="tx1"/>
                </a:solidFill>
                <a:latin typeface="Arial" panose="020B0604020202020204" pitchFamily="34" charset="0"/>
                <a:cs typeface="Arial" panose="020B0604020202020204" pitchFamily="34" charset="0"/>
              </a:rPr>
              <a:t>changes</a:t>
            </a:r>
            <a:r>
              <a:rPr lang="en-GB" sz="1600" dirty="0">
                <a:solidFill>
                  <a:schemeClr val="tx1"/>
                </a:solidFill>
              </a:rPr>
              <a:t> </a:t>
            </a:r>
            <a:endParaRPr lang="en-GB" sz="1600" dirty="0" smtClean="0">
              <a:solidFill>
                <a:schemeClr val="tx1"/>
              </a:solidFill>
            </a:endParaRPr>
          </a:p>
          <a:p>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84457" y="5157192"/>
            <a:ext cx="1888685" cy="1368152"/>
          </a:xfrm>
          <a:prstGeom prst="rect">
            <a:avLst/>
          </a:prstGeom>
          <a:solidFill>
            <a:schemeClr val="accent1"/>
          </a:solid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smtClean="0">
                <a:solidFill>
                  <a:schemeClr val="bg1"/>
                </a:solidFill>
                <a:latin typeface="Arial" panose="020B0604020202020204" pitchFamily="34" charset="0"/>
                <a:cs typeface="Arial" panose="020B0604020202020204" pitchFamily="34" charset="0"/>
              </a:rPr>
              <a:t>TEST </a:t>
            </a:r>
          </a:p>
          <a:p>
            <a:pPr algn="ctr">
              <a:lnSpc>
                <a:spcPts val="3000"/>
              </a:lnSpc>
            </a:pPr>
            <a:r>
              <a:rPr lang="en-US" sz="2400" b="1" dirty="0" smtClean="0">
                <a:solidFill>
                  <a:schemeClr val="bg1"/>
                </a:solidFill>
                <a:latin typeface="Arial" panose="020B0604020202020204" pitchFamily="34" charset="0"/>
                <a:cs typeface="Arial" panose="020B0604020202020204" pitchFamily="34" charset="0"/>
              </a:rPr>
              <a:t>IDEAS</a:t>
            </a:r>
            <a:endParaRPr lang="en-US" sz="24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86815" y="1052736"/>
            <a:ext cx="8439196" cy="936104"/>
          </a:xfrm>
          <a:prstGeom prst="rect">
            <a:avLst/>
          </a:prstGeom>
          <a:noFill/>
          <a:ln w="57150">
            <a:solidFill>
              <a:srgbClr val="E321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US" altLang="en-US" dirty="0" smtClean="0">
                <a:solidFill>
                  <a:srgbClr val="000000"/>
                </a:solidFill>
                <a:latin typeface="Arial" panose="020B0604020202020204" pitchFamily="34" charset="0"/>
                <a:cs typeface="Arial" panose="020B0604020202020204" pitchFamily="34" charset="0"/>
              </a:rPr>
              <a:t>15% - 30% off for testing </a:t>
            </a:r>
            <a:r>
              <a:rPr lang="en-US" altLang="en-US" dirty="0">
                <a:solidFill>
                  <a:srgbClr val="000000"/>
                </a:solidFill>
                <a:latin typeface="Arial" panose="020B0604020202020204" pitchFamily="34" charset="0"/>
                <a:cs typeface="Arial" panose="020B0604020202020204" pitchFamily="34" charset="0"/>
              </a:rPr>
              <a:t>new </a:t>
            </a:r>
            <a:r>
              <a:rPr lang="en-US" altLang="en-US" dirty="0" smtClean="0">
                <a:solidFill>
                  <a:srgbClr val="000000"/>
                </a:solidFill>
                <a:latin typeface="Arial" panose="020B0604020202020204" pitchFamily="34" charset="0"/>
                <a:cs typeface="Arial" panose="020B0604020202020204" pitchFamily="34" charset="0"/>
              </a:rPr>
              <a:t>uses of business </a:t>
            </a:r>
            <a:r>
              <a:rPr lang="en-US" altLang="en-US" dirty="0">
                <a:solidFill>
                  <a:srgbClr val="000000"/>
                </a:solidFill>
                <a:latin typeface="Arial" panose="020B0604020202020204" pitchFamily="34" charset="0"/>
                <a:cs typeface="Arial" panose="020B0604020202020204" pitchFamily="34" charset="0"/>
              </a:rPr>
              <a:t>mail or advertising </a:t>
            </a:r>
            <a:r>
              <a:rPr lang="en-US" altLang="en-US" dirty="0" smtClean="0">
                <a:solidFill>
                  <a:srgbClr val="000000"/>
                </a:solidFill>
                <a:latin typeface="Arial" panose="020B0604020202020204" pitchFamily="34" charset="0"/>
                <a:cs typeface="Arial" panose="020B0604020202020204" pitchFamily="34" charset="0"/>
              </a:rPr>
              <a:t>mail</a:t>
            </a:r>
            <a:endParaRPr lang="en-US"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083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2113" y="260649"/>
            <a:ext cx="6594416" cy="523220"/>
          </a:xfrm>
        </p:spPr>
        <p:txBody>
          <a:bodyPr/>
          <a:lstStyle/>
          <a:p>
            <a:r>
              <a:rPr lang="en-US" dirty="0" smtClean="0"/>
              <a:t>First time user incentive</a:t>
            </a:r>
            <a:endParaRPr lang="en-US" dirty="0"/>
          </a:p>
        </p:txBody>
      </p:sp>
      <p:sp>
        <p:nvSpPr>
          <p:cNvPr id="5" name="Slide Number Placeholder 4"/>
          <p:cNvSpPr>
            <a:spLocks noGrp="1"/>
          </p:cNvSpPr>
          <p:nvPr>
            <p:ph type="sldNum" sz="quarter" idx="4294967295"/>
          </p:nvPr>
        </p:nvSpPr>
        <p:spPr>
          <a:xfrm>
            <a:off x="8058151" y="6548439"/>
            <a:ext cx="502626" cy="365125"/>
          </a:xfrm>
          <a:prstGeom prst="rect">
            <a:avLst/>
          </a:prstGeom>
        </p:spPr>
        <p:txBody>
          <a:bodyPr/>
          <a:lstStyle/>
          <a:p>
            <a:pPr>
              <a:defRPr/>
            </a:pPr>
            <a:fld id="{07AE5A85-834C-45C6-B70E-D6BB045069BC}" type="slidenum">
              <a:rPr lang="en-US" smtClean="0"/>
              <a:pPr>
                <a:defRPr/>
              </a:pPr>
              <a:t>33</a:t>
            </a:fld>
            <a:endParaRPr lang="en-US" dirty="0"/>
          </a:p>
        </p:txBody>
      </p:sp>
      <p:sp>
        <p:nvSpPr>
          <p:cNvPr id="9" name="Rectangle 8"/>
          <p:cNvSpPr/>
          <p:nvPr/>
        </p:nvSpPr>
        <p:spPr>
          <a:xfrm>
            <a:off x="2380883" y="2204864"/>
            <a:ext cx="6445128" cy="1296144"/>
          </a:xfrm>
          <a:prstGeom prst="rect">
            <a:avLst/>
          </a:prstGeom>
          <a:no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lvl="1" indent="-285750">
              <a:spcAft>
                <a:spcPts val="600"/>
              </a:spcAft>
              <a:buClr>
                <a:schemeClr val="accent2"/>
              </a:buClr>
              <a:buSzPct val="100000"/>
              <a:buFont typeface="Wingdings" panose="05000000000000000000" pitchFamily="2" charset="2"/>
              <a:buChar char="§"/>
            </a:pPr>
            <a:r>
              <a:rPr lang="en-US" altLang="en-US" sz="1600" dirty="0">
                <a:solidFill>
                  <a:schemeClr val="tx1"/>
                </a:solidFill>
                <a:latin typeface="Arial" panose="020B0604020202020204" pitchFamily="34" charset="0"/>
                <a:cs typeface="Arial" panose="020B0604020202020204" pitchFamily="34" charset="0"/>
              </a:rPr>
              <a:t>Discount rate of 2.5p (for machine readable letters) to </a:t>
            </a:r>
            <a:r>
              <a:rPr lang="en-US" altLang="en-US" sz="1600" dirty="0" smtClean="0">
                <a:solidFill>
                  <a:schemeClr val="tx1"/>
                </a:solidFill>
                <a:latin typeface="Arial" panose="020B0604020202020204" pitchFamily="34" charset="0"/>
                <a:cs typeface="Arial" panose="020B0604020202020204" pitchFamily="34" charset="0"/>
              </a:rPr>
              <a:t>10.9p </a:t>
            </a:r>
            <a:r>
              <a:rPr lang="en-US" altLang="en-US" sz="1600" dirty="0">
                <a:solidFill>
                  <a:schemeClr val="tx1"/>
                </a:solidFill>
                <a:latin typeface="Arial" panose="020B0604020202020204" pitchFamily="34" charset="0"/>
                <a:cs typeface="Arial" panose="020B0604020202020204" pitchFamily="34" charset="0"/>
              </a:rPr>
              <a:t>(for heavy Large Letters) off the </a:t>
            </a:r>
            <a:r>
              <a:rPr lang="en-US" altLang="en-US" sz="1600" dirty="0" smtClean="0">
                <a:solidFill>
                  <a:schemeClr val="tx1"/>
                </a:solidFill>
                <a:latin typeface="Arial" panose="020B0604020202020204" pitchFamily="34" charset="0"/>
                <a:cs typeface="Arial" panose="020B0604020202020204" pitchFamily="34" charset="0"/>
              </a:rPr>
              <a:t>price off the first three advertising mail campaigns</a:t>
            </a:r>
            <a:endParaRPr lang="en-US" altLang="en-US" sz="1600" dirty="0">
              <a:solidFill>
                <a:schemeClr val="tx1"/>
              </a:solidFill>
              <a:latin typeface="Arial" panose="020B0604020202020204" pitchFamily="34" charset="0"/>
              <a:cs typeface="Arial" panose="020B0604020202020204" pitchFamily="34" charset="0"/>
            </a:endParaRPr>
          </a:p>
          <a:p>
            <a:pPr marL="285750" lvl="1" indent="-285750">
              <a:spcAft>
                <a:spcPts val="600"/>
              </a:spcAft>
              <a:buClr>
                <a:schemeClr val="accent2"/>
              </a:buClr>
              <a:buSzPct val="1000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Discounts paid retrospectively </a:t>
            </a:r>
            <a:r>
              <a:rPr lang="en-US" sz="1600" dirty="0">
                <a:solidFill>
                  <a:schemeClr val="tx1"/>
                </a:solidFill>
                <a:latin typeface="Arial" panose="020B0604020202020204" pitchFamily="34" charset="0"/>
                <a:cs typeface="Arial" panose="020B0604020202020204" pitchFamily="34" charset="0"/>
              </a:rPr>
              <a:t>in the form of postage credits</a:t>
            </a:r>
          </a:p>
          <a:p>
            <a:pPr>
              <a:spcAft>
                <a:spcPts val="600"/>
              </a:spcAft>
            </a:pPr>
            <a:endParaRPr lang="en-US" sz="1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86816" y="2204864"/>
            <a:ext cx="1888685" cy="1296144"/>
          </a:xfrm>
          <a:prstGeom prst="rect">
            <a:avLst/>
          </a:prstGeom>
          <a:solidFill>
            <a:srgbClr val="009CDA"/>
          </a:solidFill>
          <a:ln w="57150">
            <a:solidFill>
              <a:srgbClr val="009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THE DEAL</a:t>
            </a:r>
          </a:p>
        </p:txBody>
      </p:sp>
      <p:sp>
        <p:nvSpPr>
          <p:cNvPr id="12" name="Rectangle 11"/>
          <p:cNvSpPr/>
          <p:nvPr/>
        </p:nvSpPr>
        <p:spPr>
          <a:xfrm>
            <a:off x="2380884" y="3645025"/>
            <a:ext cx="6445127" cy="1342427"/>
          </a:xfrm>
          <a:prstGeom prst="rect">
            <a:avLst/>
          </a:prstGeom>
          <a:no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20000"/>
              </a:lnSpc>
              <a:spcAft>
                <a:spcPts val="300"/>
              </a:spcAft>
              <a:buClr>
                <a:schemeClr val="accent3"/>
              </a:buClr>
              <a:buFont typeface="Wingdings" panose="05000000000000000000" pitchFamily="2" charset="2"/>
              <a:buChar char="§"/>
            </a:pPr>
            <a:r>
              <a:rPr lang="en-US" altLang="en-US" sz="1600" dirty="0" smtClean="0">
                <a:solidFill>
                  <a:srgbClr val="000000"/>
                </a:solidFill>
                <a:latin typeface="Arial" panose="020B0604020202020204" pitchFamily="34" charset="0"/>
                <a:cs typeface="Arial" panose="020B0604020202020204" pitchFamily="34" charset="0"/>
              </a:rPr>
              <a:t>Customers </a:t>
            </a:r>
            <a:r>
              <a:rPr lang="en-US" altLang="en-US" sz="1600" dirty="0">
                <a:solidFill>
                  <a:srgbClr val="000000"/>
                </a:solidFill>
                <a:latin typeface="Arial" panose="020B0604020202020204" pitchFamily="34" charset="0"/>
                <a:cs typeface="Arial" panose="020B0604020202020204" pitchFamily="34" charset="0"/>
              </a:rPr>
              <a:t>who have never used Advertising mail previously or who have not used Advertising mail for the last 24 </a:t>
            </a:r>
            <a:r>
              <a:rPr lang="en-US" altLang="en-US" sz="1600" dirty="0" smtClean="0">
                <a:solidFill>
                  <a:srgbClr val="000000"/>
                </a:solidFill>
                <a:latin typeface="Arial" panose="020B0604020202020204" pitchFamily="34" charset="0"/>
                <a:cs typeface="Arial" panose="020B0604020202020204" pitchFamily="34" charset="0"/>
              </a:rPr>
              <a:t>month</a:t>
            </a:r>
          </a:p>
          <a:p>
            <a:pPr marL="285750" indent="-285750">
              <a:lnSpc>
                <a:spcPct val="120000"/>
              </a:lnSpc>
              <a:spcAft>
                <a:spcPts val="300"/>
              </a:spcAft>
              <a:buClr>
                <a:schemeClr val="accent3"/>
              </a:buClr>
              <a:buFont typeface="Wingdings" panose="05000000000000000000" pitchFamily="2" charset="2"/>
              <a:buChar char="§"/>
            </a:pPr>
            <a:r>
              <a:rPr lang="en-US" altLang="en-US" sz="1600" dirty="0" smtClean="0">
                <a:solidFill>
                  <a:srgbClr val="000000"/>
                </a:solidFill>
                <a:latin typeface="Arial" panose="020B0604020202020204" pitchFamily="34" charset="0"/>
                <a:cs typeface="Arial" panose="020B0604020202020204" pitchFamily="34" charset="0"/>
              </a:rPr>
              <a:t>Minimum </a:t>
            </a:r>
            <a:r>
              <a:rPr lang="en-US" altLang="en-US" sz="1600" dirty="0">
                <a:solidFill>
                  <a:srgbClr val="000000"/>
                </a:solidFill>
                <a:latin typeface="Arial" panose="020B0604020202020204" pitchFamily="34" charset="0"/>
                <a:cs typeface="Arial" panose="020B0604020202020204" pitchFamily="34" charset="0"/>
              </a:rPr>
              <a:t>volume is 10k items per advertising campaign</a:t>
            </a:r>
          </a:p>
          <a:p>
            <a:pPr marL="285750" lvl="1" indent="-285750">
              <a:lnSpc>
                <a:spcPct val="120000"/>
              </a:lnSpc>
              <a:spcAft>
                <a:spcPts val="300"/>
              </a:spcAft>
              <a:buClr>
                <a:schemeClr val="accent3"/>
              </a:buClr>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For postings </a:t>
            </a:r>
            <a:r>
              <a:rPr lang="en-US" sz="1600" dirty="0">
                <a:solidFill>
                  <a:schemeClr val="tx1"/>
                </a:solidFill>
                <a:latin typeface="Arial" panose="020B0604020202020204" pitchFamily="34" charset="0"/>
                <a:cs typeface="Arial" panose="020B0604020202020204" pitchFamily="34" charset="0"/>
              </a:rPr>
              <a:t>sent directly with Royal Mail or </a:t>
            </a:r>
            <a:r>
              <a:rPr lang="en-US" sz="1600" dirty="0" smtClean="0">
                <a:solidFill>
                  <a:schemeClr val="tx1"/>
                </a:solidFill>
                <a:latin typeface="Arial" panose="020B0604020202020204" pitchFamily="34" charset="0"/>
                <a:cs typeface="Arial" panose="020B0604020202020204" pitchFamily="34" charset="0"/>
              </a:rPr>
              <a:t>an </a:t>
            </a:r>
            <a:r>
              <a:rPr lang="en-US" sz="1600" dirty="0">
                <a:solidFill>
                  <a:schemeClr val="tx1"/>
                </a:solidFill>
                <a:latin typeface="Arial" panose="020B0604020202020204" pitchFamily="34" charset="0"/>
                <a:cs typeface="Arial" panose="020B0604020202020204" pitchFamily="34" charset="0"/>
              </a:rPr>
              <a:t>Access Operator                     </a:t>
            </a:r>
            <a:r>
              <a:rPr lang="en-US" sz="1600" dirty="0" smtClean="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86816" y="3645025"/>
            <a:ext cx="1888685" cy="1342427"/>
          </a:xfrm>
          <a:prstGeom prst="rect">
            <a:avLst/>
          </a:prstGeom>
          <a:solidFill>
            <a:srgbClr val="EF8214"/>
          </a:solidFill>
          <a:ln w="57150">
            <a:solidFill>
              <a:srgbClr val="EF82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a:solidFill>
                  <a:schemeClr val="bg1"/>
                </a:solidFill>
                <a:latin typeface="Arial" panose="020B0604020202020204" pitchFamily="34" charset="0"/>
                <a:cs typeface="Arial" panose="020B0604020202020204" pitchFamily="34" charset="0"/>
              </a:rPr>
              <a:t>WHO’S </a:t>
            </a:r>
            <a:r>
              <a:rPr lang="en-US" sz="2400" b="1" dirty="0" smtClean="0">
                <a:solidFill>
                  <a:schemeClr val="bg1"/>
                </a:solidFill>
                <a:latin typeface="Arial" panose="020B0604020202020204" pitchFamily="34" charset="0"/>
                <a:cs typeface="Arial" panose="020B0604020202020204" pitchFamily="34" charset="0"/>
              </a:rPr>
              <a:t>ELIGIBLE</a:t>
            </a:r>
            <a:endParaRPr lang="en-US" sz="24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2378525" y="5157192"/>
            <a:ext cx="6447486" cy="1368152"/>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Clr>
                <a:schemeClr val="accent2"/>
              </a:buClr>
              <a:buSzPct val="100000"/>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Aft>
                <a:spcPts val="600"/>
              </a:spcAft>
              <a:buClr>
                <a:srgbClr val="E32119"/>
              </a:buClr>
              <a:buFont typeface="Wingdings" panose="05000000000000000000" pitchFamily="2" charset="2"/>
              <a:buChar char="§"/>
            </a:pPr>
            <a:r>
              <a:rPr lang="en-GB" altLang="en-US" sz="1600" dirty="0" smtClean="0">
                <a:solidFill>
                  <a:schemeClr val="tx1"/>
                </a:solidFill>
                <a:latin typeface="Arial" panose="020B0604020202020204" pitchFamily="34" charset="0"/>
                <a:cs typeface="Arial" panose="020B0604020202020204" pitchFamily="34" charset="0"/>
              </a:rPr>
              <a:t>Customers </a:t>
            </a:r>
            <a:r>
              <a:rPr lang="en-GB" altLang="en-US" sz="1600" dirty="0">
                <a:solidFill>
                  <a:schemeClr val="tx1"/>
                </a:solidFill>
                <a:latin typeface="Arial" panose="020B0604020202020204" pitchFamily="34" charset="0"/>
                <a:cs typeface="Arial" panose="020B0604020202020204" pitchFamily="34" charset="0"/>
              </a:rPr>
              <a:t>can earn postage credits for each of their first three First Time User advertising </a:t>
            </a:r>
            <a:r>
              <a:rPr lang="en-GB" altLang="en-US" sz="1600" dirty="0" smtClean="0">
                <a:solidFill>
                  <a:schemeClr val="tx1"/>
                </a:solidFill>
                <a:latin typeface="Arial" panose="020B0604020202020204" pitchFamily="34" charset="0"/>
                <a:cs typeface="Arial" panose="020B0604020202020204" pitchFamily="34" charset="0"/>
              </a:rPr>
              <a:t>campaigns carried out over a 12 month period</a:t>
            </a:r>
          </a:p>
          <a:p>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84457" y="5157192"/>
            <a:ext cx="1888685" cy="1368152"/>
          </a:xfrm>
          <a:prstGeom prst="rect">
            <a:avLst/>
          </a:prstGeom>
          <a:solidFill>
            <a:schemeClr val="accent1"/>
          </a:solid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000"/>
              </a:lnSpc>
            </a:pPr>
            <a:r>
              <a:rPr lang="en-US" sz="2400" b="1" dirty="0" smtClean="0">
                <a:solidFill>
                  <a:schemeClr val="bg1"/>
                </a:solidFill>
                <a:latin typeface="Arial" panose="020B0604020202020204" pitchFamily="34" charset="0"/>
                <a:cs typeface="Arial" panose="020B0604020202020204" pitchFamily="34" charset="0"/>
              </a:rPr>
              <a:t>KEY POINTS</a:t>
            </a:r>
            <a:endParaRPr lang="en-US" sz="24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86815" y="1052736"/>
            <a:ext cx="8439196" cy="936104"/>
          </a:xfrm>
          <a:prstGeom prst="rect">
            <a:avLst/>
          </a:prstGeom>
          <a:noFill/>
          <a:ln w="57150">
            <a:solidFill>
              <a:srgbClr val="E321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US" altLang="en-US" dirty="0" smtClean="0">
                <a:solidFill>
                  <a:srgbClr val="000000"/>
                </a:solidFill>
                <a:latin typeface="Arial" panose="020B0604020202020204" pitchFamily="34" charset="0"/>
                <a:cs typeface="Arial" panose="020B0604020202020204" pitchFamily="34" charset="0"/>
              </a:rPr>
              <a:t>15% off for </a:t>
            </a:r>
            <a:r>
              <a:rPr lang="en-US" altLang="en-US" dirty="0">
                <a:solidFill>
                  <a:srgbClr val="000000"/>
                </a:solidFill>
                <a:latin typeface="Arial" panose="020B0604020202020204" pitchFamily="34" charset="0"/>
                <a:cs typeface="Arial" panose="020B0604020202020204" pitchFamily="34" charset="0"/>
              </a:rPr>
              <a:t>customers who have never used Advertising Mail or have not used Advertising Mail for some time</a:t>
            </a:r>
            <a:endParaRPr lang="en-US"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366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48" y="201259"/>
            <a:ext cx="5977260" cy="523220"/>
          </a:xfrm>
        </p:spPr>
        <p:txBody>
          <a:bodyPr/>
          <a:lstStyle/>
          <a:p>
            <a:r>
              <a:rPr lang="en-US" dirty="0" smtClean="0"/>
              <a:t>Publishing Incentives </a:t>
            </a:r>
            <a:endParaRPr lang="en-US" dirty="0"/>
          </a:p>
        </p:txBody>
      </p:sp>
      <p:sp>
        <p:nvSpPr>
          <p:cNvPr id="4" name="Slide Number Placeholder 3"/>
          <p:cNvSpPr>
            <a:spLocks noGrp="1"/>
          </p:cNvSpPr>
          <p:nvPr>
            <p:ph type="sldNum" sz="quarter" idx="15"/>
          </p:nvPr>
        </p:nvSpPr>
        <p:spPr>
          <a:xfrm>
            <a:off x="8058159" y="6188476"/>
            <a:ext cx="502627" cy="365125"/>
          </a:xfrm>
        </p:spPr>
        <p:txBody>
          <a:bodyPr/>
          <a:lstStyle/>
          <a:p>
            <a:pPr defTabSz="457200">
              <a:defRPr/>
            </a:pPr>
            <a:fld id="{B16801D4-B9DD-46DC-9A86-725CEEC18E36}" type="slidenum">
              <a:rPr lang="en-US" smtClean="0">
                <a:solidFill>
                  <a:srgbClr val="FFFFFF"/>
                </a:solidFill>
              </a:rPr>
              <a:pPr defTabSz="457200">
                <a:defRPr/>
              </a:pPr>
              <a:t>34</a:t>
            </a:fld>
            <a:endParaRPr lang="en-US" dirty="0">
              <a:solidFill>
                <a:srgbClr val="FFFFFF"/>
              </a:solidFill>
            </a:endParaRPr>
          </a:p>
        </p:txBody>
      </p:sp>
      <p:sp>
        <p:nvSpPr>
          <p:cNvPr id="5" name="Rectangle 4"/>
          <p:cNvSpPr/>
          <p:nvPr/>
        </p:nvSpPr>
        <p:spPr>
          <a:xfrm>
            <a:off x="251522" y="908720"/>
            <a:ext cx="2016224" cy="50405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rgbClr val="FFFFFF"/>
                </a:solidFill>
                <a:latin typeface="Arial" panose="020B0604020202020204" pitchFamily="34" charset="0"/>
                <a:cs typeface="Arial" panose="020B0604020202020204" pitchFamily="34" charset="0"/>
              </a:rPr>
              <a:t>New </a:t>
            </a:r>
            <a:r>
              <a:rPr lang="en-US" sz="1600" b="1" dirty="0" smtClean="0">
                <a:solidFill>
                  <a:srgbClr val="FFFFFF"/>
                </a:solidFill>
                <a:latin typeface="Arial" panose="020B0604020202020204" pitchFamily="34" charset="0"/>
                <a:cs typeface="Arial" panose="020B0604020202020204" pitchFamily="34" charset="0"/>
              </a:rPr>
              <a:t>Title </a:t>
            </a:r>
          </a:p>
          <a:p>
            <a:pPr algn="ctr"/>
            <a:r>
              <a:rPr lang="en-US" sz="1600" b="1" dirty="0" smtClean="0">
                <a:solidFill>
                  <a:srgbClr val="FFFFFF"/>
                </a:solidFill>
                <a:latin typeface="Arial" panose="020B0604020202020204" pitchFamily="34" charset="0"/>
                <a:cs typeface="Arial" panose="020B0604020202020204" pitchFamily="34" charset="0"/>
              </a:rPr>
              <a:t>Tests</a:t>
            </a:r>
            <a:endParaRPr lang="en-US" sz="1600" b="1" dirty="0">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6804254" y="908720"/>
            <a:ext cx="2016224" cy="504056"/>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a:solidFill>
                  <a:srgbClr val="FFFFFF"/>
                </a:solidFill>
                <a:latin typeface="Arial" panose="020B0604020202020204" pitchFamily="34" charset="0"/>
                <a:cs typeface="Arial" panose="020B0604020202020204" pitchFamily="34" charset="0"/>
              </a:rPr>
              <a:t>Renewal </a:t>
            </a:r>
            <a:endParaRPr lang="en-US" sz="1600" b="1" dirty="0" smtClean="0">
              <a:solidFill>
                <a:srgbClr val="FFFFFF"/>
              </a:solidFill>
              <a:latin typeface="Arial" panose="020B0604020202020204" pitchFamily="34" charset="0"/>
              <a:cs typeface="Arial" panose="020B0604020202020204" pitchFamily="34" charset="0"/>
            </a:endParaRPr>
          </a:p>
          <a:p>
            <a:pPr algn="ctr"/>
            <a:r>
              <a:rPr lang="en-US" sz="1600" b="1" dirty="0" smtClean="0">
                <a:solidFill>
                  <a:srgbClr val="FFFFFF"/>
                </a:solidFill>
                <a:latin typeface="Arial" panose="020B0604020202020204" pitchFamily="34" charset="0"/>
                <a:cs typeface="Arial" panose="020B0604020202020204" pitchFamily="34" charset="0"/>
              </a:rPr>
              <a:t>Tests</a:t>
            </a:r>
            <a:endParaRPr lang="en-US" sz="1600" b="1" dirty="0">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4644014" y="908720"/>
            <a:ext cx="2016224" cy="504056"/>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FFFFFF"/>
                </a:solidFill>
                <a:latin typeface="Arial" panose="020B0604020202020204" pitchFamily="34" charset="0"/>
                <a:cs typeface="Arial" panose="020B0604020202020204" pitchFamily="34" charset="0"/>
              </a:rPr>
              <a:t>Acquire &amp; Cross </a:t>
            </a:r>
            <a:r>
              <a:rPr lang="en-US" sz="1600" b="1" dirty="0" smtClean="0">
                <a:solidFill>
                  <a:srgbClr val="FFFFFF"/>
                </a:solidFill>
                <a:latin typeface="Arial" panose="020B0604020202020204" pitchFamily="34" charset="0"/>
                <a:cs typeface="Arial" panose="020B0604020202020204" pitchFamily="34" charset="0"/>
              </a:rPr>
              <a:t>Sell Tests</a:t>
            </a:r>
            <a:endParaRPr lang="en-US" sz="1600" b="1" dirty="0">
              <a:solidFill>
                <a:srgbClr val="FFFFFF"/>
              </a:solidFill>
              <a:latin typeface="Arial" panose="020B0604020202020204" pitchFamily="34" charset="0"/>
              <a:cs typeface="Arial" panose="020B0604020202020204" pitchFamily="34" charset="0"/>
            </a:endParaRPr>
          </a:p>
        </p:txBody>
      </p:sp>
      <p:sp>
        <p:nvSpPr>
          <p:cNvPr id="9" name="Rectangle 8"/>
          <p:cNvSpPr/>
          <p:nvPr/>
        </p:nvSpPr>
        <p:spPr>
          <a:xfrm>
            <a:off x="2483774" y="908720"/>
            <a:ext cx="2016224" cy="504056"/>
          </a:xfrm>
          <a:prstGeom prst="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rgbClr val="FFFFFF"/>
                </a:solidFill>
                <a:latin typeface="Arial" panose="020B0604020202020204" pitchFamily="34" charset="0"/>
                <a:cs typeface="Arial" panose="020B0604020202020204" pitchFamily="34" charset="0"/>
              </a:rPr>
              <a:t>Publishing Volume Commitment</a:t>
            </a:r>
            <a:endParaRPr lang="en-US" sz="1600" b="1" dirty="0">
              <a:solidFill>
                <a:srgbClr val="FFFFFF"/>
              </a:solidFill>
              <a:latin typeface="Arial" panose="020B0604020202020204" pitchFamily="34" charset="0"/>
              <a:cs typeface="Arial" panose="020B0604020202020204" pitchFamily="34" charset="0"/>
            </a:endParaRPr>
          </a:p>
        </p:txBody>
      </p:sp>
      <p:sp>
        <p:nvSpPr>
          <p:cNvPr id="10" name="Rectangle 9"/>
          <p:cNvSpPr/>
          <p:nvPr/>
        </p:nvSpPr>
        <p:spPr>
          <a:xfrm>
            <a:off x="251522" y="1574485"/>
            <a:ext cx="2016224" cy="149449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000000"/>
                </a:solidFill>
                <a:latin typeface="Arial" panose="020B0604020202020204" pitchFamily="34" charset="0"/>
                <a:cs typeface="Arial" panose="020B0604020202020204" pitchFamily="34" charset="0"/>
              </a:rPr>
              <a:t>30%</a:t>
            </a:r>
          </a:p>
          <a:p>
            <a:pPr algn="ctr"/>
            <a:r>
              <a:rPr lang="en-US" sz="1600" dirty="0" smtClean="0">
                <a:solidFill>
                  <a:srgbClr val="000000"/>
                </a:solidFill>
                <a:latin typeface="Arial" panose="020B0604020202020204" pitchFamily="34" charset="0"/>
                <a:cs typeface="Arial" panose="020B0604020202020204" pitchFamily="34" charset="0"/>
              </a:rPr>
              <a:t>Discount for Yr.1 </a:t>
            </a:r>
          </a:p>
          <a:p>
            <a:pPr algn="ctr"/>
            <a:r>
              <a:rPr lang="en-US" sz="1400" dirty="0" smtClean="0">
                <a:solidFill>
                  <a:srgbClr val="000000"/>
                </a:solidFill>
                <a:latin typeface="Arial" panose="020B0604020202020204" pitchFamily="34" charset="0"/>
                <a:cs typeface="Arial" panose="020B0604020202020204" pitchFamily="34" charset="0"/>
              </a:rPr>
              <a:t>10% roll out disc. Yr. 2</a:t>
            </a:r>
            <a:endParaRPr lang="en-US" sz="1400" dirty="0">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6804254" y="1646493"/>
            <a:ext cx="2016224" cy="149449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solidFill>
                  <a:srgbClr val="000000"/>
                </a:solidFill>
                <a:latin typeface="Arial" panose="020B0604020202020204" pitchFamily="34" charset="0"/>
                <a:cs typeface="Arial" panose="020B0604020202020204" pitchFamily="34" charset="0"/>
              </a:rPr>
              <a:t>15%</a:t>
            </a:r>
            <a:endParaRPr lang="en-US" sz="4000" b="1" dirty="0">
              <a:solidFill>
                <a:srgbClr val="000000"/>
              </a:solidFill>
              <a:latin typeface="Arial" panose="020B0604020202020204" pitchFamily="34" charset="0"/>
              <a:cs typeface="Arial" panose="020B0604020202020204" pitchFamily="34" charset="0"/>
            </a:endParaRPr>
          </a:p>
          <a:p>
            <a:pPr algn="ctr">
              <a:spcAft>
                <a:spcPts val="600"/>
              </a:spcAft>
            </a:pPr>
            <a:r>
              <a:rPr lang="en-US" sz="1600" dirty="0">
                <a:solidFill>
                  <a:srgbClr val="000000"/>
                </a:solidFill>
                <a:latin typeface="Arial" panose="020B0604020202020204" pitchFamily="34" charset="0"/>
                <a:cs typeface="Arial" panose="020B0604020202020204" pitchFamily="34" charset="0"/>
              </a:rPr>
              <a:t>Discount </a:t>
            </a:r>
            <a:r>
              <a:rPr lang="en-US" sz="1600" dirty="0" smtClean="0">
                <a:solidFill>
                  <a:srgbClr val="000000"/>
                </a:solidFill>
                <a:latin typeface="Arial" panose="020B0604020202020204" pitchFamily="34" charset="0"/>
                <a:cs typeface="Arial" panose="020B0604020202020204" pitchFamily="34" charset="0"/>
              </a:rPr>
              <a:t>for up to 6 months</a:t>
            </a:r>
            <a:endParaRPr lang="en-US" sz="160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4644014" y="1646493"/>
            <a:ext cx="2016224" cy="1494493"/>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solidFill>
                  <a:srgbClr val="000000"/>
                </a:solidFill>
                <a:latin typeface="Arial" panose="020B0604020202020204" pitchFamily="34" charset="0"/>
                <a:cs typeface="Arial" panose="020B0604020202020204" pitchFamily="34" charset="0"/>
              </a:rPr>
              <a:t>15%</a:t>
            </a:r>
            <a:endParaRPr lang="en-US" sz="4000" b="1" dirty="0">
              <a:solidFill>
                <a:srgbClr val="000000"/>
              </a:solidFill>
              <a:latin typeface="Arial" panose="020B0604020202020204" pitchFamily="34" charset="0"/>
              <a:cs typeface="Arial" panose="020B0604020202020204" pitchFamily="34" charset="0"/>
            </a:endParaRPr>
          </a:p>
          <a:p>
            <a:pPr algn="ctr">
              <a:spcAft>
                <a:spcPts val="600"/>
              </a:spcAft>
            </a:pPr>
            <a:r>
              <a:rPr lang="en-US" sz="1600" dirty="0">
                <a:solidFill>
                  <a:srgbClr val="000000"/>
                </a:solidFill>
                <a:latin typeface="Arial" panose="020B0604020202020204" pitchFamily="34" charset="0"/>
                <a:cs typeface="Arial" panose="020B0604020202020204" pitchFamily="34" charset="0"/>
              </a:rPr>
              <a:t>Discount for up to 6 months</a:t>
            </a:r>
          </a:p>
        </p:txBody>
      </p:sp>
      <p:sp>
        <p:nvSpPr>
          <p:cNvPr id="13" name="Rectangle 12"/>
          <p:cNvSpPr/>
          <p:nvPr/>
        </p:nvSpPr>
        <p:spPr>
          <a:xfrm>
            <a:off x="2483774" y="1646493"/>
            <a:ext cx="2016224" cy="1494493"/>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000000"/>
                </a:solidFill>
                <a:latin typeface="Arial" panose="020B0604020202020204" pitchFamily="34" charset="0"/>
                <a:cs typeface="Arial" panose="020B0604020202020204" pitchFamily="34" charset="0"/>
              </a:rPr>
              <a:t>c</a:t>
            </a:r>
            <a:r>
              <a:rPr lang="en-US" sz="4000" b="1" dirty="0" smtClean="0">
                <a:solidFill>
                  <a:srgbClr val="000000"/>
                </a:solidFill>
                <a:latin typeface="Arial" panose="020B0604020202020204" pitchFamily="34" charset="0"/>
                <a:cs typeface="Arial" panose="020B0604020202020204" pitchFamily="34" charset="0"/>
              </a:rPr>
              <a:t>2%</a:t>
            </a:r>
            <a:endParaRPr lang="en-US" sz="4000" b="1" dirty="0">
              <a:solidFill>
                <a:srgbClr val="000000"/>
              </a:solidFill>
              <a:latin typeface="Arial" panose="020B0604020202020204" pitchFamily="34" charset="0"/>
              <a:cs typeface="Arial" panose="020B0604020202020204" pitchFamily="34" charset="0"/>
            </a:endParaRPr>
          </a:p>
          <a:p>
            <a:pPr algn="ctr">
              <a:spcAft>
                <a:spcPts val="600"/>
              </a:spcAft>
            </a:pPr>
            <a:r>
              <a:rPr lang="en-US" sz="1600" dirty="0">
                <a:solidFill>
                  <a:srgbClr val="000000"/>
                </a:solidFill>
                <a:latin typeface="Arial" panose="020B0604020202020204" pitchFamily="34" charset="0"/>
                <a:cs typeface="Arial" panose="020B0604020202020204" pitchFamily="34" charset="0"/>
              </a:rPr>
              <a:t>Discount </a:t>
            </a:r>
            <a:r>
              <a:rPr lang="en-US" sz="1600" dirty="0" smtClean="0">
                <a:solidFill>
                  <a:srgbClr val="000000"/>
                </a:solidFill>
                <a:latin typeface="Arial" panose="020B0604020202020204" pitchFamily="34" charset="0"/>
                <a:cs typeface="Arial" panose="020B0604020202020204" pitchFamily="34" charset="0"/>
              </a:rPr>
              <a:t>on eligible retained volume</a:t>
            </a:r>
            <a:endParaRPr lang="en-US" sz="1200" dirty="0">
              <a:solidFill>
                <a:srgbClr val="000000"/>
              </a:solidFill>
              <a:latin typeface="Arial" panose="020B0604020202020204" pitchFamily="34" charset="0"/>
              <a:cs typeface="Arial" panose="020B0604020202020204" pitchFamily="34" charset="0"/>
            </a:endParaRPr>
          </a:p>
        </p:txBody>
      </p:sp>
      <p:sp>
        <p:nvSpPr>
          <p:cNvPr id="14" name="Rectangle 13"/>
          <p:cNvSpPr/>
          <p:nvPr/>
        </p:nvSpPr>
        <p:spPr>
          <a:xfrm>
            <a:off x="251522" y="3295910"/>
            <a:ext cx="2016224" cy="3157426"/>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30% discount on new titles launches (</a:t>
            </a:r>
            <a:r>
              <a:rPr lang="en-US" sz="1100" dirty="0" err="1" smtClean="0">
                <a:solidFill>
                  <a:srgbClr val="000000"/>
                </a:solidFill>
                <a:latin typeface="Arial" panose="020B0604020202020204" pitchFamily="34" charset="0"/>
                <a:cs typeface="Arial" panose="020B0604020202020204" pitchFamily="34" charset="0"/>
              </a:rPr>
              <a:t>inc.</a:t>
            </a:r>
            <a:r>
              <a:rPr lang="en-US" sz="1100" dirty="0" smtClean="0">
                <a:solidFill>
                  <a:srgbClr val="000000"/>
                </a:solidFill>
                <a:latin typeface="Arial" panose="020B0604020202020204" pitchFamily="34" charset="0"/>
                <a:cs typeface="Arial" panose="020B0604020202020204" pitchFamily="34" charset="0"/>
              </a:rPr>
              <a:t> growth tests on existing publications) for Yr1 with 10% discount if rolled out into Yr2 </a:t>
            </a:r>
          </a:p>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Must send 10,000 items per year</a:t>
            </a:r>
          </a:p>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Customer must intend to roll out beyond Yr.1</a:t>
            </a:r>
          </a:p>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For postings sent directly with Royal Mail or an Access Operator</a:t>
            </a:r>
          </a:p>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Discount paid as retrospective postage credit as credit vouchers or direct into account</a:t>
            </a:r>
          </a:p>
          <a:p>
            <a:pPr marL="171450" indent="-171450">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p:txBody>
      </p:sp>
      <p:sp>
        <p:nvSpPr>
          <p:cNvPr id="15" name="Rectangle 14"/>
          <p:cNvSpPr/>
          <p:nvPr/>
        </p:nvSpPr>
        <p:spPr>
          <a:xfrm>
            <a:off x="6804254" y="3295910"/>
            <a:ext cx="2016224" cy="3157426"/>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15% discount for </a:t>
            </a:r>
            <a:r>
              <a:rPr lang="en-US" sz="1100" dirty="0">
                <a:solidFill>
                  <a:srgbClr val="000000"/>
                </a:solidFill>
                <a:latin typeface="Arial" panose="020B0604020202020204" pitchFamily="34" charset="0"/>
                <a:cs typeface="Arial" panose="020B0604020202020204" pitchFamily="34" charset="0"/>
              </a:rPr>
              <a:t>tests that introduce the use mail for renewals or </a:t>
            </a:r>
            <a:r>
              <a:rPr lang="en-US" sz="1100" dirty="0" smtClean="0">
                <a:solidFill>
                  <a:srgbClr val="000000"/>
                </a:solidFill>
                <a:latin typeface="Arial" panose="020B0604020202020204" pitchFamily="34" charset="0"/>
                <a:cs typeface="Arial" panose="020B0604020202020204" pitchFamily="34" charset="0"/>
              </a:rPr>
              <a:t>that </a:t>
            </a:r>
            <a:r>
              <a:rPr lang="en-US" sz="1100" dirty="0">
                <a:solidFill>
                  <a:srgbClr val="000000"/>
                </a:solidFill>
                <a:latin typeface="Arial" panose="020B0604020202020204" pitchFamily="34" charset="0"/>
                <a:cs typeface="Arial" panose="020B0604020202020204" pitchFamily="34" charset="0"/>
              </a:rPr>
              <a:t>add a new stage of mail to the renewal process</a:t>
            </a:r>
          </a:p>
          <a:p>
            <a:pPr marL="144000" indent="-144000">
              <a:spcAft>
                <a:spcPts val="600"/>
              </a:spcAft>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Must send 10,000 items per </a:t>
            </a:r>
            <a:r>
              <a:rPr lang="en-US" sz="1100" dirty="0" smtClean="0">
                <a:solidFill>
                  <a:srgbClr val="000000"/>
                </a:solidFill>
                <a:latin typeface="Arial" panose="020B0604020202020204" pitchFamily="34" charset="0"/>
                <a:cs typeface="Arial" panose="020B0604020202020204" pitchFamily="34" charset="0"/>
              </a:rPr>
              <a:t>test</a:t>
            </a:r>
            <a:endParaRPr lang="en-US" sz="1100" dirty="0">
              <a:solidFill>
                <a:srgbClr val="000000"/>
              </a:solidFill>
              <a:latin typeface="Arial" panose="020B0604020202020204" pitchFamily="34" charset="0"/>
              <a:cs typeface="Arial" panose="020B0604020202020204" pitchFamily="34" charset="0"/>
            </a:endParaRPr>
          </a:p>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For </a:t>
            </a:r>
            <a:r>
              <a:rPr lang="en-US" sz="1100" dirty="0">
                <a:solidFill>
                  <a:srgbClr val="000000"/>
                </a:solidFill>
                <a:latin typeface="Arial" panose="020B0604020202020204" pitchFamily="34" charset="0"/>
                <a:cs typeface="Arial" panose="020B0604020202020204" pitchFamily="34" charset="0"/>
              </a:rPr>
              <a:t>postings sent directly with Royal Mail or an Access Operator</a:t>
            </a:r>
          </a:p>
          <a:p>
            <a:pPr marL="144000" indent="-144000">
              <a:spcAft>
                <a:spcPts val="600"/>
              </a:spcAft>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Discount paid as retrospective postage credit as credit vouchers or direct into account</a:t>
            </a:r>
          </a:p>
        </p:txBody>
      </p:sp>
      <p:sp>
        <p:nvSpPr>
          <p:cNvPr id="16" name="Rectangle 15"/>
          <p:cNvSpPr/>
          <p:nvPr/>
        </p:nvSpPr>
        <p:spPr>
          <a:xfrm>
            <a:off x="4644014" y="3295910"/>
            <a:ext cx="2016224" cy="3157426"/>
          </a:xfrm>
          <a:prstGeom prst="rect">
            <a:avLst/>
          </a:prstGeom>
          <a:ln/>
        </p:spPr>
        <p:style>
          <a:lnRef idx="2">
            <a:schemeClr val="accent3"/>
          </a:lnRef>
          <a:fillRef idx="1">
            <a:schemeClr val="lt1"/>
          </a:fillRef>
          <a:effectRef idx="0">
            <a:schemeClr val="accent3"/>
          </a:effectRef>
          <a:fontRef idx="minor">
            <a:schemeClr val="dk1"/>
          </a:fontRef>
        </p:style>
        <p:txBody>
          <a:bodyPr rtlCol="0" anchor="t"/>
          <a:lstStyle/>
          <a:p>
            <a:pPr marL="144000" indent="-144000">
              <a:spcBef>
                <a:spcPts val="600"/>
              </a:spcBef>
              <a:spcAft>
                <a:spcPts val="600"/>
              </a:spcAft>
              <a:buSzPct val="100000"/>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15% discount for tests that </a:t>
            </a:r>
            <a:r>
              <a:rPr lang="en-US" sz="1100" dirty="0" smtClean="0">
                <a:solidFill>
                  <a:srgbClr val="000000"/>
                </a:solidFill>
                <a:latin typeface="Arial" panose="020B0604020202020204" pitchFamily="34" charset="0"/>
                <a:cs typeface="Arial" panose="020B0604020202020204" pitchFamily="34" charset="0"/>
              </a:rPr>
              <a:t>assess </a:t>
            </a:r>
            <a:r>
              <a:rPr lang="en-US" sz="1100" dirty="0">
                <a:solidFill>
                  <a:srgbClr val="000000"/>
                </a:solidFill>
                <a:latin typeface="Arial" panose="020B0604020202020204" pitchFamily="34" charset="0"/>
                <a:cs typeface="Arial" panose="020B0604020202020204" pitchFamily="34" charset="0"/>
              </a:rPr>
              <a:t>whether mail can improve subscription acquisition and </a:t>
            </a:r>
            <a:r>
              <a:rPr lang="en-US" sz="1100" dirty="0" smtClean="0">
                <a:solidFill>
                  <a:srgbClr val="000000"/>
                </a:solidFill>
                <a:latin typeface="Arial" panose="020B0604020202020204" pitchFamily="34" charset="0"/>
                <a:cs typeface="Arial" panose="020B0604020202020204" pitchFamily="34" charset="0"/>
              </a:rPr>
              <a:t>cross-selling</a:t>
            </a:r>
          </a:p>
          <a:p>
            <a:pPr marL="144000" indent="-144000">
              <a:spcAft>
                <a:spcPts val="600"/>
              </a:spcAft>
              <a:buSzPct val="100000"/>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Must send 10,000 items per </a:t>
            </a:r>
            <a:r>
              <a:rPr lang="en-US" sz="1100" dirty="0" smtClean="0">
                <a:solidFill>
                  <a:srgbClr val="000000"/>
                </a:solidFill>
                <a:latin typeface="Arial" panose="020B0604020202020204" pitchFamily="34" charset="0"/>
                <a:cs typeface="Arial" panose="020B0604020202020204" pitchFamily="34" charset="0"/>
              </a:rPr>
              <a:t>test</a:t>
            </a:r>
            <a:endParaRPr lang="en-US" sz="1100" dirty="0">
              <a:solidFill>
                <a:srgbClr val="000000"/>
              </a:solidFill>
              <a:latin typeface="Arial" panose="020B0604020202020204" pitchFamily="34" charset="0"/>
              <a:cs typeface="Arial" panose="020B0604020202020204" pitchFamily="34" charset="0"/>
            </a:endParaRPr>
          </a:p>
          <a:p>
            <a:pPr marL="144000" indent="-144000">
              <a:spcAft>
                <a:spcPts val="600"/>
              </a:spcAft>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For </a:t>
            </a:r>
            <a:r>
              <a:rPr lang="en-US" sz="1100" dirty="0">
                <a:solidFill>
                  <a:srgbClr val="000000"/>
                </a:solidFill>
                <a:latin typeface="Arial" panose="020B0604020202020204" pitchFamily="34" charset="0"/>
                <a:cs typeface="Arial" panose="020B0604020202020204" pitchFamily="34" charset="0"/>
              </a:rPr>
              <a:t>postings sent directly with Royal Mail or an Access Operator</a:t>
            </a:r>
          </a:p>
          <a:p>
            <a:pPr marL="144000" indent="-144000">
              <a:spcAft>
                <a:spcPts val="600"/>
              </a:spcAft>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Discount paid as retrospective postage credit as credit vouchers or direct into account</a:t>
            </a:r>
          </a:p>
        </p:txBody>
      </p:sp>
      <p:sp>
        <p:nvSpPr>
          <p:cNvPr id="17" name="Rectangle 16"/>
          <p:cNvSpPr/>
          <p:nvPr/>
        </p:nvSpPr>
        <p:spPr>
          <a:xfrm>
            <a:off x="2483774" y="3295910"/>
            <a:ext cx="2016224" cy="315742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144000" indent="-144000">
              <a:spcBef>
                <a:spcPts val="600"/>
              </a:spcBef>
              <a:spcAft>
                <a:spcPts val="500"/>
              </a:spcAft>
              <a:buSzPct val="100000"/>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Earn c2% on eligible mail when prior year volume is retained (min.500k).</a:t>
            </a:r>
          </a:p>
          <a:p>
            <a:pPr marL="144000" indent="-144000">
              <a:spcAft>
                <a:spcPts val="500"/>
              </a:spcAft>
              <a:buSzPct val="100000"/>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Must retain at least 95% of all Publishing mail items sent in prior year</a:t>
            </a:r>
          </a:p>
          <a:p>
            <a:pPr marL="144000" indent="-144000">
              <a:spcAft>
                <a:spcPts val="500"/>
              </a:spcAft>
              <a:buSzPct val="100000"/>
              <a:buFont typeface="Wingdings" panose="05000000000000000000" pitchFamily="2" charset="2"/>
              <a:buChar char="v"/>
            </a:pPr>
            <a:r>
              <a:rPr lang="en-US" sz="1100" dirty="0" smtClean="0">
                <a:solidFill>
                  <a:srgbClr val="000000"/>
                </a:solidFill>
                <a:latin typeface="Arial" panose="020B0604020202020204" pitchFamily="34" charset="0"/>
                <a:cs typeface="Arial" panose="020B0604020202020204" pitchFamily="34" charset="0"/>
              </a:rPr>
              <a:t>Discount will be earned on eligible items only – Large Letter below 750gs</a:t>
            </a:r>
          </a:p>
          <a:p>
            <a:pPr marL="144000" indent="-144000">
              <a:spcAft>
                <a:spcPts val="500"/>
              </a:spcAft>
              <a:buSzPct val="100000"/>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For postings sent directly with Royal Mail or an Access </a:t>
            </a:r>
            <a:r>
              <a:rPr lang="en-US" sz="1100" dirty="0" smtClean="0">
                <a:solidFill>
                  <a:srgbClr val="000000"/>
                </a:solidFill>
                <a:latin typeface="Arial" panose="020B0604020202020204" pitchFamily="34" charset="0"/>
                <a:cs typeface="Arial" panose="020B0604020202020204" pitchFamily="34" charset="0"/>
              </a:rPr>
              <a:t>Operator</a:t>
            </a:r>
          </a:p>
          <a:p>
            <a:pPr marL="144000" indent="-144000">
              <a:spcAft>
                <a:spcPts val="600"/>
              </a:spcAft>
              <a:buSzPct val="100000"/>
              <a:buFont typeface="Wingdings" panose="05000000000000000000" pitchFamily="2" charset="2"/>
              <a:buChar char="v"/>
            </a:pPr>
            <a:r>
              <a:rPr lang="en-US" sz="1100" dirty="0">
                <a:solidFill>
                  <a:srgbClr val="000000"/>
                </a:solidFill>
                <a:latin typeface="Arial" panose="020B0604020202020204" pitchFamily="34" charset="0"/>
                <a:cs typeface="Arial" panose="020B0604020202020204" pitchFamily="34" charset="0"/>
              </a:rPr>
              <a:t>Discount paid as retrospective postage credit as credit vouchers or direct into </a:t>
            </a:r>
            <a:r>
              <a:rPr lang="en-US" sz="1100" dirty="0" smtClean="0">
                <a:solidFill>
                  <a:srgbClr val="000000"/>
                </a:solidFill>
                <a:latin typeface="Arial" panose="020B0604020202020204" pitchFamily="34" charset="0"/>
                <a:cs typeface="Arial" panose="020B0604020202020204" pitchFamily="34" charset="0"/>
              </a:rPr>
              <a:t>account</a:t>
            </a:r>
            <a:endParaRPr 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627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3" y="201259"/>
            <a:ext cx="8808740" cy="523220"/>
          </a:xfrm>
        </p:spPr>
        <p:txBody>
          <a:bodyPr/>
          <a:lstStyle/>
          <a:p>
            <a:r>
              <a:rPr lang="en-GB" dirty="0" smtClean="0"/>
              <a:t>Addressed mail Incentive Summary</a:t>
            </a:r>
            <a:endParaRPr lang="en-GB" dirty="0"/>
          </a:p>
        </p:txBody>
      </p:sp>
      <p:sp>
        <p:nvSpPr>
          <p:cNvPr id="4" name="Slide Number Placeholder 3"/>
          <p:cNvSpPr>
            <a:spLocks noGrp="1"/>
          </p:cNvSpPr>
          <p:nvPr>
            <p:ph type="sldNum" sz="quarter" idx="15"/>
          </p:nvPr>
        </p:nvSpPr>
        <p:spPr/>
        <p:txBody>
          <a:bodyPr/>
          <a:lstStyle/>
          <a:p>
            <a:pPr>
              <a:defRPr/>
            </a:pPr>
            <a:fld id="{B16801D4-B9DD-46DC-9A86-725CEEC18E36}" type="slidenum">
              <a:rPr lang="en-US" smtClean="0"/>
              <a:pPr>
                <a:defRPr/>
              </a:pPr>
              <a:t>35</a:t>
            </a:fld>
            <a:endParaRPr lang="en-US" dirty="0"/>
          </a:p>
        </p:txBody>
      </p:sp>
      <p:sp>
        <p:nvSpPr>
          <p:cNvPr id="5" name="Rectangle 4"/>
          <p:cNvSpPr/>
          <p:nvPr/>
        </p:nvSpPr>
        <p:spPr>
          <a:xfrm>
            <a:off x="517397" y="908720"/>
            <a:ext cx="655973" cy="1050218"/>
          </a:xfrm>
          <a:prstGeom prst="rect">
            <a:avLst/>
          </a:prstGeom>
          <a:solidFill>
            <a:schemeClr val="accent1"/>
          </a:solidFill>
          <a:ln w="57150" cap="flat" cmpd="sng" algn="ctr">
            <a:solidFill>
              <a:schemeClr val="accent1"/>
            </a:solidFill>
            <a:prstDash val="solid"/>
          </a:ln>
          <a:effectLst/>
        </p:spPr>
        <p:txBody>
          <a:bodyPr vert="vert270" anchor="ctr"/>
          <a:lstStyle/>
          <a:p>
            <a:pPr algn="ctr" defTabSz="457200" fontAlgn="auto">
              <a:spcBef>
                <a:spcPts val="0"/>
              </a:spcBef>
              <a:spcAft>
                <a:spcPts val="0"/>
              </a:spcAft>
              <a:defRPr/>
            </a:pPr>
            <a:r>
              <a:rPr lang="en-US" sz="1400" b="1" kern="0" dirty="0" smtClean="0">
                <a:solidFill>
                  <a:prstClr val="white"/>
                </a:solidFill>
                <a:latin typeface="Arial" panose="020B0604020202020204" pitchFamily="34" charset="0"/>
                <a:cs typeface="Arial" panose="020B0604020202020204" pitchFamily="34" charset="0"/>
              </a:rPr>
              <a:t>FTU</a:t>
            </a:r>
            <a:endParaRPr lang="en-US" sz="1400" b="1" kern="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517397" y="2030946"/>
            <a:ext cx="655973" cy="1040124"/>
          </a:xfrm>
          <a:prstGeom prst="rect">
            <a:avLst/>
          </a:prstGeom>
          <a:solidFill>
            <a:schemeClr val="accent3"/>
          </a:solidFill>
          <a:ln w="57150" cap="flat" cmpd="sng" algn="ctr">
            <a:solidFill>
              <a:schemeClr val="accent3"/>
            </a:solidFill>
            <a:prstDash val="solid"/>
          </a:ln>
          <a:effectLst/>
        </p:spPr>
        <p:txBody>
          <a:bodyPr vert="vert270" anchor="ctr"/>
          <a:lstStyle/>
          <a:p>
            <a:pPr algn="ctr" defTabSz="457200" fontAlgn="auto">
              <a:spcBef>
                <a:spcPts val="0"/>
              </a:spcBef>
              <a:spcAft>
                <a:spcPts val="0"/>
              </a:spcAft>
              <a:defRPr/>
            </a:pPr>
            <a:r>
              <a:rPr lang="en-US" sz="1400" b="1" kern="0" dirty="0" smtClean="0">
                <a:solidFill>
                  <a:prstClr val="white"/>
                </a:solidFill>
                <a:latin typeface="Arial" panose="020B0604020202020204" pitchFamily="34" charset="0"/>
                <a:cs typeface="Arial" panose="020B0604020202020204" pitchFamily="34" charset="0"/>
              </a:rPr>
              <a:t>Bus Mail TIS</a:t>
            </a:r>
            <a:endParaRPr lang="en-US" sz="1400" b="1" kern="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517397" y="4263194"/>
            <a:ext cx="655973" cy="986803"/>
          </a:xfrm>
          <a:prstGeom prst="rect">
            <a:avLst/>
          </a:prstGeom>
          <a:solidFill>
            <a:schemeClr val="accent5"/>
          </a:solidFill>
          <a:ln w="57150" cap="flat" cmpd="sng" algn="ctr">
            <a:solidFill>
              <a:schemeClr val="accent5"/>
            </a:solidFill>
            <a:prstDash val="solid"/>
          </a:ln>
          <a:effectLst/>
        </p:spPr>
        <p:txBody>
          <a:bodyPr vert="vert270" anchor="ctr"/>
          <a:lstStyle/>
          <a:p>
            <a:pPr algn="ctr" defTabSz="457200" fontAlgn="auto">
              <a:spcBef>
                <a:spcPts val="0"/>
              </a:spcBef>
              <a:spcAft>
                <a:spcPts val="0"/>
              </a:spcAft>
              <a:defRPr/>
            </a:pPr>
            <a:r>
              <a:rPr lang="en-US" sz="1400" b="1" kern="0" dirty="0" smtClean="0">
                <a:solidFill>
                  <a:prstClr val="white"/>
                </a:solidFill>
                <a:latin typeface="Arial" panose="020B0604020202020204" pitchFamily="34" charset="0"/>
                <a:cs typeface="Arial" panose="020B0604020202020204" pitchFamily="34" charset="0"/>
              </a:rPr>
              <a:t>Ad Mail Growth Incentive</a:t>
            </a:r>
            <a:endParaRPr lang="en-US" sz="1400" b="1" kern="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517397" y="3174516"/>
            <a:ext cx="655973" cy="1016615"/>
          </a:xfrm>
          <a:prstGeom prst="rect">
            <a:avLst/>
          </a:prstGeom>
          <a:solidFill>
            <a:schemeClr val="accent4"/>
          </a:solidFill>
          <a:ln w="57150" cap="flat" cmpd="sng" algn="ctr">
            <a:solidFill>
              <a:schemeClr val="accent4"/>
            </a:solidFill>
            <a:prstDash val="solid"/>
          </a:ln>
          <a:effectLst/>
        </p:spPr>
        <p:txBody>
          <a:bodyPr vert="vert270" anchor="ctr"/>
          <a:lstStyle/>
          <a:p>
            <a:pPr algn="ctr" defTabSz="457200" fontAlgn="auto">
              <a:spcBef>
                <a:spcPts val="0"/>
              </a:spcBef>
              <a:spcAft>
                <a:spcPts val="0"/>
              </a:spcAft>
              <a:defRPr/>
            </a:pPr>
            <a:r>
              <a:rPr lang="en-US" sz="1400" b="1" kern="0" dirty="0" smtClean="0">
                <a:solidFill>
                  <a:prstClr val="white"/>
                </a:solidFill>
                <a:latin typeface="Arial" panose="020B0604020202020204" pitchFamily="34" charset="0"/>
                <a:cs typeface="Arial" panose="020B0604020202020204" pitchFamily="34" charset="0"/>
              </a:rPr>
              <a:t>Ad Mail </a:t>
            </a:r>
          </a:p>
          <a:p>
            <a:pPr algn="ctr" defTabSz="457200" fontAlgn="auto">
              <a:spcBef>
                <a:spcPts val="0"/>
              </a:spcBef>
              <a:spcAft>
                <a:spcPts val="0"/>
              </a:spcAft>
              <a:defRPr/>
            </a:pPr>
            <a:r>
              <a:rPr lang="en-US" sz="1400" b="1" kern="0" dirty="0" smtClean="0">
                <a:solidFill>
                  <a:prstClr val="white"/>
                </a:solidFill>
                <a:latin typeface="Arial" panose="020B0604020202020204" pitchFamily="34" charset="0"/>
                <a:cs typeface="Arial" panose="020B0604020202020204" pitchFamily="34" charset="0"/>
              </a:rPr>
              <a:t>TIS</a:t>
            </a:r>
            <a:endParaRPr lang="en-US" sz="1400" b="1" kern="0"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1318601" y="908720"/>
            <a:ext cx="7357855" cy="105021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defTabSz="457200" fontAlgn="auto">
              <a:spcBef>
                <a:spcPts val="0"/>
              </a:spcBef>
              <a:spcAft>
                <a:spcPts val="600"/>
              </a:spcAft>
              <a:defRPr/>
            </a:pPr>
            <a:r>
              <a:rPr lang="en-US" sz="1400" b="1" kern="0" dirty="0" smtClean="0">
                <a:solidFill>
                  <a:prstClr val="black"/>
                </a:solidFill>
                <a:latin typeface="Arial" panose="020B0604020202020204" pitchFamily="34" charset="0"/>
                <a:cs typeface="Arial" panose="020B0604020202020204" pitchFamily="34" charset="0"/>
              </a:rPr>
              <a:t>First Time User</a:t>
            </a:r>
          </a:p>
          <a:p>
            <a:pPr marL="171450" indent="-171450" defTabSz="457200" fontAlgn="auto">
              <a:spcBef>
                <a:spcPts val="0"/>
              </a:spcBef>
              <a:spcAft>
                <a:spcPts val="0"/>
              </a:spcAft>
              <a:buFont typeface="Arial" panose="020B0604020202020204" pitchFamily="34" charset="0"/>
              <a:buChar char="•"/>
              <a:defRPr/>
            </a:pPr>
            <a:r>
              <a:rPr lang="en-US" sz="1200" kern="0" dirty="0" smtClean="0">
                <a:solidFill>
                  <a:prstClr val="black"/>
                </a:solidFill>
                <a:latin typeface="Arial" panose="020B0604020202020204" pitchFamily="34" charset="0"/>
                <a:cs typeface="Arial" panose="020B0604020202020204" pitchFamily="34" charset="0"/>
              </a:rPr>
              <a:t>Open </a:t>
            </a:r>
            <a:r>
              <a:rPr lang="en-US" sz="1200" kern="0" dirty="0">
                <a:solidFill>
                  <a:prstClr val="black"/>
                </a:solidFill>
                <a:latin typeface="Arial" panose="020B0604020202020204" pitchFamily="34" charset="0"/>
                <a:cs typeface="Arial" panose="020B0604020202020204" pitchFamily="34" charset="0"/>
              </a:rPr>
              <a:t>to customers who have not used advertising mail for 24 months</a:t>
            </a:r>
          </a:p>
          <a:p>
            <a:pPr marL="171450" indent="-171450" defTabSz="457200" fontAlgn="auto">
              <a:spcBef>
                <a:spcPts val="0"/>
              </a:spcBef>
              <a:spcAft>
                <a:spcPts val="0"/>
              </a:spcAft>
              <a:buFont typeface="Arial" panose="020B0604020202020204" pitchFamily="34" charset="0"/>
              <a:buChar char="•"/>
              <a:defRPr/>
            </a:pPr>
            <a:r>
              <a:rPr lang="en-US" sz="1200" kern="0" dirty="0" smtClean="0">
                <a:solidFill>
                  <a:prstClr val="black"/>
                </a:solidFill>
                <a:latin typeface="Arial" panose="020B0604020202020204" pitchFamily="34" charset="0"/>
                <a:cs typeface="Arial" panose="020B0604020202020204" pitchFamily="34" charset="0"/>
              </a:rPr>
              <a:t>15</a:t>
            </a:r>
            <a:r>
              <a:rPr lang="en-US" sz="1200" kern="0" dirty="0">
                <a:solidFill>
                  <a:prstClr val="black"/>
                </a:solidFill>
                <a:latin typeface="Arial" panose="020B0604020202020204" pitchFamily="34" charset="0"/>
                <a:cs typeface="Arial" panose="020B0604020202020204" pitchFamily="34" charset="0"/>
              </a:rPr>
              <a:t>% postage credit </a:t>
            </a:r>
            <a:r>
              <a:rPr lang="en-US" sz="1200" kern="0" dirty="0" smtClean="0">
                <a:solidFill>
                  <a:prstClr val="black"/>
                </a:solidFill>
                <a:latin typeface="Arial" panose="020B0604020202020204" pitchFamily="34" charset="0"/>
                <a:cs typeface="Arial" panose="020B0604020202020204" pitchFamily="34" charset="0"/>
              </a:rPr>
              <a:t>(2.5p </a:t>
            </a:r>
            <a:r>
              <a:rPr lang="en-US" sz="1200" kern="0" dirty="0">
                <a:solidFill>
                  <a:prstClr val="black"/>
                </a:solidFill>
                <a:latin typeface="Arial" panose="020B0604020202020204" pitchFamily="34" charset="0"/>
                <a:cs typeface="Arial" panose="020B0604020202020204" pitchFamily="34" charset="0"/>
              </a:rPr>
              <a:t>– </a:t>
            </a:r>
            <a:r>
              <a:rPr lang="en-US" sz="1200" kern="0" dirty="0" smtClean="0">
                <a:solidFill>
                  <a:prstClr val="black"/>
                </a:solidFill>
                <a:latin typeface="Arial" panose="020B0604020202020204" pitchFamily="34" charset="0"/>
                <a:cs typeface="Arial" panose="020B0604020202020204" pitchFamily="34" charset="0"/>
              </a:rPr>
              <a:t>10.9p) on </a:t>
            </a:r>
            <a:r>
              <a:rPr lang="en-US" sz="1200" kern="0" dirty="0">
                <a:solidFill>
                  <a:prstClr val="black"/>
                </a:solidFill>
                <a:latin typeface="Arial" panose="020B0604020202020204" pitchFamily="34" charset="0"/>
                <a:cs typeface="Arial" panose="020B0604020202020204" pitchFamily="34" charset="0"/>
              </a:rPr>
              <a:t>Wholesale </a:t>
            </a:r>
            <a:r>
              <a:rPr lang="en-US" sz="1200" kern="0" dirty="0" smtClean="0">
                <a:solidFill>
                  <a:prstClr val="black"/>
                </a:solidFill>
                <a:latin typeface="Arial" panose="020B0604020202020204" pitchFamily="34" charset="0"/>
                <a:cs typeface="Arial" panose="020B0604020202020204" pitchFamily="34" charset="0"/>
              </a:rPr>
              <a:t>made </a:t>
            </a:r>
            <a:r>
              <a:rPr lang="en-US" sz="1200" kern="0" dirty="0">
                <a:solidFill>
                  <a:prstClr val="black"/>
                </a:solidFill>
                <a:latin typeface="Arial" panose="020B0604020202020204" pitchFamily="34" charset="0"/>
                <a:cs typeface="Arial" panose="020B0604020202020204" pitchFamily="34" charset="0"/>
              </a:rPr>
              <a:t>after the 30 </a:t>
            </a:r>
            <a:r>
              <a:rPr lang="en-US" sz="1200" kern="0" dirty="0" smtClean="0">
                <a:solidFill>
                  <a:prstClr val="black"/>
                </a:solidFill>
                <a:latin typeface="Arial" panose="020B0604020202020204" pitchFamily="34" charset="0"/>
                <a:cs typeface="Arial" panose="020B0604020202020204" pitchFamily="34" charset="0"/>
              </a:rPr>
              <a:t>June 17</a:t>
            </a:r>
            <a:endParaRPr lang="en-US" sz="1200" kern="0" dirty="0">
              <a:solidFill>
                <a:prstClr val="black"/>
              </a:solidFill>
              <a:latin typeface="Arial" panose="020B0604020202020204" pitchFamily="34" charset="0"/>
              <a:cs typeface="Arial" panose="020B0604020202020204" pitchFamily="34" charset="0"/>
            </a:endParaRPr>
          </a:p>
          <a:p>
            <a:pPr marL="171450" indent="-171450" defTabSz="457200" fontAlgn="auto">
              <a:spcBef>
                <a:spcPts val="0"/>
              </a:spcBef>
              <a:spcAft>
                <a:spcPts val="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Discount applied to 3 mailings over 12 month </a:t>
            </a:r>
            <a:r>
              <a:rPr lang="en-US" sz="1200" kern="0" dirty="0" smtClean="0">
                <a:solidFill>
                  <a:prstClr val="black"/>
                </a:solidFill>
                <a:latin typeface="Arial" panose="020B0604020202020204" pitchFamily="34" charset="0"/>
                <a:cs typeface="Arial" panose="020B0604020202020204" pitchFamily="34" charset="0"/>
              </a:rPr>
              <a:t>period</a:t>
            </a:r>
            <a:endParaRPr lang="en-US" sz="1200" kern="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1318601" y="2031267"/>
            <a:ext cx="7357855" cy="1037780"/>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600"/>
              </a:spcAft>
              <a:defRPr/>
            </a:pPr>
            <a:r>
              <a:rPr lang="en-US" sz="1400" b="1" kern="0" dirty="0" smtClean="0">
                <a:solidFill>
                  <a:prstClr val="black"/>
                </a:solidFill>
                <a:latin typeface="Arial" panose="020B0604020202020204" pitchFamily="34" charset="0"/>
                <a:cs typeface="Arial" panose="020B0604020202020204" pitchFamily="34" charset="0"/>
              </a:rPr>
              <a:t>Business Mail Testing &amp; Innovation Scheme</a:t>
            </a:r>
          </a:p>
          <a:p>
            <a:pPr marL="171450" indent="-171450" fontAlgn="auto">
              <a:spcBef>
                <a:spcPts val="0"/>
              </a:spcBef>
              <a:spcAft>
                <a:spcPts val="0"/>
              </a:spcAft>
              <a:buFont typeface="Arial" panose="020B0604020202020204" pitchFamily="34" charset="0"/>
              <a:buChar char="•"/>
              <a:defRPr/>
            </a:pPr>
            <a:r>
              <a:rPr lang="en-US" sz="1200" kern="0" dirty="0" smtClean="0">
                <a:solidFill>
                  <a:prstClr val="black"/>
                </a:solidFill>
                <a:latin typeface="Arial" panose="020B0604020202020204" pitchFamily="34" charset="0"/>
                <a:cs typeface="Arial" panose="020B0604020202020204" pitchFamily="34" charset="0"/>
              </a:rPr>
              <a:t>For Business Mail tests of between 10k to 10m items</a:t>
            </a:r>
          </a:p>
          <a:p>
            <a:pPr marL="171450" indent="-171450" fontAlgn="auto">
              <a:spcBef>
                <a:spcPts val="0"/>
              </a:spcBef>
              <a:spcAft>
                <a:spcPts val="0"/>
              </a:spcAft>
              <a:buFont typeface="Arial" panose="020B0604020202020204" pitchFamily="34" charset="0"/>
              <a:buChar char="•"/>
              <a:defRPr/>
            </a:pPr>
            <a:r>
              <a:rPr lang="en-US" sz="1200" kern="0" dirty="0" smtClean="0">
                <a:solidFill>
                  <a:prstClr val="black"/>
                </a:solidFill>
                <a:latin typeface="Arial" panose="020B0604020202020204" pitchFamily="34" charset="0"/>
                <a:cs typeface="Arial" panose="020B0604020202020204" pitchFamily="34" charset="0"/>
              </a:rPr>
              <a:t>30</a:t>
            </a:r>
            <a:r>
              <a:rPr lang="en-US" sz="1200" kern="0" dirty="0">
                <a:solidFill>
                  <a:prstClr val="black"/>
                </a:solidFill>
                <a:latin typeface="Arial" panose="020B0604020202020204" pitchFamily="34" charset="0"/>
                <a:cs typeface="Arial" panose="020B0604020202020204" pitchFamily="34" charset="0"/>
              </a:rPr>
              <a:t>% </a:t>
            </a:r>
            <a:r>
              <a:rPr lang="en-US" sz="1200" kern="0" dirty="0" smtClean="0">
                <a:solidFill>
                  <a:prstClr val="black"/>
                </a:solidFill>
                <a:latin typeface="Arial" panose="020B0604020202020204" pitchFamily="34" charset="0"/>
                <a:cs typeface="Arial" panose="020B0604020202020204" pitchFamily="34" charset="0"/>
              </a:rPr>
              <a:t>postage credit (6.9p </a:t>
            </a:r>
            <a:r>
              <a:rPr lang="en-US" sz="1200" kern="0" dirty="0">
                <a:solidFill>
                  <a:prstClr val="black"/>
                </a:solidFill>
                <a:latin typeface="Arial" panose="020B0604020202020204" pitchFamily="34" charset="0"/>
                <a:cs typeface="Arial" panose="020B0604020202020204" pitchFamily="34" charset="0"/>
              </a:rPr>
              <a:t>– </a:t>
            </a:r>
            <a:r>
              <a:rPr lang="en-US" sz="1200" kern="0" dirty="0" smtClean="0">
                <a:solidFill>
                  <a:prstClr val="black"/>
                </a:solidFill>
                <a:latin typeface="Arial" panose="020B0604020202020204" pitchFamily="34" charset="0"/>
                <a:cs typeface="Arial" panose="020B0604020202020204" pitchFamily="34" charset="0"/>
              </a:rPr>
              <a:t>24p) for </a:t>
            </a:r>
            <a:r>
              <a:rPr lang="en-US" sz="1200" kern="0" dirty="0">
                <a:solidFill>
                  <a:prstClr val="black"/>
                </a:solidFill>
                <a:latin typeface="Arial" panose="020B0604020202020204" pitchFamily="34" charset="0"/>
                <a:cs typeface="Arial" panose="020B0604020202020204" pitchFamily="34" charset="0"/>
              </a:rPr>
              <a:t>tests </a:t>
            </a:r>
            <a:r>
              <a:rPr lang="en-US" sz="1200" kern="0" dirty="0" smtClean="0">
                <a:solidFill>
                  <a:prstClr val="black"/>
                </a:solidFill>
                <a:latin typeface="Arial" panose="020B0604020202020204" pitchFamily="34" charset="0"/>
                <a:cs typeface="Arial" panose="020B0604020202020204" pitchFamily="34" charset="0"/>
              </a:rPr>
              <a:t>lasting up to 6 months </a:t>
            </a:r>
          </a:p>
          <a:p>
            <a:pPr marL="171450" indent="-171450" fontAlgn="auto">
              <a:spcBef>
                <a:spcPts val="0"/>
              </a:spcBef>
              <a:spcAft>
                <a:spcPts val="0"/>
              </a:spcAft>
              <a:buFont typeface="Arial" panose="020B0604020202020204" pitchFamily="34" charset="0"/>
              <a:buChar char="•"/>
              <a:defRPr/>
            </a:pPr>
            <a:r>
              <a:rPr lang="en-US" sz="1200" kern="0" dirty="0" smtClean="0">
                <a:solidFill>
                  <a:prstClr val="black"/>
                </a:solidFill>
                <a:latin typeface="Arial" panose="020B0604020202020204" pitchFamily="34" charset="0"/>
                <a:cs typeface="Arial" panose="020B0604020202020204" pitchFamily="34" charset="0"/>
              </a:rPr>
              <a:t>10</a:t>
            </a:r>
            <a:r>
              <a:rPr lang="en-US" sz="1200" kern="0" dirty="0">
                <a:solidFill>
                  <a:prstClr val="black"/>
                </a:solidFill>
                <a:latin typeface="Arial" panose="020B0604020202020204" pitchFamily="34" charset="0"/>
                <a:cs typeface="Arial" panose="020B0604020202020204" pitchFamily="34" charset="0"/>
              </a:rPr>
              <a:t>% </a:t>
            </a:r>
            <a:r>
              <a:rPr lang="en-US" sz="1200" kern="0" dirty="0" smtClean="0">
                <a:solidFill>
                  <a:prstClr val="black"/>
                </a:solidFill>
                <a:latin typeface="Arial" panose="020B0604020202020204" pitchFamily="34" charset="0"/>
                <a:cs typeface="Arial" panose="020B0604020202020204" pitchFamily="34" charset="0"/>
              </a:rPr>
              <a:t>postage credit </a:t>
            </a:r>
            <a:r>
              <a:rPr lang="en-US" sz="1200" kern="0" dirty="0">
                <a:solidFill>
                  <a:prstClr val="black"/>
                </a:solidFill>
                <a:latin typeface="Arial" panose="020B0604020202020204" pitchFamily="34" charset="0"/>
                <a:cs typeface="Arial" panose="020B0604020202020204" pitchFamily="34" charset="0"/>
              </a:rPr>
              <a:t>on </a:t>
            </a:r>
            <a:r>
              <a:rPr lang="en-US" sz="1200" kern="0" dirty="0" smtClean="0">
                <a:solidFill>
                  <a:prstClr val="black"/>
                </a:solidFill>
                <a:latin typeface="Arial" panose="020B0604020202020204" pitchFamily="34" charset="0"/>
                <a:cs typeface="Arial" panose="020B0604020202020204" pitchFamily="34" charset="0"/>
              </a:rPr>
              <a:t>(2.3p </a:t>
            </a:r>
            <a:r>
              <a:rPr lang="en-US" sz="1200" kern="0" dirty="0">
                <a:solidFill>
                  <a:prstClr val="black"/>
                </a:solidFill>
                <a:latin typeface="Arial" panose="020B0604020202020204" pitchFamily="34" charset="0"/>
                <a:cs typeface="Arial" panose="020B0604020202020204" pitchFamily="34" charset="0"/>
              </a:rPr>
              <a:t>– </a:t>
            </a:r>
            <a:r>
              <a:rPr lang="en-US" sz="1200" kern="0" dirty="0" smtClean="0">
                <a:solidFill>
                  <a:prstClr val="black"/>
                </a:solidFill>
                <a:latin typeface="Arial" panose="020B0604020202020204" pitchFamily="34" charset="0"/>
                <a:cs typeface="Arial" panose="020B0604020202020204" pitchFamily="34" charset="0"/>
              </a:rPr>
              <a:t>8.0p) for a further 6 months when tests are rolled out</a:t>
            </a:r>
          </a:p>
        </p:txBody>
      </p:sp>
      <p:sp>
        <p:nvSpPr>
          <p:cNvPr id="17" name="Rectangle 16"/>
          <p:cNvSpPr/>
          <p:nvPr/>
        </p:nvSpPr>
        <p:spPr>
          <a:xfrm>
            <a:off x="1318601" y="3175239"/>
            <a:ext cx="7357855" cy="1015947"/>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anchor="ctr"/>
          <a:lstStyle/>
          <a:p>
            <a:pPr>
              <a:spcAft>
                <a:spcPts val="600"/>
              </a:spcAft>
            </a:pPr>
            <a:r>
              <a:rPr lang="en-US" altLang="en-US" sz="1400" b="1" dirty="0" smtClean="0">
                <a:solidFill>
                  <a:srgbClr val="000000"/>
                </a:solidFill>
                <a:latin typeface="Arial" panose="020B0604020202020204" pitchFamily="34" charset="0"/>
                <a:cs typeface="Arial" panose="020B0604020202020204" pitchFamily="34" charset="0"/>
              </a:rPr>
              <a:t>Advertising Mail Testing &amp; Innovation Scheme</a:t>
            </a:r>
          </a:p>
          <a:p>
            <a:pPr indent="173038">
              <a:buFont typeface="Arial" charset="0"/>
              <a:buChar char="•"/>
            </a:pPr>
            <a:r>
              <a:rPr lang="en-US" altLang="en-US" sz="1200" dirty="0" smtClean="0">
                <a:solidFill>
                  <a:srgbClr val="000000"/>
                </a:solidFill>
                <a:latin typeface="Arial" panose="020B0604020202020204" pitchFamily="34" charset="0"/>
                <a:cs typeface="Arial" panose="020B0604020202020204" pitchFamily="34" charset="0"/>
              </a:rPr>
              <a:t>For Advertising Mail tests of between 10k to 1m items</a:t>
            </a:r>
          </a:p>
          <a:p>
            <a:pPr indent="173038">
              <a:buFont typeface="Arial" charset="0"/>
              <a:buChar char="•"/>
            </a:pPr>
            <a:r>
              <a:rPr lang="en-US" altLang="en-US" sz="1200" dirty="0" smtClean="0">
                <a:solidFill>
                  <a:srgbClr val="000000"/>
                </a:solidFill>
                <a:latin typeface="Arial" panose="020B0604020202020204" pitchFamily="34" charset="0"/>
                <a:cs typeface="Arial" panose="020B0604020202020204" pitchFamily="34" charset="0"/>
              </a:rPr>
              <a:t>15</a:t>
            </a:r>
            <a:r>
              <a:rPr lang="en-US" altLang="en-US" sz="1200" dirty="0">
                <a:solidFill>
                  <a:srgbClr val="000000"/>
                </a:solidFill>
                <a:latin typeface="Arial" panose="020B0604020202020204" pitchFamily="34" charset="0"/>
                <a:cs typeface="Arial" panose="020B0604020202020204" pitchFamily="34" charset="0"/>
              </a:rPr>
              <a:t>% postage credit </a:t>
            </a:r>
            <a:r>
              <a:rPr lang="en-US" altLang="en-US" sz="1200" dirty="0" smtClean="0">
                <a:solidFill>
                  <a:srgbClr val="000000"/>
                </a:solidFill>
                <a:latin typeface="Arial" panose="020B0604020202020204" pitchFamily="34" charset="0"/>
                <a:cs typeface="Arial" panose="020B0604020202020204" pitchFamily="34" charset="0"/>
              </a:rPr>
              <a:t>(2.5p </a:t>
            </a:r>
            <a:r>
              <a:rPr lang="en-US" altLang="en-US" sz="1200" dirty="0">
                <a:solidFill>
                  <a:srgbClr val="000000"/>
                </a:solidFill>
                <a:latin typeface="Arial" panose="020B0604020202020204" pitchFamily="34" charset="0"/>
                <a:cs typeface="Arial" panose="020B0604020202020204" pitchFamily="34" charset="0"/>
              </a:rPr>
              <a:t>– </a:t>
            </a:r>
            <a:r>
              <a:rPr lang="en-US" altLang="en-US" sz="1200" dirty="0" smtClean="0">
                <a:solidFill>
                  <a:srgbClr val="000000"/>
                </a:solidFill>
                <a:latin typeface="Arial" panose="020B0604020202020204" pitchFamily="34" charset="0"/>
                <a:cs typeface="Arial" panose="020B0604020202020204" pitchFamily="34" charset="0"/>
              </a:rPr>
              <a:t>10.9p) for tests lasting up to 6 months </a:t>
            </a:r>
          </a:p>
        </p:txBody>
      </p:sp>
      <p:sp>
        <p:nvSpPr>
          <p:cNvPr id="18" name="Rectangle 17"/>
          <p:cNvSpPr/>
          <p:nvPr/>
        </p:nvSpPr>
        <p:spPr>
          <a:xfrm>
            <a:off x="1318600" y="4263194"/>
            <a:ext cx="7357855" cy="986803"/>
          </a:xfrm>
          <a:prstGeom prst="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anchor="ctr"/>
          <a:lstStyle/>
          <a:p>
            <a:pPr>
              <a:spcAft>
                <a:spcPts val="600"/>
              </a:spcAft>
              <a:defRPr/>
            </a:pPr>
            <a:r>
              <a:rPr lang="en-US" sz="1400" b="1" dirty="0" smtClean="0">
                <a:solidFill>
                  <a:schemeClr val="tx1"/>
                </a:solidFill>
                <a:latin typeface="Arial" panose="020B0604020202020204" pitchFamily="34" charset="0"/>
                <a:cs typeface="Arial" panose="020B0604020202020204" pitchFamily="34" charset="0"/>
              </a:rPr>
              <a:t>Advertising Mail </a:t>
            </a:r>
            <a:r>
              <a:rPr lang="en-US" sz="1400" b="1" dirty="0">
                <a:solidFill>
                  <a:schemeClr val="tx1"/>
                </a:solidFill>
                <a:latin typeface="Arial" panose="020B0604020202020204" pitchFamily="34" charset="0"/>
                <a:cs typeface="Arial" panose="020B0604020202020204" pitchFamily="34" charset="0"/>
              </a:rPr>
              <a:t>G</a:t>
            </a:r>
            <a:r>
              <a:rPr lang="en-US" sz="1400" b="1" dirty="0" smtClean="0">
                <a:solidFill>
                  <a:schemeClr val="tx1"/>
                </a:solidFill>
                <a:latin typeface="Arial" panose="020B0604020202020204" pitchFamily="34" charset="0"/>
                <a:cs typeface="Arial" panose="020B0604020202020204" pitchFamily="34" charset="0"/>
              </a:rPr>
              <a:t>rowth Incentive</a:t>
            </a:r>
          </a:p>
          <a:p>
            <a:pPr marL="171450" indent="-171450">
              <a:buFont typeface="Arial" panose="020B0604020202020204" pitchFamily="34" charset="0"/>
              <a:buChar char="•"/>
              <a:defRPr/>
            </a:pPr>
            <a:r>
              <a:rPr lang="en-US" sz="1200" dirty="0" smtClean="0">
                <a:solidFill>
                  <a:prstClr val="black"/>
                </a:solidFill>
                <a:latin typeface="Arial" panose="020B0604020202020204" pitchFamily="34" charset="0"/>
                <a:cs typeface="Arial" panose="020B0604020202020204" pitchFamily="34" charset="0"/>
              </a:rPr>
              <a:t>15</a:t>
            </a:r>
            <a:r>
              <a:rPr lang="en-US" sz="1200" dirty="0">
                <a:solidFill>
                  <a:prstClr val="black"/>
                </a:solidFill>
                <a:latin typeface="Arial" panose="020B0604020202020204" pitchFamily="34" charset="0"/>
                <a:cs typeface="Arial" panose="020B0604020202020204" pitchFamily="34" charset="0"/>
              </a:rPr>
              <a:t>% postage credit </a:t>
            </a:r>
            <a:r>
              <a:rPr lang="en-US" sz="1200" dirty="0" smtClean="0">
                <a:solidFill>
                  <a:prstClr val="black"/>
                </a:solidFill>
                <a:latin typeface="Arial" panose="020B0604020202020204" pitchFamily="34" charset="0"/>
                <a:cs typeface="Arial" panose="020B0604020202020204" pitchFamily="34" charset="0"/>
              </a:rPr>
              <a:t>(2.5p </a:t>
            </a:r>
            <a:r>
              <a:rPr lang="en-US" sz="1200" dirty="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10.9p) </a:t>
            </a:r>
            <a:r>
              <a:rPr lang="en-US" sz="1200" dirty="0">
                <a:solidFill>
                  <a:prstClr val="black"/>
                </a:solidFill>
                <a:latin typeface="Arial" panose="020B0604020202020204" pitchFamily="34" charset="0"/>
                <a:cs typeface="Arial" panose="020B0604020202020204" pitchFamily="34" charset="0"/>
              </a:rPr>
              <a:t>on </a:t>
            </a:r>
            <a:r>
              <a:rPr lang="en-US" sz="1200" dirty="0" smtClean="0">
                <a:solidFill>
                  <a:prstClr val="black"/>
                </a:solidFill>
                <a:latin typeface="Arial" panose="020B0604020202020204" pitchFamily="34" charset="0"/>
                <a:cs typeface="Arial" panose="020B0604020202020204" pitchFamily="34" charset="0"/>
              </a:rPr>
              <a:t>incremental mail sent during a 12 month period</a:t>
            </a:r>
            <a:endParaRPr lang="en-US" sz="1200"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smtClean="0">
                <a:solidFill>
                  <a:prstClr val="black"/>
                </a:solidFill>
                <a:latin typeface="Arial" panose="020B0604020202020204" pitchFamily="34" charset="0"/>
                <a:cs typeface="Arial" panose="020B0604020202020204" pitchFamily="34" charset="0"/>
              </a:rPr>
              <a:t>Minimum threshold </a:t>
            </a:r>
            <a:r>
              <a:rPr lang="en-US" sz="1200" dirty="0">
                <a:solidFill>
                  <a:prstClr val="black"/>
                </a:solidFill>
                <a:latin typeface="Arial" panose="020B0604020202020204" pitchFamily="34" charset="0"/>
                <a:cs typeface="Arial" panose="020B0604020202020204" pitchFamily="34" charset="0"/>
              </a:rPr>
              <a:t>of </a:t>
            </a:r>
            <a:r>
              <a:rPr lang="en-US" sz="1200" dirty="0" smtClean="0">
                <a:solidFill>
                  <a:prstClr val="black"/>
                </a:solidFill>
                <a:latin typeface="Arial" panose="020B0604020202020204" pitchFamily="34" charset="0"/>
                <a:cs typeface="Arial" panose="020B0604020202020204" pitchFamily="34" charset="0"/>
              </a:rPr>
              <a:t>150k incremental items</a:t>
            </a:r>
            <a:endParaRPr lang="en-US" sz="12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517398" y="5343314"/>
            <a:ext cx="655973" cy="1152128"/>
          </a:xfrm>
          <a:prstGeom prst="rect">
            <a:avLst/>
          </a:prstGeom>
          <a:solidFill>
            <a:srgbClr val="0DABE3"/>
          </a:solidFill>
          <a:ln w="57150" cap="flat" cmpd="sng" algn="ctr">
            <a:solidFill>
              <a:srgbClr val="0DABE3"/>
            </a:solidFill>
            <a:prstDash val="solid"/>
          </a:ln>
          <a:effectLst/>
        </p:spPr>
        <p:txBody>
          <a:bodyPr vert="vert270" anchor="ctr"/>
          <a:lstStyle/>
          <a:p>
            <a:pPr algn="ctr" defTabSz="457200" fontAlgn="auto">
              <a:spcBef>
                <a:spcPts val="0"/>
              </a:spcBef>
              <a:spcAft>
                <a:spcPts val="0"/>
              </a:spcAft>
              <a:defRPr/>
            </a:pPr>
            <a:r>
              <a:rPr lang="en-US" sz="1400" b="1" kern="0" dirty="0" smtClean="0">
                <a:solidFill>
                  <a:prstClr val="white"/>
                </a:solidFill>
                <a:latin typeface="Arial" panose="020B0604020202020204" pitchFamily="34" charset="0"/>
                <a:cs typeface="Arial" panose="020B0604020202020204" pitchFamily="34" charset="0"/>
              </a:rPr>
              <a:t>Ad Mail Volume Commit</a:t>
            </a:r>
            <a:endParaRPr lang="en-US" sz="1400" b="1" kern="0"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1318601" y="5343314"/>
            <a:ext cx="7357855" cy="1152128"/>
          </a:xfrm>
          <a:prstGeom prst="rect">
            <a:avLst/>
          </a:prstGeom>
          <a:ln>
            <a:solidFill>
              <a:srgbClr val="0DABE3"/>
            </a:solidFill>
          </a:ln>
        </p:spPr>
        <p:style>
          <a:lnRef idx="2">
            <a:schemeClr val="accent6"/>
          </a:lnRef>
          <a:fillRef idx="1">
            <a:schemeClr val="lt1"/>
          </a:fillRef>
          <a:effectRef idx="0">
            <a:schemeClr val="accent6"/>
          </a:effectRef>
          <a:fontRef idx="minor">
            <a:schemeClr val="dk1"/>
          </a:fontRef>
        </p:style>
        <p:txBody>
          <a:bodyPr anchor="ctr"/>
          <a:lstStyle/>
          <a:p>
            <a:pPr>
              <a:spcAft>
                <a:spcPts val="600"/>
              </a:spcAft>
              <a:defRPr/>
            </a:pPr>
            <a:r>
              <a:rPr lang="en-US" sz="1400" b="1" dirty="0" smtClean="0">
                <a:solidFill>
                  <a:schemeClr val="tx1"/>
                </a:solidFill>
                <a:latin typeface="Arial" panose="020B0604020202020204" pitchFamily="34" charset="0"/>
                <a:cs typeface="Arial" panose="020B0604020202020204" pitchFamily="34" charset="0"/>
              </a:rPr>
              <a:t>Advertising Mail Volume Commitment Incentive</a:t>
            </a:r>
          </a:p>
          <a:p>
            <a:pPr marL="171450" indent="-171450" defTabSz="457200">
              <a:buFont typeface="Arial" panose="020B0604020202020204" pitchFamily="34" charset="0"/>
              <a:buChar char="•"/>
              <a:defRPr/>
            </a:pPr>
            <a:r>
              <a:rPr lang="en-US" sz="1200" dirty="0" smtClean="0">
                <a:solidFill>
                  <a:prstClr val="black"/>
                </a:solidFill>
                <a:latin typeface="Arial" panose="020B0604020202020204" pitchFamily="34" charset="0"/>
                <a:cs typeface="Arial" panose="020B0604020202020204" pitchFamily="34" charset="0"/>
              </a:rPr>
              <a:t>Over a 12 month period match the volume posted during the Advertising Mail </a:t>
            </a:r>
            <a:r>
              <a:rPr lang="en-US" sz="1200" dirty="0">
                <a:solidFill>
                  <a:prstClr val="black"/>
                </a:solidFill>
                <a:latin typeface="Arial" panose="020B0604020202020204" pitchFamily="34" charset="0"/>
                <a:cs typeface="Arial" panose="020B0604020202020204" pitchFamily="34" charset="0"/>
              </a:rPr>
              <a:t>Growth Incentive </a:t>
            </a:r>
            <a:r>
              <a:rPr lang="en-US" sz="1200" dirty="0" smtClean="0">
                <a:solidFill>
                  <a:prstClr val="black"/>
                </a:solidFill>
                <a:latin typeface="Arial" panose="020B0604020202020204" pitchFamily="34" charset="0"/>
                <a:cs typeface="Arial" panose="020B0604020202020204" pitchFamily="34" charset="0"/>
              </a:rPr>
              <a:t>and earn 7.5% postage credit (1.25p-5.25p)</a:t>
            </a:r>
          </a:p>
          <a:p>
            <a:pPr marL="171450" indent="-171450" defTabSz="457200">
              <a:buFont typeface="Arial" panose="020B0604020202020204" pitchFamily="34" charset="0"/>
              <a:buChar char="•"/>
              <a:defRPr/>
            </a:pPr>
            <a:r>
              <a:rPr lang="en-US" sz="1200" dirty="0" smtClean="0">
                <a:solidFill>
                  <a:prstClr val="black"/>
                </a:solidFill>
                <a:latin typeface="Arial" panose="020B0604020202020204" pitchFamily="34" charset="0"/>
                <a:cs typeface="Arial" panose="020B0604020202020204" pitchFamily="34" charset="0"/>
              </a:rPr>
              <a:t>For incremental mail sent during this period earn 15% postage credit (2.5p-10.9p)</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62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3"/>
          </p:nvPr>
        </p:nvSpPr>
        <p:spPr>
          <a:xfrm>
            <a:off x="0" y="2303463"/>
            <a:ext cx="7970306" cy="430887"/>
          </a:xfrm>
        </p:spPr>
        <p:txBody>
          <a:bodyPr/>
          <a:lstStyle/>
          <a:p>
            <a:pPr>
              <a:defRPr/>
            </a:pPr>
            <a:r>
              <a:rPr lang="en-GB" dirty="0" smtClean="0"/>
              <a:t>TIS CASE STUDIES AND Test ideas</a:t>
            </a:r>
            <a:endParaRPr lang="en-GB" dirty="0"/>
          </a:p>
        </p:txBody>
      </p:sp>
    </p:spTree>
    <p:extLst>
      <p:ext uri="{BB962C8B-B14F-4D97-AF65-F5344CB8AC3E}">
        <p14:creationId xmlns:p14="http://schemas.microsoft.com/office/powerpoint/2010/main" val="2868326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2465" y="201260"/>
            <a:ext cx="3128595" cy="461665"/>
          </a:xfrm>
        </p:spPr>
        <p:txBody>
          <a:bodyPr/>
          <a:lstStyle/>
          <a:p>
            <a:r>
              <a:rPr lang="en-US" dirty="0" smtClean="0"/>
              <a:t>CASE STUDY: </a:t>
            </a:r>
            <a:endParaRPr lang="en-US" dirty="0"/>
          </a:p>
        </p:txBody>
      </p:sp>
      <p:sp>
        <p:nvSpPr>
          <p:cNvPr id="5" name="Slide Number Placeholder 4"/>
          <p:cNvSpPr>
            <a:spLocks noGrp="1"/>
          </p:cNvSpPr>
          <p:nvPr>
            <p:ph type="sldNum" sz="quarter" idx="24"/>
          </p:nvPr>
        </p:nvSpPr>
        <p:spPr/>
        <p:txBody>
          <a:bodyPr/>
          <a:lstStyle/>
          <a:p>
            <a:fld id="{07AE5A85-834C-45C6-B70E-D6BB045069BC}" type="slidenum">
              <a:rPr lang="en-US" smtClean="0"/>
              <a:pPr/>
              <a:t>37</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5" y="2117107"/>
            <a:ext cx="4862455" cy="380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close brother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511" y="246071"/>
            <a:ext cx="2368537" cy="4821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700348503"/>
              </p:ext>
            </p:extLst>
          </p:nvPr>
        </p:nvGraphicFramePr>
        <p:xfrm>
          <a:off x="4851700" y="955280"/>
          <a:ext cx="4193149" cy="5201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81816" y="1110190"/>
            <a:ext cx="3881335" cy="738664"/>
          </a:xfrm>
          <a:prstGeom prst="rect">
            <a:avLst/>
          </a:prstGeom>
          <a:noFill/>
        </p:spPr>
        <p:txBody>
          <a:bodyPr wrap="square" rtlCol="0">
            <a:spAutoFit/>
          </a:bodyPr>
          <a:lstStyle/>
          <a:p>
            <a:pPr algn="ctr"/>
            <a:r>
              <a:rPr lang="en-US" sz="1400" b="1" dirty="0"/>
              <a:t>Close Brothers Premium Finance (CBPF) </a:t>
            </a:r>
            <a:r>
              <a:rPr lang="en-US" sz="1400" dirty="0"/>
              <a:t>works with over 2,000 brokers to provide premium finance for 2.1 million </a:t>
            </a:r>
            <a:r>
              <a:rPr lang="en-US" sz="1400" dirty="0" smtClean="0"/>
              <a:t>customers</a:t>
            </a:r>
            <a:endParaRPr lang="en-GB" dirty="0"/>
          </a:p>
        </p:txBody>
      </p:sp>
    </p:spTree>
    <p:extLst>
      <p:ext uri="{BB962C8B-B14F-4D97-AF65-F5344CB8AC3E}">
        <p14:creationId xmlns:p14="http://schemas.microsoft.com/office/powerpoint/2010/main" val="24715958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5822602" cy="523220"/>
          </a:xfrm>
        </p:spPr>
        <p:txBody>
          <a:bodyPr/>
          <a:lstStyle/>
          <a:p>
            <a:r>
              <a:rPr lang="en-US" dirty="0" smtClean="0"/>
              <a:t>MAILPIECE LAYOUT TEST</a:t>
            </a:r>
            <a:endParaRPr lang="en-US" dirty="0"/>
          </a:p>
        </p:txBody>
      </p:sp>
      <p:sp>
        <p:nvSpPr>
          <p:cNvPr id="3" name="Text Placeholder 2"/>
          <p:cNvSpPr>
            <a:spLocks noGrp="1"/>
          </p:cNvSpPr>
          <p:nvPr>
            <p:ph type="body" sz="quarter" idx="12"/>
          </p:nvPr>
        </p:nvSpPr>
        <p:spPr>
          <a:xfrm>
            <a:off x="179512" y="1509888"/>
            <a:ext cx="3960440" cy="5084587"/>
          </a:xfrm>
        </p:spPr>
        <p:txBody>
          <a:bodyPr/>
          <a:lstStyle/>
          <a:p>
            <a:pPr marL="0" indent="0">
              <a:spcAft>
                <a:spcPts val="600"/>
              </a:spcAft>
              <a:buNone/>
            </a:pPr>
            <a:r>
              <a:rPr lang="en-US" sz="1400" b="1" dirty="0" err="1">
                <a:latin typeface="Arial" panose="020B0604020202020204" pitchFamily="34" charset="0"/>
                <a:cs typeface="Arial" panose="020B0604020202020204" pitchFamily="34" charset="0"/>
              </a:rPr>
              <a:t>Backgound</a:t>
            </a:r>
            <a:r>
              <a:rPr lang="en-US" sz="1400" b="1" dirty="0">
                <a:latin typeface="Arial" panose="020B0604020202020204" pitchFamily="34" charset="0"/>
                <a:cs typeface="Arial" panose="020B0604020202020204" pitchFamily="34" charset="0"/>
              </a:rPr>
              <a:t>:</a:t>
            </a:r>
          </a:p>
          <a:p>
            <a:pPr marL="0" indent="0">
              <a:buNone/>
            </a:pPr>
            <a:r>
              <a:rPr lang="en-US" sz="1400" dirty="0" smtClean="0"/>
              <a:t>Barclaycard wanted </a:t>
            </a:r>
            <a:r>
              <a:rPr lang="en-US" sz="1400" dirty="0"/>
              <a:t>to get cut-through in a cluttered offer-led </a:t>
            </a:r>
            <a:r>
              <a:rPr lang="en-US" sz="1400" dirty="0" smtClean="0"/>
              <a:t>credit marketplace</a:t>
            </a:r>
            <a:r>
              <a:rPr lang="en-US" sz="1400" dirty="0"/>
              <a:t>, where 0% offers were routine but people did not </a:t>
            </a:r>
            <a:r>
              <a:rPr lang="en-US" sz="1400" dirty="0" err="1"/>
              <a:t>not</a:t>
            </a:r>
            <a:r>
              <a:rPr lang="en-US" sz="1400" dirty="0"/>
              <a:t> always </a:t>
            </a:r>
            <a:r>
              <a:rPr lang="en-US" sz="1400" dirty="0" smtClean="0"/>
              <a:t>qualify. They </a:t>
            </a:r>
            <a:r>
              <a:rPr lang="en-US" sz="1400" dirty="0"/>
              <a:t>used pre-qualification </a:t>
            </a:r>
            <a:r>
              <a:rPr lang="en-US" sz="1400" dirty="0" smtClean="0"/>
              <a:t>data to </a:t>
            </a:r>
            <a:r>
              <a:rPr lang="en-US" sz="1400" dirty="0"/>
              <a:t>identify the customers that were already qualified for a 0% offer</a:t>
            </a:r>
            <a:r>
              <a:rPr lang="en-US" sz="1400" dirty="0" smtClean="0"/>
              <a:t>. To </a:t>
            </a:r>
            <a:r>
              <a:rPr lang="en-US" sz="1400" dirty="0"/>
              <a:t>stand out, the creative solution needed to grab attention</a:t>
            </a:r>
            <a:r>
              <a:rPr lang="en-US" sz="1400" dirty="0" smtClean="0"/>
              <a:t>.</a:t>
            </a:r>
          </a:p>
          <a:p>
            <a:pPr marL="0" indent="0">
              <a:spcAft>
                <a:spcPts val="600"/>
              </a:spcAft>
              <a:buNone/>
            </a:pPr>
            <a:r>
              <a:rPr lang="en-US" sz="1400" b="1" dirty="0"/>
              <a:t>Solution:</a:t>
            </a:r>
          </a:p>
          <a:p>
            <a:pPr marL="0" indent="0">
              <a:buNone/>
            </a:pPr>
            <a:r>
              <a:rPr lang="en-US" sz="1400" dirty="0"/>
              <a:t>The pack communicated that customers had been preapproved for a Barclaycard Platinum card. An incredibly simple direct mail pack held nothing more than a one-word “YES” and an application form. This gave it real standout against other credit card communications</a:t>
            </a:r>
          </a:p>
        </p:txBody>
      </p:sp>
      <p:sp>
        <p:nvSpPr>
          <p:cNvPr id="4" name="Slide Number Placeholder 3"/>
          <p:cNvSpPr>
            <a:spLocks noGrp="1"/>
          </p:cNvSpPr>
          <p:nvPr>
            <p:ph type="sldNum" sz="quarter" idx="15"/>
          </p:nvPr>
        </p:nvSpPr>
        <p:spPr/>
        <p:txBody>
          <a:bodyPr/>
          <a:lstStyle/>
          <a:p>
            <a:pPr defTabSz="457200">
              <a:defRPr/>
            </a:pPr>
            <a:fld id="{B16801D4-B9DD-46DC-9A86-725CEEC18E36}" type="slidenum">
              <a:rPr lang="en-US" smtClean="0">
                <a:solidFill>
                  <a:srgbClr val="FFFFFF"/>
                </a:solidFill>
              </a:rPr>
              <a:pPr defTabSz="457200">
                <a:defRPr/>
              </a:pPr>
              <a:t>38</a:t>
            </a:fld>
            <a:endParaRPr lang="en-US" dirty="0">
              <a:solidFill>
                <a:srgbClr val="FFFFFF"/>
              </a:solidFill>
            </a:endParaRPr>
          </a:p>
        </p:txBody>
      </p:sp>
      <p:sp>
        <p:nvSpPr>
          <p:cNvPr id="5" name="Text Placeholder 3"/>
          <p:cNvSpPr txBox="1">
            <a:spLocks/>
          </p:cNvSpPr>
          <p:nvPr/>
        </p:nvSpPr>
        <p:spPr>
          <a:xfrm>
            <a:off x="-32464" y="807101"/>
            <a:ext cx="6238748" cy="461659"/>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100" b="1" kern="120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smtClean="0"/>
              <a:t>REDUCING THE COST TO SERVE</a:t>
            </a:r>
            <a:endParaRPr lang="en-US" sz="2400" dirty="0"/>
          </a:p>
        </p:txBody>
      </p:sp>
      <p:sp>
        <p:nvSpPr>
          <p:cNvPr id="6" name="Text Placeholder 1"/>
          <p:cNvSpPr txBox="1">
            <a:spLocks/>
          </p:cNvSpPr>
          <p:nvPr/>
        </p:nvSpPr>
        <p:spPr>
          <a:xfrm>
            <a:off x="-36512" y="817548"/>
            <a:ext cx="7490623" cy="523220"/>
          </a:xfrm>
          <a:prstGeom prst="rect">
            <a:avLst/>
          </a:prstGeom>
          <a:solidFill>
            <a:srgbClr val="009CDA"/>
          </a:solidFill>
        </p:spPr>
        <p:txBody>
          <a:bodyPr wrap="none" lIns="648000">
            <a:spAutoFit/>
          </a:bodyPr>
          <a:lstStyle>
            <a:lvl1pPr marL="0" indent="0" algn="l" defTabSz="457200" rtl="0" eaLnBrk="1" fontAlgn="base" hangingPunct="1">
              <a:spcBef>
                <a:spcPct val="20000"/>
              </a:spcBef>
              <a:spcAft>
                <a:spcPct val="0"/>
              </a:spcAft>
              <a:buFont typeface="Arial" charset="0"/>
              <a:buNone/>
              <a:defRPr sz="2800" b="1" kern="1200" cap="all" baseline="0">
                <a:solidFill>
                  <a:schemeClr val="bg1"/>
                </a:solidFill>
                <a:latin typeface="Arial Black" panose="020B0A040201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USING CREATIVE TO UPLIFT ROI</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51991"/>
            <a:ext cx="4627570" cy="381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a:xfrm>
            <a:off x="179512" y="5301208"/>
            <a:ext cx="8804034" cy="2448272"/>
          </a:xfrm>
          <a:prstGeom prst="rect">
            <a:avLst/>
          </a:prstGeom>
        </p:spPr>
        <p:txBody>
          <a:bodyPr vert="horz"/>
          <a:lstStyle>
            <a:lvl1pPr marL="171450" indent="-171450" algn="l" defTabSz="457200" rtl="0" eaLnBrk="1" fontAlgn="base" hangingPunct="1">
              <a:lnSpc>
                <a:spcPct val="100000"/>
              </a:lnSpc>
              <a:spcBef>
                <a:spcPts val="0"/>
              </a:spcBef>
              <a:spcAft>
                <a:spcPts val="1600"/>
              </a:spcAft>
              <a:buClr>
                <a:srgbClr val="E32119"/>
              </a:buClr>
              <a:buFont typeface="Wingdings" panose="05000000000000000000" pitchFamily="2" charset="2"/>
              <a:buChar char="§"/>
              <a:defRPr sz="1600" b="0" kern="1200" baseline="0">
                <a:solidFill>
                  <a:schemeClr val="tx1"/>
                </a:solidFill>
                <a:latin typeface="Arial"/>
                <a:ea typeface="+mn-ea"/>
                <a:cs typeface="+mn-cs"/>
              </a:defRPr>
            </a:lvl1pPr>
            <a:lvl2pPr marL="457200" indent="0" algn="l" defTabSz="457200" rtl="0" eaLnBrk="1" fontAlgn="base" hangingPunct="1">
              <a:lnSpc>
                <a:spcPct val="100000"/>
              </a:lnSpc>
              <a:spcBef>
                <a:spcPts val="0"/>
              </a:spcBef>
              <a:spcAft>
                <a:spcPts val="1600"/>
              </a:spcAft>
              <a:buClr>
                <a:srgbClr val="E32119"/>
              </a:buClr>
              <a:buFont typeface="Wingdings" panose="05000000000000000000" pitchFamily="2" charset="2"/>
              <a:buNone/>
              <a:defRPr sz="1600" b="0" kern="1200">
                <a:solidFill>
                  <a:schemeClr val="tx1"/>
                </a:solidFill>
                <a:latin typeface="Arial"/>
                <a:ea typeface="+mn-ea"/>
                <a:cs typeface="+mn-cs"/>
              </a:defRPr>
            </a:lvl2pPr>
            <a:lvl3pPr marL="914400" indent="0" algn="l" defTabSz="457200" rtl="0" eaLnBrk="1" fontAlgn="base" hangingPunct="1">
              <a:lnSpc>
                <a:spcPct val="100000"/>
              </a:lnSpc>
              <a:spcBef>
                <a:spcPts val="0"/>
              </a:spcBef>
              <a:spcAft>
                <a:spcPts val="1600"/>
              </a:spcAft>
              <a:buClr>
                <a:srgbClr val="E32119"/>
              </a:buClr>
              <a:buFont typeface="Wingdings" panose="05000000000000000000" pitchFamily="2" charset="2"/>
              <a:buNone/>
              <a:defRPr sz="1600" b="0" kern="1200">
                <a:solidFill>
                  <a:schemeClr val="tx1"/>
                </a:solidFill>
                <a:latin typeface="Arial"/>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1400" b="1" dirty="0" smtClean="0"/>
              <a:t>Results:</a:t>
            </a:r>
          </a:p>
          <a:p>
            <a:pPr marL="0" indent="0">
              <a:buNone/>
            </a:pPr>
            <a:r>
              <a:rPr lang="en-US" sz="1400" dirty="0"/>
              <a:t>Response was incredibly strong, with uplift in recipients applying of 36% </a:t>
            </a:r>
            <a:r>
              <a:rPr lang="en-US" sz="1400" dirty="0" smtClean="0"/>
              <a:t>against the </a:t>
            </a:r>
            <a:r>
              <a:rPr lang="en-US" sz="1400" dirty="0"/>
              <a:t>control pack. And just as importantly for Barclaycard, it proved that a </a:t>
            </a:r>
            <a:r>
              <a:rPr lang="en-US" sz="1400" dirty="0" smtClean="0"/>
              <a:t>more creative </a:t>
            </a:r>
            <a:r>
              <a:rPr lang="en-US" sz="1400" dirty="0"/>
              <a:t>pack could significantly uplift response – a learning that was </a:t>
            </a:r>
            <a:r>
              <a:rPr lang="en-US" sz="1400" dirty="0" smtClean="0"/>
              <a:t>taken forward </a:t>
            </a:r>
            <a:r>
              <a:rPr lang="en-US" sz="1400" dirty="0"/>
              <a:t>into other areas of Barclaycards’ direct marketing.</a:t>
            </a:r>
          </a:p>
        </p:txBody>
      </p:sp>
    </p:spTree>
    <p:extLst>
      <p:ext uri="{BB962C8B-B14F-4D97-AF65-F5344CB8AC3E}">
        <p14:creationId xmlns:p14="http://schemas.microsoft.com/office/powerpoint/2010/main" val="1755142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
          <p:cNvSpPr>
            <a:spLocks noChangeArrowheads="1"/>
          </p:cNvSpPr>
          <p:nvPr/>
        </p:nvSpPr>
        <p:spPr bwMode="auto">
          <a:xfrm>
            <a:off x="250825" y="842963"/>
            <a:ext cx="1944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b="1">
                <a:latin typeface="Arial" pitchFamily="34" charset="0"/>
                <a:cs typeface="Arial" pitchFamily="34" charset="0"/>
              </a:rPr>
              <a:t>Direct Mail 2013</a:t>
            </a:r>
          </a:p>
        </p:txBody>
      </p:sp>
      <p:sp>
        <p:nvSpPr>
          <p:cNvPr id="279555" name="Rectangle 1"/>
          <p:cNvSpPr>
            <a:spLocks noChangeArrowheads="1"/>
          </p:cNvSpPr>
          <p:nvPr/>
        </p:nvSpPr>
        <p:spPr bwMode="auto">
          <a:xfrm>
            <a:off x="6684963" y="146050"/>
            <a:ext cx="2212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b="1">
                <a:solidFill>
                  <a:srgbClr val="FF0000"/>
                </a:solidFill>
                <a:latin typeface="Arial" pitchFamily="34" charset="0"/>
                <a:cs typeface="Arial" pitchFamily="34" charset="0"/>
              </a:rPr>
              <a:t>Scottish Government: Make your winter feel like summer</a:t>
            </a:r>
          </a:p>
        </p:txBody>
      </p:sp>
      <p:pic>
        <p:nvPicPr>
          <p:cNvPr id="279556" name="Picture 2"/>
          <p:cNvPicPr>
            <a:picLocks noChangeAspect="1" noChangeArrowheads="1"/>
          </p:cNvPicPr>
          <p:nvPr/>
        </p:nvPicPr>
        <p:blipFill>
          <a:blip r:embed="rId3">
            <a:extLst>
              <a:ext uri="{28A0092B-C50C-407E-A947-70E740481C1C}">
                <a14:useLocalDpi xmlns:a14="http://schemas.microsoft.com/office/drawing/2010/main" val="0"/>
              </a:ext>
            </a:extLst>
          </a:blip>
          <a:srcRect l="13187" t="44704" r="47984" b="27821"/>
          <a:stretch>
            <a:fillRect/>
          </a:stretch>
        </p:blipFill>
        <p:spPr bwMode="auto">
          <a:xfrm>
            <a:off x="466725" y="1579563"/>
            <a:ext cx="7718425"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557" name="Picture 7"/>
          <p:cNvPicPr>
            <a:picLocks noChangeAspect="1" noChangeArrowheads="1"/>
          </p:cNvPicPr>
          <p:nvPr/>
        </p:nvPicPr>
        <p:blipFill>
          <a:blip r:embed="rId4">
            <a:extLst>
              <a:ext uri="{28A0092B-C50C-407E-A947-70E740481C1C}">
                <a14:useLocalDpi xmlns:a14="http://schemas.microsoft.com/office/drawing/2010/main" val="0"/>
              </a:ext>
            </a:extLst>
          </a:blip>
          <a:srcRect l="22137" t="24063" r="51492" b="17345"/>
          <a:stretch>
            <a:fillRect/>
          </a:stretch>
        </p:blipFill>
        <p:spPr bwMode="auto">
          <a:xfrm>
            <a:off x="6032500" y="4384675"/>
            <a:ext cx="215265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9558" name="Text Placeholder 2"/>
          <p:cNvSpPr>
            <a:spLocks noGrp="1"/>
          </p:cNvSpPr>
          <p:nvPr>
            <p:ph type="body" sz="quarter" idx="14"/>
          </p:nvPr>
        </p:nvSpPr>
        <p:spPr bwMode="auto">
          <a:xfrm>
            <a:off x="-31750" y="201613"/>
            <a:ext cx="6530975" cy="584200"/>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GB" altLang="en-US" smtClean="0"/>
              <a:t>SCOTTISH GOVERNMEMT</a:t>
            </a:r>
          </a:p>
        </p:txBody>
      </p:sp>
      <p:sp>
        <p:nvSpPr>
          <p:cNvPr id="279559" name="Rectangle 3"/>
          <p:cNvSpPr>
            <a:spLocks noChangeArrowheads="1"/>
          </p:cNvSpPr>
          <p:nvPr/>
        </p:nvSpPr>
        <p:spPr bwMode="auto">
          <a:xfrm>
            <a:off x="2490788" y="884238"/>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b="1">
                <a:solidFill>
                  <a:srgbClr val="FF0000"/>
                </a:solidFill>
                <a:latin typeface="Arial" pitchFamily="34" charset="0"/>
                <a:cs typeface="Arial" pitchFamily="34" charset="0"/>
              </a:rPr>
              <a:t>Case studies from WARC</a:t>
            </a:r>
          </a:p>
        </p:txBody>
      </p:sp>
    </p:spTree>
    <p:extLst>
      <p:ext uri="{BB962C8B-B14F-4D97-AF65-F5344CB8AC3E}">
        <p14:creationId xmlns:p14="http://schemas.microsoft.com/office/powerpoint/2010/main" val="2239812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0" y="2708920"/>
            <a:ext cx="6605238" cy="615553"/>
          </a:xfrm>
        </p:spPr>
        <p:txBody>
          <a:bodyPr/>
          <a:lstStyle/>
          <a:p>
            <a:r>
              <a:rPr lang="en-US" sz="4000" dirty="0" smtClean="0"/>
              <a:t>Sector statistics</a:t>
            </a:r>
            <a:endParaRPr lang="en-US" sz="4000" dirty="0"/>
          </a:p>
        </p:txBody>
      </p:sp>
      <p:sp>
        <p:nvSpPr>
          <p:cNvPr id="3" name="Text Placeholder 2"/>
          <p:cNvSpPr>
            <a:spLocks noGrp="1"/>
          </p:cNvSpPr>
          <p:nvPr>
            <p:ph type="body" sz="quarter" idx="21"/>
          </p:nvPr>
        </p:nvSpPr>
        <p:spPr>
          <a:xfrm>
            <a:off x="0" y="3389511"/>
            <a:ext cx="6037262" cy="615553"/>
          </a:xfrm>
        </p:spPr>
        <p:txBody>
          <a:bodyPr/>
          <a:lstStyle/>
          <a:p>
            <a:r>
              <a:rPr lang="en-US" sz="4000" dirty="0" smtClean="0"/>
              <a:t>And challenges</a:t>
            </a:r>
            <a:endParaRPr lang="en-US" sz="4000" dirty="0"/>
          </a:p>
        </p:txBody>
      </p:sp>
      <p:sp>
        <p:nvSpPr>
          <p:cNvPr id="4" name="Text Placeholder 3"/>
          <p:cNvSpPr>
            <a:spLocks noGrp="1"/>
          </p:cNvSpPr>
          <p:nvPr>
            <p:ph type="body" sz="quarter" idx="23"/>
          </p:nvPr>
        </p:nvSpPr>
        <p:spPr>
          <a:xfrm>
            <a:off x="0" y="2021359"/>
            <a:ext cx="3842752" cy="615553"/>
          </a:xfrm>
        </p:spPr>
        <p:txBody>
          <a:bodyPr/>
          <a:lstStyle/>
          <a:p>
            <a:r>
              <a:rPr lang="en-US" sz="4000" dirty="0" smtClean="0"/>
              <a:t>Section 1</a:t>
            </a:r>
            <a:endParaRPr lang="en-US" sz="4000" dirty="0"/>
          </a:p>
        </p:txBody>
      </p:sp>
      <p:sp>
        <p:nvSpPr>
          <p:cNvPr id="5" name="Slide Number Placeholder 4"/>
          <p:cNvSpPr>
            <a:spLocks noGrp="1"/>
          </p:cNvSpPr>
          <p:nvPr>
            <p:ph type="sldNum" sz="quarter" idx="24"/>
          </p:nvPr>
        </p:nvSpPr>
        <p:spPr/>
        <p:txBody>
          <a:bodyPr/>
          <a:lstStyle/>
          <a:p>
            <a:pPr defTabSz="457200">
              <a:defRPr/>
            </a:pPr>
            <a:fld id="{07AE5A85-834C-45C6-B70E-D6BB045069BC}" type="slidenum">
              <a:rPr lang="en-US" smtClean="0">
                <a:solidFill>
                  <a:srgbClr val="FFFFFF"/>
                </a:solidFill>
              </a:rPr>
              <a:pPr defTabSz="457200">
                <a:defRPr/>
              </a:pPr>
              <a:t>4</a:t>
            </a:fld>
            <a:endParaRPr lang="en-US" dirty="0">
              <a:solidFill>
                <a:srgbClr val="FFFFFF"/>
              </a:solidFill>
            </a:endParaRPr>
          </a:p>
        </p:txBody>
      </p:sp>
    </p:spTree>
    <p:extLst>
      <p:ext uri="{BB962C8B-B14F-4D97-AF65-F5344CB8AC3E}">
        <p14:creationId xmlns:p14="http://schemas.microsoft.com/office/powerpoint/2010/main" val="95992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7"/>
          <p:cNvSpPr txBox="1">
            <a:spLocks/>
          </p:cNvSpPr>
          <p:nvPr/>
        </p:nvSpPr>
        <p:spPr bwMode="auto">
          <a:xfrm>
            <a:off x="693738" y="979488"/>
            <a:ext cx="845026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sz="2400" b="1">
              <a:solidFill>
                <a:srgbClr val="485C63"/>
              </a:solidFill>
              <a:latin typeface="Tahoma" pitchFamily="34" charset="0"/>
              <a:ea typeface="MS PGothic" pitchFamily="34" charset="-128"/>
            </a:endParaRPr>
          </a:p>
        </p:txBody>
      </p:sp>
      <p:sp>
        <p:nvSpPr>
          <p:cNvPr id="280579" name="Rectangle 14"/>
          <p:cNvSpPr>
            <a:spLocks noChangeArrowheads="1"/>
          </p:cNvSpPr>
          <p:nvPr/>
        </p:nvSpPr>
        <p:spPr bwMode="auto">
          <a:xfrm>
            <a:off x="6767513" y="5765800"/>
            <a:ext cx="111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400" b="1">
                <a:solidFill>
                  <a:srgbClr val="FF0000"/>
                </a:solidFill>
                <a:latin typeface="Arial" pitchFamily="34" charset="0"/>
                <a:cs typeface="Arial" pitchFamily="34" charset="0"/>
              </a:rPr>
              <a:t>Courtesy of WARC</a:t>
            </a:r>
          </a:p>
        </p:txBody>
      </p:sp>
      <p:pic>
        <p:nvPicPr>
          <p:cNvPr id="280580" name="Picture 2"/>
          <p:cNvPicPr>
            <a:picLocks noChangeAspect="1" noChangeArrowheads="1"/>
          </p:cNvPicPr>
          <p:nvPr/>
        </p:nvPicPr>
        <p:blipFill>
          <a:blip r:embed="rId3">
            <a:extLst>
              <a:ext uri="{28A0092B-C50C-407E-A947-70E740481C1C}">
                <a14:useLocalDpi xmlns:a14="http://schemas.microsoft.com/office/drawing/2010/main" val="0"/>
              </a:ext>
            </a:extLst>
          </a:blip>
          <a:srcRect l="13072" t="39268" r="47717" b="28514"/>
          <a:stretch>
            <a:fillRect/>
          </a:stretch>
        </p:blipFill>
        <p:spPr bwMode="auto">
          <a:xfrm>
            <a:off x="419100" y="1484313"/>
            <a:ext cx="5449888"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1" name="Picture 3"/>
          <p:cNvPicPr>
            <a:picLocks noChangeAspect="1" noChangeArrowheads="1"/>
          </p:cNvPicPr>
          <p:nvPr/>
        </p:nvPicPr>
        <p:blipFill>
          <a:blip r:embed="rId4">
            <a:extLst>
              <a:ext uri="{28A0092B-C50C-407E-A947-70E740481C1C}">
                <a14:useLocalDpi xmlns:a14="http://schemas.microsoft.com/office/drawing/2010/main" val="0"/>
              </a:ext>
            </a:extLst>
          </a:blip>
          <a:srcRect l="16357" t="36200" r="58144" b="17941"/>
          <a:stretch>
            <a:fillRect/>
          </a:stretch>
        </p:blipFill>
        <p:spPr bwMode="auto">
          <a:xfrm>
            <a:off x="5868988" y="1541463"/>
            <a:ext cx="22177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2" name="Picture 4"/>
          <p:cNvPicPr>
            <a:picLocks noChangeAspect="1" noChangeArrowheads="1"/>
          </p:cNvPicPr>
          <p:nvPr/>
        </p:nvPicPr>
        <p:blipFill>
          <a:blip r:embed="rId5">
            <a:extLst>
              <a:ext uri="{28A0092B-C50C-407E-A947-70E740481C1C}">
                <a14:useLocalDpi xmlns:a14="http://schemas.microsoft.com/office/drawing/2010/main" val="0"/>
              </a:ext>
            </a:extLst>
          </a:blip>
          <a:srcRect l="14000" t="29343" r="38000" b="20772"/>
          <a:stretch>
            <a:fillRect/>
          </a:stretch>
        </p:blipFill>
        <p:spPr bwMode="auto">
          <a:xfrm>
            <a:off x="546100" y="4621213"/>
            <a:ext cx="3373438"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583" name="TextBox 1"/>
          <p:cNvSpPr txBox="1">
            <a:spLocks noChangeArrowheads="1"/>
          </p:cNvSpPr>
          <p:nvPr/>
        </p:nvSpPr>
        <p:spPr bwMode="auto">
          <a:xfrm>
            <a:off x="5508625" y="946150"/>
            <a:ext cx="1738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1600" b="1">
                <a:latin typeface="Arial" pitchFamily="34" charset="0"/>
                <a:ea typeface="MS PGothic" pitchFamily="34" charset="-128"/>
                <a:cs typeface="Arial" pitchFamily="34" charset="0"/>
              </a:rPr>
              <a:t>2013 Direct Mail</a:t>
            </a:r>
          </a:p>
        </p:txBody>
      </p:sp>
      <p:sp>
        <p:nvSpPr>
          <p:cNvPr id="280584" name="Text Placeholder 1"/>
          <p:cNvSpPr>
            <a:spLocks noGrp="1"/>
          </p:cNvSpPr>
          <p:nvPr>
            <p:ph type="body" sz="quarter" idx="14"/>
          </p:nvPr>
        </p:nvSpPr>
        <p:spPr bwMode="auto">
          <a:xfrm>
            <a:off x="-31750" y="201613"/>
            <a:ext cx="8320088" cy="584200"/>
          </a:xfrm>
          <a:extLst>
            <a:ext uri="{91240B29-F687-4F45-9708-019B960494DF}">
              <a14:hiddenLine xmlns:a14="http://schemas.microsoft.com/office/drawing/2010/main" w="9525">
                <a:solidFill>
                  <a:srgbClr val="000000"/>
                </a:solidFill>
                <a:miter lim="800000"/>
                <a:headEnd/>
                <a:tailEnd/>
              </a14:hiddenLine>
            </a:ext>
          </a:extLst>
        </p:spPr>
        <p:txBody>
          <a:bodyPr vert="horz" tIns="45720" rIns="91440" bIns="45720" numCol="1" anchor="t" anchorCtr="0" compatLnSpc="1">
            <a:prstTxWarp prst="textNoShape">
              <a:avLst/>
            </a:prstTxWarp>
          </a:bodyPr>
          <a:lstStyle/>
          <a:p>
            <a:r>
              <a:rPr lang="en-US" altLang="en-US" smtClean="0"/>
              <a:t>CASE STUDIES FROM WARC E.ON</a:t>
            </a:r>
            <a:endParaRPr lang="en-GB" altLang="en-US" smtClean="0"/>
          </a:p>
        </p:txBody>
      </p:sp>
    </p:spTree>
    <p:extLst>
      <p:ext uri="{BB962C8B-B14F-4D97-AF65-F5344CB8AC3E}">
        <p14:creationId xmlns:p14="http://schemas.microsoft.com/office/powerpoint/2010/main" val="3422591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464" y="201261"/>
            <a:ext cx="6643474" cy="507825"/>
          </a:xfrm>
        </p:spPr>
        <p:txBody>
          <a:bodyPr/>
          <a:lstStyle/>
          <a:p>
            <a:r>
              <a:rPr lang="en-GB" dirty="0" smtClean="0"/>
              <a:t>DIGITAL STAMP - THE CHANGE</a:t>
            </a:r>
            <a:endParaRPr lang="en-GB" dirty="0"/>
          </a:p>
        </p:txBody>
      </p:sp>
      <p:sp>
        <p:nvSpPr>
          <p:cNvPr id="4" name="Text Placeholder 3"/>
          <p:cNvSpPr>
            <a:spLocks noGrp="1"/>
          </p:cNvSpPr>
          <p:nvPr>
            <p:ph type="body" sz="quarter" idx="15"/>
          </p:nvPr>
        </p:nvSpPr>
        <p:spPr>
          <a:xfrm>
            <a:off x="-32464" y="735191"/>
            <a:ext cx="4660560" cy="507825"/>
          </a:xfrm>
        </p:spPr>
        <p:txBody>
          <a:bodyPr/>
          <a:lstStyle/>
          <a:p>
            <a:r>
              <a:rPr lang="en-GB" dirty="0" smtClean="0"/>
              <a:t>TO UPLIFT RESULTS</a:t>
            </a:r>
            <a:endParaRPr lang="en-GB" dirty="0"/>
          </a:p>
        </p:txBody>
      </p:sp>
      <p:sp>
        <p:nvSpPr>
          <p:cNvPr id="5" name="Slide Number Placeholder 4"/>
          <p:cNvSpPr>
            <a:spLocks noGrp="1"/>
          </p:cNvSpPr>
          <p:nvPr>
            <p:ph type="sldNum" sz="quarter" idx="21"/>
          </p:nvPr>
        </p:nvSpPr>
        <p:spPr/>
        <p:txBody>
          <a:bodyPr/>
          <a:lstStyle/>
          <a:p>
            <a:pPr defTabSz="457200">
              <a:defRPr/>
            </a:pPr>
            <a:fld id="{52D6C5D5-3215-478D-8672-15C2F8A2E84C}" type="slidenum">
              <a:rPr lang="en-US" smtClean="0">
                <a:solidFill>
                  <a:srgbClr val="FFFFFF"/>
                </a:solidFill>
              </a:rPr>
              <a:pPr defTabSz="457200">
                <a:defRPr/>
              </a:pPr>
              <a:t>41</a:t>
            </a:fld>
            <a:endParaRPr lang="en-US" dirty="0">
              <a:solidFill>
                <a:srgbClr val="FFFFFF"/>
              </a:solidFill>
            </a:endParaRPr>
          </a:p>
        </p:txBody>
      </p:sp>
      <p:sp>
        <p:nvSpPr>
          <p:cNvPr id="6" name="Text Placeholder 2"/>
          <p:cNvSpPr txBox="1">
            <a:spLocks/>
          </p:cNvSpPr>
          <p:nvPr/>
        </p:nvSpPr>
        <p:spPr>
          <a:xfrm>
            <a:off x="542679" y="1677318"/>
            <a:ext cx="5901529" cy="2831802"/>
          </a:xfrm>
          <a:prstGeom prst="rect">
            <a:avLst/>
          </a:prstGeom>
          <a:solidFill>
            <a:schemeClr val="bg1">
              <a:lumMod val="85000"/>
            </a:schemeClr>
          </a:solidFill>
        </p:spPr>
        <p:txBody>
          <a:bodyPr vert="horz" lIns="91433" tIns="45717" rIns="91433" bIns="45717">
            <a:noAutofit/>
          </a:bodyPr>
          <a:lstStyle>
            <a:lvl1pPr marL="0" indent="0" algn="l" defTabSz="457200" rtl="0" eaLnBrk="1" fontAlgn="base" hangingPunct="1">
              <a:spcBef>
                <a:spcPct val="20000"/>
              </a:spcBef>
              <a:spcAft>
                <a:spcPct val="0"/>
              </a:spcAft>
              <a:buClr>
                <a:srgbClr val="E32119"/>
              </a:buClr>
              <a:buFont typeface="Wingdings" panose="05000000000000000000" pitchFamily="2" charset="2"/>
              <a:buNone/>
              <a:defRPr sz="1600" b="1" kern="1200" baseline="0">
                <a:solidFill>
                  <a:schemeClr val="tx1"/>
                </a:solidFill>
                <a:latin typeface="Arial"/>
                <a:ea typeface="+mn-ea"/>
                <a:cs typeface="+mn-cs"/>
              </a:defRPr>
            </a:lvl1pPr>
            <a:lvl2pPr marL="628601" indent="-171437" algn="l" defTabSz="457200" rtl="0" eaLnBrk="1" fontAlgn="base" hangingPunct="1">
              <a:spcBef>
                <a:spcPct val="20000"/>
              </a:spcBef>
              <a:spcAft>
                <a:spcPct val="0"/>
              </a:spcAft>
              <a:buClr>
                <a:srgbClr val="E32119"/>
              </a:buClr>
              <a:buFont typeface="Wingdings" panose="05000000000000000000" pitchFamily="2" charset="2"/>
              <a:buChar char="§"/>
              <a:defRPr sz="1400" b="0" kern="1200">
                <a:solidFill>
                  <a:schemeClr val="tx1"/>
                </a:solidFill>
                <a:latin typeface="Arial"/>
                <a:ea typeface="+mn-ea"/>
                <a:cs typeface="+mn-cs"/>
              </a:defRPr>
            </a:lvl2pPr>
            <a:lvl3pPr marL="1200058" indent="-285728" algn="l" defTabSz="457200" rtl="0" eaLnBrk="1" fontAlgn="base" hangingPunct="1">
              <a:spcBef>
                <a:spcPct val="20000"/>
              </a:spcBef>
              <a:spcAft>
                <a:spcPct val="0"/>
              </a:spcAft>
              <a:buClr>
                <a:srgbClr val="E32119"/>
              </a:buClr>
              <a:buFont typeface="Wingdings" panose="05000000000000000000" pitchFamily="2" charset="2"/>
              <a:buChar char="§"/>
              <a:defRPr sz="1400" b="0" kern="1200">
                <a:solidFill>
                  <a:schemeClr val="tx1"/>
                </a:solidFill>
                <a:latin typeface="Arial"/>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dirty="0" smtClean="0">
                <a:latin typeface="Arial" panose="020B0604020202020204" pitchFamily="34" charset="0"/>
                <a:cs typeface="Arial" panose="020B0604020202020204" pitchFamily="34" charset="0"/>
              </a:rPr>
              <a:t>Summary</a:t>
            </a:r>
          </a:p>
          <a:p>
            <a:r>
              <a:rPr lang="en-US" sz="1400" b="0" dirty="0" smtClean="0"/>
              <a:t>In 2016 Cashmere Centre were looking for a new test to continue </a:t>
            </a:r>
            <a:r>
              <a:rPr lang="en-US" sz="1400" b="0" dirty="0" err="1" smtClean="0"/>
              <a:t>optimising</a:t>
            </a:r>
            <a:r>
              <a:rPr lang="en-US" sz="1400" b="0" dirty="0" smtClean="0"/>
              <a:t> their catalogues and improve ROI. A digital stamp is a reproduction of a postage stamp printed directly onto the envelope so it looks like a normal postage stamp. </a:t>
            </a:r>
          </a:p>
          <a:p>
            <a:endParaRPr lang="en-US" sz="1400" b="0" dirty="0"/>
          </a:p>
          <a:p>
            <a:r>
              <a:rPr lang="en-US" sz="1400" b="0" dirty="0" smtClean="0"/>
              <a:t>Cashmere Centre ran 3 tests using a digital stamp indicia vs. standard postage paid impression, two with warm customers and one with cold.</a:t>
            </a:r>
            <a:r>
              <a:rPr lang="en-GB" sz="1400" b="0" dirty="0" smtClean="0"/>
              <a:t> </a:t>
            </a:r>
          </a:p>
          <a:p>
            <a:endParaRPr lang="en-GB" sz="1400" b="0" dirty="0" smtClean="0">
              <a:latin typeface="Arial" panose="020B0604020202020204" pitchFamily="34" charset="0"/>
              <a:cs typeface="Arial" panose="020B0604020202020204" pitchFamily="34" charset="0"/>
            </a:endParaRPr>
          </a:p>
          <a:p>
            <a:r>
              <a:rPr lang="en-GB" sz="1400" b="0" dirty="0" smtClean="0">
                <a:latin typeface="Arial" panose="020B0604020202020204" pitchFamily="34" charset="0"/>
                <a:cs typeface="Arial" panose="020B0604020202020204" pitchFamily="34" charset="0"/>
              </a:rPr>
              <a:t>All 3 digital stamp tests beat the postage paid impression control uplifting response and sales.</a:t>
            </a:r>
            <a:endParaRPr lang="en-US" sz="1400" b="0" dirty="0"/>
          </a:p>
        </p:txBody>
      </p:sp>
      <p:pic>
        <p:nvPicPr>
          <p:cNvPr id="7" name="Picture 6" descr="Screen Shot 2017-06-07 at 13.34.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289682"/>
            <a:ext cx="6156176" cy="1041927"/>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695728" y="1340768"/>
            <a:ext cx="2073926" cy="576064"/>
          </a:xfrm>
          <a:prstGeom prst="rect">
            <a:avLst/>
          </a:prstGeom>
          <a:noFill/>
          <a:ln>
            <a:noFill/>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12" y="2276872"/>
            <a:ext cx="2149276" cy="125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497" y="3789040"/>
            <a:ext cx="2095991" cy="133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452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4000" y="3644900"/>
            <a:ext cx="8648700" cy="3000375"/>
          </a:xfrm>
          <a:prstGeom prst="rect">
            <a:avLst/>
          </a:prstGeom>
          <a:solidFill>
            <a:schemeClr val="bg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915" name="Rectangle 5"/>
          <p:cNvSpPr>
            <a:spLocks noChangeArrowheads="1"/>
          </p:cNvSpPr>
          <p:nvPr/>
        </p:nvSpPr>
        <p:spPr bwMode="auto">
          <a:xfrm>
            <a:off x="257175" y="4951413"/>
            <a:ext cx="848677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70C0"/>
                </a:solidFill>
                <a:latin typeface="Arial" charset="0"/>
              </a:rPr>
              <a:t>SOLUTION</a:t>
            </a:r>
          </a:p>
          <a:p>
            <a:r>
              <a:rPr lang="en-GB" altLang="en-US" sz="1200">
                <a:latin typeface="Arial" charset="0"/>
              </a:rPr>
              <a:t>East Riding of Yorkshire Council tested using Letterboxable Tracked to deliver their NSP’s. A bar-coded Letterboxable Tracked label which contains the tenant’s unique reference number. This meant they Royal Mail could log and track the NSP’s progress of the NSP from the council to the tenant’s home. Royal Mail’s scan of the bar code at the tenant’s home was proof that the NSP had been delivered directly to the tenant or through their letterbox.</a:t>
            </a:r>
          </a:p>
          <a:p>
            <a:endParaRPr lang="en-GB" altLang="en-US" sz="800">
              <a:latin typeface="Arial" charset="0"/>
            </a:endParaRPr>
          </a:p>
          <a:p>
            <a:r>
              <a:rPr lang="en-US" altLang="en-US" sz="1200" b="1">
                <a:solidFill>
                  <a:srgbClr val="0070C0"/>
                </a:solidFill>
                <a:latin typeface="Arial" charset="0"/>
              </a:rPr>
              <a:t>RESULTS</a:t>
            </a:r>
          </a:p>
          <a:p>
            <a:r>
              <a:rPr lang="en-GB" altLang="en-US" sz="1200">
                <a:latin typeface="Arial" charset="0"/>
              </a:rPr>
              <a:t>This solution has delivered a considerable saving to the Council and has freed up valuable time of the Court Officers who are now able to focus more on recovering other, more lucrative debt.</a:t>
            </a:r>
          </a:p>
        </p:txBody>
      </p:sp>
      <p:sp>
        <p:nvSpPr>
          <p:cNvPr id="17" name="Rectangle 16"/>
          <p:cNvSpPr/>
          <p:nvPr/>
        </p:nvSpPr>
        <p:spPr>
          <a:xfrm>
            <a:off x="254000" y="836613"/>
            <a:ext cx="8648700" cy="2628900"/>
          </a:xfrm>
          <a:prstGeom prst="rect">
            <a:avLst/>
          </a:prstGeom>
          <a:solidFill>
            <a:schemeClr val="bg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4"/>
          </p:nvPr>
        </p:nvSpPr>
        <p:spPr>
          <a:xfrm>
            <a:off x="-31750" y="201613"/>
            <a:ext cx="4578350" cy="522287"/>
          </a:xfrm>
        </p:spPr>
        <p:txBody>
          <a:bodyPr/>
          <a:lstStyle/>
          <a:p>
            <a:pPr>
              <a:defRPr/>
            </a:pPr>
            <a:r>
              <a:rPr lang="en-US" dirty="0" smtClean="0"/>
              <a:t>LOCAL AUTHORITY</a:t>
            </a:r>
            <a:endParaRPr lang="en-US" dirty="0"/>
          </a:p>
        </p:txBody>
      </p:sp>
      <p:sp>
        <p:nvSpPr>
          <p:cNvPr id="38918"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72CC4A-AB1D-440A-8DCF-B964381C7FEB}" type="slidenum">
              <a:rPr lang="en-US" altLang="en-US" smtClean="0">
                <a:solidFill>
                  <a:srgbClr val="FFFFFF"/>
                </a:solidFill>
                <a:latin typeface="Arial" charset="0"/>
              </a:rPr>
              <a:pPr fontAlgn="base">
                <a:spcBef>
                  <a:spcPct val="0"/>
                </a:spcBef>
                <a:spcAft>
                  <a:spcPct val="0"/>
                </a:spcAft>
              </a:pPr>
              <a:t>42</a:t>
            </a:fld>
            <a:endParaRPr lang="en-US" altLang="en-US" smtClean="0">
              <a:solidFill>
                <a:srgbClr val="FFFFFF"/>
              </a:solidFill>
              <a:latin typeface="Arial" charset="0"/>
            </a:endParaRPr>
          </a:p>
        </p:txBody>
      </p:sp>
      <p:pic>
        <p:nvPicPr>
          <p:cNvPr id="38919" name="Picture 6" descr="File:Rotherham Metropolitan Borough Council.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2212975"/>
            <a:ext cx="1803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Placeholder 11"/>
          <p:cNvSpPr txBox="1">
            <a:spLocks/>
          </p:cNvSpPr>
          <p:nvPr/>
        </p:nvSpPr>
        <p:spPr bwMode="auto">
          <a:xfrm>
            <a:off x="246063" y="1114425"/>
            <a:ext cx="8405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defTabSz="457200">
              <a:defRPr>
                <a:solidFill>
                  <a:schemeClr val="tx1"/>
                </a:solidFill>
                <a:latin typeface="Calibri" pitchFamily="34" charset="0"/>
              </a:defRPr>
            </a:lvl2pPr>
            <a:lvl3pPr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Clr>
                <a:srgbClr val="E32119"/>
              </a:buClr>
              <a:buFont typeface="Wingdings" pitchFamily="2" charset="2"/>
              <a:buNone/>
            </a:pPr>
            <a:r>
              <a:rPr lang="en-US" altLang="en-US" sz="1200" b="1">
                <a:solidFill>
                  <a:srgbClr val="0070C0"/>
                </a:solidFill>
                <a:latin typeface="Arial" charset="0"/>
              </a:rPr>
              <a:t>PROBLEM - </a:t>
            </a:r>
            <a:r>
              <a:rPr lang="en-GB" altLang="en-US" sz="1200">
                <a:solidFill>
                  <a:srgbClr val="000000"/>
                </a:solidFill>
                <a:latin typeface="Arial" charset="0"/>
              </a:rPr>
              <a:t>Rotherham Metropolitan Borough Council send a calendar to 116,000 residents  to remind them of their rubbish day and what to recycle in which bin. </a:t>
            </a:r>
          </a:p>
          <a:p>
            <a:pPr>
              <a:buClr>
                <a:srgbClr val="E32119"/>
              </a:buClr>
              <a:buFont typeface="Wingdings" pitchFamily="2" charset="2"/>
              <a:buNone/>
            </a:pPr>
            <a:r>
              <a:rPr lang="en-GB" altLang="en-US" sz="1200">
                <a:solidFill>
                  <a:srgbClr val="000000"/>
                </a:solidFill>
                <a:latin typeface="Arial" charset="0"/>
              </a:rPr>
              <a:t>Hand delivery had been the cheapest option but led to large numbers of complaints from roads that were missed or had been delivered the wrong calendar with the wrong collection day resulting in increased calls into the Council, extra postage to supply the right calendar and bin crews having to make extra collections.</a:t>
            </a:r>
          </a:p>
          <a:p>
            <a:pPr>
              <a:buClr>
                <a:srgbClr val="E32119"/>
              </a:buClr>
              <a:buFont typeface="Wingdings" pitchFamily="2" charset="2"/>
              <a:buNone/>
            </a:pPr>
            <a:endParaRPr lang="en-GB" altLang="en-US" sz="1200">
              <a:solidFill>
                <a:srgbClr val="000000"/>
              </a:solidFill>
              <a:latin typeface="Arial" charset="0"/>
            </a:endParaRPr>
          </a:p>
        </p:txBody>
      </p:sp>
      <p:sp>
        <p:nvSpPr>
          <p:cNvPr id="38921" name="TextBox 14"/>
          <p:cNvSpPr txBox="1">
            <a:spLocks noChangeArrowheads="1"/>
          </p:cNvSpPr>
          <p:nvPr/>
        </p:nvSpPr>
        <p:spPr bwMode="auto">
          <a:xfrm>
            <a:off x="6897688" y="2949575"/>
            <a:ext cx="20050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900">
                <a:solidFill>
                  <a:srgbClr val="000000"/>
                </a:solidFill>
              </a:rPr>
              <a:t>Case Study Courtesy of:  Paul Hutchinson, Waste Officer, Rotherham Metropolitan Borough Council</a:t>
            </a:r>
          </a:p>
        </p:txBody>
      </p:sp>
      <p:sp>
        <p:nvSpPr>
          <p:cNvPr id="38922" name="Rectangle 15"/>
          <p:cNvSpPr>
            <a:spLocks noChangeArrowheads="1"/>
          </p:cNvSpPr>
          <p:nvPr/>
        </p:nvSpPr>
        <p:spPr bwMode="auto">
          <a:xfrm>
            <a:off x="246063" y="2151063"/>
            <a:ext cx="8393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70C0"/>
                </a:solidFill>
                <a:latin typeface="Arial" charset="0"/>
              </a:rPr>
              <a:t>SOLUTION - </a:t>
            </a:r>
            <a:r>
              <a:rPr lang="en-GB" altLang="en-US" sz="1200">
                <a:solidFill>
                  <a:srgbClr val="000000"/>
                </a:solidFill>
                <a:latin typeface="Arial" charset="0"/>
              </a:rPr>
              <a:t>In 2015 Rotherham switched from hand delivery to mail delivery meaning: The </a:t>
            </a:r>
          </a:p>
          <a:p>
            <a:r>
              <a:rPr lang="en-GB" altLang="en-US" sz="1200">
                <a:solidFill>
                  <a:srgbClr val="000000"/>
                </a:solidFill>
                <a:latin typeface="Arial" charset="0"/>
              </a:rPr>
              <a:t>right calendar was sent to the right residents, first time, the personally addressed envelope got </a:t>
            </a:r>
          </a:p>
          <a:p>
            <a:r>
              <a:rPr lang="en-GB" altLang="en-US" sz="1200">
                <a:solidFill>
                  <a:srgbClr val="000000"/>
                </a:solidFill>
                <a:latin typeface="Arial" charset="0"/>
              </a:rPr>
              <a:t>more attention and it landed precisely when needed (just before Christmas to inform residents </a:t>
            </a:r>
          </a:p>
          <a:p>
            <a:r>
              <a:rPr lang="en-GB" altLang="en-US" sz="1200">
                <a:solidFill>
                  <a:srgbClr val="000000"/>
                </a:solidFill>
                <a:latin typeface="Arial" charset="0"/>
              </a:rPr>
              <a:t>of the changes).</a:t>
            </a:r>
          </a:p>
          <a:p>
            <a:endParaRPr lang="en-GB" altLang="en-US" sz="800">
              <a:solidFill>
                <a:srgbClr val="000000"/>
              </a:solidFill>
              <a:latin typeface="Arial" charset="0"/>
            </a:endParaRPr>
          </a:p>
          <a:p>
            <a:r>
              <a:rPr lang="en-US" altLang="en-US" sz="1200" b="1">
                <a:solidFill>
                  <a:srgbClr val="0070C0"/>
                </a:solidFill>
                <a:latin typeface="Arial" charset="0"/>
              </a:rPr>
              <a:t>RESULTS - </a:t>
            </a:r>
            <a:r>
              <a:rPr lang="en-GB" altLang="en-US" sz="1200">
                <a:solidFill>
                  <a:srgbClr val="000000"/>
                </a:solidFill>
                <a:latin typeface="Arial" charset="0"/>
              </a:rPr>
              <a:t>The number of complaints dropped – saving time and money. The number of </a:t>
            </a:r>
          </a:p>
          <a:p>
            <a:r>
              <a:rPr lang="en-GB" altLang="en-US" sz="1200">
                <a:solidFill>
                  <a:srgbClr val="000000"/>
                </a:solidFill>
                <a:latin typeface="Arial" charset="0"/>
              </a:rPr>
              <a:t>returns fell to 1% too, proving that mail was the most reliable way to deliver the calendar.</a:t>
            </a:r>
          </a:p>
        </p:txBody>
      </p:sp>
      <p:sp>
        <p:nvSpPr>
          <p:cNvPr id="38923" name="Rectangle 2"/>
          <p:cNvSpPr>
            <a:spLocks noChangeArrowheads="1"/>
          </p:cNvSpPr>
          <p:nvPr/>
        </p:nvSpPr>
        <p:spPr bwMode="auto">
          <a:xfrm>
            <a:off x="246063" y="836613"/>
            <a:ext cx="8656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latin typeface="Arial" charset="0"/>
              </a:rPr>
              <a:t>Get information out accurately and with impact </a:t>
            </a:r>
            <a:r>
              <a:rPr lang="en-US" altLang="en-US" sz="1200">
                <a:latin typeface="Arial" charset="0"/>
              </a:rPr>
              <a:t>– </a:t>
            </a:r>
            <a:r>
              <a:rPr lang="en-US" altLang="en-US" sz="1200" b="1">
                <a:solidFill>
                  <a:srgbClr val="0070C0"/>
                </a:solidFill>
                <a:latin typeface="Arial" charset="0"/>
              </a:rPr>
              <a:t>Case Study - ROTHERHAM METROPOLITAN BOROUGH COUNCIL</a:t>
            </a:r>
          </a:p>
        </p:txBody>
      </p:sp>
      <p:pic>
        <p:nvPicPr>
          <p:cNvPr id="389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4073525"/>
            <a:ext cx="27400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itle 1"/>
          <p:cNvSpPr txBox="1">
            <a:spLocks/>
          </p:cNvSpPr>
          <p:nvPr/>
        </p:nvSpPr>
        <p:spPr bwMode="auto">
          <a:xfrm>
            <a:off x="246063" y="3644900"/>
            <a:ext cx="8462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1200" b="1">
                <a:latin typeface="Arial" charset="0"/>
              </a:rPr>
              <a:t>Making rent collection more efficient – </a:t>
            </a:r>
            <a:r>
              <a:rPr lang="en-US" altLang="en-US" sz="1200" b="1">
                <a:solidFill>
                  <a:srgbClr val="0070C0"/>
                </a:solidFill>
                <a:latin typeface="Arial" charset="0"/>
              </a:rPr>
              <a:t>Case Study -  EAST RIDING OF YORKSHIRE COUNCIL</a:t>
            </a:r>
          </a:p>
        </p:txBody>
      </p:sp>
      <p:sp>
        <p:nvSpPr>
          <p:cNvPr id="38926" name="Rectangle 4"/>
          <p:cNvSpPr>
            <a:spLocks noChangeArrowheads="1"/>
          </p:cNvSpPr>
          <p:nvPr/>
        </p:nvSpPr>
        <p:spPr bwMode="auto">
          <a:xfrm>
            <a:off x="246063" y="3935413"/>
            <a:ext cx="8478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70C0"/>
                </a:solidFill>
                <a:latin typeface="Arial" charset="0"/>
              </a:rPr>
              <a:t>PROBLEM</a:t>
            </a:r>
          </a:p>
          <a:p>
            <a:r>
              <a:rPr lang="en-GB" altLang="en-US" sz="1200">
                <a:latin typeface="Arial" charset="0"/>
              </a:rPr>
              <a:t>Up until May 2016, council tenants with significant rent arrears would be issued a </a:t>
            </a:r>
          </a:p>
          <a:p>
            <a:r>
              <a:rPr lang="en-GB" altLang="en-US" sz="1200">
                <a:latin typeface="Arial" charset="0"/>
              </a:rPr>
              <a:t>‘Notice to Seek Possession’ (NSP).  The NSP was hand delivered by Court Officers – </a:t>
            </a:r>
          </a:p>
          <a:p>
            <a:r>
              <a:rPr lang="en-GB" altLang="en-US" sz="1200">
                <a:latin typeface="Arial" charset="0"/>
              </a:rPr>
              <a:t>to satisfy the courts that it had been legally served  It could take up to 2-3 days to serve each notice which was an expensive and inefficient use of the Court Officer’s time.</a:t>
            </a:r>
          </a:p>
        </p:txBody>
      </p:sp>
    </p:spTree>
    <p:extLst>
      <p:ext uri="{BB962C8B-B14F-4D97-AF65-F5344CB8AC3E}">
        <p14:creationId xmlns:p14="http://schemas.microsoft.com/office/powerpoint/2010/main" val="1955296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7775701" cy="523220"/>
          </a:xfrm>
        </p:spPr>
        <p:txBody>
          <a:bodyPr/>
          <a:lstStyle/>
          <a:p>
            <a:r>
              <a:rPr lang="en-GB" dirty="0" smtClean="0"/>
              <a:t>GREAT REWARDS STOPPED CHURN</a:t>
            </a:r>
            <a:endParaRPr lang="en-GB" dirty="0"/>
          </a:p>
        </p:txBody>
      </p:sp>
      <p:sp>
        <p:nvSpPr>
          <p:cNvPr id="3" name="Text Placeholder 2"/>
          <p:cNvSpPr>
            <a:spLocks noGrp="1"/>
          </p:cNvSpPr>
          <p:nvPr>
            <p:ph type="body" sz="quarter" idx="12"/>
          </p:nvPr>
        </p:nvSpPr>
        <p:spPr>
          <a:xfrm>
            <a:off x="451238" y="1556793"/>
            <a:ext cx="5920961" cy="3744415"/>
          </a:xfrm>
          <a:solidFill>
            <a:schemeClr val="bg1">
              <a:lumMod val="75000"/>
            </a:schemeClr>
          </a:solidFill>
        </p:spPr>
        <p:txBody>
          <a:bodyPr/>
          <a:lstStyle/>
          <a:p>
            <a:pPr marL="0" indent="0">
              <a:spcAft>
                <a:spcPts val="0"/>
              </a:spcAft>
              <a:buNone/>
            </a:pPr>
            <a:r>
              <a:rPr lang="en-GB" sz="1200" b="1" dirty="0" smtClean="0"/>
              <a:t>Summary</a:t>
            </a:r>
          </a:p>
          <a:p>
            <a:pPr marL="0" indent="0">
              <a:buNone/>
            </a:pPr>
            <a:r>
              <a:rPr lang="en-GB" sz="1200" dirty="0" smtClean="0"/>
              <a:t>Customers </a:t>
            </a:r>
            <a:r>
              <a:rPr lang="en-GB" sz="1200" dirty="0"/>
              <a:t>had got used to having to change providers to secure the best rewards</a:t>
            </a:r>
            <a:r>
              <a:rPr lang="en-GB" sz="1200" dirty="0" smtClean="0"/>
              <a:t>. Through </a:t>
            </a:r>
            <a:r>
              <a:rPr lang="en-GB" sz="1200" dirty="0"/>
              <a:t>bespoke research into the meaning of ‘value’ in UK culture </a:t>
            </a:r>
            <a:r>
              <a:rPr lang="en-GB" sz="1200" dirty="0" smtClean="0"/>
              <a:t>Virgin Media </a:t>
            </a:r>
            <a:r>
              <a:rPr lang="en-GB" sz="1200" dirty="0"/>
              <a:t>discovered that discounts and money off wouldn't change value perceptions. So they set about identifying how they could deliver something that every one of the 91,000 in the highest risk segments would really value. </a:t>
            </a:r>
            <a:r>
              <a:rPr lang="en-GB" sz="1200" dirty="0" smtClean="0"/>
              <a:t>Using </a:t>
            </a:r>
            <a:r>
              <a:rPr lang="en-GB" sz="1200" dirty="0"/>
              <a:t>customer data Virgin Media categorised customers most likely to churn </a:t>
            </a:r>
            <a:r>
              <a:rPr lang="en-GB" sz="1200" dirty="0" smtClean="0"/>
              <a:t>and from </a:t>
            </a:r>
            <a:r>
              <a:rPr lang="en-GB" sz="1200" dirty="0"/>
              <a:t>this they created micro-segments and allocated tailored upgrades to their packages. By giving these customers just a little bit more product for their money, Virgin Media knew they could increase a customer’s perception of value for their subscription. </a:t>
            </a:r>
            <a:endParaRPr lang="en-GB" sz="1200" dirty="0" smtClean="0"/>
          </a:p>
          <a:p>
            <a:pPr marL="0" indent="0">
              <a:buNone/>
            </a:pPr>
            <a:r>
              <a:rPr lang="en-GB" sz="1200" dirty="0" smtClean="0"/>
              <a:t>The </a:t>
            </a:r>
            <a:r>
              <a:rPr lang="en-GB" sz="1200" dirty="0"/>
              <a:t>creative approach was to ensure that the offer looked and felt like a gift. A strapline that held the campaign together - </a:t>
            </a:r>
            <a:r>
              <a:rPr lang="en-GB" sz="1200" i="1" dirty="0"/>
              <a:t>‘Just because’ </a:t>
            </a:r>
            <a:r>
              <a:rPr lang="en-GB" sz="1200" dirty="0"/>
              <a:t>- reinforced the feeling of generosity and no hidden </a:t>
            </a:r>
            <a:r>
              <a:rPr lang="en-GB" sz="1200" dirty="0" smtClean="0"/>
              <a:t>catches. Mail </a:t>
            </a:r>
            <a:r>
              <a:rPr lang="en-GB" sz="1200" dirty="0"/>
              <a:t>was used, in conjunction with </a:t>
            </a:r>
            <a:r>
              <a:rPr lang="en-GB" sz="1200" dirty="0" smtClean="0"/>
              <a:t>email.  </a:t>
            </a:r>
            <a:r>
              <a:rPr lang="en-GB" sz="1200" dirty="0"/>
              <a:t>The vibrant red envelope that landed on customer’s doormats with the line  - ‘</a:t>
            </a:r>
            <a:r>
              <a:rPr lang="en-GB" sz="1200" i="1" dirty="0"/>
              <a:t>We’ve added more to your bundle. Just because’</a:t>
            </a:r>
            <a:r>
              <a:rPr lang="en-GB" sz="1200" dirty="0"/>
              <a:t> – demanded to be opened.</a:t>
            </a:r>
          </a:p>
          <a:p>
            <a:pPr marL="0" indent="0">
              <a:buNone/>
            </a:pPr>
            <a:r>
              <a:rPr lang="en-GB" sz="1200" dirty="0" smtClean="0"/>
              <a:t>Based </a:t>
            </a:r>
            <a:r>
              <a:rPr lang="en-GB" sz="1200" dirty="0"/>
              <a:t>on the incremental projected annual value from retained customers the ROMI was </a:t>
            </a:r>
            <a:r>
              <a:rPr lang="en-GB" sz="1200" dirty="0" smtClean="0"/>
              <a:t>179:1</a:t>
            </a:r>
            <a:r>
              <a:rPr lang="en-GB" sz="1200" dirty="0"/>
              <a:t/>
            </a:r>
            <a:br>
              <a:rPr lang="en-GB" sz="1200" dirty="0"/>
            </a:br>
            <a:endParaRPr lang="en-GB" sz="1200" dirty="0"/>
          </a:p>
        </p:txBody>
      </p:sp>
      <p:sp>
        <p:nvSpPr>
          <p:cNvPr id="4" name="Slide Number Placeholder 3"/>
          <p:cNvSpPr>
            <a:spLocks noGrp="1"/>
          </p:cNvSpPr>
          <p:nvPr>
            <p:ph type="sldNum" sz="quarter" idx="15"/>
          </p:nvPr>
        </p:nvSpPr>
        <p:spPr/>
        <p:txBody>
          <a:bodyPr/>
          <a:lstStyle/>
          <a:p>
            <a:pPr defTabSz="457200">
              <a:defRPr/>
            </a:pPr>
            <a:fld id="{B16801D4-B9DD-46DC-9A86-725CEEC18E36}" type="slidenum">
              <a:rPr lang="en-US" smtClean="0">
                <a:solidFill>
                  <a:srgbClr val="FFFFFF"/>
                </a:solidFill>
              </a:rPr>
              <a:pPr defTabSz="457200">
                <a:defRPr/>
              </a:pPr>
              <a:t>43</a:t>
            </a:fld>
            <a:endParaRPr lang="en-US" dirty="0">
              <a:solidFill>
                <a:srgbClr val="FFFFFF"/>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607093" y="1196752"/>
            <a:ext cx="1781331" cy="1224136"/>
          </a:xfrm>
          <a:prstGeom prst="rect">
            <a:avLst/>
          </a:prstGeom>
          <a:noFill/>
          <a:ln>
            <a:noFill/>
          </a:ln>
        </p:spPr>
      </p:pic>
      <p:pic>
        <p:nvPicPr>
          <p:cNvPr id="6" name="Picture 5" descr="Macintosh HD:Users:arrantindall:Desktop:Screen Shot 2018-02-02 at 09.23.5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429000"/>
            <a:ext cx="2737373" cy="2838951"/>
          </a:xfrm>
          <a:prstGeom prst="rect">
            <a:avLst/>
          </a:prstGeom>
          <a:noFill/>
          <a:ln>
            <a:noFill/>
          </a:ln>
        </p:spPr>
      </p:pic>
    </p:spTree>
    <p:extLst>
      <p:ext uri="{BB962C8B-B14F-4D97-AF65-F5344CB8AC3E}">
        <p14:creationId xmlns:p14="http://schemas.microsoft.com/office/powerpoint/2010/main" val="4071460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7504793" cy="523220"/>
          </a:xfrm>
        </p:spPr>
        <p:txBody>
          <a:bodyPr/>
          <a:lstStyle/>
          <a:p>
            <a:r>
              <a:rPr lang="en-US" dirty="0" smtClean="0"/>
              <a:t>MAXIMISING CATALOGUE VALUE </a:t>
            </a:r>
            <a:endParaRPr lang="en-US" dirty="0"/>
          </a:p>
        </p:txBody>
      </p:sp>
      <p:sp>
        <p:nvSpPr>
          <p:cNvPr id="4" name="Slide Number Placeholder 3"/>
          <p:cNvSpPr>
            <a:spLocks noGrp="1"/>
          </p:cNvSpPr>
          <p:nvPr>
            <p:ph type="sldNum" sz="quarter" idx="15"/>
          </p:nvPr>
        </p:nvSpPr>
        <p:spPr/>
        <p:txBody>
          <a:bodyPr/>
          <a:lstStyle/>
          <a:p>
            <a:pPr defTabSz="457200">
              <a:defRPr/>
            </a:pPr>
            <a:fld id="{B16801D4-B9DD-46DC-9A86-725CEEC18E36}" type="slidenum">
              <a:rPr lang="en-US" smtClean="0">
                <a:solidFill>
                  <a:srgbClr val="FFFFFF"/>
                </a:solidFill>
              </a:rPr>
              <a:pPr defTabSz="457200">
                <a:defRPr/>
              </a:pPr>
              <a:t>44</a:t>
            </a:fld>
            <a:endParaRPr lang="en-US" dirty="0">
              <a:solidFill>
                <a:srgbClr val="FFFFFF"/>
              </a:solidFill>
            </a:endParaRPr>
          </a:p>
        </p:txBody>
      </p:sp>
      <p:sp>
        <p:nvSpPr>
          <p:cNvPr id="19" name="Text Placeholder 2"/>
          <p:cNvSpPr>
            <a:spLocks noGrp="1"/>
          </p:cNvSpPr>
          <p:nvPr>
            <p:ph type="body" sz="quarter" idx="12"/>
          </p:nvPr>
        </p:nvSpPr>
        <p:spPr>
          <a:xfrm>
            <a:off x="384458" y="1440482"/>
            <a:ext cx="8291998" cy="4940846"/>
          </a:xfrm>
        </p:spPr>
        <p:txBody>
          <a:bodyPr/>
          <a:lstStyle/>
          <a:p>
            <a:pPr marL="0" indent="0" algn="just">
              <a:spcAft>
                <a:spcPts val="300"/>
              </a:spcAft>
              <a:buNone/>
              <a:defRPr/>
            </a:pPr>
            <a:r>
              <a:rPr lang="en-US" sz="1400" dirty="0" smtClean="0">
                <a:latin typeface="Arial" panose="020B0604020202020204" pitchFamily="34" charset="0"/>
                <a:cs typeface="Arial" panose="020B0604020202020204" pitchFamily="34" charset="0"/>
              </a:rPr>
              <a:t>Background</a:t>
            </a:r>
          </a:p>
          <a:p>
            <a:pPr marL="285750" indent="-285750" algn="just">
              <a:spcAft>
                <a:spcPts val="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Online retailer using direct mail for a number of years was seeking to overhaul their complete campaigns by testing different formats, audience types, additional advertising to coincide with catalogues and different content based on seasonality</a:t>
            </a:r>
          </a:p>
          <a:p>
            <a:pPr marL="0" indent="0" algn="just">
              <a:spcAft>
                <a:spcPts val="300"/>
              </a:spcAft>
              <a:buNone/>
              <a:defRPr/>
            </a:pPr>
            <a:endParaRPr lang="en-US" sz="1400" dirty="0" smtClean="0">
              <a:latin typeface="Arial" panose="020B0604020202020204" pitchFamily="34" charset="0"/>
              <a:cs typeface="Arial" panose="020B0604020202020204" pitchFamily="34" charset="0"/>
            </a:endParaRPr>
          </a:p>
          <a:p>
            <a:pPr marL="0" indent="0" algn="just">
              <a:spcAft>
                <a:spcPts val="300"/>
              </a:spcAft>
              <a:buNone/>
              <a:defRPr/>
            </a:pPr>
            <a:r>
              <a:rPr lang="en-US" sz="1400" b="1" dirty="0" smtClean="0">
                <a:latin typeface="Arial" panose="020B0604020202020204" pitchFamily="34" charset="0"/>
                <a:cs typeface="Arial" panose="020B0604020202020204" pitchFamily="34" charset="0"/>
              </a:rPr>
              <a:t>Test 1</a:t>
            </a:r>
            <a:endParaRPr lang="en-US" sz="1400" b="1" dirty="0">
              <a:latin typeface="Arial" panose="020B0604020202020204" pitchFamily="34" charset="0"/>
              <a:cs typeface="Arial" panose="020B0604020202020204" pitchFamily="34" charset="0"/>
            </a:endParaRPr>
          </a:p>
          <a:p>
            <a:pPr marL="285750" indent="-285750" algn="just">
              <a:spcAft>
                <a:spcPts val="30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Catalogue content - new holiday </a:t>
            </a:r>
            <a:r>
              <a:rPr lang="en-US" sz="1400" dirty="0">
                <a:latin typeface="Arial" panose="020B0604020202020204" pitchFamily="34" charset="0"/>
                <a:cs typeface="Arial" panose="020B0604020202020204" pitchFamily="34" charset="0"/>
              </a:rPr>
              <a:t>collection including new </a:t>
            </a:r>
            <a:r>
              <a:rPr lang="en-US" sz="1400" dirty="0" smtClean="0">
                <a:latin typeface="Arial" panose="020B0604020202020204" pitchFamily="34" charset="0"/>
                <a:cs typeface="Arial" panose="020B0604020202020204" pitchFamily="34" charset="0"/>
              </a:rPr>
              <a:t>fashion ranges. Seeking to </a:t>
            </a:r>
            <a:r>
              <a:rPr lang="en-US" sz="1400" dirty="0">
                <a:latin typeface="Arial" panose="020B0604020202020204" pitchFamily="34" charset="0"/>
                <a:cs typeface="Arial" panose="020B0604020202020204" pitchFamily="34" charset="0"/>
              </a:rPr>
              <a:t>convert new customers (from cold data </a:t>
            </a:r>
            <a:r>
              <a:rPr lang="en-US" sz="1400" dirty="0" smtClean="0">
                <a:latin typeface="Arial" panose="020B0604020202020204" pitchFamily="34" charset="0"/>
                <a:cs typeface="Arial" panose="020B0604020202020204" pitchFamily="34" charset="0"/>
              </a:rPr>
              <a:t>lists), to </a:t>
            </a:r>
            <a:r>
              <a:rPr lang="en-US" sz="1400" dirty="0">
                <a:latin typeface="Arial" panose="020B0604020202020204" pitchFamily="34" charset="0"/>
                <a:cs typeface="Arial" panose="020B0604020202020204" pitchFamily="34" charset="0"/>
              </a:rPr>
              <a:t>convert existing customers from single buyers into </a:t>
            </a:r>
            <a:r>
              <a:rPr lang="en-US" sz="1400" dirty="0" smtClean="0">
                <a:latin typeface="Arial" panose="020B0604020202020204" pitchFamily="34" charset="0"/>
                <a:cs typeface="Arial" panose="020B0604020202020204" pitchFamily="34" charset="0"/>
              </a:rPr>
              <a:t>multi-buyers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re-engaging lapsed customers</a:t>
            </a:r>
          </a:p>
          <a:p>
            <a:pPr marL="0" indent="0" algn="just">
              <a:spcAft>
                <a:spcPts val="300"/>
              </a:spcAft>
              <a:buNone/>
              <a:defRPr/>
            </a:pPr>
            <a:endParaRPr lang="en-US" sz="1400" dirty="0" smtClean="0">
              <a:latin typeface="Arial" panose="020B0604020202020204" pitchFamily="34" charset="0"/>
              <a:cs typeface="Arial" panose="020B0604020202020204" pitchFamily="34" charset="0"/>
            </a:endParaRPr>
          </a:p>
          <a:p>
            <a:pPr marL="0" indent="0" algn="just">
              <a:spcAft>
                <a:spcPts val="300"/>
              </a:spcAft>
              <a:buNone/>
              <a:defRPr/>
            </a:pPr>
            <a:r>
              <a:rPr lang="en-US" sz="1400" b="1" dirty="0" smtClean="0">
                <a:latin typeface="Arial" panose="020B0604020202020204" pitchFamily="34" charset="0"/>
                <a:cs typeface="Arial" panose="020B0604020202020204" pitchFamily="34" charset="0"/>
              </a:rPr>
              <a:t>Test 2</a:t>
            </a:r>
          </a:p>
          <a:p>
            <a:pPr marL="285750" indent="-285750">
              <a:spcAft>
                <a:spcPts val="30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Format – overhaul of the </a:t>
            </a:r>
            <a:r>
              <a:rPr lang="en-US" sz="1400" dirty="0">
                <a:latin typeface="Arial" panose="020B0604020202020204" pitchFamily="34" charset="0"/>
                <a:cs typeface="Arial" panose="020B0604020202020204" pitchFamily="34" charset="0"/>
              </a:rPr>
              <a:t>graphic </a:t>
            </a:r>
            <a:r>
              <a:rPr lang="en-US" sz="1400" dirty="0" smtClean="0">
                <a:latin typeface="Arial" panose="020B0604020202020204" pitchFamily="34" charset="0"/>
                <a:cs typeface="Arial" panose="020B0604020202020204" pitchFamily="34" charset="0"/>
              </a:rPr>
              <a:t>design of the </a:t>
            </a:r>
            <a:r>
              <a:rPr lang="en-US" sz="1400" dirty="0">
                <a:latin typeface="Arial" panose="020B0604020202020204" pitchFamily="34" charset="0"/>
                <a:cs typeface="Arial" panose="020B0604020202020204" pitchFamily="34" charset="0"/>
              </a:rPr>
              <a:t>catalogue </a:t>
            </a:r>
            <a:r>
              <a:rPr lang="en-US" sz="1400" dirty="0" smtClean="0">
                <a:latin typeface="Arial" panose="020B0604020202020204" pitchFamily="34" charset="0"/>
                <a:cs typeface="Arial" panose="020B0604020202020204" pitchFamily="34" charset="0"/>
              </a:rPr>
              <a:t>including </a:t>
            </a:r>
            <a:r>
              <a:rPr lang="en-US" sz="1400" dirty="0">
                <a:latin typeface="Arial" panose="020B0604020202020204" pitchFamily="34" charset="0"/>
                <a:cs typeface="Arial" panose="020B0604020202020204" pitchFamily="34" charset="0"/>
              </a:rPr>
              <a:t>a new </a:t>
            </a:r>
            <a:r>
              <a:rPr lang="en-US" sz="1400" dirty="0" smtClean="0">
                <a:latin typeface="Arial" panose="020B0604020202020204" pitchFamily="34" charset="0"/>
                <a:cs typeface="Arial" panose="020B0604020202020204" pitchFamily="34" charset="0"/>
              </a:rPr>
              <a:t>size, paper stocks and new title </a:t>
            </a:r>
            <a:r>
              <a:rPr lang="en-US" sz="1400" dirty="0">
                <a:latin typeface="Arial" panose="020B0604020202020204" pitchFamily="34" charset="0"/>
                <a:cs typeface="Arial" panose="020B0604020202020204" pitchFamily="34" charset="0"/>
              </a:rPr>
              <a:t>and results will be compared to results from </a:t>
            </a:r>
            <a:r>
              <a:rPr lang="en-US" sz="1400" dirty="0" smtClean="0">
                <a:latin typeface="Arial" panose="020B0604020202020204" pitchFamily="34" charset="0"/>
                <a:cs typeface="Arial" panose="020B0604020202020204" pitchFamily="34" charset="0"/>
              </a:rPr>
              <a:t>the book sent last year</a:t>
            </a:r>
          </a:p>
          <a:p>
            <a:pPr marL="0" indent="0">
              <a:spcAft>
                <a:spcPts val="300"/>
              </a:spcAft>
              <a:buNone/>
              <a:defRPr/>
            </a:pPr>
            <a:endParaRPr lang="en-US" sz="1400" dirty="0" smtClean="0">
              <a:latin typeface="Arial" panose="020B0604020202020204" pitchFamily="34" charset="0"/>
              <a:cs typeface="Arial" panose="020B0604020202020204" pitchFamily="34" charset="0"/>
            </a:endParaRPr>
          </a:p>
          <a:p>
            <a:pPr marL="0" indent="0">
              <a:spcAft>
                <a:spcPts val="300"/>
              </a:spcAft>
              <a:buNone/>
              <a:defRPr/>
            </a:pPr>
            <a:r>
              <a:rPr lang="en-US" sz="1400" b="1" dirty="0" smtClean="0">
                <a:latin typeface="Arial" panose="020B0604020202020204" pitchFamily="34" charset="0"/>
                <a:cs typeface="Arial" panose="020B0604020202020204" pitchFamily="34" charset="0"/>
              </a:rPr>
              <a:t>Test 3</a:t>
            </a:r>
          </a:p>
          <a:p>
            <a:pPr marL="285750" indent="-285750">
              <a:spcAft>
                <a:spcPts val="300"/>
              </a:spcAft>
              <a:buFont typeface="Arial" panose="020B0604020202020204" pitchFamily="34" charset="0"/>
              <a:buChar char="•"/>
              <a:defRPr/>
            </a:pPr>
            <a:r>
              <a:rPr lang="en-US" sz="1400" dirty="0" smtClean="0"/>
              <a:t>Testing sending </a:t>
            </a:r>
            <a:r>
              <a:rPr lang="en-US" sz="1400" dirty="0"/>
              <a:t>a SALE postcard to </a:t>
            </a:r>
            <a:r>
              <a:rPr lang="en-US" sz="1400" dirty="0" smtClean="0"/>
              <a:t>the </a:t>
            </a:r>
            <a:r>
              <a:rPr lang="en-US" sz="1400" dirty="0"/>
              <a:t>house </a:t>
            </a:r>
            <a:r>
              <a:rPr lang="en-US" sz="1400" dirty="0" smtClean="0"/>
              <a:t>file to boost sales </a:t>
            </a:r>
            <a:endParaRPr lang="en-GB" sz="1400" dirty="0"/>
          </a:p>
          <a:p>
            <a:pPr marL="0" indent="0">
              <a:spcAft>
                <a:spcPts val="300"/>
              </a:spcAft>
              <a:buNone/>
              <a:defRPr/>
            </a:pPr>
            <a:endParaRPr lang="en-GB" sz="1400" b="1" dirty="0" smtClean="0"/>
          </a:p>
          <a:p>
            <a:pPr marL="0" indent="0">
              <a:spcAft>
                <a:spcPts val="300"/>
              </a:spcAft>
              <a:buNone/>
              <a:defRPr/>
            </a:pPr>
            <a:r>
              <a:rPr lang="en-GB" sz="1400" b="1" dirty="0" smtClean="0"/>
              <a:t>Test 4</a:t>
            </a:r>
            <a:endParaRPr lang="en-GB" sz="1400" b="1" dirty="0"/>
          </a:p>
          <a:p>
            <a:pPr marL="285750" indent="-285750">
              <a:spcAft>
                <a:spcPts val="300"/>
              </a:spcAft>
              <a:buFont typeface="Arial" panose="020B0604020202020204" pitchFamily="34" charset="0"/>
              <a:buChar char="•"/>
              <a:defRPr/>
            </a:pPr>
            <a:r>
              <a:rPr lang="en-US" sz="1400" dirty="0" smtClean="0"/>
              <a:t>Seasonality (testing </a:t>
            </a:r>
            <a:r>
              <a:rPr lang="en-US" sz="1400" dirty="0"/>
              <a:t>an altered product offering for </a:t>
            </a:r>
            <a:r>
              <a:rPr lang="en-US" sz="1400" dirty="0" smtClean="0"/>
              <a:t>late summer) - several </a:t>
            </a:r>
            <a:r>
              <a:rPr lang="en-US" sz="1400" dirty="0"/>
              <a:t>years of unseasonably warm weather in </a:t>
            </a:r>
            <a:r>
              <a:rPr lang="en-US" sz="1400" dirty="0" smtClean="0"/>
              <a:t>September </a:t>
            </a:r>
            <a:r>
              <a:rPr lang="en-US" sz="1400" dirty="0"/>
              <a:t>has led to lower than average response rates </a:t>
            </a:r>
            <a:r>
              <a:rPr lang="en-US" sz="1400" dirty="0" smtClean="0"/>
              <a:t>for </a:t>
            </a:r>
            <a:r>
              <a:rPr lang="en-US" sz="1400" dirty="0"/>
              <a:t>many fashion retailers </a:t>
            </a:r>
            <a:r>
              <a:rPr lang="en-US" sz="1400" dirty="0" smtClean="0"/>
              <a:t>as </a:t>
            </a:r>
            <a:r>
              <a:rPr lang="en-US" sz="1400" dirty="0"/>
              <a:t>the customer </a:t>
            </a:r>
            <a:r>
              <a:rPr lang="en-US" sz="1400" dirty="0" smtClean="0"/>
              <a:t>is not yet in </a:t>
            </a:r>
            <a:r>
              <a:rPr lang="en-US" sz="1400" dirty="0"/>
              <a:t>winter clothing shopping </a:t>
            </a:r>
            <a:r>
              <a:rPr lang="en-US" sz="1400" dirty="0" smtClean="0"/>
              <a:t>mode. </a:t>
            </a:r>
            <a:endParaRPr lang="en-GB" sz="1400" dirty="0" smtClean="0">
              <a:latin typeface="Arial" panose="020B0604020202020204" pitchFamily="34" charset="0"/>
              <a:cs typeface="Arial" panose="020B0604020202020204" pitchFamily="34" charset="0"/>
            </a:endParaRPr>
          </a:p>
          <a:p>
            <a:pPr marL="285750" indent="-285750" algn="just">
              <a:spcAft>
                <a:spcPts val="30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a:spcBef>
                <a:spcPct val="0"/>
              </a:spcBef>
              <a:spcAft>
                <a:spcPts val="300"/>
              </a:spcAft>
            </a:pPr>
            <a:endParaRPr lang="en-US" altLang="en-US" sz="1400" u="sng" dirty="0" smtClean="0">
              <a:latin typeface="Arial" panose="020B0604020202020204" pitchFamily="34" charset="0"/>
              <a:cs typeface="Arial" panose="020B0604020202020204" pitchFamily="34" charset="0"/>
            </a:endParaRPr>
          </a:p>
          <a:p>
            <a:pPr>
              <a:spcBef>
                <a:spcPct val="0"/>
              </a:spcBef>
              <a:spcAft>
                <a:spcPts val="300"/>
              </a:spcAft>
            </a:pPr>
            <a:endParaRPr lang="en-US" altLang="en-US" sz="1400" u="sng" dirty="0" smtClean="0">
              <a:latin typeface="Arial" panose="020B0604020202020204" pitchFamily="34" charset="0"/>
              <a:cs typeface="Arial" panose="020B0604020202020204" pitchFamily="34" charset="0"/>
            </a:endParaRPr>
          </a:p>
          <a:p>
            <a:pPr marL="285750" indent="-285750">
              <a:spcBef>
                <a:spcPct val="0"/>
              </a:spcBef>
              <a:spcAft>
                <a:spcPts val="300"/>
              </a:spcAft>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marL="285750" indent="-285750">
              <a:spcBef>
                <a:spcPct val="0"/>
              </a:spcBef>
              <a:spcAft>
                <a:spcPts val="300"/>
              </a:spcAft>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algn="just">
              <a:spcAft>
                <a:spcPts val="300"/>
              </a:spcAft>
              <a:defRPr/>
            </a:pPr>
            <a:endParaRPr lang="en-GB" sz="1400" dirty="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marL="0" indent="0">
              <a:spcAft>
                <a:spcPts val="300"/>
              </a:spcAft>
              <a:buFont typeface="Wingdings" panose="05000000000000000000" pitchFamily="2" charset="2"/>
              <a:buNone/>
              <a:defRPr/>
            </a:pPr>
            <a:endParaRPr lang="en-GB" sz="1400" dirty="0">
              <a:latin typeface="Arial" panose="020B0604020202020204" pitchFamily="34" charset="0"/>
              <a:cs typeface="Arial" panose="020B0604020202020204" pitchFamily="34" charset="0"/>
            </a:endParaRPr>
          </a:p>
          <a:p>
            <a:pPr marL="0" indent="0">
              <a:spcAft>
                <a:spcPts val="300"/>
              </a:spcAft>
              <a:buFont typeface="Wingdings" panose="05000000000000000000" pitchFamily="2" charset="2"/>
              <a:buNone/>
              <a:defRPr/>
            </a:pPr>
            <a:endParaRPr lang="en-GB" sz="1400" dirty="0" smtClean="0">
              <a:latin typeface="Arial" panose="020B0604020202020204" pitchFamily="34" charset="0"/>
              <a:cs typeface="Arial" panose="020B0604020202020204" pitchFamily="34" charset="0"/>
            </a:endParaRPr>
          </a:p>
          <a:p>
            <a:pPr>
              <a:spcAft>
                <a:spcPts val="300"/>
              </a:spcAft>
              <a:defRPr/>
            </a:pPr>
            <a:endParaRPr lang="en-GB" sz="1400" dirty="0">
              <a:latin typeface="Arial" panose="020B0604020202020204" pitchFamily="34" charset="0"/>
              <a:cs typeface="Arial" panose="020B0604020202020204" pitchFamily="34" charset="0"/>
            </a:endParaRPr>
          </a:p>
        </p:txBody>
      </p:sp>
      <p:sp>
        <p:nvSpPr>
          <p:cNvPr id="20" name="Text Placeholder 1"/>
          <p:cNvSpPr txBox="1">
            <a:spLocks/>
          </p:cNvSpPr>
          <p:nvPr/>
        </p:nvSpPr>
        <p:spPr>
          <a:xfrm>
            <a:off x="-36512" y="817548"/>
            <a:ext cx="7925806" cy="523220"/>
          </a:xfrm>
          <a:prstGeom prst="rect">
            <a:avLst/>
          </a:prstGeom>
          <a:solidFill>
            <a:srgbClr val="009CDA"/>
          </a:solidFill>
        </p:spPr>
        <p:txBody>
          <a:bodyPr wrap="none" lIns="648000">
            <a:spAutoFit/>
          </a:bodyPr>
          <a:lstStyle>
            <a:lvl1pPr marL="0" indent="0" algn="l" defTabSz="457200" rtl="0" eaLnBrk="1" fontAlgn="base" hangingPunct="1">
              <a:spcBef>
                <a:spcPct val="20000"/>
              </a:spcBef>
              <a:spcAft>
                <a:spcPct val="0"/>
              </a:spcAft>
              <a:buFont typeface="Arial" charset="0"/>
              <a:buNone/>
              <a:defRPr sz="2800" b="1" kern="1200" cap="all" baseline="0">
                <a:solidFill>
                  <a:schemeClr val="bg1"/>
                </a:solidFill>
                <a:latin typeface="Arial Black" panose="020B0A040201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BY TESTING FORMATS AND OFFERS</a:t>
            </a:r>
            <a:endParaRPr lang="en-US" dirty="0"/>
          </a:p>
        </p:txBody>
      </p:sp>
    </p:spTree>
    <p:extLst>
      <p:ext uri="{BB962C8B-B14F-4D97-AF65-F5344CB8AC3E}">
        <p14:creationId xmlns:p14="http://schemas.microsoft.com/office/powerpoint/2010/main" val="2675272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201259"/>
            <a:ext cx="7504793" cy="523220"/>
          </a:xfrm>
        </p:spPr>
        <p:txBody>
          <a:bodyPr/>
          <a:lstStyle/>
          <a:p>
            <a:r>
              <a:rPr lang="en-US" dirty="0" smtClean="0"/>
              <a:t>MAXIMISING CATALOGUE VALUE </a:t>
            </a:r>
            <a:endParaRPr lang="en-US" dirty="0"/>
          </a:p>
        </p:txBody>
      </p:sp>
      <p:sp>
        <p:nvSpPr>
          <p:cNvPr id="4" name="Slide Number Placeholder 3"/>
          <p:cNvSpPr>
            <a:spLocks noGrp="1"/>
          </p:cNvSpPr>
          <p:nvPr>
            <p:ph type="sldNum" sz="quarter" idx="15"/>
          </p:nvPr>
        </p:nvSpPr>
        <p:spPr>
          <a:xfrm>
            <a:off x="8058151" y="6520259"/>
            <a:ext cx="502626" cy="365125"/>
          </a:xfrm>
        </p:spPr>
        <p:txBody>
          <a:bodyPr/>
          <a:lstStyle/>
          <a:p>
            <a:pPr defTabSz="457200">
              <a:defRPr/>
            </a:pPr>
            <a:fld id="{B16801D4-B9DD-46DC-9A86-725CEEC18E36}" type="slidenum">
              <a:rPr lang="en-US" smtClean="0">
                <a:solidFill>
                  <a:srgbClr val="FFFFFF"/>
                </a:solidFill>
              </a:rPr>
              <a:pPr defTabSz="457200">
                <a:defRPr/>
              </a:pPr>
              <a:t>45</a:t>
            </a:fld>
            <a:endParaRPr lang="en-US" dirty="0">
              <a:solidFill>
                <a:srgbClr val="FFFFFF"/>
              </a:solidFill>
            </a:endParaRPr>
          </a:p>
        </p:txBody>
      </p:sp>
      <p:sp>
        <p:nvSpPr>
          <p:cNvPr id="19" name="Text Placeholder 2"/>
          <p:cNvSpPr>
            <a:spLocks noGrp="1"/>
          </p:cNvSpPr>
          <p:nvPr>
            <p:ph type="body" sz="quarter" idx="12"/>
          </p:nvPr>
        </p:nvSpPr>
        <p:spPr>
          <a:xfrm>
            <a:off x="384458" y="1584498"/>
            <a:ext cx="8291998" cy="1268438"/>
          </a:xfrm>
        </p:spPr>
        <p:txBody>
          <a:bodyPr/>
          <a:lstStyle/>
          <a:p>
            <a:pPr marL="0" indent="0" algn="just">
              <a:spcAft>
                <a:spcPts val="300"/>
              </a:spcAft>
              <a:buNone/>
              <a:defRPr/>
            </a:pPr>
            <a:r>
              <a:rPr lang="en-US" sz="1400" b="1" dirty="0" smtClean="0">
                <a:latin typeface="Arial" panose="020B0604020202020204" pitchFamily="34" charset="0"/>
                <a:cs typeface="Arial" panose="020B0604020202020204" pitchFamily="34" charset="0"/>
              </a:rPr>
              <a:t>Background</a:t>
            </a:r>
          </a:p>
          <a:p>
            <a:pPr marL="0" indent="0" algn="just">
              <a:spcAft>
                <a:spcPts val="0"/>
              </a:spcAft>
              <a:buNone/>
              <a:defRPr/>
            </a:pPr>
            <a:r>
              <a:rPr lang="en-US" sz="1400" dirty="0" smtClean="0">
                <a:latin typeface="Arial" panose="020B0604020202020204" pitchFamily="34" charset="0"/>
                <a:cs typeface="Arial" panose="020B0604020202020204" pitchFamily="34" charset="0"/>
              </a:rPr>
              <a:t>Online retailer using direct mail for a number of years was seeking to overhaul their complete campaigns by testing different formats, audience types, additional advertising to coincide with catalogues and different content based on seasonality</a:t>
            </a:r>
          </a:p>
          <a:p>
            <a:pPr marL="0" indent="0" algn="just">
              <a:spcAft>
                <a:spcPts val="300"/>
              </a:spcAft>
              <a:buNone/>
              <a:defRPr/>
            </a:pPr>
            <a:endParaRPr lang="en-US" sz="1400" dirty="0" smtClean="0">
              <a:latin typeface="Arial" panose="020B0604020202020204" pitchFamily="34" charset="0"/>
              <a:cs typeface="Arial" panose="020B0604020202020204" pitchFamily="34" charset="0"/>
            </a:endParaRPr>
          </a:p>
          <a:p>
            <a:pPr marL="285750" indent="-285750" algn="just">
              <a:spcAft>
                <a:spcPts val="30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a:spcBef>
                <a:spcPct val="0"/>
              </a:spcBef>
              <a:spcAft>
                <a:spcPts val="300"/>
              </a:spcAft>
            </a:pPr>
            <a:endParaRPr lang="en-US" altLang="en-US" sz="1400" u="sng" dirty="0" smtClean="0">
              <a:latin typeface="Arial" panose="020B0604020202020204" pitchFamily="34" charset="0"/>
              <a:cs typeface="Arial" panose="020B0604020202020204" pitchFamily="34" charset="0"/>
            </a:endParaRPr>
          </a:p>
          <a:p>
            <a:pPr>
              <a:spcBef>
                <a:spcPct val="0"/>
              </a:spcBef>
              <a:spcAft>
                <a:spcPts val="300"/>
              </a:spcAft>
            </a:pPr>
            <a:endParaRPr lang="en-US" altLang="en-US" sz="1400" u="sng" dirty="0" smtClean="0">
              <a:latin typeface="Arial" panose="020B0604020202020204" pitchFamily="34" charset="0"/>
              <a:cs typeface="Arial" panose="020B0604020202020204" pitchFamily="34" charset="0"/>
            </a:endParaRPr>
          </a:p>
          <a:p>
            <a:pPr marL="285750" indent="-285750">
              <a:spcBef>
                <a:spcPct val="0"/>
              </a:spcBef>
              <a:spcAft>
                <a:spcPts val="300"/>
              </a:spcAft>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marL="285750" indent="-285750">
              <a:spcBef>
                <a:spcPct val="0"/>
              </a:spcBef>
              <a:spcAft>
                <a:spcPts val="300"/>
              </a:spcAft>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algn="just">
              <a:spcAft>
                <a:spcPts val="300"/>
              </a:spcAft>
              <a:defRPr/>
            </a:pPr>
            <a:endParaRPr lang="en-GB" sz="1400" dirty="0">
              <a:latin typeface="Arial" panose="020B0604020202020204" pitchFamily="34" charset="0"/>
              <a:cs typeface="Arial" panose="020B0604020202020204" pitchFamily="34" charset="0"/>
            </a:endParaRPr>
          </a:p>
          <a:p>
            <a:pPr algn="just">
              <a:spcAft>
                <a:spcPts val="300"/>
              </a:spcAft>
              <a:defRPr/>
            </a:pPr>
            <a:endParaRPr lang="en-GB" sz="1400" dirty="0" smtClean="0">
              <a:latin typeface="Arial" panose="020B0604020202020204" pitchFamily="34" charset="0"/>
              <a:cs typeface="Arial" panose="020B0604020202020204" pitchFamily="34" charset="0"/>
            </a:endParaRPr>
          </a:p>
          <a:p>
            <a:pPr marL="0" indent="0">
              <a:spcAft>
                <a:spcPts val="300"/>
              </a:spcAft>
              <a:buFont typeface="Wingdings" panose="05000000000000000000" pitchFamily="2" charset="2"/>
              <a:buNone/>
              <a:defRPr/>
            </a:pPr>
            <a:endParaRPr lang="en-GB" sz="1400" dirty="0">
              <a:latin typeface="Arial" panose="020B0604020202020204" pitchFamily="34" charset="0"/>
              <a:cs typeface="Arial" panose="020B0604020202020204" pitchFamily="34" charset="0"/>
            </a:endParaRPr>
          </a:p>
          <a:p>
            <a:pPr marL="0" indent="0">
              <a:spcAft>
                <a:spcPts val="300"/>
              </a:spcAft>
              <a:buFont typeface="Wingdings" panose="05000000000000000000" pitchFamily="2" charset="2"/>
              <a:buNone/>
              <a:defRPr/>
            </a:pPr>
            <a:endParaRPr lang="en-GB" sz="1400" dirty="0" smtClean="0">
              <a:latin typeface="Arial" panose="020B0604020202020204" pitchFamily="34" charset="0"/>
              <a:cs typeface="Arial" panose="020B0604020202020204" pitchFamily="34" charset="0"/>
            </a:endParaRPr>
          </a:p>
          <a:p>
            <a:pPr>
              <a:spcAft>
                <a:spcPts val="300"/>
              </a:spcAft>
              <a:defRPr/>
            </a:pPr>
            <a:endParaRPr lang="en-GB" sz="1400" dirty="0">
              <a:latin typeface="Arial" panose="020B0604020202020204" pitchFamily="34" charset="0"/>
              <a:cs typeface="Arial" panose="020B0604020202020204" pitchFamily="34" charset="0"/>
            </a:endParaRPr>
          </a:p>
        </p:txBody>
      </p:sp>
      <p:sp>
        <p:nvSpPr>
          <p:cNvPr id="20" name="Text Placeholder 1"/>
          <p:cNvSpPr txBox="1">
            <a:spLocks/>
          </p:cNvSpPr>
          <p:nvPr/>
        </p:nvSpPr>
        <p:spPr>
          <a:xfrm>
            <a:off x="-36512" y="817548"/>
            <a:ext cx="7925806" cy="523220"/>
          </a:xfrm>
          <a:prstGeom prst="rect">
            <a:avLst/>
          </a:prstGeom>
          <a:solidFill>
            <a:srgbClr val="009CDA"/>
          </a:solidFill>
        </p:spPr>
        <p:txBody>
          <a:bodyPr wrap="none" lIns="648000">
            <a:spAutoFit/>
          </a:bodyPr>
          <a:lstStyle>
            <a:lvl1pPr marL="0" indent="0" algn="l" defTabSz="457200" rtl="0" eaLnBrk="1" fontAlgn="base" hangingPunct="1">
              <a:spcBef>
                <a:spcPct val="20000"/>
              </a:spcBef>
              <a:spcAft>
                <a:spcPct val="0"/>
              </a:spcAft>
              <a:buFont typeface="Arial" charset="0"/>
              <a:buNone/>
              <a:defRPr sz="2800" b="1" kern="1200" cap="all" baseline="0">
                <a:solidFill>
                  <a:schemeClr val="bg1"/>
                </a:solidFill>
                <a:latin typeface="Arial Black" panose="020B0A040201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BY TESTING FORMATS AND OFFERS</a:t>
            </a:r>
            <a:endParaRPr lang="en-US" dirty="0"/>
          </a:p>
        </p:txBody>
      </p:sp>
      <p:sp>
        <p:nvSpPr>
          <p:cNvPr id="3" name="Oval 2"/>
          <p:cNvSpPr/>
          <p:nvPr/>
        </p:nvSpPr>
        <p:spPr>
          <a:xfrm>
            <a:off x="107504" y="2708920"/>
            <a:ext cx="4320480" cy="1944216"/>
          </a:xfrm>
          <a:prstGeom prst="ellipse">
            <a:avLst/>
          </a:prstGeom>
          <a:solidFill>
            <a:srgbClr val="0DA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p:cNvSpPr/>
          <p:nvPr/>
        </p:nvSpPr>
        <p:spPr>
          <a:xfrm>
            <a:off x="179512" y="2941637"/>
            <a:ext cx="4211960" cy="1423467"/>
          </a:xfrm>
          <a:prstGeom prst="rect">
            <a:avLst/>
          </a:prstGeom>
        </p:spPr>
        <p:txBody>
          <a:bodyPr wrap="square">
            <a:spAutoFit/>
          </a:bodyPr>
          <a:lstStyle/>
          <a:p>
            <a:pPr algn="ctr">
              <a:spcAft>
                <a:spcPts val="300"/>
              </a:spcAft>
              <a:defRPr/>
            </a:pPr>
            <a:r>
              <a:rPr lang="en-US" sz="1400" b="1" dirty="0">
                <a:latin typeface="Arial" panose="020B0604020202020204" pitchFamily="34" charset="0"/>
                <a:cs typeface="Arial" panose="020B0604020202020204" pitchFamily="34" charset="0"/>
              </a:rPr>
              <a:t>Test 1</a:t>
            </a:r>
          </a:p>
          <a:p>
            <a:pPr algn="ctr">
              <a:spcAft>
                <a:spcPts val="300"/>
              </a:spcAft>
              <a:defRPr/>
            </a:pPr>
            <a:r>
              <a:rPr lang="en-US" sz="1400" dirty="0">
                <a:latin typeface="Arial" panose="020B0604020202020204" pitchFamily="34" charset="0"/>
                <a:cs typeface="Arial" panose="020B0604020202020204" pitchFamily="34" charset="0"/>
              </a:rPr>
              <a:t>Catalogue content - new holiday collection including new fashion ranges. Seeking to convert new customers (from cold data lists), to convert existing customers from single buyers into multi-buyers and re-engaging lapsed customers</a:t>
            </a:r>
          </a:p>
        </p:txBody>
      </p:sp>
      <p:sp>
        <p:nvSpPr>
          <p:cNvPr id="10" name="Oval 9"/>
          <p:cNvSpPr/>
          <p:nvPr/>
        </p:nvSpPr>
        <p:spPr>
          <a:xfrm>
            <a:off x="4608512" y="2708920"/>
            <a:ext cx="4320480" cy="194421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p:cNvSpPr/>
          <p:nvPr/>
        </p:nvSpPr>
        <p:spPr>
          <a:xfrm>
            <a:off x="4752528" y="2975173"/>
            <a:ext cx="4211960" cy="1461939"/>
          </a:xfrm>
          <a:prstGeom prst="rect">
            <a:avLst/>
          </a:prstGeom>
        </p:spPr>
        <p:txBody>
          <a:bodyPr wrap="square">
            <a:spAutoFit/>
          </a:bodyPr>
          <a:lstStyle/>
          <a:p>
            <a:pPr algn="ctr">
              <a:spcAft>
                <a:spcPts val="300"/>
              </a:spcAft>
              <a:defRPr/>
            </a:pPr>
            <a:r>
              <a:rPr lang="en-US" sz="1400" b="1" dirty="0">
                <a:latin typeface="Arial" panose="020B0604020202020204" pitchFamily="34" charset="0"/>
                <a:cs typeface="Arial" panose="020B0604020202020204" pitchFamily="34" charset="0"/>
              </a:rPr>
              <a:t>Test </a:t>
            </a:r>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p>
            <a:pPr algn="ctr">
              <a:spcAft>
                <a:spcPts val="300"/>
              </a:spcAft>
              <a:defRPr/>
            </a:pPr>
            <a:r>
              <a:rPr lang="en-US" sz="1400" dirty="0">
                <a:latin typeface="Arial" panose="020B0604020202020204" pitchFamily="34" charset="0"/>
                <a:cs typeface="Arial" panose="020B0604020202020204" pitchFamily="34" charset="0"/>
              </a:rPr>
              <a:t>Format – overhaul of the graphic design of the catalogue including a new size, paper stocks and new title and results will be compared to results from the book sent last year</a:t>
            </a:r>
          </a:p>
          <a:p>
            <a:pPr algn="ctr">
              <a:spcAft>
                <a:spcPts val="300"/>
              </a:spcAft>
              <a:defRPr/>
            </a:pPr>
            <a:endParaRPr lang="en-US" sz="1400" dirty="0">
              <a:latin typeface="Arial" panose="020B0604020202020204" pitchFamily="34" charset="0"/>
              <a:cs typeface="Arial" panose="020B0604020202020204" pitchFamily="34" charset="0"/>
            </a:endParaRPr>
          </a:p>
        </p:txBody>
      </p:sp>
      <p:sp>
        <p:nvSpPr>
          <p:cNvPr id="12" name="Oval 11"/>
          <p:cNvSpPr/>
          <p:nvPr/>
        </p:nvSpPr>
        <p:spPr>
          <a:xfrm>
            <a:off x="107504" y="4725144"/>
            <a:ext cx="4320480" cy="19442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p:cNvSpPr/>
          <p:nvPr/>
        </p:nvSpPr>
        <p:spPr>
          <a:xfrm>
            <a:off x="323528" y="4957861"/>
            <a:ext cx="3995936" cy="1423467"/>
          </a:xfrm>
          <a:prstGeom prst="rect">
            <a:avLst/>
          </a:prstGeom>
        </p:spPr>
        <p:txBody>
          <a:bodyPr wrap="square">
            <a:spAutoFit/>
          </a:bodyPr>
          <a:lstStyle/>
          <a:p>
            <a:pPr algn="ctr">
              <a:spcAft>
                <a:spcPts val="300"/>
              </a:spcAft>
              <a:defRPr/>
            </a:pPr>
            <a:r>
              <a:rPr lang="en-US" sz="1400" b="1" dirty="0">
                <a:latin typeface="Arial" panose="020B0604020202020204" pitchFamily="34" charset="0"/>
                <a:cs typeface="Arial" panose="020B0604020202020204" pitchFamily="34" charset="0"/>
              </a:rPr>
              <a:t>Test </a:t>
            </a:r>
            <a:r>
              <a:rPr lang="en-US" sz="1400" b="1" dirty="0" smtClean="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a:p>
            <a:pPr algn="ctr">
              <a:spcAft>
                <a:spcPts val="300"/>
              </a:spcAft>
              <a:defRPr/>
            </a:pPr>
            <a:r>
              <a:rPr lang="en-US" sz="1400" dirty="0">
                <a:latin typeface="Arial" panose="020B0604020202020204" pitchFamily="34" charset="0"/>
                <a:cs typeface="Arial" panose="020B0604020202020204" pitchFamily="34" charset="0"/>
              </a:rPr>
              <a:t>Seasonality </a:t>
            </a:r>
            <a:r>
              <a:rPr lang="en-US" sz="1400" dirty="0" smtClean="0">
                <a:latin typeface="Arial" panose="020B0604020202020204" pitchFamily="34" charset="0"/>
                <a:cs typeface="Arial" panose="020B0604020202020204" pitchFamily="34" charset="0"/>
              </a:rPr>
              <a:t>(change type of product offer </a:t>
            </a:r>
            <a:r>
              <a:rPr lang="en-US" sz="1400" dirty="0">
                <a:latin typeface="Arial" panose="020B0604020202020204" pitchFamily="34" charset="0"/>
                <a:cs typeface="Arial" panose="020B0604020202020204" pitchFamily="34" charset="0"/>
              </a:rPr>
              <a:t>for late summer) - several years of unseasonably warm </a:t>
            </a:r>
            <a:r>
              <a:rPr lang="en-US" sz="1400" dirty="0" smtClean="0">
                <a:latin typeface="Arial" panose="020B0604020202020204" pitchFamily="34" charset="0"/>
                <a:cs typeface="Arial" panose="020B0604020202020204" pitchFamily="34" charset="0"/>
              </a:rPr>
              <a:t>September </a:t>
            </a:r>
            <a:r>
              <a:rPr lang="en-US" sz="1400" dirty="0">
                <a:latin typeface="Arial" panose="020B0604020202020204" pitchFamily="34" charset="0"/>
                <a:cs typeface="Arial" panose="020B0604020202020204" pitchFamily="34" charset="0"/>
              </a:rPr>
              <a:t>weather </a:t>
            </a:r>
            <a:r>
              <a:rPr lang="en-US" sz="1400" dirty="0" smtClean="0">
                <a:latin typeface="Arial" panose="020B0604020202020204" pitchFamily="34" charset="0"/>
                <a:cs typeface="Arial" panose="020B0604020202020204" pitchFamily="34" charset="0"/>
              </a:rPr>
              <a:t>meant lower than </a:t>
            </a:r>
            <a:r>
              <a:rPr lang="en-US" sz="1400" dirty="0">
                <a:latin typeface="Arial" panose="020B0604020202020204" pitchFamily="34" charset="0"/>
                <a:cs typeface="Arial" panose="020B0604020202020204" pitchFamily="34" charset="0"/>
              </a:rPr>
              <a:t>average response rates </a:t>
            </a:r>
            <a:r>
              <a:rPr lang="en-US" sz="1400" dirty="0" smtClean="0">
                <a:latin typeface="Arial" panose="020B0604020202020204" pitchFamily="34" charset="0"/>
                <a:cs typeface="Arial" panose="020B0604020202020204" pitchFamily="34" charset="0"/>
              </a:rPr>
              <a:t>as </a:t>
            </a:r>
            <a:r>
              <a:rPr lang="en-US" sz="1400" dirty="0">
                <a:latin typeface="Arial" panose="020B0604020202020204" pitchFamily="34" charset="0"/>
                <a:cs typeface="Arial" panose="020B0604020202020204" pitchFamily="34" charset="0"/>
              </a:rPr>
              <a:t>the customer </a:t>
            </a:r>
            <a:r>
              <a:rPr lang="en-US" sz="1400" dirty="0" smtClean="0">
                <a:latin typeface="Arial" panose="020B0604020202020204" pitchFamily="34" charset="0"/>
                <a:cs typeface="Arial" panose="020B0604020202020204" pitchFamily="34" charset="0"/>
              </a:rPr>
              <a:t>not </a:t>
            </a:r>
            <a:r>
              <a:rPr lang="en-US" sz="1400" dirty="0">
                <a:latin typeface="Arial" panose="020B0604020202020204" pitchFamily="34" charset="0"/>
                <a:cs typeface="Arial" panose="020B0604020202020204" pitchFamily="34" charset="0"/>
              </a:rPr>
              <a:t>yet in winter clothing shopping mode. </a:t>
            </a:r>
            <a:endParaRPr lang="en-GB" sz="1400" dirty="0">
              <a:latin typeface="Arial" panose="020B0604020202020204" pitchFamily="34" charset="0"/>
              <a:cs typeface="Arial" panose="020B0604020202020204" pitchFamily="34" charset="0"/>
            </a:endParaRPr>
          </a:p>
        </p:txBody>
      </p:sp>
      <p:sp>
        <p:nvSpPr>
          <p:cNvPr id="14" name="Oval 13"/>
          <p:cNvSpPr/>
          <p:nvPr/>
        </p:nvSpPr>
        <p:spPr>
          <a:xfrm>
            <a:off x="4644008" y="4725144"/>
            <a:ext cx="4320480" cy="1944216"/>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p:cNvSpPr/>
          <p:nvPr/>
        </p:nvSpPr>
        <p:spPr>
          <a:xfrm>
            <a:off x="5148064" y="5244152"/>
            <a:ext cx="3491880" cy="777136"/>
          </a:xfrm>
          <a:prstGeom prst="rect">
            <a:avLst/>
          </a:prstGeom>
        </p:spPr>
        <p:txBody>
          <a:bodyPr wrap="square">
            <a:spAutoFit/>
          </a:bodyPr>
          <a:lstStyle/>
          <a:p>
            <a:pPr algn="ctr">
              <a:spcAft>
                <a:spcPts val="300"/>
              </a:spcAft>
              <a:defRPr/>
            </a:pPr>
            <a:r>
              <a:rPr lang="en-US" sz="1400" b="1" dirty="0">
                <a:latin typeface="Arial" panose="020B0604020202020204" pitchFamily="34" charset="0"/>
                <a:cs typeface="Arial" panose="020B0604020202020204" pitchFamily="34" charset="0"/>
              </a:rPr>
              <a:t>Test </a:t>
            </a:r>
            <a:r>
              <a:rPr lang="en-US" sz="1400" b="1" dirty="0" smtClean="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a:p>
            <a:pPr algn="ctr">
              <a:spcAft>
                <a:spcPts val="300"/>
              </a:spcAft>
              <a:defRPr/>
            </a:pPr>
            <a:r>
              <a:rPr lang="en-US" sz="1400" dirty="0">
                <a:latin typeface="Arial" panose="020B0604020202020204" pitchFamily="34" charset="0"/>
                <a:cs typeface="Arial" panose="020B0604020202020204" pitchFamily="34" charset="0"/>
              </a:rPr>
              <a:t>Testing sending a SALE postcard to the house file to boost sales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04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2459" y="201259"/>
            <a:ext cx="7092950" cy="523220"/>
          </a:xfrm>
        </p:spPr>
        <p:txBody>
          <a:bodyPr/>
          <a:lstStyle/>
          <a:p>
            <a:r>
              <a:rPr lang="en-GB" dirty="0" smtClean="0"/>
              <a:t>Challenges for Publishers</a:t>
            </a:r>
            <a:endParaRPr lang="en-GB" dirty="0"/>
          </a:p>
        </p:txBody>
      </p:sp>
      <p:sp>
        <p:nvSpPr>
          <p:cNvPr id="5" name="Slide Number Placeholder 4"/>
          <p:cNvSpPr>
            <a:spLocks noGrp="1"/>
          </p:cNvSpPr>
          <p:nvPr>
            <p:ph type="sldNum" sz="quarter" idx="15"/>
          </p:nvPr>
        </p:nvSpPr>
        <p:spPr>
          <a:xfrm>
            <a:off x="8058151" y="6664305"/>
            <a:ext cx="502626" cy="365125"/>
          </a:xfrm>
        </p:spPr>
        <p:txBody>
          <a:bodyPr/>
          <a:lstStyle/>
          <a:p>
            <a:pPr defTabSz="457200">
              <a:defRPr/>
            </a:pPr>
            <a:fld id="{07AE5A85-834C-45C6-B70E-D6BB045069BC}" type="slidenum">
              <a:rPr lang="en-US" smtClean="0">
                <a:solidFill>
                  <a:srgbClr val="FFFFFF"/>
                </a:solidFill>
              </a:rPr>
              <a:pPr defTabSz="457200">
                <a:defRPr/>
              </a:pPr>
              <a:t>5</a:t>
            </a:fld>
            <a:endParaRPr lang="en-US" dirty="0">
              <a:solidFill>
                <a:srgbClr val="FFFFFF"/>
              </a:solidFill>
            </a:endParaRPr>
          </a:p>
        </p:txBody>
      </p:sp>
      <p:grpSp>
        <p:nvGrpSpPr>
          <p:cNvPr id="8" name="Group 7"/>
          <p:cNvGrpSpPr/>
          <p:nvPr/>
        </p:nvGrpSpPr>
        <p:grpSpPr>
          <a:xfrm>
            <a:off x="704541" y="1029574"/>
            <a:ext cx="7429367" cy="953155"/>
            <a:chOff x="3925455" y="1191491"/>
            <a:chExt cx="6400799" cy="969818"/>
          </a:xfrm>
        </p:grpSpPr>
        <p:sp>
          <p:nvSpPr>
            <p:cNvPr id="9" name="Rectangle 8"/>
            <p:cNvSpPr/>
            <p:nvPr/>
          </p:nvSpPr>
          <p:spPr>
            <a:xfrm>
              <a:off x="4895271" y="1191491"/>
              <a:ext cx="5430983" cy="9698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10" name="Group 9"/>
            <p:cNvGrpSpPr/>
            <p:nvPr/>
          </p:nvGrpSpPr>
          <p:grpSpPr>
            <a:xfrm>
              <a:off x="3925455" y="1191491"/>
              <a:ext cx="1178646" cy="969818"/>
              <a:chOff x="3925455" y="1191491"/>
              <a:chExt cx="1178646" cy="969818"/>
            </a:xfrm>
          </p:grpSpPr>
          <p:sp>
            <p:nvSpPr>
              <p:cNvPr id="11" name="Rectangle 10"/>
              <p:cNvSpPr/>
              <p:nvPr/>
            </p:nvSpPr>
            <p:spPr>
              <a:xfrm>
                <a:off x="3925455" y="1191491"/>
                <a:ext cx="969818" cy="96981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Isosceles Triangle 11"/>
              <p:cNvSpPr/>
              <p:nvPr/>
            </p:nvSpPr>
            <p:spPr>
              <a:xfrm rot="5400000">
                <a:off x="4803124" y="1537059"/>
                <a:ext cx="323272" cy="278683"/>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grpSp>
        <p:nvGrpSpPr>
          <p:cNvPr id="13" name="Group 12"/>
          <p:cNvGrpSpPr/>
          <p:nvPr/>
        </p:nvGrpSpPr>
        <p:grpSpPr>
          <a:xfrm>
            <a:off x="704541" y="2106728"/>
            <a:ext cx="7429367" cy="953155"/>
            <a:chOff x="3925455" y="1191491"/>
            <a:chExt cx="6400799" cy="969818"/>
          </a:xfrm>
        </p:grpSpPr>
        <p:sp>
          <p:nvSpPr>
            <p:cNvPr id="14" name="Rectangle 13"/>
            <p:cNvSpPr/>
            <p:nvPr/>
          </p:nvSpPr>
          <p:spPr>
            <a:xfrm>
              <a:off x="4895271" y="1191491"/>
              <a:ext cx="5430983" cy="96981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Arial" panose="020B0604020202020204" pitchFamily="34" charset="0"/>
                <a:cs typeface="Arial" panose="020B0604020202020204" pitchFamily="34" charset="0"/>
              </a:endParaRPr>
            </a:p>
          </p:txBody>
        </p:sp>
        <p:grpSp>
          <p:nvGrpSpPr>
            <p:cNvPr id="15" name="Group 14"/>
            <p:cNvGrpSpPr/>
            <p:nvPr/>
          </p:nvGrpSpPr>
          <p:grpSpPr>
            <a:xfrm>
              <a:off x="3925455" y="1191491"/>
              <a:ext cx="1178646" cy="969818"/>
              <a:chOff x="3925455" y="1191491"/>
              <a:chExt cx="1178646" cy="969818"/>
            </a:xfrm>
          </p:grpSpPr>
          <p:sp>
            <p:nvSpPr>
              <p:cNvPr id="16" name="Rectangle 15"/>
              <p:cNvSpPr/>
              <p:nvPr/>
            </p:nvSpPr>
            <p:spPr>
              <a:xfrm>
                <a:off x="3925455" y="1191491"/>
                <a:ext cx="969818" cy="9698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Isosceles Triangle 16"/>
              <p:cNvSpPr/>
              <p:nvPr/>
            </p:nvSpPr>
            <p:spPr>
              <a:xfrm rot="5400000">
                <a:off x="4803124" y="1537059"/>
                <a:ext cx="323272" cy="2786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grpSp>
        <p:nvGrpSpPr>
          <p:cNvPr id="18" name="Group 17"/>
          <p:cNvGrpSpPr/>
          <p:nvPr/>
        </p:nvGrpSpPr>
        <p:grpSpPr>
          <a:xfrm>
            <a:off x="704541" y="3184803"/>
            <a:ext cx="7429367" cy="953155"/>
            <a:chOff x="3925455" y="1191491"/>
            <a:chExt cx="6400799" cy="969818"/>
          </a:xfrm>
        </p:grpSpPr>
        <p:sp>
          <p:nvSpPr>
            <p:cNvPr id="19" name="Rectangle 18"/>
            <p:cNvSpPr/>
            <p:nvPr/>
          </p:nvSpPr>
          <p:spPr>
            <a:xfrm>
              <a:off x="4895271" y="1191491"/>
              <a:ext cx="5430983" cy="96981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20" name="Group 19"/>
            <p:cNvGrpSpPr/>
            <p:nvPr/>
          </p:nvGrpSpPr>
          <p:grpSpPr>
            <a:xfrm>
              <a:off x="3925455" y="1191491"/>
              <a:ext cx="1178646" cy="969818"/>
              <a:chOff x="3925455" y="1191491"/>
              <a:chExt cx="1178646" cy="969818"/>
            </a:xfrm>
          </p:grpSpPr>
          <p:sp>
            <p:nvSpPr>
              <p:cNvPr id="21" name="Rectangle 20"/>
              <p:cNvSpPr/>
              <p:nvPr/>
            </p:nvSpPr>
            <p:spPr>
              <a:xfrm>
                <a:off x="3925455" y="1191491"/>
                <a:ext cx="969818" cy="9698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Isosceles Triangle 21"/>
              <p:cNvSpPr/>
              <p:nvPr/>
            </p:nvSpPr>
            <p:spPr>
              <a:xfrm rot="5400000">
                <a:off x="4803124" y="1537059"/>
                <a:ext cx="323272" cy="278683"/>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grpSp>
        <p:nvGrpSpPr>
          <p:cNvPr id="23" name="Group 22"/>
          <p:cNvGrpSpPr/>
          <p:nvPr/>
        </p:nvGrpSpPr>
        <p:grpSpPr>
          <a:xfrm>
            <a:off x="704956" y="4264946"/>
            <a:ext cx="7413689" cy="953155"/>
            <a:chOff x="3925455" y="1191491"/>
            <a:chExt cx="6400799" cy="969818"/>
          </a:xfrm>
        </p:grpSpPr>
        <p:sp>
          <p:nvSpPr>
            <p:cNvPr id="24" name="Rectangle 23"/>
            <p:cNvSpPr/>
            <p:nvPr/>
          </p:nvSpPr>
          <p:spPr>
            <a:xfrm>
              <a:off x="4895271" y="1191491"/>
              <a:ext cx="5430983" cy="96981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25" name="Group 24"/>
            <p:cNvGrpSpPr/>
            <p:nvPr/>
          </p:nvGrpSpPr>
          <p:grpSpPr>
            <a:xfrm>
              <a:off x="3925455" y="1191491"/>
              <a:ext cx="1178646" cy="969818"/>
              <a:chOff x="3925455" y="1191491"/>
              <a:chExt cx="1178646" cy="969818"/>
            </a:xfrm>
          </p:grpSpPr>
          <p:sp>
            <p:nvSpPr>
              <p:cNvPr id="26" name="Rectangle 25"/>
              <p:cNvSpPr/>
              <p:nvPr/>
            </p:nvSpPr>
            <p:spPr>
              <a:xfrm>
                <a:off x="3925455" y="1191491"/>
                <a:ext cx="969818" cy="96981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Isosceles Triangle 26"/>
              <p:cNvSpPr/>
              <p:nvPr/>
            </p:nvSpPr>
            <p:spPr>
              <a:xfrm rot="5400000">
                <a:off x="4803124" y="1537059"/>
                <a:ext cx="323272" cy="278683"/>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sp>
        <p:nvSpPr>
          <p:cNvPr id="28" name="TextBox 27"/>
          <p:cNvSpPr txBox="1"/>
          <p:nvPr/>
        </p:nvSpPr>
        <p:spPr>
          <a:xfrm>
            <a:off x="2144688" y="1024581"/>
            <a:ext cx="4074980" cy="646331"/>
          </a:xfrm>
          <a:prstGeom prst="rect">
            <a:avLst/>
          </a:prstGeom>
          <a:noFill/>
        </p:spPr>
        <p:txBody>
          <a:bodyPr wrap="square" lIns="0" rIns="0" rtlCol="0" anchor="t">
            <a:spAutoFit/>
          </a:bodyPr>
          <a:lstStyle/>
          <a:p>
            <a:pPr algn="just"/>
            <a:endParaRPr lang="en-US" sz="2000" b="1"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grpSp>
        <p:nvGrpSpPr>
          <p:cNvPr id="33" name="Group 32"/>
          <p:cNvGrpSpPr/>
          <p:nvPr/>
        </p:nvGrpSpPr>
        <p:grpSpPr>
          <a:xfrm>
            <a:off x="706890" y="5345066"/>
            <a:ext cx="7429367" cy="953155"/>
            <a:chOff x="3925455" y="1191491"/>
            <a:chExt cx="6400799" cy="969818"/>
          </a:xfrm>
        </p:grpSpPr>
        <p:sp>
          <p:nvSpPr>
            <p:cNvPr id="34" name="Rectangle 33"/>
            <p:cNvSpPr/>
            <p:nvPr/>
          </p:nvSpPr>
          <p:spPr>
            <a:xfrm>
              <a:off x="4895271" y="1191491"/>
              <a:ext cx="5430983" cy="96981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nvGrpSpPr>
            <p:cNvPr id="35" name="Group 34"/>
            <p:cNvGrpSpPr/>
            <p:nvPr/>
          </p:nvGrpSpPr>
          <p:grpSpPr>
            <a:xfrm>
              <a:off x="3925455" y="1191491"/>
              <a:ext cx="1178646" cy="969818"/>
              <a:chOff x="3925455" y="1191491"/>
              <a:chExt cx="1178646" cy="969818"/>
            </a:xfrm>
          </p:grpSpPr>
          <p:sp>
            <p:nvSpPr>
              <p:cNvPr id="36" name="Rectangle 35"/>
              <p:cNvSpPr/>
              <p:nvPr/>
            </p:nvSpPr>
            <p:spPr>
              <a:xfrm>
                <a:off x="3925455" y="1191491"/>
                <a:ext cx="969818" cy="96981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Isosceles Triangle 36"/>
              <p:cNvSpPr/>
              <p:nvPr/>
            </p:nvSpPr>
            <p:spPr>
              <a:xfrm rot="5400000">
                <a:off x="4803124" y="1537059"/>
                <a:ext cx="323272" cy="278683"/>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cs typeface="Arial" panose="020B0604020202020204" pitchFamily="34" charset="0"/>
                </a:endParaRPr>
              </a:p>
            </p:txBody>
          </p:sp>
        </p:grpSp>
      </p:grpSp>
      <p:sp>
        <p:nvSpPr>
          <p:cNvPr id="40" name="TextBox 39"/>
          <p:cNvSpPr txBox="1"/>
          <p:nvPr/>
        </p:nvSpPr>
        <p:spPr>
          <a:xfrm>
            <a:off x="2144692" y="3205649"/>
            <a:ext cx="4721465" cy="1815882"/>
          </a:xfrm>
          <a:prstGeom prst="rect">
            <a:avLst/>
          </a:prstGeom>
          <a:noFill/>
        </p:spPr>
        <p:txBody>
          <a:bodyPr wrap="square" lIns="0" rIns="0" rtlCol="0" anchor="t">
            <a:spAutoFit/>
          </a:bodyPr>
          <a:lstStyle/>
          <a:p>
            <a:pPr algn="just"/>
            <a:r>
              <a:rPr lang="en-US" sz="2000" b="1" dirty="0" smtClean="0">
                <a:latin typeface="Arial" panose="020B0604020202020204" pitchFamily="34" charset="0"/>
                <a:cs typeface="Arial" panose="020B0604020202020204" pitchFamily="34" charset="0"/>
              </a:rPr>
              <a:t>Decrease in Advertising revenue</a:t>
            </a:r>
          </a:p>
          <a:p>
            <a:r>
              <a:rPr lang="en-GB" sz="2000" dirty="0" smtClean="0"/>
              <a:t>‘</a:t>
            </a:r>
            <a:r>
              <a:rPr lang="en-GB" sz="1600" dirty="0">
                <a:latin typeface="+mj-lt"/>
                <a:cs typeface="Arial" panose="020B0604020202020204" pitchFamily="34" charset="0"/>
              </a:rPr>
              <a:t>Publishers face pressure as Advertising revenue from </a:t>
            </a:r>
            <a:r>
              <a:rPr lang="en-GB" sz="1600" dirty="0" smtClean="0">
                <a:latin typeface="+mj-lt"/>
                <a:cs typeface="Arial" panose="020B0604020202020204" pitchFamily="34" charset="0"/>
              </a:rPr>
              <a:t>print </a:t>
            </a:r>
            <a:r>
              <a:rPr lang="en-GB" sz="1600" dirty="0">
                <a:latin typeface="+mj-lt"/>
                <a:cs typeface="Arial" panose="020B0604020202020204" pitchFamily="34" charset="0"/>
              </a:rPr>
              <a:t>is not easily replaced in the digital </a:t>
            </a:r>
            <a:r>
              <a:rPr lang="en-GB" sz="1600" dirty="0" smtClean="0">
                <a:latin typeface="+mj-lt"/>
                <a:cs typeface="Arial" panose="020B0604020202020204" pitchFamily="34" charset="0"/>
              </a:rPr>
              <a:t>world’ </a:t>
            </a:r>
            <a:endParaRPr lang="en-GB" sz="1600" dirty="0">
              <a:latin typeface="+mj-lt"/>
              <a:cs typeface="Arial" panose="020B0604020202020204" pitchFamily="34" charset="0"/>
            </a:endParaRPr>
          </a:p>
          <a:p>
            <a:pPr lvl="0" algn="just"/>
            <a:endParaRPr lang="en-GB" sz="1600" dirty="0">
              <a:latin typeface="+mj-lt"/>
            </a:endParaRPr>
          </a:p>
          <a:p>
            <a:pPr algn="just"/>
            <a:endParaRPr lang="en-US" sz="2000" b="1" dirty="0" smtClean="0">
              <a:latin typeface="Arial" panose="020B0604020202020204" pitchFamily="34" charset="0"/>
              <a:cs typeface="Arial" panose="020B0604020202020204" pitchFamily="34" charset="0"/>
            </a:endParaRPr>
          </a:p>
          <a:p>
            <a:pPr algn="just"/>
            <a:endParaRPr lang="en-US" sz="2000" b="1" dirty="0" smtClean="0">
              <a:latin typeface="Arial" panose="020B0604020202020204" pitchFamily="34" charset="0"/>
              <a:cs typeface="Arial" panose="020B0604020202020204" pitchFamily="34" charset="0"/>
            </a:endParaRPr>
          </a:p>
        </p:txBody>
      </p:sp>
      <p:sp>
        <p:nvSpPr>
          <p:cNvPr id="41" name="TextBox 40"/>
          <p:cNvSpPr txBox="1"/>
          <p:nvPr/>
        </p:nvSpPr>
        <p:spPr>
          <a:xfrm>
            <a:off x="2144692" y="4342247"/>
            <a:ext cx="4721465" cy="892552"/>
          </a:xfrm>
          <a:prstGeom prst="rect">
            <a:avLst/>
          </a:prstGeom>
          <a:noFill/>
        </p:spPr>
        <p:txBody>
          <a:bodyPr wrap="square" lIns="0" rIns="0" rtlCol="0" anchor="t">
            <a:spAutoFit/>
          </a:bodyPr>
          <a:lstStyle/>
          <a:p>
            <a:pPr algn="just"/>
            <a:r>
              <a:rPr lang="en-US" sz="2000" b="1" dirty="0" smtClean="0">
                <a:latin typeface="Arial" panose="020B0604020202020204" pitchFamily="34" charset="0"/>
                <a:cs typeface="Arial" panose="020B0604020202020204" pitchFamily="34" charset="0"/>
              </a:rPr>
              <a:t>Will digital ever ‘take off’?</a:t>
            </a:r>
          </a:p>
          <a:p>
            <a:r>
              <a:rPr lang="en-US" sz="1600" dirty="0" smtClean="0"/>
              <a:t>‘70</a:t>
            </a:r>
            <a:r>
              <a:rPr lang="en-US" sz="1600" dirty="0"/>
              <a:t>% of consumer magazine buyers have no digital contact at all with their magazine </a:t>
            </a:r>
            <a:r>
              <a:rPr lang="en-US" sz="1600" dirty="0" smtClean="0"/>
              <a:t>brands’ </a:t>
            </a:r>
            <a:endParaRPr lang="en-US" sz="1600" dirty="0">
              <a:latin typeface="Arial" panose="020B0604020202020204" pitchFamily="34" charset="0"/>
              <a:cs typeface="Arial" panose="020B0604020202020204" pitchFamily="34" charset="0"/>
            </a:endParaRPr>
          </a:p>
        </p:txBody>
      </p:sp>
      <p:sp>
        <p:nvSpPr>
          <p:cNvPr id="42" name="TextBox 41"/>
          <p:cNvSpPr txBox="1"/>
          <p:nvPr/>
        </p:nvSpPr>
        <p:spPr>
          <a:xfrm>
            <a:off x="2144692" y="5385560"/>
            <a:ext cx="4721465" cy="646331"/>
          </a:xfrm>
          <a:prstGeom prst="rect">
            <a:avLst/>
          </a:prstGeom>
          <a:noFill/>
        </p:spPr>
        <p:txBody>
          <a:bodyPr wrap="square" lIns="0" rIns="0" rtlCol="0" anchor="t">
            <a:spAutoFit/>
          </a:bodyPr>
          <a:lstStyle/>
          <a:p>
            <a:pPr algn="just"/>
            <a:endParaRPr lang="en-US" sz="2000" b="1" dirty="0" smtClean="0">
              <a:latin typeface="Arial" panose="020B0604020202020204" pitchFamily="34" charset="0"/>
              <a:cs typeface="Arial" panose="020B0604020202020204" pitchFamily="34" charset="0"/>
            </a:endParaRPr>
          </a:p>
          <a:p>
            <a:pPr lvl="0" algn="just"/>
            <a:r>
              <a:rPr lang="en-GB" sz="1600" dirty="0" smtClean="0"/>
              <a:t>‘</a:t>
            </a:r>
            <a:r>
              <a:rPr lang="en-US" sz="1600" dirty="0" smtClean="0">
                <a:latin typeface="+mj-lt"/>
                <a:cs typeface="Arial" panose="020B0604020202020204" pitchFamily="34" charset="0"/>
              </a:rPr>
              <a:t> </a:t>
            </a:r>
            <a:endParaRPr lang="en-US" sz="1600" dirty="0">
              <a:latin typeface="+mj-lt"/>
              <a:cs typeface="Arial" panose="020B0604020202020204" pitchFamily="34" charset="0"/>
            </a:endParaRPr>
          </a:p>
        </p:txBody>
      </p:sp>
      <p:pic>
        <p:nvPicPr>
          <p:cNvPr id="5124" name="Picture 4" descr="Increas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380" y="5445242"/>
            <a:ext cx="791536" cy="79153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070127" y="1024280"/>
            <a:ext cx="5260227" cy="892552"/>
          </a:xfrm>
          <a:prstGeom prst="rect">
            <a:avLst/>
          </a:prstGeom>
          <a:noFill/>
        </p:spPr>
        <p:txBody>
          <a:bodyPr wrap="square" lIns="0" rIns="0" rtlCol="0" anchor="t">
            <a:spAutoFit/>
          </a:bodyPr>
          <a:lstStyle/>
          <a:p>
            <a:pPr algn="just"/>
            <a:r>
              <a:rPr lang="en-US" sz="2000" b="1" dirty="0" smtClean="0">
                <a:latin typeface="Arial" panose="020B0604020202020204" pitchFamily="34" charset="0"/>
                <a:cs typeface="Arial" panose="020B0604020202020204" pitchFamily="34" charset="0"/>
              </a:rPr>
              <a:t>Retention is key</a:t>
            </a:r>
          </a:p>
          <a:p>
            <a:pPr lvl="0"/>
            <a:r>
              <a:rPr lang="en-US" sz="1600" dirty="0" smtClean="0">
                <a:solidFill>
                  <a:srgbClr val="1E1E1E"/>
                </a:solidFill>
                <a:latin typeface="+mj-lt"/>
              </a:rPr>
              <a:t>‘Publishers want faster payback but shouldn’t  penalize loyalty. Managing subscriptions and renewals is key for growth’ </a:t>
            </a:r>
            <a:endParaRPr lang="en-US" sz="1600" dirty="0">
              <a:latin typeface="Arial" panose="020B0604020202020204" pitchFamily="34" charset="0"/>
              <a:cs typeface="Arial" panose="020B0604020202020204" pitchFamily="34" charset="0"/>
            </a:endParaRPr>
          </a:p>
        </p:txBody>
      </p:sp>
      <p:pic>
        <p:nvPicPr>
          <p:cNvPr id="5126" name="Picture 6" descr="Thought Bubbl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213285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hone with a touch scree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13" y="4375604"/>
            <a:ext cx="731837" cy="73183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and Receiving Money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260" y="3284990"/>
            <a:ext cx="669776" cy="6697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ycle Arrow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6860" y="1140233"/>
            <a:ext cx="731837" cy="73183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146408" y="5373216"/>
            <a:ext cx="4873865" cy="892552"/>
          </a:xfrm>
          <a:prstGeom prst="rect">
            <a:avLst/>
          </a:prstGeom>
          <a:noFill/>
        </p:spPr>
        <p:txBody>
          <a:bodyPr wrap="square" lIns="0" rIns="0" rtlCol="0" anchor="t">
            <a:spAutoFit/>
          </a:bodyPr>
          <a:lstStyle/>
          <a:p>
            <a:pPr algn="just"/>
            <a:r>
              <a:rPr lang="en-US" sz="2000" b="1" dirty="0" smtClean="0">
                <a:latin typeface="Arial" panose="020B0604020202020204" pitchFamily="34" charset="0"/>
                <a:cs typeface="Arial" panose="020B0604020202020204" pitchFamily="34" charset="0"/>
              </a:rPr>
              <a:t>Rise of free media</a:t>
            </a:r>
          </a:p>
          <a:p>
            <a:r>
              <a:rPr lang="en-US" sz="1600" dirty="0" smtClean="0">
                <a:latin typeface="+mj-lt"/>
                <a:cs typeface="Arial" panose="020B0604020202020204" pitchFamily="34" charset="0"/>
              </a:rPr>
              <a:t>‘Abundance </a:t>
            </a:r>
            <a:r>
              <a:rPr lang="en-US" sz="1600" dirty="0">
                <a:latin typeface="+mj-lt"/>
                <a:cs typeface="Arial" panose="020B0604020202020204" pitchFamily="34" charset="0"/>
              </a:rPr>
              <a:t>of free media widens consumer </a:t>
            </a:r>
            <a:r>
              <a:rPr lang="en-US" sz="1600" dirty="0" smtClean="0">
                <a:latin typeface="+mj-lt"/>
                <a:cs typeface="Arial" panose="020B0604020202020204" pitchFamily="34" charset="0"/>
              </a:rPr>
              <a:t>choice’   </a:t>
            </a:r>
            <a:endParaRPr lang="en-US" sz="1600" dirty="0">
              <a:latin typeface="+mj-lt"/>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44" name="TextBox 43"/>
          <p:cNvSpPr txBox="1"/>
          <p:nvPr/>
        </p:nvSpPr>
        <p:spPr>
          <a:xfrm>
            <a:off x="2123728" y="2106728"/>
            <a:ext cx="4873865" cy="1138773"/>
          </a:xfrm>
          <a:prstGeom prst="rect">
            <a:avLst/>
          </a:prstGeom>
          <a:noFill/>
        </p:spPr>
        <p:txBody>
          <a:bodyPr wrap="square" lIns="0" rIns="0" rtlCol="0" anchor="t">
            <a:spAutoFit/>
          </a:bodyPr>
          <a:lstStyle/>
          <a:p>
            <a:pPr algn="just"/>
            <a:r>
              <a:rPr lang="en-US" sz="2000" b="1" dirty="0" smtClean="0">
                <a:latin typeface="Arial" panose="020B0604020202020204" pitchFamily="34" charset="0"/>
                <a:cs typeface="Arial" panose="020B0604020202020204" pitchFamily="34" charset="0"/>
              </a:rPr>
              <a:t>Growth/Cross and Upsell</a:t>
            </a:r>
          </a:p>
          <a:p>
            <a:r>
              <a:rPr lang="en-US" sz="1600" dirty="0" smtClean="0">
                <a:latin typeface="+mj-lt"/>
                <a:cs typeface="Arial" panose="020B0604020202020204" pitchFamily="34" charset="0"/>
              </a:rPr>
              <a:t>‘Publishers should tap into the print subscribers they already have to grow premium product lines’</a:t>
            </a:r>
            <a:endParaRPr lang="en-US" sz="1600" dirty="0">
              <a:latin typeface="+mj-lt"/>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251527" y="6597370"/>
            <a:ext cx="7023323" cy="392415"/>
          </a:xfrm>
          <a:prstGeom prst="rect">
            <a:avLst/>
          </a:prstGeom>
          <a:noFill/>
        </p:spPr>
        <p:txBody>
          <a:bodyPr wrap="square" rtlCol="0">
            <a:spAutoFit/>
          </a:bodyPr>
          <a:lstStyle/>
          <a:p>
            <a:r>
              <a:rPr lang="en-GB" sz="900" i="1" dirty="0" smtClean="0"/>
              <a:t>1. </a:t>
            </a:r>
            <a:r>
              <a:rPr lang="en-GB" sz="900" i="1" dirty="0" err="1" smtClean="0"/>
              <a:t>Wessenden</a:t>
            </a:r>
            <a:r>
              <a:rPr lang="en-GB" sz="900" i="1" dirty="0" smtClean="0"/>
              <a:t> </a:t>
            </a:r>
            <a:r>
              <a:rPr lang="en-GB" sz="900" i="1" dirty="0"/>
              <a:t>Marketing </a:t>
            </a:r>
            <a:r>
              <a:rPr lang="en-GB" sz="900" i="1" dirty="0" smtClean="0"/>
              <a:t> - Reimagining </a:t>
            </a:r>
            <a:r>
              <a:rPr lang="en-GB" sz="900" i="1" dirty="0"/>
              <a:t>the Magazine Subscription: Selling magazines in an Amazon world</a:t>
            </a:r>
            <a:endParaRPr lang="en-GB" sz="900" dirty="0"/>
          </a:p>
          <a:p>
            <a:endParaRPr lang="en-GB" sz="1050" dirty="0">
              <a:latin typeface="Arial" panose="020B0604020202020204" pitchFamily="34" charset="0"/>
              <a:cs typeface="Arial" panose="020B0604020202020204" pitchFamily="34" charset="0"/>
            </a:endParaRPr>
          </a:p>
        </p:txBody>
      </p:sp>
      <p:sp>
        <p:nvSpPr>
          <p:cNvPr id="45" name="TextBox 44"/>
          <p:cNvSpPr txBox="1"/>
          <p:nvPr/>
        </p:nvSpPr>
        <p:spPr>
          <a:xfrm>
            <a:off x="5580118" y="4854352"/>
            <a:ext cx="144016"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1</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69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BA37282E-A4E1-4E08-88C4-777770B975A6}" type="slidenum">
              <a:rPr lang="en-US" smtClean="0"/>
              <a:pPr>
                <a:defRPr/>
              </a:pPr>
              <a:t>6</a:t>
            </a:fld>
            <a:endParaRPr lang="en-US" dirty="0"/>
          </a:p>
        </p:txBody>
      </p:sp>
      <p:sp>
        <p:nvSpPr>
          <p:cNvPr id="5" name="Text Placeholder 4"/>
          <p:cNvSpPr>
            <a:spLocks noGrp="1"/>
          </p:cNvSpPr>
          <p:nvPr>
            <p:ph type="body" sz="quarter" idx="14"/>
          </p:nvPr>
        </p:nvSpPr>
        <p:spPr bwMode="auto">
          <a:xfrm>
            <a:off x="0" y="201613"/>
            <a:ext cx="8236404" cy="523220"/>
          </a:xfrm>
          <a:extLst>
            <a:ext uri="{91240B29-F687-4F45-9708-019B960494DF}">
              <a14:hiddenLine xmlns:a14="http://schemas.microsoft.com/office/drawing/2010/main" w="9525">
                <a:solidFill>
                  <a:srgbClr val="000000"/>
                </a:solidFill>
                <a:miter lim="800000"/>
                <a:headEnd/>
                <a:tailEnd/>
              </a14:hiddenLine>
            </a:ext>
          </a:extLst>
        </p:spPr>
        <p:txBody>
          <a:bodyPr vert="horz" wrap="none" tIns="45720" rIns="91440" bIns="45720" numCol="1" anchor="t" anchorCtr="0" compatLnSpc="1">
            <a:prstTxWarp prst="textNoShape">
              <a:avLst/>
            </a:prstTxWarp>
          </a:bodyPr>
          <a:lstStyle/>
          <a:p>
            <a:pPr eaLnBrk="1" hangingPunct="1"/>
            <a:r>
              <a:rPr lang="en-GB" altLang="en-US" sz="2800" dirty="0" smtClean="0"/>
              <a:t>MAIL CAN HELP GROW SUBSCRIBERS</a:t>
            </a:r>
          </a:p>
        </p:txBody>
      </p:sp>
      <p:sp>
        <p:nvSpPr>
          <p:cNvPr id="7" name="Rectangle 6"/>
          <p:cNvSpPr/>
          <p:nvPr/>
        </p:nvSpPr>
        <p:spPr>
          <a:xfrm>
            <a:off x="323528" y="1352849"/>
            <a:ext cx="1944216" cy="14280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Subscribers and Renewals</a:t>
            </a:r>
          </a:p>
        </p:txBody>
      </p:sp>
      <p:sp>
        <p:nvSpPr>
          <p:cNvPr id="27" name="Rectangle 26"/>
          <p:cNvSpPr/>
          <p:nvPr/>
        </p:nvSpPr>
        <p:spPr>
          <a:xfrm>
            <a:off x="323528" y="3153052"/>
            <a:ext cx="1944216" cy="14280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12 months for price of 10</a:t>
            </a:r>
          </a:p>
        </p:txBody>
      </p:sp>
      <p:sp>
        <p:nvSpPr>
          <p:cNvPr id="28" name="Rectangle 27"/>
          <p:cNvSpPr/>
          <p:nvPr/>
        </p:nvSpPr>
        <p:spPr>
          <a:xfrm>
            <a:off x="323528" y="4953263"/>
            <a:ext cx="1944216" cy="14280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Promoting a new Title</a:t>
            </a:r>
          </a:p>
        </p:txBody>
      </p:sp>
      <p:sp>
        <p:nvSpPr>
          <p:cNvPr id="31" name="Rectangle 30"/>
          <p:cNvSpPr/>
          <p:nvPr/>
        </p:nvSpPr>
        <p:spPr>
          <a:xfrm>
            <a:off x="6433418" y="3108499"/>
            <a:ext cx="1944216" cy="14280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t>21</a:t>
            </a:r>
            <a:r>
              <a:rPr lang="en-GB" sz="3200" b="1" dirty="0" smtClean="0"/>
              <a:t>%</a:t>
            </a:r>
          </a:p>
          <a:p>
            <a:pPr algn="ctr"/>
            <a:endParaRPr lang="en-GB" dirty="0"/>
          </a:p>
          <a:p>
            <a:pPr algn="ctr"/>
            <a:r>
              <a:rPr lang="en-GB" sz="1200" dirty="0" smtClean="0"/>
              <a:t>open </a:t>
            </a:r>
            <a:r>
              <a:rPr lang="en-GB" sz="1200" dirty="0"/>
              <a:t>acquisition emails1</a:t>
            </a:r>
          </a:p>
        </p:txBody>
      </p:sp>
      <p:sp>
        <p:nvSpPr>
          <p:cNvPr id="32" name="Rectangle 31"/>
          <p:cNvSpPr/>
          <p:nvPr/>
        </p:nvSpPr>
        <p:spPr>
          <a:xfrm>
            <a:off x="6433418" y="1352844"/>
            <a:ext cx="1944216" cy="14280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t>29</a:t>
            </a:r>
            <a:r>
              <a:rPr lang="en-GB" sz="3200" b="1" dirty="0" smtClean="0"/>
              <a:t>%</a:t>
            </a:r>
          </a:p>
          <a:p>
            <a:pPr algn="ctr"/>
            <a:r>
              <a:rPr lang="en-GB" dirty="0"/>
              <a:t/>
            </a:r>
            <a:br>
              <a:rPr lang="en-GB" dirty="0"/>
            </a:br>
            <a:r>
              <a:rPr lang="en-GB" sz="1200" dirty="0"/>
              <a:t>open retention emails1</a:t>
            </a:r>
          </a:p>
        </p:txBody>
      </p:sp>
      <p:sp>
        <p:nvSpPr>
          <p:cNvPr id="33" name="Rectangle 32"/>
          <p:cNvSpPr/>
          <p:nvPr/>
        </p:nvSpPr>
        <p:spPr>
          <a:xfrm>
            <a:off x="3491880" y="1352844"/>
            <a:ext cx="1944216" cy="1428083"/>
          </a:xfrm>
          <a:prstGeom prst="rect">
            <a:avLst/>
          </a:prstGeom>
          <a:solidFill>
            <a:srgbClr val="33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71</a:t>
            </a:r>
            <a:r>
              <a:rPr lang="en-US" sz="3200" b="1" dirty="0" smtClean="0"/>
              <a:t>%</a:t>
            </a:r>
          </a:p>
          <a:p>
            <a:pPr algn="ctr"/>
            <a:endParaRPr lang="en-US" dirty="0"/>
          </a:p>
          <a:p>
            <a:pPr algn="ctr"/>
            <a:r>
              <a:rPr lang="en-US" sz="1200" dirty="0" smtClean="0"/>
              <a:t>Open </a:t>
            </a:r>
            <a:r>
              <a:rPr lang="en-US" sz="1200" dirty="0"/>
              <a:t>a brochure from a company they have ordered from before</a:t>
            </a:r>
          </a:p>
        </p:txBody>
      </p:sp>
      <p:sp>
        <p:nvSpPr>
          <p:cNvPr id="34" name="Rectangle 33"/>
          <p:cNvSpPr/>
          <p:nvPr/>
        </p:nvSpPr>
        <p:spPr>
          <a:xfrm>
            <a:off x="3491880" y="3153052"/>
            <a:ext cx="1944216" cy="1428083"/>
          </a:xfrm>
          <a:prstGeom prst="rect">
            <a:avLst/>
          </a:prstGeom>
          <a:solidFill>
            <a:srgbClr val="33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69</a:t>
            </a:r>
            <a:r>
              <a:rPr lang="en-US" sz="3200" b="1" dirty="0" smtClean="0"/>
              <a:t>%</a:t>
            </a:r>
          </a:p>
          <a:p>
            <a:pPr algn="ctr"/>
            <a:endParaRPr lang="en-US" dirty="0"/>
          </a:p>
          <a:p>
            <a:pPr algn="ctr"/>
            <a:r>
              <a:rPr lang="en-US" sz="1200" dirty="0" smtClean="0"/>
              <a:t>Open </a:t>
            </a:r>
            <a:r>
              <a:rPr lang="en-US" sz="1200" dirty="0"/>
              <a:t>mail about a promotion or special offer</a:t>
            </a:r>
          </a:p>
        </p:txBody>
      </p:sp>
      <p:sp>
        <p:nvSpPr>
          <p:cNvPr id="35" name="Rectangle 34"/>
          <p:cNvSpPr/>
          <p:nvPr/>
        </p:nvSpPr>
        <p:spPr>
          <a:xfrm>
            <a:off x="3491880" y="4953263"/>
            <a:ext cx="1944216" cy="1428083"/>
          </a:xfrm>
          <a:prstGeom prst="rect">
            <a:avLst/>
          </a:prstGeom>
          <a:solidFill>
            <a:srgbClr val="33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54</a:t>
            </a:r>
            <a:r>
              <a:rPr lang="en-US" sz="3200" b="1" dirty="0" smtClean="0"/>
              <a:t>%</a:t>
            </a:r>
          </a:p>
          <a:p>
            <a:pPr algn="ctr"/>
            <a:endParaRPr lang="en-US" dirty="0"/>
          </a:p>
          <a:p>
            <a:pPr algn="ctr"/>
            <a:r>
              <a:rPr lang="en-US" sz="1200" dirty="0" smtClean="0"/>
              <a:t>Open </a:t>
            </a:r>
            <a:r>
              <a:rPr lang="en-US" sz="1200" dirty="0"/>
              <a:t>a brochure from a company not ordered from before</a:t>
            </a:r>
          </a:p>
        </p:txBody>
      </p:sp>
      <p:sp>
        <p:nvSpPr>
          <p:cNvPr id="10" name="TextBox 9"/>
          <p:cNvSpPr txBox="1"/>
          <p:nvPr/>
        </p:nvSpPr>
        <p:spPr>
          <a:xfrm>
            <a:off x="611560" y="836712"/>
            <a:ext cx="1368152" cy="369332"/>
          </a:xfrm>
          <a:prstGeom prst="rect">
            <a:avLst/>
          </a:prstGeom>
          <a:noFill/>
        </p:spPr>
        <p:txBody>
          <a:bodyPr wrap="square" rtlCol="0">
            <a:spAutoFit/>
          </a:bodyPr>
          <a:lstStyle/>
          <a:p>
            <a:pPr algn="ctr"/>
            <a:r>
              <a:rPr lang="en-GB" b="1" dirty="0" smtClean="0"/>
              <a:t>Challenge</a:t>
            </a:r>
            <a:endParaRPr lang="en-GB" b="1" dirty="0"/>
          </a:p>
        </p:txBody>
      </p:sp>
      <p:sp>
        <p:nvSpPr>
          <p:cNvPr id="37" name="TextBox 36"/>
          <p:cNvSpPr txBox="1"/>
          <p:nvPr/>
        </p:nvSpPr>
        <p:spPr>
          <a:xfrm>
            <a:off x="3707910" y="891461"/>
            <a:ext cx="1609525" cy="369332"/>
          </a:xfrm>
          <a:prstGeom prst="rect">
            <a:avLst/>
          </a:prstGeom>
          <a:noFill/>
        </p:spPr>
        <p:txBody>
          <a:bodyPr wrap="square" rtlCol="0">
            <a:spAutoFit/>
          </a:bodyPr>
          <a:lstStyle/>
          <a:p>
            <a:pPr algn="ctr"/>
            <a:r>
              <a:rPr lang="en-GB" b="1" dirty="0" smtClean="0"/>
              <a:t>Mail solution</a:t>
            </a:r>
            <a:endParaRPr lang="en-GB" b="1" dirty="0"/>
          </a:p>
        </p:txBody>
      </p:sp>
      <p:sp>
        <p:nvSpPr>
          <p:cNvPr id="38" name="TextBox 37"/>
          <p:cNvSpPr txBox="1"/>
          <p:nvPr/>
        </p:nvSpPr>
        <p:spPr>
          <a:xfrm>
            <a:off x="6372203" y="899428"/>
            <a:ext cx="2171030" cy="369332"/>
          </a:xfrm>
          <a:prstGeom prst="rect">
            <a:avLst/>
          </a:prstGeom>
          <a:noFill/>
        </p:spPr>
        <p:txBody>
          <a:bodyPr wrap="square" rtlCol="0">
            <a:spAutoFit/>
          </a:bodyPr>
          <a:lstStyle/>
          <a:p>
            <a:pPr algn="ctr"/>
            <a:r>
              <a:rPr lang="en-GB" b="1" dirty="0"/>
              <a:t>E</a:t>
            </a:r>
            <a:r>
              <a:rPr lang="en-GB" b="1" dirty="0" smtClean="0"/>
              <a:t>mail solution</a:t>
            </a:r>
            <a:endParaRPr lang="en-GB" b="1" dirty="0"/>
          </a:p>
        </p:txBody>
      </p:sp>
      <p:sp>
        <p:nvSpPr>
          <p:cNvPr id="40" name="Rectangular Callout 39"/>
          <p:cNvSpPr/>
          <p:nvPr/>
        </p:nvSpPr>
        <p:spPr>
          <a:xfrm>
            <a:off x="6197786" y="4962533"/>
            <a:ext cx="2415488" cy="1562829"/>
          </a:xfrm>
          <a:prstGeom prst="wedgeRectCallout">
            <a:avLst/>
          </a:prstGeom>
          <a:solidFill>
            <a:schemeClr val="bg1"/>
          </a:solidFill>
          <a:ln w="1270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i="1" dirty="0" smtClean="0">
              <a:solidFill>
                <a:schemeClr val="tx1"/>
              </a:solidFill>
              <a:latin typeface="Arial" panose="020B0604020202020204" pitchFamily="34" charset="0"/>
              <a:cs typeface="Arial" panose="020B0604020202020204" pitchFamily="34" charset="0"/>
            </a:endParaRPr>
          </a:p>
          <a:p>
            <a:pPr algn="ctr"/>
            <a:r>
              <a:rPr lang="en-GB" sz="1400" b="1" i="1" dirty="0" smtClean="0">
                <a:solidFill>
                  <a:schemeClr val="tx1"/>
                </a:solidFill>
                <a:latin typeface="Arial" panose="020B0604020202020204" pitchFamily="34" charset="0"/>
                <a:cs typeface="Arial" panose="020B0604020202020204" pitchFamily="34" charset="0"/>
              </a:rPr>
              <a:t>“</a:t>
            </a:r>
            <a:r>
              <a:rPr lang="en-GB" sz="1400" b="1" i="1" dirty="0">
                <a:solidFill>
                  <a:schemeClr val="tx1"/>
                </a:solidFill>
                <a:latin typeface="Arial" panose="020B0604020202020204" pitchFamily="34" charset="0"/>
                <a:cs typeface="Arial" panose="020B0604020202020204" pitchFamily="34" charset="0"/>
              </a:rPr>
              <a:t>I think that’s the thing with post… I personally think there’s some value in it because people actually look at it.” </a:t>
            </a:r>
            <a:endParaRPr lang="en-GB" sz="1400" i="1" dirty="0" smtClean="0">
              <a:solidFill>
                <a:schemeClr val="tx1"/>
              </a:solidFill>
              <a:latin typeface="Arial" panose="020B0604020202020204" pitchFamily="34" charset="0"/>
              <a:cs typeface="Arial" panose="020B0604020202020204" pitchFamily="34" charset="0"/>
            </a:endParaRPr>
          </a:p>
          <a:p>
            <a:pPr algn="r"/>
            <a:r>
              <a:rPr lang="en-GB" sz="1400" dirty="0" smtClean="0">
                <a:solidFill>
                  <a:schemeClr val="tx1"/>
                </a:solidFill>
                <a:latin typeface="Arial" panose="020B0604020202020204" pitchFamily="34" charset="0"/>
                <a:cs typeface="Arial" panose="020B0604020202020204" pitchFamily="34" charset="0"/>
              </a:rPr>
              <a:t>Jack</a:t>
            </a:r>
            <a:r>
              <a:rPr lang="en-GB" sz="1400" dirty="0">
                <a:solidFill>
                  <a:schemeClr val="tx1"/>
                </a:solidFill>
                <a:latin typeface="Arial" panose="020B0604020202020204" pitchFamily="34" charset="0"/>
                <a:cs typeface="Arial" panose="020B0604020202020204" pitchFamily="34" charset="0"/>
              </a:rPr>
              <a:t>, mid-20s</a:t>
            </a:r>
          </a:p>
        </p:txBody>
      </p:sp>
      <p:sp>
        <p:nvSpPr>
          <p:cNvPr id="41" name="Rectangle 7"/>
          <p:cNvSpPr>
            <a:spLocks noChangeArrowheads="1"/>
          </p:cNvSpPr>
          <p:nvPr/>
        </p:nvSpPr>
        <p:spPr bwMode="auto">
          <a:xfrm>
            <a:off x="0" y="6642100"/>
            <a:ext cx="685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800" dirty="0">
                <a:solidFill>
                  <a:srgbClr val="000000"/>
                </a:solidFill>
              </a:rPr>
              <a:t>Source: Royal Mail </a:t>
            </a:r>
            <a:r>
              <a:rPr lang="en-GB" altLang="en-US" sz="800" dirty="0" err="1">
                <a:solidFill>
                  <a:srgbClr val="000000"/>
                </a:solidFill>
              </a:rPr>
              <a:t>MarketReach</a:t>
            </a:r>
            <a:r>
              <a:rPr lang="en-GB" altLang="en-US" sz="800" dirty="0">
                <a:solidFill>
                  <a:srgbClr val="000000"/>
                </a:solidFill>
              </a:rPr>
              <a:t>, Ethnographic Quant, Trinity McQueen, 2014</a:t>
            </a:r>
          </a:p>
        </p:txBody>
      </p:sp>
      <p:cxnSp>
        <p:nvCxnSpPr>
          <p:cNvPr id="9222" name="Straight Arrow Connector 9221"/>
          <p:cNvCxnSpPr/>
          <p:nvPr/>
        </p:nvCxnSpPr>
        <p:spPr>
          <a:xfrm>
            <a:off x="2483768" y="2066886"/>
            <a:ext cx="648072"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a:off x="2483768" y="3861048"/>
            <a:ext cx="648072"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a:off x="2483768" y="5661248"/>
            <a:ext cx="648072"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9224" name="Straight Connector 9223"/>
          <p:cNvCxnSpPr/>
          <p:nvPr/>
        </p:nvCxnSpPr>
        <p:spPr>
          <a:xfrm>
            <a:off x="323531" y="2924944"/>
            <a:ext cx="8219702"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23531" y="4725144"/>
            <a:ext cx="8219702"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177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5496" y="159023"/>
            <a:ext cx="8633244" cy="461665"/>
          </a:xfrm>
        </p:spPr>
        <p:txBody>
          <a:bodyPr/>
          <a:lstStyle/>
          <a:p>
            <a:r>
              <a:rPr lang="en-US" dirty="0" smtClean="0"/>
              <a:t>CREATING SMARTER BILLS AND STATEMENTS</a:t>
            </a:r>
            <a:endParaRPr lang="en-US" dirty="0"/>
          </a:p>
        </p:txBody>
      </p:sp>
      <p:sp>
        <p:nvSpPr>
          <p:cNvPr id="5" name="Slide Number Placeholder 4"/>
          <p:cNvSpPr>
            <a:spLocks noGrp="1"/>
          </p:cNvSpPr>
          <p:nvPr>
            <p:ph type="sldNum" sz="quarter" idx="24"/>
          </p:nvPr>
        </p:nvSpPr>
        <p:spPr/>
        <p:txBody>
          <a:bodyPr/>
          <a:lstStyle/>
          <a:p>
            <a:fld id="{07AE5A85-834C-45C6-B70E-D6BB045069BC}" type="slidenum">
              <a:rPr lang="en-US" smtClean="0"/>
              <a:pPr/>
              <a:t>7</a:t>
            </a:fld>
            <a:endParaRPr lang="en-US" dirty="0"/>
          </a:p>
        </p:txBody>
      </p:sp>
      <p:sp>
        <p:nvSpPr>
          <p:cNvPr id="2" name="TextBox 1"/>
          <p:cNvSpPr txBox="1"/>
          <p:nvPr/>
        </p:nvSpPr>
        <p:spPr>
          <a:xfrm>
            <a:off x="1128889" y="1312271"/>
            <a:ext cx="6987821" cy="2862322"/>
          </a:xfrm>
          <a:prstGeom prst="rect">
            <a:avLst/>
          </a:prstGeom>
          <a:solidFill>
            <a:schemeClr val="accent1"/>
          </a:solidFill>
          <a:ln>
            <a:solidFill>
              <a:srgbClr val="FF0000"/>
            </a:solidFill>
          </a:ln>
        </p:spPr>
        <p:txBody>
          <a:bodyPr wrap="square" rtlCol="0">
            <a:spAutoFit/>
          </a:bodyPr>
          <a:lstStyle/>
          <a:p>
            <a:pPr algn="just"/>
            <a:r>
              <a:rPr lang="en-GB" sz="2000" b="1" dirty="0" smtClean="0">
                <a:solidFill>
                  <a:schemeClr val="bg1"/>
                </a:solidFill>
              </a:rPr>
              <a:t>THE OFFER</a:t>
            </a:r>
          </a:p>
          <a:p>
            <a:pPr algn="just"/>
            <a:endParaRPr lang="en-GB" sz="2000" b="1" dirty="0">
              <a:solidFill>
                <a:schemeClr val="bg1"/>
              </a:solidFill>
            </a:endParaRPr>
          </a:p>
          <a:p>
            <a:pPr algn="just"/>
            <a:r>
              <a:rPr lang="en-GB" sz="2000" b="1" dirty="0" smtClean="0">
                <a:solidFill>
                  <a:schemeClr val="bg1"/>
                </a:solidFill>
              </a:rPr>
              <a:t>The opportunity to cost effectively re-design your paper bills and statements, to further improve your ability to communicate with and inform your customers.</a:t>
            </a:r>
          </a:p>
          <a:p>
            <a:pPr algn="just"/>
            <a:endParaRPr lang="en-GB" sz="2000" b="1" dirty="0">
              <a:solidFill>
                <a:schemeClr val="bg1"/>
              </a:solidFill>
            </a:endParaRPr>
          </a:p>
          <a:p>
            <a:pPr algn="just"/>
            <a:r>
              <a:rPr lang="en-GB" sz="2000" b="1" dirty="0" smtClean="0">
                <a:solidFill>
                  <a:schemeClr val="bg1"/>
                </a:solidFill>
              </a:rPr>
              <a:t>To further benefit by reducing your test </a:t>
            </a:r>
            <a:r>
              <a:rPr lang="en-GB" sz="2000" b="1" dirty="0">
                <a:solidFill>
                  <a:schemeClr val="bg1"/>
                </a:solidFill>
              </a:rPr>
              <a:t>mailing costs </a:t>
            </a:r>
            <a:r>
              <a:rPr lang="en-GB" sz="2000" b="1" dirty="0" smtClean="0">
                <a:solidFill>
                  <a:schemeClr val="bg1"/>
                </a:solidFill>
              </a:rPr>
              <a:t>by up to 30%.</a:t>
            </a:r>
          </a:p>
          <a:p>
            <a:pPr algn="just"/>
            <a:endParaRPr lang="en-GB" sz="2000" b="1" dirty="0" smtClean="0">
              <a:solidFill>
                <a:schemeClr val="bg1"/>
              </a:solidFill>
            </a:endParaRPr>
          </a:p>
        </p:txBody>
      </p:sp>
      <p:sp>
        <p:nvSpPr>
          <p:cNvPr id="6" name="TextBox 5"/>
          <p:cNvSpPr txBox="1"/>
          <p:nvPr/>
        </p:nvSpPr>
        <p:spPr>
          <a:xfrm>
            <a:off x="2237590" y="4556938"/>
            <a:ext cx="4464424" cy="1292662"/>
          </a:xfrm>
          <a:prstGeom prst="rect">
            <a:avLst/>
          </a:prstGeom>
          <a:noFill/>
          <a:ln w="38100">
            <a:noFill/>
          </a:ln>
        </p:spPr>
        <p:txBody>
          <a:bodyPr wrap="square" rtlCol="0">
            <a:spAutoFit/>
          </a:bodyPr>
          <a:lstStyle/>
          <a:p>
            <a:pPr algn="ctr"/>
            <a:endParaRPr lang="en-GB" sz="1600" dirty="0" smtClean="0">
              <a:latin typeface="Calibri" panose="020F0502020204030204" pitchFamily="34" charset="0"/>
            </a:endParaRPr>
          </a:p>
          <a:p>
            <a:pPr algn="ctr"/>
            <a:r>
              <a:rPr lang="en-GB" sz="1600" b="1" i="1" dirty="0" smtClean="0"/>
              <a:t>Mail is more suitable for important messages. Consumers take time to digest content when a decision matters.</a:t>
            </a:r>
          </a:p>
          <a:p>
            <a:endParaRPr lang="en-GB" sz="14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944" y="4439566"/>
            <a:ext cx="1439863"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8541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463" y="201260"/>
            <a:ext cx="8881908" cy="507825"/>
          </a:xfrm>
        </p:spPr>
        <p:txBody>
          <a:bodyPr/>
          <a:lstStyle/>
          <a:p>
            <a:r>
              <a:rPr lang="en-US" dirty="0" smtClean="0"/>
              <a:t>WHY YOU SHOULD CONSIDER THIS OFFER</a:t>
            </a:r>
            <a:endParaRPr lang="en-US" dirty="0"/>
          </a:p>
        </p:txBody>
      </p:sp>
      <p:sp>
        <p:nvSpPr>
          <p:cNvPr id="5" name="Slide Number Placeholder 4"/>
          <p:cNvSpPr>
            <a:spLocks noGrp="1"/>
          </p:cNvSpPr>
          <p:nvPr>
            <p:ph type="sldNum" sz="quarter" idx="4294967295"/>
          </p:nvPr>
        </p:nvSpPr>
        <p:spPr>
          <a:xfrm>
            <a:off x="8204302" y="6554884"/>
            <a:ext cx="502688" cy="365125"/>
          </a:xfrm>
          <a:prstGeom prst="rect">
            <a:avLst/>
          </a:prstGeom>
        </p:spPr>
        <p:txBody>
          <a:bodyPr/>
          <a:lstStyle/>
          <a:p>
            <a:fld id="{07AE5A85-834C-45C6-B70E-D6BB045069BC}" type="slidenum">
              <a:rPr lang="en-US" smtClean="0"/>
              <a:pPr/>
              <a:t>8</a:t>
            </a:fld>
            <a:endParaRPr lang="en-US" dirty="0"/>
          </a:p>
        </p:txBody>
      </p:sp>
      <p:grpSp>
        <p:nvGrpSpPr>
          <p:cNvPr id="2" name="Group 1"/>
          <p:cNvGrpSpPr/>
          <p:nvPr/>
        </p:nvGrpSpPr>
        <p:grpSpPr>
          <a:xfrm>
            <a:off x="1443523" y="2508842"/>
            <a:ext cx="900000" cy="1182149"/>
            <a:chOff x="1746724" y="2289851"/>
            <a:chExt cx="523189" cy="572674"/>
          </a:xfrm>
        </p:grpSpPr>
        <p:sp>
          <p:nvSpPr>
            <p:cNvPr id="18" name="Rectangle 17"/>
            <p:cNvSpPr/>
            <p:nvPr/>
          </p:nvSpPr>
          <p:spPr>
            <a:xfrm>
              <a:off x="1833566" y="2289851"/>
              <a:ext cx="356157" cy="492022"/>
            </a:xfrm>
            <a:prstGeom prst="rect">
              <a:avLst/>
            </a:prstGeom>
          </p:spPr>
          <p:txBody>
            <a:bodyPr wrap="none">
              <a:spAutoFit/>
            </a:bodyPr>
            <a:lstStyle/>
            <a:p>
              <a:r>
                <a:rPr lang="en-US" sz="6000" b="1" dirty="0">
                  <a:ln w="6350">
                    <a:solidFill>
                      <a:schemeClr val="bg1"/>
                    </a:solidFill>
                  </a:ln>
                  <a:noFill/>
                  <a:latin typeface="Arial" panose="020B0604020202020204" pitchFamily="34" charset="0"/>
                  <a:cs typeface="Arial" panose="020B0604020202020204" pitchFamily="34" charset="0"/>
                </a:rPr>
                <a:t>£</a:t>
              </a:r>
              <a:endParaRPr lang="en-US" dirty="0">
                <a:ln w="6350">
                  <a:solidFill>
                    <a:schemeClr val="bg1"/>
                  </a:solidFill>
                </a:ln>
                <a:noFill/>
              </a:endParaRPr>
            </a:p>
          </p:txBody>
        </p:sp>
        <p:sp>
          <p:nvSpPr>
            <p:cNvPr id="19" name="Oval 18"/>
            <p:cNvSpPr>
              <a:spLocks/>
            </p:cNvSpPr>
            <p:nvPr/>
          </p:nvSpPr>
          <p:spPr>
            <a:xfrm>
              <a:off x="1746724" y="2339335"/>
              <a:ext cx="523189" cy="523190"/>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4101601" y="2588580"/>
            <a:ext cx="900001" cy="1080001"/>
            <a:chOff x="4287869" y="2339334"/>
            <a:chExt cx="528762" cy="528762"/>
          </a:xfrm>
        </p:grpSpPr>
        <p:sp>
          <p:nvSpPr>
            <p:cNvPr id="20" name="Oval 19"/>
            <p:cNvSpPr/>
            <p:nvPr/>
          </p:nvSpPr>
          <p:spPr>
            <a:xfrm>
              <a:off x="4287869" y="2339334"/>
              <a:ext cx="528762" cy="528762"/>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rot="12600000">
              <a:off x="4380685" y="2401435"/>
              <a:ext cx="351020" cy="336102"/>
            </a:xfrm>
            <a:prstGeom prst="rect">
              <a:avLst/>
            </a:prstGeom>
          </p:spPr>
        </p:pic>
        <p:sp>
          <p:nvSpPr>
            <p:cNvPr id="24" name="Down Arrow 23"/>
            <p:cNvSpPr/>
            <p:nvPr/>
          </p:nvSpPr>
          <p:spPr>
            <a:xfrm>
              <a:off x="4512949" y="2739929"/>
              <a:ext cx="84867" cy="10466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6767243" y="2594564"/>
            <a:ext cx="900001" cy="1080001"/>
            <a:chOff x="6807160" y="2339334"/>
            <a:chExt cx="551411" cy="551411"/>
          </a:xfrm>
        </p:grpSpPr>
        <p:sp>
          <p:nvSpPr>
            <p:cNvPr id="22" name="Oval 21"/>
            <p:cNvSpPr>
              <a:spLocks noChangeAspect="1"/>
            </p:cNvSpPr>
            <p:nvPr/>
          </p:nvSpPr>
          <p:spPr>
            <a:xfrm>
              <a:off x="6807160" y="2339334"/>
              <a:ext cx="551411" cy="551411"/>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5" cstate="print">
              <a:biLevel thresh="25000"/>
              <a:extLst>
                <a:ext uri="{BEBA8EAE-BF5A-486C-A8C5-ECC9F3942E4B}">
                  <a14:imgProps xmlns:a14="http://schemas.microsoft.com/office/drawing/2010/main">
                    <a14:imgLayer r:embed="rId6">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20515" y="2456158"/>
              <a:ext cx="351020" cy="336102"/>
            </a:xfrm>
            <a:prstGeom prst="rect">
              <a:avLst/>
            </a:prstGeom>
          </p:spPr>
        </p:pic>
        <p:sp>
          <p:nvSpPr>
            <p:cNvPr id="25" name="Down Arrow 24"/>
            <p:cNvSpPr/>
            <p:nvPr/>
          </p:nvSpPr>
          <p:spPr>
            <a:xfrm>
              <a:off x="7043689" y="2408230"/>
              <a:ext cx="84867" cy="10466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aphicFrame>
        <p:nvGraphicFramePr>
          <p:cNvPr id="12" name="Diagram 11"/>
          <p:cNvGraphicFramePr/>
          <p:nvPr>
            <p:extLst>
              <p:ext uri="{D42A27DB-BD31-4B8C-83A1-F6EECF244321}">
                <p14:modId xmlns:p14="http://schemas.microsoft.com/office/powerpoint/2010/main" val="1936178315"/>
              </p:ext>
            </p:extLst>
          </p:nvPr>
        </p:nvGraphicFramePr>
        <p:xfrm>
          <a:off x="327379" y="839893"/>
          <a:ext cx="8636000" cy="51206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2016451" y="6000028"/>
            <a:ext cx="5508735" cy="646331"/>
          </a:xfrm>
          <a:prstGeom prst="rect">
            <a:avLst/>
          </a:prstGeom>
          <a:noFill/>
        </p:spPr>
        <p:txBody>
          <a:bodyPr wrap="square" rtlCol="0">
            <a:spAutoFit/>
          </a:bodyPr>
          <a:lstStyle/>
          <a:p>
            <a:pPr lvl="0"/>
            <a:r>
              <a:rPr lang="en-GB" sz="1200" baseline="30000" dirty="0" smtClean="0"/>
              <a:t>1</a:t>
            </a:r>
            <a:r>
              <a:rPr lang="en-GB" sz="1200" dirty="0" smtClean="0"/>
              <a:t> London </a:t>
            </a:r>
            <a:r>
              <a:rPr lang="en-GB" sz="1200" dirty="0"/>
              <a:t>School of Economics study </a:t>
            </a:r>
            <a:r>
              <a:rPr lang="en-GB" sz="1200" dirty="0" smtClean="0"/>
              <a:t>2017</a:t>
            </a:r>
          </a:p>
          <a:p>
            <a:r>
              <a:rPr lang="en-US" sz="1200" baseline="30000" dirty="0" smtClean="0"/>
              <a:t>2</a:t>
            </a:r>
            <a:r>
              <a:rPr lang="en-US" sz="1200" dirty="0" smtClean="0"/>
              <a:t> Kantar </a:t>
            </a:r>
            <a:r>
              <a:rPr lang="en-US" sz="1200" dirty="0"/>
              <a:t>TNS / MarketReach </a:t>
            </a:r>
            <a:r>
              <a:rPr lang="en-US" sz="1200" dirty="0" smtClean="0"/>
              <a:t>2017</a:t>
            </a:r>
          </a:p>
          <a:p>
            <a:pPr lvl="0"/>
            <a:r>
              <a:rPr lang="en-GB" sz="1200" baseline="30000" dirty="0" smtClean="0"/>
              <a:t>3</a:t>
            </a:r>
            <a:r>
              <a:rPr lang="en-GB" sz="1200" dirty="0" smtClean="0"/>
              <a:t> JICMAIL </a:t>
            </a:r>
            <a:r>
              <a:rPr lang="en-GB" sz="1200" dirty="0"/>
              <a:t>research </a:t>
            </a:r>
            <a:r>
              <a:rPr lang="en-GB" sz="1200" dirty="0" smtClean="0"/>
              <a:t>Jan 2018</a:t>
            </a:r>
            <a:endParaRPr lang="en-GB" sz="1200" baseline="30000" dirty="0"/>
          </a:p>
        </p:txBody>
      </p:sp>
      <p:sp>
        <p:nvSpPr>
          <p:cNvPr id="8" name="TextBox 7"/>
          <p:cNvSpPr txBox="1"/>
          <p:nvPr/>
        </p:nvSpPr>
        <p:spPr>
          <a:xfrm>
            <a:off x="948270" y="6185552"/>
            <a:ext cx="901656" cy="307777"/>
          </a:xfrm>
          <a:prstGeom prst="rect">
            <a:avLst/>
          </a:prstGeom>
          <a:noFill/>
        </p:spPr>
        <p:txBody>
          <a:bodyPr wrap="square" rtlCol="0">
            <a:spAutoFit/>
          </a:bodyPr>
          <a:lstStyle/>
          <a:p>
            <a:r>
              <a:rPr lang="en-GB" sz="1400" dirty="0" smtClean="0"/>
              <a:t>Sources:</a:t>
            </a:r>
            <a:endParaRPr lang="en-GB" sz="1400" dirty="0"/>
          </a:p>
        </p:txBody>
      </p:sp>
    </p:spTree>
    <p:extLst>
      <p:ext uri="{BB962C8B-B14F-4D97-AF65-F5344CB8AC3E}">
        <p14:creationId xmlns:p14="http://schemas.microsoft.com/office/powerpoint/2010/main" val="42815011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2465" y="201260"/>
            <a:ext cx="2610954" cy="461665"/>
          </a:xfrm>
        </p:spPr>
        <p:txBody>
          <a:bodyPr/>
          <a:lstStyle/>
          <a:p>
            <a:r>
              <a:rPr lang="en-US" dirty="0" smtClean="0"/>
              <a:t>Evidence:</a:t>
            </a:r>
            <a:endParaRPr lang="en-US" dirty="0"/>
          </a:p>
        </p:txBody>
      </p:sp>
      <p:sp>
        <p:nvSpPr>
          <p:cNvPr id="5" name="Slide Number Placeholder 4"/>
          <p:cNvSpPr>
            <a:spLocks noGrp="1"/>
          </p:cNvSpPr>
          <p:nvPr>
            <p:ph type="sldNum" sz="quarter" idx="24"/>
          </p:nvPr>
        </p:nvSpPr>
        <p:spPr/>
        <p:txBody>
          <a:bodyPr/>
          <a:lstStyle/>
          <a:p>
            <a:fld id="{07AE5A85-834C-45C6-B70E-D6BB045069BC}" type="slidenum">
              <a:rPr lang="en-US" smtClean="0"/>
              <a:pPr/>
              <a:t>9</a:t>
            </a:fld>
            <a:endParaRPr lang="en-US" dirty="0"/>
          </a:p>
        </p:txBody>
      </p:sp>
      <p:sp>
        <p:nvSpPr>
          <p:cNvPr id="2" name="TextBox 1"/>
          <p:cNvSpPr txBox="1"/>
          <p:nvPr/>
        </p:nvSpPr>
        <p:spPr>
          <a:xfrm>
            <a:off x="2883049" y="247511"/>
            <a:ext cx="5572462" cy="400110"/>
          </a:xfrm>
          <a:prstGeom prst="rect">
            <a:avLst/>
          </a:prstGeom>
          <a:noFill/>
        </p:spPr>
        <p:txBody>
          <a:bodyPr wrap="square" rtlCol="0">
            <a:spAutoFit/>
          </a:bodyPr>
          <a:lstStyle/>
          <a:p>
            <a:r>
              <a:rPr lang="en-US" dirty="0"/>
              <a:t> </a:t>
            </a:r>
            <a:r>
              <a:rPr lang="en-US" sz="2000" b="1" dirty="0"/>
              <a:t>Customers value </a:t>
            </a:r>
            <a:r>
              <a:rPr lang="en-US" sz="2000" b="1" dirty="0" smtClean="0"/>
              <a:t>paper bills </a:t>
            </a:r>
            <a:r>
              <a:rPr lang="en-US" sz="2000" b="1" dirty="0"/>
              <a:t>&amp; statements</a:t>
            </a:r>
            <a:endParaRPr lang="en-GB" sz="2000" b="1" dirty="0"/>
          </a:p>
        </p:txBody>
      </p:sp>
      <p:graphicFrame>
        <p:nvGraphicFramePr>
          <p:cNvPr id="9" name="Diagram 8"/>
          <p:cNvGraphicFramePr/>
          <p:nvPr>
            <p:extLst>
              <p:ext uri="{D42A27DB-BD31-4B8C-83A1-F6EECF244321}">
                <p14:modId xmlns:p14="http://schemas.microsoft.com/office/powerpoint/2010/main" val="233124273"/>
              </p:ext>
            </p:extLst>
          </p:nvPr>
        </p:nvGraphicFramePr>
        <p:xfrm>
          <a:off x="592188" y="1227740"/>
          <a:ext cx="8371189" cy="4968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2105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MarketReachMaster">
  <a:themeElements>
    <a:clrScheme name="MarketReach 'Colours' Theme">
      <a:dk1>
        <a:srgbClr val="000000"/>
      </a:dk1>
      <a:lt1>
        <a:srgbClr val="FFFFFF"/>
      </a:lt1>
      <a:dk2>
        <a:srgbClr val="FFFFFF"/>
      </a:dk2>
      <a:lt2>
        <a:srgbClr val="EEECE1"/>
      </a:lt2>
      <a:accent1>
        <a:srgbClr val="E32119"/>
      </a:accent1>
      <a:accent2>
        <a:srgbClr val="009CDA"/>
      </a:accent2>
      <a:accent3>
        <a:srgbClr val="EF8214"/>
      </a:accent3>
      <a:accent4>
        <a:srgbClr val="508200"/>
      </a:accent4>
      <a:accent5>
        <a:srgbClr val="82CBD0"/>
      </a:accent5>
      <a:accent6>
        <a:srgbClr val="EEC21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Presentation V2" id="{987C3FFD-F571-43DE-81ED-6EF0CF5F5C1B}" vid="{096715A2-1608-4F18-9125-CA943ACC5447}"/>
    </a:ext>
  </a:extLst>
</a:theme>
</file>

<file path=ppt/theme/theme2.xml><?xml version="1.0" encoding="utf-8"?>
<a:theme xmlns:a="http://schemas.openxmlformats.org/drawingml/2006/main" name="1_'Colours' PPT Template 10.9.14">
  <a:themeElements>
    <a:clrScheme name="Custom 2">
      <a:dk1>
        <a:srgbClr val="000000"/>
      </a:dk1>
      <a:lt1>
        <a:srgbClr val="FFFFFF"/>
      </a:lt1>
      <a:dk2>
        <a:srgbClr val="454544"/>
      </a:dk2>
      <a:lt2>
        <a:srgbClr val="EEECE1"/>
      </a:lt2>
      <a:accent1>
        <a:srgbClr val="E32119"/>
      </a:accent1>
      <a:accent2>
        <a:srgbClr val="009CDA"/>
      </a:accent2>
      <a:accent3>
        <a:srgbClr val="EF8214"/>
      </a:accent3>
      <a:accent4>
        <a:srgbClr val="508200"/>
      </a:accent4>
      <a:accent5>
        <a:srgbClr val="82CBD0"/>
      </a:accent5>
      <a:accent6>
        <a:srgbClr val="EEC216"/>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chemeClr val="accent5"/>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xample Presentation 26.9.14.pptx" id="{EFDB3508-09FB-4E27-AC00-9BA6B709F705}" vid="{424CBC48-3BA0-45E2-8F4E-33F1A2C3F4B7}"/>
    </a:ext>
  </a:extLst>
</a:theme>
</file>

<file path=ppt/theme/theme3.xml><?xml version="1.0" encoding="utf-8"?>
<a:theme xmlns:a="http://schemas.openxmlformats.org/drawingml/2006/main" name="1_MarketReachMaster">
  <a:themeElements>
    <a:clrScheme name="MarketReach">
      <a:dk1>
        <a:sysClr val="windowText" lastClr="000000"/>
      </a:dk1>
      <a:lt1>
        <a:sysClr val="window" lastClr="FFFFFF"/>
      </a:lt1>
      <a:dk2>
        <a:srgbClr val="000000"/>
      </a:dk2>
      <a:lt2>
        <a:srgbClr val="FFFFFF"/>
      </a:lt2>
      <a:accent1>
        <a:srgbClr val="DA202A"/>
      </a:accent1>
      <a:accent2>
        <a:srgbClr val="009CDA"/>
      </a:accent2>
      <a:accent3>
        <a:srgbClr val="EF8214"/>
      </a:accent3>
      <a:accent4>
        <a:srgbClr val="508200"/>
      </a:accent4>
      <a:accent5>
        <a:srgbClr val="82CBD0"/>
      </a:accent5>
      <a:accent6>
        <a:srgbClr val="EEC21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Presentation V2" id="{987C3FFD-F571-43DE-81ED-6EF0CF5F5C1B}" vid="{096715A2-1608-4F18-9125-CA943ACC54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ketReach 'Colours' Theme">
    <a:dk1>
      <a:srgbClr val="000000"/>
    </a:dk1>
    <a:lt1>
      <a:srgbClr val="FFFFFF"/>
    </a:lt1>
    <a:dk2>
      <a:srgbClr val="FFFFFF"/>
    </a:dk2>
    <a:lt2>
      <a:srgbClr val="EEECE1"/>
    </a:lt2>
    <a:accent1>
      <a:srgbClr val="E32119"/>
    </a:accent1>
    <a:accent2>
      <a:srgbClr val="009CDA"/>
    </a:accent2>
    <a:accent3>
      <a:srgbClr val="EF8214"/>
    </a:accent3>
    <a:accent4>
      <a:srgbClr val="508200"/>
    </a:accent4>
    <a:accent5>
      <a:srgbClr val="82CBD0"/>
    </a:accent5>
    <a:accent6>
      <a:srgbClr val="EEC21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30308</TotalTime>
  <Words>7570</Words>
  <Application>Microsoft Office PowerPoint</Application>
  <PresentationFormat>On-screen Show (4:3)</PresentationFormat>
  <Paragraphs>799</Paragraphs>
  <Slides>45</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49" baseType="lpstr">
      <vt:lpstr>MarketReachMaster</vt:lpstr>
      <vt:lpstr>1_'Colours' PPT Template 10.9.14</vt:lpstr>
      <vt:lpstr>1_MarketReachMaster</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Noelle Nadal</dc:creator>
  <cp:lastModifiedBy>Mike Griffin</cp:lastModifiedBy>
  <cp:revision>115</cp:revision>
  <dcterms:created xsi:type="dcterms:W3CDTF">2017-06-02T08:42:39Z</dcterms:created>
  <dcterms:modified xsi:type="dcterms:W3CDTF">2018-02-23T17:24:00Z</dcterms:modified>
</cp:coreProperties>
</file>