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4" r:id="rId4"/>
    <p:sldMasterId id="2147483868" r:id="rId5"/>
  </p:sldMasterIdLst>
  <p:notesMasterIdLst>
    <p:notesMasterId r:id="rId26"/>
  </p:notesMasterIdLst>
  <p:handoutMasterIdLst>
    <p:handoutMasterId r:id="rId27"/>
  </p:handoutMasterIdLst>
  <p:sldIdLst>
    <p:sldId id="256" r:id="rId6"/>
    <p:sldId id="2147376530" r:id="rId7"/>
    <p:sldId id="2147376531" r:id="rId8"/>
    <p:sldId id="2147376534" r:id="rId9"/>
    <p:sldId id="2147376535" r:id="rId10"/>
    <p:sldId id="2147376536" r:id="rId11"/>
    <p:sldId id="2147376537" r:id="rId12"/>
    <p:sldId id="2147376538" r:id="rId13"/>
    <p:sldId id="2147376539" r:id="rId14"/>
    <p:sldId id="2147376540" r:id="rId15"/>
    <p:sldId id="2147376541" r:id="rId16"/>
    <p:sldId id="2147376542" r:id="rId17"/>
    <p:sldId id="2147376543" r:id="rId18"/>
    <p:sldId id="2147376544" r:id="rId19"/>
    <p:sldId id="2147376545" r:id="rId20"/>
    <p:sldId id="257" r:id="rId21"/>
    <p:sldId id="2147376546" r:id="rId22"/>
    <p:sldId id="2147376547" r:id="rId23"/>
    <p:sldId id="2147376548" r:id="rId24"/>
    <p:sldId id="2147376549" r:id="rId25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44D47"/>
    <a:srgbClr val="666666"/>
    <a:srgbClr val="E32119"/>
    <a:srgbClr val="000000"/>
    <a:srgbClr val="FDC304"/>
    <a:srgbClr val="82CBD4"/>
    <a:srgbClr val="95C121"/>
    <a:srgbClr val="EF7E05"/>
    <a:srgbClr val="1BACE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CE8E76-AF87-4D76-89EF-7DC6049B6A5C}" v="112" dt="2025-02-20T12:18:37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93792" autoAdjust="0"/>
  </p:normalViewPr>
  <p:slideViewPr>
    <p:cSldViewPr snapToGrid="0">
      <p:cViewPr varScale="1">
        <p:scale>
          <a:sx n="70" d="100"/>
          <a:sy n="70" d="100"/>
        </p:scale>
        <p:origin x="508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186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Email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0.37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F6-4470-8A7D-6C273DA4D5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Direct Mail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0.24</c:v>
                </c:pt>
                <c:pt idx="1">
                  <c:v>0.38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F6-4470-8A7D-6C273DA4D5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Text Message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0.13</c:v>
                </c:pt>
                <c:pt idx="1">
                  <c:v>0.06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F6-4470-8A7D-6C273DA4D5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Social Media Message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18-34</c:v>
                </c:pt>
                <c:pt idx="1">
                  <c:v>35-54</c:v>
                </c:pt>
                <c:pt idx="2">
                  <c:v>55+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0.24</c:v>
                </c:pt>
                <c:pt idx="1">
                  <c:v>0.18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F6-4470-8A7D-6C273DA4D5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7779888"/>
        <c:axId val="837780968"/>
      </c:barChart>
      <c:catAx>
        <c:axId val="8377798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780968"/>
        <c:crosses val="autoZero"/>
        <c:auto val="1"/>
        <c:lblAlgn val="ctr"/>
        <c:lblOffset val="100"/>
        <c:noMultiLvlLbl val="0"/>
      </c:catAx>
      <c:valAx>
        <c:axId val="83778096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83777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Charity</c:v>
                </c:pt>
                <c:pt idx="1">
                  <c:v>Financial and Insurance Services</c:v>
                </c:pt>
                <c:pt idx="2">
                  <c:v>Medical</c:v>
                </c:pt>
                <c:pt idx="3">
                  <c:v>Retail/Online Retail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8.6999999999999994E-3</c:v>
                </c:pt>
                <c:pt idx="1">
                  <c:v>7.0000000000000001E-3</c:v>
                </c:pt>
                <c:pt idx="2">
                  <c:v>1.4E-2</c:v>
                </c:pt>
                <c:pt idx="3" formatCode="0%">
                  <c:v>1.04E-2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10-4000-BE83-B0BF009C2A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1489120"/>
        <c:axId val="991492400"/>
      </c:barChart>
      <c:catAx>
        <c:axId val="99148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1492400"/>
        <c:crosses val="autoZero"/>
        <c:auto val="1"/>
        <c:lblAlgn val="ctr"/>
        <c:lblOffset val="100"/>
        <c:noMultiLvlLbl val="0"/>
      </c:catAx>
      <c:valAx>
        <c:axId val="991492400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91489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821E7-8B65-40C9-B44F-6616B2FD7F3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68A4B2-E549-423F-9FBC-FE90BF727C49}">
      <dgm:prSet/>
      <dgm:spPr/>
      <dgm:t>
        <a:bodyPr/>
        <a:lstStyle/>
        <a:p>
          <a:r>
            <a:rPr lang="en-GB" b="0" i="0" dirty="0"/>
            <a:t>Direct Mail is easier to understand and more memorable than digital media. It requires 21% less cognitive effort to process and elicits a much higher brand recall.</a:t>
          </a:r>
          <a:endParaRPr lang="en-US" dirty="0"/>
        </a:p>
      </dgm:t>
    </dgm:pt>
    <dgm:pt modelId="{1DA554E4-01F9-49C2-A84C-2C688FCE0489}" type="parTrans" cxnId="{7A75A995-8DAE-4BDD-90E5-FE2F7E5329C1}">
      <dgm:prSet/>
      <dgm:spPr/>
      <dgm:t>
        <a:bodyPr/>
        <a:lstStyle/>
        <a:p>
          <a:endParaRPr lang="en-US"/>
        </a:p>
      </dgm:t>
    </dgm:pt>
    <dgm:pt modelId="{B960A262-C59C-48A5-886D-B13B094FF749}" type="sibTrans" cxnId="{7A75A995-8DAE-4BDD-90E5-FE2F7E5329C1}">
      <dgm:prSet/>
      <dgm:spPr/>
      <dgm:t>
        <a:bodyPr/>
        <a:lstStyle/>
        <a:p>
          <a:endParaRPr lang="en-US"/>
        </a:p>
      </dgm:t>
    </dgm:pt>
    <dgm:pt modelId="{F20185AD-CEA2-4B11-BA00-1F23D9F9F6C3}">
      <dgm:prSet/>
      <dgm:spPr/>
      <dgm:t>
        <a:bodyPr/>
        <a:lstStyle/>
        <a:p>
          <a:r>
            <a:rPr lang="en-GB" b="0" i="0" dirty="0"/>
            <a:t>Direct mail is far more persuasive than digital media. Its motivation response is 20% higher – even more so if it appeals to more senses beyond touch.</a:t>
          </a:r>
          <a:endParaRPr lang="en-US" dirty="0"/>
        </a:p>
      </dgm:t>
    </dgm:pt>
    <dgm:pt modelId="{7F69EAB7-9FE3-4F9B-A664-A1174CA63AE4}" type="parTrans" cxnId="{DF6C9C4A-D6C3-4760-8638-38745ECCC59E}">
      <dgm:prSet/>
      <dgm:spPr/>
      <dgm:t>
        <a:bodyPr/>
        <a:lstStyle/>
        <a:p>
          <a:endParaRPr lang="en-US"/>
        </a:p>
      </dgm:t>
    </dgm:pt>
    <dgm:pt modelId="{1792C4E9-7D75-44C5-8872-D9E8E1BA46C8}" type="sibTrans" cxnId="{DF6C9C4A-D6C3-4760-8638-38745ECCC59E}">
      <dgm:prSet/>
      <dgm:spPr/>
      <dgm:t>
        <a:bodyPr/>
        <a:lstStyle/>
        <a:p>
          <a:endParaRPr lang="en-US"/>
        </a:p>
      </dgm:t>
    </dgm:pt>
    <dgm:pt modelId="{14BAD7D6-AFDB-436E-A117-1566BBBAD82D}">
      <dgm:prSet/>
      <dgm:spPr/>
      <dgm:t>
        <a:bodyPr/>
        <a:lstStyle/>
        <a:p>
          <a:r>
            <a:rPr lang="en-GB" b="0" i="0" dirty="0"/>
            <a:t>Direct mail is visually processed quicker than digital media. When considered in concert with its higher motivation and lower cognitive load, this suggests it gets the message across faster.</a:t>
          </a:r>
          <a:endParaRPr lang="en-US" dirty="0"/>
        </a:p>
      </dgm:t>
    </dgm:pt>
    <dgm:pt modelId="{4A0DE767-2868-4602-AD81-8B3D7B1995A1}" type="parTrans" cxnId="{5D57B6DE-11A4-4B51-B35C-E06FCD2D11C2}">
      <dgm:prSet/>
      <dgm:spPr/>
      <dgm:t>
        <a:bodyPr/>
        <a:lstStyle/>
        <a:p>
          <a:endParaRPr lang="en-US"/>
        </a:p>
      </dgm:t>
    </dgm:pt>
    <dgm:pt modelId="{0FB0CB26-8E68-4C59-ACF0-B9CA03C7D6BE}" type="sibTrans" cxnId="{5D57B6DE-11A4-4B51-B35C-E06FCD2D11C2}">
      <dgm:prSet/>
      <dgm:spPr/>
      <dgm:t>
        <a:bodyPr/>
        <a:lstStyle/>
        <a:p>
          <a:endParaRPr lang="en-US"/>
        </a:p>
      </dgm:t>
    </dgm:pt>
    <dgm:pt modelId="{0BBE4806-3430-4D8A-BFFA-02ABDF5B04A8}">
      <dgm:prSet/>
      <dgm:spPr/>
      <dgm:t>
        <a:bodyPr/>
        <a:lstStyle/>
        <a:p>
          <a:r>
            <a:rPr lang="en-GB" b="0" i="0" dirty="0"/>
            <a:t>Direct mail is more likely to drive behaviour than digital media. Surpassing the important motivation-to-cognitive load ratio threshold of 1.</a:t>
          </a:r>
          <a:endParaRPr lang="en-US" dirty="0"/>
        </a:p>
      </dgm:t>
    </dgm:pt>
    <dgm:pt modelId="{AB3F13F6-3D58-44B1-80A4-CDA56DC5159A}" type="parTrans" cxnId="{F91D3ED0-0E38-45CA-B0BC-C22BA69AC49D}">
      <dgm:prSet/>
      <dgm:spPr/>
      <dgm:t>
        <a:bodyPr/>
        <a:lstStyle/>
        <a:p>
          <a:endParaRPr lang="en-US"/>
        </a:p>
      </dgm:t>
    </dgm:pt>
    <dgm:pt modelId="{801DC28A-A0FB-48DC-A992-73170C3ECFC9}" type="sibTrans" cxnId="{F91D3ED0-0E38-45CA-B0BC-C22BA69AC49D}">
      <dgm:prSet/>
      <dgm:spPr/>
      <dgm:t>
        <a:bodyPr/>
        <a:lstStyle/>
        <a:p>
          <a:endParaRPr lang="en-US"/>
        </a:p>
      </dgm:t>
    </dgm:pt>
    <dgm:pt modelId="{C702CA95-3D6D-4073-A399-E05FE0BAE2F7}">
      <dgm:prSet/>
      <dgm:spPr/>
      <dgm:t>
        <a:bodyPr/>
        <a:lstStyle/>
        <a:p>
          <a:r>
            <a:rPr lang="en-GB" b="0" i="0" dirty="0"/>
            <a:t>Direct mail requires 21% less cognitive effort to process than digital media, says a study by market research firm True Impact. Therefore, it’s easier to understand and more memorable.</a:t>
          </a:r>
          <a:endParaRPr lang="en-US" dirty="0"/>
        </a:p>
      </dgm:t>
    </dgm:pt>
    <dgm:pt modelId="{BF556B1A-E180-44DF-BE35-86728684FB8C}" type="parTrans" cxnId="{7DE215A4-0FC2-42D8-AED4-D8D98B4200CE}">
      <dgm:prSet/>
      <dgm:spPr/>
      <dgm:t>
        <a:bodyPr/>
        <a:lstStyle/>
        <a:p>
          <a:endParaRPr lang="en-US"/>
        </a:p>
      </dgm:t>
    </dgm:pt>
    <dgm:pt modelId="{B17DC9EC-0131-4C4A-8D20-275805F1E3F0}" type="sibTrans" cxnId="{7DE215A4-0FC2-42D8-AED4-D8D98B4200CE}">
      <dgm:prSet/>
      <dgm:spPr/>
      <dgm:t>
        <a:bodyPr/>
        <a:lstStyle/>
        <a:p>
          <a:endParaRPr lang="en-US"/>
        </a:p>
      </dgm:t>
    </dgm:pt>
    <dgm:pt modelId="{F1234318-3891-4A3C-B7FB-13D301650C4C}">
      <dgm:prSet/>
      <dgm:spPr/>
      <dgm:t>
        <a:bodyPr/>
        <a:lstStyle/>
        <a:p>
          <a:r>
            <a:rPr lang="en-GB" b="0" i="0" dirty="0"/>
            <a:t>In 2021, only 11.9% of fundraising came from online donations, according to data in the most recent Blackbaud Institute Charitable Giving Report. This means that 88% of giving comes from offline sources – like mail.</a:t>
          </a:r>
          <a:endParaRPr lang="en-US" dirty="0"/>
        </a:p>
      </dgm:t>
    </dgm:pt>
    <dgm:pt modelId="{5AD2D09E-0ADD-498D-8E30-FDCB48B47307}" type="parTrans" cxnId="{D21307E7-E5BA-443B-9C3C-AA2A7E0B79D5}">
      <dgm:prSet/>
      <dgm:spPr/>
      <dgm:t>
        <a:bodyPr/>
        <a:lstStyle/>
        <a:p>
          <a:endParaRPr lang="en-US"/>
        </a:p>
      </dgm:t>
    </dgm:pt>
    <dgm:pt modelId="{A49298ED-5AED-44D4-BE1F-9FC0C8749A50}" type="sibTrans" cxnId="{D21307E7-E5BA-443B-9C3C-AA2A7E0B79D5}">
      <dgm:prSet/>
      <dgm:spPr/>
      <dgm:t>
        <a:bodyPr/>
        <a:lstStyle/>
        <a:p>
          <a:endParaRPr lang="en-US"/>
        </a:p>
      </dgm:t>
    </dgm:pt>
    <dgm:pt modelId="{8DE76AA6-81CA-4D10-AD59-581856BC7840}">
      <dgm:prSet/>
      <dgm:spPr/>
      <dgm:t>
        <a:bodyPr/>
        <a:lstStyle/>
        <a:p>
          <a:endParaRPr lang="en-US" dirty="0"/>
        </a:p>
      </dgm:t>
    </dgm:pt>
    <dgm:pt modelId="{D8184E72-43F8-4492-950B-0F016C113B9C}" type="parTrans" cxnId="{DA822CA7-FFED-4717-B7AD-3AF0613895E3}">
      <dgm:prSet/>
      <dgm:spPr/>
      <dgm:t>
        <a:bodyPr/>
        <a:lstStyle/>
        <a:p>
          <a:endParaRPr lang="en-US"/>
        </a:p>
      </dgm:t>
    </dgm:pt>
    <dgm:pt modelId="{F01C8DD3-2FE7-43A7-B585-1D2F15CB2618}" type="sibTrans" cxnId="{DA822CA7-FFED-4717-B7AD-3AF0613895E3}">
      <dgm:prSet/>
      <dgm:spPr/>
      <dgm:t>
        <a:bodyPr/>
        <a:lstStyle/>
        <a:p>
          <a:endParaRPr lang="en-US"/>
        </a:p>
      </dgm:t>
    </dgm:pt>
    <dgm:pt modelId="{3615DB72-90DE-446D-8DA3-DBB211C8114D}" type="pres">
      <dgm:prSet presAssocID="{51F821E7-8B65-40C9-B44F-6616B2FD7F3B}" presName="vert0" presStyleCnt="0">
        <dgm:presLayoutVars>
          <dgm:dir/>
          <dgm:animOne val="branch"/>
          <dgm:animLvl val="lvl"/>
        </dgm:presLayoutVars>
      </dgm:prSet>
      <dgm:spPr/>
    </dgm:pt>
    <dgm:pt modelId="{847B2EA8-F3E8-4964-9B95-D399D0E8F0A4}" type="pres">
      <dgm:prSet presAssocID="{3F68A4B2-E549-423F-9FBC-FE90BF727C49}" presName="thickLine" presStyleLbl="alignNode1" presStyleIdx="0" presStyleCnt="7"/>
      <dgm:spPr/>
    </dgm:pt>
    <dgm:pt modelId="{460D067D-B2CF-49C8-957C-80533B44AD9B}" type="pres">
      <dgm:prSet presAssocID="{3F68A4B2-E549-423F-9FBC-FE90BF727C49}" presName="horz1" presStyleCnt="0"/>
      <dgm:spPr/>
    </dgm:pt>
    <dgm:pt modelId="{CF3E329E-5EDE-4A78-8AC5-3C7A42544C4E}" type="pres">
      <dgm:prSet presAssocID="{3F68A4B2-E549-423F-9FBC-FE90BF727C49}" presName="tx1" presStyleLbl="revTx" presStyleIdx="0" presStyleCnt="7"/>
      <dgm:spPr/>
    </dgm:pt>
    <dgm:pt modelId="{43EECC35-9FB1-4A5F-B766-AE0167333006}" type="pres">
      <dgm:prSet presAssocID="{3F68A4B2-E549-423F-9FBC-FE90BF727C49}" presName="vert1" presStyleCnt="0"/>
      <dgm:spPr/>
    </dgm:pt>
    <dgm:pt modelId="{A03EC4EA-5CB7-4F0F-B4F7-24E8455AB1F8}" type="pres">
      <dgm:prSet presAssocID="{F20185AD-CEA2-4B11-BA00-1F23D9F9F6C3}" presName="thickLine" presStyleLbl="alignNode1" presStyleIdx="1" presStyleCnt="7"/>
      <dgm:spPr/>
    </dgm:pt>
    <dgm:pt modelId="{39B71BC5-6B07-4FF1-8A3B-97961095F676}" type="pres">
      <dgm:prSet presAssocID="{F20185AD-CEA2-4B11-BA00-1F23D9F9F6C3}" presName="horz1" presStyleCnt="0"/>
      <dgm:spPr/>
    </dgm:pt>
    <dgm:pt modelId="{E04FE0DA-2ED8-4D26-90AA-7F6CC3FC7F01}" type="pres">
      <dgm:prSet presAssocID="{F20185AD-CEA2-4B11-BA00-1F23D9F9F6C3}" presName="tx1" presStyleLbl="revTx" presStyleIdx="1" presStyleCnt="7"/>
      <dgm:spPr/>
    </dgm:pt>
    <dgm:pt modelId="{0D2612CC-C53A-4A97-97B6-14A2808356D3}" type="pres">
      <dgm:prSet presAssocID="{F20185AD-CEA2-4B11-BA00-1F23D9F9F6C3}" presName="vert1" presStyleCnt="0"/>
      <dgm:spPr/>
    </dgm:pt>
    <dgm:pt modelId="{13EAA642-77D6-46D3-8F79-6976142ECBF5}" type="pres">
      <dgm:prSet presAssocID="{14BAD7D6-AFDB-436E-A117-1566BBBAD82D}" presName="thickLine" presStyleLbl="alignNode1" presStyleIdx="2" presStyleCnt="7"/>
      <dgm:spPr/>
    </dgm:pt>
    <dgm:pt modelId="{B58B99C7-AE47-45C9-920E-2627DA120A04}" type="pres">
      <dgm:prSet presAssocID="{14BAD7D6-AFDB-436E-A117-1566BBBAD82D}" presName="horz1" presStyleCnt="0"/>
      <dgm:spPr/>
    </dgm:pt>
    <dgm:pt modelId="{B154C268-6BAF-4DCD-BD25-75283F1168C3}" type="pres">
      <dgm:prSet presAssocID="{14BAD7D6-AFDB-436E-A117-1566BBBAD82D}" presName="tx1" presStyleLbl="revTx" presStyleIdx="2" presStyleCnt="7"/>
      <dgm:spPr/>
    </dgm:pt>
    <dgm:pt modelId="{DEBB2222-71A3-49B8-88ED-60BC86012499}" type="pres">
      <dgm:prSet presAssocID="{14BAD7D6-AFDB-436E-A117-1566BBBAD82D}" presName="vert1" presStyleCnt="0"/>
      <dgm:spPr/>
    </dgm:pt>
    <dgm:pt modelId="{17AFD7A9-AA3D-47DB-8B3E-777DD384B93A}" type="pres">
      <dgm:prSet presAssocID="{0BBE4806-3430-4D8A-BFFA-02ABDF5B04A8}" presName="thickLine" presStyleLbl="alignNode1" presStyleIdx="3" presStyleCnt="7"/>
      <dgm:spPr/>
    </dgm:pt>
    <dgm:pt modelId="{361384FF-9570-4D9E-9B3F-0255341CEF8C}" type="pres">
      <dgm:prSet presAssocID="{0BBE4806-3430-4D8A-BFFA-02ABDF5B04A8}" presName="horz1" presStyleCnt="0"/>
      <dgm:spPr/>
    </dgm:pt>
    <dgm:pt modelId="{B7C86532-6D13-4DDB-BEC0-8285E18C1484}" type="pres">
      <dgm:prSet presAssocID="{0BBE4806-3430-4D8A-BFFA-02ABDF5B04A8}" presName="tx1" presStyleLbl="revTx" presStyleIdx="3" presStyleCnt="7"/>
      <dgm:spPr/>
    </dgm:pt>
    <dgm:pt modelId="{F6208D55-DEAE-49F3-BAFC-1546861E9235}" type="pres">
      <dgm:prSet presAssocID="{0BBE4806-3430-4D8A-BFFA-02ABDF5B04A8}" presName="vert1" presStyleCnt="0"/>
      <dgm:spPr/>
    </dgm:pt>
    <dgm:pt modelId="{8321FC8A-BD39-4039-8061-C970D310DC2E}" type="pres">
      <dgm:prSet presAssocID="{C702CA95-3D6D-4073-A399-E05FE0BAE2F7}" presName="thickLine" presStyleLbl="alignNode1" presStyleIdx="4" presStyleCnt="7"/>
      <dgm:spPr/>
    </dgm:pt>
    <dgm:pt modelId="{621EEE26-302F-4915-BF5C-203581F71A75}" type="pres">
      <dgm:prSet presAssocID="{C702CA95-3D6D-4073-A399-E05FE0BAE2F7}" presName="horz1" presStyleCnt="0"/>
      <dgm:spPr/>
    </dgm:pt>
    <dgm:pt modelId="{47DC168A-F0BA-40F5-AAF7-EE881E43215D}" type="pres">
      <dgm:prSet presAssocID="{C702CA95-3D6D-4073-A399-E05FE0BAE2F7}" presName="tx1" presStyleLbl="revTx" presStyleIdx="4" presStyleCnt="7"/>
      <dgm:spPr/>
    </dgm:pt>
    <dgm:pt modelId="{CAAD7470-7CFA-46C4-AE48-E9E30908957E}" type="pres">
      <dgm:prSet presAssocID="{C702CA95-3D6D-4073-A399-E05FE0BAE2F7}" presName="vert1" presStyleCnt="0"/>
      <dgm:spPr/>
    </dgm:pt>
    <dgm:pt modelId="{6B7858DA-FBC5-4818-9980-4E233EE2A1BC}" type="pres">
      <dgm:prSet presAssocID="{F1234318-3891-4A3C-B7FB-13D301650C4C}" presName="thickLine" presStyleLbl="alignNode1" presStyleIdx="5" presStyleCnt="7"/>
      <dgm:spPr/>
    </dgm:pt>
    <dgm:pt modelId="{51D8D13D-776C-48BE-BCD1-C36D4ED27210}" type="pres">
      <dgm:prSet presAssocID="{F1234318-3891-4A3C-B7FB-13D301650C4C}" presName="horz1" presStyleCnt="0"/>
      <dgm:spPr/>
    </dgm:pt>
    <dgm:pt modelId="{8EAC60A8-D2B9-42D2-B14B-F51EA57CAC75}" type="pres">
      <dgm:prSet presAssocID="{F1234318-3891-4A3C-B7FB-13D301650C4C}" presName="tx1" presStyleLbl="revTx" presStyleIdx="5" presStyleCnt="7"/>
      <dgm:spPr/>
    </dgm:pt>
    <dgm:pt modelId="{D599EBC1-C100-4FF0-B539-303B190741C4}" type="pres">
      <dgm:prSet presAssocID="{F1234318-3891-4A3C-B7FB-13D301650C4C}" presName="vert1" presStyleCnt="0"/>
      <dgm:spPr/>
    </dgm:pt>
    <dgm:pt modelId="{A27963E7-572E-4E35-8585-C736E4E548E3}" type="pres">
      <dgm:prSet presAssocID="{8DE76AA6-81CA-4D10-AD59-581856BC7840}" presName="thickLine" presStyleLbl="alignNode1" presStyleIdx="6" presStyleCnt="7"/>
      <dgm:spPr/>
    </dgm:pt>
    <dgm:pt modelId="{E72064C6-459C-4AF1-9F7F-37DE1FC3C99D}" type="pres">
      <dgm:prSet presAssocID="{8DE76AA6-81CA-4D10-AD59-581856BC7840}" presName="horz1" presStyleCnt="0"/>
      <dgm:spPr/>
    </dgm:pt>
    <dgm:pt modelId="{F36AD534-B217-434D-ACEA-FFEEF19BFBCF}" type="pres">
      <dgm:prSet presAssocID="{8DE76AA6-81CA-4D10-AD59-581856BC7840}" presName="tx1" presStyleLbl="revTx" presStyleIdx="6" presStyleCnt="7"/>
      <dgm:spPr/>
    </dgm:pt>
    <dgm:pt modelId="{8B40DE3D-8094-41BE-804A-54398EA0F3F2}" type="pres">
      <dgm:prSet presAssocID="{8DE76AA6-81CA-4D10-AD59-581856BC7840}" presName="vert1" presStyleCnt="0"/>
      <dgm:spPr/>
    </dgm:pt>
  </dgm:ptLst>
  <dgm:cxnLst>
    <dgm:cxn modelId="{C8DBE11F-1291-41FD-9E70-0F496406A58A}" type="presOf" srcId="{F1234318-3891-4A3C-B7FB-13D301650C4C}" destId="{8EAC60A8-D2B9-42D2-B14B-F51EA57CAC75}" srcOrd="0" destOrd="0" presId="urn:microsoft.com/office/officeart/2008/layout/LinedList"/>
    <dgm:cxn modelId="{BED96429-2FA1-4F87-9F36-7115793C48DE}" type="presOf" srcId="{51F821E7-8B65-40C9-B44F-6616B2FD7F3B}" destId="{3615DB72-90DE-446D-8DA3-DBB211C8114D}" srcOrd="0" destOrd="0" presId="urn:microsoft.com/office/officeart/2008/layout/LinedList"/>
    <dgm:cxn modelId="{C7DF7034-2C4B-44EA-9486-1CD6F4FAD347}" type="presOf" srcId="{3F68A4B2-E549-423F-9FBC-FE90BF727C49}" destId="{CF3E329E-5EDE-4A78-8AC5-3C7A42544C4E}" srcOrd="0" destOrd="0" presId="urn:microsoft.com/office/officeart/2008/layout/LinedList"/>
    <dgm:cxn modelId="{DF6C9C4A-D6C3-4760-8638-38745ECCC59E}" srcId="{51F821E7-8B65-40C9-B44F-6616B2FD7F3B}" destId="{F20185AD-CEA2-4B11-BA00-1F23D9F9F6C3}" srcOrd="1" destOrd="0" parTransId="{7F69EAB7-9FE3-4F9B-A664-A1174CA63AE4}" sibTransId="{1792C4E9-7D75-44C5-8872-D9E8E1BA46C8}"/>
    <dgm:cxn modelId="{7195378E-8F2E-4D81-AE7D-4CCA3E3E7CF1}" type="presOf" srcId="{14BAD7D6-AFDB-436E-A117-1566BBBAD82D}" destId="{B154C268-6BAF-4DCD-BD25-75283F1168C3}" srcOrd="0" destOrd="0" presId="urn:microsoft.com/office/officeart/2008/layout/LinedList"/>
    <dgm:cxn modelId="{7A75A995-8DAE-4BDD-90E5-FE2F7E5329C1}" srcId="{51F821E7-8B65-40C9-B44F-6616B2FD7F3B}" destId="{3F68A4B2-E549-423F-9FBC-FE90BF727C49}" srcOrd="0" destOrd="0" parTransId="{1DA554E4-01F9-49C2-A84C-2C688FCE0489}" sibTransId="{B960A262-C59C-48A5-886D-B13B094FF749}"/>
    <dgm:cxn modelId="{7DE215A4-0FC2-42D8-AED4-D8D98B4200CE}" srcId="{51F821E7-8B65-40C9-B44F-6616B2FD7F3B}" destId="{C702CA95-3D6D-4073-A399-E05FE0BAE2F7}" srcOrd="4" destOrd="0" parTransId="{BF556B1A-E180-44DF-BE35-86728684FB8C}" sibTransId="{B17DC9EC-0131-4C4A-8D20-275805F1E3F0}"/>
    <dgm:cxn modelId="{DA822CA7-FFED-4717-B7AD-3AF0613895E3}" srcId="{51F821E7-8B65-40C9-B44F-6616B2FD7F3B}" destId="{8DE76AA6-81CA-4D10-AD59-581856BC7840}" srcOrd="6" destOrd="0" parTransId="{D8184E72-43F8-4492-950B-0F016C113B9C}" sibTransId="{F01C8DD3-2FE7-43A7-B585-1D2F15CB2618}"/>
    <dgm:cxn modelId="{75FE78C0-8646-4A7E-A7E9-5665B4A62D77}" type="presOf" srcId="{8DE76AA6-81CA-4D10-AD59-581856BC7840}" destId="{F36AD534-B217-434D-ACEA-FFEEF19BFBCF}" srcOrd="0" destOrd="0" presId="urn:microsoft.com/office/officeart/2008/layout/LinedList"/>
    <dgm:cxn modelId="{F91D3ED0-0E38-45CA-B0BC-C22BA69AC49D}" srcId="{51F821E7-8B65-40C9-B44F-6616B2FD7F3B}" destId="{0BBE4806-3430-4D8A-BFFA-02ABDF5B04A8}" srcOrd="3" destOrd="0" parTransId="{AB3F13F6-3D58-44B1-80A4-CDA56DC5159A}" sibTransId="{801DC28A-A0FB-48DC-A992-73170C3ECFC9}"/>
    <dgm:cxn modelId="{5D57B6DE-11A4-4B51-B35C-E06FCD2D11C2}" srcId="{51F821E7-8B65-40C9-B44F-6616B2FD7F3B}" destId="{14BAD7D6-AFDB-436E-A117-1566BBBAD82D}" srcOrd="2" destOrd="0" parTransId="{4A0DE767-2868-4602-AD81-8B3D7B1995A1}" sibTransId="{0FB0CB26-8E68-4C59-ACF0-B9CA03C7D6BE}"/>
    <dgm:cxn modelId="{A97FB4E0-5522-432E-8145-6BE7D714FDB6}" type="presOf" srcId="{C702CA95-3D6D-4073-A399-E05FE0BAE2F7}" destId="{47DC168A-F0BA-40F5-AAF7-EE881E43215D}" srcOrd="0" destOrd="0" presId="urn:microsoft.com/office/officeart/2008/layout/LinedList"/>
    <dgm:cxn modelId="{D21307E7-E5BA-443B-9C3C-AA2A7E0B79D5}" srcId="{51F821E7-8B65-40C9-B44F-6616B2FD7F3B}" destId="{F1234318-3891-4A3C-B7FB-13D301650C4C}" srcOrd="5" destOrd="0" parTransId="{5AD2D09E-0ADD-498D-8E30-FDCB48B47307}" sibTransId="{A49298ED-5AED-44D4-BE1F-9FC0C8749A50}"/>
    <dgm:cxn modelId="{A39090F3-2DC9-4043-8BC6-8F68A9BC1B2C}" type="presOf" srcId="{F20185AD-CEA2-4B11-BA00-1F23D9F9F6C3}" destId="{E04FE0DA-2ED8-4D26-90AA-7F6CC3FC7F01}" srcOrd="0" destOrd="0" presId="urn:microsoft.com/office/officeart/2008/layout/LinedList"/>
    <dgm:cxn modelId="{C1AC32F6-784A-4B82-AF07-A2468B1629F2}" type="presOf" srcId="{0BBE4806-3430-4D8A-BFFA-02ABDF5B04A8}" destId="{B7C86532-6D13-4DDB-BEC0-8285E18C1484}" srcOrd="0" destOrd="0" presId="urn:microsoft.com/office/officeart/2008/layout/LinedList"/>
    <dgm:cxn modelId="{16F7BFCD-7242-4038-AF7F-670E884B8D74}" type="presParOf" srcId="{3615DB72-90DE-446D-8DA3-DBB211C8114D}" destId="{847B2EA8-F3E8-4964-9B95-D399D0E8F0A4}" srcOrd="0" destOrd="0" presId="urn:microsoft.com/office/officeart/2008/layout/LinedList"/>
    <dgm:cxn modelId="{470E77D7-7A72-4261-9183-ED659BB3E08D}" type="presParOf" srcId="{3615DB72-90DE-446D-8DA3-DBB211C8114D}" destId="{460D067D-B2CF-49C8-957C-80533B44AD9B}" srcOrd="1" destOrd="0" presId="urn:microsoft.com/office/officeart/2008/layout/LinedList"/>
    <dgm:cxn modelId="{DA9E89D5-0119-4737-BA3A-382BC5320D00}" type="presParOf" srcId="{460D067D-B2CF-49C8-957C-80533B44AD9B}" destId="{CF3E329E-5EDE-4A78-8AC5-3C7A42544C4E}" srcOrd="0" destOrd="0" presId="urn:microsoft.com/office/officeart/2008/layout/LinedList"/>
    <dgm:cxn modelId="{1A1AA9F7-00F6-4B4D-A778-B21CDD8E652D}" type="presParOf" srcId="{460D067D-B2CF-49C8-957C-80533B44AD9B}" destId="{43EECC35-9FB1-4A5F-B766-AE0167333006}" srcOrd="1" destOrd="0" presId="urn:microsoft.com/office/officeart/2008/layout/LinedList"/>
    <dgm:cxn modelId="{07F57702-0A19-487B-9A9F-83BEFB35FB82}" type="presParOf" srcId="{3615DB72-90DE-446D-8DA3-DBB211C8114D}" destId="{A03EC4EA-5CB7-4F0F-B4F7-24E8455AB1F8}" srcOrd="2" destOrd="0" presId="urn:microsoft.com/office/officeart/2008/layout/LinedList"/>
    <dgm:cxn modelId="{0FF789F2-EEC7-4B1F-93E9-19CB8D157655}" type="presParOf" srcId="{3615DB72-90DE-446D-8DA3-DBB211C8114D}" destId="{39B71BC5-6B07-4FF1-8A3B-97961095F676}" srcOrd="3" destOrd="0" presId="urn:microsoft.com/office/officeart/2008/layout/LinedList"/>
    <dgm:cxn modelId="{D2D6CD37-6177-497B-8DE1-E7D00BB91181}" type="presParOf" srcId="{39B71BC5-6B07-4FF1-8A3B-97961095F676}" destId="{E04FE0DA-2ED8-4D26-90AA-7F6CC3FC7F01}" srcOrd="0" destOrd="0" presId="urn:microsoft.com/office/officeart/2008/layout/LinedList"/>
    <dgm:cxn modelId="{538ED05A-CEA4-48A0-AF37-58BAE22B7976}" type="presParOf" srcId="{39B71BC5-6B07-4FF1-8A3B-97961095F676}" destId="{0D2612CC-C53A-4A97-97B6-14A2808356D3}" srcOrd="1" destOrd="0" presId="urn:microsoft.com/office/officeart/2008/layout/LinedList"/>
    <dgm:cxn modelId="{FF50D394-330E-4793-9972-8E48FF781BEA}" type="presParOf" srcId="{3615DB72-90DE-446D-8DA3-DBB211C8114D}" destId="{13EAA642-77D6-46D3-8F79-6976142ECBF5}" srcOrd="4" destOrd="0" presId="urn:microsoft.com/office/officeart/2008/layout/LinedList"/>
    <dgm:cxn modelId="{B313A75C-10E3-4E1C-8A71-75533C501406}" type="presParOf" srcId="{3615DB72-90DE-446D-8DA3-DBB211C8114D}" destId="{B58B99C7-AE47-45C9-920E-2627DA120A04}" srcOrd="5" destOrd="0" presId="urn:microsoft.com/office/officeart/2008/layout/LinedList"/>
    <dgm:cxn modelId="{A18E202D-6C4A-4638-8DA0-9B93D48D9085}" type="presParOf" srcId="{B58B99C7-AE47-45C9-920E-2627DA120A04}" destId="{B154C268-6BAF-4DCD-BD25-75283F1168C3}" srcOrd="0" destOrd="0" presId="urn:microsoft.com/office/officeart/2008/layout/LinedList"/>
    <dgm:cxn modelId="{35F34205-A219-49C0-8AA0-CBDDD36978E8}" type="presParOf" srcId="{B58B99C7-AE47-45C9-920E-2627DA120A04}" destId="{DEBB2222-71A3-49B8-88ED-60BC86012499}" srcOrd="1" destOrd="0" presId="urn:microsoft.com/office/officeart/2008/layout/LinedList"/>
    <dgm:cxn modelId="{8DE1EDEB-0556-4221-B1FC-5FCB9BF5D9B1}" type="presParOf" srcId="{3615DB72-90DE-446D-8DA3-DBB211C8114D}" destId="{17AFD7A9-AA3D-47DB-8B3E-777DD384B93A}" srcOrd="6" destOrd="0" presId="urn:microsoft.com/office/officeart/2008/layout/LinedList"/>
    <dgm:cxn modelId="{9975FCDE-A900-4D47-AB2A-789010A32308}" type="presParOf" srcId="{3615DB72-90DE-446D-8DA3-DBB211C8114D}" destId="{361384FF-9570-4D9E-9B3F-0255341CEF8C}" srcOrd="7" destOrd="0" presId="urn:microsoft.com/office/officeart/2008/layout/LinedList"/>
    <dgm:cxn modelId="{FE3D367A-5A83-4531-A9EC-28CC83B8E81F}" type="presParOf" srcId="{361384FF-9570-4D9E-9B3F-0255341CEF8C}" destId="{B7C86532-6D13-4DDB-BEC0-8285E18C1484}" srcOrd="0" destOrd="0" presId="urn:microsoft.com/office/officeart/2008/layout/LinedList"/>
    <dgm:cxn modelId="{5C0872E1-BECA-46E4-88C2-BE13EBFB0660}" type="presParOf" srcId="{361384FF-9570-4D9E-9B3F-0255341CEF8C}" destId="{F6208D55-DEAE-49F3-BAFC-1546861E9235}" srcOrd="1" destOrd="0" presId="urn:microsoft.com/office/officeart/2008/layout/LinedList"/>
    <dgm:cxn modelId="{95554604-DFE3-483D-9F87-7B5DDEDADDF0}" type="presParOf" srcId="{3615DB72-90DE-446D-8DA3-DBB211C8114D}" destId="{8321FC8A-BD39-4039-8061-C970D310DC2E}" srcOrd="8" destOrd="0" presId="urn:microsoft.com/office/officeart/2008/layout/LinedList"/>
    <dgm:cxn modelId="{29FD291C-231F-4697-8CCD-5B5CD662B274}" type="presParOf" srcId="{3615DB72-90DE-446D-8DA3-DBB211C8114D}" destId="{621EEE26-302F-4915-BF5C-203581F71A75}" srcOrd="9" destOrd="0" presId="urn:microsoft.com/office/officeart/2008/layout/LinedList"/>
    <dgm:cxn modelId="{421A058F-17FD-4117-B1F4-3A94F97C8B21}" type="presParOf" srcId="{621EEE26-302F-4915-BF5C-203581F71A75}" destId="{47DC168A-F0BA-40F5-AAF7-EE881E43215D}" srcOrd="0" destOrd="0" presId="urn:microsoft.com/office/officeart/2008/layout/LinedList"/>
    <dgm:cxn modelId="{952E5CF4-57EF-4576-9EEA-EC018A530398}" type="presParOf" srcId="{621EEE26-302F-4915-BF5C-203581F71A75}" destId="{CAAD7470-7CFA-46C4-AE48-E9E30908957E}" srcOrd="1" destOrd="0" presId="urn:microsoft.com/office/officeart/2008/layout/LinedList"/>
    <dgm:cxn modelId="{068BB097-9D7D-4EFA-B97A-CF7C660D126F}" type="presParOf" srcId="{3615DB72-90DE-446D-8DA3-DBB211C8114D}" destId="{6B7858DA-FBC5-4818-9980-4E233EE2A1BC}" srcOrd="10" destOrd="0" presId="urn:microsoft.com/office/officeart/2008/layout/LinedList"/>
    <dgm:cxn modelId="{61C2D45F-7FDE-46F6-A183-E88B960299D1}" type="presParOf" srcId="{3615DB72-90DE-446D-8DA3-DBB211C8114D}" destId="{51D8D13D-776C-48BE-BCD1-C36D4ED27210}" srcOrd="11" destOrd="0" presId="urn:microsoft.com/office/officeart/2008/layout/LinedList"/>
    <dgm:cxn modelId="{C9784027-38D4-4D14-A2D4-987CB13F090D}" type="presParOf" srcId="{51D8D13D-776C-48BE-BCD1-C36D4ED27210}" destId="{8EAC60A8-D2B9-42D2-B14B-F51EA57CAC75}" srcOrd="0" destOrd="0" presId="urn:microsoft.com/office/officeart/2008/layout/LinedList"/>
    <dgm:cxn modelId="{4232B026-2B77-4AED-8165-BEBBD3F5AB10}" type="presParOf" srcId="{51D8D13D-776C-48BE-BCD1-C36D4ED27210}" destId="{D599EBC1-C100-4FF0-B539-303B190741C4}" srcOrd="1" destOrd="0" presId="urn:microsoft.com/office/officeart/2008/layout/LinedList"/>
    <dgm:cxn modelId="{82DC56BD-3ABD-4D8E-B27A-403A7B5ED841}" type="presParOf" srcId="{3615DB72-90DE-446D-8DA3-DBB211C8114D}" destId="{A27963E7-572E-4E35-8585-C736E4E548E3}" srcOrd="12" destOrd="0" presId="urn:microsoft.com/office/officeart/2008/layout/LinedList"/>
    <dgm:cxn modelId="{94AE94BD-AD2E-4AC7-9C24-BB90DF120EA7}" type="presParOf" srcId="{3615DB72-90DE-446D-8DA3-DBB211C8114D}" destId="{E72064C6-459C-4AF1-9F7F-37DE1FC3C99D}" srcOrd="13" destOrd="0" presId="urn:microsoft.com/office/officeart/2008/layout/LinedList"/>
    <dgm:cxn modelId="{34BFACD7-E5A6-4072-9483-9D7912254E8C}" type="presParOf" srcId="{E72064C6-459C-4AF1-9F7F-37DE1FC3C99D}" destId="{F36AD534-B217-434D-ACEA-FFEEF19BFBCF}" srcOrd="0" destOrd="0" presId="urn:microsoft.com/office/officeart/2008/layout/LinedList"/>
    <dgm:cxn modelId="{76907E42-C3AF-477A-9C6E-2F6A62927341}" type="presParOf" srcId="{E72064C6-459C-4AF1-9F7F-37DE1FC3C99D}" destId="{8B40DE3D-8094-41BE-804A-54398EA0F3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B2EA8-F3E8-4964-9B95-D399D0E8F0A4}">
      <dsp:nvSpPr>
        <dsp:cNvPr id="0" name=""/>
        <dsp:cNvSpPr/>
      </dsp:nvSpPr>
      <dsp:spPr>
        <a:xfrm>
          <a:off x="0" y="546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E329E-5EDE-4A78-8AC5-3C7A42544C4E}">
      <dsp:nvSpPr>
        <dsp:cNvPr id="0" name=""/>
        <dsp:cNvSpPr/>
      </dsp:nvSpPr>
      <dsp:spPr>
        <a:xfrm>
          <a:off x="0" y="546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easier to understand and more memorable than digital media. It requires 21% less cognitive effort to process and elicits a much higher brand recall.</a:t>
          </a:r>
          <a:endParaRPr lang="en-US" sz="1700" kern="1200" dirty="0"/>
        </a:p>
      </dsp:txBody>
      <dsp:txXfrm>
        <a:off x="0" y="546"/>
        <a:ext cx="11332026" cy="639379"/>
      </dsp:txXfrm>
    </dsp:sp>
    <dsp:sp modelId="{A03EC4EA-5CB7-4F0F-B4F7-24E8455AB1F8}">
      <dsp:nvSpPr>
        <dsp:cNvPr id="0" name=""/>
        <dsp:cNvSpPr/>
      </dsp:nvSpPr>
      <dsp:spPr>
        <a:xfrm>
          <a:off x="0" y="639926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FE0DA-2ED8-4D26-90AA-7F6CC3FC7F01}">
      <dsp:nvSpPr>
        <dsp:cNvPr id="0" name=""/>
        <dsp:cNvSpPr/>
      </dsp:nvSpPr>
      <dsp:spPr>
        <a:xfrm>
          <a:off x="0" y="639926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far more persuasive than digital media. Its motivation response is 20% higher – even more so if it appeals to more senses beyond touch.</a:t>
          </a:r>
          <a:endParaRPr lang="en-US" sz="1700" kern="1200" dirty="0"/>
        </a:p>
      </dsp:txBody>
      <dsp:txXfrm>
        <a:off x="0" y="639926"/>
        <a:ext cx="11332026" cy="639379"/>
      </dsp:txXfrm>
    </dsp:sp>
    <dsp:sp modelId="{13EAA642-77D6-46D3-8F79-6976142ECBF5}">
      <dsp:nvSpPr>
        <dsp:cNvPr id="0" name=""/>
        <dsp:cNvSpPr/>
      </dsp:nvSpPr>
      <dsp:spPr>
        <a:xfrm>
          <a:off x="0" y="1279305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54C268-6BAF-4DCD-BD25-75283F1168C3}">
      <dsp:nvSpPr>
        <dsp:cNvPr id="0" name=""/>
        <dsp:cNvSpPr/>
      </dsp:nvSpPr>
      <dsp:spPr>
        <a:xfrm>
          <a:off x="0" y="1279305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visually processed quicker than digital media. When considered in concert with its higher motivation and lower cognitive load, this suggests it gets the message across faster.</a:t>
          </a:r>
          <a:endParaRPr lang="en-US" sz="1700" kern="1200" dirty="0"/>
        </a:p>
      </dsp:txBody>
      <dsp:txXfrm>
        <a:off x="0" y="1279305"/>
        <a:ext cx="11332026" cy="639379"/>
      </dsp:txXfrm>
    </dsp:sp>
    <dsp:sp modelId="{17AFD7A9-AA3D-47DB-8B3E-777DD384B93A}">
      <dsp:nvSpPr>
        <dsp:cNvPr id="0" name=""/>
        <dsp:cNvSpPr/>
      </dsp:nvSpPr>
      <dsp:spPr>
        <a:xfrm>
          <a:off x="0" y="1918685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86532-6D13-4DDB-BEC0-8285E18C1484}">
      <dsp:nvSpPr>
        <dsp:cNvPr id="0" name=""/>
        <dsp:cNvSpPr/>
      </dsp:nvSpPr>
      <dsp:spPr>
        <a:xfrm>
          <a:off x="0" y="1918685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is more likely to drive behaviour than digital media. Surpassing the important motivation-to-cognitive load ratio threshold of 1.</a:t>
          </a:r>
          <a:endParaRPr lang="en-US" sz="1700" kern="1200" dirty="0"/>
        </a:p>
      </dsp:txBody>
      <dsp:txXfrm>
        <a:off x="0" y="1918685"/>
        <a:ext cx="11332026" cy="639379"/>
      </dsp:txXfrm>
    </dsp:sp>
    <dsp:sp modelId="{8321FC8A-BD39-4039-8061-C970D310DC2E}">
      <dsp:nvSpPr>
        <dsp:cNvPr id="0" name=""/>
        <dsp:cNvSpPr/>
      </dsp:nvSpPr>
      <dsp:spPr>
        <a:xfrm>
          <a:off x="0" y="2558064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C168A-F0BA-40F5-AAF7-EE881E43215D}">
      <dsp:nvSpPr>
        <dsp:cNvPr id="0" name=""/>
        <dsp:cNvSpPr/>
      </dsp:nvSpPr>
      <dsp:spPr>
        <a:xfrm>
          <a:off x="0" y="2558064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Direct mail requires 21% less cognitive effort to process than digital media, says a study by market research firm True Impact. Therefore, it’s easier to understand and more memorable.</a:t>
          </a:r>
          <a:endParaRPr lang="en-US" sz="1700" kern="1200" dirty="0"/>
        </a:p>
      </dsp:txBody>
      <dsp:txXfrm>
        <a:off x="0" y="2558064"/>
        <a:ext cx="11332026" cy="639379"/>
      </dsp:txXfrm>
    </dsp:sp>
    <dsp:sp modelId="{6B7858DA-FBC5-4818-9980-4E233EE2A1BC}">
      <dsp:nvSpPr>
        <dsp:cNvPr id="0" name=""/>
        <dsp:cNvSpPr/>
      </dsp:nvSpPr>
      <dsp:spPr>
        <a:xfrm>
          <a:off x="0" y="3197444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AC60A8-D2B9-42D2-B14B-F51EA57CAC75}">
      <dsp:nvSpPr>
        <dsp:cNvPr id="0" name=""/>
        <dsp:cNvSpPr/>
      </dsp:nvSpPr>
      <dsp:spPr>
        <a:xfrm>
          <a:off x="0" y="3197444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In 2021, only 11.9% of fundraising came from online donations, according to data in the most recent Blackbaud Institute Charitable Giving Report. This means that 88% of giving comes from offline sources – like mail.</a:t>
          </a:r>
          <a:endParaRPr lang="en-US" sz="1700" kern="1200" dirty="0"/>
        </a:p>
      </dsp:txBody>
      <dsp:txXfrm>
        <a:off x="0" y="3197444"/>
        <a:ext cx="11332026" cy="639379"/>
      </dsp:txXfrm>
    </dsp:sp>
    <dsp:sp modelId="{A27963E7-572E-4E35-8585-C736E4E548E3}">
      <dsp:nvSpPr>
        <dsp:cNvPr id="0" name=""/>
        <dsp:cNvSpPr/>
      </dsp:nvSpPr>
      <dsp:spPr>
        <a:xfrm>
          <a:off x="0" y="3836823"/>
          <a:ext cx="113320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AD534-B217-434D-ACEA-FFEEF19BFBCF}">
      <dsp:nvSpPr>
        <dsp:cNvPr id="0" name=""/>
        <dsp:cNvSpPr/>
      </dsp:nvSpPr>
      <dsp:spPr>
        <a:xfrm>
          <a:off x="0" y="3836823"/>
          <a:ext cx="11332026" cy="639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0" y="3836823"/>
        <a:ext cx="11332026" cy="639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68DAB-FE87-4CAB-AEAC-2A9EBE555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FC4E2-F6F1-419C-9F44-302787CC4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87A0D-4AE4-469D-8C0F-1E3E19CC0F04}" type="datetimeFigureOut">
              <a:rPr lang="en-GB" smtClean="0"/>
              <a:t>20/02/2025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4850C-42C4-41F0-AA1F-2F442460B5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B8400-D95F-432A-B8B1-FBF545FE07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9E6EB-C898-47AB-9193-70CED8AB47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40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64C0-77EE-456B-9747-0A15F816AD6A}" type="datetimeFigureOut">
              <a:rPr lang="en-GB" smtClean="0"/>
              <a:t>20/02/2025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1A71F-ED3E-4A54-969C-A8BBEECB2E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84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It's becoming harder for advertisers to see who they’re talking to, measure the reaction, and plan for the future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1A71F-ED3E-4A54-969C-A8BBEECB2EB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6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583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1A71F-ED3E-4A54-969C-A8BBEECB2EB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2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.emf"/><Relationship Id="rId4" Type="http://schemas.openxmlformats.org/officeDocument/2006/relationships/image" Target="../media/image45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3747B2C2-D7DB-F96A-CA19-BCB21C005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"/>
          <a:stretch/>
        </p:blipFill>
        <p:spPr>
          <a:xfrm>
            <a:off x="0" y="0"/>
            <a:ext cx="12209138" cy="6857999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673D9D7-75A6-4AE4-226E-79C397A287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CB0B91-34B3-9F5A-BAC8-A94E7886C5D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CBE09BC7-40D7-5252-6C1C-F503A117A8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65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D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red dart hitting the center of a dartboard&#10;&#10;Description automatically generated">
            <a:extLst>
              <a:ext uri="{FF2B5EF4-FFF2-40B4-BE49-F238E27FC236}">
                <a16:creationId xmlns:a16="http://schemas.microsoft.com/office/drawing/2014/main" id="{06ECAB87-E9E8-9269-808A-AE4DA532E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989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F44D47-D220-6FFA-2D73-0A6D2C428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88151-035A-659B-D320-5D73A11CB7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DBCA269-E9DF-2374-02B1-C006B6314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073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E9E8AA-41E9-4B2E-A604-FACD5A5DB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5F444F1-59D8-45DB-B52F-F7457A8D24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9524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C0DAB-C431-46DC-AD96-7D3FACCA7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372864B-BF9F-4A32-ADAB-9887FF6FA2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265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399832" y="1780950"/>
            <a:ext cx="3334502" cy="44275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BB7FD05B-D3A2-4351-B9E8-26178B6D691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4737600" y="1780950"/>
            <a:ext cx="3334502" cy="442757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D1E8A-8B08-4E7E-BEAB-D0300F02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1BA03E-9E28-433B-915E-D397B6A3002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A3C8E2-E62F-4079-B4A4-A38F13C67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2 charts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CC7F9D7-D427-45C7-B41A-2B63EE6282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D083F3-995F-41F2-82B2-B0F9BCCEC4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22742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B4B331-2378-4205-AC4C-587A25FEC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DD9B60B-12FD-4580-958C-7044D0BB2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640EA8B-7106-4310-A125-54F6FBBDE7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521237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C0DE9EAE-E430-469B-B416-9C730AEAF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89572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2707946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18E8CF89-1785-45E0-B5C5-1804C5221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A0BADAC-3F71-465F-990B-DE33520248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A52FE2-3E92-46EC-B4B1-59FB535389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0754133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7CDC051-DCD2-450D-8722-CB1D5C7EA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F15156B-339F-4057-9635-0293D184B0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51288D4-A7CF-43CB-9D80-AC1197228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38378495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86DC3-4581-46A3-9F39-3B4C5EBD6EF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557B6-D8AA-4FF7-B215-B664B5217A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-9635"/>
            <a:ext cx="12192000" cy="6877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BB1A5-4AA6-4F27-BB02-C0BFFF0D6B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0" y="-9635"/>
            <a:ext cx="12192000" cy="6889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18C119-A0AF-D640-AF3B-0271C21DA1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5FA2FF-A04D-4F21-BAE1-B48B5C9759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3B047E4-D9EA-470D-8D3E-AAE75A1352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458466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C0C179-A67C-074B-845F-F92CAD1E9F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1ADAC1-83FD-4AD7-BAEE-4952FE08A6B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7821-C59F-44D3-BDBC-CAFB7445C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3E62B0D-1400-4128-B8D6-288C00B07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89F1F6E-78B6-459A-866C-3165223B96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</p:spTree>
    <p:extLst>
      <p:ext uri="{BB962C8B-B14F-4D97-AF65-F5344CB8AC3E}">
        <p14:creationId xmlns:p14="http://schemas.microsoft.com/office/powerpoint/2010/main" val="10781085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-43285" y="201264"/>
            <a:ext cx="8263649" cy="577285"/>
          </a:xfrm>
          <a:prstGeom prst="rect">
            <a:avLst/>
          </a:prstGeom>
          <a:solidFill>
            <a:srgbClr val="009CDA"/>
          </a:solidFill>
        </p:spPr>
        <p:txBody>
          <a:bodyPr wrap="none" lIns="552226" tIns="38963" rIns="77925" bIns="38963">
            <a:sp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0048761" y="6615953"/>
            <a:ext cx="2086368" cy="242048"/>
            <a:chOff x="8164619" y="6615952"/>
            <a:chExt cx="1695174" cy="242048"/>
          </a:xfrm>
        </p:grpSpPr>
        <p:grpSp>
          <p:nvGrpSpPr>
            <p:cNvPr id="20" name="Group 19"/>
            <p:cNvGrpSpPr/>
            <p:nvPr/>
          </p:nvGrpSpPr>
          <p:grpSpPr>
            <a:xfrm>
              <a:off x="8164619" y="6615952"/>
              <a:ext cx="1695174" cy="242048"/>
              <a:chOff x="8164619" y="6615952"/>
              <a:chExt cx="1695174" cy="24204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164619" y="6615952"/>
                <a:ext cx="242048" cy="242048"/>
              </a:xfrm>
              <a:prstGeom prst="rect">
                <a:avLst/>
              </a:prstGeom>
              <a:solidFill>
                <a:srgbClr val="E3211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406667" y="6615952"/>
                <a:ext cx="242048" cy="242048"/>
              </a:xfrm>
              <a:prstGeom prst="rect">
                <a:avLst/>
              </a:prstGeom>
              <a:solidFill>
                <a:srgbClr val="009CD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648714" y="6615952"/>
                <a:ext cx="242048" cy="242048"/>
              </a:xfrm>
              <a:prstGeom prst="rect">
                <a:avLst/>
              </a:prstGeom>
              <a:solidFill>
                <a:srgbClr val="EF821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890762" y="6615952"/>
                <a:ext cx="242048" cy="242048"/>
              </a:xfrm>
              <a:prstGeom prst="rect">
                <a:avLst/>
              </a:prstGeom>
              <a:solidFill>
                <a:srgbClr val="5082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9132809" y="6615952"/>
                <a:ext cx="242048" cy="242048"/>
              </a:xfrm>
              <a:prstGeom prst="rect">
                <a:avLst/>
              </a:prstGeom>
              <a:solidFill>
                <a:srgbClr val="82CBD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9617745" y="6615952"/>
                <a:ext cx="242048" cy="24204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9488"/>
                <a:endParaRPr lang="en-GB" sz="20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9375697" y="6615952"/>
              <a:ext cx="242048" cy="242048"/>
            </a:xfrm>
            <a:prstGeom prst="rect">
              <a:avLst/>
            </a:prstGeom>
            <a:solidFill>
              <a:srgbClr val="EEC2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9488"/>
              <a:endParaRPr lang="en-GB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0744337" y="6547956"/>
            <a:ext cx="670251" cy="365125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200" b="1">
                <a:solidFill>
                  <a:schemeClr val="bg1"/>
                </a:solidFill>
                <a:latin typeface="Arial"/>
              </a:defRPr>
            </a:lvl1pPr>
          </a:lstStyle>
          <a:p>
            <a:pPr defTabSz="519488"/>
            <a:fld id="{A74EB0F2-648F-F340-8077-1363C8DB6354}" type="slidenum">
              <a:rPr lang="en-US" smtClean="0">
                <a:solidFill>
                  <a:srgbClr val="FFFFFF"/>
                </a:solidFill>
              </a:rPr>
              <a:pPr defTabSz="519488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51549" y="1509889"/>
            <a:ext cx="10185260" cy="5084587"/>
          </a:xfrm>
          <a:prstGeom prst="rect">
            <a:avLst/>
          </a:prstGeom>
        </p:spPr>
        <p:txBody>
          <a:bodyPr vert="horz" lIns="77925" tIns="38963" rIns="77925" bIns="38963"/>
          <a:lstStyle>
            <a:lvl1pPr marL="194808" indent="-194808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 baseline="0">
                <a:solidFill>
                  <a:schemeClr val="tx1"/>
                </a:solidFill>
                <a:latin typeface="Arial"/>
              </a:defRPr>
            </a:lvl1pPr>
            <a:lvl2pPr marL="714297" indent="-194808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>
                <a:latin typeface="Arial"/>
              </a:defRPr>
            </a:lvl2pPr>
            <a:lvl3pPr marL="1363657" indent="-324680">
              <a:lnSpc>
                <a:spcPct val="100000"/>
              </a:lnSpc>
              <a:spcBef>
                <a:spcPts val="0"/>
              </a:spcBef>
              <a:spcAft>
                <a:spcPts val="1819"/>
              </a:spcAft>
              <a:buClr>
                <a:srgbClr val="E32119"/>
              </a:buClr>
              <a:buFont typeface="Wingdings" panose="05000000000000000000" pitchFamily="2" charset="2"/>
              <a:buChar char="§"/>
              <a:defRPr sz="1867" b="0">
                <a:solidFill>
                  <a:schemeClr val="tx1"/>
                </a:solidFill>
                <a:latin typeface="Arial"/>
              </a:defRPr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 dirty="0"/>
              <a:t>Click to add text. Hit indent button to get bullets and third level text.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3628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98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91">
          <p15:clr>
            <a:srgbClr val="FBAE40"/>
          </p15:clr>
        </p15:guide>
        <p15:guide id="7" orient="horz" pos="1094">
          <p15:clr>
            <a:srgbClr val="FBAE40"/>
          </p15:clr>
        </p15:guide>
        <p15:guide id="8" pos="46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P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group of kids pulling a rope&#10;&#10;Description automatically generated">
            <a:extLst>
              <a:ext uri="{FF2B5EF4-FFF2-40B4-BE49-F238E27FC236}">
                <a16:creationId xmlns:a16="http://schemas.microsoft.com/office/drawing/2014/main" id="{56250658-E613-41DD-E1F3-EBA5C6916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C2E891-B959-F4FF-6A83-B747674531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D34DE-EF1F-16E6-F0D2-10F19E7576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2146C0-C60E-7AAF-EBD4-64C0DB26B87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4544" y="1781175"/>
            <a:ext cx="9857140" cy="436076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 b="1">
                <a:solidFill>
                  <a:schemeClr val="bg1"/>
                </a:solidFill>
              </a:defRPr>
            </a:lvl1pPr>
            <a:lvl2pPr marL="9144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2pPr>
            <a:lvl3pPr marL="1371600" indent="-457200">
              <a:buClr>
                <a:schemeClr val="accent1"/>
              </a:buClr>
              <a:buSzPct val="100000"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agenda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D150C-BED2-6991-33E2-B68B31852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ACC9F6F-C062-025D-B837-A281429D7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EDIT, E.G.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47435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AE59-3F0C-4D57-902B-123F3C22D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414000"/>
            <a:ext cx="11156400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4800" cap="all" spc="-100" baseline="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TEXT-ONLY SLIDE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71E2-90C4-4B8C-8F73-BD550FDCB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0" y="993160"/>
            <a:ext cx="11186959" cy="26722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ED4F7F-804D-4D2A-B56F-73FBA603C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800000"/>
            <a:ext cx="11186959" cy="46440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57200" indent="-457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bg1">
                  <a:lumMod val="50000"/>
                </a:schemeClr>
              </a:buClr>
              <a:buSzPct val="120000"/>
              <a:buFont typeface="Arial" panose="020B0604020202020204" pitchFamily="34" charset="0"/>
              <a:buChar char="■"/>
              <a:defRPr lang="en-GB" sz="1800" b="0" kern="1200" cap="none" baseline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059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100677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single title, upper case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10039124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DCCE5-13D3-CE70-0806-5B9AFDFE4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1BA0255-B68A-F247-A437-8EA9512663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75563C-D454-5866-91F5-422E7E96B7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567530D-C0DE-CB06-FBF9-CAD198CA90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33A244C7-8D54-ABB4-6BD3-94A6070E2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90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1009627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double title,</a:t>
            </a:r>
            <a:br>
              <a:rPr lang="en-US" dirty="0"/>
            </a:br>
            <a:r>
              <a:rPr lang="en-US" dirty="0"/>
              <a:t>upper case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5" y="1468614"/>
            <a:ext cx="10067699" cy="27591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E697FE-9F90-4E61-A5A4-654ACBE73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A0B263F-3014-55F6-0546-D7E9A23B80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57C870-9501-4331-FCE1-7C5D289D15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CE69A10F-CEFA-57E0-B395-AB5769B8D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EC3C1A-4249-C6CD-BEE3-3632FD25D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329247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lose-up of a windmill&#10;&#10;Description automatically generated">
            <a:extLst>
              <a:ext uri="{FF2B5EF4-FFF2-40B4-BE49-F238E27FC236}">
                <a16:creationId xmlns:a16="http://schemas.microsoft.com/office/drawing/2014/main" id="{615FB81F-FAC9-B398-6A98-C241E9E2D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7972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F66D9-CD2E-B4EF-3856-45381210F9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1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erson reading a paper&#10;&#10;Description automatically generated">
            <a:extLst>
              <a:ext uri="{FF2B5EF4-FFF2-40B4-BE49-F238E27FC236}">
                <a16:creationId xmlns:a16="http://schemas.microsoft.com/office/drawing/2014/main" id="{3747269B-3FFA-D268-DCDB-A7CC7BCCA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2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B8FB92-66BA-B898-5637-878EF6BC97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011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h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hild sitting in a chair with his feet on the radiator&#10;&#10;Description automatically generated">
            <a:extLst>
              <a:ext uri="{FF2B5EF4-FFF2-40B4-BE49-F238E27FC236}">
                <a16:creationId xmlns:a16="http://schemas.microsoft.com/office/drawing/2014/main" id="{CEAC376B-CCB0-2363-6C56-83FCF3F8C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E8BC-FDB4-6154-C871-0783F60E2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6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Sun shining through the leaves of a plant&#10;&#10;Description automatically generated">
            <a:extLst>
              <a:ext uri="{FF2B5EF4-FFF2-40B4-BE49-F238E27FC236}">
                <a16:creationId xmlns:a16="http://schemas.microsoft.com/office/drawing/2014/main" id="{F18017F1-DFA3-5309-EB08-6A9E10AE3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161" cy="6862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4177"/>
            <a:ext cx="12203553" cy="686217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0E154-6A25-2A4A-3E15-9C6348423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8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opening a letter&#10;&#10;Description automatically generated">
            <a:extLst>
              <a:ext uri="{FF2B5EF4-FFF2-40B4-BE49-F238E27FC236}">
                <a16:creationId xmlns:a16="http://schemas.microsoft.com/office/drawing/2014/main" id="{FD803DEC-AE53-3DD8-25E4-14BC033CC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404FCE-67E0-37DA-59FC-590BE9BFFF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6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erson holding a trophy&#10;&#10;Description automatically generated">
            <a:extLst>
              <a:ext uri="{FF2B5EF4-FFF2-40B4-BE49-F238E27FC236}">
                <a16:creationId xmlns:a16="http://schemas.microsoft.com/office/drawing/2014/main" id="{98EA204B-B88F-774C-B8FC-1737FCFE6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8B2B9B5B-81FB-F17D-3E14-363616471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66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DBB20C6A-C347-EBF1-B98B-A8DF1551C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FF5E309-D550-02BD-695F-41FC1411329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37474BBE-261E-CE92-2409-6CC0FC03F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36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Le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person jumping in the air&#10;&#10;Description automatically generated">
            <a:extLst>
              <a:ext uri="{FF2B5EF4-FFF2-40B4-BE49-F238E27FC236}">
                <a16:creationId xmlns:a16="http://schemas.microsoft.com/office/drawing/2014/main" id="{C7A8A9E9-53E7-CAF4-4CAC-31F63B2E9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4018" y="0"/>
            <a:ext cx="12196017" cy="6858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0"/>
            <a:ext cx="12196017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B055BB-1529-C50D-CBCF-F628B50B4C3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group of women hugging in a doorway&#10;&#10;Description automatically generated">
            <a:extLst>
              <a:ext uri="{FF2B5EF4-FFF2-40B4-BE49-F238E27FC236}">
                <a16:creationId xmlns:a16="http://schemas.microsoft.com/office/drawing/2014/main" id="{44F0A615-6D8F-D83D-B4CF-11D559B3F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9404A4-47A7-E7C4-0A56-CA60C4C34A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1999" cy="6858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E1E86E8-D6DF-AA20-3BF4-097B26D38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E09024-86C2-D8D2-05E9-BB4065BCA7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62D625-6327-C60A-C457-754D161ACD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9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1E7AB0-5A82-805E-31C3-ACFDAB4A47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B18E9-00FF-1497-33D7-6BAFFE7A1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EBDDC6-21E8-07E3-5F83-CCE0FC6C6FE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1BAD6FF-2C18-B6DE-7C43-6A3405FAC0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3767" y="2396025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03CEC-3C11-D151-C389-E5C2087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0725AC2-C666-6A35-B249-2BA790DE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91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Ska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person sitting on a skateboard with her arms outstretched&#10;&#10;Description automatically generated">
            <a:extLst>
              <a:ext uri="{FF2B5EF4-FFF2-40B4-BE49-F238E27FC236}">
                <a16:creationId xmlns:a16="http://schemas.microsoft.com/office/drawing/2014/main" id="{D39316BD-BF8E-85A5-A660-20126224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20767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98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close-up of a graph&#10;&#10;Description automatically generated">
            <a:extLst>
              <a:ext uri="{FF2B5EF4-FFF2-40B4-BE49-F238E27FC236}">
                <a16:creationId xmlns:a16="http://schemas.microsoft.com/office/drawing/2014/main" id="{B2C8C370-F749-841F-1670-8CF0F3341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5940"/>
            <a:ext cx="12207678" cy="68639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1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 descr="A group of people laughing while looking at a phone&#10;&#10;Description automatically generated">
            <a:extLst>
              <a:ext uri="{FF2B5EF4-FFF2-40B4-BE49-F238E27FC236}">
                <a16:creationId xmlns:a16="http://schemas.microsoft.com/office/drawing/2014/main" id="{5C084F28-5243-2540-6012-D6687E66A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1520"/>
            <a:ext cx="12192000" cy="6869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200682" cy="68695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2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Ke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close-up of a keyboard&#10;&#10;Description automatically generated">
            <a:extLst>
              <a:ext uri="{FF2B5EF4-FFF2-40B4-BE49-F238E27FC236}">
                <a16:creationId xmlns:a16="http://schemas.microsoft.com/office/drawing/2014/main" id="{B16AC698-A3D4-7B74-453B-78192D0B61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767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17D75-75C1-F88B-C3F0-40617987E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0"/>
            <a:ext cx="12207677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63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C8891A-1B49-7E81-A9D1-1CF8C21C789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BDDB04-6D01-FF80-1980-FDD54FE00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9F4426-A095-BFAB-0470-E4BBEB7BAE40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6BB35E-3D3B-E87B-066F-3B97A26F8F78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E6FB35-132C-405E-3A0C-C9A9249C786E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74EA6-27FD-7C7D-1475-E8244190EBC4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43E2AA7-BAC6-23DA-8D55-0F03CADEF284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5AB754-A131-147D-A9AE-576DDEC47CA3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126DB2-3B30-46C2-416B-10616938F124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1CBE39-184A-A0B7-DA27-EF514D9D4FD1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C596B23-43CF-DCD2-5325-27718AEB2FFE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14D53B08-74AE-EB4C-6E5B-BBFFA0A06E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01096-4877-2A97-D8CA-CB0620EBC7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65EEDA-90AC-B4A3-3819-1586981160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1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,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7E58F1E-BE42-005F-61DA-303AF0C93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9567541-6B89-459A-8389-EA678A028EED}"/>
              </a:ext>
            </a:extLst>
          </p:cNvPr>
          <p:cNvSpPr/>
          <p:nvPr userDrawn="1"/>
        </p:nvSpPr>
        <p:spPr>
          <a:xfrm>
            <a:off x="106326" y="6609810"/>
            <a:ext cx="1493186" cy="163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8EA749-2134-FC2B-483D-5BE450CD3A22}"/>
              </a:ext>
            </a:extLst>
          </p:cNvPr>
          <p:cNvSpPr txBox="1"/>
          <p:nvPr userDrawn="1"/>
        </p:nvSpPr>
        <p:spPr>
          <a:xfrm flipH="1" flipV="1">
            <a:off x="5724393" y="3626208"/>
            <a:ext cx="774571" cy="221599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C53A91-1C2E-7549-551D-F64DA266ECFB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1F77CA-8475-8A83-5294-69CCAF54FD54}"/>
              </a:ext>
            </a:extLst>
          </p:cNvPr>
          <p:cNvCxnSpPr>
            <a:cxnSpLocks/>
          </p:cNvCxnSpPr>
          <p:nvPr userDrawn="1"/>
        </p:nvCxnSpPr>
        <p:spPr>
          <a:xfrm>
            <a:off x="1848187" y="1936205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C1E353-1A4A-567E-772B-1C8F3775DB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848187" y="1920303"/>
            <a:ext cx="0" cy="32292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D84219-E493-B6AB-9472-604A6059B963}"/>
              </a:ext>
            </a:extLst>
          </p:cNvPr>
          <p:cNvCxnSpPr>
            <a:cxnSpLocks/>
          </p:cNvCxnSpPr>
          <p:nvPr userDrawn="1"/>
        </p:nvCxnSpPr>
        <p:spPr>
          <a:xfrm>
            <a:off x="1840236" y="5138228"/>
            <a:ext cx="3806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37C3FA-4087-AD74-949D-725DD73C51FD}"/>
              </a:ext>
            </a:extLst>
          </p:cNvPr>
          <p:cNvCxnSpPr>
            <a:cxnSpLocks/>
          </p:cNvCxnSpPr>
          <p:nvPr userDrawn="1"/>
        </p:nvCxnSpPr>
        <p:spPr>
          <a:xfrm>
            <a:off x="6518279" y="1936205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F4872E-9A1A-0972-CF8B-3C85AD9E64C0}"/>
              </a:ext>
            </a:extLst>
          </p:cNvPr>
          <p:cNvCxnSpPr>
            <a:cxnSpLocks/>
          </p:cNvCxnSpPr>
          <p:nvPr userDrawn="1"/>
        </p:nvCxnSpPr>
        <p:spPr>
          <a:xfrm>
            <a:off x="6526230" y="5130683"/>
            <a:ext cx="37754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DEB20A-F436-3145-CDBC-7DAD4055765D}"/>
              </a:ext>
            </a:extLst>
          </p:cNvPr>
          <p:cNvSpPr txBox="1"/>
          <p:nvPr userDrawn="1"/>
        </p:nvSpPr>
        <p:spPr>
          <a:xfrm>
            <a:off x="5724393" y="1201490"/>
            <a:ext cx="774571" cy="22159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FC9E597-0002-1174-B578-B963D49FD97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293709" y="1920303"/>
            <a:ext cx="0" cy="3217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628D924D-92B0-ED7F-50C5-E896DD6A8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9876" y="2298702"/>
            <a:ext cx="8173940" cy="2454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here, in sentence case, without quotation marks. Quote here, in sentence case, without quotation marks. Quote here, in sentence case, without quotation marks.</a:t>
            </a:r>
          </a:p>
          <a:p>
            <a:pPr lvl="0"/>
            <a:endParaRPr lang="en-US" dirty="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23DE9BE-169D-B8FD-00E2-97B3065632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279" y="5257800"/>
            <a:ext cx="3775429" cy="32939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 anchorCtr="0"/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source or person’s name here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0F0FB253-7CB9-CC74-6108-34DD2E038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2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E11396B2-978D-E846-6727-E0680EDA7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3793"/>
            <a:ext cx="12201228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"/>
          <a:stretch/>
        </p:blipFill>
        <p:spPr>
          <a:xfrm>
            <a:off x="0" y="-3792"/>
            <a:ext cx="12215242" cy="6865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2D5759CB-E0F3-21AE-5869-DD3E0AC30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6AA415C-1070-2553-E822-9B87D3351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91108AA1-0A1F-B944-AA04-34C1C2806A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34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Jo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2B3D5CD-537F-93EF-2D7A-F5FE184E2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8683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46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Self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couple of people taking a selfie&#10;&#10;Description automatically generated">
            <a:extLst>
              <a:ext uri="{FF2B5EF4-FFF2-40B4-BE49-F238E27FC236}">
                <a16:creationId xmlns:a16="http://schemas.microsoft.com/office/drawing/2014/main" id="{5F687EFD-9136-A143-2913-E317FDABBD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732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9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re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hild reaching out to touch a tree&#10;&#10;Description automatically generated">
            <a:extLst>
              <a:ext uri="{FF2B5EF4-FFF2-40B4-BE49-F238E27FC236}">
                <a16:creationId xmlns:a16="http://schemas.microsoft.com/office/drawing/2014/main" id="{74744EF0-BCC8-B882-9BA2-17FB6F1BA2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6732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53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Typ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erson typing on a computer&#10;&#10;Description automatically generated">
            <a:extLst>
              <a:ext uri="{FF2B5EF4-FFF2-40B4-BE49-F238E27FC236}">
                <a16:creationId xmlns:a16="http://schemas.microsoft.com/office/drawing/2014/main" id="{7F0C4A4A-49DC-834D-AC3F-A56C4F6DF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7" y="0"/>
            <a:ext cx="12200766" cy="6873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018" y="1"/>
            <a:ext cx="12200766" cy="6873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1E91-7A8F-AB9D-C4FF-87EFCF5EE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1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6F284D-C198-8A4A-6135-E882F78B6B8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3C3B88-18EA-77F2-68A1-373076526B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3BB1AE-05EB-FFE4-B958-9E536EE9E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385E8B7-6F34-8B37-FBC0-FA5FA2BBE9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</p:spTree>
    <p:extLst>
      <p:ext uri="{BB962C8B-B14F-4D97-AF65-F5344CB8AC3E}">
        <p14:creationId xmlns:p14="http://schemas.microsoft.com/office/powerpoint/2010/main" val="1823509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, No In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8680EE-E3CF-C6C2-CB48-58D3A2AED3E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2C136E-16D2-0EF9-3E60-896BD8308D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F2FF778-7697-6DD7-DD59-A5CDAA0E1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3057" y="1733550"/>
            <a:ext cx="9005887" cy="33909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“Statement here, sentence case, with or without quotation marks.”</a:t>
            </a:r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AFABC617-4291-C37A-B122-59D4A2198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313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3C18F-C2F7-F6FB-2CA1-32B696DEE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34D61CE-B03E-894A-D61E-D31C888307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9CB51C3-B144-48BC-390F-EC5617C2D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B011B905-DED4-9890-3913-569F0D294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FF65AB8-AD4B-F6C6-3699-181B7020A0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673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0565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8CB4004A-0774-9F68-17C4-398589D6E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88BEAD9-9CB8-754F-DD5A-9E4036001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216614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Leav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3" descr="A close-up of a tree&#10;&#10;Description automatically generated">
            <a:extLst>
              <a:ext uri="{FF2B5EF4-FFF2-40B4-BE49-F238E27FC236}">
                <a16:creationId xmlns:a16="http://schemas.microsoft.com/office/drawing/2014/main" id="{EDD2A056-5B1B-049B-DA50-3D7FB69ED7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51983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5B804615-3677-3B68-B831-34621A0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F97505-45A9-0A8C-5236-18B49815F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08351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holding a stack of papers&#10;&#10;Description automatically generated">
            <a:extLst>
              <a:ext uri="{FF2B5EF4-FFF2-40B4-BE49-F238E27FC236}">
                <a16:creationId xmlns:a16="http://schemas.microsoft.com/office/drawing/2014/main" id="{55FCA34E-D4EB-0ACE-A525-765EC644E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6CDD1-A880-79CA-B91B-6B58E13BE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362616" y="110507"/>
            <a:ext cx="1836000" cy="2431842"/>
          </a:xfrm>
          <a:prstGeom prst="rect">
            <a:avLst/>
          </a:prstGeom>
        </p:spPr>
      </p:pic>
      <p:pic>
        <p:nvPicPr>
          <p:cNvPr id="2" name="Picture 1" descr="Marketreach Logo">
            <a:extLst>
              <a:ext uri="{FF2B5EF4-FFF2-40B4-BE49-F238E27FC236}">
                <a16:creationId xmlns:a16="http://schemas.microsoft.com/office/drawing/2014/main" id="{22E8753F-B9AA-B56B-5C17-46F5CEBE9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39CC3-B85A-CD5D-2940-0D9115B177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8564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row of colorful houses&#10;&#10;Description automatically generated">
            <a:extLst>
              <a:ext uri="{FF2B5EF4-FFF2-40B4-BE49-F238E27FC236}">
                <a16:creationId xmlns:a16="http://schemas.microsoft.com/office/drawing/2014/main" id="{8EC0BCA7-E2C9-A700-89E2-A057F988D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74"/>
            <a:ext cx="12192000" cy="685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"/>
          <a:stretch/>
        </p:blipFill>
        <p:spPr>
          <a:xfrm>
            <a:off x="0" y="0"/>
            <a:ext cx="12211770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BFD3053F-5558-BD67-AA8E-D2AF137FD6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2E6DDC2-744E-08E6-97D5-2B83035F8E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B97EBEBA-92EF-4B0E-BEFA-41E77572C7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1063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179092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Rea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10CF9-87BA-BE1D-2919-600FB43B6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4" y="1"/>
            <a:ext cx="6096003" cy="685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59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, Targ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E09E114B-6E22-6D01-0E76-FBAAB2B72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302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4DB94D-4B52-907D-BB5E-4BC632606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3277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D6EEFA5-F76B-91AF-8EEB-9041F1C6CF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3097" y="6363979"/>
            <a:ext cx="4680000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CC389-977C-B54D-2B2B-16085AC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5" r="1"/>
          <a:stretch/>
        </p:blipFill>
        <p:spPr>
          <a:xfrm>
            <a:off x="7094" y="109908"/>
            <a:ext cx="1838585" cy="243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49785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49785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F763D85A-53EF-21E0-AE8D-8387C9A867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21169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B4BE02F9-0984-31D3-FB53-BAE64616F9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5477" y="2016564"/>
            <a:ext cx="30090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7205860A-8A37-A13F-D556-FEF702702A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5477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08E500C8-CDAC-8D97-2991-BE727CA62A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21169" y="3191398"/>
            <a:ext cx="3009014" cy="2911690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7D0FF3-0A47-41C5-12E1-5A525BD272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4E14BF-8B23-28F5-583B-ECDEF0294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2CCA124-1025-BAA2-C889-03963E028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7636FC22-BE0F-8D27-97BB-85FC1C76C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66B453-DF27-16A7-09CE-C1004E22EC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87565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02478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E3A1F728-6770-25C5-FFE3-6210F85031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3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40">
            <a:extLst>
              <a:ext uri="{FF2B5EF4-FFF2-40B4-BE49-F238E27FC236}">
                <a16:creationId xmlns:a16="http://schemas.microsoft.com/office/drawing/2014/main" id="{17A79DCA-9E7C-15E0-0180-D999B7F86F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63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03FF1C4-9C5B-35BA-15F7-F494998BFEC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087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40">
            <a:extLst>
              <a:ext uri="{FF2B5EF4-FFF2-40B4-BE49-F238E27FC236}">
                <a16:creationId xmlns:a16="http://schemas.microsoft.com/office/drawing/2014/main" id="{189ED043-4BA4-C358-3565-37D485B1DA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4087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E3D54FB-EB18-FB2D-F9F6-5D64A2A4FB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9110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40">
            <a:extLst>
              <a:ext uri="{FF2B5EF4-FFF2-40B4-BE49-F238E27FC236}">
                <a16:creationId xmlns:a16="http://schemas.microsoft.com/office/drawing/2014/main" id="{6836EF55-6585-788F-B51D-48201A4CDF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9110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968FC7C-6951-F5D0-B657-188AACFBB2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0241" y="2089041"/>
            <a:ext cx="2478714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01D857A3-4772-5303-7576-9C5BB1E17CB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180241" y="3208683"/>
            <a:ext cx="2478714" cy="2703764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7CF7048-8534-8655-8968-7260CFD020A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9368AE-7CC1-7071-A02A-9D2A09DA4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F565088-9722-7082-D34D-6CCC9618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3" name="Picture 12" descr="Marketreach Logo">
            <a:extLst>
              <a:ext uri="{FF2B5EF4-FFF2-40B4-BE49-F238E27FC236}">
                <a16:creationId xmlns:a16="http://schemas.microsoft.com/office/drawing/2014/main" id="{61FCDB74-1F0F-E14C-1182-7EC092E12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592A58E-3435-1CD1-C0DF-3188DB1370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1661542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25AE843-60FB-62F0-9970-1DD05B32C229}"/>
              </a:ext>
            </a:extLst>
          </p:cNvPr>
          <p:cNvSpPr/>
          <p:nvPr userDrawn="1"/>
        </p:nvSpPr>
        <p:spPr>
          <a:xfrm>
            <a:off x="7384123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FCBF6E-B065-D460-5D1A-A063B633337B}"/>
              </a:ext>
            </a:extLst>
          </p:cNvPr>
          <p:cNvSpPr/>
          <p:nvPr userDrawn="1"/>
        </p:nvSpPr>
        <p:spPr>
          <a:xfrm>
            <a:off x="5082502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AF5689-365A-DB95-7C49-CB936A2FB276}"/>
              </a:ext>
            </a:extLst>
          </p:cNvPr>
          <p:cNvSpPr/>
          <p:nvPr userDrawn="1"/>
        </p:nvSpPr>
        <p:spPr>
          <a:xfrm>
            <a:off x="2780881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E4C20D9F-9E8A-CE52-DAA1-C21A86946B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3687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10C923C8-4C98-99B6-2BD5-1AA1D9213C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3275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929AC-1069-9091-0A28-CEA3495032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7319F27D-77A3-E732-0F54-9F323C99421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75308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2D70C74C-30AC-ACA6-FF27-115C3B74C6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4896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9A3B4B7F-D035-24D0-CC35-7A92E69CCC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76929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170D1F95-8CB0-AF85-DBCB-572162A2FF5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76517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3" name="Text Placeholder 35">
            <a:extLst>
              <a:ext uri="{FF2B5EF4-FFF2-40B4-BE49-F238E27FC236}">
                <a16:creationId xmlns:a16="http://schemas.microsoft.com/office/drawing/2014/main" id="{3D550665-44CF-0CD7-8B93-8E205489E5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78550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4" name="Text Placeholder 40">
            <a:extLst>
              <a:ext uri="{FF2B5EF4-FFF2-40B4-BE49-F238E27FC236}">
                <a16:creationId xmlns:a16="http://schemas.microsoft.com/office/drawing/2014/main" id="{5B024C84-674A-9337-18A2-A2CCB47285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8138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95561E-FBD4-B309-8EAA-E1AFFAB8BF13}"/>
              </a:ext>
            </a:extLst>
          </p:cNvPr>
          <p:cNvSpPr/>
          <p:nvPr userDrawn="1"/>
        </p:nvSpPr>
        <p:spPr>
          <a:xfrm>
            <a:off x="9685744" y="2016563"/>
            <a:ext cx="2052000" cy="39801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CD0E33C-E08A-51C3-6217-FDD13D92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80171" y="2064045"/>
            <a:ext cx="1863147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AAE66CD9-AEA5-0BBB-ADA5-D572D4CFE4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779759" y="3176784"/>
            <a:ext cx="1863971" cy="270376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AA43C-B712-5DE7-9F4D-A102BC4F7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B6229A1-DBE2-8415-655E-D443242C84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7" name="Picture 6" descr="Marketreach Logo">
            <a:extLst>
              <a:ext uri="{FF2B5EF4-FFF2-40B4-BE49-F238E27FC236}">
                <a16:creationId xmlns:a16="http://schemas.microsoft.com/office/drawing/2014/main" id="{60BBA52C-81E9-F167-6EA3-74D1FE646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6546586-C17A-39B1-7B24-A86C402031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44213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451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9537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219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32366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BE3D4E0-F635-C149-A17F-2304E79EE25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704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12E7AB89-E050-AB45-70A4-7350079DEB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42405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DE9D3C7-DA6C-CB2B-A31E-1162875CF3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326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DD1A8DD-C95D-C873-10E6-8BACB1DE24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008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9D287025-6C27-2A5A-886B-67F944FE6C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0257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EFF10739-506D-A6CF-7243-3072D44945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11948" y="2089041"/>
            <a:ext cx="1755725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90000" anchor="ctr"/>
          <a:lstStyle>
            <a:lvl1pPr marL="0" indent="0" algn="ctr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FEAD0CE5-4212-D3C7-4EEA-8076F3576F6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79704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79896CF6-C3E9-4965-A941-FA50028A422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42405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A034F26E-AE99-3D13-FCC7-95C1C08333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2326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92FE2AE8-747D-A937-B37D-9F2A24A200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1194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51D497F9-F447-E929-216D-16AE3C70552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70088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5" name="Text Placeholder 40">
            <a:extLst>
              <a:ext uri="{FF2B5EF4-FFF2-40B4-BE49-F238E27FC236}">
                <a16:creationId xmlns:a16="http://schemas.microsoft.com/office/drawing/2014/main" id="{6F1E1C5D-AC2B-BD6F-3F65-9F2C5CA37BE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60257" y="3193394"/>
            <a:ext cx="1755724" cy="2683560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F0000"/>
              </a:buClr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F5DA396A-9BDF-D439-1B7B-16BF8C13F3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8A76E-948C-6C1E-2189-551666265C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9AC8F34-9119-3E31-091A-6D155A8DE8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17" name="Picture 16" descr="Marketreach Logo">
            <a:extLst>
              <a:ext uri="{FF2B5EF4-FFF2-40B4-BE49-F238E27FC236}">
                <a16:creationId xmlns:a16="http://schemas.microsoft.com/office/drawing/2014/main" id="{B353D1E5-8306-54FD-D5C5-B8FD00435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5A623B2-7182-664F-1BC6-23498A4516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073285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53BFF7-466C-9386-C699-CC461BB8DA7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64629B-C2EB-6F28-33C7-67A1C9A5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5253A54-D5B4-0C48-72BA-FA4D70929B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6" name="Picture 5" descr="Marketreach Logo">
            <a:extLst>
              <a:ext uri="{FF2B5EF4-FFF2-40B4-BE49-F238E27FC236}">
                <a16:creationId xmlns:a16="http://schemas.microsoft.com/office/drawing/2014/main" id="{862F90D6-F28B-BE2B-0B3F-EBD3CAB49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585C5F5-F936-A1F4-2FF5-4CF3BBB7C5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64396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B059D6-441D-2DF1-1CD3-1E98463FC9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006B-188C-E170-3CF7-64B5609B4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ECFECB7-01E5-F3A6-E473-6A4FF18BE7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78FD8D7C-A9C9-E743-3BD3-11BE8BD05A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831567-6A8B-343E-C4E4-A6958308FA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552292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738254" y="1800001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2EA0E-BFF4-499A-9126-032D30FD013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BF0055-222A-4114-952B-55BC38543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chart slide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CF7DD14-DF26-4216-8376-F84F3656B57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‐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FE4D3D-A80C-0258-0753-C6B657623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5714-1369-0F44-AFAB-E36A12B4E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E586F96-B037-E747-9D35-E14B2BA6B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0BB0918F-C70C-88F9-2D8A-304F442F2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3918C7-3020-EFB5-D1A7-AFAAA992A2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264977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FB72DF0-8C1C-6D12-97CE-D1C44B62B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"/>
          <a:stretch/>
        </p:blipFill>
        <p:spPr>
          <a:xfrm>
            <a:off x="0" y="1"/>
            <a:ext cx="12204905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FBEC9BF-CAAE-523C-D5A1-74747D99DA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D45DC04-C55B-F160-9DD9-83196D6C1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43185B68-EE35-EA87-659D-2F4B3AC69D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1428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3DC711EC-EB1D-471B-AAF7-BC181F2674F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4544" y="1790476"/>
            <a:ext cx="11332027" cy="445792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create chart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A7FF20-1F5C-4182-891F-E10BC4628A9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338666-5A7B-4746-ADDB-6279C03CD1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Chart only slide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051FE-B4A8-FE2E-4445-D20EBE6A1B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50190" y="6263125"/>
            <a:ext cx="375109" cy="363100"/>
          </a:xfrm>
        </p:spPr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F8266-C10C-12A4-F700-B908003D5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10968927" y="58978"/>
            <a:ext cx="1223073" cy="162000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086DD35-104F-D150-9FCC-4CCA92764C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576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required, sentence case</a:t>
            </a:r>
            <a:endParaRPr lang="en-GB" dirty="0"/>
          </a:p>
        </p:txBody>
      </p:sp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3C3B98D2-3CEA-20DA-6BD6-6CE76BE28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37" t="18326" r="82040" b="49094"/>
          <a:stretch/>
        </p:blipFill>
        <p:spPr>
          <a:xfrm>
            <a:off x="166311" y="6196999"/>
            <a:ext cx="613406" cy="3981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B379E67-0DBB-409F-F029-067B73879D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948" y="6371793"/>
            <a:ext cx="5209032" cy="133165"/>
          </a:xfrm>
          <a:prstGeom prst="rect">
            <a:avLst/>
          </a:prstGeom>
          <a:ln>
            <a:noFill/>
          </a:ln>
        </p:spPr>
        <p:txBody>
          <a:bodyPr wrap="none" t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here to add source if required</a:t>
            </a:r>
          </a:p>
        </p:txBody>
      </p:sp>
    </p:spTree>
    <p:extLst>
      <p:ext uri="{BB962C8B-B14F-4D97-AF65-F5344CB8AC3E}">
        <p14:creationId xmlns:p14="http://schemas.microsoft.com/office/powerpoint/2010/main" val="42085163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Wind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52133B59-F0C9-630F-F6F2-032A4E96C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70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Streng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child in a garment holding a barbell&#10;&#10;Description automatically generated">
            <a:extLst>
              <a:ext uri="{FF2B5EF4-FFF2-40B4-BE49-F238E27FC236}">
                <a16:creationId xmlns:a16="http://schemas.microsoft.com/office/drawing/2014/main" id="{7B5A3DFB-7BC2-427B-DC10-B418279416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0232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231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858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Ro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carrying a child on his shoulders&#10;&#10;Description automatically generated">
            <a:extLst>
              <a:ext uri="{FF2B5EF4-FFF2-40B4-BE49-F238E27FC236}">
                <a16:creationId xmlns:a16="http://schemas.microsoft.com/office/drawing/2014/main" id="{4C7CA651-0BFF-1A25-3470-A7C4EF975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201228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82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Hou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row of colorful houses&#10;&#10;Description automatically generated">
            <a:extLst>
              <a:ext uri="{FF2B5EF4-FFF2-40B4-BE49-F238E27FC236}">
                <a16:creationId xmlns:a16="http://schemas.microsoft.com/office/drawing/2014/main" id="{ECAB741E-1AA0-248F-7BDE-2EEAEE0A35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7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2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target on a stand in a field&#10;&#10;Description automatically generated">
            <a:extLst>
              <a:ext uri="{FF2B5EF4-FFF2-40B4-BE49-F238E27FC236}">
                <a16:creationId xmlns:a16="http://schemas.microsoft.com/office/drawing/2014/main" id="{AC6732C3-A85A-F055-253F-1689333EA0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7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DB419527-F9A8-FE7B-1DC6-06DE61744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43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C1CF239E-047D-0A5B-2F78-C444F6BC0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509C3B-2FD4-F170-2377-F441D21665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3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160BA-8AD3-6DA3-1C07-85A69D5DBA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713EB68A-E0B6-E417-3619-6071DFF385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301468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ACE5D-508D-A2ED-CA06-9D2101F9ED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912781"/>
            <a:ext cx="9202408" cy="243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5" name="Picture 4" descr="Marketreach Logo">
            <a:extLst>
              <a:ext uri="{FF2B5EF4-FFF2-40B4-BE49-F238E27FC236}">
                <a16:creationId xmlns:a16="http://schemas.microsoft.com/office/drawing/2014/main" id="{DF7C87BB-B63E-3705-9E7C-78DF52AC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8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BA498EF-EBA8-1E15-FE29-BFDEB44F9D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675" y="3891545"/>
            <a:ext cx="9112533" cy="2719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D3934-1028-727A-7755-61AA75BDCCD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74A66A5-D4C7-23C6-249F-ADEB01160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3615" y="2966455"/>
            <a:ext cx="9211593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E.G. “THANK YOU”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5896FC-F708-B183-B0BE-143B65573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  <p:pic>
        <p:nvPicPr>
          <p:cNvPr id="4" name="Picture 3" descr="Marketreach Logo">
            <a:extLst>
              <a:ext uri="{FF2B5EF4-FFF2-40B4-BE49-F238E27FC236}">
                <a16:creationId xmlns:a16="http://schemas.microsoft.com/office/drawing/2014/main" id="{2C12ED2E-728A-3074-EA4F-1FAF01D7C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0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 descr="A person holding a person on a dock&#10;&#10;Description automatically generated">
            <a:extLst>
              <a:ext uri="{FF2B5EF4-FFF2-40B4-BE49-F238E27FC236}">
                <a16:creationId xmlns:a16="http://schemas.microsoft.com/office/drawing/2014/main" id="{6920D2D2-FAB5-C0B8-F289-837744713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1"/>
            <a:ext cx="12193142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2DD7CE5-128B-B518-260A-50696ADDEC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BE2290-B74C-734A-8F78-BF2465726D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8515B60C-6B11-30CB-CD25-B8F654B8D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67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F9A71E1-22AE-4584-98E2-319A89305C86}"/>
              </a:ext>
            </a:extLst>
          </p:cNvPr>
          <p:cNvSpPr txBox="1"/>
          <p:nvPr userDrawn="1"/>
        </p:nvSpPr>
        <p:spPr>
          <a:xfrm>
            <a:off x="6691176" y="268731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2533979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8781" y="2327983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MARKS.STATEMENT HERE WITH OR WITHOUT QUOTE MARKS.”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70B519E-F1FC-45EA-9335-27F9DE240E9F}"/>
              </a:ext>
            </a:extLst>
          </p:cNvPr>
          <p:cNvSpPr txBox="1"/>
          <p:nvPr userDrawn="1"/>
        </p:nvSpPr>
        <p:spPr>
          <a:xfrm>
            <a:off x="6691176" y="268731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3332879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AE481DF-6D90-46C0-9AE0-CBDD883A0387}"/>
              </a:ext>
            </a:extLst>
          </p:cNvPr>
          <p:cNvSpPr txBox="1"/>
          <p:nvPr userDrawn="1"/>
        </p:nvSpPr>
        <p:spPr>
          <a:xfrm>
            <a:off x="6691176" y="277609"/>
            <a:ext cx="56532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How to use this slide:</a:t>
            </a:r>
          </a:p>
          <a:p>
            <a:pPr algn="l"/>
            <a:endParaRPr lang="en-GB" sz="1800" i="1" dirty="0">
              <a:solidFill>
                <a:schemeClr val="bg1">
                  <a:lumMod val="85000"/>
                </a:schemeClr>
              </a:solidFill>
            </a:endParaRP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Select &amp; paste image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Fit image to page</a:t>
            </a:r>
          </a:p>
          <a:p>
            <a:pPr marL="514350" indent="-514350" algn="l">
              <a:buAutoNum type="arabicPeriod"/>
            </a:pPr>
            <a:r>
              <a:rPr lang="en-GB" sz="1800" i="1" dirty="0">
                <a:solidFill>
                  <a:schemeClr val="bg1">
                    <a:lumMod val="85000"/>
                  </a:schemeClr>
                </a:solidFill>
              </a:rPr>
              <a:t>Right click image and select ‘send to back’ for the grey filter to be applied.</a:t>
            </a:r>
          </a:p>
        </p:txBody>
      </p:sp>
    </p:spTree>
    <p:extLst>
      <p:ext uri="{BB962C8B-B14F-4D97-AF65-F5344CB8AC3E}">
        <p14:creationId xmlns:p14="http://schemas.microsoft.com/office/powerpoint/2010/main" val="568237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aper, Wave Cancellation 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26F04-57C2-2248-8DC6-618C6D28F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515" y="-1000691"/>
            <a:ext cx="3151790" cy="31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E1B57-4D64-EE42-BE89-29349985EC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6EED1D-BF36-40E0-9CC3-13EFDF7100E4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33424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aper, Circle Postm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7F2A013-233D-4620-B6AA-A31A571A4F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000" y="4286471"/>
            <a:ext cx="920201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C0D4679-B451-ED43-B2CD-E9661A32AF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920201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357D1814-6C07-3F44-9A66-DF9973E577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6287" y="3706793"/>
            <a:ext cx="2713343" cy="3227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94685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Pa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81EA89-EEA3-CF4A-AF2E-BF7A3B7EBB56}"/>
              </a:ext>
            </a:extLst>
          </p:cNvPr>
          <p:cNvSpPr txBox="1"/>
          <p:nvPr userDrawn="1"/>
        </p:nvSpPr>
        <p:spPr>
          <a:xfrm>
            <a:off x="1613766" y="2117122"/>
            <a:ext cx="896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F0294-6555-614E-AD30-186463CB6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784" y="-95809"/>
            <a:ext cx="1716911" cy="20421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4B87C8-4CA8-48B2-A305-D07818E34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334" y="2302366"/>
            <a:ext cx="8978900" cy="1571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6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“STATEMENT HERE, WITH OR WITHOUT QUOTE MARKS. STATEMENT HERE WITH OR WITHOUT QUOTE MARKS.”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51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, Paper, Contact 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D9460F84-08B3-9840-99D2-CEDEDA4E02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4734" y="459347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Phone number here</a:t>
            </a:r>
            <a:endParaRPr lang="en-GB" dirty="0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6A60678E-A454-354A-B4B9-EAB11B9696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6000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needed.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EF0CC505-3F1F-2343-8D30-97964582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2966455"/>
            <a:ext cx="10515600" cy="674228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1A336C6-720A-FA49-8B57-8FA34714DE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733" y="5009209"/>
            <a:ext cx="10732139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Email address here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FBAE3-6A08-A24D-8EAF-70F93B4B0F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0" y="4593479"/>
            <a:ext cx="230175" cy="230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DDC212-7A54-024E-9D8C-0EDEAB5B06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903" y="5050357"/>
            <a:ext cx="252093" cy="15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CBDBE-5489-A147-9A90-C320529234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13528" y="-615628"/>
            <a:ext cx="3430872" cy="4080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676B-60B6-B34A-AB78-633DF254A7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845C64-D444-4B85-B5EA-65D3A1BDBEA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428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7DEE77-434D-4664-99F2-F70D85284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3E1B4-B0AC-4B84-A2EF-0C3DF7C47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0A1BE-E0C8-4B29-9C3D-28F093372DD4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2222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fet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3651F-C7B8-4520-9C8D-0F96392D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25185792-0492-4F2B-987A-01151770A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F35248C-EEC5-4433-AFE5-F92FD4F3A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92665F91-D2D8-4CEF-B526-8C7CBAC20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9896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Do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E801FC8F-7965-4143-B463-4147C77A9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31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1"/>
          <a:stretch/>
        </p:blipFill>
        <p:spPr>
          <a:xfrm>
            <a:off x="0" y="0"/>
            <a:ext cx="12205313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FE9BD497-5AAB-41B9-961A-40256A55B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2ABB38-0127-4B54-A205-65921DBE4C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88748023-B528-4F87-9694-5268B9129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825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Jo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person lying on the floor with her hand over her mouth&#10;&#10;Description automatically generated">
            <a:extLst>
              <a:ext uri="{FF2B5EF4-FFF2-40B4-BE49-F238E27FC236}">
                <a16:creationId xmlns:a16="http://schemas.microsoft.com/office/drawing/2014/main" id="{6E5657EB-1E1E-B9F8-DBD8-573BA0DC0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2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53D7E9-E6A4-2A07-329F-6B4F90A8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"/>
          <a:stretch/>
        </p:blipFill>
        <p:spPr>
          <a:xfrm>
            <a:off x="0" y="0"/>
            <a:ext cx="12201229" cy="6857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1674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app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DF4CF2F5-CBC9-4B30-8A19-72977C6D8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91B41E1B-424C-48BE-8B6B-A734316AD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DD40145-7FA8-4783-B18F-01F8E09701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1EA6D3B-0498-4650-84DF-93F210D39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072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Mai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9C135B9-BBD4-4C1A-B428-07CAA57DE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0E514967-D186-4B0B-BC63-DD91D3025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93E8C4D-CE7B-4E72-BDA9-39DB23396A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D24C7D19-BB4F-4EF8-80D9-7BE2514FCC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9025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Read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8F23D-1574-4D78-85FB-259C0CE92F72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F053B-EA68-4703-907E-7E15F96856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35"/>
            <a:ext cx="12205313" cy="6877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3C3B0-5AE2-4A39-AF48-77A587923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9635"/>
            <a:ext cx="12205313" cy="68772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A3C808-5FE7-C64E-9387-4B8959F50A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1" y="507629"/>
            <a:ext cx="4027072" cy="638265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ED3F3304-66DE-4F29-90EB-5BC19F577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EA8EB2-3081-4B7E-9F1C-654550BC9A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A5E2838D-A8DD-4BF1-868D-0F660F5599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66209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F81EA6-D1F1-D543-82CC-B020DB67B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448" b="2359"/>
          <a:stretch/>
        </p:blipFill>
        <p:spPr>
          <a:xfrm>
            <a:off x="10196287" y="3706793"/>
            <a:ext cx="1995713" cy="3151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C68492-8D5F-6346-B766-88FD9D4D6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5" y="507629"/>
            <a:ext cx="4027064" cy="638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FC23B3-8C0E-42CB-A4CE-D294A830124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69E99D77-1116-41BB-93B3-070995C76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 SLIDE COPY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468FDA3-64DC-41FF-BF14-8549BB3B8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11140874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</a:t>
            </a:r>
          </a:p>
        </p:txBody>
      </p:sp>
      <p:sp>
        <p:nvSpPr>
          <p:cNvPr id="12" name="Text Placeholder 37">
            <a:extLst>
              <a:ext uri="{FF2B5EF4-FFF2-40B4-BE49-F238E27FC236}">
                <a16:creationId xmlns:a16="http://schemas.microsoft.com/office/drawing/2014/main" id="{A6F0E28C-6B10-4698-95C3-EE209BF4A5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286471"/>
            <a:ext cx="11140874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421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wave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FA559B-338C-486F-B850-4917C9ABA2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F5E35-E11F-4B1A-8551-321DFB3F3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2866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48C296-1AF5-F847-854D-2C0B9016D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Wave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ABC905B-966A-324C-BD60-0E81083AC3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7BF37D-2880-4F22-BF1C-E12327041CE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7351B7-E485-44DD-B302-44521BBD79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E2DE8-03B2-4D41-8C78-EBE9436DA30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7E1D56-EE88-4285-A53B-0932B967C1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04" r="11961"/>
          <a:stretch/>
        </p:blipFill>
        <p:spPr>
          <a:xfrm>
            <a:off x="10752141" y="-1"/>
            <a:ext cx="1439859" cy="16650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2494E1-75C6-413F-8FD3-FCD1249C99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6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C8B7C-F5E9-4230-9AB4-F7884F6DCEF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5F41FD-917A-4663-A5C6-237A858D4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66D97F-2F14-49EB-AF7D-A8A210E06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49C332-7D05-4B2C-B10B-3EC9E0486C4B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5867CB-5182-4D59-BCAA-77E71C867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circle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E48DEFD-E9D3-4089-B606-B7A6D6FCBF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3619165-8026-480F-BCFB-2C0A433F01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155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er,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FE816-F799-46CC-8EFA-5FE4A123E2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C40377-6254-43F2-8398-4A4F34B1E4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BC413-65A5-4E69-8650-5FCA573E240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5BA0EE-27F6-4A66-97D6-E258D7098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D4E0485-540D-4E30-879D-601083F38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8861199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</a:t>
            </a:r>
            <a:br>
              <a:rPr lang="en-US" dirty="0"/>
            </a:br>
            <a:r>
              <a:rPr lang="en-US" dirty="0"/>
              <a:t>double title, circle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E295BD-73FC-4681-840C-AE6DB884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1478542"/>
            <a:ext cx="8861198" cy="2659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B686332-D030-4EC8-875A-966381865A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4536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Header, Wav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CF829B6-8F65-9C49-8B56-C81689650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TEXT-ONLY, single title, no icon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526A71-AA71-0340-ADDE-15A0DA0261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369665-BC8A-471B-B121-B84A3BF085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60EA9-D4DD-4016-B2DB-8443B4C3EB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8C924B-FE6C-4195-94BA-9C7F88E4620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7C0097-4CB1-4893-9CED-D822C4893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11332027" cy="44767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54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Gir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2EA357-3E31-4AC8-A81F-19BA3DEF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05E8E4-7741-47D8-84CE-F7C4DCDE00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2499996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3F0D63-7E74-AD6C-1F0A-5EF2C89C3C51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D21407-9DE8-879F-B4E6-3ACBC100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5083" y="110507"/>
            <a:ext cx="2446146" cy="3240000"/>
          </a:xfrm>
          <a:prstGeom prst="rect">
            <a:avLst/>
          </a:prstGeom>
        </p:spPr>
      </p:pic>
      <p:pic>
        <p:nvPicPr>
          <p:cNvPr id="9" name="Picture 8" descr="Marketreach Logo">
            <a:extLst>
              <a:ext uri="{FF2B5EF4-FFF2-40B4-BE49-F238E27FC236}">
                <a16:creationId xmlns:a16="http://schemas.microsoft.com/office/drawing/2014/main" id="{465AEAE4-055E-5438-6914-E0F5EA63B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0120"/>
            <a:ext cx="4537846" cy="109967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C1A735EC-4AA8-D7C8-8E53-86C406F3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3" y="2315120"/>
            <a:ext cx="9309828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E205410-D11B-699E-4870-54E2F4F2EF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922637"/>
            <a:ext cx="9214895" cy="23386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13" name="Text Placeholder 37">
            <a:extLst>
              <a:ext uri="{FF2B5EF4-FFF2-40B4-BE49-F238E27FC236}">
                <a16:creationId xmlns:a16="http://schemas.microsoft.com/office/drawing/2014/main" id="{58A447DB-D74B-0D2D-4DC2-BCA5C0048F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996" y="4314843"/>
            <a:ext cx="9214895" cy="2134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88476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lo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83299-30A7-4D60-A36B-6EC59CBA3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6455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21830E7-03D0-46A9-8A28-FD4191B099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921637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Buil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35B4B3-547C-4CA0-9C86-6C8E2CDAE568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D6141F-6094-40A7-8BAD-509054435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31" y="0"/>
            <a:ext cx="1221377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660D80-D41D-4B6B-944D-D6E223EEE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443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11B51B-64B7-1544-A700-5EABFE3561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4A7E7A-6B3E-42AC-9B8F-4D305DFF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17273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No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A610B1-91B8-4286-A62C-13768BD19B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C85945-97C1-4E9B-9C52-7EC5016A7577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C964C-A1CD-41BD-AD80-BF152FEB6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0654A42-9463-4E9E-86C0-6D7311D71D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9512" y="2536964"/>
            <a:ext cx="9005887" cy="158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“STATEMENT HERE, WITH OR WITHOUT QUOTE MARKS. STATEMENT HERE WITH OR WITHOUT QUOTE MARKS.”</a:t>
            </a:r>
          </a:p>
        </p:txBody>
      </p:sp>
    </p:spTree>
    <p:extLst>
      <p:ext uri="{BB962C8B-B14F-4D97-AF65-F5344CB8AC3E}">
        <p14:creationId xmlns:p14="http://schemas.microsoft.com/office/powerpoint/2010/main" val="3394549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Confeftti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E554D-0F0B-4DEF-AD6B-7F3AA8098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73928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1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Doo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ree, outdoor, plant, red&#10;&#10;Description automatically generated">
            <a:extLst>
              <a:ext uri="{FF2B5EF4-FFF2-40B4-BE49-F238E27FC236}">
                <a16:creationId xmlns:a16="http://schemas.microsoft.com/office/drawing/2014/main" id="{F42B88DF-3DA6-4308-8BE2-F4872891C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" y="0"/>
            <a:ext cx="12192000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5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Happ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6C90C1B1-B377-4F6F-BEF7-C47A0D483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1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Mail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B9357E-558F-428B-A5A6-0FB343B103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27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Reading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675FA5-F84C-4C90-B66A-4780FDD86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9635"/>
            <a:ext cx="12192000" cy="6877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-1" y="-19272"/>
            <a:ext cx="12191999" cy="687727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20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, Family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8EE4-598F-4295-86FB-31AA96EEC9F0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table, desk&#10;&#10;Description automatically generated">
            <a:extLst>
              <a:ext uri="{FF2B5EF4-FFF2-40B4-BE49-F238E27FC236}">
                <a16:creationId xmlns:a16="http://schemas.microsoft.com/office/drawing/2014/main" id="{59B92E07-D5AC-438D-8035-5AF4A87FE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8BBB8-39A4-4843-A51F-091E7CAB3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" r="96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DC1009-8AF0-3048-B781-2C3B6897D0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DF8B06-0428-440C-82EE-2EF3020A4A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3849" cy="36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4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FAEB6-D87B-5748-9596-A7B509E923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3767" y="2411953"/>
            <a:ext cx="8964468" cy="2065950"/>
          </a:xfrm>
          <a:prstGeom prst="rect">
            <a:avLst/>
          </a:prstGeom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4800" b="1" cap="all" spc="-100" baseline="0">
                <a:solidFill>
                  <a:srgbClr val="000000"/>
                </a:solidFill>
                <a:latin typeface="+mj-lt"/>
              </a:defRPr>
            </a:lvl1pPr>
            <a:lvl2pPr marL="457200" indent="0">
              <a:buNone/>
              <a:defRPr sz="9600" cap="all" spc="-100" baseline="0">
                <a:latin typeface="Impact" panose="020B0806030902050204" pitchFamily="34" charset="0"/>
              </a:defRPr>
            </a:lvl2pPr>
            <a:lvl3pPr marL="914400" indent="0">
              <a:buNone/>
              <a:defRPr sz="9600" cap="all" spc="-100" baseline="0">
                <a:latin typeface="Impact" panose="020B0806030902050204" pitchFamily="34" charset="0"/>
              </a:defRPr>
            </a:lvl3pPr>
            <a:lvl4pPr marL="1371600" indent="0">
              <a:buNone/>
              <a:defRPr sz="9600" cap="all" spc="-100" baseline="0">
                <a:latin typeface="Impact" panose="020B0806030902050204" pitchFamily="34" charset="0"/>
              </a:defRPr>
            </a:lvl4pPr>
            <a:lvl5pPr marL="1828800" indent="0">
              <a:buNone/>
              <a:defRPr sz="9600" cap="all" spc="-100" baseline="0">
                <a:latin typeface="Impact" panose="020B0806030902050204" pitchFamily="34" charset="0"/>
              </a:defRPr>
            </a:lvl5pPr>
          </a:lstStyle>
          <a:p>
            <a:pPr lvl="0"/>
            <a:r>
              <a:rPr lang="en-US" dirty="0"/>
              <a:t>SECTION DIVIDER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61B32-6203-7141-A3BE-E8879E3EF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24" t="1798"/>
          <a:stretch/>
        </p:blipFill>
        <p:spPr>
          <a:xfrm>
            <a:off x="0" y="0"/>
            <a:ext cx="1388962" cy="2352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BBE08-932E-42F7-A655-A237F2DD1F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2FC916-1ED6-402E-A80D-CD430134C963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856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No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arketreach Logo">
            <a:extLst>
              <a:ext uri="{FF2B5EF4-FFF2-40B4-BE49-F238E27FC236}">
                <a16:creationId xmlns:a16="http://schemas.microsoft.com/office/drawing/2014/main" id="{EA5B83EF-A0A6-0C35-7B7D-C835B5FE2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54" y="291555"/>
            <a:ext cx="4547626" cy="10982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3B47A39-15AA-D99A-E34C-6912C929EF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8876" y="3891545"/>
            <a:ext cx="9108000" cy="2649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lang="en-US" sz="1800" b="1" i="0" kern="1200" cap="none" baseline="0" dirty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if needed, sentence case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B8CEF0BD-B261-0D68-C825-949D99821F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996" y="4286471"/>
            <a:ext cx="9108000" cy="2417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GB" sz="1800" b="0" i="0" kern="1200" cap="none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 line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C56868-4061-1519-6397-F3385E1626B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31D8BB-28A5-A497-85EC-760AC34C4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942" y="2315120"/>
            <a:ext cx="9180000" cy="1325563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TITLE, UPPER CASE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32532-35CB-6571-9B56-4EC598B03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00"/>
          <a:stretch/>
        </p:blipFill>
        <p:spPr>
          <a:xfrm>
            <a:off x="9757860" y="110507"/>
            <a:ext cx="244614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11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D803-1BF7-40EA-AC91-081933E6A3B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4141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191B-F9B2-4D52-B126-519167AFCB7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8CAE5-9552-4F56-BD9E-0EA1626B3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1A7618-3887-4838-98CE-FDFA033A94BE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7F5898-E811-49FE-9FB9-91A9366B7A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35"/>
          <a:stretch/>
        </p:blipFill>
        <p:spPr>
          <a:xfrm>
            <a:off x="9704211" y="0"/>
            <a:ext cx="2001788" cy="14686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41B46AD-0363-49D0-9A55-12F4487A1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TEXT-ONLY slide, 2 columns</a:t>
            </a:r>
            <a:endParaRPr lang="en-GB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00C11B1-45C3-463E-A925-394850B1A6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C9C4766-C987-4787-8811-9BA501FABE5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79757" y="1779739"/>
            <a:ext cx="5452876" cy="4428787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849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5CACC-D8E6-429F-B461-2AD69D5E94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EA5AD-0373-4832-9455-A2EA79A24C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82FAA-2779-4023-94E9-577DEB0536FA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95D6172-C0E9-4E3B-8F0F-CAA09AEA1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000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Image Right, 2 columns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7AF0242-6BDB-4BD8-A348-BBFF21B1E0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4142" y="1779739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8555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D77039F-4547-B64C-9F4A-B0B616043C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7EC939-1D4E-4164-AADE-06DCD3187A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80E9B2-1ED7-480C-8C84-9C622309F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0213"/>
            <a:ext cx="583849" cy="3629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5C234EB-3454-43CE-B3CD-063C27C7B647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TEXT, Image left, 2 columns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3168C22-ABDD-4158-AE3B-9D09F0F6645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480112" y="1783200"/>
            <a:ext cx="5276850" cy="447992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38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55C5423-B0BC-4B3A-8B1C-E8B29CF73B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62961" cy="33383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927F751-04E0-47BC-AF64-AA7D969C6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637B374C-4DE5-4B68-ABCC-646D992BE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5438" y="3338300"/>
            <a:ext cx="6126562" cy="35197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sz="2400"/>
            </a:lvl1pPr>
          </a:lstStyle>
          <a:p>
            <a:r>
              <a:rPr lang="en-GB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9BEFC-AABE-43C1-B155-999F122614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0B8B5A-C547-4570-9238-68061E53F7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0175" y="1781175"/>
            <a:ext cx="5276624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FB6EAE-A378-4EA6-9478-F2F0740EA54F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DDF625-A76B-495A-8620-28A80A9A1ED2}"/>
              </a:ext>
            </a:extLst>
          </p:cNvPr>
          <p:cNvSpPr txBox="1">
            <a:spLocks/>
          </p:cNvSpPr>
          <p:nvPr userDrawn="1"/>
        </p:nvSpPr>
        <p:spPr>
          <a:xfrm>
            <a:off x="6415753" y="377055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1330A8-DF3E-41E3-AB7E-AB4557754C7E}"/>
              </a:ext>
            </a:extLst>
          </p:cNvPr>
          <p:cNvSpPr txBox="1">
            <a:spLocks/>
          </p:cNvSpPr>
          <p:nvPr userDrawn="1"/>
        </p:nvSpPr>
        <p:spPr>
          <a:xfrm>
            <a:off x="481942" y="3722747"/>
            <a:ext cx="5276625" cy="105066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all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Quadrants, title here</a:t>
            </a:r>
            <a:endParaRPr lang="en-GB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C1B24B7-CA04-4E8D-B2B5-DC4E1636585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267" y="4847569"/>
            <a:ext cx="5183188" cy="137001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942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E337FF-EC20-FC4E-A512-80CDE51F4AC9}"/>
              </a:ext>
            </a:extLst>
          </p:cNvPr>
          <p:cNvSpPr/>
          <p:nvPr userDrawn="1"/>
        </p:nvSpPr>
        <p:spPr>
          <a:xfrm>
            <a:off x="1065230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601221" y="6177783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3081F068-E853-4A4F-9EFD-B29B74282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8064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E092A17-E78C-9740-AB28-68C7E769D4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78351" y="3350872"/>
            <a:ext cx="2889854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CCC52F-1463-4EBC-B99B-A373A1ECE4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A7F3F838-60D3-4FEB-B2CA-08F82875A270}"/>
              </a:ext>
            </a:extLst>
          </p:cNvPr>
          <p:cNvSpPr txBox="1">
            <a:spLocks/>
          </p:cNvSpPr>
          <p:nvPr userDrawn="1"/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87542D-5C6B-4EB3-96EB-9B37C3D5D2F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576F0-DC67-4F7A-A308-E8A231AB271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D8C70-D8D3-4616-8AD6-B7531CA66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3 stages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2BD0FB86-6CDA-4632-979A-2F4031FB2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863C8E-9F0F-4046-A264-6A18A57D022C}"/>
              </a:ext>
            </a:extLst>
          </p:cNvPr>
          <p:cNvSpPr/>
          <p:nvPr userDrawn="1"/>
        </p:nvSpPr>
        <p:spPr>
          <a:xfrm>
            <a:off x="4500922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7DB80790-1AF5-488C-A2EE-375E51A97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13281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0E461C60-64BB-43A7-BA8C-34579F84CC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37988" y="3355229"/>
            <a:ext cx="2865909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3E954C-0710-40FA-98A2-EB54FBFAE9A0}"/>
              </a:ext>
            </a:extLst>
          </p:cNvPr>
          <p:cNvSpPr/>
          <p:nvPr userDrawn="1"/>
        </p:nvSpPr>
        <p:spPr>
          <a:xfrm>
            <a:off x="7936614" y="2016563"/>
            <a:ext cx="3178125" cy="41612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C5BBACFC-697B-4BAB-BD69-B117928B1B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39448" y="2016564"/>
            <a:ext cx="296204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954A020B-FA48-4C89-898D-1129467DB38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07052" y="3350872"/>
            <a:ext cx="2832537" cy="2698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989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8A1E70-50BA-BA42-A218-ABC18C40C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2" r="17975"/>
          <a:stretch/>
        </p:blipFill>
        <p:spPr>
          <a:xfrm>
            <a:off x="9478657" y="0"/>
            <a:ext cx="2713343" cy="35741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5413A5D-B0DB-4840-A6F5-293DCA8C23D9}"/>
              </a:ext>
            </a:extLst>
          </p:cNvPr>
          <p:cNvSpPr/>
          <p:nvPr userDrawn="1"/>
        </p:nvSpPr>
        <p:spPr>
          <a:xfrm>
            <a:off x="4792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547ACD3-9D3A-184E-A273-6B9AD0E17160}"/>
              </a:ext>
            </a:extLst>
          </p:cNvPr>
          <p:cNvSpPr/>
          <p:nvPr userDrawn="1"/>
        </p:nvSpPr>
        <p:spPr>
          <a:xfrm>
            <a:off x="33616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3B1937D-5E8B-4442-A129-2CC064F9A1E0}"/>
              </a:ext>
            </a:extLst>
          </p:cNvPr>
          <p:cNvSpPr/>
          <p:nvPr userDrawn="1"/>
        </p:nvSpPr>
        <p:spPr>
          <a:xfrm>
            <a:off x="6244059" y="2016564"/>
            <a:ext cx="2572799" cy="39778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5804C198-EA49-C648-A91C-C264BEA21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036" y="2016564"/>
            <a:ext cx="239787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D9DE2891-000C-7A47-9395-327F4FFE97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616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9" name="Text Placeholder 35">
            <a:extLst>
              <a:ext uri="{FF2B5EF4-FFF2-40B4-BE49-F238E27FC236}">
                <a16:creationId xmlns:a16="http://schemas.microsoft.com/office/drawing/2014/main" id="{144C8D64-11B4-554F-BD17-394B6F559EA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44056" y="2016564"/>
            <a:ext cx="239765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0" name="Text Placeholder 40">
            <a:extLst>
              <a:ext uri="{FF2B5EF4-FFF2-40B4-BE49-F238E27FC236}">
                <a16:creationId xmlns:a16="http://schemas.microsoft.com/office/drawing/2014/main" id="{4A50721B-5180-6246-9B49-B012E18188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44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1" name="Text Placeholder 40">
            <a:extLst>
              <a:ext uri="{FF2B5EF4-FFF2-40B4-BE49-F238E27FC236}">
                <a16:creationId xmlns:a16="http://schemas.microsoft.com/office/drawing/2014/main" id="{5009098B-C9C2-6D4D-B4C8-66B13FEA5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368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A5DF1411-B4B7-574E-9BAB-9A4186C43E8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19208" y="3350872"/>
            <a:ext cx="2222500" cy="25296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DA0BE2C-2F41-C94A-99E2-9E9C8539EC62}"/>
              </a:ext>
            </a:extLst>
          </p:cNvPr>
          <p:cNvSpPr/>
          <p:nvPr userDrawn="1"/>
        </p:nvSpPr>
        <p:spPr>
          <a:xfrm>
            <a:off x="9133199" y="2002478"/>
            <a:ext cx="2572799" cy="39919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35">
            <a:extLst>
              <a:ext uri="{FF2B5EF4-FFF2-40B4-BE49-F238E27FC236}">
                <a16:creationId xmlns:a16="http://schemas.microsoft.com/office/drawing/2014/main" id="{5615BD06-674B-6B41-A1B5-8A66AF698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33195" y="2002478"/>
            <a:ext cx="23976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5" name="Text Placeholder 40">
            <a:extLst>
              <a:ext uri="{FF2B5EF4-FFF2-40B4-BE49-F238E27FC236}">
                <a16:creationId xmlns:a16="http://schemas.microsoft.com/office/drawing/2014/main" id="{A572828F-67C2-5748-B663-D94F10F6617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08348" y="3336786"/>
            <a:ext cx="2222500" cy="2543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2ADDD6-64C2-42E4-8BC8-1D19C8E183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A375A71-02A2-4AE6-9C69-5955E9F54FC6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D82E014-C022-4946-BD0C-5DFBBCBF6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4 stages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712F491-DD76-489B-BBD3-E024ECB9B8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08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B9FDD73-9E09-7945-9A46-BD5E2414CC7A}"/>
              </a:ext>
            </a:extLst>
          </p:cNvPr>
          <p:cNvSpPr/>
          <p:nvPr userDrawn="1"/>
        </p:nvSpPr>
        <p:spPr>
          <a:xfrm>
            <a:off x="479260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19C27A68-9FF1-5044-A2C5-4DBCD9AA90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036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F7B29AC3-37AB-C743-BDD2-724C756910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4408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8F6B4-6036-C249-B4BA-C168CF827E1E}"/>
              </a:ext>
            </a:extLst>
          </p:cNvPr>
          <p:cNvSpPr/>
          <p:nvPr userDrawn="1"/>
        </p:nvSpPr>
        <p:spPr>
          <a:xfrm>
            <a:off x="9704437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C57C1B8-9938-3E47-97E3-B2D59ED6E0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04213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FA070F3E-1E3F-5548-A52A-A061CB950F5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79585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61DC7A1-4BB9-5B40-AFAF-71BDEE28335E}"/>
              </a:ext>
            </a:extLst>
          </p:cNvPr>
          <p:cNvSpPr/>
          <p:nvPr userDrawn="1"/>
        </p:nvSpPr>
        <p:spPr>
          <a:xfrm>
            <a:off x="2790498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35">
            <a:extLst>
              <a:ext uri="{FF2B5EF4-FFF2-40B4-BE49-F238E27FC236}">
                <a16:creationId xmlns:a16="http://schemas.microsoft.com/office/drawing/2014/main" id="{96A46CA0-C97B-8C42-9EB8-D546DC3535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790274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49" name="Text Placeholder 40">
            <a:extLst>
              <a:ext uri="{FF2B5EF4-FFF2-40B4-BE49-F238E27FC236}">
                <a16:creationId xmlns:a16="http://schemas.microsoft.com/office/drawing/2014/main" id="{F6925924-8438-2446-A508-AE12696886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5646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128985-4F07-4340-B117-75623A4798A1}"/>
              </a:ext>
            </a:extLst>
          </p:cNvPr>
          <p:cNvSpPr/>
          <p:nvPr userDrawn="1"/>
        </p:nvSpPr>
        <p:spPr>
          <a:xfrm>
            <a:off x="5095449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EB203576-247F-594B-AA0C-9AC9BFBC617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95225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2" name="Text Placeholder 40">
            <a:extLst>
              <a:ext uri="{FF2B5EF4-FFF2-40B4-BE49-F238E27FC236}">
                <a16:creationId xmlns:a16="http://schemas.microsoft.com/office/drawing/2014/main" id="{8E39356C-DCED-4B4E-8FD2-8A44E096E63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270597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8CE159F-99AC-9C44-9745-594FE14FF5A8}"/>
              </a:ext>
            </a:extLst>
          </p:cNvPr>
          <p:cNvSpPr/>
          <p:nvPr userDrawn="1"/>
        </p:nvSpPr>
        <p:spPr>
          <a:xfrm>
            <a:off x="7400053" y="2016564"/>
            <a:ext cx="2001560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D5458CC4-909A-7E47-A02A-3B88B26C13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99829" y="2016564"/>
            <a:ext cx="185484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55" name="Text Placeholder 40">
            <a:extLst>
              <a:ext uri="{FF2B5EF4-FFF2-40B4-BE49-F238E27FC236}">
                <a16:creationId xmlns:a16="http://schemas.microsoft.com/office/drawing/2014/main" id="{FB9277D2-3FED-8644-89D6-89DB3FDD59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575201" y="3350872"/>
            <a:ext cx="1679468" cy="2421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5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902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F0EC8B-6944-7A47-9A1B-7C92B922EC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95" b="14017"/>
          <a:stretch/>
        </p:blipFill>
        <p:spPr>
          <a:xfrm>
            <a:off x="9265131" y="2511926"/>
            <a:ext cx="2926869" cy="43460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B76C2-AAB2-4D1E-869D-46076497B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1062A9-12EF-40B8-8136-D997D0DBC355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0AA6B4-06A0-4B7D-BECB-BEC3276631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Process, 6 stages</a:t>
            </a:r>
            <a:endParaRPr lang="en-GB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4FBFF46-BB30-4D8F-A4C2-0956EF529F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A33D06-1EAE-4D42-BD90-9B587543E04E}"/>
              </a:ext>
            </a:extLst>
          </p:cNvPr>
          <p:cNvSpPr/>
          <p:nvPr userDrawn="1"/>
        </p:nvSpPr>
        <p:spPr>
          <a:xfrm>
            <a:off x="251813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E969B702-2D90-4A8C-818E-BE349557B45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8533" y="2028678"/>
            <a:ext cx="1488250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443621B-4CB3-4E1A-A2AE-720BADB52B26}"/>
              </a:ext>
            </a:extLst>
          </p:cNvPr>
          <p:cNvSpPr/>
          <p:nvPr userDrawn="1"/>
        </p:nvSpPr>
        <p:spPr>
          <a:xfrm>
            <a:off x="221007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35">
            <a:extLst>
              <a:ext uri="{FF2B5EF4-FFF2-40B4-BE49-F238E27FC236}">
                <a16:creationId xmlns:a16="http://schemas.microsoft.com/office/drawing/2014/main" id="{ECECEC0B-3D8D-4F78-B65E-CEEB7F56B6F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09149" y="2028678"/>
            <a:ext cx="151375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F4F4918-3112-40A9-B65C-A32B1F402BF2}"/>
              </a:ext>
            </a:extLst>
          </p:cNvPr>
          <p:cNvSpPr/>
          <p:nvPr userDrawn="1"/>
        </p:nvSpPr>
        <p:spPr>
          <a:xfrm>
            <a:off x="417857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F28A5266-BA48-484D-9F91-46D04A7813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189999" y="2028678"/>
            <a:ext cx="1501398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06A64D0-8B54-443B-8C2A-AC90A4B3C517}"/>
              </a:ext>
            </a:extLst>
          </p:cNvPr>
          <p:cNvSpPr/>
          <p:nvPr userDrawn="1"/>
        </p:nvSpPr>
        <p:spPr>
          <a:xfrm>
            <a:off x="6147069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 Placeholder 35">
            <a:extLst>
              <a:ext uri="{FF2B5EF4-FFF2-40B4-BE49-F238E27FC236}">
                <a16:creationId xmlns:a16="http://schemas.microsoft.com/office/drawing/2014/main" id="{A614EA7C-BDC5-4FDE-913B-662DF1E394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59578" y="2028678"/>
            <a:ext cx="1500312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8F6E51-B6BE-439C-8449-84F6671EE3E7}"/>
              </a:ext>
            </a:extLst>
          </p:cNvPr>
          <p:cNvSpPr/>
          <p:nvPr userDrawn="1"/>
        </p:nvSpPr>
        <p:spPr>
          <a:xfrm>
            <a:off x="8115564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35">
            <a:extLst>
              <a:ext uri="{FF2B5EF4-FFF2-40B4-BE49-F238E27FC236}">
                <a16:creationId xmlns:a16="http://schemas.microsoft.com/office/drawing/2014/main" id="{C5104A83-B738-4265-8E9E-8E27AE76B0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124399" y="2028678"/>
            <a:ext cx="1495851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8B57032-18CE-4064-AFE1-6A0302A02800}"/>
              </a:ext>
            </a:extLst>
          </p:cNvPr>
          <p:cNvSpPr/>
          <p:nvPr userDrawn="1"/>
        </p:nvSpPr>
        <p:spPr>
          <a:xfrm>
            <a:off x="10084057" y="2028678"/>
            <a:ext cx="1811507" cy="38482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2305" dist="114522" dir="8100000" sx="105000" sy="105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2B345BC8-8D63-4AC6-9DFD-98B6CD13FE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093262" y="2028678"/>
            <a:ext cx="1479613" cy="1031875"/>
          </a:xfrm>
          <a:prstGeom prst="rect">
            <a:avLst/>
          </a:prstGeom>
          <a:solidFill>
            <a:schemeClr val="bg1"/>
          </a:solidFill>
        </p:spPr>
        <p:txBody>
          <a:bodyPr wrap="square" lIns="288000" anchor="ctr"/>
          <a:lstStyle>
            <a:lvl1pPr marL="0" indent="0" algn="l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 dirty="0"/>
              <a:t>Edit</a:t>
            </a:r>
            <a:endParaRPr lang="en-US" dirty="0"/>
          </a:p>
        </p:txBody>
      </p:sp>
      <p:sp>
        <p:nvSpPr>
          <p:cNvPr id="78" name="Text Placeholder 40">
            <a:extLst>
              <a:ext uri="{FF2B5EF4-FFF2-40B4-BE49-F238E27FC236}">
                <a16:creationId xmlns:a16="http://schemas.microsoft.com/office/drawing/2014/main" id="{EB389AB7-4135-4E98-B896-F8A9D66152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0177918" y="3239605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3" name="Text Placeholder 40">
            <a:extLst>
              <a:ext uri="{FF2B5EF4-FFF2-40B4-BE49-F238E27FC236}">
                <a16:creationId xmlns:a16="http://schemas.microsoft.com/office/drawing/2014/main" id="{22C1654A-4A50-4D5A-BCC6-E1989853E81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7329" y="3237961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4" name="Text Placeholder 40">
            <a:extLst>
              <a:ext uri="{FF2B5EF4-FFF2-40B4-BE49-F238E27FC236}">
                <a16:creationId xmlns:a16="http://schemas.microsoft.com/office/drawing/2014/main" id="{7590D40B-0A1D-4BEB-AA50-F47F1C789B2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3137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5" name="Text Placeholder 40">
            <a:extLst>
              <a:ext uri="{FF2B5EF4-FFF2-40B4-BE49-F238E27FC236}">
                <a16:creationId xmlns:a16="http://schemas.microsoft.com/office/drawing/2014/main" id="{F1F8639E-9955-4B00-B3C5-85E416B5451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265400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6" name="Text Placeholder 40">
            <a:extLst>
              <a:ext uri="{FF2B5EF4-FFF2-40B4-BE49-F238E27FC236}">
                <a16:creationId xmlns:a16="http://schemas.microsoft.com/office/drawing/2014/main" id="{CEC1CD5F-6F51-46AC-85FD-6359167DDC7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245575" y="3246290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87" name="Text Placeholder 40">
            <a:extLst>
              <a:ext uri="{FF2B5EF4-FFF2-40B4-BE49-F238E27FC236}">
                <a16:creationId xmlns:a16="http://schemas.microsoft.com/office/drawing/2014/main" id="{E901A7F8-4FB7-4FB9-A98C-AA7612964DA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214070" y="3235303"/>
            <a:ext cx="1614494" cy="252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000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8C3CF0-EDE0-41E7-90BE-6658867FA7F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4792" y="1790475"/>
            <a:ext cx="3971525" cy="441805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1pPr>
            <a:lvl2pPr marL="6858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4pPr>
            <a:lvl5pPr marL="20574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738254" y="1800000"/>
            <a:ext cx="7028953" cy="441805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64D7F2-2738-4DD6-9804-14CE01440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F6F180-AB11-4527-B626-D97C6BF4248D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C29F6F-C163-420D-97CC-76412D34F2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Text, table slide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6ACB914-7340-43FB-913A-9487D1B68E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4857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E94993B-2CBF-4D63-9C0B-3DEB9043971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24544" y="1800000"/>
            <a:ext cx="11332027" cy="440852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360000" tIns="360000" rIns="360000" bIns="360000"/>
          <a:lstStyle>
            <a:lvl1pPr marL="0" indent="0" algn="ctr">
              <a:buNone/>
              <a:defRPr lang="en-GB"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icon to create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F6429F-13ED-465D-AD4C-B0448DAB6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6983" y="6444000"/>
            <a:ext cx="425976" cy="17957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lang="en-GB" sz="1200" kern="1200" cap="all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887360FE-02F5-4392-9C12-7D03F05745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F6E25-8280-4690-947C-D0F36D663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4A7B83-05EC-4DDD-B5D8-A0AC5450300C}"/>
              </a:ext>
            </a:extLst>
          </p:cNvPr>
          <p:cNvSpPr/>
          <p:nvPr userDrawn="1"/>
        </p:nvSpPr>
        <p:spPr>
          <a:xfrm>
            <a:off x="97654" y="6658252"/>
            <a:ext cx="2041864" cy="13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62F3-143F-445A-BBC5-D8A464DEE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99" y="414000"/>
            <a:ext cx="8861201" cy="47568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400"/>
              </a:lnSpc>
              <a:defRPr sz="3600" b="1" cap="all" spc="-100" baseline="0">
                <a:latin typeface="+mj-lt"/>
              </a:defRPr>
            </a:lvl1pPr>
          </a:lstStyle>
          <a:p>
            <a:r>
              <a:rPr lang="en-US" dirty="0"/>
              <a:t>Table only slide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CA82E2A-12E8-4BEA-8484-E8142C99FC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6001" y="977452"/>
            <a:ext cx="8861199" cy="28293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buNone/>
              <a:defRPr lang="en-US" sz="1800" b="1" i="0" kern="1200" cap="none" dirty="0" smtClean="0">
                <a:solidFill>
                  <a:schemeClr val="tx2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0" indent="0" algn="l" defTabSz="457200" rtl="0" eaLnBrk="1" latinLnBrk="0" hangingPunct="1">
              <a:buNone/>
              <a:defRPr lang="en-US" sz="2000" kern="1200" cap="all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457200" rtl="0" eaLnBrk="1" latinLnBrk="0" hangingPunct="1">
              <a:buNone/>
              <a:defRPr lang="en-GB" sz="2000" kern="1200" cap="al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Subtitle if required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00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3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774" r:id="rId2"/>
    <p:sldLayoutId id="2147483834" r:id="rId3"/>
    <p:sldLayoutId id="2147483835" r:id="rId4"/>
    <p:sldLayoutId id="2147483836" r:id="rId5"/>
    <p:sldLayoutId id="2147483837" r:id="rId6"/>
    <p:sldLayoutId id="2147483839" r:id="rId7"/>
    <p:sldLayoutId id="2147483858" r:id="rId8"/>
    <p:sldLayoutId id="2147483771" r:id="rId9"/>
    <p:sldLayoutId id="2147483824" r:id="rId10"/>
    <p:sldLayoutId id="2147483840" r:id="rId11"/>
    <p:sldLayoutId id="2147483809" r:id="rId12"/>
    <p:sldLayoutId id="2147483742" r:id="rId13"/>
    <p:sldLayoutId id="2147483798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65" r:id="rId20"/>
    <p:sldLayoutId id="2147483866" r:id="rId21"/>
    <p:sldLayoutId id="2147483821" r:id="rId22"/>
    <p:sldLayoutId id="2147483770" r:id="rId23"/>
    <p:sldLayoutId id="2147483860" r:id="rId24"/>
    <p:sldLayoutId id="2147483861" r:id="rId25"/>
    <p:sldLayoutId id="2147483862" r:id="rId26"/>
    <p:sldLayoutId id="2147483823" r:id="rId27"/>
    <p:sldLayoutId id="2147483863" r:id="rId28"/>
    <p:sldLayoutId id="2147483820" r:id="rId29"/>
    <p:sldLayoutId id="2147483842" r:id="rId30"/>
    <p:sldLayoutId id="2147483867" r:id="rId31"/>
    <p:sldLayoutId id="2147483843" r:id="rId32"/>
    <p:sldLayoutId id="2147483844" r:id="rId33"/>
    <p:sldLayoutId id="2147483817" r:id="rId34"/>
    <p:sldLayoutId id="2147483769" r:id="rId35"/>
    <p:sldLayoutId id="2147483724" r:id="rId36"/>
    <p:sldLayoutId id="2147483725" r:id="rId37"/>
    <p:sldLayoutId id="2147483825" r:id="rId38"/>
    <p:sldLayoutId id="2147483850" r:id="rId39"/>
    <p:sldLayoutId id="2147483726" r:id="rId40"/>
    <p:sldLayoutId id="2147483826" r:id="rId41"/>
    <p:sldLayoutId id="2147483851" r:id="rId42"/>
    <p:sldLayoutId id="2147483744" r:id="rId43"/>
    <p:sldLayoutId id="2147483745" r:id="rId44"/>
    <p:sldLayoutId id="2147483746" r:id="rId45"/>
    <p:sldLayoutId id="2147483768" r:id="rId46"/>
    <p:sldLayoutId id="2147483711" r:id="rId47"/>
    <p:sldLayoutId id="2147483712" r:id="rId48"/>
    <p:sldLayoutId id="2147483713" r:id="rId49"/>
    <p:sldLayoutId id="2147483714" r:id="rId50"/>
    <p:sldLayoutId id="2147483785" r:id="rId51"/>
    <p:sldLayoutId id="2147483852" r:id="rId52"/>
    <p:sldLayoutId id="2147483853" r:id="rId53"/>
    <p:sldLayoutId id="2147483854" r:id="rId54"/>
    <p:sldLayoutId id="2147483855" r:id="rId55"/>
    <p:sldLayoutId id="2147483856" r:id="rId56"/>
    <p:sldLayoutId id="2147483857" r:id="rId57"/>
    <p:sldLayoutId id="2147483864" r:id="rId58"/>
    <p:sldLayoutId id="2147483773" r:id="rId5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1AB9D-4722-4847-9D17-393008E7BC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2100" y="62611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7542D-5C6B-4EB3-96EB-9B37C3D5D2F8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MSIPCMContentMarking" descr="{&quot;HashCode&quot;:-685326706,&quot;Placement&quot;:&quot;Footer&quot;,&quot;Top&quot;:519.343,&quot;Left&quot;:0.0,&quot;SlideWidth&quot;:960,&quot;SlideHeight&quot;:540}">
            <a:extLst>
              <a:ext uri="{FF2B5EF4-FFF2-40B4-BE49-F238E27FC236}">
                <a16:creationId xmlns:a16="http://schemas.microsoft.com/office/drawing/2014/main" id="{9BB56318-D0CF-4942-BC59-306D1F6A9197}"/>
              </a:ext>
            </a:extLst>
          </p:cNvPr>
          <p:cNvSpPr txBox="1"/>
          <p:nvPr userDrawn="1"/>
        </p:nvSpPr>
        <p:spPr>
          <a:xfrm>
            <a:off x="0" y="6595656"/>
            <a:ext cx="163110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000000"/>
                </a:solidFill>
                <a:latin typeface="Calibri" panose="020F0502020204030204" pitchFamily="34" charset="0"/>
              </a:rPr>
              <a:t>Classified: RMG – Internal</a:t>
            </a:r>
          </a:p>
        </p:txBody>
      </p:sp>
    </p:spTree>
    <p:extLst>
      <p:ext uri="{BB962C8B-B14F-4D97-AF65-F5344CB8AC3E}">
        <p14:creationId xmlns:p14="http://schemas.microsoft.com/office/powerpoint/2010/main" val="168253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  <p:sldLayoutId id="2147483897" r:id="rId29"/>
    <p:sldLayoutId id="2147483898" r:id="rId30"/>
    <p:sldLayoutId id="2147483899" r:id="rId31"/>
    <p:sldLayoutId id="2147483900" r:id="rId32"/>
    <p:sldLayoutId id="2147483901" r:id="rId33"/>
    <p:sldLayoutId id="2147483902" r:id="rId34"/>
    <p:sldLayoutId id="2147483903" r:id="rId35"/>
    <p:sldLayoutId id="2147483904" r:id="rId36"/>
    <p:sldLayoutId id="2147483905" r:id="rId37"/>
    <p:sldLayoutId id="2147483906" r:id="rId38"/>
    <p:sldLayoutId id="2147483907" r:id="rId39"/>
    <p:sldLayoutId id="2147483908" r:id="rId40"/>
    <p:sldLayoutId id="2147483909" r:id="rId41"/>
    <p:sldLayoutId id="2147483910" r:id="rId42"/>
    <p:sldLayoutId id="2147483911" r:id="rId43"/>
    <p:sldLayoutId id="2147483912" r:id="rId44"/>
    <p:sldLayoutId id="2147483913" r:id="rId45"/>
    <p:sldLayoutId id="2147483914" r:id="rId46"/>
    <p:sldLayoutId id="2147483915" r:id="rId47"/>
    <p:sldLayoutId id="2147483916" r:id="rId48"/>
    <p:sldLayoutId id="2147483917" r:id="rId49"/>
    <p:sldLayoutId id="2147483918" r:id="rId50"/>
    <p:sldLayoutId id="2147483919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2" Type="http://schemas.openxmlformats.org/officeDocument/2006/relationships/tags" Target="../tags/tag11.xml"/><Relationship Id="rId16" Type="http://schemas.openxmlformats.org/officeDocument/2006/relationships/hyperlink" Target="http://www.royalmailwholesale.com/" TargetMode="Externa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84.sv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42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9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88.svg"/><Relationship Id="rId5" Type="http://schemas.openxmlformats.org/officeDocument/2006/relationships/tags" Target="../tags/tag31.xml"/><Relationship Id="rId10" Type="http://schemas.openxmlformats.org/officeDocument/2006/relationships/image" Target="../media/image87.png"/><Relationship Id="rId4" Type="http://schemas.openxmlformats.org/officeDocument/2006/relationships/tags" Target="../tags/tag30.xml"/><Relationship Id="rId9" Type="http://schemas.openxmlformats.org/officeDocument/2006/relationships/image" Target="../media/image86.svg"/><Relationship Id="rId14" Type="http://schemas.openxmlformats.org/officeDocument/2006/relationships/hyperlink" Target="https://www.royalmailwholesale.com/testing-and-innovation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Layout" Target="../slideLayouts/slideLayout12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tags" Target="../tags/tag3.xml"/><Relationship Id="rId21" Type="http://schemas.openxmlformats.org/officeDocument/2006/relationships/image" Target="../media/image68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43.png"/><Relationship Id="rId2" Type="http://schemas.openxmlformats.org/officeDocument/2006/relationships/tags" Target="../tags/tag2.xml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tags" Target="../tags/tag4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file:////Users/arrantindall/Library/Group%20Containers/UBF8T346G9.ms/WebArchiveCopyPasteTempFiles/com.microsoft.Word/jY+Ralsi6akAAAAASUVORK5CYII=" TargetMode="Externa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D005-C419-9846-4376-2FAF467B6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MAIL ACQUISITION INCENTIVE</a:t>
            </a:r>
            <a:br>
              <a:rPr lang="en-US" dirty="0"/>
            </a:br>
            <a:r>
              <a:rPr lang="en-US" dirty="0"/>
              <a:t>2025-2026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B0D66-E547-28A6-4CDE-53D45E5D75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Introducing an incentive to trial new acquisition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2D16E-62DD-D922-5131-62E8842B0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2034552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3AA7-E029-D6D3-B2E1-3A9310DA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Catalogues bedded in new, high-quality customers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7B86B-8B1A-DFC2-8036-91BFB855F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280B5-AE8C-587B-FDAF-7C72E399711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454282-0323-1BD5-BF75-91769BE8A6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9839339" cy="447675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Background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i="0" u="none" strike="noStrike" dirty="0">
                <a:solidFill>
                  <a:srgbClr val="0D0D0D"/>
                </a:solidFill>
                <a:effectLst/>
                <a:latin typeface="Söhne"/>
              </a:rPr>
              <a:t>Piglet In Bed 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needed to diversify beyond paid digital channels, which were offering limited growth potential, to continue its growth trajectory. 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Th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ey sought to expand its customer base through new channels.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b="1" dirty="0"/>
              <a:t>Solution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Partnering with Epsilon, Piglet in Bed tested a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catalogue for both new customer acquisition and deeper engagement with existing customers. Look-a-like modelling identified optimal prospects and mailing times. </a:t>
            </a:r>
            <a:endParaRPr lang="en-GB" dirty="0">
              <a:solidFill>
                <a:srgbClr val="0D0D0D"/>
              </a:solidFill>
              <a:latin typeface="Söhne"/>
            </a:endParaRPr>
          </a:p>
          <a:p>
            <a:pPr marL="0" indent="0" algn="l">
              <a:spcBef>
                <a:spcPts val="60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Piglet In Bed embraced continuous testing and learning, conducting A/B testing across various areas in early campaigns</a:t>
            </a:r>
            <a:r>
              <a:rPr lang="en-GB" dirty="0">
                <a:effectLst/>
              </a:rPr>
              <a:t> 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(e.g. 90-day free returns policy, </a:t>
            </a:r>
            <a:r>
              <a:rPr lang="en-GB" dirty="0">
                <a:solidFill>
                  <a:srgbClr val="0D0D0D"/>
                </a:solidFill>
                <a:latin typeface="Söhne"/>
              </a:rPr>
              <a:t>showcasing the hero product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) to optimise campaign effectiveness and enhance customer lifetime value (LTV) as well as drive immediate web traffic.</a:t>
            </a:r>
          </a:p>
          <a:p>
            <a:pPr marL="0" indent="0" algn="l">
              <a:spcBef>
                <a:spcPts val="600"/>
              </a:spcBef>
              <a:buNone/>
            </a:pPr>
            <a:r>
              <a:rPr lang="en-GB" dirty="0">
                <a:solidFill>
                  <a:srgbClr val="0D0D0D"/>
                </a:solidFill>
                <a:latin typeface="Söhne"/>
              </a:rPr>
              <a:t>The output was a high quality, ‘lifestyle’ catalogue that used higher quality 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paper stock (validated through testing</a:t>
            </a: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</a:rPr>
              <a:t>).</a:t>
            </a:r>
            <a:r>
              <a:rPr lang="en-GB" b="0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Results</a:t>
            </a:r>
          </a:p>
          <a:p>
            <a:pPr marL="0" indent="0" fontAlgn="base">
              <a:spcBef>
                <a:spcPts val="600"/>
              </a:spcBef>
              <a:buNone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Early results showed a 25% higher average order value (AOV) and a 35% higher lifetime value (LTV) compared to digital channels over the first six months.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E360B1-2AC4-CFF0-8B85-268D539BC0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</a:t>
            </a:r>
            <a:r>
              <a:rPr lang="en-US" sz="1100" dirty="0"/>
              <a:t>www.epsilon.com</a:t>
            </a:r>
            <a:r>
              <a:rPr lang="en-GB" sz="1100" dirty="0"/>
              <a:t> </a:t>
            </a:r>
          </a:p>
          <a:p>
            <a:endParaRPr lang="en-GB" dirty="0"/>
          </a:p>
        </p:txBody>
      </p:sp>
      <p:pic>
        <p:nvPicPr>
          <p:cNvPr id="7" name="Picture 6" descr="A person standing on a beach covered in a blanket&#10;&#10;Description automatically generated">
            <a:extLst>
              <a:ext uri="{FF2B5EF4-FFF2-40B4-BE49-F238E27FC236}">
                <a16:creationId xmlns:a16="http://schemas.microsoft.com/office/drawing/2014/main" id="{0971F7BC-8C27-304B-1867-E18777DC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822" y="3125801"/>
            <a:ext cx="1667539" cy="178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Luxury Bedding | Sleepwear &amp; Homeware ...">
            <a:extLst>
              <a:ext uri="{FF2B5EF4-FFF2-40B4-BE49-F238E27FC236}">
                <a16:creationId xmlns:a16="http://schemas.microsoft.com/office/drawing/2014/main" id="{84812105-ECFC-3B58-893D-6748EAD0B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77" y="2225963"/>
            <a:ext cx="1924828" cy="7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41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6851-FF7C-2D25-C501-C7774837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more compelling reasons…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6516B-A4D7-448C-F4B9-021A2B1ABF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86E4-8995-5B08-8D15-066CED8D63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D217AF-F78D-8BE5-F2D0-A62F4D471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Source:  Mailing.com</a:t>
            </a:r>
            <a:endParaRPr lang="en-US" sz="1100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AB3754C-6758-6154-1674-58972B5E8DD1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4511324"/>
              </p:ext>
            </p:extLst>
          </p:nvPr>
        </p:nvGraphicFramePr>
        <p:xfrm>
          <a:off x="424544" y="1781175"/>
          <a:ext cx="11332027" cy="447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380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7E7BFA-DF66-0CD3-28F7-6115471A2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Incentive details</a:t>
            </a:r>
          </a:p>
        </p:txBody>
      </p:sp>
    </p:spTree>
    <p:extLst>
      <p:ext uri="{BB962C8B-B14F-4D97-AF65-F5344CB8AC3E}">
        <p14:creationId xmlns:p14="http://schemas.microsoft.com/office/powerpoint/2010/main" val="973551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81A5-A478-D145-2BB2-8DA6D491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Advertising 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C2CC5-6B8B-4F49-91A8-3BFFC1AB14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Test and Innovate Incentive for new Acquisition 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ED6C1-6995-E670-A13A-3E275662EE5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A2CEDF-07DA-3439-7D0F-EE260BAD52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Full terms and conditions apply</a:t>
            </a:r>
          </a:p>
          <a:p>
            <a:endParaRPr lang="en-GB" dirty="0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3E5C96EB-98A9-757B-21B1-6B4C28257C4C}"/>
              </a:ext>
            </a:extLst>
          </p:cNvPr>
          <p:cNvSpPr/>
          <p:nvPr/>
        </p:nvSpPr>
        <p:spPr>
          <a:xfrm>
            <a:off x="1126724" y="2079037"/>
            <a:ext cx="2098040" cy="2098040"/>
          </a:xfrm>
          <a:prstGeom prst="donut">
            <a:avLst>
              <a:gd name="adj" fmla="val 803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CBA43C0C-E778-2EB7-4510-D4FD95BBB795}"/>
              </a:ext>
            </a:extLst>
          </p:cNvPr>
          <p:cNvSpPr/>
          <p:nvPr/>
        </p:nvSpPr>
        <p:spPr>
          <a:xfrm>
            <a:off x="3762477" y="2079037"/>
            <a:ext cx="2098040" cy="2098040"/>
          </a:xfrm>
          <a:prstGeom prst="donut">
            <a:avLst>
              <a:gd name="adj" fmla="val 78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7D6E6F22-FACC-22F9-62FC-66ADD6AF5E21}"/>
              </a:ext>
            </a:extLst>
          </p:cNvPr>
          <p:cNvSpPr/>
          <p:nvPr/>
        </p:nvSpPr>
        <p:spPr>
          <a:xfrm>
            <a:off x="6474460" y="2079037"/>
            <a:ext cx="2098040" cy="2098040"/>
          </a:xfrm>
          <a:prstGeom prst="donut">
            <a:avLst>
              <a:gd name="adj" fmla="val 880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5F18B86-CE0A-F49E-64A2-DCB7478CC403}"/>
              </a:ext>
            </a:extLst>
          </p:cNvPr>
          <p:cNvSpPr/>
          <p:nvPr/>
        </p:nvSpPr>
        <p:spPr>
          <a:xfrm>
            <a:off x="8990722" y="2079037"/>
            <a:ext cx="2098040" cy="2098040"/>
          </a:xfrm>
          <a:prstGeom prst="donut">
            <a:avLst>
              <a:gd name="adj" fmla="val 93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29DB7-E512-601B-D44F-DD945F573F68}"/>
              </a:ext>
            </a:extLst>
          </p:cNvPr>
          <p:cNvSpPr/>
          <p:nvPr/>
        </p:nvSpPr>
        <p:spPr>
          <a:xfrm>
            <a:off x="-1" y="4020072"/>
            <a:ext cx="3399367" cy="1503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5A1DA8-158E-260C-896F-C5BAEBBADAD9}"/>
              </a:ext>
            </a:extLst>
          </p:cNvPr>
          <p:cNvSpPr/>
          <p:nvPr/>
        </p:nvSpPr>
        <p:spPr>
          <a:xfrm>
            <a:off x="8784166" y="4020072"/>
            <a:ext cx="3399367" cy="1503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34A9FA-2B94-4F51-D6A6-FFC88528DD98}"/>
              </a:ext>
            </a:extLst>
          </p:cNvPr>
          <p:cNvSpPr/>
          <p:nvPr/>
        </p:nvSpPr>
        <p:spPr>
          <a:xfrm>
            <a:off x="3399367" y="4020072"/>
            <a:ext cx="2696634" cy="150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F97C44-961B-DAF2-F03C-837B1C19D11D}"/>
              </a:ext>
            </a:extLst>
          </p:cNvPr>
          <p:cNvSpPr/>
          <p:nvPr/>
        </p:nvSpPr>
        <p:spPr>
          <a:xfrm>
            <a:off x="6096000" y="4020072"/>
            <a:ext cx="2696634" cy="1503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14" descr="Unlock">
            <a:extLst>
              <a:ext uri="{FF2B5EF4-FFF2-40B4-BE49-F238E27FC236}">
                <a16:creationId xmlns:a16="http://schemas.microsoft.com/office/drawing/2014/main" id="{74B49A3C-3885-E4E5-CE12-6B6ABDC44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66280" y="2640021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338F08-D72A-36B4-E11A-68B299536989}"/>
              </a:ext>
            </a:extLst>
          </p:cNvPr>
          <p:cNvSpPr txBox="1"/>
          <p:nvPr/>
        </p:nvSpPr>
        <p:spPr>
          <a:xfrm>
            <a:off x="1240080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WHO IS IT FOR?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175CC-5AD5-7C51-60E1-5508F51DCFA1}"/>
              </a:ext>
            </a:extLst>
          </p:cNvPr>
          <p:cNvSpPr txBox="1"/>
          <p:nvPr/>
        </p:nvSpPr>
        <p:spPr>
          <a:xfrm>
            <a:off x="3698519" y="4527638"/>
            <a:ext cx="22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</a:rPr>
              <a:t>A postage credit of up to 20% is available on eligible Advertising Mail.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8D6E93-1C02-A633-3386-831105D32ACF}"/>
              </a:ext>
            </a:extLst>
          </p:cNvPr>
          <p:cNvSpPr txBox="1"/>
          <p:nvPr/>
        </p:nvSpPr>
        <p:spPr>
          <a:xfrm>
            <a:off x="3558573" y="4232560"/>
            <a:ext cx="254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CREDIT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DE204C-07B3-CE71-7321-AFF8C89516C4}"/>
              </a:ext>
            </a:extLst>
          </p:cNvPr>
          <p:cNvSpPr txBox="1"/>
          <p:nvPr/>
        </p:nvSpPr>
        <p:spPr>
          <a:xfrm>
            <a:off x="6413814" y="4516926"/>
            <a:ext cx="22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The minimum volume is 4,000 items. The maximum test period is 5 months.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51F2-028E-7A40-0285-39A1650446F4}"/>
              </a:ext>
            </a:extLst>
          </p:cNvPr>
          <p:cNvSpPr txBox="1"/>
          <p:nvPr/>
        </p:nvSpPr>
        <p:spPr>
          <a:xfrm>
            <a:off x="6583179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ea typeface="Noto Sans" panose="020B0502040504020204" pitchFamily="34"/>
                <a:cs typeface="Noto Sans" panose="020B0502040504020204" pitchFamily="34"/>
              </a:rPr>
              <a:t>TO QUALIFY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20E918-C534-C159-5EA1-BBA37997675E}"/>
              </a:ext>
            </a:extLst>
          </p:cNvPr>
          <p:cNvSpPr txBox="1"/>
          <p:nvPr/>
        </p:nvSpPr>
        <p:spPr>
          <a:xfrm>
            <a:off x="9093361" y="4222621"/>
            <a:ext cx="190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Noto Sans" panose="020B0502040504020204" pitchFamily="34"/>
                <a:cs typeface="Noto Sans" panose="020B0502040504020204" pitchFamily="34"/>
              </a:rPr>
              <a:t>TO APPLY</a:t>
            </a:r>
          </a:p>
        </p:txBody>
      </p:sp>
      <p:grpSp>
        <p:nvGrpSpPr>
          <p:cNvPr id="22" name="Targe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4A37AF3-7419-BBAE-12C5-ED667B83F55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1603135" y="2552807"/>
            <a:ext cx="1161193" cy="1163810"/>
            <a:chOff x="20" y="21"/>
            <a:chExt cx="444" cy="445"/>
          </a:xfrm>
          <a:solidFill>
            <a:schemeClr val="tx1"/>
          </a:solidFill>
        </p:grpSpPr>
        <p:sp>
          <p:nvSpPr>
            <p:cNvPr id="23" name="Target">
              <a:extLst>
                <a:ext uri="{FF2B5EF4-FFF2-40B4-BE49-F238E27FC236}">
                  <a16:creationId xmlns:a16="http://schemas.microsoft.com/office/drawing/2014/main" id="{B342CF42-CD52-9DFE-A9AF-B339D3A53C9F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24" y="166"/>
              <a:ext cx="159" cy="196"/>
            </a:xfrm>
            <a:custGeom>
              <a:avLst/>
              <a:gdLst>
                <a:gd name="T0" fmla="*/ 159 w 422"/>
                <a:gd name="T1" fmla="*/ 217 h 522"/>
                <a:gd name="T2" fmla="*/ 212 w 422"/>
                <a:gd name="T3" fmla="*/ 223 h 522"/>
                <a:gd name="T4" fmla="*/ 179 w 422"/>
                <a:gd name="T5" fmla="*/ 5 h 522"/>
                <a:gd name="T6" fmla="*/ 167 w 422"/>
                <a:gd name="T7" fmla="*/ 0 h 522"/>
                <a:gd name="T8" fmla="*/ 0 w 422"/>
                <a:gd name="T9" fmla="*/ 179 h 522"/>
                <a:gd name="T10" fmla="*/ 54 w 422"/>
                <a:gd name="T11" fmla="*/ 194 h 522"/>
                <a:gd name="T12" fmla="*/ 411 w 422"/>
                <a:gd name="T13" fmla="*/ 481 h 522"/>
                <a:gd name="T14" fmla="*/ 411 w 422"/>
                <a:gd name="T15" fmla="*/ 464 h 522"/>
                <a:gd name="T16" fmla="*/ 159 w 422"/>
                <a:gd name="T17" fmla="*/ 217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2" h="522">
                  <a:moveTo>
                    <a:pt x="159" y="217"/>
                  </a:moveTo>
                  <a:cubicBezTo>
                    <a:pt x="159" y="217"/>
                    <a:pt x="194" y="230"/>
                    <a:pt x="212" y="223"/>
                  </a:cubicBezTo>
                  <a:cubicBezTo>
                    <a:pt x="192" y="126"/>
                    <a:pt x="179" y="5"/>
                    <a:pt x="179" y="5"/>
                  </a:cubicBezTo>
                  <a:lnTo>
                    <a:pt x="167" y="0"/>
                  </a:lnTo>
                  <a:cubicBezTo>
                    <a:pt x="167" y="0"/>
                    <a:pt x="23" y="67"/>
                    <a:pt x="0" y="179"/>
                  </a:cubicBezTo>
                  <a:cubicBezTo>
                    <a:pt x="21" y="191"/>
                    <a:pt x="54" y="194"/>
                    <a:pt x="54" y="194"/>
                  </a:cubicBezTo>
                  <a:cubicBezTo>
                    <a:pt x="60" y="349"/>
                    <a:pt x="106" y="522"/>
                    <a:pt x="411" y="481"/>
                  </a:cubicBezTo>
                  <a:cubicBezTo>
                    <a:pt x="422" y="481"/>
                    <a:pt x="411" y="464"/>
                    <a:pt x="411" y="464"/>
                  </a:cubicBezTo>
                  <a:cubicBezTo>
                    <a:pt x="207" y="469"/>
                    <a:pt x="154" y="279"/>
                    <a:pt x="159" y="21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arget">
              <a:extLst>
                <a:ext uri="{FF2B5EF4-FFF2-40B4-BE49-F238E27FC236}">
                  <a16:creationId xmlns:a16="http://schemas.microsoft.com/office/drawing/2014/main" id="{63464129-DC4A-D92F-A544-859E9D659D33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00" y="125"/>
              <a:ext cx="159" cy="196"/>
            </a:xfrm>
            <a:custGeom>
              <a:avLst/>
              <a:gdLst>
                <a:gd name="T0" fmla="*/ 12 w 423"/>
                <a:gd name="T1" fmla="*/ 41 h 522"/>
                <a:gd name="T2" fmla="*/ 12 w 423"/>
                <a:gd name="T3" fmla="*/ 58 h 522"/>
                <a:gd name="T4" fmla="*/ 263 w 423"/>
                <a:gd name="T5" fmla="*/ 305 h 522"/>
                <a:gd name="T6" fmla="*/ 211 w 423"/>
                <a:gd name="T7" fmla="*/ 299 h 522"/>
                <a:gd name="T8" fmla="*/ 243 w 423"/>
                <a:gd name="T9" fmla="*/ 517 h 522"/>
                <a:gd name="T10" fmla="*/ 256 w 423"/>
                <a:gd name="T11" fmla="*/ 522 h 522"/>
                <a:gd name="T12" fmla="*/ 423 w 423"/>
                <a:gd name="T13" fmla="*/ 343 h 522"/>
                <a:gd name="T14" fmla="*/ 369 w 423"/>
                <a:gd name="T15" fmla="*/ 328 h 522"/>
                <a:gd name="T16" fmla="*/ 12 w 423"/>
                <a:gd name="T17" fmla="*/ 4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22">
                  <a:moveTo>
                    <a:pt x="12" y="41"/>
                  </a:moveTo>
                  <a:cubicBezTo>
                    <a:pt x="0" y="41"/>
                    <a:pt x="12" y="58"/>
                    <a:pt x="12" y="58"/>
                  </a:cubicBezTo>
                  <a:cubicBezTo>
                    <a:pt x="215" y="53"/>
                    <a:pt x="269" y="243"/>
                    <a:pt x="263" y="305"/>
                  </a:cubicBezTo>
                  <a:cubicBezTo>
                    <a:pt x="263" y="305"/>
                    <a:pt x="229" y="292"/>
                    <a:pt x="211" y="299"/>
                  </a:cubicBezTo>
                  <a:cubicBezTo>
                    <a:pt x="231" y="396"/>
                    <a:pt x="243" y="517"/>
                    <a:pt x="243" y="517"/>
                  </a:cubicBezTo>
                  <a:lnTo>
                    <a:pt x="256" y="522"/>
                  </a:lnTo>
                  <a:cubicBezTo>
                    <a:pt x="256" y="522"/>
                    <a:pt x="400" y="455"/>
                    <a:pt x="423" y="343"/>
                  </a:cubicBezTo>
                  <a:cubicBezTo>
                    <a:pt x="402" y="331"/>
                    <a:pt x="369" y="328"/>
                    <a:pt x="369" y="328"/>
                  </a:cubicBezTo>
                  <a:cubicBezTo>
                    <a:pt x="363" y="173"/>
                    <a:pt x="317" y="0"/>
                    <a:pt x="12" y="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arget">
              <a:extLst>
                <a:ext uri="{FF2B5EF4-FFF2-40B4-BE49-F238E27FC236}">
                  <a16:creationId xmlns:a16="http://schemas.microsoft.com/office/drawing/2014/main" id="{9C1282D8-4B92-BB64-31EA-12864C9B4145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20" y="21"/>
              <a:ext cx="444" cy="445"/>
            </a:xfrm>
            <a:custGeom>
              <a:avLst/>
              <a:gdLst>
                <a:gd name="T0" fmla="*/ 1157 w 1182"/>
                <a:gd name="T1" fmla="*/ 566 h 1181"/>
                <a:gd name="T2" fmla="*/ 1088 w 1182"/>
                <a:gd name="T3" fmla="*/ 566 h 1181"/>
                <a:gd name="T4" fmla="*/ 616 w 1182"/>
                <a:gd name="T5" fmla="*/ 94 h 1181"/>
                <a:gd name="T6" fmla="*/ 616 w 1182"/>
                <a:gd name="T7" fmla="*/ 25 h 1181"/>
                <a:gd name="T8" fmla="*/ 591 w 1182"/>
                <a:gd name="T9" fmla="*/ 0 h 1181"/>
                <a:gd name="T10" fmla="*/ 566 w 1182"/>
                <a:gd name="T11" fmla="*/ 25 h 1181"/>
                <a:gd name="T12" fmla="*/ 566 w 1182"/>
                <a:gd name="T13" fmla="*/ 94 h 1181"/>
                <a:gd name="T14" fmla="*/ 94 w 1182"/>
                <a:gd name="T15" fmla="*/ 566 h 1181"/>
                <a:gd name="T16" fmla="*/ 25 w 1182"/>
                <a:gd name="T17" fmla="*/ 566 h 1181"/>
                <a:gd name="T18" fmla="*/ 0 w 1182"/>
                <a:gd name="T19" fmla="*/ 591 h 1181"/>
                <a:gd name="T20" fmla="*/ 25 w 1182"/>
                <a:gd name="T21" fmla="*/ 616 h 1181"/>
                <a:gd name="T22" fmla="*/ 94 w 1182"/>
                <a:gd name="T23" fmla="*/ 616 h 1181"/>
                <a:gd name="T24" fmla="*/ 566 w 1182"/>
                <a:gd name="T25" fmla="*/ 1088 h 1181"/>
                <a:gd name="T26" fmla="*/ 566 w 1182"/>
                <a:gd name="T27" fmla="*/ 1156 h 1181"/>
                <a:gd name="T28" fmla="*/ 591 w 1182"/>
                <a:gd name="T29" fmla="*/ 1181 h 1181"/>
                <a:gd name="T30" fmla="*/ 616 w 1182"/>
                <a:gd name="T31" fmla="*/ 1156 h 1181"/>
                <a:gd name="T32" fmla="*/ 616 w 1182"/>
                <a:gd name="T33" fmla="*/ 1088 h 1181"/>
                <a:gd name="T34" fmla="*/ 1088 w 1182"/>
                <a:gd name="T35" fmla="*/ 616 h 1181"/>
                <a:gd name="T36" fmla="*/ 1157 w 1182"/>
                <a:gd name="T37" fmla="*/ 616 h 1181"/>
                <a:gd name="T38" fmla="*/ 1182 w 1182"/>
                <a:gd name="T39" fmla="*/ 591 h 1181"/>
                <a:gd name="T40" fmla="*/ 1157 w 1182"/>
                <a:gd name="T41" fmla="*/ 566 h 1181"/>
                <a:gd name="T42" fmla="*/ 616 w 1182"/>
                <a:gd name="T43" fmla="*/ 1037 h 1181"/>
                <a:gd name="T44" fmla="*/ 616 w 1182"/>
                <a:gd name="T45" fmla="*/ 1015 h 1181"/>
                <a:gd name="T46" fmla="*/ 591 w 1182"/>
                <a:gd name="T47" fmla="*/ 990 h 1181"/>
                <a:gd name="T48" fmla="*/ 566 w 1182"/>
                <a:gd name="T49" fmla="*/ 1015 h 1181"/>
                <a:gd name="T50" fmla="*/ 566 w 1182"/>
                <a:gd name="T51" fmla="*/ 1037 h 1181"/>
                <a:gd name="T52" fmla="*/ 144 w 1182"/>
                <a:gd name="T53" fmla="*/ 616 h 1181"/>
                <a:gd name="T54" fmla="*/ 166 w 1182"/>
                <a:gd name="T55" fmla="*/ 616 h 1181"/>
                <a:gd name="T56" fmla="*/ 191 w 1182"/>
                <a:gd name="T57" fmla="*/ 591 h 1181"/>
                <a:gd name="T58" fmla="*/ 166 w 1182"/>
                <a:gd name="T59" fmla="*/ 566 h 1181"/>
                <a:gd name="T60" fmla="*/ 144 w 1182"/>
                <a:gd name="T61" fmla="*/ 566 h 1181"/>
                <a:gd name="T62" fmla="*/ 566 w 1182"/>
                <a:gd name="T63" fmla="*/ 144 h 1181"/>
                <a:gd name="T64" fmla="*/ 566 w 1182"/>
                <a:gd name="T65" fmla="*/ 166 h 1181"/>
                <a:gd name="T66" fmla="*/ 591 w 1182"/>
                <a:gd name="T67" fmla="*/ 191 h 1181"/>
                <a:gd name="T68" fmla="*/ 616 w 1182"/>
                <a:gd name="T69" fmla="*/ 166 h 1181"/>
                <a:gd name="T70" fmla="*/ 616 w 1182"/>
                <a:gd name="T71" fmla="*/ 144 h 1181"/>
                <a:gd name="T72" fmla="*/ 1038 w 1182"/>
                <a:gd name="T73" fmla="*/ 566 h 1181"/>
                <a:gd name="T74" fmla="*/ 1016 w 1182"/>
                <a:gd name="T75" fmla="*/ 566 h 1181"/>
                <a:gd name="T76" fmla="*/ 991 w 1182"/>
                <a:gd name="T77" fmla="*/ 591 h 1181"/>
                <a:gd name="T78" fmla="*/ 1016 w 1182"/>
                <a:gd name="T79" fmla="*/ 616 h 1181"/>
                <a:gd name="T80" fmla="*/ 1038 w 1182"/>
                <a:gd name="T81" fmla="*/ 616 h 1181"/>
                <a:gd name="T82" fmla="*/ 616 w 1182"/>
                <a:gd name="T83" fmla="*/ 103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2" h="1181">
                  <a:moveTo>
                    <a:pt x="1157" y="566"/>
                  </a:moveTo>
                  <a:lnTo>
                    <a:pt x="1088" y="566"/>
                  </a:lnTo>
                  <a:cubicBezTo>
                    <a:pt x="1075" y="311"/>
                    <a:pt x="870" y="106"/>
                    <a:pt x="616" y="94"/>
                  </a:cubicBezTo>
                  <a:lnTo>
                    <a:pt x="616" y="25"/>
                  </a:lnTo>
                  <a:cubicBezTo>
                    <a:pt x="616" y="11"/>
                    <a:pt x="605" y="0"/>
                    <a:pt x="591" y="0"/>
                  </a:cubicBezTo>
                  <a:cubicBezTo>
                    <a:pt x="577" y="0"/>
                    <a:pt x="566" y="11"/>
                    <a:pt x="566" y="25"/>
                  </a:cubicBezTo>
                  <a:lnTo>
                    <a:pt x="566" y="94"/>
                  </a:lnTo>
                  <a:cubicBezTo>
                    <a:pt x="311" y="106"/>
                    <a:pt x="107" y="311"/>
                    <a:pt x="94" y="566"/>
                  </a:cubicBezTo>
                  <a:lnTo>
                    <a:pt x="25" y="566"/>
                  </a:lnTo>
                  <a:cubicBezTo>
                    <a:pt x="11" y="566"/>
                    <a:pt x="0" y="577"/>
                    <a:pt x="0" y="591"/>
                  </a:cubicBezTo>
                  <a:cubicBezTo>
                    <a:pt x="0" y="604"/>
                    <a:pt x="11" y="616"/>
                    <a:pt x="25" y="616"/>
                  </a:cubicBezTo>
                  <a:lnTo>
                    <a:pt x="94" y="616"/>
                  </a:lnTo>
                  <a:cubicBezTo>
                    <a:pt x="107" y="870"/>
                    <a:pt x="311" y="1075"/>
                    <a:pt x="566" y="1088"/>
                  </a:cubicBezTo>
                  <a:lnTo>
                    <a:pt x="566" y="1156"/>
                  </a:lnTo>
                  <a:cubicBezTo>
                    <a:pt x="566" y="1170"/>
                    <a:pt x="577" y="1181"/>
                    <a:pt x="591" y="1181"/>
                  </a:cubicBezTo>
                  <a:cubicBezTo>
                    <a:pt x="605" y="1181"/>
                    <a:pt x="616" y="1170"/>
                    <a:pt x="616" y="1156"/>
                  </a:cubicBezTo>
                  <a:lnTo>
                    <a:pt x="616" y="1088"/>
                  </a:lnTo>
                  <a:cubicBezTo>
                    <a:pt x="870" y="1075"/>
                    <a:pt x="1075" y="870"/>
                    <a:pt x="1088" y="616"/>
                  </a:cubicBezTo>
                  <a:lnTo>
                    <a:pt x="1157" y="616"/>
                  </a:lnTo>
                  <a:cubicBezTo>
                    <a:pt x="1170" y="616"/>
                    <a:pt x="1182" y="604"/>
                    <a:pt x="1182" y="591"/>
                  </a:cubicBezTo>
                  <a:cubicBezTo>
                    <a:pt x="1182" y="577"/>
                    <a:pt x="1170" y="566"/>
                    <a:pt x="1157" y="566"/>
                  </a:cubicBezTo>
                  <a:close/>
                  <a:moveTo>
                    <a:pt x="616" y="1037"/>
                  </a:moveTo>
                  <a:lnTo>
                    <a:pt x="616" y="1015"/>
                  </a:lnTo>
                  <a:cubicBezTo>
                    <a:pt x="616" y="1002"/>
                    <a:pt x="605" y="990"/>
                    <a:pt x="591" y="990"/>
                  </a:cubicBezTo>
                  <a:cubicBezTo>
                    <a:pt x="577" y="990"/>
                    <a:pt x="566" y="1002"/>
                    <a:pt x="566" y="1015"/>
                  </a:cubicBezTo>
                  <a:lnTo>
                    <a:pt x="566" y="1037"/>
                  </a:lnTo>
                  <a:cubicBezTo>
                    <a:pt x="339" y="1025"/>
                    <a:pt x="157" y="843"/>
                    <a:pt x="144" y="616"/>
                  </a:cubicBezTo>
                  <a:lnTo>
                    <a:pt x="166" y="616"/>
                  </a:lnTo>
                  <a:cubicBezTo>
                    <a:pt x="180" y="616"/>
                    <a:pt x="191" y="604"/>
                    <a:pt x="191" y="591"/>
                  </a:cubicBezTo>
                  <a:cubicBezTo>
                    <a:pt x="191" y="577"/>
                    <a:pt x="180" y="566"/>
                    <a:pt x="166" y="566"/>
                  </a:cubicBezTo>
                  <a:lnTo>
                    <a:pt x="144" y="566"/>
                  </a:lnTo>
                  <a:cubicBezTo>
                    <a:pt x="157" y="339"/>
                    <a:pt x="339" y="156"/>
                    <a:pt x="566" y="144"/>
                  </a:cubicBezTo>
                  <a:lnTo>
                    <a:pt x="566" y="166"/>
                  </a:lnTo>
                  <a:cubicBezTo>
                    <a:pt x="566" y="180"/>
                    <a:pt x="577" y="191"/>
                    <a:pt x="591" y="191"/>
                  </a:cubicBezTo>
                  <a:cubicBezTo>
                    <a:pt x="605" y="191"/>
                    <a:pt x="616" y="180"/>
                    <a:pt x="616" y="166"/>
                  </a:cubicBezTo>
                  <a:lnTo>
                    <a:pt x="616" y="144"/>
                  </a:lnTo>
                  <a:cubicBezTo>
                    <a:pt x="843" y="156"/>
                    <a:pt x="1025" y="339"/>
                    <a:pt x="1038" y="566"/>
                  </a:cubicBezTo>
                  <a:lnTo>
                    <a:pt x="1016" y="566"/>
                  </a:lnTo>
                  <a:cubicBezTo>
                    <a:pt x="1002" y="566"/>
                    <a:pt x="991" y="577"/>
                    <a:pt x="991" y="591"/>
                  </a:cubicBezTo>
                  <a:cubicBezTo>
                    <a:pt x="991" y="604"/>
                    <a:pt x="1002" y="616"/>
                    <a:pt x="1016" y="616"/>
                  </a:cubicBezTo>
                  <a:lnTo>
                    <a:pt x="1038" y="616"/>
                  </a:lnTo>
                  <a:cubicBezTo>
                    <a:pt x="1025" y="843"/>
                    <a:pt x="843" y="1025"/>
                    <a:pt x="616" y="10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a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C958014-3819-6748-3F58-12B30173D3A8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4285635" y="2645605"/>
            <a:ext cx="966138" cy="961826"/>
          </a:xfrm>
          <a:custGeom>
            <a:avLst/>
            <a:gdLst>
              <a:gd name="T0" fmla="*/ 537 w 621"/>
              <a:gd name="T1" fmla="*/ 117 h 617"/>
              <a:gd name="T2" fmla="*/ 504 w 621"/>
              <a:gd name="T3" fmla="*/ 83 h 617"/>
              <a:gd name="T4" fmla="*/ 537 w 621"/>
              <a:gd name="T5" fmla="*/ 50 h 617"/>
              <a:gd name="T6" fmla="*/ 571 w 621"/>
              <a:gd name="T7" fmla="*/ 83 h 617"/>
              <a:gd name="T8" fmla="*/ 537 w 621"/>
              <a:gd name="T9" fmla="*/ 117 h 617"/>
              <a:gd name="T10" fmla="*/ 601 w 621"/>
              <a:gd name="T11" fmla="*/ 0 h 617"/>
              <a:gd name="T12" fmla="*/ 600 w 621"/>
              <a:gd name="T13" fmla="*/ 0 h 617"/>
              <a:gd name="T14" fmla="*/ 599 w 621"/>
              <a:gd name="T15" fmla="*/ 0 h 617"/>
              <a:gd name="T16" fmla="*/ 341 w 621"/>
              <a:gd name="T17" fmla="*/ 0 h 617"/>
              <a:gd name="T18" fmla="*/ 318 w 621"/>
              <a:gd name="T19" fmla="*/ 12 h 617"/>
              <a:gd name="T20" fmla="*/ 16 w 621"/>
              <a:gd name="T21" fmla="*/ 314 h 617"/>
              <a:gd name="T22" fmla="*/ 16 w 621"/>
              <a:gd name="T23" fmla="*/ 372 h 617"/>
              <a:gd name="T24" fmla="*/ 248 w 621"/>
              <a:gd name="T25" fmla="*/ 605 h 617"/>
              <a:gd name="T26" fmla="*/ 277 w 621"/>
              <a:gd name="T27" fmla="*/ 617 h 617"/>
              <a:gd name="T28" fmla="*/ 306 w 621"/>
              <a:gd name="T29" fmla="*/ 605 h 617"/>
              <a:gd name="T30" fmla="*/ 608 w 621"/>
              <a:gd name="T31" fmla="*/ 302 h 617"/>
              <a:gd name="T32" fmla="*/ 621 w 621"/>
              <a:gd name="T33" fmla="*/ 280 h 617"/>
              <a:gd name="T34" fmla="*/ 621 w 621"/>
              <a:gd name="T35" fmla="*/ 20 h 617"/>
              <a:gd name="T36" fmla="*/ 601 w 621"/>
              <a:gd name="T3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1" h="617">
                <a:moveTo>
                  <a:pt x="537" y="117"/>
                </a:moveTo>
                <a:cubicBezTo>
                  <a:pt x="519" y="117"/>
                  <a:pt x="504" y="102"/>
                  <a:pt x="504" y="83"/>
                </a:cubicBezTo>
                <a:cubicBezTo>
                  <a:pt x="504" y="65"/>
                  <a:pt x="519" y="50"/>
                  <a:pt x="537" y="50"/>
                </a:cubicBezTo>
                <a:cubicBezTo>
                  <a:pt x="556" y="50"/>
                  <a:pt x="571" y="65"/>
                  <a:pt x="571" y="83"/>
                </a:cubicBezTo>
                <a:cubicBezTo>
                  <a:pt x="571" y="102"/>
                  <a:pt x="556" y="117"/>
                  <a:pt x="537" y="117"/>
                </a:cubicBezTo>
                <a:close/>
                <a:moveTo>
                  <a:pt x="601" y="0"/>
                </a:moveTo>
                <a:lnTo>
                  <a:pt x="600" y="0"/>
                </a:lnTo>
                <a:cubicBezTo>
                  <a:pt x="600" y="0"/>
                  <a:pt x="600" y="0"/>
                  <a:pt x="599" y="0"/>
                </a:cubicBezTo>
                <a:lnTo>
                  <a:pt x="341" y="0"/>
                </a:lnTo>
                <a:cubicBezTo>
                  <a:pt x="334" y="0"/>
                  <a:pt x="320" y="10"/>
                  <a:pt x="318" y="12"/>
                </a:cubicBezTo>
                <a:lnTo>
                  <a:pt x="16" y="314"/>
                </a:lnTo>
                <a:cubicBezTo>
                  <a:pt x="0" y="330"/>
                  <a:pt x="0" y="356"/>
                  <a:pt x="16" y="372"/>
                </a:cubicBezTo>
                <a:lnTo>
                  <a:pt x="248" y="605"/>
                </a:lnTo>
                <a:cubicBezTo>
                  <a:pt x="256" y="613"/>
                  <a:pt x="267" y="617"/>
                  <a:pt x="277" y="617"/>
                </a:cubicBezTo>
                <a:cubicBezTo>
                  <a:pt x="288" y="617"/>
                  <a:pt x="298" y="613"/>
                  <a:pt x="306" y="605"/>
                </a:cubicBezTo>
                <a:lnTo>
                  <a:pt x="608" y="302"/>
                </a:lnTo>
                <a:cubicBezTo>
                  <a:pt x="610" y="300"/>
                  <a:pt x="621" y="288"/>
                  <a:pt x="621" y="280"/>
                </a:cubicBezTo>
                <a:lnTo>
                  <a:pt x="621" y="20"/>
                </a:lnTo>
                <a:cubicBezTo>
                  <a:pt x="621" y="9"/>
                  <a:pt x="613" y="0"/>
                  <a:pt x="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27E6E0-96F8-3CCE-7B11-0182865277E2}"/>
              </a:ext>
            </a:extLst>
          </p:cNvPr>
          <p:cNvSpPr txBox="1"/>
          <p:nvPr/>
        </p:nvSpPr>
        <p:spPr>
          <a:xfrm>
            <a:off x="4498570" y="2871091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20%</a:t>
            </a:r>
          </a:p>
        </p:txBody>
      </p:sp>
      <p:grpSp>
        <p:nvGrpSpPr>
          <p:cNvPr id="28" name="Application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2028893-95EB-AB6D-21D6-9C0EF3337CE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9696662" y="2731821"/>
            <a:ext cx="701646" cy="874387"/>
            <a:chOff x="46" y="2"/>
            <a:chExt cx="394" cy="491"/>
          </a:xfrm>
          <a:solidFill>
            <a:schemeClr val="tx1"/>
          </a:solidFill>
        </p:grpSpPr>
        <p:sp>
          <p:nvSpPr>
            <p:cNvPr id="29" name="Application">
              <a:extLst>
                <a:ext uri="{FF2B5EF4-FFF2-40B4-BE49-F238E27FC236}">
                  <a16:creationId xmlns:a16="http://schemas.microsoft.com/office/drawing/2014/main" id="{564877B2-CE9D-A176-1C94-43DF2D166614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333" y="309"/>
              <a:ext cx="55" cy="64"/>
            </a:xfrm>
            <a:custGeom>
              <a:avLst/>
              <a:gdLst>
                <a:gd name="T0" fmla="*/ 147 w 147"/>
                <a:gd name="T1" fmla="*/ 144 h 171"/>
                <a:gd name="T2" fmla="*/ 123 w 147"/>
                <a:gd name="T3" fmla="*/ 0 h 171"/>
                <a:gd name="T4" fmla="*/ 0 w 147"/>
                <a:gd name="T5" fmla="*/ 38 h 171"/>
                <a:gd name="T6" fmla="*/ 60 w 147"/>
                <a:gd name="T7" fmla="*/ 171 h 171"/>
                <a:gd name="T8" fmla="*/ 147 w 147"/>
                <a:gd name="T9" fmla="*/ 14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71">
                  <a:moveTo>
                    <a:pt x="147" y="144"/>
                  </a:moveTo>
                  <a:lnTo>
                    <a:pt x="123" y="0"/>
                  </a:lnTo>
                  <a:lnTo>
                    <a:pt x="0" y="38"/>
                  </a:lnTo>
                  <a:lnTo>
                    <a:pt x="60" y="171"/>
                  </a:lnTo>
                  <a:lnTo>
                    <a:pt x="147" y="1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Application">
              <a:extLst>
                <a:ext uri="{FF2B5EF4-FFF2-40B4-BE49-F238E27FC236}">
                  <a16:creationId xmlns:a16="http://schemas.microsoft.com/office/drawing/2014/main" id="{4C05AF14-C371-68BF-7D3D-85C5D460D89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45" y="369"/>
              <a:ext cx="69" cy="124"/>
            </a:xfrm>
            <a:custGeom>
              <a:avLst/>
              <a:gdLst>
                <a:gd name="T0" fmla="*/ 169 w 184"/>
                <a:gd name="T1" fmla="*/ 99 h 329"/>
                <a:gd name="T2" fmla="*/ 116 w 184"/>
                <a:gd name="T3" fmla="*/ 0 h 329"/>
                <a:gd name="T4" fmla="*/ 29 w 184"/>
                <a:gd name="T5" fmla="*/ 27 h 329"/>
                <a:gd name="T6" fmla="*/ 20 w 184"/>
                <a:gd name="T7" fmla="*/ 144 h 329"/>
                <a:gd name="T8" fmla="*/ 139 w 184"/>
                <a:gd name="T9" fmla="*/ 275 h 329"/>
                <a:gd name="T10" fmla="*/ 169 w 184"/>
                <a:gd name="T11" fmla="*/ 9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329">
                  <a:moveTo>
                    <a:pt x="169" y="99"/>
                  </a:moveTo>
                  <a:cubicBezTo>
                    <a:pt x="158" y="60"/>
                    <a:pt x="127" y="15"/>
                    <a:pt x="116" y="0"/>
                  </a:cubicBezTo>
                  <a:lnTo>
                    <a:pt x="29" y="27"/>
                  </a:lnTo>
                  <a:cubicBezTo>
                    <a:pt x="20" y="45"/>
                    <a:pt x="0" y="92"/>
                    <a:pt x="20" y="144"/>
                  </a:cubicBezTo>
                  <a:cubicBezTo>
                    <a:pt x="40" y="198"/>
                    <a:pt x="144" y="329"/>
                    <a:pt x="139" y="275"/>
                  </a:cubicBezTo>
                  <a:cubicBezTo>
                    <a:pt x="129" y="167"/>
                    <a:pt x="184" y="146"/>
                    <a:pt x="169" y="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Application">
              <a:extLst>
                <a:ext uri="{FF2B5EF4-FFF2-40B4-BE49-F238E27FC236}">
                  <a16:creationId xmlns:a16="http://schemas.microsoft.com/office/drawing/2014/main" id="{94549084-3922-FDE0-25CD-86558B9CE1B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6" y="2"/>
              <a:ext cx="394" cy="447"/>
            </a:xfrm>
            <a:custGeom>
              <a:avLst/>
              <a:gdLst>
                <a:gd name="T0" fmla="*/ 575 w 1050"/>
                <a:gd name="T1" fmla="*/ 18 h 1187"/>
                <a:gd name="T2" fmla="*/ 401 w 1050"/>
                <a:gd name="T3" fmla="*/ 578 h 1187"/>
                <a:gd name="T4" fmla="*/ 359 w 1050"/>
                <a:gd name="T5" fmla="*/ 346 h 1187"/>
                <a:gd name="T6" fmla="*/ 0 w 1050"/>
                <a:gd name="T7" fmla="*/ 578 h 1187"/>
                <a:gd name="T8" fmla="*/ 75 w 1050"/>
                <a:gd name="T9" fmla="*/ 728 h 1187"/>
                <a:gd name="T10" fmla="*/ 88 w 1050"/>
                <a:gd name="T11" fmla="*/ 678 h 1187"/>
                <a:gd name="T12" fmla="*/ 163 w 1050"/>
                <a:gd name="T13" fmla="*/ 728 h 1187"/>
                <a:gd name="T14" fmla="*/ 175 w 1050"/>
                <a:gd name="T15" fmla="*/ 678 h 1187"/>
                <a:gd name="T16" fmla="*/ 195 w 1050"/>
                <a:gd name="T17" fmla="*/ 728 h 1187"/>
                <a:gd name="T18" fmla="*/ 29 w 1050"/>
                <a:gd name="T19" fmla="*/ 1120 h 1187"/>
                <a:gd name="T20" fmla="*/ 57 w 1050"/>
                <a:gd name="T21" fmla="*/ 1133 h 1187"/>
                <a:gd name="T22" fmla="*/ 58 w 1050"/>
                <a:gd name="T23" fmla="*/ 1132 h 1187"/>
                <a:gd name="T24" fmla="*/ 70 w 1050"/>
                <a:gd name="T25" fmla="*/ 1159 h 1187"/>
                <a:gd name="T26" fmla="*/ 105 w 1050"/>
                <a:gd name="T27" fmla="*/ 1174 h 1187"/>
                <a:gd name="T28" fmla="*/ 129 w 1050"/>
                <a:gd name="T29" fmla="*/ 1162 h 1187"/>
                <a:gd name="T30" fmla="*/ 128 w 1050"/>
                <a:gd name="T31" fmla="*/ 1163 h 1187"/>
                <a:gd name="T32" fmla="*/ 148 w 1050"/>
                <a:gd name="T33" fmla="*/ 1171 h 1187"/>
                <a:gd name="T34" fmla="*/ 148 w 1050"/>
                <a:gd name="T35" fmla="*/ 1169 h 1187"/>
                <a:gd name="T36" fmla="*/ 363 w 1050"/>
                <a:gd name="T37" fmla="*/ 728 h 1187"/>
                <a:gd name="T38" fmla="*/ 375 w 1050"/>
                <a:gd name="T39" fmla="*/ 678 h 1187"/>
                <a:gd name="T40" fmla="*/ 463 w 1050"/>
                <a:gd name="T41" fmla="*/ 728 h 1187"/>
                <a:gd name="T42" fmla="*/ 475 w 1050"/>
                <a:gd name="T43" fmla="*/ 678 h 1187"/>
                <a:gd name="T44" fmla="*/ 563 w 1050"/>
                <a:gd name="T45" fmla="*/ 728 h 1187"/>
                <a:gd name="T46" fmla="*/ 575 w 1050"/>
                <a:gd name="T47" fmla="*/ 678 h 1187"/>
                <a:gd name="T48" fmla="*/ 663 w 1050"/>
                <a:gd name="T49" fmla="*/ 728 h 1187"/>
                <a:gd name="T50" fmla="*/ 675 w 1050"/>
                <a:gd name="T51" fmla="*/ 678 h 1187"/>
                <a:gd name="T52" fmla="*/ 727 w 1050"/>
                <a:gd name="T53" fmla="*/ 728 h 1187"/>
                <a:gd name="T54" fmla="*/ 877 w 1050"/>
                <a:gd name="T55" fmla="*/ 798 h 1187"/>
                <a:gd name="T56" fmla="*/ 875 w 1050"/>
                <a:gd name="T57" fmla="*/ 728 h 1187"/>
                <a:gd name="T58" fmla="*/ 888 w 1050"/>
                <a:gd name="T59" fmla="*/ 678 h 1187"/>
                <a:gd name="T60" fmla="*/ 975 w 1050"/>
                <a:gd name="T61" fmla="*/ 728 h 1187"/>
                <a:gd name="T62" fmla="*/ 988 w 1050"/>
                <a:gd name="T63" fmla="*/ 678 h 1187"/>
                <a:gd name="T64" fmla="*/ 1050 w 1050"/>
                <a:gd name="T65" fmla="*/ 728 h 1187"/>
                <a:gd name="T66" fmla="*/ 815 w 1050"/>
                <a:gd name="T67" fmla="*/ 578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50" h="1187">
                  <a:moveTo>
                    <a:pt x="815" y="578"/>
                  </a:moveTo>
                  <a:cubicBezTo>
                    <a:pt x="746" y="340"/>
                    <a:pt x="636" y="0"/>
                    <a:pt x="575" y="18"/>
                  </a:cubicBezTo>
                  <a:cubicBezTo>
                    <a:pt x="518" y="36"/>
                    <a:pt x="603" y="340"/>
                    <a:pt x="677" y="578"/>
                  </a:cubicBezTo>
                  <a:lnTo>
                    <a:pt x="401" y="578"/>
                  </a:lnTo>
                  <a:lnTo>
                    <a:pt x="478" y="396"/>
                  </a:lnTo>
                  <a:lnTo>
                    <a:pt x="359" y="346"/>
                  </a:lnTo>
                  <a:lnTo>
                    <a:pt x="261" y="578"/>
                  </a:lnTo>
                  <a:lnTo>
                    <a:pt x="0" y="578"/>
                  </a:lnTo>
                  <a:lnTo>
                    <a:pt x="0" y="728"/>
                  </a:lnTo>
                  <a:lnTo>
                    <a:pt x="75" y="728"/>
                  </a:lnTo>
                  <a:lnTo>
                    <a:pt x="75" y="678"/>
                  </a:lnTo>
                  <a:lnTo>
                    <a:pt x="88" y="678"/>
                  </a:lnTo>
                  <a:lnTo>
                    <a:pt x="88" y="728"/>
                  </a:lnTo>
                  <a:lnTo>
                    <a:pt x="163" y="728"/>
                  </a:lnTo>
                  <a:lnTo>
                    <a:pt x="163" y="678"/>
                  </a:lnTo>
                  <a:lnTo>
                    <a:pt x="175" y="678"/>
                  </a:lnTo>
                  <a:lnTo>
                    <a:pt x="175" y="728"/>
                  </a:lnTo>
                  <a:lnTo>
                    <a:pt x="195" y="728"/>
                  </a:lnTo>
                  <a:lnTo>
                    <a:pt x="30" y="1118"/>
                  </a:lnTo>
                  <a:cubicBezTo>
                    <a:pt x="30" y="1119"/>
                    <a:pt x="29" y="1120"/>
                    <a:pt x="29" y="1120"/>
                  </a:cubicBezTo>
                  <a:cubicBezTo>
                    <a:pt x="25" y="1130"/>
                    <a:pt x="28" y="1141"/>
                    <a:pt x="36" y="1144"/>
                  </a:cubicBezTo>
                  <a:cubicBezTo>
                    <a:pt x="43" y="1148"/>
                    <a:pt x="53" y="1143"/>
                    <a:pt x="57" y="1133"/>
                  </a:cubicBezTo>
                  <a:cubicBezTo>
                    <a:pt x="58" y="1132"/>
                    <a:pt x="58" y="1132"/>
                    <a:pt x="58" y="1132"/>
                  </a:cubicBezTo>
                  <a:lnTo>
                    <a:pt x="58" y="1132"/>
                  </a:lnTo>
                  <a:cubicBezTo>
                    <a:pt x="58" y="1132"/>
                    <a:pt x="58" y="1132"/>
                    <a:pt x="57" y="1133"/>
                  </a:cubicBezTo>
                  <a:cubicBezTo>
                    <a:pt x="53" y="1143"/>
                    <a:pt x="59" y="1154"/>
                    <a:pt x="70" y="1159"/>
                  </a:cubicBezTo>
                  <a:cubicBezTo>
                    <a:pt x="79" y="1163"/>
                    <a:pt x="89" y="1161"/>
                    <a:pt x="95" y="1155"/>
                  </a:cubicBezTo>
                  <a:cubicBezTo>
                    <a:pt x="94" y="1163"/>
                    <a:pt x="98" y="1171"/>
                    <a:pt x="105" y="1174"/>
                  </a:cubicBezTo>
                  <a:cubicBezTo>
                    <a:pt x="114" y="1178"/>
                    <a:pt x="124" y="1173"/>
                    <a:pt x="128" y="1163"/>
                  </a:cubicBezTo>
                  <a:cubicBezTo>
                    <a:pt x="129" y="1163"/>
                    <a:pt x="129" y="1162"/>
                    <a:pt x="129" y="1162"/>
                  </a:cubicBezTo>
                  <a:lnTo>
                    <a:pt x="129" y="1162"/>
                  </a:lnTo>
                  <a:cubicBezTo>
                    <a:pt x="129" y="1162"/>
                    <a:pt x="129" y="1163"/>
                    <a:pt x="128" y="1163"/>
                  </a:cubicBezTo>
                  <a:cubicBezTo>
                    <a:pt x="124" y="1173"/>
                    <a:pt x="125" y="1183"/>
                    <a:pt x="131" y="1185"/>
                  </a:cubicBezTo>
                  <a:cubicBezTo>
                    <a:pt x="136" y="1187"/>
                    <a:pt x="144" y="1181"/>
                    <a:pt x="148" y="1171"/>
                  </a:cubicBezTo>
                  <a:cubicBezTo>
                    <a:pt x="148" y="1171"/>
                    <a:pt x="148" y="1171"/>
                    <a:pt x="148" y="1170"/>
                  </a:cubicBezTo>
                  <a:lnTo>
                    <a:pt x="148" y="1169"/>
                  </a:lnTo>
                  <a:lnTo>
                    <a:pt x="336" y="728"/>
                  </a:lnTo>
                  <a:lnTo>
                    <a:pt x="363" y="728"/>
                  </a:lnTo>
                  <a:lnTo>
                    <a:pt x="363" y="678"/>
                  </a:lnTo>
                  <a:lnTo>
                    <a:pt x="375" y="678"/>
                  </a:lnTo>
                  <a:lnTo>
                    <a:pt x="375" y="728"/>
                  </a:lnTo>
                  <a:lnTo>
                    <a:pt x="463" y="728"/>
                  </a:lnTo>
                  <a:lnTo>
                    <a:pt x="463" y="678"/>
                  </a:lnTo>
                  <a:lnTo>
                    <a:pt x="475" y="678"/>
                  </a:lnTo>
                  <a:lnTo>
                    <a:pt x="475" y="728"/>
                  </a:lnTo>
                  <a:lnTo>
                    <a:pt x="563" y="728"/>
                  </a:lnTo>
                  <a:lnTo>
                    <a:pt x="563" y="678"/>
                  </a:lnTo>
                  <a:lnTo>
                    <a:pt x="575" y="678"/>
                  </a:lnTo>
                  <a:lnTo>
                    <a:pt x="575" y="728"/>
                  </a:lnTo>
                  <a:lnTo>
                    <a:pt x="663" y="728"/>
                  </a:lnTo>
                  <a:lnTo>
                    <a:pt x="663" y="678"/>
                  </a:lnTo>
                  <a:lnTo>
                    <a:pt x="675" y="678"/>
                  </a:lnTo>
                  <a:lnTo>
                    <a:pt x="675" y="728"/>
                  </a:lnTo>
                  <a:lnTo>
                    <a:pt x="727" y="728"/>
                  </a:lnTo>
                  <a:cubicBezTo>
                    <a:pt x="746" y="790"/>
                    <a:pt x="760" y="824"/>
                    <a:pt x="763" y="833"/>
                  </a:cubicBezTo>
                  <a:lnTo>
                    <a:pt x="877" y="798"/>
                  </a:lnTo>
                  <a:cubicBezTo>
                    <a:pt x="875" y="791"/>
                    <a:pt x="868" y="765"/>
                    <a:pt x="858" y="728"/>
                  </a:cubicBezTo>
                  <a:lnTo>
                    <a:pt x="875" y="728"/>
                  </a:lnTo>
                  <a:lnTo>
                    <a:pt x="875" y="678"/>
                  </a:lnTo>
                  <a:lnTo>
                    <a:pt x="888" y="678"/>
                  </a:lnTo>
                  <a:lnTo>
                    <a:pt x="888" y="728"/>
                  </a:lnTo>
                  <a:lnTo>
                    <a:pt x="975" y="728"/>
                  </a:lnTo>
                  <a:lnTo>
                    <a:pt x="975" y="678"/>
                  </a:lnTo>
                  <a:lnTo>
                    <a:pt x="988" y="678"/>
                  </a:lnTo>
                  <a:lnTo>
                    <a:pt x="988" y="728"/>
                  </a:lnTo>
                  <a:lnTo>
                    <a:pt x="1050" y="728"/>
                  </a:lnTo>
                  <a:lnTo>
                    <a:pt x="1050" y="578"/>
                  </a:lnTo>
                  <a:lnTo>
                    <a:pt x="815" y="57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pplication">
              <a:extLst>
                <a:ext uri="{FF2B5EF4-FFF2-40B4-BE49-F238E27FC236}">
                  <a16:creationId xmlns:a16="http://schemas.microsoft.com/office/drawing/2014/main" id="{AB48D44C-C6FC-17CB-91B3-8B1E88255DEE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198" y="58"/>
              <a:ext cx="57" cy="51"/>
            </a:xfrm>
            <a:custGeom>
              <a:avLst/>
              <a:gdLst>
                <a:gd name="T0" fmla="*/ 143 w 151"/>
                <a:gd name="T1" fmla="*/ 79 h 134"/>
                <a:gd name="T2" fmla="*/ 122 w 151"/>
                <a:gd name="T3" fmla="*/ 29 h 134"/>
                <a:gd name="T4" fmla="*/ 74 w 151"/>
                <a:gd name="T5" fmla="*/ 8 h 134"/>
                <a:gd name="T6" fmla="*/ 24 w 151"/>
                <a:gd name="T7" fmla="*/ 29 h 134"/>
                <a:gd name="T8" fmla="*/ 0 w 151"/>
                <a:gd name="T9" fmla="*/ 84 h 134"/>
                <a:gd name="T10" fmla="*/ 119 w 151"/>
                <a:gd name="T11" fmla="*/ 134 h 134"/>
                <a:gd name="T12" fmla="*/ 143 w 151"/>
                <a:gd name="T13" fmla="*/ 7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34">
                  <a:moveTo>
                    <a:pt x="143" y="79"/>
                  </a:moveTo>
                  <a:cubicBezTo>
                    <a:pt x="151" y="60"/>
                    <a:pt x="142" y="37"/>
                    <a:pt x="122" y="29"/>
                  </a:cubicBezTo>
                  <a:lnTo>
                    <a:pt x="74" y="8"/>
                  </a:lnTo>
                  <a:cubicBezTo>
                    <a:pt x="55" y="0"/>
                    <a:pt x="32" y="9"/>
                    <a:pt x="24" y="29"/>
                  </a:cubicBezTo>
                  <a:lnTo>
                    <a:pt x="0" y="84"/>
                  </a:lnTo>
                  <a:lnTo>
                    <a:pt x="119" y="134"/>
                  </a:lnTo>
                  <a:lnTo>
                    <a:pt x="143" y="7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Application">
              <a:extLst>
                <a:ext uri="{FF2B5EF4-FFF2-40B4-BE49-F238E27FC236}">
                  <a16:creationId xmlns:a16="http://schemas.microsoft.com/office/drawing/2014/main" id="{E471135B-4D66-4B53-0F71-1961FDA7921B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83" y="97"/>
              <a:ext cx="57" cy="47"/>
            </a:xfrm>
            <a:custGeom>
              <a:avLst/>
              <a:gdLst>
                <a:gd name="T0" fmla="*/ 31 w 150"/>
                <a:gd name="T1" fmla="*/ 0 h 124"/>
                <a:gd name="T2" fmla="*/ 150 w 150"/>
                <a:gd name="T3" fmla="*/ 51 h 124"/>
                <a:gd name="T4" fmla="*/ 119 w 150"/>
                <a:gd name="T5" fmla="*/ 124 h 124"/>
                <a:gd name="T6" fmla="*/ 0 w 150"/>
                <a:gd name="T7" fmla="*/ 73 h 124"/>
                <a:gd name="T8" fmla="*/ 31 w 150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124">
                  <a:moveTo>
                    <a:pt x="31" y="0"/>
                  </a:moveTo>
                  <a:lnTo>
                    <a:pt x="150" y="51"/>
                  </a:lnTo>
                  <a:lnTo>
                    <a:pt x="119" y="124"/>
                  </a:lnTo>
                  <a:lnTo>
                    <a:pt x="0" y="7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Application">
              <a:extLst>
                <a:ext uri="{FF2B5EF4-FFF2-40B4-BE49-F238E27FC236}">
                  <a16:creationId xmlns:a16="http://schemas.microsoft.com/office/drawing/2014/main" id="{2BAAB7BD-FE77-897F-DCE7-0B227B299311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57" y="456"/>
              <a:ext cx="20" cy="23"/>
            </a:xfrm>
            <a:custGeom>
              <a:avLst/>
              <a:gdLst>
                <a:gd name="T0" fmla="*/ 5 w 52"/>
                <a:gd name="T1" fmla="*/ 61 h 61"/>
                <a:gd name="T2" fmla="*/ 52 w 52"/>
                <a:gd name="T3" fmla="*/ 22 h 61"/>
                <a:gd name="T4" fmla="*/ 0 w 52"/>
                <a:gd name="T5" fmla="*/ 0 h 61"/>
                <a:gd name="T6" fmla="*/ 5 w 52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61">
                  <a:moveTo>
                    <a:pt x="5" y="61"/>
                  </a:moveTo>
                  <a:lnTo>
                    <a:pt x="52" y="22"/>
                  </a:lnTo>
                  <a:lnTo>
                    <a:pt x="0" y="0"/>
                  </a:lnTo>
                  <a:lnTo>
                    <a:pt x="5" y="6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490500C-3FB3-2B18-DE44-3B2E4833738B}"/>
              </a:ext>
            </a:extLst>
          </p:cNvPr>
          <p:cNvSpPr txBox="1"/>
          <p:nvPr/>
        </p:nvSpPr>
        <p:spPr>
          <a:xfrm>
            <a:off x="1059140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For when you try new acquisition advertising mail activity.</a:t>
            </a: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  <a:p>
            <a:pPr lvl="0" algn="ctr">
              <a:defRPr/>
            </a:pPr>
            <a:endParaRPr lang="en-GB" dirty="0">
              <a:solidFill>
                <a:prstClr val="black"/>
              </a:solidFill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1D7A50-F8FC-6E37-3490-B42DD97E80E5}"/>
              </a:ext>
            </a:extLst>
          </p:cNvPr>
          <p:cNvSpPr txBox="1"/>
          <p:nvPr/>
        </p:nvSpPr>
        <p:spPr>
          <a:xfrm>
            <a:off x="8923996" y="4517699"/>
            <a:ext cx="226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 more information and  to apply go to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16"/>
              </a:rPr>
              <a:t>www.royalmailwholesale.com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377362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CA3A3-5C83-A276-687C-3446CB1E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Entry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A8792-4614-7E79-A6F5-6BA3654B1E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48A7B-9BBF-0BF6-7132-3D23F3B2DC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B8CD3-C871-0B29-3B37-81B8CC3199E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3F7095-539C-88A5-A680-C84A9045BE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rrow1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BFB4530B-68E8-C2AE-D50E-0343E9924E8D}"/>
              </a:ext>
            </a:extLst>
          </p:cNvPr>
          <p:cNvSpPr>
            <a:spLocks noChangeAspect="1"/>
          </p:cNvSpPr>
          <p:nvPr/>
        </p:nvSpPr>
        <p:spPr>
          <a:xfrm>
            <a:off x="942871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14 - 1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0E328CB-A4DC-90AA-2352-AB3527785FFB}"/>
              </a:ext>
            </a:extLst>
          </p:cNvPr>
          <p:cNvSpPr>
            <a:spLocks noChangeAspect="1"/>
          </p:cNvSpPr>
          <p:nvPr/>
        </p:nvSpPr>
        <p:spPr>
          <a:xfrm>
            <a:off x="3583158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14 - 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FEADC515-6C60-987A-EEDB-EB9778386D13}"/>
              </a:ext>
            </a:extLst>
          </p:cNvPr>
          <p:cNvSpPr>
            <a:spLocks noChangeAspect="1"/>
          </p:cNvSpPr>
          <p:nvPr/>
        </p:nvSpPr>
        <p:spPr>
          <a:xfrm>
            <a:off x="6223445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14 - 3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2AD8A90-5D94-2580-D33D-3D79F0C87D87}"/>
              </a:ext>
            </a:extLst>
          </p:cNvPr>
          <p:cNvSpPr>
            <a:spLocks noChangeAspect="1"/>
          </p:cNvSpPr>
          <p:nvPr/>
        </p:nvSpPr>
        <p:spPr>
          <a:xfrm>
            <a:off x="8863731" y="2203928"/>
            <a:ext cx="2385398" cy="2381494"/>
          </a:xfrm>
          <a:custGeom>
            <a:avLst/>
            <a:gdLst>
              <a:gd name="connsiteX0" fmla="*/ 452467 w 1234992"/>
              <a:gd name="connsiteY0" fmla="*/ 41055 h 1232971"/>
              <a:gd name="connsiteX1" fmla="*/ 543917 w 1234992"/>
              <a:gd name="connsiteY1" fmla="*/ 3175 h 1232971"/>
              <a:gd name="connsiteX2" fmla="*/ 1087323 w 1234992"/>
              <a:gd name="connsiteY2" fmla="*/ 3175 h 1232971"/>
              <a:gd name="connsiteX3" fmla="*/ 1103642 w 1234992"/>
              <a:gd name="connsiteY3" fmla="*/ 0 h 1232971"/>
              <a:gd name="connsiteX4" fmla="*/ 1195092 w 1234992"/>
              <a:gd name="connsiteY4" fmla="*/ 37879 h 1232971"/>
              <a:gd name="connsiteX5" fmla="*/ 1223502 w 1234992"/>
              <a:gd name="connsiteY5" fmla="*/ 80662 h 1232971"/>
              <a:gd name="connsiteX6" fmla="*/ 1224251 w 1234992"/>
              <a:gd name="connsiteY6" fmla="*/ 84512 h 1232971"/>
              <a:gd name="connsiteX7" fmla="*/ 1224829 w 1234992"/>
              <a:gd name="connsiteY7" fmla="*/ 85369 h 1232971"/>
              <a:gd name="connsiteX8" fmla="*/ 1234992 w 1234992"/>
              <a:gd name="connsiteY8" fmla="*/ 135710 h 1232971"/>
              <a:gd name="connsiteX9" fmla="*/ 1234992 w 1234992"/>
              <a:gd name="connsiteY9" fmla="*/ 694250 h 1232971"/>
              <a:gd name="connsiteX10" fmla="*/ 1105662 w 1234992"/>
              <a:gd name="connsiteY10" fmla="*/ 823580 h 1232971"/>
              <a:gd name="connsiteX11" fmla="*/ 976332 w 1234992"/>
              <a:gd name="connsiteY11" fmla="*/ 694250 h 1232971"/>
              <a:gd name="connsiteX12" fmla="*/ 976332 w 1234992"/>
              <a:gd name="connsiteY12" fmla="*/ 439540 h 1232971"/>
              <a:gd name="connsiteX13" fmla="*/ 220780 w 1234992"/>
              <a:gd name="connsiteY13" fmla="*/ 1195091 h 1232971"/>
              <a:gd name="connsiteX14" fmla="*/ 37880 w 1234992"/>
              <a:gd name="connsiteY14" fmla="*/ 1195091 h 1232971"/>
              <a:gd name="connsiteX15" fmla="*/ 37880 w 1234992"/>
              <a:gd name="connsiteY15" fmla="*/ 1012191 h 1232971"/>
              <a:gd name="connsiteX16" fmla="*/ 788236 w 1234992"/>
              <a:gd name="connsiteY16" fmla="*/ 261835 h 1232971"/>
              <a:gd name="connsiteX17" fmla="*/ 543917 w 1234992"/>
              <a:gd name="connsiteY17" fmla="*/ 261835 h 1232971"/>
              <a:gd name="connsiteX18" fmla="*/ 414587 w 1234992"/>
              <a:gd name="connsiteY18" fmla="*/ 132505 h 1232971"/>
              <a:gd name="connsiteX19" fmla="*/ 452467 w 1234992"/>
              <a:gd name="connsiteY19" fmla="*/ 41055 h 1232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34992" h="1232971">
                <a:moveTo>
                  <a:pt x="452467" y="41055"/>
                </a:moveTo>
                <a:cubicBezTo>
                  <a:pt x="475871" y="17651"/>
                  <a:pt x="508204" y="3175"/>
                  <a:pt x="543917" y="3175"/>
                </a:cubicBezTo>
                <a:lnTo>
                  <a:pt x="1087323" y="3175"/>
                </a:lnTo>
                <a:lnTo>
                  <a:pt x="1103642" y="0"/>
                </a:lnTo>
                <a:cubicBezTo>
                  <a:pt x="1136740" y="-1"/>
                  <a:pt x="1169839" y="12626"/>
                  <a:pt x="1195092" y="37879"/>
                </a:cubicBezTo>
                <a:cubicBezTo>
                  <a:pt x="1207719" y="50506"/>
                  <a:pt x="1217188" y="65094"/>
                  <a:pt x="1223502" y="80662"/>
                </a:cubicBezTo>
                <a:lnTo>
                  <a:pt x="1224251" y="84512"/>
                </a:lnTo>
                <a:lnTo>
                  <a:pt x="1224829" y="85369"/>
                </a:lnTo>
                <a:cubicBezTo>
                  <a:pt x="1231373" y="100842"/>
                  <a:pt x="1234992" y="117853"/>
                  <a:pt x="1234992" y="135710"/>
                </a:cubicBezTo>
                <a:lnTo>
                  <a:pt x="1234992" y="694250"/>
                </a:lnTo>
                <a:cubicBezTo>
                  <a:pt x="1234992" y="765677"/>
                  <a:pt x="1177089" y="823580"/>
                  <a:pt x="1105662" y="823580"/>
                </a:cubicBezTo>
                <a:cubicBezTo>
                  <a:pt x="1034235" y="823580"/>
                  <a:pt x="976332" y="765677"/>
                  <a:pt x="976332" y="694250"/>
                </a:cubicBezTo>
                <a:lnTo>
                  <a:pt x="976332" y="439540"/>
                </a:lnTo>
                <a:lnTo>
                  <a:pt x="220780" y="1195091"/>
                </a:lnTo>
                <a:cubicBezTo>
                  <a:pt x="170274" y="1245598"/>
                  <a:pt x="88386" y="1245598"/>
                  <a:pt x="37880" y="1195091"/>
                </a:cubicBezTo>
                <a:cubicBezTo>
                  <a:pt x="-12627" y="1144585"/>
                  <a:pt x="-12627" y="1062698"/>
                  <a:pt x="37880" y="1012191"/>
                </a:cubicBezTo>
                <a:lnTo>
                  <a:pt x="788236" y="261835"/>
                </a:lnTo>
                <a:lnTo>
                  <a:pt x="543917" y="261835"/>
                </a:lnTo>
                <a:cubicBezTo>
                  <a:pt x="472490" y="261835"/>
                  <a:pt x="414587" y="203932"/>
                  <a:pt x="414587" y="132505"/>
                </a:cubicBezTo>
                <a:cubicBezTo>
                  <a:pt x="414587" y="96792"/>
                  <a:pt x="429063" y="64459"/>
                  <a:pt x="452467" y="410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486BE-A84E-47EE-C44B-62FBE0372093}"/>
              </a:ext>
            </a:extLst>
          </p:cNvPr>
          <p:cNvSpPr txBox="1"/>
          <p:nvPr/>
        </p:nvSpPr>
        <p:spPr>
          <a:xfrm>
            <a:off x="807776" y="4691882"/>
            <a:ext cx="266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/>
              <a:t>Test addressed Letter items sent using Advertising Mail.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4B92E-2817-3233-EA2E-BF3FA17B8182}"/>
              </a:ext>
            </a:extLst>
          </p:cNvPr>
          <p:cNvSpPr txBox="1"/>
          <p:nvPr/>
        </p:nvSpPr>
        <p:spPr>
          <a:xfrm>
            <a:off x="3445259" y="4691882"/>
            <a:ext cx="26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/>
              <a:t>Measure the performance of the test and share the results with us so we can understand whether the tests we invest in achieve their objectives.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44C48-1387-6445-357E-A01212608107}"/>
              </a:ext>
            </a:extLst>
          </p:cNvPr>
          <p:cNvSpPr txBox="1"/>
          <p:nvPr/>
        </p:nvSpPr>
        <p:spPr>
          <a:xfrm>
            <a:off x="6082742" y="4691882"/>
            <a:ext cx="266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600" dirty="0"/>
              <a:t>To qualify, test mailings must include a minimum of 4k advertising mail items and a maximum of 500k items over a 6 month period.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4B4045-3270-C608-512F-50A4E816320C}"/>
              </a:ext>
            </a:extLst>
          </p:cNvPr>
          <p:cNvSpPr txBox="1"/>
          <p:nvPr/>
        </p:nvSpPr>
        <p:spPr>
          <a:xfrm>
            <a:off x="8720224" y="4691882"/>
            <a:ext cx="26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/>
              <a:t>Submit your application form 10 days before the start date of your test.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D75804-09E5-0C27-5D9B-0FF39C51A5CF}"/>
              </a:ext>
            </a:extLst>
          </p:cNvPr>
          <p:cNvSpPr txBox="1"/>
          <p:nvPr/>
        </p:nvSpPr>
        <p:spPr>
          <a:xfrm>
            <a:off x="2400273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51F63-BD72-7461-CC14-82D2AB6D80D9}"/>
              </a:ext>
            </a:extLst>
          </p:cNvPr>
          <p:cNvSpPr txBox="1"/>
          <p:nvPr/>
        </p:nvSpPr>
        <p:spPr>
          <a:xfrm>
            <a:off x="5035246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6BA74A-1867-B9A2-A2DE-F98AC5CA420C}"/>
              </a:ext>
            </a:extLst>
          </p:cNvPr>
          <p:cNvSpPr txBox="1"/>
          <p:nvPr/>
        </p:nvSpPr>
        <p:spPr>
          <a:xfrm>
            <a:off x="7670219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1121CA-C790-3B83-9E78-80E454DF5961}"/>
              </a:ext>
            </a:extLst>
          </p:cNvPr>
          <p:cNvSpPr txBox="1"/>
          <p:nvPr/>
        </p:nvSpPr>
        <p:spPr>
          <a:xfrm>
            <a:off x="10305193" y="226612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77200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BB2BF-1035-C8CF-F7F7-BD54F104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Offer 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5A09F-D4F1-1EE8-450D-495FAA9D31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5A811-CEC6-FC03-7DB5-05E868C1096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15413-4151-0F86-3475-F8FF74922F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6D231-43C2-2239-E4BC-BC7F0903DAA6}"/>
              </a:ext>
            </a:extLst>
          </p:cNvPr>
          <p:cNvSpPr txBox="1"/>
          <p:nvPr/>
        </p:nvSpPr>
        <p:spPr>
          <a:xfrm>
            <a:off x="3323142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31 March</a:t>
            </a:r>
          </a:p>
          <a:p>
            <a:pPr algn="ctr"/>
            <a:r>
              <a:rPr lang="en-GB" b="1" dirty="0"/>
              <a:t>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64151-B4F9-FCC4-D66F-4019BA47CB61}"/>
              </a:ext>
            </a:extLst>
          </p:cNvPr>
          <p:cNvSpPr txBox="1"/>
          <p:nvPr/>
        </p:nvSpPr>
        <p:spPr>
          <a:xfrm>
            <a:off x="2914472" y="4461137"/>
            <a:ext cx="190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Applications open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55B24-F4F0-702F-F31C-D2F02B79AE4D}"/>
              </a:ext>
            </a:extLst>
          </p:cNvPr>
          <p:cNvSpPr txBox="1"/>
          <p:nvPr/>
        </p:nvSpPr>
        <p:spPr>
          <a:xfrm>
            <a:off x="5574726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14 March</a:t>
            </a:r>
          </a:p>
          <a:p>
            <a:pPr algn="ctr"/>
            <a:r>
              <a:rPr lang="en-GB" b="1" dirty="0"/>
              <a:t>2026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6B7CB-129E-E77B-5DAF-75686DD9DE0C}"/>
              </a:ext>
            </a:extLst>
          </p:cNvPr>
          <p:cNvSpPr txBox="1"/>
          <p:nvPr/>
        </p:nvSpPr>
        <p:spPr>
          <a:xfrm>
            <a:off x="5293464" y="4461137"/>
            <a:ext cx="164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Last application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1EB1D-7F5A-5214-A03F-56766F99F3D7}"/>
              </a:ext>
            </a:extLst>
          </p:cNvPr>
          <p:cNvGrpSpPr/>
          <p:nvPr/>
        </p:nvGrpSpPr>
        <p:grpSpPr>
          <a:xfrm>
            <a:off x="3041880" y="2595168"/>
            <a:ext cx="1648014" cy="1808359"/>
            <a:chOff x="6761932" y="1222043"/>
            <a:chExt cx="1648014" cy="1808359"/>
          </a:xfrm>
        </p:grpSpPr>
        <p:sp>
          <p:nvSpPr>
            <p:cNvPr id="12" name="Free-form: Shape 297">
              <a:extLst>
                <a:ext uri="{FF2B5EF4-FFF2-40B4-BE49-F238E27FC236}">
                  <a16:creationId xmlns:a16="http://schemas.microsoft.com/office/drawing/2014/main" id="{51DB452B-FC7F-D167-7608-24533ADAAE35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-form: Shape 298">
              <a:extLst>
                <a:ext uri="{FF2B5EF4-FFF2-40B4-BE49-F238E27FC236}">
                  <a16:creationId xmlns:a16="http://schemas.microsoft.com/office/drawing/2014/main" id="{E0ADBA32-DD59-4BD8-6604-D46A131C6833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B693E-3C1A-C9C1-051B-96E99302FB4A}"/>
              </a:ext>
            </a:extLst>
          </p:cNvPr>
          <p:cNvGrpSpPr/>
          <p:nvPr/>
        </p:nvGrpSpPr>
        <p:grpSpPr>
          <a:xfrm>
            <a:off x="5293464" y="2595168"/>
            <a:ext cx="1648014" cy="1808359"/>
            <a:chOff x="6761932" y="1222043"/>
            <a:chExt cx="1648014" cy="1808359"/>
          </a:xfrm>
        </p:grpSpPr>
        <p:sp>
          <p:nvSpPr>
            <p:cNvPr id="15" name="Free-form: Shape 297">
              <a:extLst>
                <a:ext uri="{FF2B5EF4-FFF2-40B4-BE49-F238E27FC236}">
                  <a16:creationId xmlns:a16="http://schemas.microsoft.com/office/drawing/2014/main" id="{DBF82459-CBF9-7F55-394C-67A9780BF078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-form: Shape 298">
              <a:extLst>
                <a:ext uri="{FF2B5EF4-FFF2-40B4-BE49-F238E27FC236}">
                  <a16:creationId xmlns:a16="http://schemas.microsoft.com/office/drawing/2014/main" id="{9FDD9C00-3D10-814F-D6E5-089478F350F9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B19CA40-D385-E83D-AADE-02CC55622F4F}"/>
              </a:ext>
            </a:extLst>
          </p:cNvPr>
          <p:cNvSpPr txBox="1"/>
          <p:nvPr/>
        </p:nvSpPr>
        <p:spPr>
          <a:xfrm>
            <a:off x="7492619" y="4458089"/>
            <a:ext cx="17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Last posting date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A80843-6459-980A-E6B0-B780EB84DCDF}"/>
              </a:ext>
            </a:extLst>
          </p:cNvPr>
          <p:cNvGrpSpPr/>
          <p:nvPr/>
        </p:nvGrpSpPr>
        <p:grpSpPr>
          <a:xfrm>
            <a:off x="7555971" y="2595168"/>
            <a:ext cx="1648014" cy="1808359"/>
            <a:chOff x="6761932" y="1222043"/>
            <a:chExt cx="1648014" cy="1808359"/>
          </a:xfrm>
        </p:grpSpPr>
        <p:sp>
          <p:nvSpPr>
            <p:cNvPr id="20" name="Free-form: Shape 297">
              <a:extLst>
                <a:ext uri="{FF2B5EF4-FFF2-40B4-BE49-F238E27FC236}">
                  <a16:creationId xmlns:a16="http://schemas.microsoft.com/office/drawing/2014/main" id="{6E206338-7DCA-192C-E14C-8513EC2D5540}"/>
                </a:ext>
              </a:extLst>
            </p:cNvPr>
            <p:cNvSpPr/>
            <p:nvPr/>
          </p:nvSpPr>
          <p:spPr>
            <a:xfrm>
              <a:off x="6761932" y="1222043"/>
              <a:ext cx="1648014" cy="695907"/>
            </a:xfrm>
            <a:custGeom>
              <a:avLst/>
              <a:gdLst>
                <a:gd name="connsiteX0" fmla="*/ 378428 w 1762125"/>
                <a:gd name="connsiteY0" fmla="*/ 0 h 744093"/>
                <a:gd name="connsiteX1" fmla="*/ 485394 w 1762125"/>
                <a:gd name="connsiteY1" fmla="*/ 86678 h 744093"/>
                <a:gd name="connsiteX2" fmla="*/ 491300 w 1762125"/>
                <a:gd name="connsiteY2" fmla="*/ 146876 h 744093"/>
                <a:gd name="connsiteX3" fmla="*/ 491300 w 1762125"/>
                <a:gd name="connsiteY3" fmla="*/ 207169 h 744093"/>
                <a:gd name="connsiteX4" fmla="*/ 497015 w 1762125"/>
                <a:gd name="connsiteY4" fmla="*/ 212789 h 744093"/>
                <a:gd name="connsiteX5" fmla="*/ 1308735 w 1762125"/>
                <a:gd name="connsiteY5" fmla="*/ 212789 h 744093"/>
                <a:gd name="connsiteX6" fmla="*/ 1313498 w 1762125"/>
                <a:gd name="connsiteY6" fmla="*/ 208312 h 744093"/>
                <a:gd name="connsiteX7" fmla="*/ 1318451 w 1762125"/>
                <a:gd name="connsiteY7" fmla="*/ 91154 h 744093"/>
                <a:gd name="connsiteX8" fmla="*/ 1426083 w 1762125"/>
                <a:gd name="connsiteY8" fmla="*/ 0 h 744093"/>
                <a:gd name="connsiteX9" fmla="*/ 1437323 w 1762125"/>
                <a:gd name="connsiteY9" fmla="*/ 0 h 744093"/>
                <a:gd name="connsiteX10" fmla="*/ 1543145 w 1762125"/>
                <a:gd name="connsiteY10" fmla="*/ 87344 h 744093"/>
                <a:gd name="connsiteX11" fmla="*/ 1548670 w 1762125"/>
                <a:gd name="connsiteY11" fmla="*/ 206693 h 744093"/>
                <a:gd name="connsiteX12" fmla="*/ 1553432 w 1762125"/>
                <a:gd name="connsiteY12" fmla="*/ 212312 h 744093"/>
                <a:gd name="connsiteX13" fmla="*/ 1579817 w 1762125"/>
                <a:gd name="connsiteY13" fmla="*/ 214979 h 744093"/>
                <a:gd name="connsiteX14" fmla="*/ 1610487 w 1762125"/>
                <a:gd name="connsiteY14" fmla="*/ 220028 h 744093"/>
                <a:gd name="connsiteX15" fmla="*/ 1762125 w 1762125"/>
                <a:gd name="connsiteY15" fmla="*/ 401193 h 744093"/>
                <a:gd name="connsiteX16" fmla="*/ 1762125 w 1762125"/>
                <a:gd name="connsiteY16" fmla="*/ 715804 h 744093"/>
                <a:gd name="connsiteX17" fmla="*/ 1724025 w 1762125"/>
                <a:gd name="connsiteY17" fmla="*/ 743522 h 744093"/>
                <a:gd name="connsiteX18" fmla="*/ 100013 w 1762125"/>
                <a:gd name="connsiteY18" fmla="*/ 744093 h 744093"/>
                <a:gd name="connsiteX19" fmla="*/ 31623 w 1762125"/>
                <a:gd name="connsiteY19" fmla="*/ 741902 h 744093"/>
                <a:gd name="connsiteX20" fmla="*/ 0 w 1762125"/>
                <a:gd name="connsiteY20" fmla="*/ 709898 h 744093"/>
                <a:gd name="connsiteX21" fmla="*/ 0 w 1762125"/>
                <a:gd name="connsiteY21" fmla="*/ 400907 h 744093"/>
                <a:gd name="connsiteX22" fmla="*/ 186119 w 1762125"/>
                <a:gd name="connsiteY22" fmla="*/ 214027 h 744093"/>
                <a:gd name="connsiteX23" fmla="*/ 219932 w 1762125"/>
                <a:gd name="connsiteY23" fmla="*/ 212884 h 744093"/>
                <a:gd name="connsiteX24" fmla="*/ 248888 w 1762125"/>
                <a:gd name="connsiteY24" fmla="*/ 212789 h 744093"/>
                <a:gd name="connsiteX25" fmla="*/ 254127 w 1762125"/>
                <a:gd name="connsiteY25" fmla="*/ 207359 h 744093"/>
                <a:gd name="connsiteX26" fmla="*/ 260604 w 1762125"/>
                <a:gd name="connsiteY26" fmla="*/ 83820 h 744093"/>
                <a:gd name="connsiteX27" fmla="*/ 364617 w 1762125"/>
                <a:gd name="connsiteY27" fmla="*/ 0 h 744093"/>
                <a:gd name="connsiteX28" fmla="*/ 378428 w 1762125"/>
                <a:gd name="connsiteY28" fmla="*/ 0 h 744093"/>
                <a:gd name="connsiteX29" fmla="*/ 431292 w 1762125"/>
                <a:gd name="connsiteY29" fmla="*/ 266700 h 744093"/>
                <a:gd name="connsiteX30" fmla="*/ 424815 w 1762125"/>
                <a:gd name="connsiteY30" fmla="*/ 250698 h 744093"/>
                <a:gd name="connsiteX31" fmla="*/ 424625 w 1762125"/>
                <a:gd name="connsiteY31" fmla="*/ 136398 h 744093"/>
                <a:gd name="connsiteX32" fmla="*/ 417957 w 1762125"/>
                <a:gd name="connsiteY32" fmla="*/ 95250 h 744093"/>
                <a:gd name="connsiteX33" fmla="*/ 327470 w 1762125"/>
                <a:gd name="connsiteY33" fmla="*/ 94774 h 744093"/>
                <a:gd name="connsiteX34" fmla="*/ 320707 w 1762125"/>
                <a:gd name="connsiteY34" fmla="*/ 144685 h 744093"/>
                <a:gd name="connsiteX35" fmla="*/ 320516 w 1762125"/>
                <a:gd name="connsiteY35" fmla="*/ 247555 h 744093"/>
                <a:gd name="connsiteX36" fmla="*/ 288703 w 1762125"/>
                <a:gd name="connsiteY36" fmla="*/ 279273 h 744093"/>
                <a:gd name="connsiteX37" fmla="*/ 162020 w 1762125"/>
                <a:gd name="connsiteY37" fmla="*/ 286607 h 744093"/>
                <a:gd name="connsiteX38" fmla="*/ 76010 w 1762125"/>
                <a:gd name="connsiteY38" fmla="*/ 365950 h 744093"/>
                <a:gd name="connsiteX39" fmla="*/ 66389 w 1762125"/>
                <a:gd name="connsiteY39" fmla="*/ 473583 h 744093"/>
                <a:gd name="connsiteX40" fmla="*/ 67342 w 1762125"/>
                <a:gd name="connsiteY40" fmla="*/ 671798 h 744093"/>
                <a:gd name="connsiteX41" fmla="*/ 71914 w 1762125"/>
                <a:gd name="connsiteY41" fmla="*/ 676275 h 744093"/>
                <a:gd name="connsiteX42" fmla="*/ 1690307 w 1762125"/>
                <a:gd name="connsiteY42" fmla="*/ 676275 h 744093"/>
                <a:gd name="connsiteX43" fmla="*/ 1694879 w 1762125"/>
                <a:gd name="connsiteY43" fmla="*/ 671798 h 744093"/>
                <a:gd name="connsiteX44" fmla="*/ 1695736 w 1762125"/>
                <a:gd name="connsiteY44" fmla="*/ 468630 h 744093"/>
                <a:gd name="connsiteX45" fmla="*/ 1686497 w 1762125"/>
                <a:gd name="connsiteY45" fmla="*/ 367094 h 744093"/>
                <a:gd name="connsiteX46" fmla="*/ 1561338 w 1762125"/>
                <a:gd name="connsiteY46" fmla="*/ 279845 h 744093"/>
                <a:gd name="connsiteX47" fmla="*/ 1514666 w 1762125"/>
                <a:gd name="connsiteY47" fmla="*/ 279178 h 744093"/>
                <a:gd name="connsiteX48" fmla="*/ 1482376 w 1762125"/>
                <a:gd name="connsiteY48" fmla="*/ 247364 h 744093"/>
                <a:gd name="connsiteX49" fmla="*/ 1481900 w 1762125"/>
                <a:gd name="connsiteY49" fmla="*/ 126873 h 744093"/>
                <a:gd name="connsiteX50" fmla="*/ 1456849 w 1762125"/>
                <a:gd name="connsiteY50" fmla="*/ 74867 h 744093"/>
                <a:gd name="connsiteX51" fmla="*/ 1387221 w 1762125"/>
                <a:gd name="connsiteY51" fmla="*/ 96965 h 744093"/>
                <a:gd name="connsiteX52" fmla="*/ 1380839 w 1762125"/>
                <a:gd name="connsiteY52" fmla="*/ 133445 h 744093"/>
                <a:gd name="connsiteX53" fmla="*/ 1380554 w 1762125"/>
                <a:gd name="connsiteY53" fmla="*/ 245936 h 744093"/>
                <a:gd name="connsiteX54" fmla="*/ 1347216 w 1762125"/>
                <a:gd name="connsiteY54" fmla="*/ 279463 h 744093"/>
                <a:gd name="connsiteX55" fmla="*/ 1347121 w 1762125"/>
                <a:gd name="connsiteY55" fmla="*/ 279463 h 744093"/>
                <a:gd name="connsiteX56" fmla="*/ 459676 w 1762125"/>
                <a:gd name="connsiteY56" fmla="*/ 279083 h 744093"/>
                <a:gd name="connsiteX57" fmla="*/ 431292 w 1762125"/>
                <a:gd name="connsiteY57" fmla="*/ 266700 h 74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62125" h="744093">
                  <a:moveTo>
                    <a:pt x="378428" y="0"/>
                  </a:moveTo>
                  <a:cubicBezTo>
                    <a:pt x="434816" y="9017"/>
                    <a:pt x="470472" y="37910"/>
                    <a:pt x="485394" y="86678"/>
                  </a:cubicBezTo>
                  <a:cubicBezTo>
                    <a:pt x="490030" y="101854"/>
                    <a:pt x="491998" y="121920"/>
                    <a:pt x="491300" y="146876"/>
                  </a:cubicBezTo>
                  <a:cubicBezTo>
                    <a:pt x="490855" y="165926"/>
                    <a:pt x="490855" y="186023"/>
                    <a:pt x="491300" y="207169"/>
                  </a:cubicBezTo>
                  <a:cubicBezTo>
                    <a:pt x="491363" y="210915"/>
                    <a:pt x="493268" y="212789"/>
                    <a:pt x="497015" y="212789"/>
                  </a:cubicBezTo>
                  <a:lnTo>
                    <a:pt x="1308735" y="212789"/>
                  </a:lnTo>
                  <a:cubicBezTo>
                    <a:pt x="1311783" y="212789"/>
                    <a:pt x="1313371" y="211296"/>
                    <a:pt x="1313498" y="208312"/>
                  </a:cubicBezTo>
                  <a:cubicBezTo>
                    <a:pt x="1315403" y="170879"/>
                    <a:pt x="1309497" y="124682"/>
                    <a:pt x="1318451" y="91154"/>
                  </a:cubicBezTo>
                  <a:cubicBezTo>
                    <a:pt x="1331976" y="40037"/>
                    <a:pt x="1367854" y="9652"/>
                    <a:pt x="1426083" y="0"/>
                  </a:cubicBezTo>
                  <a:lnTo>
                    <a:pt x="1437323" y="0"/>
                  </a:lnTo>
                  <a:cubicBezTo>
                    <a:pt x="1493330" y="9271"/>
                    <a:pt x="1528604" y="38386"/>
                    <a:pt x="1543145" y="87344"/>
                  </a:cubicBezTo>
                  <a:cubicBezTo>
                    <a:pt x="1552956" y="120301"/>
                    <a:pt x="1548384" y="171450"/>
                    <a:pt x="1548670" y="206693"/>
                  </a:cubicBezTo>
                  <a:cubicBezTo>
                    <a:pt x="1548733" y="209868"/>
                    <a:pt x="1550321" y="211741"/>
                    <a:pt x="1553432" y="212312"/>
                  </a:cubicBezTo>
                  <a:cubicBezTo>
                    <a:pt x="1557814" y="213074"/>
                    <a:pt x="1566609" y="213963"/>
                    <a:pt x="1579817" y="214979"/>
                  </a:cubicBezTo>
                  <a:cubicBezTo>
                    <a:pt x="1592580" y="215995"/>
                    <a:pt x="1602804" y="217678"/>
                    <a:pt x="1610487" y="220028"/>
                  </a:cubicBezTo>
                  <a:cubicBezTo>
                    <a:pt x="1698879" y="246761"/>
                    <a:pt x="1749425" y="307150"/>
                    <a:pt x="1762125" y="401193"/>
                  </a:cubicBezTo>
                  <a:lnTo>
                    <a:pt x="1762125" y="715804"/>
                  </a:lnTo>
                  <a:cubicBezTo>
                    <a:pt x="1756220" y="734282"/>
                    <a:pt x="1743520" y="743522"/>
                    <a:pt x="1724025" y="743522"/>
                  </a:cubicBezTo>
                  <a:cubicBezTo>
                    <a:pt x="1182688" y="743077"/>
                    <a:pt x="641350" y="743268"/>
                    <a:pt x="100013" y="744093"/>
                  </a:cubicBezTo>
                  <a:cubicBezTo>
                    <a:pt x="77343" y="744093"/>
                    <a:pt x="54546" y="743363"/>
                    <a:pt x="31623" y="741902"/>
                  </a:cubicBezTo>
                  <a:cubicBezTo>
                    <a:pt x="12319" y="740632"/>
                    <a:pt x="1778" y="729964"/>
                    <a:pt x="0" y="709898"/>
                  </a:cubicBezTo>
                  <a:lnTo>
                    <a:pt x="0" y="400907"/>
                  </a:lnTo>
                  <a:cubicBezTo>
                    <a:pt x="17018" y="291497"/>
                    <a:pt x="79058" y="229203"/>
                    <a:pt x="186119" y="214027"/>
                  </a:cubicBezTo>
                  <a:cubicBezTo>
                    <a:pt x="192723" y="213074"/>
                    <a:pt x="203994" y="212693"/>
                    <a:pt x="219932" y="212884"/>
                  </a:cubicBezTo>
                  <a:cubicBezTo>
                    <a:pt x="229775" y="213011"/>
                    <a:pt x="239427" y="212979"/>
                    <a:pt x="248888" y="212789"/>
                  </a:cubicBezTo>
                  <a:cubicBezTo>
                    <a:pt x="252381" y="212725"/>
                    <a:pt x="254127" y="210915"/>
                    <a:pt x="254127" y="207359"/>
                  </a:cubicBezTo>
                  <a:cubicBezTo>
                    <a:pt x="254508" y="170783"/>
                    <a:pt x="249269" y="118872"/>
                    <a:pt x="260604" y="83820"/>
                  </a:cubicBezTo>
                  <a:cubicBezTo>
                    <a:pt x="275781" y="37148"/>
                    <a:pt x="310452" y="9208"/>
                    <a:pt x="364617" y="0"/>
                  </a:cubicBezTo>
                  <a:lnTo>
                    <a:pt x="378428" y="0"/>
                  </a:lnTo>
                  <a:close/>
                  <a:moveTo>
                    <a:pt x="431292" y="266700"/>
                  </a:moveTo>
                  <a:cubicBezTo>
                    <a:pt x="427038" y="258699"/>
                    <a:pt x="424879" y="253365"/>
                    <a:pt x="424815" y="250698"/>
                  </a:cubicBezTo>
                  <a:cubicBezTo>
                    <a:pt x="424498" y="201295"/>
                    <a:pt x="424434" y="163195"/>
                    <a:pt x="424625" y="136398"/>
                  </a:cubicBezTo>
                  <a:cubicBezTo>
                    <a:pt x="424752" y="117031"/>
                    <a:pt x="422529" y="103315"/>
                    <a:pt x="417957" y="95250"/>
                  </a:cubicBezTo>
                  <a:cubicBezTo>
                    <a:pt x="397288" y="58960"/>
                    <a:pt x="346805" y="57531"/>
                    <a:pt x="327470" y="94774"/>
                  </a:cubicBezTo>
                  <a:cubicBezTo>
                    <a:pt x="322771" y="103854"/>
                    <a:pt x="320516" y="120491"/>
                    <a:pt x="320707" y="144685"/>
                  </a:cubicBezTo>
                  <a:cubicBezTo>
                    <a:pt x="320961" y="177133"/>
                    <a:pt x="320897" y="211423"/>
                    <a:pt x="320516" y="247555"/>
                  </a:cubicBezTo>
                  <a:cubicBezTo>
                    <a:pt x="320310" y="265023"/>
                    <a:pt x="306172" y="279119"/>
                    <a:pt x="288703" y="279273"/>
                  </a:cubicBezTo>
                  <a:cubicBezTo>
                    <a:pt x="246221" y="279749"/>
                    <a:pt x="196406" y="274511"/>
                    <a:pt x="162020" y="286607"/>
                  </a:cubicBezTo>
                  <a:cubicBezTo>
                    <a:pt x="119539" y="301466"/>
                    <a:pt x="90869" y="327914"/>
                    <a:pt x="76010" y="365950"/>
                  </a:cubicBezTo>
                  <a:cubicBezTo>
                    <a:pt x="69406" y="382715"/>
                    <a:pt x="66199" y="418592"/>
                    <a:pt x="66389" y="473583"/>
                  </a:cubicBezTo>
                  <a:cubicBezTo>
                    <a:pt x="66580" y="547942"/>
                    <a:pt x="66897" y="614013"/>
                    <a:pt x="67342" y="671798"/>
                  </a:cubicBezTo>
                  <a:cubicBezTo>
                    <a:pt x="67405" y="674783"/>
                    <a:pt x="68929" y="676275"/>
                    <a:pt x="71914" y="676275"/>
                  </a:cubicBezTo>
                  <a:lnTo>
                    <a:pt x="1690307" y="676275"/>
                  </a:lnTo>
                  <a:cubicBezTo>
                    <a:pt x="1693291" y="676275"/>
                    <a:pt x="1694815" y="674783"/>
                    <a:pt x="1694879" y="671798"/>
                  </a:cubicBezTo>
                  <a:cubicBezTo>
                    <a:pt x="1695387" y="629634"/>
                    <a:pt x="1695672" y="561912"/>
                    <a:pt x="1695736" y="468630"/>
                  </a:cubicBezTo>
                  <a:cubicBezTo>
                    <a:pt x="1695736" y="417513"/>
                    <a:pt x="1692656" y="383667"/>
                    <a:pt x="1686497" y="367094"/>
                  </a:cubicBezTo>
                  <a:cubicBezTo>
                    <a:pt x="1667351" y="315659"/>
                    <a:pt x="1617440" y="282416"/>
                    <a:pt x="1561338" y="279845"/>
                  </a:cubicBezTo>
                  <a:cubicBezTo>
                    <a:pt x="1551432" y="279400"/>
                    <a:pt x="1535875" y="279178"/>
                    <a:pt x="1514666" y="279178"/>
                  </a:cubicBezTo>
                  <a:cubicBezTo>
                    <a:pt x="1497017" y="279180"/>
                    <a:pt x="1482636" y="265011"/>
                    <a:pt x="1482376" y="247364"/>
                  </a:cubicBezTo>
                  <a:cubicBezTo>
                    <a:pt x="1482058" y="226536"/>
                    <a:pt x="1481900" y="186373"/>
                    <a:pt x="1481900" y="126873"/>
                  </a:cubicBezTo>
                  <a:cubicBezTo>
                    <a:pt x="1481900" y="102775"/>
                    <a:pt x="1475042" y="86773"/>
                    <a:pt x="1456849" y="74867"/>
                  </a:cubicBezTo>
                  <a:cubicBezTo>
                    <a:pt x="1431703" y="58388"/>
                    <a:pt x="1400842" y="69533"/>
                    <a:pt x="1387221" y="96965"/>
                  </a:cubicBezTo>
                  <a:cubicBezTo>
                    <a:pt x="1383221" y="105029"/>
                    <a:pt x="1381093" y="117189"/>
                    <a:pt x="1380839" y="133445"/>
                  </a:cubicBezTo>
                  <a:cubicBezTo>
                    <a:pt x="1380458" y="158655"/>
                    <a:pt x="1380363" y="196152"/>
                    <a:pt x="1380554" y="245936"/>
                  </a:cubicBezTo>
                  <a:cubicBezTo>
                    <a:pt x="1380606" y="264400"/>
                    <a:pt x="1365681" y="279411"/>
                    <a:pt x="1347216" y="279463"/>
                  </a:cubicBezTo>
                  <a:cubicBezTo>
                    <a:pt x="1347184" y="279463"/>
                    <a:pt x="1347153" y="279463"/>
                    <a:pt x="1347121" y="279463"/>
                  </a:cubicBezTo>
                  <a:cubicBezTo>
                    <a:pt x="995902" y="279591"/>
                    <a:pt x="700088" y="279464"/>
                    <a:pt x="459676" y="279083"/>
                  </a:cubicBezTo>
                  <a:cubicBezTo>
                    <a:pt x="445198" y="279019"/>
                    <a:pt x="435737" y="274892"/>
                    <a:pt x="431292" y="26670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-form: Shape 298">
              <a:extLst>
                <a:ext uri="{FF2B5EF4-FFF2-40B4-BE49-F238E27FC236}">
                  <a16:creationId xmlns:a16="http://schemas.microsoft.com/office/drawing/2014/main" id="{416F8AA3-D77F-97E3-C0D7-FE74CC9FD6F6}"/>
                </a:ext>
              </a:extLst>
            </p:cNvPr>
            <p:cNvSpPr/>
            <p:nvPr/>
          </p:nvSpPr>
          <p:spPr>
            <a:xfrm>
              <a:off x="6761932" y="1934805"/>
              <a:ext cx="1648014" cy="1095597"/>
            </a:xfrm>
            <a:custGeom>
              <a:avLst/>
              <a:gdLst>
                <a:gd name="connsiteX0" fmla="*/ 1762125 w 1762125"/>
                <a:gd name="connsiteY0" fmla="*/ 27030 h 1171458"/>
                <a:gd name="connsiteX1" fmla="*/ 1762125 w 1762125"/>
                <a:gd name="connsiteY1" fmla="*/ 979816 h 1171458"/>
                <a:gd name="connsiteX2" fmla="*/ 1570577 w 1762125"/>
                <a:gd name="connsiteY2" fmla="*/ 1171459 h 1171458"/>
                <a:gd name="connsiteX3" fmla="*/ 192405 w 1762125"/>
                <a:gd name="connsiteY3" fmla="*/ 1171459 h 1171458"/>
                <a:gd name="connsiteX4" fmla="*/ 0 w 1762125"/>
                <a:gd name="connsiteY4" fmla="*/ 979720 h 1171458"/>
                <a:gd name="connsiteX5" fmla="*/ 0 w 1762125"/>
                <a:gd name="connsiteY5" fmla="*/ 34936 h 1171458"/>
                <a:gd name="connsiteX6" fmla="*/ 40481 w 1762125"/>
                <a:gd name="connsiteY6" fmla="*/ 169 h 1171458"/>
                <a:gd name="connsiteX7" fmla="*/ 1724025 w 1762125"/>
                <a:gd name="connsiteY7" fmla="*/ 265 h 1171458"/>
                <a:gd name="connsiteX8" fmla="*/ 1762125 w 1762125"/>
                <a:gd name="connsiteY8" fmla="*/ 27030 h 1171458"/>
                <a:gd name="connsiteX9" fmla="*/ 881158 w 1762125"/>
                <a:gd name="connsiteY9" fmla="*/ 1104784 h 1171458"/>
                <a:gd name="connsiteX10" fmla="*/ 1547717 w 1762125"/>
                <a:gd name="connsiteY10" fmla="*/ 1104403 h 1171458"/>
                <a:gd name="connsiteX11" fmla="*/ 1681543 w 1762125"/>
                <a:gd name="connsiteY11" fmla="*/ 1025155 h 1171458"/>
                <a:gd name="connsiteX12" fmla="*/ 1695641 w 1762125"/>
                <a:gd name="connsiteY12" fmla="*/ 920189 h 1171458"/>
                <a:gd name="connsiteX13" fmla="*/ 1695545 w 1762125"/>
                <a:gd name="connsiteY13" fmla="*/ 69702 h 1171458"/>
                <a:gd name="connsiteX14" fmla="*/ 1692402 w 1762125"/>
                <a:gd name="connsiteY14" fmla="*/ 66654 h 1171458"/>
                <a:gd name="connsiteX15" fmla="*/ 881063 w 1762125"/>
                <a:gd name="connsiteY15" fmla="*/ 66559 h 1171458"/>
                <a:gd name="connsiteX16" fmla="*/ 69628 w 1762125"/>
                <a:gd name="connsiteY16" fmla="*/ 66844 h 1171458"/>
                <a:gd name="connsiteX17" fmla="*/ 66580 w 1762125"/>
                <a:gd name="connsiteY17" fmla="*/ 69892 h 1171458"/>
                <a:gd name="connsiteX18" fmla="*/ 66675 w 1762125"/>
                <a:gd name="connsiteY18" fmla="*/ 920380 h 1171458"/>
                <a:gd name="connsiteX19" fmla="*/ 80772 w 1762125"/>
                <a:gd name="connsiteY19" fmla="*/ 1025345 h 1171458"/>
                <a:gd name="connsiteX20" fmla="*/ 214598 w 1762125"/>
                <a:gd name="connsiteY20" fmla="*/ 1104593 h 1171458"/>
                <a:gd name="connsiteX21" fmla="*/ 881158 w 1762125"/>
                <a:gd name="connsiteY21" fmla="*/ 1104784 h 117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2125" h="1171458">
                  <a:moveTo>
                    <a:pt x="1762125" y="27030"/>
                  </a:moveTo>
                  <a:lnTo>
                    <a:pt x="1762125" y="979816"/>
                  </a:lnTo>
                  <a:cubicBezTo>
                    <a:pt x="1746250" y="1091766"/>
                    <a:pt x="1682401" y="1155647"/>
                    <a:pt x="1570577" y="1171459"/>
                  </a:cubicBezTo>
                  <a:lnTo>
                    <a:pt x="192405" y="1171459"/>
                  </a:lnTo>
                  <a:cubicBezTo>
                    <a:pt x="80074" y="1156092"/>
                    <a:pt x="15939" y="1092179"/>
                    <a:pt x="0" y="979720"/>
                  </a:cubicBezTo>
                  <a:lnTo>
                    <a:pt x="0" y="34936"/>
                  </a:lnTo>
                  <a:cubicBezTo>
                    <a:pt x="1207" y="11758"/>
                    <a:pt x="14700" y="169"/>
                    <a:pt x="40481" y="169"/>
                  </a:cubicBezTo>
                  <a:cubicBezTo>
                    <a:pt x="601694" y="-85"/>
                    <a:pt x="1162876" y="-53"/>
                    <a:pt x="1724025" y="265"/>
                  </a:cubicBezTo>
                  <a:cubicBezTo>
                    <a:pt x="1744282" y="265"/>
                    <a:pt x="1756982" y="9186"/>
                    <a:pt x="1762125" y="27030"/>
                  </a:cubicBezTo>
                  <a:close/>
                  <a:moveTo>
                    <a:pt x="881158" y="1104784"/>
                  </a:moveTo>
                  <a:cubicBezTo>
                    <a:pt x="1239933" y="1104720"/>
                    <a:pt x="1462119" y="1104593"/>
                    <a:pt x="1547717" y="1104403"/>
                  </a:cubicBezTo>
                  <a:cubicBezTo>
                    <a:pt x="1612995" y="1104276"/>
                    <a:pt x="1657604" y="1077860"/>
                    <a:pt x="1681543" y="1025155"/>
                  </a:cubicBezTo>
                  <a:cubicBezTo>
                    <a:pt x="1691132" y="1004136"/>
                    <a:pt x="1695831" y="969148"/>
                    <a:pt x="1695641" y="920189"/>
                  </a:cubicBezTo>
                  <a:cubicBezTo>
                    <a:pt x="1695577" y="886344"/>
                    <a:pt x="1695545" y="602848"/>
                    <a:pt x="1695545" y="69702"/>
                  </a:cubicBezTo>
                  <a:cubicBezTo>
                    <a:pt x="1695545" y="68019"/>
                    <a:pt x="1694138" y="66654"/>
                    <a:pt x="1692402" y="66654"/>
                  </a:cubicBezTo>
                  <a:cubicBezTo>
                    <a:pt x="1422083" y="66590"/>
                    <a:pt x="1151636" y="66559"/>
                    <a:pt x="881063" y="66559"/>
                  </a:cubicBezTo>
                  <a:cubicBezTo>
                    <a:pt x="610489" y="66559"/>
                    <a:pt x="340011" y="66654"/>
                    <a:pt x="69628" y="66844"/>
                  </a:cubicBezTo>
                  <a:cubicBezTo>
                    <a:pt x="67929" y="66895"/>
                    <a:pt x="66579" y="68245"/>
                    <a:pt x="66580" y="69892"/>
                  </a:cubicBezTo>
                  <a:cubicBezTo>
                    <a:pt x="66707" y="603038"/>
                    <a:pt x="66739" y="886534"/>
                    <a:pt x="66675" y="920380"/>
                  </a:cubicBezTo>
                  <a:cubicBezTo>
                    <a:pt x="66485" y="969338"/>
                    <a:pt x="71184" y="1004327"/>
                    <a:pt x="80772" y="1025345"/>
                  </a:cubicBezTo>
                  <a:cubicBezTo>
                    <a:pt x="104711" y="1078050"/>
                    <a:pt x="149320" y="1104466"/>
                    <a:pt x="214598" y="1104593"/>
                  </a:cubicBezTo>
                  <a:cubicBezTo>
                    <a:pt x="300196" y="1104784"/>
                    <a:pt x="522383" y="1104847"/>
                    <a:pt x="881158" y="1104784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9827002-F221-636A-826B-BF60448D8F42}"/>
              </a:ext>
            </a:extLst>
          </p:cNvPr>
          <p:cNvSpPr txBox="1"/>
          <p:nvPr/>
        </p:nvSpPr>
        <p:spPr>
          <a:xfrm>
            <a:off x="7837233" y="3519203"/>
            <a:ext cx="108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28 March</a:t>
            </a:r>
          </a:p>
          <a:p>
            <a:pPr algn="ctr"/>
            <a:r>
              <a:rPr lang="en-GB" b="1" dirty="0"/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07758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DB366A-4D6B-D409-7506-F15E0F985E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E48BD8-0A56-0EB5-F371-34D35D53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Postage credits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4987F5-376F-820A-98FE-D73402FE9D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840B1-2B75-FAAD-E047-41CCDECEF9BC}"/>
              </a:ext>
            </a:extLst>
          </p:cNvPr>
          <p:cNvSpPr txBox="1"/>
          <p:nvPr/>
        </p:nvSpPr>
        <p:spPr>
          <a:xfrm>
            <a:off x="7325295" y="2487140"/>
            <a:ext cx="43670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Get postage credit of: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/>
              <a:t>20% for the first 250k incremental advertising mail items; and 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2800" dirty="0"/>
              <a:t>10% for the next 250k incremental items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415283-7EB2-EEE7-9B24-464A91B073CF}"/>
              </a:ext>
            </a:extLst>
          </p:cNvPr>
          <p:cNvSpPr txBox="1"/>
          <p:nvPr/>
        </p:nvSpPr>
        <p:spPr>
          <a:xfrm>
            <a:off x="6267749" y="1367459"/>
            <a:ext cx="16193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  <a:latin typeface="+mj-lt"/>
              </a:rPr>
              <a:t>20</a:t>
            </a:r>
            <a:r>
              <a:rPr lang="en-GB" sz="4400" b="1" dirty="0">
                <a:latin typeface="+mj-lt"/>
              </a:rPr>
              <a:t>%</a:t>
            </a:r>
            <a:endParaRPr lang="en-GB" sz="6600" b="1" dirty="0"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737A41-3FAF-7988-E213-D98BB4490F2A}"/>
              </a:ext>
            </a:extLst>
          </p:cNvPr>
          <p:cNvGrpSpPr/>
          <p:nvPr/>
        </p:nvGrpSpPr>
        <p:grpSpPr>
          <a:xfrm>
            <a:off x="6290497" y="2423569"/>
            <a:ext cx="1004329" cy="1005431"/>
            <a:chOff x="6711028" y="4025932"/>
            <a:chExt cx="761165" cy="762000"/>
          </a:xfrm>
        </p:grpSpPr>
        <p:sp>
          <p:nvSpPr>
            <p:cNvPr id="9" name="Discount">
              <a:extLst>
                <a:ext uri="{FF2B5EF4-FFF2-40B4-BE49-F238E27FC236}">
                  <a16:creationId xmlns:a16="http://schemas.microsoft.com/office/drawing/2014/main" id="{F1AC10D4-F743-BC27-661F-48E0B1AACDDA}"/>
                </a:ext>
              </a:extLst>
            </p:cNvPr>
            <p:cNvSpPr>
              <a:spLocks noChangeAspect="1"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6711028" y="4025932"/>
              <a:ext cx="761165" cy="762000"/>
            </a:xfrm>
            <a:custGeom>
              <a:avLst/>
              <a:gdLst>
                <a:gd name="T0" fmla="*/ 188 w 197"/>
                <a:gd name="T1" fmla="*/ 0 h 197"/>
                <a:gd name="T2" fmla="*/ 113 w 197"/>
                <a:gd name="T3" fmla="*/ 0 h 197"/>
                <a:gd name="T4" fmla="*/ 97 w 197"/>
                <a:gd name="T5" fmla="*/ 7 h 197"/>
                <a:gd name="T6" fmla="*/ 4 w 197"/>
                <a:gd name="T7" fmla="*/ 100 h 197"/>
                <a:gd name="T8" fmla="*/ 4 w 197"/>
                <a:gd name="T9" fmla="*/ 113 h 197"/>
                <a:gd name="T10" fmla="*/ 84 w 197"/>
                <a:gd name="T11" fmla="*/ 193 h 197"/>
                <a:gd name="T12" fmla="*/ 97 w 197"/>
                <a:gd name="T13" fmla="*/ 193 h 197"/>
                <a:gd name="T14" fmla="*/ 190 w 197"/>
                <a:gd name="T15" fmla="*/ 100 h 197"/>
                <a:gd name="T16" fmla="*/ 197 w 197"/>
                <a:gd name="T17" fmla="*/ 84 h 197"/>
                <a:gd name="T18" fmla="*/ 197 w 197"/>
                <a:gd name="T19" fmla="*/ 9 h 197"/>
                <a:gd name="T20" fmla="*/ 188 w 197"/>
                <a:gd name="T21" fmla="*/ 0 h 197"/>
                <a:gd name="T22" fmla="*/ 141 w 197"/>
                <a:gd name="T23" fmla="*/ 75 h 197"/>
                <a:gd name="T24" fmla="*/ 122 w 197"/>
                <a:gd name="T25" fmla="*/ 56 h 197"/>
                <a:gd name="T26" fmla="*/ 141 w 197"/>
                <a:gd name="T27" fmla="*/ 38 h 197"/>
                <a:gd name="T28" fmla="*/ 160 w 197"/>
                <a:gd name="T29" fmla="*/ 56 h 197"/>
                <a:gd name="T30" fmla="*/ 141 w 197"/>
                <a:gd name="T31" fmla="*/ 7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7" h="197">
                  <a:moveTo>
                    <a:pt x="188" y="0"/>
                  </a:moveTo>
                  <a:lnTo>
                    <a:pt x="113" y="0"/>
                  </a:lnTo>
                  <a:cubicBezTo>
                    <a:pt x="107" y="0"/>
                    <a:pt x="100" y="3"/>
                    <a:pt x="97" y="7"/>
                  </a:cubicBezTo>
                  <a:lnTo>
                    <a:pt x="4" y="100"/>
                  </a:lnTo>
                  <a:cubicBezTo>
                    <a:pt x="0" y="103"/>
                    <a:pt x="0" y="109"/>
                    <a:pt x="4" y="113"/>
                  </a:cubicBezTo>
                  <a:lnTo>
                    <a:pt x="84" y="193"/>
                  </a:lnTo>
                  <a:cubicBezTo>
                    <a:pt x="88" y="197"/>
                    <a:pt x="94" y="197"/>
                    <a:pt x="97" y="193"/>
                  </a:cubicBezTo>
                  <a:lnTo>
                    <a:pt x="190" y="100"/>
                  </a:lnTo>
                  <a:cubicBezTo>
                    <a:pt x="194" y="97"/>
                    <a:pt x="197" y="90"/>
                    <a:pt x="197" y="84"/>
                  </a:cubicBezTo>
                  <a:lnTo>
                    <a:pt x="197" y="9"/>
                  </a:lnTo>
                  <a:cubicBezTo>
                    <a:pt x="197" y="4"/>
                    <a:pt x="193" y="0"/>
                    <a:pt x="188" y="0"/>
                  </a:cubicBezTo>
                  <a:close/>
                  <a:moveTo>
                    <a:pt x="141" y="75"/>
                  </a:moveTo>
                  <a:cubicBezTo>
                    <a:pt x="130" y="75"/>
                    <a:pt x="122" y="67"/>
                    <a:pt x="122" y="56"/>
                  </a:cubicBezTo>
                  <a:cubicBezTo>
                    <a:pt x="122" y="46"/>
                    <a:pt x="130" y="38"/>
                    <a:pt x="141" y="38"/>
                  </a:cubicBezTo>
                  <a:cubicBezTo>
                    <a:pt x="151" y="38"/>
                    <a:pt x="160" y="46"/>
                    <a:pt x="160" y="56"/>
                  </a:cubicBezTo>
                  <a:cubicBezTo>
                    <a:pt x="160" y="67"/>
                    <a:pt x="151" y="75"/>
                    <a:pt x="141" y="75"/>
                  </a:cubicBez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Percent">
              <a:extLst>
                <a:ext uri="{FF2B5EF4-FFF2-40B4-BE49-F238E27FC236}">
                  <a16:creationId xmlns:a16="http://schemas.microsoft.com/office/drawing/2014/main" id="{195F1E20-9E88-277C-E110-725DD899C46B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 bwMode="auto">
            <a:xfrm>
              <a:off x="6932801" y="4321306"/>
              <a:ext cx="220807" cy="249670"/>
              <a:chOff x="171" y="161"/>
              <a:chExt cx="153" cy="173"/>
            </a:xfrm>
            <a:noFill/>
          </p:grpSpPr>
          <p:sp>
            <p:nvSpPr>
              <p:cNvPr id="11" name="Percent">
                <a:extLst>
                  <a:ext uri="{FF2B5EF4-FFF2-40B4-BE49-F238E27FC236}">
                    <a16:creationId xmlns:a16="http://schemas.microsoft.com/office/drawing/2014/main" id="{CBF1B916-BE1A-2676-D4C7-B4B95FACB163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87" y="161"/>
                <a:ext cx="121" cy="173"/>
              </a:xfrm>
              <a:custGeom>
                <a:avLst/>
                <a:gdLst>
                  <a:gd name="T0" fmla="*/ 853 w 889"/>
                  <a:gd name="T1" fmla="*/ 19 h 1272"/>
                  <a:gd name="T2" fmla="*/ 767 w 889"/>
                  <a:gd name="T3" fmla="*/ 37 h 1272"/>
                  <a:gd name="T4" fmla="*/ 19 w 889"/>
                  <a:gd name="T5" fmla="*/ 1177 h 1272"/>
                  <a:gd name="T6" fmla="*/ 36 w 889"/>
                  <a:gd name="T7" fmla="*/ 1262 h 1272"/>
                  <a:gd name="T8" fmla="*/ 71 w 889"/>
                  <a:gd name="T9" fmla="*/ 1272 h 1272"/>
                  <a:gd name="T10" fmla="*/ 122 w 889"/>
                  <a:gd name="T11" fmla="*/ 1244 h 1272"/>
                  <a:gd name="T12" fmla="*/ 870 w 889"/>
                  <a:gd name="T13" fmla="*/ 105 h 1272"/>
                  <a:gd name="T14" fmla="*/ 853 w 889"/>
                  <a:gd name="T15" fmla="*/ 19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89" h="1272">
                    <a:moveTo>
                      <a:pt x="853" y="19"/>
                    </a:moveTo>
                    <a:cubicBezTo>
                      <a:pt x="824" y="0"/>
                      <a:pt x="786" y="8"/>
                      <a:pt x="767" y="37"/>
                    </a:cubicBezTo>
                    <a:lnTo>
                      <a:pt x="19" y="1177"/>
                    </a:lnTo>
                    <a:cubicBezTo>
                      <a:pt x="0" y="1205"/>
                      <a:pt x="8" y="1243"/>
                      <a:pt x="36" y="1262"/>
                    </a:cubicBezTo>
                    <a:cubicBezTo>
                      <a:pt x="47" y="1269"/>
                      <a:pt x="59" y="1272"/>
                      <a:pt x="71" y="1272"/>
                    </a:cubicBezTo>
                    <a:cubicBezTo>
                      <a:pt x="91" y="1272"/>
                      <a:pt x="110" y="1263"/>
                      <a:pt x="122" y="1244"/>
                    </a:cubicBezTo>
                    <a:lnTo>
                      <a:pt x="870" y="105"/>
                    </a:lnTo>
                    <a:cubicBezTo>
                      <a:pt x="889" y="76"/>
                      <a:pt x="881" y="38"/>
                      <a:pt x="853" y="19"/>
                    </a:cubicBezTo>
                    <a:close/>
                  </a:path>
                </a:pathLst>
              </a:cu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Percent">
                <a:extLst>
                  <a:ext uri="{FF2B5EF4-FFF2-40B4-BE49-F238E27FC236}">
                    <a16:creationId xmlns:a16="http://schemas.microsoft.com/office/drawing/2014/main" id="{D20CBC5B-3E28-76F4-8974-2179FF4D6EB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171" y="184"/>
                <a:ext cx="54" cy="54"/>
              </a:xfrm>
              <a:prstGeom prst="ellipse">
                <a:avLst/>
              </a:pr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Percent">
                <a:extLst>
                  <a:ext uri="{FF2B5EF4-FFF2-40B4-BE49-F238E27FC236}">
                    <a16:creationId xmlns:a16="http://schemas.microsoft.com/office/drawing/2014/main" id="{4BB73BF7-AD67-F42F-CC66-0DF1EB67F180}"/>
                  </a:ext>
                </a:extLst>
              </p:cNvPr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70" y="258"/>
                <a:ext cx="54" cy="55"/>
              </a:xfrm>
              <a:prstGeom prst="ellipse">
                <a:avLst/>
              </a:prstGeom>
              <a:grpFill/>
              <a:ln w="3810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836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4CDD-8B55-F0A4-D2FA-2BFFF8E92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APPLICATION AND CREDIT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9AD00-3452-12CE-DC1F-EAA43123F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Offer open for postings mailed by 28</a:t>
            </a:r>
            <a:r>
              <a:rPr lang="en-GB" baseline="30000" dirty="0"/>
              <a:t>th</a:t>
            </a:r>
            <a:r>
              <a:rPr lang="en-GB" dirty="0"/>
              <a:t> March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E62A9-A6FC-9A86-71AD-978D1B92D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17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8071C5-54E5-7CA8-0248-F577EFA396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4D7529-DF39-24CF-54FF-A94DBC0E8E74}"/>
              </a:ext>
            </a:extLst>
          </p:cNvPr>
          <p:cNvSpPr>
            <a:spLocks noChangeAspect="1"/>
          </p:cNvSpPr>
          <p:nvPr/>
        </p:nvSpPr>
        <p:spPr>
          <a:xfrm>
            <a:off x="8617167" y="2197134"/>
            <a:ext cx="624548" cy="6245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BE03A-1D17-0A82-029A-A1832C7F8CC9}"/>
              </a:ext>
            </a:extLst>
          </p:cNvPr>
          <p:cNvSpPr>
            <a:spLocks noChangeAspect="1"/>
          </p:cNvSpPr>
          <p:nvPr/>
        </p:nvSpPr>
        <p:spPr>
          <a:xfrm>
            <a:off x="1216085" y="2122302"/>
            <a:ext cx="624548" cy="62454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9A62ADB0-AEEF-FDE7-9553-F91D2B4725FC}"/>
              </a:ext>
            </a:extLst>
          </p:cNvPr>
          <p:cNvSpPr>
            <a:spLocks noChangeAspect="1"/>
          </p:cNvSpPr>
          <p:nvPr/>
        </p:nvSpPr>
        <p:spPr>
          <a:xfrm>
            <a:off x="4142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4348843F-5ED8-6E42-39BC-25BCB06513E8}"/>
              </a:ext>
            </a:extLst>
          </p:cNvPr>
          <p:cNvSpPr>
            <a:spLocks noChangeAspect="1"/>
          </p:cNvSpPr>
          <p:nvPr/>
        </p:nvSpPr>
        <p:spPr>
          <a:xfrm flipV="1">
            <a:off x="2266140" y="3517759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921900D6-2826-D88B-FC7F-82710A9B0A9E}"/>
              </a:ext>
            </a:extLst>
          </p:cNvPr>
          <p:cNvSpPr>
            <a:spLocks noChangeAspect="1"/>
          </p:cNvSpPr>
          <p:nvPr/>
        </p:nvSpPr>
        <p:spPr>
          <a:xfrm>
            <a:off x="4120020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77FC33E1-99BA-ABFD-54A3-DBF7F5C1755E}"/>
              </a:ext>
            </a:extLst>
          </p:cNvPr>
          <p:cNvSpPr>
            <a:spLocks noChangeAspect="1"/>
          </p:cNvSpPr>
          <p:nvPr/>
        </p:nvSpPr>
        <p:spPr>
          <a:xfrm flipV="1">
            <a:off x="5977077" y="3512996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4F96552D-24B0-9F65-0B0C-0305CA008D30}"/>
              </a:ext>
            </a:extLst>
          </p:cNvPr>
          <p:cNvSpPr>
            <a:spLocks noChangeAspect="1"/>
          </p:cNvSpPr>
          <p:nvPr/>
        </p:nvSpPr>
        <p:spPr>
          <a:xfrm>
            <a:off x="7836324" y="2445202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B7BA27-A5F4-B03D-87DD-8728F048BB90}"/>
              </a:ext>
            </a:extLst>
          </p:cNvPr>
          <p:cNvSpPr>
            <a:spLocks noChangeAspect="1"/>
          </p:cNvSpPr>
          <p:nvPr/>
        </p:nvSpPr>
        <p:spPr>
          <a:xfrm>
            <a:off x="3016429" y="5366323"/>
            <a:ext cx="624548" cy="62454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453148-466B-E675-4738-4CBC3556FFE4}"/>
              </a:ext>
            </a:extLst>
          </p:cNvPr>
          <p:cNvSpPr>
            <a:spLocks noChangeAspect="1"/>
          </p:cNvSpPr>
          <p:nvPr/>
        </p:nvSpPr>
        <p:spPr>
          <a:xfrm>
            <a:off x="4890351" y="2164342"/>
            <a:ext cx="624548" cy="6245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78A4320-BD04-6EC6-8FDC-7A66DD81C13F}"/>
              </a:ext>
            </a:extLst>
          </p:cNvPr>
          <p:cNvSpPr>
            <a:spLocks noChangeAspect="1"/>
          </p:cNvSpPr>
          <p:nvPr/>
        </p:nvSpPr>
        <p:spPr>
          <a:xfrm>
            <a:off x="6816324" y="5326321"/>
            <a:ext cx="624548" cy="62454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per_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86BBEFF-A48F-D73E-5CEE-298CBEE42CD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5011448" y="2286098"/>
            <a:ext cx="421847" cy="370825"/>
          </a:xfrm>
          <a:custGeom>
            <a:avLst/>
            <a:gdLst>
              <a:gd name="T0" fmla="*/ 29 w 1232"/>
              <a:gd name="T1" fmla="*/ 8 h 1080"/>
              <a:gd name="T2" fmla="*/ 4 w 1232"/>
              <a:gd name="T3" fmla="*/ 29 h 1080"/>
              <a:gd name="T4" fmla="*/ 234 w 1232"/>
              <a:gd name="T5" fmla="*/ 1055 h 1080"/>
              <a:gd name="T6" fmla="*/ 271 w 1232"/>
              <a:gd name="T7" fmla="*/ 1069 h 1080"/>
              <a:gd name="T8" fmla="*/ 541 w 1232"/>
              <a:gd name="T9" fmla="*/ 880 h 1080"/>
              <a:gd name="T10" fmla="*/ 590 w 1232"/>
              <a:gd name="T11" fmla="*/ 889 h 1080"/>
              <a:gd name="T12" fmla="*/ 679 w 1232"/>
              <a:gd name="T13" fmla="*/ 1020 h 1080"/>
              <a:gd name="T14" fmla="*/ 711 w 1232"/>
              <a:gd name="T15" fmla="*/ 1016 h 1080"/>
              <a:gd name="T16" fmla="*/ 820 w 1232"/>
              <a:gd name="T17" fmla="*/ 722 h 1080"/>
              <a:gd name="T18" fmla="*/ 810 w 1232"/>
              <a:gd name="T19" fmla="*/ 717 h 1080"/>
              <a:gd name="T20" fmla="*/ 771 w 1232"/>
              <a:gd name="T21" fmla="*/ 765 h 1080"/>
              <a:gd name="T22" fmla="*/ 713 w 1232"/>
              <a:gd name="T23" fmla="*/ 794 h 1080"/>
              <a:gd name="T24" fmla="*/ 699 w 1232"/>
              <a:gd name="T25" fmla="*/ 794 h 1080"/>
              <a:gd name="T26" fmla="*/ 641 w 1232"/>
              <a:gd name="T27" fmla="*/ 767 h 1080"/>
              <a:gd name="T28" fmla="*/ 201 w 1232"/>
              <a:gd name="T29" fmla="*/ 211 h 1080"/>
              <a:gd name="T30" fmla="*/ 207 w 1232"/>
              <a:gd name="T31" fmla="*/ 205 h 1080"/>
              <a:gd name="T32" fmla="*/ 804 w 1232"/>
              <a:gd name="T33" fmla="*/ 667 h 1080"/>
              <a:gd name="T34" fmla="*/ 865 w 1232"/>
              <a:gd name="T35" fmla="*/ 677 h 1080"/>
              <a:gd name="T36" fmla="*/ 1213 w 1232"/>
              <a:gd name="T37" fmla="*/ 554 h 1080"/>
              <a:gd name="T38" fmla="*/ 1214 w 1232"/>
              <a:gd name="T39" fmla="*/ 527 h 1080"/>
              <a:gd name="T40" fmla="*/ 29 w 1232"/>
              <a:gd name="T41" fmla="*/ 8 h 1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32" h="1080">
                <a:moveTo>
                  <a:pt x="29" y="8"/>
                </a:moveTo>
                <a:cubicBezTo>
                  <a:pt x="11" y="0"/>
                  <a:pt x="0" y="10"/>
                  <a:pt x="4" y="29"/>
                </a:cubicBezTo>
                <a:lnTo>
                  <a:pt x="234" y="1055"/>
                </a:lnTo>
                <a:cubicBezTo>
                  <a:pt x="239" y="1074"/>
                  <a:pt x="255" y="1080"/>
                  <a:pt x="271" y="1069"/>
                </a:cubicBezTo>
                <a:lnTo>
                  <a:pt x="541" y="880"/>
                </a:lnTo>
                <a:cubicBezTo>
                  <a:pt x="557" y="869"/>
                  <a:pt x="579" y="873"/>
                  <a:pt x="590" y="889"/>
                </a:cubicBezTo>
                <a:lnTo>
                  <a:pt x="679" y="1020"/>
                </a:lnTo>
                <a:cubicBezTo>
                  <a:pt x="689" y="1036"/>
                  <a:pt x="704" y="1035"/>
                  <a:pt x="711" y="1016"/>
                </a:cubicBezTo>
                <a:lnTo>
                  <a:pt x="820" y="722"/>
                </a:lnTo>
                <a:cubicBezTo>
                  <a:pt x="826" y="704"/>
                  <a:pt x="822" y="702"/>
                  <a:pt x="810" y="717"/>
                </a:cubicBezTo>
                <a:lnTo>
                  <a:pt x="771" y="765"/>
                </a:lnTo>
                <a:cubicBezTo>
                  <a:pt x="758" y="780"/>
                  <a:pt x="732" y="793"/>
                  <a:pt x="713" y="794"/>
                </a:cubicBezTo>
                <a:lnTo>
                  <a:pt x="699" y="794"/>
                </a:lnTo>
                <a:cubicBezTo>
                  <a:pt x="679" y="794"/>
                  <a:pt x="653" y="782"/>
                  <a:pt x="641" y="767"/>
                </a:cubicBezTo>
                <a:lnTo>
                  <a:pt x="201" y="211"/>
                </a:lnTo>
                <a:cubicBezTo>
                  <a:pt x="189" y="196"/>
                  <a:pt x="191" y="193"/>
                  <a:pt x="207" y="205"/>
                </a:cubicBezTo>
                <a:lnTo>
                  <a:pt x="804" y="667"/>
                </a:lnTo>
                <a:cubicBezTo>
                  <a:pt x="819" y="679"/>
                  <a:pt x="847" y="684"/>
                  <a:pt x="865" y="677"/>
                </a:cubicBezTo>
                <a:lnTo>
                  <a:pt x="1213" y="554"/>
                </a:lnTo>
                <a:cubicBezTo>
                  <a:pt x="1231" y="547"/>
                  <a:pt x="1232" y="535"/>
                  <a:pt x="1214" y="527"/>
                </a:cubicBezTo>
                <a:lnTo>
                  <a:pt x="2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Plane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583C147-C6AC-81A4-E598-06E7FCA781E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7999164" y="5786751"/>
            <a:ext cx="383028" cy="9691"/>
            <a:chOff x="2478" y="2188"/>
            <a:chExt cx="2648" cy="67"/>
          </a:xfrm>
          <a:solidFill>
            <a:schemeClr val="accent3"/>
          </a:solidFill>
        </p:grpSpPr>
        <p:sp>
          <p:nvSpPr>
            <p:cNvPr id="19" name="Freeform 487">
              <a:extLst>
                <a:ext uri="{FF2B5EF4-FFF2-40B4-BE49-F238E27FC236}">
                  <a16:creationId xmlns:a16="http://schemas.microsoft.com/office/drawing/2014/main" id="{A56CF35B-558D-2911-8326-5D4BA747A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188"/>
              <a:ext cx="0" cy="31"/>
            </a:xfrm>
            <a:custGeom>
              <a:avLst/>
              <a:gdLst>
                <a:gd name="T0" fmla="*/ 0 h 8"/>
                <a:gd name="T1" fmla="*/ 8 h 8"/>
                <a:gd name="T2" fmla="*/ 6 h 8"/>
                <a:gd name="T3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8"/>
                  </a:lnTo>
                  <a:cubicBezTo>
                    <a:pt x="0" y="7"/>
                    <a:pt x="0" y="7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490">
              <a:extLst>
                <a:ext uri="{FF2B5EF4-FFF2-40B4-BE49-F238E27FC236}">
                  <a16:creationId xmlns:a16="http://schemas.microsoft.com/office/drawing/2014/main" id="{08964823-FE7D-71BF-DF35-C2CB5B71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" y="2211"/>
              <a:ext cx="4" cy="44"/>
            </a:xfrm>
            <a:custGeom>
              <a:avLst/>
              <a:gdLst>
                <a:gd name="T0" fmla="*/ 0 w 1"/>
                <a:gd name="T1" fmla="*/ 8 h 11"/>
                <a:gd name="T2" fmla="*/ 1 w 1"/>
                <a:gd name="T3" fmla="*/ 11 h 11"/>
                <a:gd name="T4" fmla="*/ 1 w 1"/>
                <a:gd name="T5" fmla="*/ 2 h 11"/>
                <a:gd name="T6" fmla="*/ 1 w 1"/>
                <a:gd name="T7" fmla="*/ 0 h 11"/>
                <a:gd name="T8" fmla="*/ 0 w 1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1">
                  <a:moveTo>
                    <a:pt x="0" y="8"/>
                  </a:moveTo>
                  <a:cubicBezTo>
                    <a:pt x="0" y="9"/>
                    <a:pt x="1" y="10"/>
                    <a:pt x="1" y="11"/>
                  </a:cubicBezTo>
                  <a:cubicBezTo>
                    <a:pt x="1" y="8"/>
                    <a:pt x="1" y="5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3"/>
                    <a:pt x="1" y="5"/>
                    <a:pt x="0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491">
              <a:extLst>
                <a:ext uri="{FF2B5EF4-FFF2-40B4-BE49-F238E27FC236}">
                  <a16:creationId xmlns:a16="http://schemas.microsoft.com/office/drawing/2014/main" id="{8A89AD6C-6C68-6BAB-10B1-251368447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8" y="2211"/>
              <a:ext cx="0" cy="44"/>
            </a:xfrm>
            <a:custGeom>
              <a:avLst/>
              <a:gdLst>
                <a:gd name="T0" fmla="*/ 0 h 11"/>
                <a:gd name="T1" fmla="*/ 2 h 11"/>
                <a:gd name="T2" fmla="*/ 11 h 11"/>
                <a:gd name="T3" fmla="*/ 8 h 11"/>
                <a:gd name="T4" fmla="*/ 0 h 1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1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5"/>
                    <a:pt x="0" y="8"/>
                    <a:pt x="0" y="11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Graphic 21" descr="Chat RTL">
            <a:extLst>
              <a:ext uri="{FF2B5EF4-FFF2-40B4-BE49-F238E27FC236}">
                <a16:creationId xmlns:a16="http://schemas.microsoft.com/office/drawing/2014/main" id="{DF090772-A189-80C9-D709-7D8D153B82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70281" y="2186624"/>
            <a:ext cx="516155" cy="51615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8A8697A-B5DB-301C-B28D-88980E2F9D80}"/>
              </a:ext>
            </a:extLst>
          </p:cNvPr>
          <p:cNvSpPr/>
          <p:nvPr/>
        </p:nvSpPr>
        <p:spPr>
          <a:xfrm>
            <a:off x="543959" y="2771731"/>
            <a:ext cx="19309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GET IN TOUCH</a:t>
            </a:r>
          </a:p>
          <a:p>
            <a:pPr lvl="0" algn="ctr">
              <a:defRPr/>
            </a:pPr>
            <a:r>
              <a:rPr lang="en-GB" sz="14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Speak to your Account Manager to make sure you are applying for the best incentive for your needs and to check that you meet the requirements.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B7B21-D582-AD1F-4A4B-52534695C694}"/>
              </a:ext>
            </a:extLst>
          </p:cNvPr>
          <p:cNvSpPr txBox="1"/>
          <p:nvPr/>
        </p:nvSpPr>
        <p:spPr>
          <a:xfrm>
            <a:off x="2461277" y="3994485"/>
            <a:ext cx="1782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 dirty="0"/>
              <a:t>APPLY ONLINE</a:t>
            </a:r>
          </a:p>
          <a:p>
            <a:pPr lvl="0" algn="ctr">
              <a:defRPr/>
            </a:pPr>
            <a:r>
              <a:rPr lang="en-GB" sz="1400" dirty="0"/>
              <a:t>Use the link to the online application.  Your application can also be completed by an agent.</a:t>
            </a:r>
          </a:p>
        </p:txBody>
      </p:sp>
      <p:pic>
        <p:nvPicPr>
          <p:cNvPr id="25" name="Graphic 24" descr="Internet">
            <a:extLst>
              <a:ext uri="{FF2B5EF4-FFF2-40B4-BE49-F238E27FC236}">
                <a16:creationId xmlns:a16="http://schemas.microsoft.com/office/drawing/2014/main" id="{FE31E77F-19D8-0B7B-8684-7B1AF4B9EE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5097" y="5413812"/>
            <a:ext cx="516155" cy="5161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9D4217-8B06-8730-8CE3-A0C42DAA104E}"/>
              </a:ext>
            </a:extLst>
          </p:cNvPr>
          <p:cNvSpPr txBox="1"/>
          <p:nvPr/>
        </p:nvSpPr>
        <p:spPr>
          <a:xfrm>
            <a:off x="4227469" y="2885453"/>
            <a:ext cx="20037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WE’LL GET IN TOUCH</a:t>
            </a:r>
          </a:p>
          <a:p>
            <a:pPr algn="ctr">
              <a:defRPr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 discuss your application and check all the detail with you.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2E5B7-A2ED-515E-74FE-8FAC5EE5EC48}"/>
              </a:ext>
            </a:extLst>
          </p:cNvPr>
          <p:cNvSpPr txBox="1"/>
          <p:nvPr/>
        </p:nvSpPr>
        <p:spPr>
          <a:xfrm>
            <a:off x="6098662" y="4534324"/>
            <a:ext cx="19927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POST YOUR MAILINGS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Start posting your volume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F7D9C7-1379-A1FA-96FD-E2D43A4A0EE6}"/>
              </a:ext>
            </a:extLst>
          </p:cNvPr>
          <p:cNvSpPr txBox="1"/>
          <p:nvPr/>
        </p:nvSpPr>
        <p:spPr>
          <a:xfrm>
            <a:off x="9814795" y="3612037"/>
            <a:ext cx="197534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REDEEM YOUR </a:t>
            </a:r>
          </a:p>
          <a:p>
            <a:pPr algn="ctr">
              <a:defRPr/>
            </a:pPr>
            <a:r>
              <a:rPr lang="en-GB" sz="1400" b="1" dirty="0"/>
              <a:t>CREDIT</a:t>
            </a:r>
          </a:p>
          <a:p>
            <a:pPr algn="ctr"/>
            <a:r>
              <a:rPr lang="en-GB" sz="1400" dirty="0"/>
              <a:t>Receive your credit as a voucher or have it paid into a Royal Mail postage account. Credit vouchers are valid for 12 months.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8164D4-3E9F-7EFF-62C9-DE9F57C1E975}"/>
              </a:ext>
            </a:extLst>
          </p:cNvPr>
          <p:cNvSpPr txBox="1"/>
          <p:nvPr/>
        </p:nvSpPr>
        <p:spPr>
          <a:xfrm>
            <a:off x="7989307" y="2832618"/>
            <a:ext cx="19230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b="1" dirty="0"/>
              <a:t>APPLY FOR YOUR POSTAGE CREDIT</a:t>
            </a:r>
            <a:endParaRPr lang="en-GB" sz="1400" dirty="0"/>
          </a:p>
          <a:p>
            <a:pPr algn="ctr">
              <a:defRPr/>
            </a:pPr>
            <a:r>
              <a:rPr lang="en-GB" sz="1400" dirty="0">
                <a:solidFill>
                  <a:srgbClr val="000000">
                    <a:lumMod val="85000"/>
                    <a:lumOff val="15000"/>
                  </a:srgbClr>
                </a:solidFill>
              </a:rPr>
              <a:t>When you have completed your activity you will need to apply to Royal Mail for your credit</a:t>
            </a: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0852CE3E-F4DF-1771-60F3-3FE0E80AC9DC}"/>
              </a:ext>
            </a:extLst>
          </p:cNvPr>
          <p:cNvSpPr>
            <a:spLocks noChangeAspect="1"/>
          </p:cNvSpPr>
          <p:nvPr/>
        </p:nvSpPr>
        <p:spPr>
          <a:xfrm flipV="1">
            <a:off x="9694062" y="3515685"/>
            <a:ext cx="2207250" cy="2207251"/>
          </a:xfrm>
          <a:prstGeom prst="blockArc">
            <a:avLst>
              <a:gd name="adj1" fmla="val 9000000"/>
              <a:gd name="adj2" fmla="val 1800000"/>
              <a:gd name="adj3" fmla="val 3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Graphic 30" descr="Envelope">
            <a:extLst>
              <a:ext uri="{FF2B5EF4-FFF2-40B4-BE49-F238E27FC236}">
                <a16:creationId xmlns:a16="http://schemas.microsoft.com/office/drawing/2014/main" id="{FDC25DE2-3043-2A21-E67A-0423678BA9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91475" y="5412396"/>
            <a:ext cx="469232" cy="469232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73105F3-E549-8116-68E9-EBFFCBC74C0E}"/>
              </a:ext>
            </a:extLst>
          </p:cNvPr>
          <p:cNvSpPr>
            <a:spLocks noChangeAspect="1"/>
          </p:cNvSpPr>
          <p:nvPr/>
        </p:nvSpPr>
        <p:spPr>
          <a:xfrm>
            <a:off x="10543140" y="5362902"/>
            <a:ext cx="624548" cy="624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3" name="Plus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E3FEE62-5B03-A82A-30D6-545A175807C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8726087" y="2304543"/>
            <a:ext cx="406708" cy="407907"/>
            <a:chOff x="50" y="50"/>
            <a:chExt cx="339" cy="340"/>
          </a:xfrm>
          <a:solidFill>
            <a:schemeClr val="bg1"/>
          </a:solidFill>
        </p:grpSpPr>
        <p:sp>
          <p:nvSpPr>
            <p:cNvPr id="34" name="Plus">
              <a:extLst>
                <a:ext uri="{FF2B5EF4-FFF2-40B4-BE49-F238E27FC236}">
                  <a16:creationId xmlns:a16="http://schemas.microsoft.com/office/drawing/2014/main" id="{37FEA078-30EC-E45C-694B-9F9BA700270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35" y="135"/>
              <a:ext cx="169" cy="170"/>
            </a:xfrm>
            <a:custGeom>
              <a:avLst/>
              <a:gdLst>
                <a:gd name="T0" fmla="*/ 50 w 100"/>
                <a:gd name="T1" fmla="*/ 100 h 100"/>
                <a:gd name="T2" fmla="*/ 63 w 100"/>
                <a:gd name="T3" fmla="*/ 88 h 100"/>
                <a:gd name="T4" fmla="*/ 63 w 100"/>
                <a:gd name="T5" fmla="*/ 63 h 100"/>
                <a:gd name="T6" fmla="*/ 88 w 100"/>
                <a:gd name="T7" fmla="*/ 63 h 100"/>
                <a:gd name="T8" fmla="*/ 100 w 100"/>
                <a:gd name="T9" fmla="*/ 50 h 100"/>
                <a:gd name="T10" fmla="*/ 88 w 100"/>
                <a:gd name="T11" fmla="*/ 38 h 100"/>
                <a:gd name="T12" fmla="*/ 63 w 100"/>
                <a:gd name="T13" fmla="*/ 38 h 100"/>
                <a:gd name="T14" fmla="*/ 63 w 100"/>
                <a:gd name="T15" fmla="*/ 13 h 100"/>
                <a:gd name="T16" fmla="*/ 50 w 100"/>
                <a:gd name="T17" fmla="*/ 0 h 100"/>
                <a:gd name="T18" fmla="*/ 38 w 100"/>
                <a:gd name="T19" fmla="*/ 13 h 100"/>
                <a:gd name="T20" fmla="*/ 38 w 100"/>
                <a:gd name="T21" fmla="*/ 38 h 100"/>
                <a:gd name="T22" fmla="*/ 13 w 100"/>
                <a:gd name="T23" fmla="*/ 38 h 100"/>
                <a:gd name="T24" fmla="*/ 0 w 100"/>
                <a:gd name="T25" fmla="*/ 50 h 100"/>
                <a:gd name="T26" fmla="*/ 13 w 100"/>
                <a:gd name="T27" fmla="*/ 63 h 100"/>
                <a:gd name="T28" fmla="*/ 38 w 100"/>
                <a:gd name="T29" fmla="*/ 63 h 100"/>
                <a:gd name="T30" fmla="*/ 38 w 100"/>
                <a:gd name="T31" fmla="*/ 88 h 100"/>
                <a:gd name="T32" fmla="*/ 50 w 100"/>
                <a:gd name="T3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cubicBezTo>
                    <a:pt x="57" y="100"/>
                    <a:pt x="63" y="94"/>
                    <a:pt x="63" y="88"/>
                  </a:cubicBezTo>
                  <a:lnTo>
                    <a:pt x="63" y="63"/>
                  </a:lnTo>
                  <a:lnTo>
                    <a:pt x="88" y="63"/>
                  </a:lnTo>
                  <a:cubicBezTo>
                    <a:pt x="94" y="63"/>
                    <a:pt x="100" y="57"/>
                    <a:pt x="100" y="50"/>
                  </a:cubicBezTo>
                  <a:cubicBezTo>
                    <a:pt x="100" y="43"/>
                    <a:pt x="94" y="38"/>
                    <a:pt x="88" y="38"/>
                  </a:cubicBezTo>
                  <a:lnTo>
                    <a:pt x="63" y="38"/>
                  </a:lnTo>
                  <a:lnTo>
                    <a:pt x="63" y="13"/>
                  </a:lnTo>
                  <a:cubicBezTo>
                    <a:pt x="63" y="6"/>
                    <a:pt x="57" y="0"/>
                    <a:pt x="50" y="0"/>
                  </a:cubicBezTo>
                  <a:cubicBezTo>
                    <a:pt x="43" y="0"/>
                    <a:pt x="38" y="6"/>
                    <a:pt x="38" y="13"/>
                  </a:cubicBezTo>
                  <a:lnTo>
                    <a:pt x="38" y="38"/>
                  </a:lnTo>
                  <a:lnTo>
                    <a:pt x="13" y="38"/>
                  </a:lnTo>
                  <a:cubicBezTo>
                    <a:pt x="6" y="38"/>
                    <a:pt x="0" y="43"/>
                    <a:pt x="0" y="50"/>
                  </a:cubicBezTo>
                  <a:cubicBezTo>
                    <a:pt x="0" y="57"/>
                    <a:pt x="6" y="63"/>
                    <a:pt x="13" y="63"/>
                  </a:cubicBezTo>
                  <a:lnTo>
                    <a:pt x="38" y="63"/>
                  </a:lnTo>
                  <a:lnTo>
                    <a:pt x="38" y="88"/>
                  </a:lnTo>
                  <a:cubicBezTo>
                    <a:pt x="38" y="94"/>
                    <a:pt x="43" y="100"/>
                    <a:pt x="50" y="1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lus">
              <a:extLst>
                <a:ext uri="{FF2B5EF4-FFF2-40B4-BE49-F238E27FC236}">
                  <a16:creationId xmlns:a16="http://schemas.microsoft.com/office/drawing/2014/main" id="{1AEDD5D4-1CA8-E154-0B36-766D2C8E38B1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0" y="50"/>
              <a:ext cx="339" cy="340"/>
            </a:xfrm>
            <a:custGeom>
              <a:avLst/>
              <a:gdLst>
                <a:gd name="T0" fmla="*/ 100 w 200"/>
                <a:gd name="T1" fmla="*/ 0 h 200"/>
                <a:gd name="T2" fmla="*/ 0 w 200"/>
                <a:gd name="T3" fmla="*/ 100 h 200"/>
                <a:gd name="T4" fmla="*/ 100 w 200"/>
                <a:gd name="T5" fmla="*/ 200 h 200"/>
                <a:gd name="T6" fmla="*/ 151 w 200"/>
                <a:gd name="T7" fmla="*/ 186 h 200"/>
                <a:gd name="T8" fmla="*/ 156 w 200"/>
                <a:gd name="T9" fmla="*/ 169 h 200"/>
                <a:gd name="T10" fmla="*/ 139 w 200"/>
                <a:gd name="T11" fmla="*/ 164 h 200"/>
                <a:gd name="T12" fmla="*/ 100 w 200"/>
                <a:gd name="T13" fmla="*/ 175 h 200"/>
                <a:gd name="T14" fmla="*/ 25 w 200"/>
                <a:gd name="T15" fmla="*/ 100 h 200"/>
                <a:gd name="T16" fmla="*/ 100 w 200"/>
                <a:gd name="T17" fmla="*/ 25 h 200"/>
                <a:gd name="T18" fmla="*/ 175 w 200"/>
                <a:gd name="T19" fmla="*/ 100 h 200"/>
                <a:gd name="T20" fmla="*/ 164 w 200"/>
                <a:gd name="T21" fmla="*/ 139 h 200"/>
                <a:gd name="T22" fmla="*/ 169 w 200"/>
                <a:gd name="T23" fmla="*/ 156 h 200"/>
                <a:gd name="T24" fmla="*/ 186 w 200"/>
                <a:gd name="T25" fmla="*/ 151 h 200"/>
                <a:gd name="T26" fmla="*/ 200 w 200"/>
                <a:gd name="T27" fmla="*/ 100 h 200"/>
                <a:gd name="T28" fmla="*/ 100 w 200"/>
                <a:gd name="T2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" h="200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200"/>
                    <a:pt x="100" y="200"/>
                  </a:cubicBezTo>
                  <a:cubicBezTo>
                    <a:pt x="118" y="200"/>
                    <a:pt x="136" y="195"/>
                    <a:pt x="151" y="186"/>
                  </a:cubicBezTo>
                  <a:cubicBezTo>
                    <a:pt x="157" y="182"/>
                    <a:pt x="159" y="174"/>
                    <a:pt x="156" y="169"/>
                  </a:cubicBezTo>
                  <a:cubicBezTo>
                    <a:pt x="152" y="163"/>
                    <a:pt x="144" y="161"/>
                    <a:pt x="139" y="164"/>
                  </a:cubicBezTo>
                  <a:cubicBezTo>
                    <a:pt x="127" y="171"/>
                    <a:pt x="114" y="175"/>
                    <a:pt x="100" y="175"/>
                  </a:cubicBezTo>
                  <a:cubicBezTo>
                    <a:pt x="59" y="175"/>
                    <a:pt x="25" y="141"/>
                    <a:pt x="25" y="100"/>
                  </a:cubicBezTo>
                  <a:cubicBezTo>
                    <a:pt x="25" y="59"/>
                    <a:pt x="59" y="25"/>
                    <a:pt x="100" y="25"/>
                  </a:cubicBezTo>
                  <a:cubicBezTo>
                    <a:pt x="141" y="25"/>
                    <a:pt x="175" y="59"/>
                    <a:pt x="175" y="100"/>
                  </a:cubicBezTo>
                  <a:cubicBezTo>
                    <a:pt x="175" y="114"/>
                    <a:pt x="171" y="127"/>
                    <a:pt x="164" y="139"/>
                  </a:cubicBezTo>
                  <a:cubicBezTo>
                    <a:pt x="161" y="144"/>
                    <a:pt x="163" y="152"/>
                    <a:pt x="169" y="156"/>
                  </a:cubicBezTo>
                  <a:cubicBezTo>
                    <a:pt x="174" y="159"/>
                    <a:pt x="182" y="157"/>
                    <a:pt x="186" y="151"/>
                  </a:cubicBezTo>
                  <a:cubicBezTo>
                    <a:pt x="195" y="136"/>
                    <a:pt x="200" y="118"/>
                    <a:pt x="200" y="100"/>
                  </a:cubicBezTo>
                  <a:cubicBezTo>
                    <a:pt x="200" y="45"/>
                    <a:pt x="155" y="0"/>
                    <a:pt x="1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Accounting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43B14C4-C1D4-8F39-3855-392989E1461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647090" y="5477695"/>
            <a:ext cx="482002" cy="407907"/>
            <a:chOff x="2687638" y="138112"/>
            <a:chExt cx="981075" cy="830263"/>
          </a:xfrm>
          <a:solidFill>
            <a:schemeClr val="tx1"/>
          </a:solidFill>
        </p:grpSpPr>
        <p:sp>
          <p:nvSpPr>
            <p:cNvPr id="37" name="Freeform 105">
              <a:extLst>
                <a:ext uri="{FF2B5EF4-FFF2-40B4-BE49-F238E27FC236}">
                  <a16:creationId xmlns:a16="http://schemas.microsoft.com/office/drawing/2014/main" id="{0272BB4D-BD74-1E86-EE68-AF6C1EBE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338" y="138112"/>
              <a:ext cx="968375" cy="514350"/>
            </a:xfrm>
            <a:custGeom>
              <a:avLst/>
              <a:gdLst>
                <a:gd name="T0" fmla="*/ 1260 w 1272"/>
                <a:gd name="T1" fmla="*/ 388 h 675"/>
                <a:gd name="T2" fmla="*/ 595 w 1272"/>
                <a:gd name="T3" fmla="*/ 4 h 675"/>
                <a:gd name="T4" fmla="*/ 570 w 1272"/>
                <a:gd name="T5" fmla="*/ 4 h 675"/>
                <a:gd name="T6" fmla="*/ 13 w 1272"/>
                <a:gd name="T7" fmla="*/ 328 h 675"/>
                <a:gd name="T8" fmla="*/ 0 w 1272"/>
                <a:gd name="T9" fmla="*/ 350 h 675"/>
                <a:gd name="T10" fmla="*/ 13 w 1272"/>
                <a:gd name="T11" fmla="*/ 371 h 675"/>
                <a:gd name="T12" fmla="*/ 234 w 1272"/>
                <a:gd name="T13" fmla="*/ 499 h 675"/>
                <a:gd name="T14" fmla="*/ 284 w 1272"/>
                <a:gd name="T15" fmla="*/ 470 h 675"/>
                <a:gd name="T16" fmla="*/ 75 w 1272"/>
                <a:gd name="T17" fmla="*/ 350 h 675"/>
                <a:gd name="T18" fmla="*/ 583 w 1272"/>
                <a:gd name="T19" fmla="*/ 55 h 675"/>
                <a:gd name="T20" fmla="*/ 1197 w 1272"/>
                <a:gd name="T21" fmla="*/ 409 h 675"/>
                <a:gd name="T22" fmla="*/ 791 w 1272"/>
                <a:gd name="T23" fmla="*/ 646 h 675"/>
                <a:gd name="T24" fmla="*/ 841 w 1272"/>
                <a:gd name="T25" fmla="*/ 675 h 675"/>
                <a:gd name="T26" fmla="*/ 1260 w 1272"/>
                <a:gd name="T27" fmla="*/ 431 h 675"/>
                <a:gd name="T28" fmla="*/ 1272 w 1272"/>
                <a:gd name="T29" fmla="*/ 409 h 675"/>
                <a:gd name="T30" fmla="*/ 1260 w 1272"/>
                <a:gd name="T31" fmla="*/ 388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2" h="675">
                  <a:moveTo>
                    <a:pt x="1260" y="388"/>
                  </a:moveTo>
                  <a:lnTo>
                    <a:pt x="595" y="4"/>
                  </a:lnTo>
                  <a:cubicBezTo>
                    <a:pt x="588" y="0"/>
                    <a:pt x="578" y="0"/>
                    <a:pt x="570" y="4"/>
                  </a:cubicBezTo>
                  <a:lnTo>
                    <a:pt x="13" y="328"/>
                  </a:lnTo>
                  <a:cubicBezTo>
                    <a:pt x="5" y="333"/>
                    <a:pt x="0" y="341"/>
                    <a:pt x="0" y="350"/>
                  </a:cubicBezTo>
                  <a:cubicBezTo>
                    <a:pt x="0" y="359"/>
                    <a:pt x="5" y="367"/>
                    <a:pt x="13" y="371"/>
                  </a:cubicBezTo>
                  <a:lnTo>
                    <a:pt x="234" y="499"/>
                  </a:lnTo>
                  <a:lnTo>
                    <a:pt x="284" y="470"/>
                  </a:lnTo>
                  <a:lnTo>
                    <a:pt x="75" y="350"/>
                  </a:lnTo>
                  <a:lnTo>
                    <a:pt x="583" y="55"/>
                  </a:lnTo>
                  <a:lnTo>
                    <a:pt x="1197" y="409"/>
                  </a:lnTo>
                  <a:lnTo>
                    <a:pt x="791" y="646"/>
                  </a:lnTo>
                  <a:lnTo>
                    <a:pt x="841" y="675"/>
                  </a:lnTo>
                  <a:lnTo>
                    <a:pt x="1260" y="431"/>
                  </a:lnTo>
                  <a:cubicBezTo>
                    <a:pt x="1268" y="427"/>
                    <a:pt x="1272" y="418"/>
                    <a:pt x="1272" y="409"/>
                  </a:cubicBezTo>
                  <a:cubicBezTo>
                    <a:pt x="1272" y="400"/>
                    <a:pt x="1267" y="392"/>
                    <a:pt x="1260" y="3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6">
              <a:extLst>
                <a:ext uri="{FF2B5EF4-FFF2-40B4-BE49-F238E27FC236}">
                  <a16:creationId xmlns:a16="http://schemas.microsoft.com/office/drawing/2014/main" id="{4A985E68-26EF-90A0-CAB5-A8BF3611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651" y="296862"/>
              <a:ext cx="296863" cy="111125"/>
            </a:xfrm>
            <a:custGeom>
              <a:avLst/>
              <a:gdLst>
                <a:gd name="T0" fmla="*/ 388 w 388"/>
                <a:gd name="T1" fmla="*/ 45 h 146"/>
                <a:gd name="T2" fmla="*/ 186 w 388"/>
                <a:gd name="T3" fmla="*/ 0 h 146"/>
                <a:gd name="T4" fmla="*/ 0 w 388"/>
                <a:gd name="T5" fmla="*/ 37 h 146"/>
                <a:gd name="T6" fmla="*/ 188 w 388"/>
                <a:gd name="T7" fmla="*/ 146 h 146"/>
                <a:gd name="T8" fmla="*/ 388 w 388"/>
                <a:gd name="T9" fmla="*/ 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8" h="146">
                  <a:moveTo>
                    <a:pt x="388" y="45"/>
                  </a:moveTo>
                  <a:cubicBezTo>
                    <a:pt x="333" y="16"/>
                    <a:pt x="262" y="0"/>
                    <a:pt x="186" y="0"/>
                  </a:cubicBezTo>
                  <a:cubicBezTo>
                    <a:pt x="118" y="0"/>
                    <a:pt x="52" y="13"/>
                    <a:pt x="0" y="37"/>
                  </a:cubicBezTo>
                  <a:lnTo>
                    <a:pt x="188" y="146"/>
                  </a:lnTo>
                  <a:lnTo>
                    <a:pt x="388" y="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7">
              <a:extLst>
                <a:ext uri="{FF2B5EF4-FFF2-40B4-BE49-F238E27FC236}">
                  <a16:creationId xmlns:a16="http://schemas.microsoft.com/office/drawing/2014/main" id="{F02F9B5F-5332-34FD-102A-B7B35CC38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6" y="350837"/>
              <a:ext cx="204788" cy="196850"/>
            </a:xfrm>
            <a:custGeom>
              <a:avLst/>
              <a:gdLst>
                <a:gd name="T0" fmla="*/ 81 w 267"/>
                <a:gd name="T1" fmla="*/ 257 h 257"/>
                <a:gd name="T2" fmla="*/ 163 w 267"/>
                <a:gd name="T3" fmla="*/ 227 h 257"/>
                <a:gd name="T4" fmla="*/ 264 w 267"/>
                <a:gd name="T5" fmla="*/ 109 h 257"/>
                <a:gd name="T6" fmla="*/ 209 w 267"/>
                <a:gd name="T7" fmla="*/ 0 h 257"/>
                <a:gd name="T8" fmla="*/ 0 w 267"/>
                <a:gd name="T9" fmla="*/ 105 h 257"/>
                <a:gd name="T10" fmla="*/ 81 w 267"/>
                <a:gd name="T11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57">
                  <a:moveTo>
                    <a:pt x="81" y="257"/>
                  </a:moveTo>
                  <a:cubicBezTo>
                    <a:pt x="111" y="250"/>
                    <a:pt x="138" y="240"/>
                    <a:pt x="163" y="227"/>
                  </a:cubicBezTo>
                  <a:cubicBezTo>
                    <a:pt x="223" y="197"/>
                    <a:pt x="259" y="155"/>
                    <a:pt x="264" y="109"/>
                  </a:cubicBezTo>
                  <a:cubicBezTo>
                    <a:pt x="267" y="70"/>
                    <a:pt x="248" y="32"/>
                    <a:pt x="209" y="0"/>
                  </a:cubicBezTo>
                  <a:lnTo>
                    <a:pt x="0" y="105"/>
                  </a:lnTo>
                  <a:lnTo>
                    <a:pt x="81" y="25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08">
              <a:extLst>
                <a:ext uri="{FF2B5EF4-FFF2-40B4-BE49-F238E27FC236}">
                  <a16:creationId xmlns:a16="http://schemas.microsoft.com/office/drawing/2014/main" id="{6849CACB-3F5C-1891-33C4-01EAD6C02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226" y="344487"/>
              <a:ext cx="285750" cy="212725"/>
            </a:xfrm>
            <a:custGeom>
              <a:avLst/>
              <a:gdLst>
                <a:gd name="T0" fmla="*/ 317 w 375"/>
                <a:gd name="T1" fmla="*/ 279 h 279"/>
                <a:gd name="T2" fmla="*/ 375 w 375"/>
                <a:gd name="T3" fmla="*/ 275 h 279"/>
                <a:gd name="T4" fmla="*/ 291 w 375"/>
                <a:gd name="T5" fmla="*/ 118 h 279"/>
                <a:gd name="T6" fmla="*/ 85 w 375"/>
                <a:gd name="T7" fmla="*/ 0 h 279"/>
                <a:gd name="T8" fmla="*/ 32 w 375"/>
                <a:gd name="T9" fmla="*/ 159 h 279"/>
                <a:gd name="T10" fmla="*/ 154 w 375"/>
                <a:gd name="T11" fmla="*/ 155 h 279"/>
                <a:gd name="T12" fmla="*/ 304 w 375"/>
                <a:gd name="T13" fmla="*/ 277 h 279"/>
                <a:gd name="T14" fmla="*/ 317 w 375"/>
                <a:gd name="T15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5" h="279">
                  <a:moveTo>
                    <a:pt x="317" y="279"/>
                  </a:moveTo>
                  <a:cubicBezTo>
                    <a:pt x="336" y="279"/>
                    <a:pt x="356" y="278"/>
                    <a:pt x="375" y="275"/>
                  </a:cubicBezTo>
                  <a:lnTo>
                    <a:pt x="291" y="118"/>
                  </a:lnTo>
                  <a:lnTo>
                    <a:pt x="85" y="0"/>
                  </a:lnTo>
                  <a:cubicBezTo>
                    <a:pt x="21" y="44"/>
                    <a:pt x="0" y="101"/>
                    <a:pt x="32" y="159"/>
                  </a:cubicBezTo>
                  <a:cubicBezTo>
                    <a:pt x="72" y="133"/>
                    <a:pt x="119" y="133"/>
                    <a:pt x="154" y="155"/>
                  </a:cubicBezTo>
                  <a:lnTo>
                    <a:pt x="304" y="277"/>
                  </a:lnTo>
                  <a:cubicBezTo>
                    <a:pt x="304" y="277"/>
                    <a:pt x="307" y="279"/>
                    <a:pt x="317" y="27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9">
              <a:extLst>
                <a:ext uri="{FF2B5EF4-FFF2-40B4-BE49-F238E27FC236}">
                  <a16:creationId xmlns:a16="http://schemas.microsoft.com/office/drawing/2014/main" id="{F582A16A-C9AD-09E8-62E0-C94A78D58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638" y="484187"/>
              <a:ext cx="684213" cy="484188"/>
            </a:xfrm>
            <a:custGeom>
              <a:avLst/>
              <a:gdLst>
                <a:gd name="T0" fmla="*/ 848 w 898"/>
                <a:gd name="T1" fmla="*/ 363 h 635"/>
                <a:gd name="T2" fmla="*/ 472 w 898"/>
                <a:gd name="T3" fmla="*/ 580 h 635"/>
                <a:gd name="T4" fmla="*/ 466 w 898"/>
                <a:gd name="T5" fmla="*/ 581 h 635"/>
                <a:gd name="T6" fmla="*/ 459 w 898"/>
                <a:gd name="T7" fmla="*/ 580 h 635"/>
                <a:gd name="T8" fmla="*/ 178 w 898"/>
                <a:gd name="T9" fmla="*/ 417 h 635"/>
                <a:gd name="T10" fmla="*/ 50 w 898"/>
                <a:gd name="T11" fmla="*/ 308 h 635"/>
                <a:gd name="T12" fmla="*/ 50 w 898"/>
                <a:gd name="T13" fmla="*/ 275 h 635"/>
                <a:gd name="T14" fmla="*/ 426 w 898"/>
                <a:gd name="T15" fmla="*/ 58 h 635"/>
                <a:gd name="T16" fmla="*/ 433 w 898"/>
                <a:gd name="T17" fmla="*/ 56 h 635"/>
                <a:gd name="T18" fmla="*/ 438 w 898"/>
                <a:gd name="T19" fmla="*/ 57 h 635"/>
                <a:gd name="T20" fmla="*/ 579 w 898"/>
                <a:gd name="T21" fmla="*/ 174 h 635"/>
                <a:gd name="T22" fmla="*/ 848 w 898"/>
                <a:gd name="T23" fmla="*/ 330 h 635"/>
                <a:gd name="T24" fmla="*/ 848 w 898"/>
                <a:gd name="T25" fmla="*/ 363 h 635"/>
                <a:gd name="T26" fmla="*/ 497 w 898"/>
                <a:gd name="T27" fmla="*/ 623 h 635"/>
                <a:gd name="T28" fmla="*/ 873 w 898"/>
                <a:gd name="T29" fmla="*/ 406 h 635"/>
                <a:gd name="T30" fmla="*/ 898 w 898"/>
                <a:gd name="T31" fmla="*/ 363 h 635"/>
                <a:gd name="T32" fmla="*/ 898 w 898"/>
                <a:gd name="T33" fmla="*/ 330 h 635"/>
                <a:gd name="T34" fmla="*/ 873 w 898"/>
                <a:gd name="T35" fmla="*/ 287 h 635"/>
                <a:gd name="T36" fmla="*/ 608 w 898"/>
                <a:gd name="T37" fmla="*/ 133 h 635"/>
                <a:gd name="T38" fmla="*/ 470 w 898"/>
                <a:gd name="T39" fmla="*/ 19 h 635"/>
                <a:gd name="T40" fmla="*/ 401 w 898"/>
                <a:gd name="T41" fmla="*/ 14 h 635"/>
                <a:gd name="T42" fmla="*/ 25 w 898"/>
                <a:gd name="T43" fmla="*/ 231 h 635"/>
                <a:gd name="T44" fmla="*/ 0 w 898"/>
                <a:gd name="T45" fmla="*/ 274 h 635"/>
                <a:gd name="T46" fmla="*/ 0 w 898"/>
                <a:gd name="T47" fmla="*/ 307 h 635"/>
                <a:gd name="T48" fmla="*/ 18 w 898"/>
                <a:gd name="T49" fmla="*/ 346 h 635"/>
                <a:gd name="T50" fmla="*/ 146 w 898"/>
                <a:gd name="T51" fmla="*/ 455 h 635"/>
                <a:gd name="T52" fmla="*/ 153 w 898"/>
                <a:gd name="T53" fmla="*/ 460 h 635"/>
                <a:gd name="T54" fmla="*/ 434 w 898"/>
                <a:gd name="T55" fmla="*/ 623 h 635"/>
                <a:gd name="T56" fmla="*/ 497 w 898"/>
                <a:gd name="T57" fmla="*/ 623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8" h="635">
                  <a:moveTo>
                    <a:pt x="848" y="363"/>
                  </a:moveTo>
                  <a:lnTo>
                    <a:pt x="472" y="580"/>
                  </a:lnTo>
                  <a:cubicBezTo>
                    <a:pt x="470" y="581"/>
                    <a:pt x="468" y="581"/>
                    <a:pt x="466" y="581"/>
                  </a:cubicBezTo>
                  <a:cubicBezTo>
                    <a:pt x="464" y="581"/>
                    <a:pt x="461" y="581"/>
                    <a:pt x="459" y="580"/>
                  </a:cubicBezTo>
                  <a:lnTo>
                    <a:pt x="178" y="417"/>
                  </a:lnTo>
                  <a:lnTo>
                    <a:pt x="50" y="308"/>
                  </a:lnTo>
                  <a:lnTo>
                    <a:pt x="50" y="275"/>
                  </a:lnTo>
                  <a:lnTo>
                    <a:pt x="426" y="58"/>
                  </a:lnTo>
                  <a:cubicBezTo>
                    <a:pt x="427" y="57"/>
                    <a:pt x="430" y="56"/>
                    <a:pt x="433" y="56"/>
                  </a:cubicBezTo>
                  <a:cubicBezTo>
                    <a:pt x="435" y="56"/>
                    <a:pt x="437" y="56"/>
                    <a:pt x="438" y="57"/>
                  </a:cubicBezTo>
                  <a:lnTo>
                    <a:pt x="579" y="174"/>
                  </a:lnTo>
                  <a:lnTo>
                    <a:pt x="848" y="330"/>
                  </a:lnTo>
                  <a:lnTo>
                    <a:pt x="848" y="363"/>
                  </a:lnTo>
                  <a:close/>
                  <a:moveTo>
                    <a:pt x="497" y="623"/>
                  </a:moveTo>
                  <a:lnTo>
                    <a:pt x="873" y="406"/>
                  </a:lnTo>
                  <a:cubicBezTo>
                    <a:pt x="889" y="397"/>
                    <a:pt x="898" y="380"/>
                    <a:pt x="898" y="363"/>
                  </a:cubicBezTo>
                  <a:lnTo>
                    <a:pt x="898" y="330"/>
                  </a:lnTo>
                  <a:cubicBezTo>
                    <a:pt x="898" y="312"/>
                    <a:pt x="888" y="296"/>
                    <a:pt x="873" y="287"/>
                  </a:cubicBezTo>
                  <a:lnTo>
                    <a:pt x="608" y="133"/>
                  </a:lnTo>
                  <a:lnTo>
                    <a:pt x="470" y="19"/>
                  </a:lnTo>
                  <a:cubicBezTo>
                    <a:pt x="453" y="5"/>
                    <a:pt x="431" y="0"/>
                    <a:pt x="401" y="14"/>
                  </a:cubicBezTo>
                  <a:lnTo>
                    <a:pt x="25" y="231"/>
                  </a:lnTo>
                  <a:cubicBezTo>
                    <a:pt x="10" y="240"/>
                    <a:pt x="0" y="257"/>
                    <a:pt x="0" y="274"/>
                  </a:cubicBezTo>
                  <a:lnTo>
                    <a:pt x="0" y="307"/>
                  </a:lnTo>
                  <a:cubicBezTo>
                    <a:pt x="0" y="322"/>
                    <a:pt x="7" y="336"/>
                    <a:pt x="18" y="346"/>
                  </a:cubicBezTo>
                  <a:lnTo>
                    <a:pt x="146" y="455"/>
                  </a:lnTo>
                  <a:cubicBezTo>
                    <a:pt x="148" y="457"/>
                    <a:pt x="151" y="458"/>
                    <a:pt x="153" y="460"/>
                  </a:cubicBezTo>
                  <a:lnTo>
                    <a:pt x="434" y="623"/>
                  </a:lnTo>
                  <a:cubicBezTo>
                    <a:pt x="456" y="635"/>
                    <a:pt x="477" y="635"/>
                    <a:pt x="497" y="623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10">
              <a:extLst>
                <a:ext uri="{FF2B5EF4-FFF2-40B4-BE49-F238E27FC236}">
                  <a16:creationId xmlns:a16="http://schemas.microsoft.com/office/drawing/2014/main" id="{7FC20B91-2CE7-BF27-3FBD-AD4B4415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488" y="717550"/>
              <a:ext cx="93663" cy="55563"/>
            </a:xfrm>
            <a:custGeom>
              <a:avLst/>
              <a:gdLst>
                <a:gd name="T0" fmla="*/ 22 w 123"/>
                <a:gd name="T1" fmla="*/ 59 h 72"/>
                <a:gd name="T2" fmla="*/ 101 w 123"/>
                <a:gd name="T3" fmla="*/ 59 h 72"/>
                <a:gd name="T4" fmla="*/ 101 w 123"/>
                <a:gd name="T5" fmla="*/ 13 h 72"/>
                <a:gd name="T6" fmla="*/ 22 w 123"/>
                <a:gd name="T7" fmla="*/ 13 h 72"/>
                <a:gd name="T8" fmla="*/ 22 w 123"/>
                <a:gd name="T9" fmla="*/ 5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2">
                  <a:moveTo>
                    <a:pt x="22" y="59"/>
                  </a:moveTo>
                  <a:cubicBezTo>
                    <a:pt x="44" y="72"/>
                    <a:pt x="79" y="72"/>
                    <a:pt x="101" y="59"/>
                  </a:cubicBezTo>
                  <a:cubicBezTo>
                    <a:pt x="123" y="46"/>
                    <a:pt x="123" y="26"/>
                    <a:pt x="101" y="13"/>
                  </a:cubicBezTo>
                  <a:cubicBezTo>
                    <a:pt x="80" y="0"/>
                    <a:pt x="44" y="0"/>
                    <a:pt x="22" y="13"/>
                  </a:cubicBezTo>
                  <a:cubicBezTo>
                    <a:pt x="0" y="26"/>
                    <a:pt x="0" y="46"/>
                    <a:pt x="22" y="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B46255EE-C6AA-42EA-FE31-B31DE9AD8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888" y="658812"/>
              <a:ext cx="93663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1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79" y="0"/>
                    <a:pt x="44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1" y="58"/>
                  </a:cubicBezTo>
                  <a:cubicBezTo>
                    <a:pt x="122" y="46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12">
              <a:extLst>
                <a:ext uri="{FF2B5EF4-FFF2-40B4-BE49-F238E27FC236}">
                  <a16:creationId xmlns:a16="http://schemas.microsoft.com/office/drawing/2014/main" id="{90FD0DA1-77AC-498C-180A-C8CE42506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4663" y="788987"/>
              <a:ext cx="95250" cy="53975"/>
            </a:xfrm>
            <a:custGeom>
              <a:avLst/>
              <a:gdLst>
                <a:gd name="T0" fmla="*/ 101 w 123"/>
                <a:gd name="T1" fmla="*/ 12 h 71"/>
                <a:gd name="T2" fmla="*/ 22 w 123"/>
                <a:gd name="T3" fmla="*/ 12 h 71"/>
                <a:gd name="T4" fmla="*/ 22 w 123"/>
                <a:gd name="T5" fmla="*/ 58 h 71"/>
                <a:gd name="T6" fmla="*/ 101 w 123"/>
                <a:gd name="T7" fmla="*/ 58 h 71"/>
                <a:gd name="T8" fmla="*/ 101 w 123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1">
                  <a:moveTo>
                    <a:pt x="101" y="12"/>
                  </a:moveTo>
                  <a:cubicBezTo>
                    <a:pt x="80" y="0"/>
                    <a:pt x="44" y="0"/>
                    <a:pt x="22" y="12"/>
                  </a:cubicBezTo>
                  <a:cubicBezTo>
                    <a:pt x="0" y="25"/>
                    <a:pt x="0" y="45"/>
                    <a:pt x="22" y="58"/>
                  </a:cubicBezTo>
                  <a:cubicBezTo>
                    <a:pt x="44" y="71"/>
                    <a:pt x="79" y="71"/>
                    <a:pt x="101" y="58"/>
                  </a:cubicBezTo>
                  <a:cubicBezTo>
                    <a:pt x="123" y="45"/>
                    <a:pt x="123" y="25"/>
                    <a:pt x="101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C3E700F9-647F-D069-8EEB-E03A8273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651" y="730250"/>
              <a:ext cx="92075" cy="53975"/>
            </a:xfrm>
            <a:custGeom>
              <a:avLst/>
              <a:gdLst>
                <a:gd name="T0" fmla="*/ 101 w 122"/>
                <a:gd name="T1" fmla="*/ 12 h 71"/>
                <a:gd name="T2" fmla="*/ 22 w 122"/>
                <a:gd name="T3" fmla="*/ 12 h 71"/>
                <a:gd name="T4" fmla="*/ 21 w 122"/>
                <a:gd name="T5" fmla="*/ 58 h 71"/>
                <a:gd name="T6" fmla="*/ 100 w 122"/>
                <a:gd name="T7" fmla="*/ 58 h 71"/>
                <a:gd name="T8" fmla="*/ 101 w 122"/>
                <a:gd name="T9" fmla="*/ 1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1">
                  <a:moveTo>
                    <a:pt x="101" y="12"/>
                  </a:moveTo>
                  <a:cubicBezTo>
                    <a:pt x="79" y="0"/>
                    <a:pt x="43" y="0"/>
                    <a:pt x="22" y="12"/>
                  </a:cubicBezTo>
                  <a:cubicBezTo>
                    <a:pt x="0" y="25"/>
                    <a:pt x="0" y="46"/>
                    <a:pt x="21" y="58"/>
                  </a:cubicBezTo>
                  <a:cubicBezTo>
                    <a:pt x="43" y="71"/>
                    <a:pt x="79" y="71"/>
                    <a:pt x="100" y="58"/>
                  </a:cubicBezTo>
                  <a:cubicBezTo>
                    <a:pt x="122" y="46"/>
                    <a:pt x="122" y="25"/>
                    <a:pt x="101" y="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14">
              <a:extLst>
                <a:ext uri="{FF2B5EF4-FFF2-40B4-BE49-F238E27FC236}">
                  <a16:creationId xmlns:a16="http://schemas.microsoft.com/office/drawing/2014/main" id="{22192775-135A-19E6-2FB8-D005A99E9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001" y="568325"/>
              <a:ext cx="268288" cy="165100"/>
            </a:xfrm>
            <a:custGeom>
              <a:avLst/>
              <a:gdLst>
                <a:gd name="T0" fmla="*/ 347 w 353"/>
                <a:gd name="T1" fmla="*/ 48 h 216"/>
                <a:gd name="T2" fmla="*/ 292 w 353"/>
                <a:gd name="T3" fmla="*/ 3 h 216"/>
                <a:gd name="T4" fmla="*/ 270 w 353"/>
                <a:gd name="T5" fmla="*/ 3 h 216"/>
                <a:gd name="T6" fmla="*/ 6 w 353"/>
                <a:gd name="T7" fmla="*/ 156 h 216"/>
                <a:gd name="T8" fmla="*/ 6 w 353"/>
                <a:gd name="T9" fmla="*/ 168 h 216"/>
                <a:gd name="T10" fmla="*/ 61 w 353"/>
                <a:gd name="T11" fmla="*/ 213 h 216"/>
                <a:gd name="T12" fmla="*/ 83 w 353"/>
                <a:gd name="T13" fmla="*/ 213 h 216"/>
                <a:gd name="T14" fmla="*/ 347 w 353"/>
                <a:gd name="T15" fmla="*/ 60 h 216"/>
                <a:gd name="T16" fmla="*/ 347 w 353"/>
                <a:gd name="T17" fmla="*/ 4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16">
                  <a:moveTo>
                    <a:pt x="347" y="48"/>
                  </a:moveTo>
                  <a:lnTo>
                    <a:pt x="292" y="3"/>
                  </a:lnTo>
                  <a:cubicBezTo>
                    <a:pt x="286" y="0"/>
                    <a:pt x="276" y="0"/>
                    <a:pt x="270" y="3"/>
                  </a:cubicBezTo>
                  <a:lnTo>
                    <a:pt x="6" y="156"/>
                  </a:lnTo>
                  <a:cubicBezTo>
                    <a:pt x="0" y="159"/>
                    <a:pt x="2" y="164"/>
                    <a:pt x="6" y="168"/>
                  </a:cubicBezTo>
                  <a:lnTo>
                    <a:pt x="61" y="213"/>
                  </a:lnTo>
                  <a:cubicBezTo>
                    <a:pt x="67" y="216"/>
                    <a:pt x="77" y="216"/>
                    <a:pt x="83" y="213"/>
                  </a:cubicBezTo>
                  <a:lnTo>
                    <a:pt x="347" y="60"/>
                  </a:lnTo>
                  <a:cubicBezTo>
                    <a:pt x="353" y="57"/>
                    <a:pt x="352" y="51"/>
                    <a:pt x="347" y="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Action Button: Go to End 46">
            <a:hlinkClick r:id="rId14" highlightClick="1"/>
            <a:extLst>
              <a:ext uri="{FF2B5EF4-FFF2-40B4-BE49-F238E27FC236}">
                <a16:creationId xmlns:a16="http://schemas.microsoft.com/office/drawing/2014/main" id="{9A4A8D39-A647-4B03-2127-9EF9A1BBF7BE}"/>
              </a:ext>
            </a:extLst>
          </p:cNvPr>
          <p:cNvSpPr/>
          <p:nvPr/>
        </p:nvSpPr>
        <p:spPr>
          <a:xfrm>
            <a:off x="543959" y="1377799"/>
            <a:ext cx="475404" cy="425767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D6344B-05FE-6BD6-8C7C-263E21BCE5CF}"/>
              </a:ext>
            </a:extLst>
          </p:cNvPr>
          <p:cNvSpPr/>
          <p:nvPr/>
        </p:nvSpPr>
        <p:spPr>
          <a:xfrm>
            <a:off x="992229" y="1416462"/>
            <a:ext cx="31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Go to the application form here</a:t>
            </a:r>
          </a:p>
        </p:txBody>
      </p:sp>
    </p:spTree>
    <p:extLst>
      <p:ext uri="{BB962C8B-B14F-4D97-AF65-F5344CB8AC3E}">
        <p14:creationId xmlns:p14="http://schemas.microsoft.com/office/powerpoint/2010/main" val="325330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FB8FB2-09D2-7923-7D73-7005CC308A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2800" dirty="0"/>
              <a:t>Why are you testing?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C8726A-627C-4AA2-C6C3-E66EED7CF8F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you tell us about the objectives and strategy for your new acquisition activity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Could you explain how this is something new to your marketing plan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Outline the strategic thinking on why you are including mail in your acquisition now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Are you returning to mail for acquisition after a break?</a:t>
            </a:r>
          </a:p>
          <a:p>
            <a:endParaRPr lang="en-GB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7ED36C-FDDE-2C48-DF85-F64FE9D2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more detail the better!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33AD93-2A5F-658E-3F18-D529BB3AB2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sz="2800" dirty="0"/>
              <a:t>How are you measuring the results?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7E108F-0AAA-5611-1B7F-B56D7170C19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sz="2800" dirty="0"/>
              <a:t>What are the details of the test?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F642EF-4851-D2A8-508D-09D4BCD7C9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Who are you targeting and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targeting strategy have you used e.g. profiling? existing customer base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test cells are in your plan?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Are you testing different creative routes and if so why?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If you have a test matrix please do include it.</a:t>
            </a:r>
          </a:p>
          <a:p>
            <a:endParaRPr lang="en-GB" sz="16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5749DE-C148-7929-ECD1-C46089B824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Please tell us the volumes you are testing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What are the main KPIs for this campaign – predicted response rate, sales, ROI</a:t>
            </a:r>
          </a:p>
          <a:p>
            <a:pPr marL="177800" indent="-1778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Is there anything else you want to achieve with the campaign?  Drive to digital, push to store or other softer brand measures, for example?</a:t>
            </a:r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F5C59-D957-7271-8BCA-21E19BB351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97FCEF-501D-11A0-F66D-39C8A3E7E0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more information you can provide will help us process your application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A7742C-AC5C-A60A-867E-A4E3BBE7DD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459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6E622B8-6829-3174-C598-D039DF8A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Frequently asked questions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B3B99E-118A-8E88-6223-62515E300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2FC1F5-43A1-C00D-3B29-F44EB346C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19</a:t>
            </a:fld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CB50A88-E04A-7627-26E1-A38E7A7818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Full terms and conditions apply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7E967C-46F6-D2AC-97EC-74F4DC528228}"/>
              </a:ext>
            </a:extLst>
          </p:cNvPr>
          <p:cNvSpPr/>
          <p:nvPr/>
        </p:nvSpPr>
        <p:spPr>
          <a:xfrm>
            <a:off x="1050534" y="2499688"/>
            <a:ext cx="3805200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Can I use postcard formats?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CDF65E-0872-C40A-5A41-CCF1ED810017}"/>
              </a:ext>
            </a:extLst>
          </p:cNvPr>
          <p:cNvSpPr/>
          <p:nvPr/>
        </p:nvSpPr>
        <p:spPr>
          <a:xfrm>
            <a:off x="4855735" y="2499688"/>
            <a:ext cx="6527748" cy="790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Traditional postcards are not eligible, please see the Machinable Postcard and One Piece Mailer Guide for options to use with incentives at www.royalmailwholesale.com/incentives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408AC29-7B9B-0B87-6CA9-3AF952C432F1}"/>
              </a:ext>
            </a:extLst>
          </p:cNvPr>
          <p:cNvSpPr/>
          <p:nvPr/>
        </p:nvSpPr>
        <p:spPr>
          <a:xfrm>
            <a:off x="1050534" y="3286730"/>
            <a:ext cx="3805200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What will happen if my actual TIS volume is less than 4,000  items?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A244CE-7A8D-EF53-081E-DB51A0AF1942}"/>
              </a:ext>
            </a:extLst>
          </p:cNvPr>
          <p:cNvSpPr/>
          <p:nvPr/>
        </p:nvSpPr>
        <p:spPr>
          <a:xfrm>
            <a:off x="4855735" y="3286730"/>
            <a:ext cx="6527748" cy="79092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You will not receive any postage credit if your actual TIS volume is less than 4,000 mailing items.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152723-5813-AB34-FD19-B3B369932435}"/>
              </a:ext>
            </a:extLst>
          </p:cNvPr>
          <p:cNvSpPr/>
          <p:nvPr/>
        </p:nvSpPr>
        <p:spPr>
          <a:xfrm>
            <a:off x="1050534" y="4084282"/>
            <a:ext cx="3805200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How long will my postage credit vouchers be valid for?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C3EC50-50BB-DFB8-7788-FF2DF6EDD741}"/>
              </a:ext>
            </a:extLst>
          </p:cNvPr>
          <p:cNvSpPr/>
          <p:nvPr/>
        </p:nvSpPr>
        <p:spPr>
          <a:xfrm>
            <a:off x="4855735" y="4084282"/>
            <a:ext cx="6527748" cy="79092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800"/>
              </a:lnSpc>
            </a:pPr>
            <a:r>
              <a:rPr lang="en-US" sz="1600" dirty="0">
                <a:solidFill>
                  <a:schemeClr val="tx1"/>
                </a:solidFill>
              </a:rPr>
              <a:t>Postage credit vouchers are valid for 12 months from date of issue. </a:t>
            </a:r>
          </a:p>
        </p:txBody>
      </p:sp>
      <p:grpSp>
        <p:nvGrpSpPr>
          <p:cNvPr id="24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8971034A-9293-3AC5-F251-97205FA7C91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399636" y="2655207"/>
            <a:ext cx="541434" cy="542925"/>
            <a:chOff x="44" y="44"/>
            <a:chExt cx="363" cy="364"/>
          </a:xfrm>
          <a:solidFill>
            <a:schemeClr val="accent1"/>
          </a:solidFill>
        </p:grpSpPr>
        <p:sp>
          <p:nvSpPr>
            <p:cNvPr id="25" name="Help">
              <a:extLst>
                <a:ext uri="{FF2B5EF4-FFF2-40B4-BE49-F238E27FC236}">
                  <a16:creationId xmlns:a16="http://schemas.microsoft.com/office/drawing/2014/main" id="{31143841-5C00-E870-1D89-CFAEE610FEFB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elp">
              <a:extLst>
                <a:ext uri="{FF2B5EF4-FFF2-40B4-BE49-F238E27FC236}">
                  <a16:creationId xmlns:a16="http://schemas.microsoft.com/office/drawing/2014/main" id="{689E05CC-AB16-777F-2083-3D37EE72BCBB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Help">
              <a:extLst>
                <a:ext uri="{FF2B5EF4-FFF2-40B4-BE49-F238E27FC236}">
                  <a16:creationId xmlns:a16="http://schemas.microsoft.com/office/drawing/2014/main" id="{61821D1A-F83C-DDB6-D547-2D721DB8EBFB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60043B40-B2ED-7E5B-22BE-C150FEB19C5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399636" y="3438226"/>
            <a:ext cx="541434" cy="542925"/>
            <a:chOff x="44" y="44"/>
            <a:chExt cx="363" cy="364"/>
          </a:xfrm>
          <a:solidFill>
            <a:schemeClr val="accent2"/>
          </a:solidFill>
        </p:grpSpPr>
        <p:sp>
          <p:nvSpPr>
            <p:cNvPr id="29" name="Help">
              <a:extLst>
                <a:ext uri="{FF2B5EF4-FFF2-40B4-BE49-F238E27FC236}">
                  <a16:creationId xmlns:a16="http://schemas.microsoft.com/office/drawing/2014/main" id="{70E3E9F8-00C2-F4BE-93F1-5F4BDBCF5D92}"/>
                </a:ext>
              </a:extLst>
            </p:cNvPr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Help">
              <a:extLst>
                <a:ext uri="{FF2B5EF4-FFF2-40B4-BE49-F238E27FC236}">
                  <a16:creationId xmlns:a16="http://schemas.microsoft.com/office/drawing/2014/main" id="{E8114257-C533-05F1-E6E3-F6497C6E4C97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Help">
              <a:extLst>
                <a:ext uri="{FF2B5EF4-FFF2-40B4-BE49-F238E27FC236}">
                  <a16:creationId xmlns:a16="http://schemas.microsoft.com/office/drawing/2014/main" id="{4FCD5282-34B5-B97D-8933-552BDB43A06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Help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1E67287-0CE3-4A34-30D9-77F7F1F4FC6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99636" y="4221246"/>
            <a:ext cx="541434" cy="542925"/>
            <a:chOff x="44" y="44"/>
            <a:chExt cx="363" cy="364"/>
          </a:xfrm>
          <a:solidFill>
            <a:schemeClr val="accent3"/>
          </a:solidFill>
        </p:grpSpPr>
        <p:sp>
          <p:nvSpPr>
            <p:cNvPr id="33" name="Help">
              <a:extLst>
                <a:ext uri="{FF2B5EF4-FFF2-40B4-BE49-F238E27FC236}">
                  <a16:creationId xmlns:a16="http://schemas.microsoft.com/office/drawing/2014/main" id="{3118CAFD-7202-5408-5413-4B22D15897F7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08" y="281"/>
              <a:ext cx="36" cy="37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Help">
              <a:extLst>
                <a:ext uri="{FF2B5EF4-FFF2-40B4-BE49-F238E27FC236}">
                  <a16:creationId xmlns:a16="http://schemas.microsoft.com/office/drawing/2014/main" id="{F14AC029-92B0-8DB3-B5AD-D9CFBB288D8A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44" y="44"/>
              <a:ext cx="363" cy="364"/>
            </a:xfrm>
            <a:custGeom>
              <a:avLst/>
              <a:gdLst>
                <a:gd name="T0" fmla="*/ 125 w 250"/>
                <a:gd name="T1" fmla="*/ 25 h 250"/>
                <a:gd name="T2" fmla="*/ 225 w 250"/>
                <a:gd name="T3" fmla="*/ 125 h 250"/>
                <a:gd name="T4" fmla="*/ 125 w 250"/>
                <a:gd name="T5" fmla="*/ 225 h 250"/>
                <a:gd name="T6" fmla="*/ 25 w 250"/>
                <a:gd name="T7" fmla="*/ 125 h 250"/>
                <a:gd name="T8" fmla="*/ 125 w 250"/>
                <a:gd name="T9" fmla="*/ 25 h 250"/>
                <a:gd name="T10" fmla="*/ 125 w 250"/>
                <a:gd name="T11" fmla="*/ 0 h 250"/>
                <a:gd name="T12" fmla="*/ 0 w 250"/>
                <a:gd name="T13" fmla="*/ 125 h 250"/>
                <a:gd name="T14" fmla="*/ 125 w 250"/>
                <a:gd name="T15" fmla="*/ 250 h 250"/>
                <a:gd name="T16" fmla="*/ 250 w 250"/>
                <a:gd name="T17" fmla="*/ 125 h 250"/>
                <a:gd name="T18" fmla="*/ 125 w 250"/>
                <a:gd name="T19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0" h="250">
                  <a:moveTo>
                    <a:pt x="125" y="25"/>
                  </a:moveTo>
                  <a:cubicBezTo>
                    <a:pt x="180" y="25"/>
                    <a:pt x="225" y="70"/>
                    <a:pt x="225" y="125"/>
                  </a:cubicBezTo>
                  <a:cubicBezTo>
                    <a:pt x="225" y="180"/>
                    <a:pt x="180" y="225"/>
                    <a:pt x="125" y="225"/>
                  </a:cubicBezTo>
                  <a:cubicBezTo>
                    <a:pt x="70" y="225"/>
                    <a:pt x="25" y="180"/>
                    <a:pt x="25" y="125"/>
                  </a:cubicBezTo>
                  <a:cubicBezTo>
                    <a:pt x="25" y="70"/>
                    <a:pt x="70" y="25"/>
                    <a:pt x="125" y="25"/>
                  </a:cubicBezTo>
                  <a:close/>
                  <a:moveTo>
                    <a:pt x="125" y="0"/>
                  </a:moveTo>
                  <a:cubicBezTo>
                    <a:pt x="56" y="0"/>
                    <a:pt x="0" y="56"/>
                    <a:pt x="0" y="125"/>
                  </a:cubicBezTo>
                  <a:cubicBezTo>
                    <a:pt x="0" y="194"/>
                    <a:pt x="56" y="250"/>
                    <a:pt x="125" y="250"/>
                  </a:cubicBezTo>
                  <a:cubicBezTo>
                    <a:pt x="194" y="250"/>
                    <a:pt x="250" y="194"/>
                    <a:pt x="250" y="125"/>
                  </a:cubicBezTo>
                  <a:cubicBezTo>
                    <a:pt x="250" y="56"/>
                    <a:pt x="194" y="0"/>
                    <a:pt x="1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Help">
              <a:extLst>
                <a:ext uri="{FF2B5EF4-FFF2-40B4-BE49-F238E27FC236}">
                  <a16:creationId xmlns:a16="http://schemas.microsoft.com/office/drawing/2014/main" id="{5DD683EB-E957-59A6-5DF7-A9F13411FB1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72" y="136"/>
              <a:ext cx="106" cy="126"/>
            </a:xfrm>
            <a:custGeom>
              <a:avLst/>
              <a:gdLst>
                <a:gd name="T0" fmla="*/ 25 w 73"/>
                <a:gd name="T1" fmla="*/ 87 h 87"/>
                <a:gd name="T2" fmla="*/ 38 w 73"/>
                <a:gd name="T3" fmla="*/ 57 h 87"/>
                <a:gd name="T4" fmla="*/ 46 w 73"/>
                <a:gd name="T5" fmla="*/ 47 h 87"/>
                <a:gd name="T6" fmla="*/ 48 w 73"/>
                <a:gd name="T7" fmla="*/ 34 h 87"/>
                <a:gd name="T8" fmla="*/ 44 w 73"/>
                <a:gd name="T9" fmla="*/ 22 h 87"/>
                <a:gd name="T10" fmla="*/ 34 w 73"/>
                <a:gd name="T11" fmla="*/ 17 h 87"/>
                <a:gd name="T12" fmla="*/ 22 w 73"/>
                <a:gd name="T13" fmla="*/ 36 h 87"/>
                <a:gd name="T14" fmla="*/ 0 w 73"/>
                <a:gd name="T15" fmla="*/ 36 h 87"/>
                <a:gd name="T16" fmla="*/ 0 w 73"/>
                <a:gd name="T17" fmla="*/ 31 h 87"/>
                <a:gd name="T18" fmla="*/ 10 w 73"/>
                <a:gd name="T19" fmla="*/ 6 h 87"/>
                <a:gd name="T20" fmla="*/ 36 w 73"/>
                <a:gd name="T21" fmla="*/ 0 h 87"/>
                <a:gd name="T22" fmla="*/ 63 w 73"/>
                <a:gd name="T23" fmla="*/ 10 h 87"/>
                <a:gd name="T24" fmla="*/ 73 w 73"/>
                <a:gd name="T25" fmla="*/ 35 h 87"/>
                <a:gd name="T26" fmla="*/ 48 w 73"/>
                <a:gd name="T27" fmla="*/ 87 h 87"/>
                <a:gd name="T28" fmla="*/ 25 w 73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87">
                  <a:moveTo>
                    <a:pt x="25" y="87"/>
                  </a:moveTo>
                  <a:cubicBezTo>
                    <a:pt x="25" y="70"/>
                    <a:pt x="32" y="63"/>
                    <a:pt x="38" y="57"/>
                  </a:cubicBezTo>
                  <a:cubicBezTo>
                    <a:pt x="42" y="55"/>
                    <a:pt x="45" y="51"/>
                    <a:pt x="46" y="47"/>
                  </a:cubicBezTo>
                  <a:cubicBezTo>
                    <a:pt x="48" y="43"/>
                    <a:pt x="48" y="39"/>
                    <a:pt x="48" y="34"/>
                  </a:cubicBezTo>
                  <a:cubicBezTo>
                    <a:pt x="48" y="29"/>
                    <a:pt x="47" y="26"/>
                    <a:pt x="44" y="22"/>
                  </a:cubicBezTo>
                  <a:cubicBezTo>
                    <a:pt x="42" y="20"/>
                    <a:pt x="39" y="17"/>
                    <a:pt x="34" y="17"/>
                  </a:cubicBezTo>
                  <a:cubicBezTo>
                    <a:pt x="31" y="17"/>
                    <a:pt x="22" y="18"/>
                    <a:pt x="22" y="36"/>
                  </a:cubicBezTo>
                  <a:lnTo>
                    <a:pt x="0" y="36"/>
                  </a:lnTo>
                  <a:lnTo>
                    <a:pt x="0" y="31"/>
                  </a:lnTo>
                  <a:cubicBezTo>
                    <a:pt x="0" y="19"/>
                    <a:pt x="3" y="12"/>
                    <a:pt x="10" y="6"/>
                  </a:cubicBezTo>
                  <a:cubicBezTo>
                    <a:pt x="17" y="2"/>
                    <a:pt x="26" y="0"/>
                    <a:pt x="36" y="0"/>
                  </a:cubicBezTo>
                  <a:cubicBezTo>
                    <a:pt x="48" y="0"/>
                    <a:pt x="57" y="2"/>
                    <a:pt x="63" y="10"/>
                  </a:cubicBezTo>
                  <a:cubicBezTo>
                    <a:pt x="70" y="17"/>
                    <a:pt x="73" y="25"/>
                    <a:pt x="73" y="35"/>
                  </a:cubicBezTo>
                  <a:cubicBezTo>
                    <a:pt x="73" y="65"/>
                    <a:pt x="48" y="66"/>
                    <a:pt x="48" y="87"/>
                  </a:cubicBezTo>
                  <a:lnTo>
                    <a:pt x="25" y="8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44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D95560-B2CE-4483-A06F-423D30CA06A9}"/>
              </a:ext>
            </a:extLst>
          </p:cNvPr>
          <p:cNvCxnSpPr>
            <a:cxnSpLocks/>
          </p:cNvCxnSpPr>
          <p:nvPr/>
        </p:nvCxnSpPr>
        <p:spPr>
          <a:xfrm flipH="1">
            <a:off x="342636" y="-136518"/>
            <a:ext cx="11733750" cy="70365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AA777D-2DA0-4ACD-8655-DACB421DAA70}"/>
              </a:ext>
            </a:extLst>
          </p:cNvPr>
          <p:cNvCxnSpPr>
            <a:cxnSpLocks/>
          </p:cNvCxnSpPr>
          <p:nvPr/>
        </p:nvCxnSpPr>
        <p:spPr>
          <a:xfrm flipH="1">
            <a:off x="3396691" y="13212"/>
            <a:ext cx="5600165" cy="68868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31BE37-2A1C-4B0E-A306-808CA440536E}"/>
              </a:ext>
            </a:extLst>
          </p:cNvPr>
          <p:cNvCxnSpPr>
            <a:cxnSpLocks/>
          </p:cNvCxnSpPr>
          <p:nvPr/>
        </p:nvCxnSpPr>
        <p:spPr>
          <a:xfrm flipH="1">
            <a:off x="4971394" y="-136518"/>
            <a:ext cx="2511972" cy="72204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4D36BC-B63E-4110-96A4-8E21F273F2C9}"/>
              </a:ext>
            </a:extLst>
          </p:cNvPr>
          <p:cNvCxnSpPr>
            <a:cxnSpLocks/>
          </p:cNvCxnSpPr>
          <p:nvPr/>
        </p:nvCxnSpPr>
        <p:spPr>
          <a:xfrm flipH="1">
            <a:off x="6285187" y="-31532"/>
            <a:ext cx="1" cy="69315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2450AB-8CA4-469B-A47E-21E7C38ABF60}"/>
              </a:ext>
            </a:extLst>
          </p:cNvPr>
          <p:cNvCxnSpPr>
            <a:cxnSpLocks/>
          </p:cNvCxnSpPr>
          <p:nvPr/>
        </p:nvCxnSpPr>
        <p:spPr>
          <a:xfrm>
            <a:off x="4951608" y="-228292"/>
            <a:ext cx="2766752" cy="731226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5D136E-2529-4FAC-8AA2-E1B2415F493D}"/>
              </a:ext>
            </a:extLst>
          </p:cNvPr>
          <p:cNvCxnSpPr>
            <a:cxnSpLocks/>
          </p:cNvCxnSpPr>
          <p:nvPr/>
        </p:nvCxnSpPr>
        <p:spPr>
          <a:xfrm>
            <a:off x="-40494" y="2240426"/>
            <a:ext cx="12232494" cy="211155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A2C2DF-597C-4CB4-9759-BFCFC25E905B}"/>
              </a:ext>
            </a:extLst>
          </p:cNvPr>
          <p:cNvCxnSpPr>
            <a:cxnSpLocks/>
          </p:cNvCxnSpPr>
          <p:nvPr/>
        </p:nvCxnSpPr>
        <p:spPr>
          <a:xfrm flipV="1">
            <a:off x="-178653" y="2188452"/>
            <a:ext cx="12706984" cy="22960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FBD1A4-B21A-400B-8578-A8ADB3716ABA}"/>
              </a:ext>
            </a:extLst>
          </p:cNvPr>
          <p:cNvCxnSpPr>
            <a:cxnSpLocks/>
          </p:cNvCxnSpPr>
          <p:nvPr/>
        </p:nvCxnSpPr>
        <p:spPr>
          <a:xfrm>
            <a:off x="378373" y="-31532"/>
            <a:ext cx="11950262" cy="678454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549D35-F394-47A5-8951-5E2736BABA5D}"/>
              </a:ext>
            </a:extLst>
          </p:cNvPr>
          <p:cNvCxnSpPr>
            <a:cxnSpLocks/>
          </p:cNvCxnSpPr>
          <p:nvPr/>
        </p:nvCxnSpPr>
        <p:spPr>
          <a:xfrm>
            <a:off x="3239037" y="-210207"/>
            <a:ext cx="6092893" cy="711024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hat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CD27123-D7E8-48C6-87C9-738A8CE6DC6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5766055" y="1085200"/>
            <a:ext cx="371792" cy="391026"/>
          </a:xfrm>
          <a:custGeom>
            <a:avLst/>
            <a:gdLst>
              <a:gd name="T0" fmla="*/ 467 w 667"/>
              <a:gd name="T1" fmla="*/ 333 h 700"/>
              <a:gd name="T2" fmla="*/ 433 w 667"/>
              <a:gd name="T3" fmla="*/ 300 h 700"/>
              <a:gd name="T4" fmla="*/ 467 w 667"/>
              <a:gd name="T5" fmla="*/ 267 h 700"/>
              <a:gd name="T6" fmla="*/ 500 w 667"/>
              <a:gd name="T7" fmla="*/ 300 h 700"/>
              <a:gd name="T8" fmla="*/ 467 w 667"/>
              <a:gd name="T9" fmla="*/ 333 h 700"/>
              <a:gd name="T10" fmla="*/ 333 w 667"/>
              <a:gd name="T11" fmla="*/ 333 h 700"/>
              <a:gd name="T12" fmla="*/ 300 w 667"/>
              <a:gd name="T13" fmla="*/ 300 h 700"/>
              <a:gd name="T14" fmla="*/ 333 w 667"/>
              <a:gd name="T15" fmla="*/ 267 h 700"/>
              <a:gd name="T16" fmla="*/ 367 w 667"/>
              <a:gd name="T17" fmla="*/ 300 h 700"/>
              <a:gd name="T18" fmla="*/ 333 w 667"/>
              <a:gd name="T19" fmla="*/ 333 h 700"/>
              <a:gd name="T20" fmla="*/ 200 w 667"/>
              <a:gd name="T21" fmla="*/ 333 h 700"/>
              <a:gd name="T22" fmla="*/ 167 w 667"/>
              <a:gd name="T23" fmla="*/ 300 h 700"/>
              <a:gd name="T24" fmla="*/ 200 w 667"/>
              <a:gd name="T25" fmla="*/ 267 h 700"/>
              <a:gd name="T26" fmla="*/ 233 w 667"/>
              <a:gd name="T27" fmla="*/ 300 h 700"/>
              <a:gd name="T28" fmla="*/ 200 w 667"/>
              <a:gd name="T29" fmla="*/ 333 h 700"/>
              <a:gd name="T30" fmla="*/ 333 w 667"/>
              <a:gd name="T31" fmla="*/ 0 h 700"/>
              <a:gd name="T32" fmla="*/ 0 w 667"/>
              <a:gd name="T33" fmla="*/ 300 h 700"/>
              <a:gd name="T34" fmla="*/ 313 w 667"/>
              <a:gd name="T35" fmla="*/ 599 h 700"/>
              <a:gd name="T36" fmla="*/ 333 w 667"/>
              <a:gd name="T37" fmla="*/ 700 h 700"/>
              <a:gd name="T38" fmla="*/ 494 w 667"/>
              <a:gd name="T39" fmla="*/ 563 h 700"/>
              <a:gd name="T40" fmla="*/ 667 w 667"/>
              <a:gd name="T41" fmla="*/ 300 h 700"/>
              <a:gd name="T42" fmla="*/ 333 w 667"/>
              <a:gd name="T43" fmla="*/ 0 h 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7" h="700">
                <a:moveTo>
                  <a:pt x="467" y="333"/>
                </a:moveTo>
                <a:cubicBezTo>
                  <a:pt x="448" y="333"/>
                  <a:pt x="433" y="318"/>
                  <a:pt x="433" y="300"/>
                </a:cubicBezTo>
                <a:cubicBezTo>
                  <a:pt x="433" y="282"/>
                  <a:pt x="448" y="267"/>
                  <a:pt x="467" y="267"/>
                </a:cubicBezTo>
                <a:cubicBezTo>
                  <a:pt x="485" y="267"/>
                  <a:pt x="500" y="282"/>
                  <a:pt x="500" y="300"/>
                </a:cubicBezTo>
                <a:cubicBezTo>
                  <a:pt x="500" y="318"/>
                  <a:pt x="485" y="333"/>
                  <a:pt x="467" y="333"/>
                </a:cubicBezTo>
                <a:close/>
                <a:moveTo>
                  <a:pt x="333" y="333"/>
                </a:moveTo>
                <a:cubicBezTo>
                  <a:pt x="315" y="333"/>
                  <a:pt x="300" y="318"/>
                  <a:pt x="300" y="300"/>
                </a:cubicBezTo>
                <a:cubicBezTo>
                  <a:pt x="300" y="282"/>
                  <a:pt x="315" y="267"/>
                  <a:pt x="333" y="267"/>
                </a:cubicBezTo>
                <a:cubicBezTo>
                  <a:pt x="352" y="267"/>
                  <a:pt x="367" y="282"/>
                  <a:pt x="367" y="300"/>
                </a:cubicBezTo>
                <a:cubicBezTo>
                  <a:pt x="367" y="318"/>
                  <a:pt x="352" y="333"/>
                  <a:pt x="333" y="333"/>
                </a:cubicBezTo>
                <a:close/>
                <a:moveTo>
                  <a:pt x="200" y="333"/>
                </a:moveTo>
                <a:cubicBezTo>
                  <a:pt x="182" y="333"/>
                  <a:pt x="167" y="318"/>
                  <a:pt x="167" y="300"/>
                </a:cubicBezTo>
                <a:cubicBezTo>
                  <a:pt x="167" y="282"/>
                  <a:pt x="182" y="267"/>
                  <a:pt x="200" y="267"/>
                </a:cubicBezTo>
                <a:cubicBezTo>
                  <a:pt x="218" y="267"/>
                  <a:pt x="233" y="282"/>
                  <a:pt x="233" y="300"/>
                </a:cubicBezTo>
                <a:cubicBezTo>
                  <a:pt x="233" y="318"/>
                  <a:pt x="218" y="333"/>
                  <a:pt x="200" y="333"/>
                </a:cubicBezTo>
                <a:close/>
                <a:moveTo>
                  <a:pt x="333" y="0"/>
                </a:moveTo>
                <a:cubicBezTo>
                  <a:pt x="149" y="0"/>
                  <a:pt x="0" y="134"/>
                  <a:pt x="0" y="300"/>
                </a:cubicBezTo>
                <a:cubicBezTo>
                  <a:pt x="0" y="459"/>
                  <a:pt x="138" y="590"/>
                  <a:pt x="313" y="599"/>
                </a:cubicBezTo>
                <a:cubicBezTo>
                  <a:pt x="324" y="660"/>
                  <a:pt x="333" y="700"/>
                  <a:pt x="333" y="700"/>
                </a:cubicBezTo>
                <a:cubicBezTo>
                  <a:pt x="333" y="700"/>
                  <a:pt x="417" y="649"/>
                  <a:pt x="494" y="563"/>
                </a:cubicBezTo>
                <a:cubicBezTo>
                  <a:pt x="597" y="512"/>
                  <a:pt x="667" y="413"/>
                  <a:pt x="667" y="300"/>
                </a:cubicBezTo>
                <a:cubicBezTo>
                  <a:pt x="667" y="134"/>
                  <a:pt x="517" y="0"/>
                  <a:pt x="333" y="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25DCCCD-B95A-4504-B1CF-60272A5568F7}"/>
              </a:ext>
            </a:extLst>
          </p:cNvPr>
          <p:cNvGrpSpPr/>
          <p:nvPr/>
        </p:nvGrpSpPr>
        <p:grpSpPr>
          <a:xfrm>
            <a:off x="5674127" y="5153071"/>
            <a:ext cx="487851" cy="487851"/>
            <a:chOff x="4332379" y="4582690"/>
            <a:chExt cx="487851" cy="487851"/>
          </a:xfrm>
        </p:grpSpPr>
        <p:pic>
          <p:nvPicPr>
            <p:cNvPr id="49" name="Picture 2" descr="Snapchat logo PNG PNG image. You can download PNG image Snapchat logo PNG,  free PNG image, Snapchat logo PNG PNG | Snapchat logo, Snapchat icon,  Iphone photo app">
              <a:extLst>
                <a:ext uri="{FF2B5EF4-FFF2-40B4-BE49-F238E27FC236}">
                  <a16:creationId xmlns:a16="http://schemas.microsoft.com/office/drawing/2014/main" id="{50F25559-C56E-45B3-ACED-E72AAEEF4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793" y="4637808"/>
              <a:ext cx="393022" cy="393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C630558-F08F-44A7-9DC5-D1F96DAECE73}"/>
                </a:ext>
              </a:extLst>
            </p:cNvPr>
            <p:cNvSpPr/>
            <p:nvPr/>
          </p:nvSpPr>
          <p:spPr>
            <a:xfrm>
              <a:off x="4332379" y="4582690"/>
              <a:ext cx="487851" cy="487851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1D875B47-64CE-453D-A544-E8E76F58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2837" y="3071432"/>
            <a:ext cx="47175" cy="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acebook Logo PNG Images | FB Icons PNG For Free Download - Pngtree">
            <a:extLst>
              <a:ext uri="{FF2B5EF4-FFF2-40B4-BE49-F238E27FC236}">
                <a16:creationId xmlns:a16="http://schemas.microsoft.com/office/drawing/2014/main" id="{73F143F8-F314-4EA2-B527-CF59A9E35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634" y="1706812"/>
            <a:ext cx="463363" cy="4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3273BF2D-3F5E-4A17-9AA3-4B0CAA91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6211" y="3868421"/>
            <a:ext cx="450109" cy="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4" name="Picture 52">
            <a:extLst>
              <a:ext uri="{FF2B5EF4-FFF2-40B4-BE49-F238E27FC236}">
                <a16:creationId xmlns:a16="http://schemas.microsoft.com/office/drawing/2014/main" id="{4F4765D0-26DB-46E0-9E31-888401BBF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689" y="3087377"/>
            <a:ext cx="475556" cy="4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6" name="Picture 54">
            <a:extLst>
              <a:ext uri="{FF2B5EF4-FFF2-40B4-BE49-F238E27FC236}">
                <a16:creationId xmlns:a16="http://schemas.microsoft.com/office/drawing/2014/main" id="{A35A0F3F-378D-4D66-AA90-919C7AF6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952" y="3133462"/>
            <a:ext cx="422716" cy="4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TikTok App Icon Logo PNG Vector (SVG) Free Download">
            <a:extLst>
              <a:ext uri="{FF2B5EF4-FFF2-40B4-BE49-F238E27FC236}">
                <a16:creationId xmlns:a16="http://schemas.microsoft.com/office/drawing/2014/main" id="{D2081318-99BE-44FB-9E74-C7DA2644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233" y="5065294"/>
            <a:ext cx="386135" cy="3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Google Logo - Free Vectors &amp; PSDs to Download">
            <a:extLst>
              <a:ext uri="{FF2B5EF4-FFF2-40B4-BE49-F238E27FC236}">
                <a16:creationId xmlns:a16="http://schemas.microsoft.com/office/drawing/2014/main" id="{38E0C3E9-2B26-44BA-A16A-F79E418A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906" y="1866573"/>
            <a:ext cx="371991" cy="3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6" name="Picture 94" descr="Circle Youtube Icon transparent PNG - StickPNG">
            <a:extLst>
              <a:ext uri="{FF2B5EF4-FFF2-40B4-BE49-F238E27FC236}">
                <a16:creationId xmlns:a16="http://schemas.microsoft.com/office/drawing/2014/main" id="{D5376100-0EAE-4C8B-8069-C4DD9AF34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682" y="4865261"/>
            <a:ext cx="450109" cy="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0" name="Picture 98" descr="Netflix Logo Png - Free Transparent PNG Logos">
            <a:extLst>
              <a:ext uri="{FF2B5EF4-FFF2-40B4-BE49-F238E27FC236}">
                <a16:creationId xmlns:a16="http://schemas.microsoft.com/office/drawing/2014/main" id="{32494C01-AB86-442E-B5F1-2CAC649D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411" y="4575794"/>
            <a:ext cx="622966" cy="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5667602-BD04-4B4E-A32A-20922F580545}"/>
              </a:ext>
            </a:extLst>
          </p:cNvPr>
          <p:cNvSpPr/>
          <p:nvPr/>
        </p:nvSpPr>
        <p:spPr>
          <a:xfrm>
            <a:off x="4315929" y="1522598"/>
            <a:ext cx="3560143" cy="3560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Alarm_clock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5895725D-4D80-4CFA-96F4-BB7287DC46E5}"/>
              </a:ext>
            </a:extLst>
          </p:cNvPr>
          <p:cNvGrpSpPr>
            <a:grpSpLocks noChangeAspect="1"/>
          </p:cNvGrpSpPr>
          <p:nvPr/>
        </p:nvGrpSpPr>
        <p:grpSpPr>
          <a:xfrm>
            <a:off x="5682991" y="1958696"/>
            <a:ext cx="826018" cy="796293"/>
            <a:chOff x="8221663" y="4583113"/>
            <a:chExt cx="662000" cy="638178"/>
          </a:xfrm>
          <a:solidFill>
            <a:schemeClr val="bg1"/>
          </a:solidFill>
        </p:grpSpPr>
        <p:sp>
          <p:nvSpPr>
            <p:cNvPr id="63" name="Freeform 216">
              <a:extLst>
                <a:ext uri="{FF2B5EF4-FFF2-40B4-BE49-F238E27FC236}">
                  <a16:creationId xmlns:a16="http://schemas.microsoft.com/office/drawing/2014/main" id="{B8185902-A7D4-4A78-8A20-1269F386E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39144" y="4700591"/>
              <a:ext cx="425450" cy="425450"/>
            </a:xfrm>
            <a:custGeom>
              <a:avLst/>
              <a:gdLst>
                <a:gd name="T0" fmla="*/ 357 w 713"/>
                <a:gd name="T1" fmla="*/ 680 h 713"/>
                <a:gd name="T2" fmla="*/ 33 w 713"/>
                <a:gd name="T3" fmla="*/ 356 h 713"/>
                <a:gd name="T4" fmla="*/ 357 w 713"/>
                <a:gd name="T5" fmla="*/ 33 h 713"/>
                <a:gd name="T6" fmla="*/ 680 w 713"/>
                <a:gd name="T7" fmla="*/ 356 h 713"/>
                <a:gd name="T8" fmla="*/ 357 w 713"/>
                <a:gd name="T9" fmla="*/ 680 h 713"/>
                <a:gd name="T10" fmla="*/ 357 w 713"/>
                <a:gd name="T11" fmla="*/ 0 h 713"/>
                <a:gd name="T12" fmla="*/ 0 w 713"/>
                <a:gd name="T13" fmla="*/ 356 h 713"/>
                <a:gd name="T14" fmla="*/ 357 w 713"/>
                <a:gd name="T15" fmla="*/ 713 h 713"/>
                <a:gd name="T16" fmla="*/ 713 w 713"/>
                <a:gd name="T17" fmla="*/ 356 h 713"/>
                <a:gd name="T18" fmla="*/ 357 w 713"/>
                <a:gd name="T19" fmla="*/ 0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3" h="713">
                  <a:moveTo>
                    <a:pt x="357" y="680"/>
                  </a:moveTo>
                  <a:cubicBezTo>
                    <a:pt x="178" y="680"/>
                    <a:pt x="33" y="535"/>
                    <a:pt x="33" y="356"/>
                  </a:cubicBezTo>
                  <a:cubicBezTo>
                    <a:pt x="33" y="178"/>
                    <a:pt x="178" y="33"/>
                    <a:pt x="357" y="33"/>
                  </a:cubicBezTo>
                  <a:cubicBezTo>
                    <a:pt x="535" y="33"/>
                    <a:pt x="680" y="178"/>
                    <a:pt x="680" y="356"/>
                  </a:cubicBezTo>
                  <a:cubicBezTo>
                    <a:pt x="680" y="535"/>
                    <a:pt x="535" y="680"/>
                    <a:pt x="357" y="680"/>
                  </a:cubicBezTo>
                  <a:close/>
                  <a:moveTo>
                    <a:pt x="357" y="0"/>
                  </a:moveTo>
                  <a:cubicBezTo>
                    <a:pt x="160" y="0"/>
                    <a:pt x="0" y="160"/>
                    <a:pt x="0" y="356"/>
                  </a:cubicBezTo>
                  <a:cubicBezTo>
                    <a:pt x="0" y="553"/>
                    <a:pt x="160" y="713"/>
                    <a:pt x="357" y="713"/>
                  </a:cubicBezTo>
                  <a:cubicBezTo>
                    <a:pt x="553" y="713"/>
                    <a:pt x="713" y="553"/>
                    <a:pt x="713" y="356"/>
                  </a:cubicBezTo>
                  <a:cubicBezTo>
                    <a:pt x="713" y="160"/>
                    <a:pt x="553" y="0"/>
                    <a:pt x="35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217">
              <a:extLst>
                <a:ext uri="{FF2B5EF4-FFF2-40B4-BE49-F238E27FC236}">
                  <a16:creationId xmlns:a16="http://schemas.microsoft.com/office/drawing/2014/main" id="{65C30A47-BA00-4D62-97BE-60E87A21BE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4694" y="4656140"/>
              <a:ext cx="514350" cy="565151"/>
            </a:xfrm>
            <a:custGeom>
              <a:avLst/>
              <a:gdLst>
                <a:gd name="T0" fmla="*/ 431 w 861"/>
                <a:gd name="T1" fmla="*/ 827 h 946"/>
                <a:gd name="T2" fmla="*/ 34 w 861"/>
                <a:gd name="T3" fmla="*/ 430 h 946"/>
                <a:gd name="T4" fmla="*/ 431 w 861"/>
                <a:gd name="T5" fmla="*/ 34 h 946"/>
                <a:gd name="T6" fmla="*/ 827 w 861"/>
                <a:gd name="T7" fmla="*/ 430 h 946"/>
                <a:gd name="T8" fmla="*/ 431 w 861"/>
                <a:gd name="T9" fmla="*/ 827 h 946"/>
                <a:gd name="T10" fmla="*/ 757 w 861"/>
                <a:gd name="T11" fmla="*/ 862 h 946"/>
                <a:gd name="T12" fmla="*/ 765 w 861"/>
                <a:gd name="T13" fmla="*/ 883 h 946"/>
                <a:gd name="T14" fmla="*/ 757 w 861"/>
                <a:gd name="T15" fmla="*/ 904 h 946"/>
                <a:gd name="T16" fmla="*/ 715 w 861"/>
                <a:gd name="T17" fmla="*/ 904 h 946"/>
                <a:gd name="T18" fmla="*/ 625 w 861"/>
                <a:gd name="T19" fmla="*/ 814 h 946"/>
                <a:gd name="T20" fmla="*/ 677 w 861"/>
                <a:gd name="T21" fmla="*/ 783 h 946"/>
                <a:gd name="T22" fmla="*/ 757 w 861"/>
                <a:gd name="T23" fmla="*/ 862 h 946"/>
                <a:gd name="T24" fmla="*/ 147 w 861"/>
                <a:gd name="T25" fmla="*/ 904 h 946"/>
                <a:gd name="T26" fmla="*/ 105 w 861"/>
                <a:gd name="T27" fmla="*/ 904 h 946"/>
                <a:gd name="T28" fmla="*/ 96 w 861"/>
                <a:gd name="T29" fmla="*/ 883 h 946"/>
                <a:gd name="T30" fmla="*/ 105 w 861"/>
                <a:gd name="T31" fmla="*/ 862 h 946"/>
                <a:gd name="T32" fmla="*/ 184 w 861"/>
                <a:gd name="T33" fmla="*/ 783 h 946"/>
                <a:gd name="T34" fmla="*/ 237 w 861"/>
                <a:gd name="T35" fmla="*/ 814 h 946"/>
                <a:gd name="T36" fmla="*/ 147 w 861"/>
                <a:gd name="T37" fmla="*/ 904 h 946"/>
                <a:gd name="T38" fmla="*/ 861 w 861"/>
                <a:gd name="T39" fmla="*/ 430 h 946"/>
                <a:gd name="T40" fmla="*/ 431 w 861"/>
                <a:gd name="T41" fmla="*/ 0 h 946"/>
                <a:gd name="T42" fmla="*/ 0 w 861"/>
                <a:gd name="T43" fmla="*/ 430 h 946"/>
                <a:gd name="T44" fmla="*/ 157 w 861"/>
                <a:gd name="T45" fmla="*/ 763 h 946"/>
                <a:gd name="T46" fmla="*/ 81 w 861"/>
                <a:gd name="T47" fmla="*/ 839 h 946"/>
                <a:gd name="T48" fmla="*/ 63 w 861"/>
                <a:gd name="T49" fmla="*/ 883 h 946"/>
                <a:gd name="T50" fmla="*/ 81 w 861"/>
                <a:gd name="T51" fmla="*/ 928 h 946"/>
                <a:gd name="T52" fmla="*/ 126 w 861"/>
                <a:gd name="T53" fmla="*/ 946 h 946"/>
                <a:gd name="T54" fmla="*/ 170 w 861"/>
                <a:gd name="T55" fmla="*/ 928 h 946"/>
                <a:gd name="T56" fmla="*/ 268 w 861"/>
                <a:gd name="T57" fmla="*/ 830 h 946"/>
                <a:gd name="T58" fmla="*/ 269 w 861"/>
                <a:gd name="T59" fmla="*/ 829 h 946"/>
                <a:gd name="T60" fmla="*/ 431 w 861"/>
                <a:gd name="T61" fmla="*/ 861 h 946"/>
                <a:gd name="T62" fmla="*/ 593 w 861"/>
                <a:gd name="T63" fmla="*/ 829 h 946"/>
                <a:gd name="T64" fmla="*/ 593 w 861"/>
                <a:gd name="T65" fmla="*/ 830 h 946"/>
                <a:gd name="T66" fmla="*/ 691 w 861"/>
                <a:gd name="T67" fmla="*/ 928 h 946"/>
                <a:gd name="T68" fmla="*/ 736 w 861"/>
                <a:gd name="T69" fmla="*/ 946 h 946"/>
                <a:gd name="T70" fmla="*/ 780 w 861"/>
                <a:gd name="T71" fmla="*/ 928 h 946"/>
                <a:gd name="T72" fmla="*/ 780 w 861"/>
                <a:gd name="T73" fmla="*/ 839 h 946"/>
                <a:gd name="T74" fmla="*/ 704 w 861"/>
                <a:gd name="T75" fmla="*/ 763 h 946"/>
                <a:gd name="T76" fmla="*/ 861 w 861"/>
                <a:gd name="T77" fmla="*/ 43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1" h="946">
                  <a:moveTo>
                    <a:pt x="431" y="827"/>
                  </a:moveTo>
                  <a:cubicBezTo>
                    <a:pt x="212" y="827"/>
                    <a:pt x="34" y="649"/>
                    <a:pt x="34" y="430"/>
                  </a:cubicBezTo>
                  <a:cubicBezTo>
                    <a:pt x="34" y="212"/>
                    <a:pt x="212" y="34"/>
                    <a:pt x="431" y="34"/>
                  </a:cubicBezTo>
                  <a:cubicBezTo>
                    <a:pt x="649" y="34"/>
                    <a:pt x="827" y="212"/>
                    <a:pt x="827" y="430"/>
                  </a:cubicBezTo>
                  <a:cubicBezTo>
                    <a:pt x="827" y="649"/>
                    <a:pt x="649" y="827"/>
                    <a:pt x="431" y="827"/>
                  </a:cubicBezTo>
                  <a:close/>
                  <a:moveTo>
                    <a:pt x="757" y="862"/>
                  </a:moveTo>
                  <a:cubicBezTo>
                    <a:pt x="762" y="868"/>
                    <a:pt x="765" y="875"/>
                    <a:pt x="765" y="883"/>
                  </a:cubicBezTo>
                  <a:cubicBezTo>
                    <a:pt x="765" y="891"/>
                    <a:pt x="762" y="899"/>
                    <a:pt x="757" y="904"/>
                  </a:cubicBezTo>
                  <a:cubicBezTo>
                    <a:pt x="745" y="915"/>
                    <a:pt x="726" y="915"/>
                    <a:pt x="715" y="904"/>
                  </a:cubicBezTo>
                  <a:lnTo>
                    <a:pt x="625" y="814"/>
                  </a:lnTo>
                  <a:cubicBezTo>
                    <a:pt x="643" y="805"/>
                    <a:pt x="660" y="794"/>
                    <a:pt x="677" y="783"/>
                  </a:cubicBezTo>
                  <a:lnTo>
                    <a:pt x="757" y="862"/>
                  </a:lnTo>
                  <a:close/>
                  <a:moveTo>
                    <a:pt x="147" y="904"/>
                  </a:moveTo>
                  <a:cubicBezTo>
                    <a:pt x="135" y="915"/>
                    <a:pt x="116" y="915"/>
                    <a:pt x="105" y="904"/>
                  </a:cubicBezTo>
                  <a:cubicBezTo>
                    <a:pt x="99" y="899"/>
                    <a:pt x="96" y="891"/>
                    <a:pt x="96" y="883"/>
                  </a:cubicBezTo>
                  <a:cubicBezTo>
                    <a:pt x="96" y="875"/>
                    <a:pt x="99" y="868"/>
                    <a:pt x="105" y="862"/>
                  </a:cubicBezTo>
                  <a:lnTo>
                    <a:pt x="184" y="783"/>
                  </a:lnTo>
                  <a:cubicBezTo>
                    <a:pt x="201" y="794"/>
                    <a:pt x="218" y="805"/>
                    <a:pt x="237" y="814"/>
                  </a:cubicBezTo>
                  <a:lnTo>
                    <a:pt x="147" y="904"/>
                  </a:lnTo>
                  <a:close/>
                  <a:moveTo>
                    <a:pt x="861" y="430"/>
                  </a:moveTo>
                  <a:cubicBezTo>
                    <a:pt x="861" y="193"/>
                    <a:pt x="668" y="0"/>
                    <a:pt x="431" y="0"/>
                  </a:cubicBezTo>
                  <a:cubicBezTo>
                    <a:pt x="193" y="0"/>
                    <a:pt x="0" y="193"/>
                    <a:pt x="0" y="430"/>
                  </a:cubicBezTo>
                  <a:cubicBezTo>
                    <a:pt x="0" y="564"/>
                    <a:pt x="62" y="684"/>
                    <a:pt x="157" y="763"/>
                  </a:cubicBezTo>
                  <a:lnTo>
                    <a:pt x="81" y="839"/>
                  </a:lnTo>
                  <a:cubicBezTo>
                    <a:pt x="69" y="851"/>
                    <a:pt x="63" y="866"/>
                    <a:pt x="63" y="883"/>
                  </a:cubicBezTo>
                  <a:cubicBezTo>
                    <a:pt x="63" y="900"/>
                    <a:pt x="69" y="916"/>
                    <a:pt x="81" y="928"/>
                  </a:cubicBezTo>
                  <a:cubicBezTo>
                    <a:pt x="93" y="940"/>
                    <a:pt x="109" y="946"/>
                    <a:pt x="126" y="946"/>
                  </a:cubicBezTo>
                  <a:cubicBezTo>
                    <a:pt x="142" y="946"/>
                    <a:pt x="158" y="940"/>
                    <a:pt x="170" y="928"/>
                  </a:cubicBezTo>
                  <a:lnTo>
                    <a:pt x="268" y="830"/>
                  </a:lnTo>
                  <a:cubicBezTo>
                    <a:pt x="268" y="830"/>
                    <a:pt x="268" y="829"/>
                    <a:pt x="269" y="829"/>
                  </a:cubicBezTo>
                  <a:cubicBezTo>
                    <a:pt x="319" y="849"/>
                    <a:pt x="373" y="861"/>
                    <a:pt x="431" y="861"/>
                  </a:cubicBezTo>
                  <a:cubicBezTo>
                    <a:pt x="488" y="861"/>
                    <a:pt x="543" y="849"/>
                    <a:pt x="593" y="829"/>
                  </a:cubicBezTo>
                  <a:cubicBezTo>
                    <a:pt x="593" y="829"/>
                    <a:pt x="593" y="830"/>
                    <a:pt x="593" y="830"/>
                  </a:cubicBezTo>
                  <a:lnTo>
                    <a:pt x="691" y="928"/>
                  </a:lnTo>
                  <a:cubicBezTo>
                    <a:pt x="703" y="940"/>
                    <a:pt x="719" y="946"/>
                    <a:pt x="736" y="946"/>
                  </a:cubicBezTo>
                  <a:cubicBezTo>
                    <a:pt x="752" y="946"/>
                    <a:pt x="768" y="940"/>
                    <a:pt x="780" y="928"/>
                  </a:cubicBezTo>
                  <a:cubicBezTo>
                    <a:pt x="805" y="903"/>
                    <a:pt x="805" y="863"/>
                    <a:pt x="780" y="839"/>
                  </a:cubicBezTo>
                  <a:lnTo>
                    <a:pt x="704" y="763"/>
                  </a:lnTo>
                  <a:cubicBezTo>
                    <a:pt x="800" y="684"/>
                    <a:pt x="861" y="564"/>
                    <a:pt x="861" y="4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218">
              <a:extLst>
                <a:ext uri="{FF2B5EF4-FFF2-40B4-BE49-F238E27FC236}">
                  <a16:creationId xmlns:a16="http://schemas.microsoft.com/office/drawing/2014/main" id="{13DDD137-49B4-4C09-B960-B13CE35AD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2345" y="4738690"/>
              <a:ext cx="19050" cy="50800"/>
            </a:xfrm>
            <a:custGeom>
              <a:avLst/>
              <a:gdLst>
                <a:gd name="T0" fmla="*/ 17 w 33"/>
                <a:gd name="T1" fmla="*/ 87 h 87"/>
                <a:gd name="T2" fmla="*/ 33 w 33"/>
                <a:gd name="T3" fmla="*/ 71 h 87"/>
                <a:gd name="T4" fmla="*/ 33 w 33"/>
                <a:gd name="T5" fmla="*/ 16 h 87"/>
                <a:gd name="T6" fmla="*/ 17 w 33"/>
                <a:gd name="T7" fmla="*/ 0 h 87"/>
                <a:gd name="T8" fmla="*/ 0 w 33"/>
                <a:gd name="T9" fmla="*/ 16 h 87"/>
                <a:gd name="T10" fmla="*/ 0 w 33"/>
                <a:gd name="T11" fmla="*/ 71 h 87"/>
                <a:gd name="T12" fmla="*/ 17 w 33"/>
                <a:gd name="T1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7">
                  <a:moveTo>
                    <a:pt x="17" y="87"/>
                  </a:moveTo>
                  <a:cubicBezTo>
                    <a:pt x="26" y="87"/>
                    <a:pt x="33" y="80"/>
                    <a:pt x="33" y="71"/>
                  </a:cubicBezTo>
                  <a:lnTo>
                    <a:pt x="33" y="16"/>
                  </a:lnTo>
                  <a:cubicBezTo>
                    <a:pt x="33" y="7"/>
                    <a:pt x="26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lnTo>
                    <a:pt x="0" y="71"/>
                  </a:lnTo>
                  <a:cubicBezTo>
                    <a:pt x="0" y="80"/>
                    <a:pt x="7" y="87"/>
                    <a:pt x="17" y="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219">
              <a:extLst>
                <a:ext uri="{FF2B5EF4-FFF2-40B4-BE49-F238E27FC236}">
                  <a16:creationId xmlns:a16="http://schemas.microsoft.com/office/drawing/2014/main" id="{2F082E46-4679-4438-9A73-3F8113A00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207" y="4757740"/>
              <a:ext cx="30163" cy="33338"/>
            </a:xfrm>
            <a:custGeom>
              <a:avLst/>
              <a:gdLst>
                <a:gd name="T0" fmla="*/ 33 w 49"/>
                <a:gd name="T1" fmla="*/ 11 h 55"/>
                <a:gd name="T2" fmla="*/ 10 w 49"/>
                <a:gd name="T3" fmla="*/ 5 h 55"/>
                <a:gd name="T4" fmla="*/ 4 w 49"/>
                <a:gd name="T5" fmla="*/ 28 h 55"/>
                <a:gd name="T6" fmla="*/ 15 w 49"/>
                <a:gd name="T7" fmla="*/ 47 h 55"/>
                <a:gd name="T8" fmla="*/ 30 w 49"/>
                <a:gd name="T9" fmla="*/ 55 h 55"/>
                <a:gd name="T10" fmla="*/ 38 w 49"/>
                <a:gd name="T11" fmla="*/ 53 h 55"/>
                <a:gd name="T12" fmla="*/ 44 w 49"/>
                <a:gd name="T13" fmla="*/ 30 h 55"/>
                <a:gd name="T14" fmla="*/ 33 w 49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3" y="11"/>
                  </a:moveTo>
                  <a:cubicBezTo>
                    <a:pt x="28" y="3"/>
                    <a:pt x="18" y="0"/>
                    <a:pt x="10" y="5"/>
                  </a:cubicBezTo>
                  <a:cubicBezTo>
                    <a:pt x="2" y="10"/>
                    <a:pt x="0" y="20"/>
                    <a:pt x="4" y="28"/>
                  </a:cubicBezTo>
                  <a:lnTo>
                    <a:pt x="15" y="47"/>
                  </a:lnTo>
                  <a:cubicBezTo>
                    <a:pt x="18" y="52"/>
                    <a:pt x="24" y="55"/>
                    <a:pt x="30" y="55"/>
                  </a:cubicBezTo>
                  <a:cubicBezTo>
                    <a:pt x="33" y="55"/>
                    <a:pt x="35" y="55"/>
                    <a:pt x="38" y="53"/>
                  </a:cubicBezTo>
                  <a:cubicBezTo>
                    <a:pt x="46" y="49"/>
                    <a:pt x="49" y="38"/>
                    <a:pt x="44" y="30"/>
                  </a:cubicBezTo>
                  <a:lnTo>
                    <a:pt x="33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220">
              <a:extLst>
                <a:ext uri="{FF2B5EF4-FFF2-40B4-BE49-F238E27FC236}">
                  <a16:creationId xmlns:a16="http://schemas.microsoft.com/office/drawing/2014/main" id="{09211A0A-92C5-4FF7-B37A-F47AA3A79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81" y="4819653"/>
              <a:ext cx="34925" cy="26988"/>
            </a:xfrm>
            <a:custGeom>
              <a:avLst/>
              <a:gdLst>
                <a:gd name="T0" fmla="*/ 47 w 58"/>
                <a:gd name="T1" fmla="*/ 16 h 47"/>
                <a:gd name="T2" fmla="*/ 28 w 58"/>
                <a:gd name="T3" fmla="*/ 5 h 47"/>
                <a:gd name="T4" fmla="*/ 5 w 58"/>
                <a:gd name="T5" fmla="*/ 11 h 47"/>
                <a:gd name="T6" fmla="*/ 11 w 58"/>
                <a:gd name="T7" fmla="*/ 34 h 47"/>
                <a:gd name="T8" fmla="*/ 31 w 58"/>
                <a:gd name="T9" fmla="*/ 45 h 47"/>
                <a:gd name="T10" fmla="*/ 39 w 58"/>
                <a:gd name="T11" fmla="*/ 47 h 47"/>
                <a:gd name="T12" fmla="*/ 53 w 58"/>
                <a:gd name="T13" fmla="*/ 39 h 47"/>
                <a:gd name="T14" fmla="*/ 47 w 58"/>
                <a:gd name="T15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47" y="16"/>
                  </a:moveTo>
                  <a:lnTo>
                    <a:pt x="28" y="5"/>
                  </a:lnTo>
                  <a:cubicBezTo>
                    <a:pt x="20" y="0"/>
                    <a:pt x="10" y="3"/>
                    <a:pt x="5" y="11"/>
                  </a:cubicBezTo>
                  <a:cubicBezTo>
                    <a:pt x="0" y="19"/>
                    <a:pt x="3" y="29"/>
                    <a:pt x="11" y="34"/>
                  </a:cubicBezTo>
                  <a:lnTo>
                    <a:pt x="31" y="45"/>
                  </a:lnTo>
                  <a:cubicBezTo>
                    <a:pt x="33" y="47"/>
                    <a:pt x="36" y="47"/>
                    <a:pt x="39" y="47"/>
                  </a:cubicBezTo>
                  <a:cubicBezTo>
                    <a:pt x="45" y="47"/>
                    <a:pt x="50" y="44"/>
                    <a:pt x="53" y="39"/>
                  </a:cubicBezTo>
                  <a:cubicBezTo>
                    <a:pt x="58" y="31"/>
                    <a:pt x="55" y="21"/>
                    <a:pt x="47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21">
              <a:extLst>
                <a:ext uri="{FF2B5EF4-FFF2-40B4-BE49-F238E27FC236}">
                  <a16:creationId xmlns:a16="http://schemas.microsoft.com/office/drawing/2014/main" id="{6290FF59-677C-4218-BB1C-6938D81E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7881" y="4976815"/>
              <a:ext cx="34925" cy="28575"/>
            </a:xfrm>
            <a:custGeom>
              <a:avLst/>
              <a:gdLst>
                <a:gd name="T0" fmla="*/ 31 w 58"/>
                <a:gd name="T1" fmla="*/ 5 h 47"/>
                <a:gd name="T2" fmla="*/ 11 w 58"/>
                <a:gd name="T3" fmla="*/ 16 h 47"/>
                <a:gd name="T4" fmla="*/ 5 w 58"/>
                <a:gd name="T5" fmla="*/ 39 h 47"/>
                <a:gd name="T6" fmla="*/ 20 w 58"/>
                <a:gd name="T7" fmla="*/ 47 h 47"/>
                <a:gd name="T8" fmla="*/ 28 w 58"/>
                <a:gd name="T9" fmla="*/ 45 h 47"/>
                <a:gd name="T10" fmla="*/ 47 w 58"/>
                <a:gd name="T11" fmla="*/ 34 h 47"/>
                <a:gd name="T12" fmla="*/ 53 w 58"/>
                <a:gd name="T13" fmla="*/ 11 h 47"/>
                <a:gd name="T14" fmla="*/ 31 w 58"/>
                <a:gd name="T15" fmla="*/ 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31" y="5"/>
                  </a:moveTo>
                  <a:lnTo>
                    <a:pt x="11" y="16"/>
                  </a:lnTo>
                  <a:cubicBezTo>
                    <a:pt x="3" y="21"/>
                    <a:pt x="0" y="31"/>
                    <a:pt x="5" y="39"/>
                  </a:cubicBezTo>
                  <a:cubicBezTo>
                    <a:pt x="8" y="44"/>
                    <a:pt x="14" y="47"/>
                    <a:pt x="20" y="47"/>
                  </a:cubicBezTo>
                  <a:cubicBezTo>
                    <a:pt x="22" y="47"/>
                    <a:pt x="25" y="46"/>
                    <a:pt x="28" y="45"/>
                  </a:cubicBezTo>
                  <a:lnTo>
                    <a:pt x="47" y="34"/>
                  </a:lnTo>
                  <a:cubicBezTo>
                    <a:pt x="55" y="29"/>
                    <a:pt x="58" y="19"/>
                    <a:pt x="53" y="11"/>
                  </a:cubicBezTo>
                  <a:cubicBezTo>
                    <a:pt x="49" y="3"/>
                    <a:pt x="38" y="0"/>
                    <a:pt x="31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22">
              <a:extLst>
                <a:ext uri="{FF2B5EF4-FFF2-40B4-BE49-F238E27FC236}">
                  <a16:creationId xmlns:a16="http://schemas.microsoft.com/office/drawing/2014/main" id="{C8EB0371-5A4D-43CF-94C8-B4C02AB39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8207" y="5033965"/>
              <a:ext cx="30163" cy="31750"/>
            </a:xfrm>
            <a:custGeom>
              <a:avLst/>
              <a:gdLst>
                <a:gd name="T0" fmla="*/ 38 w 49"/>
                <a:gd name="T1" fmla="*/ 5 h 55"/>
                <a:gd name="T2" fmla="*/ 15 w 49"/>
                <a:gd name="T3" fmla="*/ 11 h 55"/>
                <a:gd name="T4" fmla="*/ 4 w 49"/>
                <a:gd name="T5" fmla="*/ 30 h 55"/>
                <a:gd name="T6" fmla="*/ 10 w 49"/>
                <a:gd name="T7" fmla="*/ 53 h 55"/>
                <a:gd name="T8" fmla="*/ 19 w 49"/>
                <a:gd name="T9" fmla="*/ 55 h 55"/>
                <a:gd name="T10" fmla="*/ 33 w 49"/>
                <a:gd name="T11" fmla="*/ 47 h 55"/>
                <a:gd name="T12" fmla="*/ 44 w 49"/>
                <a:gd name="T13" fmla="*/ 28 h 55"/>
                <a:gd name="T14" fmla="*/ 38 w 49"/>
                <a:gd name="T15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8" y="5"/>
                  </a:moveTo>
                  <a:cubicBezTo>
                    <a:pt x="30" y="0"/>
                    <a:pt x="20" y="3"/>
                    <a:pt x="15" y="11"/>
                  </a:cubicBezTo>
                  <a:lnTo>
                    <a:pt x="4" y="30"/>
                  </a:lnTo>
                  <a:cubicBezTo>
                    <a:pt x="0" y="38"/>
                    <a:pt x="2" y="48"/>
                    <a:pt x="10" y="53"/>
                  </a:cubicBezTo>
                  <a:cubicBezTo>
                    <a:pt x="13" y="55"/>
                    <a:pt x="16" y="55"/>
                    <a:pt x="19" y="55"/>
                  </a:cubicBezTo>
                  <a:cubicBezTo>
                    <a:pt x="24" y="55"/>
                    <a:pt x="30" y="52"/>
                    <a:pt x="33" y="47"/>
                  </a:cubicBezTo>
                  <a:lnTo>
                    <a:pt x="44" y="28"/>
                  </a:lnTo>
                  <a:cubicBezTo>
                    <a:pt x="49" y="20"/>
                    <a:pt x="46" y="9"/>
                    <a:pt x="38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23">
              <a:extLst>
                <a:ext uri="{FF2B5EF4-FFF2-40B4-BE49-F238E27FC236}">
                  <a16:creationId xmlns:a16="http://schemas.microsoft.com/office/drawing/2014/main" id="{5A9C243A-7ECB-4413-81B3-D8ED16292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956" y="5033965"/>
              <a:ext cx="30163" cy="31750"/>
            </a:xfrm>
            <a:custGeom>
              <a:avLst/>
              <a:gdLst>
                <a:gd name="T0" fmla="*/ 33 w 49"/>
                <a:gd name="T1" fmla="*/ 11 h 55"/>
                <a:gd name="T2" fmla="*/ 10 w 49"/>
                <a:gd name="T3" fmla="*/ 5 h 55"/>
                <a:gd name="T4" fmla="*/ 4 w 49"/>
                <a:gd name="T5" fmla="*/ 28 h 55"/>
                <a:gd name="T6" fmla="*/ 15 w 49"/>
                <a:gd name="T7" fmla="*/ 47 h 55"/>
                <a:gd name="T8" fmla="*/ 30 w 49"/>
                <a:gd name="T9" fmla="*/ 55 h 55"/>
                <a:gd name="T10" fmla="*/ 38 w 49"/>
                <a:gd name="T11" fmla="*/ 53 h 55"/>
                <a:gd name="T12" fmla="*/ 44 w 49"/>
                <a:gd name="T13" fmla="*/ 30 h 55"/>
                <a:gd name="T14" fmla="*/ 33 w 49"/>
                <a:gd name="T15" fmla="*/ 1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33" y="11"/>
                  </a:moveTo>
                  <a:cubicBezTo>
                    <a:pt x="28" y="3"/>
                    <a:pt x="18" y="0"/>
                    <a:pt x="10" y="5"/>
                  </a:cubicBezTo>
                  <a:cubicBezTo>
                    <a:pt x="2" y="9"/>
                    <a:pt x="0" y="20"/>
                    <a:pt x="4" y="28"/>
                  </a:cubicBezTo>
                  <a:lnTo>
                    <a:pt x="15" y="47"/>
                  </a:lnTo>
                  <a:cubicBezTo>
                    <a:pt x="18" y="52"/>
                    <a:pt x="24" y="55"/>
                    <a:pt x="30" y="55"/>
                  </a:cubicBezTo>
                  <a:cubicBezTo>
                    <a:pt x="33" y="55"/>
                    <a:pt x="35" y="55"/>
                    <a:pt x="38" y="53"/>
                  </a:cubicBezTo>
                  <a:cubicBezTo>
                    <a:pt x="46" y="48"/>
                    <a:pt x="49" y="38"/>
                    <a:pt x="44" y="30"/>
                  </a:cubicBezTo>
                  <a:lnTo>
                    <a:pt x="33" y="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224">
              <a:extLst>
                <a:ext uri="{FF2B5EF4-FFF2-40B4-BE49-F238E27FC236}">
                  <a16:creationId xmlns:a16="http://schemas.microsoft.com/office/drawing/2014/main" id="{D9E49EF5-46B4-42EB-B38E-8A87583EC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519" y="4976815"/>
              <a:ext cx="34925" cy="28575"/>
            </a:xfrm>
            <a:custGeom>
              <a:avLst/>
              <a:gdLst>
                <a:gd name="T0" fmla="*/ 47 w 58"/>
                <a:gd name="T1" fmla="*/ 16 h 47"/>
                <a:gd name="T2" fmla="*/ 28 w 58"/>
                <a:gd name="T3" fmla="*/ 5 h 47"/>
                <a:gd name="T4" fmla="*/ 5 w 58"/>
                <a:gd name="T5" fmla="*/ 11 h 47"/>
                <a:gd name="T6" fmla="*/ 11 w 58"/>
                <a:gd name="T7" fmla="*/ 34 h 47"/>
                <a:gd name="T8" fmla="*/ 30 w 58"/>
                <a:gd name="T9" fmla="*/ 45 h 47"/>
                <a:gd name="T10" fmla="*/ 39 w 58"/>
                <a:gd name="T11" fmla="*/ 47 h 47"/>
                <a:gd name="T12" fmla="*/ 53 w 58"/>
                <a:gd name="T13" fmla="*/ 39 h 47"/>
                <a:gd name="T14" fmla="*/ 47 w 58"/>
                <a:gd name="T15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47" y="16"/>
                  </a:moveTo>
                  <a:lnTo>
                    <a:pt x="28" y="5"/>
                  </a:lnTo>
                  <a:cubicBezTo>
                    <a:pt x="20" y="0"/>
                    <a:pt x="10" y="3"/>
                    <a:pt x="5" y="11"/>
                  </a:cubicBezTo>
                  <a:cubicBezTo>
                    <a:pt x="0" y="19"/>
                    <a:pt x="3" y="29"/>
                    <a:pt x="11" y="34"/>
                  </a:cubicBezTo>
                  <a:lnTo>
                    <a:pt x="30" y="45"/>
                  </a:lnTo>
                  <a:cubicBezTo>
                    <a:pt x="33" y="46"/>
                    <a:pt x="36" y="47"/>
                    <a:pt x="39" y="47"/>
                  </a:cubicBezTo>
                  <a:cubicBezTo>
                    <a:pt x="45" y="47"/>
                    <a:pt x="50" y="44"/>
                    <a:pt x="53" y="39"/>
                  </a:cubicBezTo>
                  <a:cubicBezTo>
                    <a:pt x="58" y="31"/>
                    <a:pt x="55" y="21"/>
                    <a:pt x="47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225">
              <a:extLst>
                <a:ext uri="{FF2B5EF4-FFF2-40B4-BE49-F238E27FC236}">
                  <a16:creationId xmlns:a16="http://schemas.microsoft.com/office/drawing/2014/main" id="{B981B2B8-BD0C-47A3-A02A-BB88A93FC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2519" y="4819653"/>
              <a:ext cx="34925" cy="26988"/>
            </a:xfrm>
            <a:custGeom>
              <a:avLst/>
              <a:gdLst>
                <a:gd name="T0" fmla="*/ 19 w 58"/>
                <a:gd name="T1" fmla="*/ 47 h 47"/>
                <a:gd name="T2" fmla="*/ 28 w 58"/>
                <a:gd name="T3" fmla="*/ 45 h 47"/>
                <a:gd name="T4" fmla="*/ 47 w 58"/>
                <a:gd name="T5" fmla="*/ 34 h 47"/>
                <a:gd name="T6" fmla="*/ 53 w 58"/>
                <a:gd name="T7" fmla="*/ 11 h 47"/>
                <a:gd name="T8" fmla="*/ 30 w 58"/>
                <a:gd name="T9" fmla="*/ 5 h 47"/>
                <a:gd name="T10" fmla="*/ 11 w 58"/>
                <a:gd name="T11" fmla="*/ 16 h 47"/>
                <a:gd name="T12" fmla="*/ 5 w 58"/>
                <a:gd name="T13" fmla="*/ 39 h 47"/>
                <a:gd name="T14" fmla="*/ 19 w 58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7">
                  <a:moveTo>
                    <a:pt x="19" y="47"/>
                  </a:moveTo>
                  <a:cubicBezTo>
                    <a:pt x="22" y="47"/>
                    <a:pt x="25" y="47"/>
                    <a:pt x="28" y="45"/>
                  </a:cubicBezTo>
                  <a:lnTo>
                    <a:pt x="47" y="34"/>
                  </a:lnTo>
                  <a:cubicBezTo>
                    <a:pt x="55" y="29"/>
                    <a:pt x="58" y="19"/>
                    <a:pt x="53" y="11"/>
                  </a:cubicBezTo>
                  <a:cubicBezTo>
                    <a:pt x="49" y="3"/>
                    <a:pt x="38" y="0"/>
                    <a:pt x="30" y="5"/>
                  </a:cubicBezTo>
                  <a:lnTo>
                    <a:pt x="11" y="16"/>
                  </a:lnTo>
                  <a:cubicBezTo>
                    <a:pt x="3" y="21"/>
                    <a:pt x="0" y="31"/>
                    <a:pt x="5" y="39"/>
                  </a:cubicBezTo>
                  <a:cubicBezTo>
                    <a:pt x="8" y="44"/>
                    <a:pt x="14" y="47"/>
                    <a:pt x="19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226">
              <a:extLst>
                <a:ext uri="{FF2B5EF4-FFF2-40B4-BE49-F238E27FC236}">
                  <a16:creationId xmlns:a16="http://schemas.microsoft.com/office/drawing/2014/main" id="{26D00284-D79C-475D-9717-BE98C9304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6956" y="4757740"/>
              <a:ext cx="30163" cy="33338"/>
            </a:xfrm>
            <a:custGeom>
              <a:avLst/>
              <a:gdLst>
                <a:gd name="T0" fmla="*/ 10 w 49"/>
                <a:gd name="T1" fmla="*/ 53 h 55"/>
                <a:gd name="T2" fmla="*/ 19 w 49"/>
                <a:gd name="T3" fmla="*/ 55 h 55"/>
                <a:gd name="T4" fmla="*/ 33 w 49"/>
                <a:gd name="T5" fmla="*/ 47 h 55"/>
                <a:gd name="T6" fmla="*/ 44 w 49"/>
                <a:gd name="T7" fmla="*/ 28 h 55"/>
                <a:gd name="T8" fmla="*/ 38 w 49"/>
                <a:gd name="T9" fmla="*/ 5 h 55"/>
                <a:gd name="T10" fmla="*/ 15 w 49"/>
                <a:gd name="T11" fmla="*/ 11 h 55"/>
                <a:gd name="T12" fmla="*/ 4 w 49"/>
                <a:gd name="T13" fmla="*/ 30 h 55"/>
                <a:gd name="T14" fmla="*/ 10 w 49"/>
                <a:gd name="T15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5">
                  <a:moveTo>
                    <a:pt x="10" y="53"/>
                  </a:moveTo>
                  <a:cubicBezTo>
                    <a:pt x="13" y="55"/>
                    <a:pt x="16" y="55"/>
                    <a:pt x="19" y="55"/>
                  </a:cubicBezTo>
                  <a:cubicBezTo>
                    <a:pt x="24" y="55"/>
                    <a:pt x="30" y="52"/>
                    <a:pt x="33" y="47"/>
                  </a:cubicBezTo>
                  <a:lnTo>
                    <a:pt x="44" y="28"/>
                  </a:lnTo>
                  <a:cubicBezTo>
                    <a:pt x="49" y="20"/>
                    <a:pt x="46" y="10"/>
                    <a:pt x="38" y="5"/>
                  </a:cubicBezTo>
                  <a:cubicBezTo>
                    <a:pt x="30" y="0"/>
                    <a:pt x="20" y="3"/>
                    <a:pt x="15" y="11"/>
                  </a:cubicBezTo>
                  <a:lnTo>
                    <a:pt x="4" y="30"/>
                  </a:lnTo>
                  <a:cubicBezTo>
                    <a:pt x="0" y="38"/>
                    <a:pt x="2" y="49"/>
                    <a:pt x="10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227">
              <a:extLst>
                <a:ext uri="{FF2B5EF4-FFF2-40B4-BE49-F238E27FC236}">
                  <a16:creationId xmlns:a16="http://schemas.microsoft.com/office/drawing/2014/main" id="{A9C89A5D-86B5-4F40-8564-96383161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244" y="4903790"/>
              <a:ext cx="52388" cy="19050"/>
            </a:xfrm>
            <a:custGeom>
              <a:avLst/>
              <a:gdLst>
                <a:gd name="T0" fmla="*/ 88 w 88"/>
                <a:gd name="T1" fmla="*/ 16 h 33"/>
                <a:gd name="T2" fmla="*/ 71 w 88"/>
                <a:gd name="T3" fmla="*/ 0 h 33"/>
                <a:gd name="T4" fmla="*/ 17 w 88"/>
                <a:gd name="T5" fmla="*/ 0 h 33"/>
                <a:gd name="T6" fmla="*/ 0 w 88"/>
                <a:gd name="T7" fmla="*/ 16 h 33"/>
                <a:gd name="T8" fmla="*/ 17 w 88"/>
                <a:gd name="T9" fmla="*/ 33 h 33"/>
                <a:gd name="T10" fmla="*/ 71 w 88"/>
                <a:gd name="T11" fmla="*/ 33 h 33"/>
                <a:gd name="T12" fmla="*/ 88 w 88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33">
                  <a:moveTo>
                    <a:pt x="88" y="16"/>
                  </a:moveTo>
                  <a:cubicBezTo>
                    <a:pt x="88" y="7"/>
                    <a:pt x="80" y="0"/>
                    <a:pt x="71" y="0"/>
                  </a:cubicBezTo>
                  <a:lnTo>
                    <a:pt x="17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6"/>
                    <a:pt x="7" y="33"/>
                    <a:pt x="17" y="33"/>
                  </a:cubicBezTo>
                  <a:lnTo>
                    <a:pt x="71" y="33"/>
                  </a:lnTo>
                  <a:cubicBezTo>
                    <a:pt x="80" y="33"/>
                    <a:pt x="88" y="26"/>
                    <a:pt x="88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228">
              <a:extLst>
                <a:ext uri="{FF2B5EF4-FFF2-40B4-BE49-F238E27FC236}">
                  <a16:creationId xmlns:a16="http://schemas.microsoft.com/office/drawing/2014/main" id="{C585137B-8BA8-42D8-8BF3-B64C7ACAE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2345" y="5035557"/>
              <a:ext cx="19050" cy="52388"/>
            </a:xfrm>
            <a:custGeom>
              <a:avLst/>
              <a:gdLst>
                <a:gd name="T0" fmla="*/ 17 w 33"/>
                <a:gd name="T1" fmla="*/ 0 h 87"/>
                <a:gd name="T2" fmla="*/ 0 w 33"/>
                <a:gd name="T3" fmla="*/ 16 h 87"/>
                <a:gd name="T4" fmla="*/ 0 w 33"/>
                <a:gd name="T5" fmla="*/ 71 h 87"/>
                <a:gd name="T6" fmla="*/ 17 w 33"/>
                <a:gd name="T7" fmla="*/ 87 h 87"/>
                <a:gd name="T8" fmla="*/ 33 w 33"/>
                <a:gd name="T9" fmla="*/ 71 h 87"/>
                <a:gd name="T10" fmla="*/ 33 w 33"/>
                <a:gd name="T11" fmla="*/ 16 h 87"/>
                <a:gd name="T12" fmla="*/ 17 w 33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87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lnTo>
                    <a:pt x="0" y="71"/>
                  </a:lnTo>
                  <a:cubicBezTo>
                    <a:pt x="0" y="80"/>
                    <a:pt x="7" y="87"/>
                    <a:pt x="17" y="87"/>
                  </a:cubicBezTo>
                  <a:cubicBezTo>
                    <a:pt x="26" y="87"/>
                    <a:pt x="33" y="80"/>
                    <a:pt x="33" y="71"/>
                  </a:cubicBezTo>
                  <a:lnTo>
                    <a:pt x="33" y="16"/>
                  </a:lnTo>
                  <a:cubicBezTo>
                    <a:pt x="33" y="7"/>
                    <a:pt x="26" y="0"/>
                    <a:pt x="17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229">
              <a:extLst>
                <a:ext uri="{FF2B5EF4-FFF2-40B4-BE49-F238E27FC236}">
                  <a16:creationId xmlns:a16="http://schemas.microsoft.com/office/drawing/2014/main" id="{B909E6C7-6E5E-4194-93C3-107894957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95" y="4903794"/>
              <a:ext cx="50800" cy="19050"/>
            </a:xfrm>
            <a:custGeom>
              <a:avLst/>
              <a:gdLst>
                <a:gd name="T0" fmla="*/ 71 w 87"/>
                <a:gd name="T1" fmla="*/ 0 h 33"/>
                <a:gd name="T2" fmla="*/ 16 w 87"/>
                <a:gd name="T3" fmla="*/ 0 h 33"/>
                <a:gd name="T4" fmla="*/ 0 w 87"/>
                <a:gd name="T5" fmla="*/ 16 h 33"/>
                <a:gd name="T6" fmla="*/ 16 w 87"/>
                <a:gd name="T7" fmla="*/ 33 h 33"/>
                <a:gd name="T8" fmla="*/ 71 w 87"/>
                <a:gd name="T9" fmla="*/ 33 h 33"/>
                <a:gd name="T10" fmla="*/ 87 w 87"/>
                <a:gd name="T11" fmla="*/ 16 h 33"/>
                <a:gd name="T12" fmla="*/ 71 w 87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3">
                  <a:moveTo>
                    <a:pt x="71" y="0"/>
                  </a:moveTo>
                  <a:lnTo>
                    <a:pt x="16" y="0"/>
                  </a:lnTo>
                  <a:cubicBezTo>
                    <a:pt x="7" y="0"/>
                    <a:pt x="0" y="7"/>
                    <a:pt x="0" y="16"/>
                  </a:cubicBezTo>
                  <a:cubicBezTo>
                    <a:pt x="0" y="26"/>
                    <a:pt x="7" y="33"/>
                    <a:pt x="16" y="33"/>
                  </a:cubicBezTo>
                  <a:lnTo>
                    <a:pt x="71" y="33"/>
                  </a:lnTo>
                  <a:cubicBezTo>
                    <a:pt x="80" y="33"/>
                    <a:pt x="87" y="26"/>
                    <a:pt x="87" y="16"/>
                  </a:cubicBezTo>
                  <a:cubicBezTo>
                    <a:pt x="87" y="7"/>
                    <a:pt x="80" y="0"/>
                    <a:pt x="7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230">
              <a:extLst>
                <a:ext uri="{FF2B5EF4-FFF2-40B4-BE49-F238E27FC236}">
                  <a16:creationId xmlns:a16="http://schemas.microsoft.com/office/drawing/2014/main" id="{F7968F9A-5B28-4463-95ED-B96219456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8057" y="4889510"/>
              <a:ext cx="127000" cy="100014"/>
            </a:xfrm>
            <a:custGeom>
              <a:avLst/>
              <a:gdLst>
                <a:gd name="T0" fmla="*/ 197 w 213"/>
                <a:gd name="T1" fmla="*/ 24 h 169"/>
                <a:gd name="T2" fmla="*/ 78 w 213"/>
                <a:gd name="T3" fmla="*/ 24 h 169"/>
                <a:gd name="T4" fmla="*/ 41 w 213"/>
                <a:gd name="T5" fmla="*/ 0 h 169"/>
                <a:gd name="T6" fmla="*/ 0 w 213"/>
                <a:gd name="T7" fmla="*/ 40 h 169"/>
                <a:gd name="T8" fmla="*/ 24 w 213"/>
                <a:gd name="T9" fmla="*/ 77 h 169"/>
                <a:gd name="T10" fmla="*/ 24 w 213"/>
                <a:gd name="T11" fmla="*/ 153 h 169"/>
                <a:gd name="T12" fmla="*/ 41 w 213"/>
                <a:gd name="T13" fmla="*/ 169 h 169"/>
                <a:gd name="T14" fmla="*/ 57 w 213"/>
                <a:gd name="T15" fmla="*/ 153 h 169"/>
                <a:gd name="T16" fmla="*/ 57 w 213"/>
                <a:gd name="T17" fmla="*/ 77 h 169"/>
                <a:gd name="T18" fmla="*/ 78 w 213"/>
                <a:gd name="T19" fmla="*/ 57 h 169"/>
                <a:gd name="T20" fmla="*/ 197 w 213"/>
                <a:gd name="T21" fmla="*/ 57 h 169"/>
                <a:gd name="T22" fmla="*/ 213 w 213"/>
                <a:gd name="T23" fmla="*/ 40 h 169"/>
                <a:gd name="T24" fmla="*/ 197 w 213"/>
                <a:gd name="T25" fmla="*/ 2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" h="169">
                  <a:moveTo>
                    <a:pt x="197" y="24"/>
                  </a:moveTo>
                  <a:lnTo>
                    <a:pt x="78" y="24"/>
                  </a:lnTo>
                  <a:cubicBezTo>
                    <a:pt x="71" y="10"/>
                    <a:pt x="57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7"/>
                    <a:pt x="10" y="71"/>
                    <a:pt x="24" y="77"/>
                  </a:cubicBezTo>
                  <a:lnTo>
                    <a:pt x="24" y="153"/>
                  </a:lnTo>
                  <a:cubicBezTo>
                    <a:pt x="24" y="162"/>
                    <a:pt x="31" y="169"/>
                    <a:pt x="41" y="169"/>
                  </a:cubicBezTo>
                  <a:cubicBezTo>
                    <a:pt x="50" y="169"/>
                    <a:pt x="57" y="162"/>
                    <a:pt x="57" y="153"/>
                  </a:cubicBezTo>
                  <a:lnTo>
                    <a:pt x="57" y="77"/>
                  </a:lnTo>
                  <a:cubicBezTo>
                    <a:pt x="66" y="73"/>
                    <a:pt x="74" y="66"/>
                    <a:pt x="78" y="57"/>
                  </a:cubicBezTo>
                  <a:lnTo>
                    <a:pt x="197" y="57"/>
                  </a:lnTo>
                  <a:cubicBezTo>
                    <a:pt x="206" y="57"/>
                    <a:pt x="213" y="50"/>
                    <a:pt x="213" y="40"/>
                  </a:cubicBezTo>
                  <a:cubicBezTo>
                    <a:pt x="213" y="31"/>
                    <a:pt x="206" y="24"/>
                    <a:pt x="197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231">
              <a:extLst>
                <a:ext uri="{FF2B5EF4-FFF2-40B4-BE49-F238E27FC236}">
                  <a16:creationId xmlns:a16="http://schemas.microsoft.com/office/drawing/2014/main" id="{FC72C888-FF12-4C14-94B0-607B1CDD1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56650" y="4583121"/>
              <a:ext cx="227013" cy="227013"/>
            </a:xfrm>
            <a:custGeom>
              <a:avLst/>
              <a:gdLst>
                <a:gd name="T0" fmla="*/ 307 w 380"/>
                <a:gd name="T1" fmla="*/ 336 h 380"/>
                <a:gd name="T2" fmla="*/ 45 w 380"/>
                <a:gd name="T3" fmla="*/ 73 h 380"/>
                <a:gd name="T4" fmla="*/ 267 w 380"/>
                <a:gd name="T5" fmla="*/ 114 h 380"/>
                <a:gd name="T6" fmla="*/ 307 w 380"/>
                <a:gd name="T7" fmla="*/ 336 h 380"/>
                <a:gd name="T8" fmla="*/ 290 w 380"/>
                <a:gd name="T9" fmla="*/ 90 h 380"/>
                <a:gd name="T10" fmla="*/ 8 w 380"/>
                <a:gd name="T11" fmla="*/ 54 h 380"/>
                <a:gd name="T12" fmla="*/ 0 w 380"/>
                <a:gd name="T13" fmla="*/ 67 h 380"/>
                <a:gd name="T14" fmla="*/ 5 w 380"/>
                <a:gd name="T15" fmla="*/ 80 h 380"/>
                <a:gd name="T16" fmla="*/ 300 w 380"/>
                <a:gd name="T17" fmla="*/ 375 h 380"/>
                <a:gd name="T18" fmla="*/ 311 w 380"/>
                <a:gd name="T19" fmla="*/ 380 h 380"/>
                <a:gd name="T20" fmla="*/ 314 w 380"/>
                <a:gd name="T21" fmla="*/ 380 h 380"/>
                <a:gd name="T22" fmla="*/ 326 w 380"/>
                <a:gd name="T23" fmla="*/ 372 h 380"/>
                <a:gd name="T24" fmla="*/ 290 w 380"/>
                <a:gd name="T25" fmla="*/ 9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0" h="380">
                  <a:moveTo>
                    <a:pt x="307" y="336"/>
                  </a:moveTo>
                  <a:lnTo>
                    <a:pt x="45" y="73"/>
                  </a:lnTo>
                  <a:cubicBezTo>
                    <a:pt x="119" y="39"/>
                    <a:pt x="208" y="55"/>
                    <a:pt x="267" y="114"/>
                  </a:cubicBezTo>
                  <a:cubicBezTo>
                    <a:pt x="326" y="172"/>
                    <a:pt x="341" y="261"/>
                    <a:pt x="307" y="336"/>
                  </a:cubicBezTo>
                  <a:close/>
                  <a:moveTo>
                    <a:pt x="290" y="90"/>
                  </a:moveTo>
                  <a:cubicBezTo>
                    <a:pt x="215" y="15"/>
                    <a:pt x="99" y="0"/>
                    <a:pt x="8" y="54"/>
                  </a:cubicBezTo>
                  <a:cubicBezTo>
                    <a:pt x="4" y="57"/>
                    <a:pt x="1" y="62"/>
                    <a:pt x="0" y="67"/>
                  </a:cubicBezTo>
                  <a:cubicBezTo>
                    <a:pt x="0" y="72"/>
                    <a:pt x="1" y="77"/>
                    <a:pt x="5" y="80"/>
                  </a:cubicBezTo>
                  <a:lnTo>
                    <a:pt x="300" y="375"/>
                  </a:lnTo>
                  <a:cubicBezTo>
                    <a:pt x="303" y="378"/>
                    <a:pt x="307" y="380"/>
                    <a:pt x="311" y="380"/>
                  </a:cubicBezTo>
                  <a:cubicBezTo>
                    <a:pt x="312" y="380"/>
                    <a:pt x="313" y="380"/>
                    <a:pt x="314" y="380"/>
                  </a:cubicBezTo>
                  <a:cubicBezTo>
                    <a:pt x="319" y="379"/>
                    <a:pt x="323" y="376"/>
                    <a:pt x="326" y="372"/>
                  </a:cubicBezTo>
                  <a:cubicBezTo>
                    <a:pt x="380" y="281"/>
                    <a:pt x="365" y="165"/>
                    <a:pt x="290" y="9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232">
              <a:extLst>
                <a:ext uri="{FF2B5EF4-FFF2-40B4-BE49-F238E27FC236}">
                  <a16:creationId xmlns:a16="http://schemas.microsoft.com/office/drawing/2014/main" id="{C4EBF38E-79D0-4E68-8CA1-13E34C70A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1663" y="4583113"/>
              <a:ext cx="227013" cy="228600"/>
            </a:xfrm>
            <a:custGeom>
              <a:avLst/>
              <a:gdLst>
                <a:gd name="T0" fmla="*/ 72 w 380"/>
                <a:gd name="T1" fmla="*/ 336 h 380"/>
                <a:gd name="T2" fmla="*/ 113 w 380"/>
                <a:gd name="T3" fmla="*/ 114 h 380"/>
                <a:gd name="T4" fmla="*/ 253 w 380"/>
                <a:gd name="T5" fmla="*/ 55 h 380"/>
                <a:gd name="T6" fmla="*/ 335 w 380"/>
                <a:gd name="T7" fmla="*/ 73 h 380"/>
                <a:gd name="T8" fmla="*/ 72 w 380"/>
                <a:gd name="T9" fmla="*/ 336 h 380"/>
                <a:gd name="T10" fmla="*/ 379 w 380"/>
                <a:gd name="T11" fmla="*/ 67 h 380"/>
                <a:gd name="T12" fmla="*/ 371 w 380"/>
                <a:gd name="T13" fmla="*/ 54 h 380"/>
                <a:gd name="T14" fmla="*/ 89 w 380"/>
                <a:gd name="T15" fmla="*/ 90 h 380"/>
                <a:gd name="T16" fmla="*/ 54 w 380"/>
                <a:gd name="T17" fmla="*/ 372 h 380"/>
                <a:gd name="T18" fmla="*/ 66 w 380"/>
                <a:gd name="T19" fmla="*/ 380 h 380"/>
                <a:gd name="T20" fmla="*/ 68 w 380"/>
                <a:gd name="T21" fmla="*/ 380 h 380"/>
                <a:gd name="T22" fmla="*/ 80 w 380"/>
                <a:gd name="T23" fmla="*/ 375 h 380"/>
                <a:gd name="T24" fmla="*/ 374 w 380"/>
                <a:gd name="T25" fmla="*/ 81 h 380"/>
                <a:gd name="T26" fmla="*/ 379 w 380"/>
                <a:gd name="T27" fmla="*/ 6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0" h="380">
                  <a:moveTo>
                    <a:pt x="72" y="336"/>
                  </a:moveTo>
                  <a:cubicBezTo>
                    <a:pt x="38" y="261"/>
                    <a:pt x="54" y="173"/>
                    <a:pt x="113" y="114"/>
                  </a:cubicBezTo>
                  <a:cubicBezTo>
                    <a:pt x="151" y="75"/>
                    <a:pt x="202" y="55"/>
                    <a:pt x="253" y="55"/>
                  </a:cubicBezTo>
                  <a:cubicBezTo>
                    <a:pt x="281" y="55"/>
                    <a:pt x="309" y="61"/>
                    <a:pt x="335" y="73"/>
                  </a:cubicBezTo>
                  <a:lnTo>
                    <a:pt x="72" y="336"/>
                  </a:lnTo>
                  <a:close/>
                  <a:moveTo>
                    <a:pt x="379" y="67"/>
                  </a:moveTo>
                  <a:cubicBezTo>
                    <a:pt x="378" y="62"/>
                    <a:pt x="376" y="57"/>
                    <a:pt x="371" y="54"/>
                  </a:cubicBezTo>
                  <a:cubicBezTo>
                    <a:pt x="280" y="0"/>
                    <a:pt x="164" y="15"/>
                    <a:pt x="89" y="90"/>
                  </a:cubicBezTo>
                  <a:cubicBezTo>
                    <a:pt x="14" y="165"/>
                    <a:pt x="0" y="281"/>
                    <a:pt x="54" y="372"/>
                  </a:cubicBezTo>
                  <a:cubicBezTo>
                    <a:pt x="56" y="376"/>
                    <a:pt x="61" y="379"/>
                    <a:pt x="66" y="380"/>
                  </a:cubicBezTo>
                  <a:cubicBezTo>
                    <a:pt x="66" y="380"/>
                    <a:pt x="67" y="380"/>
                    <a:pt x="68" y="380"/>
                  </a:cubicBezTo>
                  <a:cubicBezTo>
                    <a:pt x="72" y="380"/>
                    <a:pt x="76" y="378"/>
                    <a:pt x="80" y="375"/>
                  </a:cubicBezTo>
                  <a:lnTo>
                    <a:pt x="374" y="81"/>
                  </a:lnTo>
                  <a:cubicBezTo>
                    <a:pt x="378" y="77"/>
                    <a:pt x="380" y="72"/>
                    <a:pt x="379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E31EE05-6F35-4C73-A0AD-22A618C9E716}"/>
              </a:ext>
            </a:extLst>
          </p:cNvPr>
          <p:cNvSpPr txBox="1"/>
          <p:nvPr/>
        </p:nvSpPr>
        <p:spPr>
          <a:xfrm>
            <a:off x="5004996" y="2815115"/>
            <a:ext cx="218200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EVERY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1" u="none" strike="noStrike" kern="1200" cap="none" spc="0" normalizeH="0" baseline="0" noProof="0" dirty="0">
                <a:ln>
                  <a:noFill/>
                </a:ln>
                <a:solidFill>
                  <a:srgbClr val="F9D3D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Vijaya" panose="020B0502040204020203" pitchFamily="18" charset="0"/>
              </a:rPr>
              <a:t>Minute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F9D3D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Vijaya" panose="020B0502040204020203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3A6A3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THE DAY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E7E25F76-89F9-4483-A43E-C14460EC379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00" y="6208526"/>
            <a:ext cx="582284" cy="361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B0C960-9455-CFC7-3AF1-925714193212}"/>
              </a:ext>
            </a:extLst>
          </p:cNvPr>
          <p:cNvSpPr txBox="1"/>
          <p:nvPr/>
        </p:nvSpPr>
        <p:spPr>
          <a:xfrm>
            <a:off x="4341729" y="285065"/>
            <a:ext cx="1076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350K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TWEETS SENT</a:t>
            </a:r>
          </a:p>
        </p:txBody>
      </p:sp>
      <p:pic>
        <p:nvPicPr>
          <p:cNvPr id="1028" name="Picture 4" descr="X Logo, symbol, meaning, history, PNG, brand">
            <a:extLst>
              <a:ext uri="{FF2B5EF4-FFF2-40B4-BE49-F238E27FC236}">
                <a16:creationId xmlns:a16="http://schemas.microsoft.com/office/drawing/2014/main" id="{0D500E6F-8747-E00C-214D-81916427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30" y="1337993"/>
            <a:ext cx="577443" cy="3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A8386D-A9B3-5534-FA6D-0EC702ED9AA7}"/>
              </a:ext>
            </a:extLst>
          </p:cNvPr>
          <p:cNvSpPr txBox="1"/>
          <p:nvPr/>
        </p:nvSpPr>
        <p:spPr>
          <a:xfrm>
            <a:off x="5315166" y="5707955"/>
            <a:ext cx="1076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3.5B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SNAPCHATS CREATED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98A75-D021-F35F-AE92-D7B258EBD05E}"/>
              </a:ext>
            </a:extLst>
          </p:cNvPr>
          <p:cNvSpPr txBox="1"/>
          <p:nvPr/>
        </p:nvSpPr>
        <p:spPr>
          <a:xfrm>
            <a:off x="2366068" y="4060754"/>
            <a:ext cx="1176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115.7K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SEARCHES ON PINTREST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0F2791-C5B9-E43E-0561-B3D595070F19}"/>
              </a:ext>
            </a:extLst>
          </p:cNvPr>
          <p:cNvSpPr txBox="1"/>
          <p:nvPr/>
        </p:nvSpPr>
        <p:spPr>
          <a:xfrm>
            <a:off x="1490456" y="2914465"/>
            <a:ext cx="18491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66K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 AND VIDEOS ON INSTAGRAM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50BD41-072B-FD93-64A2-064586D3759E}"/>
              </a:ext>
            </a:extLst>
          </p:cNvPr>
          <p:cNvSpPr txBox="1"/>
          <p:nvPr/>
        </p:nvSpPr>
        <p:spPr>
          <a:xfrm>
            <a:off x="3332042" y="875611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2.1M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ACTIVE ON FACEBOOK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F21797-BAAE-7941-0874-F008C8BD4C36}"/>
              </a:ext>
            </a:extLst>
          </p:cNvPr>
          <p:cNvSpPr txBox="1"/>
          <p:nvPr/>
        </p:nvSpPr>
        <p:spPr>
          <a:xfrm>
            <a:off x="8957759" y="2870844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20.8K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USERS ON LINKEDIN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2263C2-5374-6C64-2F11-1EFDA170210D}"/>
              </a:ext>
            </a:extLst>
          </p:cNvPr>
          <p:cNvSpPr txBox="1"/>
          <p:nvPr/>
        </p:nvSpPr>
        <p:spPr>
          <a:xfrm>
            <a:off x="5228449" y="151449"/>
            <a:ext cx="13828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16.2M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TEXTS SENT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EBAF33-8F97-F738-156A-BFD9ECB13674}"/>
              </a:ext>
            </a:extLst>
          </p:cNvPr>
          <p:cNvSpPr txBox="1"/>
          <p:nvPr/>
        </p:nvSpPr>
        <p:spPr>
          <a:xfrm>
            <a:off x="8145122" y="875611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6.3M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GOOGLE SEARCHES</a:t>
            </a:r>
          </a:p>
        </p:txBody>
      </p:sp>
      <p:pic>
        <p:nvPicPr>
          <p:cNvPr id="1030" name="Picture 6" descr="Yelp - Free social media icons">
            <a:extLst>
              <a:ext uri="{FF2B5EF4-FFF2-40B4-BE49-F238E27FC236}">
                <a16:creationId xmlns:a16="http://schemas.microsoft.com/office/drawing/2014/main" id="{0587AB65-DAA8-FDE1-E16A-25702D2C4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07" y="2253158"/>
            <a:ext cx="544632" cy="54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EC4EA2-3963-F8F6-8917-DF93B388A730}"/>
              </a:ext>
            </a:extLst>
          </p:cNvPr>
          <p:cNvSpPr txBox="1"/>
          <p:nvPr/>
        </p:nvSpPr>
        <p:spPr>
          <a:xfrm>
            <a:off x="2272984" y="1630053"/>
            <a:ext cx="138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 READING YELP REVIEWS</a:t>
            </a:r>
          </a:p>
        </p:txBody>
      </p:sp>
      <p:sp>
        <p:nvSpPr>
          <p:cNvPr id="28" name="Location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AE880BD4-A0F9-C857-5B11-48EBF0689EAC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469627" y="1087560"/>
            <a:ext cx="302114" cy="430129"/>
          </a:xfrm>
          <a:custGeom>
            <a:avLst/>
            <a:gdLst>
              <a:gd name="T0" fmla="*/ 261 w 522"/>
              <a:gd name="T1" fmla="*/ 0 h 741"/>
              <a:gd name="T2" fmla="*/ 0 w 522"/>
              <a:gd name="T3" fmla="*/ 261 h 741"/>
              <a:gd name="T4" fmla="*/ 261 w 522"/>
              <a:gd name="T5" fmla="*/ 740 h 741"/>
              <a:gd name="T6" fmla="*/ 521 w 522"/>
              <a:gd name="T7" fmla="*/ 261 h 741"/>
              <a:gd name="T8" fmla="*/ 261 w 522"/>
              <a:gd name="T9" fmla="*/ 0 h 741"/>
              <a:gd name="T10" fmla="*/ 261 w 522"/>
              <a:gd name="T11" fmla="*/ 353 h 741"/>
              <a:gd name="T12" fmla="*/ 169 w 522"/>
              <a:gd name="T13" fmla="*/ 261 h 741"/>
              <a:gd name="T14" fmla="*/ 261 w 522"/>
              <a:gd name="T15" fmla="*/ 170 h 741"/>
              <a:gd name="T16" fmla="*/ 352 w 522"/>
              <a:gd name="T17" fmla="*/ 261 h 741"/>
              <a:gd name="T18" fmla="*/ 261 w 522"/>
              <a:gd name="T19" fmla="*/ 353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2" h="741">
                <a:moveTo>
                  <a:pt x="261" y="0"/>
                </a:moveTo>
                <a:cubicBezTo>
                  <a:pt x="120" y="0"/>
                  <a:pt x="0" y="113"/>
                  <a:pt x="0" y="261"/>
                </a:cubicBezTo>
                <a:cubicBezTo>
                  <a:pt x="0" y="451"/>
                  <a:pt x="261" y="740"/>
                  <a:pt x="261" y="740"/>
                </a:cubicBezTo>
                <a:cubicBezTo>
                  <a:pt x="261" y="740"/>
                  <a:pt x="521" y="451"/>
                  <a:pt x="521" y="261"/>
                </a:cubicBezTo>
                <a:cubicBezTo>
                  <a:pt x="521" y="113"/>
                  <a:pt x="402" y="0"/>
                  <a:pt x="261" y="0"/>
                </a:cubicBezTo>
                <a:close/>
                <a:moveTo>
                  <a:pt x="261" y="353"/>
                </a:moveTo>
                <a:cubicBezTo>
                  <a:pt x="211" y="353"/>
                  <a:pt x="169" y="314"/>
                  <a:pt x="169" y="261"/>
                </a:cubicBezTo>
                <a:cubicBezTo>
                  <a:pt x="169" y="208"/>
                  <a:pt x="211" y="170"/>
                  <a:pt x="261" y="170"/>
                </a:cubicBezTo>
                <a:cubicBezTo>
                  <a:pt x="310" y="170"/>
                  <a:pt x="352" y="208"/>
                  <a:pt x="352" y="261"/>
                </a:cubicBezTo>
                <a:cubicBezTo>
                  <a:pt x="352" y="314"/>
                  <a:pt x="310" y="353"/>
                  <a:pt x="261" y="353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D1B154-BE2D-A47D-8055-710031A10970}"/>
              </a:ext>
            </a:extLst>
          </p:cNvPr>
          <p:cNvSpPr txBox="1"/>
          <p:nvPr/>
        </p:nvSpPr>
        <p:spPr>
          <a:xfrm>
            <a:off x="6258825" y="151449"/>
            <a:ext cx="13763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174K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APPS DOWN-LOADED</a:t>
            </a:r>
          </a:p>
        </p:txBody>
      </p:sp>
      <p:pic>
        <p:nvPicPr>
          <p:cNvPr id="1046" name="Picture 22" descr="Facebook Live icon PNG and SVG Vector Free Download">
            <a:extLst>
              <a:ext uri="{FF2B5EF4-FFF2-40B4-BE49-F238E27FC236}">
                <a16:creationId xmlns:a16="http://schemas.microsoft.com/office/drawing/2014/main" id="{F3DDE24A-6976-DAF5-EB68-B026AAA20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09" y="5163897"/>
            <a:ext cx="397623" cy="45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Logo and Brand Assets — Spotify">
            <a:extLst>
              <a:ext uri="{FF2B5EF4-FFF2-40B4-BE49-F238E27FC236}">
                <a16:creationId xmlns:a16="http://schemas.microsoft.com/office/drawing/2014/main" id="{31D73782-C289-75C8-7A4E-4D7E11D1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75" y="1404669"/>
            <a:ext cx="392567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9" name="TextBox 3138">
            <a:extLst>
              <a:ext uri="{FF2B5EF4-FFF2-40B4-BE49-F238E27FC236}">
                <a16:creationId xmlns:a16="http://schemas.microsoft.com/office/drawing/2014/main" id="{0CE3FA4C-0164-F763-D572-0AF43DA483F7}"/>
              </a:ext>
            </a:extLst>
          </p:cNvPr>
          <p:cNvSpPr txBox="1"/>
          <p:nvPr/>
        </p:nvSpPr>
        <p:spPr>
          <a:xfrm>
            <a:off x="4269753" y="5623522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625M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VIDEOS WATCHED ON TIKTOK</a:t>
            </a:r>
          </a:p>
        </p:txBody>
      </p:sp>
      <p:sp>
        <p:nvSpPr>
          <p:cNvPr id="3141" name="TextBox 3140">
            <a:extLst>
              <a:ext uri="{FF2B5EF4-FFF2-40B4-BE49-F238E27FC236}">
                <a16:creationId xmlns:a16="http://schemas.microsoft.com/office/drawing/2014/main" id="{8E9EC936-3446-AD7A-FB8B-03BC3BB455ED}"/>
              </a:ext>
            </a:extLst>
          </p:cNvPr>
          <p:cNvSpPr txBox="1"/>
          <p:nvPr/>
        </p:nvSpPr>
        <p:spPr>
          <a:xfrm>
            <a:off x="3196109" y="4827779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452K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HOURS OF CONTENT STREAMED</a:t>
            </a:r>
          </a:p>
        </p:txBody>
      </p:sp>
      <p:sp>
        <p:nvSpPr>
          <p:cNvPr id="3143" name="TextBox 3142">
            <a:extLst>
              <a:ext uri="{FF2B5EF4-FFF2-40B4-BE49-F238E27FC236}">
                <a16:creationId xmlns:a16="http://schemas.microsoft.com/office/drawing/2014/main" id="{B900B373-8B87-F157-1897-D15182EFA951}"/>
              </a:ext>
            </a:extLst>
          </p:cNvPr>
          <p:cNvSpPr txBox="1"/>
          <p:nvPr/>
        </p:nvSpPr>
        <p:spPr>
          <a:xfrm>
            <a:off x="6411137" y="5707955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44M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VIEWING FACEBOOK LIVE</a:t>
            </a:r>
          </a:p>
        </p:txBody>
      </p:sp>
      <p:sp>
        <p:nvSpPr>
          <p:cNvPr id="3144" name="TextBox 3143">
            <a:extLst>
              <a:ext uri="{FF2B5EF4-FFF2-40B4-BE49-F238E27FC236}">
                <a16:creationId xmlns:a16="http://schemas.microsoft.com/office/drawing/2014/main" id="{DFF934AB-3B63-B744-B970-0F037003E4AE}"/>
              </a:ext>
            </a:extLst>
          </p:cNvPr>
          <p:cNvSpPr txBox="1"/>
          <p:nvPr/>
        </p:nvSpPr>
        <p:spPr>
          <a:xfrm>
            <a:off x="7375224" y="5388216"/>
            <a:ext cx="10768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3.47M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YOUTUBE VIDEOS WATCHED</a:t>
            </a:r>
          </a:p>
        </p:txBody>
      </p:sp>
      <p:sp>
        <p:nvSpPr>
          <p:cNvPr id="3145" name="Paper_plane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99C6BAA6-AA87-72E7-21CF-82D7FF02F41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470463" y="4420800"/>
            <a:ext cx="516085" cy="320948"/>
          </a:xfrm>
          <a:custGeom>
            <a:avLst/>
            <a:gdLst>
              <a:gd name="T0" fmla="*/ 760 w 1067"/>
              <a:gd name="T1" fmla="*/ 547 h 662"/>
              <a:gd name="T2" fmla="*/ 483 w 1067"/>
              <a:gd name="T3" fmla="*/ 414 h 662"/>
              <a:gd name="T4" fmla="*/ 1006 w 1067"/>
              <a:gd name="T5" fmla="*/ 67 h 662"/>
              <a:gd name="T6" fmla="*/ 760 w 1067"/>
              <a:gd name="T7" fmla="*/ 547 h 662"/>
              <a:gd name="T8" fmla="*/ 438 w 1067"/>
              <a:gd name="T9" fmla="*/ 598 h 662"/>
              <a:gd name="T10" fmla="*/ 463 w 1067"/>
              <a:gd name="T11" fmla="*/ 441 h 662"/>
              <a:gd name="T12" fmla="*/ 554 w 1067"/>
              <a:gd name="T13" fmla="*/ 485 h 662"/>
              <a:gd name="T14" fmla="*/ 438 w 1067"/>
              <a:gd name="T15" fmla="*/ 598 h 662"/>
              <a:gd name="T16" fmla="*/ 872 w 1067"/>
              <a:gd name="T17" fmla="*/ 78 h 662"/>
              <a:gd name="T18" fmla="*/ 311 w 1067"/>
              <a:gd name="T19" fmla="*/ 327 h 662"/>
              <a:gd name="T20" fmla="*/ 86 w 1067"/>
              <a:gd name="T21" fmla="*/ 271 h 662"/>
              <a:gd name="T22" fmla="*/ 872 w 1067"/>
              <a:gd name="T23" fmla="*/ 78 h 662"/>
              <a:gd name="T24" fmla="*/ 440 w 1067"/>
              <a:gd name="T25" fmla="*/ 402 h 662"/>
              <a:gd name="T26" fmla="*/ 440 w 1067"/>
              <a:gd name="T27" fmla="*/ 402 h 662"/>
              <a:gd name="T28" fmla="*/ 439 w 1067"/>
              <a:gd name="T29" fmla="*/ 403 h 662"/>
              <a:gd name="T30" fmla="*/ 436 w 1067"/>
              <a:gd name="T31" fmla="*/ 407 h 662"/>
              <a:gd name="T32" fmla="*/ 435 w 1067"/>
              <a:gd name="T33" fmla="*/ 408 h 662"/>
              <a:gd name="T34" fmla="*/ 433 w 1067"/>
              <a:gd name="T35" fmla="*/ 413 h 662"/>
              <a:gd name="T36" fmla="*/ 433 w 1067"/>
              <a:gd name="T37" fmla="*/ 414 h 662"/>
              <a:gd name="T38" fmla="*/ 408 w 1067"/>
              <a:gd name="T39" fmla="*/ 576 h 662"/>
              <a:gd name="T40" fmla="*/ 333 w 1067"/>
              <a:gd name="T41" fmla="*/ 354 h 662"/>
              <a:gd name="T42" fmla="*/ 877 w 1067"/>
              <a:gd name="T43" fmla="*/ 113 h 662"/>
              <a:gd name="T44" fmla="*/ 440 w 1067"/>
              <a:gd name="T45" fmla="*/ 402 h 662"/>
              <a:gd name="T46" fmla="*/ 1065 w 1067"/>
              <a:gd name="T47" fmla="*/ 11 h 662"/>
              <a:gd name="T48" fmla="*/ 1064 w 1067"/>
              <a:gd name="T49" fmla="*/ 9 h 662"/>
              <a:gd name="T50" fmla="*/ 1046 w 1067"/>
              <a:gd name="T51" fmla="*/ 2 h 662"/>
              <a:gd name="T52" fmla="*/ 13 w 1067"/>
              <a:gd name="T53" fmla="*/ 254 h 662"/>
              <a:gd name="T54" fmla="*/ 0 w 1067"/>
              <a:gd name="T55" fmla="*/ 270 h 662"/>
              <a:gd name="T56" fmla="*/ 13 w 1067"/>
              <a:gd name="T57" fmla="*/ 286 h 662"/>
              <a:gd name="T58" fmla="*/ 299 w 1067"/>
              <a:gd name="T59" fmla="*/ 359 h 662"/>
              <a:gd name="T60" fmla="*/ 398 w 1067"/>
              <a:gd name="T61" fmla="*/ 651 h 662"/>
              <a:gd name="T62" fmla="*/ 399 w 1067"/>
              <a:gd name="T63" fmla="*/ 651 h 662"/>
              <a:gd name="T64" fmla="*/ 399 w 1067"/>
              <a:gd name="T65" fmla="*/ 653 h 662"/>
              <a:gd name="T66" fmla="*/ 402 w 1067"/>
              <a:gd name="T67" fmla="*/ 657 h 662"/>
              <a:gd name="T68" fmla="*/ 402 w 1067"/>
              <a:gd name="T69" fmla="*/ 657 h 662"/>
              <a:gd name="T70" fmla="*/ 403 w 1067"/>
              <a:gd name="T71" fmla="*/ 658 h 662"/>
              <a:gd name="T72" fmla="*/ 407 w 1067"/>
              <a:gd name="T73" fmla="*/ 660 h 662"/>
              <a:gd name="T74" fmla="*/ 408 w 1067"/>
              <a:gd name="T75" fmla="*/ 661 h 662"/>
              <a:gd name="T76" fmla="*/ 414 w 1067"/>
              <a:gd name="T77" fmla="*/ 662 h 662"/>
              <a:gd name="T78" fmla="*/ 414 w 1067"/>
              <a:gd name="T79" fmla="*/ 662 h 662"/>
              <a:gd name="T80" fmla="*/ 414 w 1067"/>
              <a:gd name="T81" fmla="*/ 662 h 662"/>
              <a:gd name="T82" fmla="*/ 414 w 1067"/>
              <a:gd name="T83" fmla="*/ 662 h 662"/>
              <a:gd name="T84" fmla="*/ 416 w 1067"/>
              <a:gd name="T85" fmla="*/ 662 h 662"/>
              <a:gd name="T86" fmla="*/ 419 w 1067"/>
              <a:gd name="T87" fmla="*/ 661 h 662"/>
              <a:gd name="T88" fmla="*/ 421 w 1067"/>
              <a:gd name="T89" fmla="*/ 661 h 662"/>
              <a:gd name="T90" fmla="*/ 426 w 1067"/>
              <a:gd name="T91" fmla="*/ 658 h 662"/>
              <a:gd name="T92" fmla="*/ 426 w 1067"/>
              <a:gd name="T93" fmla="*/ 657 h 662"/>
              <a:gd name="T94" fmla="*/ 586 w 1067"/>
              <a:gd name="T95" fmla="*/ 500 h 662"/>
              <a:gd name="T96" fmla="*/ 760 w 1067"/>
              <a:gd name="T97" fmla="*/ 584 h 662"/>
              <a:gd name="T98" fmla="*/ 767 w 1067"/>
              <a:gd name="T99" fmla="*/ 585 h 662"/>
              <a:gd name="T100" fmla="*/ 782 w 1067"/>
              <a:gd name="T101" fmla="*/ 576 h 662"/>
              <a:gd name="T102" fmla="*/ 1065 w 1067"/>
              <a:gd name="T103" fmla="*/ 26 h 662"/>
              <a:gd name="T104" fmla="*/ 1066 w 1067"/>
              <a:gd name="T105" fmla="*/ 24 h 662"/>
              <a:gd name="T106" fmla="*/ 1067 w 1067"/>
              <a:gd name="T107" fmla="*/ 20 h 662"/>
              <a:gd name="T108" fmla="*/ 1067 w 1067"/>
              <a:gd name="T109" fmla="*/ 20 h 662"/>
              <a:gd name="T110" fmla="*/ 1065 w 1067"/>
              <a:gd name="T111" fmla="*/ 11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67" h="662">
                <a:moveTo>
                  <a:pt x="760" y="547"/>
                </a:moveTo>
                <a:lnTo>
                  <a:pt x="483" y="414"/>
                </a:lnTo>
                <a:lnTo>
                  <a:pt x="1006" y="67"/>
                </a:lnTo>
                <a:lnTo>
                  <a:pt x="760" y="547"/>
                </a:lnTo>
                <a:close/>
                <a:moveTo>
                  <a:pt x="438" y="598"/>
                </a:moveTo>
                <a:lnTo>
                  <a:pt x="463" y="441"/>
                </a:lnTo>
                <a:lnTo>
                  <a:pt x="554" y="485"/>
                </a:lnTo>
                <a:lnTo>
                  <a:pt x="438" y="598"/>
                </a:lnTo>
                <a:close/>
                <a:moveTo>
                  <a:pt x="872" y="78"/>
                </a:moveTo>
                <a:lnTo>
                  <a:pt x="311" y="327"/>
                </a:lnTo>
                <a:lnTo>
                  <a:pt x="86" y="271"/>
                </a:lnTo>
                <a:lnTo>
                  <a:pt x="872" y="78"/>
                </a:lnTo>
                <a:close/>
                <a:moveTo>
                  <a:pt x="440" y="402"/>
                </a:moveTo>
                <a:cubicBezTo>
                  <a:pt x="440" y="402"/>
                  <a:pt x="440" y="402"/>
                  <a:pt x="440" y="402"/>
                </a:cubicBezTo>
                <a:cubicBezTo>
                  <a:pt x="440" y="403"/>
                  <a:pt x="440" y="403"/>
                  <a:pt x="439" y="403"/>
                </a:cubicBezTo>
                <a:cubicBezTo>
                  <a:pt x="438" y="404"/>
                  <a:pt x="437" y="405"/>
                  <a:pt x="436" y="407"/>
                </a:cubicBezTo>
                <a:cubicBezTo>
                  <a:pt x="436" y="407"/>
                  <a:pt x="435" y="407"/>
                  <a:pt x="435" y="408"/>
                </a:cubicBezTo>
                <a:cubicBezTo>
                  <a:pt x="434" y="410"/>
                  <a:pt x="434" y="411"/>
                  <a:pt x="433" y="413"/>
                </a:cubicBezTo>
                <a:lnTo>
                  <a:pt x="433" y="414"/>
                </a:lnTo>
                <a:lnTo>
                  <a:pt x="408" y="576"/>
                </a:lnTo>
                <a:lnTo>
                  <a:pt x="333" y="354"/>
                </a:lnTo>
                <a:lnTo>
                  <a:pt x="877" y="113"/>
                </a:lnTo>
                <a:lnTo>
                  <a:pt x="440" y="402"/>
                </a:lnTo>
                <a:close/>
                <a:moveTo>
                  <a:pt x="1065" y="11"/>
                </a:moveTo>
                <a:cubicBezTo>
                  <a:pt x="1065" y="10"/>
                  <a:pt x="1065" y="10"/>
                  <a:pt x="1064" y="9"/>
                </a:cubicBezTo>
                <a:cubicBezTo>
                  <a:pt x="1061" y="3"/>
                  <a:pt x="1053" y="0"/>
                  <a:pt x="1046" y="2"/>
                </a:cubicBezTo>
                <a:lnTo>
                  <a:pt x="13" y="254"/>
                </a:lnTo>
                <a:cubicBezTo>
                  <a:pt x="6" y="256"/>
                  <a:pt x="0" y="263"/>
                  <a:pt x="0" y="270"/>
                </a:cubicBezTo>
                <a:cubicBezTo>
                  <a:pt x="0" y="278"/>
                  <a:pt x="5" y="285"/>
                  <a:pt x="13" y="286"/>
                </a:cubicBezTo>
                <a:lnTo>
                  <a:pt x="299" y="359"/>
                </a:lnTo>
                <a:lnTo>
                  <a:pt x="398" y="651"/>
                </a:lnTo>
                <a:cubicBezTo>
                  <a:pt x="399" y="651"/>
                  <a:pt x="399" y="651"/>
                  <a:pt x="399" y="651"/>
                </a:cubicBezTo>
                <a:cubicBezTo>
                  <a:pt x="399" y="652"/>
                  <a:pt x="399" y="652"/>
                  <a:pt x="399" y="653"/>
                </a:cubicBezTo>
                <a:cubicBezTo>
                  <a:pt x="400" y="654"/>
                  <a:pt x="401" y="655"/>
                  <a:pt x="402" y="657"/>
                </a:cubicBezTo>
                <a:cubicBezTo>
                  <a:pt x="402" y="657"/>
                  <a:pt x="402" y="657"/>
                  <a:pt x="402" y="657"/>
                </a:cubicBezTo>
                <a:cubicBezTo>
                  <a:pt x="403" y="658"/>
                  <a:pt x="403" y="658"/>
                  <a:pt x="403" y="658"/>
                </a:cubicBezTo>
                <a:cubicBezTo>
                  <a:pt x="404" y="659"/>
                  <a:pt x="406" y="660"/>
                  <a:pt x="407" y="660"/>
                </a:cubicBezTo>
                <a:cubicBezTo>
                  <a:pt x="407" y="661"/>
                  <a:pt x="408" y="661"/>
                  <a:pt x="408" y="661"/>
                </a:cubicBezTo>
                <a:cubicBezTo>
                  <a:pt x="410" y="662"/>
                  <a:pt x="412" y="662"/>
                  <a:pt x="414" y="662"/>
                </a:cubicBezTo>
                <a:lnTo>
                  <a:pt x="414" y="662"/>
                </a:lnTo>
                <a:lnTo>
                  <a:pt x="414" y="662"/>
                </a:lnTo>
                <a:lnTo>
                  <a:pt x="414" y="662"/>
                </a:lnTo>
                <a:cubicBezTo>
                  <a:pt x="415" y="662"/>
                  <a:pt x="415" y="662"/>
                  <a:pt x="416" y="662"/>
                </a:cubicBezTo>
                <a:cubicBezTo>
                  <a:pt x="417" y="662"/>
                  <a:pt x="418" y="662"/>
                  <a:pt x="419" y="661"/>
                </a:cubicBezTo>
                <a:cubicBezTo>
                  <a:pt x="419" y="661"/>
                  <a:pt x="420" y="661"/>
                  <a:pt x="421" y="661"/>
                </a:cubicBezTo>
                <a:cubicBezTo>
                  <a:pt x="423" y="660"/>
                  <a:pt x="424" y="659"/>
                  <a:pt x="426" y="658"/>
                </a:cubicBezTo>
                <a:cubicBezTo>
                  <a:pt x="426" y="657"/>
                  <a:pt x="426" y="657"/>
                  <a:pt x="426" y="657"/>
                </a:cubicBezTo>
                <a:lnTo>
                  <a:pt x="586" y="500"/>
                </a:lnTo>
                <a:lnTo>
                  <a:pt x="760" y="584"/>
                </a:lnTo>
                <a:cubicBezTo>
                  <a:pt x="762" y="585"/>
                  <a:pt x="765" y="585"/>
                  <a:pt x="767" y="585"/>
                </a:cubicBezTo>
                <a:cubicBezTo>
                  <a:pt x="773" y="585"/>
                  <a:pt x="779" y="582"/>
                  <a:pt x="782" y="576"/>
                </a:cubicBezTo>
                <a:lnTo>
                  <a:pt x="1065" y="26"/>
                </a:lnTo>
                <a:cubicBezTo>
                  <a:pt x="1065" y="25"/>
                  <a:pt x="1066" y="24"/>
                  <a:pt x="1066" y="24"/>
                </a:cubicBezTo>
                <a:cubicBezTo>
                  <a:pt x="1066" y="22"/>
                  <a:pt x="1067" y="21"/>
                  <a:pt x="1067" y="20"/>
                </a:cubicBezTo>
                <a:lnTo>
                  <a:pt x="1067" y="20"/>
                </a:lnTo>
                <a:cubicBezTo>
                  <a:pt x="1067" y="17"/>
                  <a:pt x="1067" y="14"/>
                  <a:pt x="1065" y="11"/>
                </a:cubicBezTo>
              </a:path>
            </a:pathLst>
          </a:custGeom>
          <a:solidFill>
            <a:schemeClr val="accent1"/>
          </a:solidFill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7" name="TextBox 3146">
            <a:extLst>
              <a:ext uri="{FF2B5EF4-FFF2-40B4-BE49-F238E27FC236}">
                <a16:creationId xmlns:a16="http://schemas.microsoft.com/office/drawing/2014/main" id="{CF35269B-BA00-E2EA-17D0-3C8B31F71C86}"/>
              </a:ext>
            </a:extLst>
          </p:cNvPr>
          <p:cNvSpPr txBox="1"/>
          <p:nvPr/>
        </p:nvSpPr>
        <p:spPr>
          <a:xfrm>
            <a:off x="8054992" y="4733502"/>
            <a:ext cx="12449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231M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EMAILS SENT</a:t>
            </a:r>
          </a:p>
        </p:txBody>
      </p:sp>
      <p:sp>
        <p:nvSpPr>
          <p:cNvPr id="3149" name="TextBox 3148">
            <a:extLst>
              <a:ext uri="{FF2B5EF4-FFF2-40B4-BE49-F238E27FC236}">
                <a16:creationId xmlns:a16="http://schemas.microsoft.com/office/drawing/2014/main" id="{4AD993C9-6DBF-2A1E-69BC-9D1DF238AE70}"/>
              </a:ext>
            </a:extLst>
          </p:cNvPr>
          <p:cNvSpPr txBox="1"/>
          <p:nvPr/>
        </p:nvSpPr>
        <p:spPr>
          <a:xfrm>
            <a:off x="7306169" y="285065"/>
            <a:ext cx="12449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13.2K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ACTIVE ON SPOTIFY</a:t>
            </a:r>
          </a:p>
        </p:txBody>
      </p:sp>
      <p:sp>
        <p:nvSpPr>
          <p:cNvPr id="3150" name="Tag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94A1843-1598-2068-C08F-E0428F7CBEF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896873" y="3786395"/>
            <a:ext cx="432057" cy="430129"/>
          </a:xfrm>
          <a:custGeom>
            <a:avLst/>
            <a:gdLst>
              <a:gd name="T0" fmla="*/ 537 w 621"/>
              <a:gd name="T1" fmla="*/ 117 h 617"/>
              <a:gd name="T2" fmla="*/ 504 w 621"/>
              <a:gd name="T3" fmla="*/ 83 h 617"/>
              <a:gd name="T4" fmla="*/ 537 w 621"/>
              <a:gd name="T5" fmla="*/ 50 h 617"/>
              <a:gd name="T6" fmla="*/ 571 w 621"/>
              <a:gd name="T7" fmla="*/ 83 h 617"/>
              <a:gd name="T8" fmla="*/ 537 w 621"/>
              <a:gd name="T9" fmla="*/ 117 h 617"/>
              <a:gd name="T10" fmla="*/ 601 w 621"/>
              <a:gd name="T11" fmla="*/ 0 h 617"/>
              <a:gd name="T12" fmla="*/ 600 w 621"/>
              <a:gd name="T13" fmla="*/ 0 h 617"/>
              <a:gd name="T14" fmla="*/ 599 w 621"/>
              <a:gd name="T15" fmla="*/ 0 h 617"/>
              <a:gd name="T16" fmla="*/ 341 w 621"/>
              <a:gd name="T17" fmla="*/ 0 h 617"/>
              <a:gd name="T18" fmla="*/ 318 w 621"/>
              <a:gd name="T19" fmla="*/ 12 h 617"/>
              <a:gd name="T20" fmla="*/ 16 w 621"/>
              <a:gd name="T21" fmla="*/ 314 h 617"/>
              <a:gd name="T22" fmla="*/ 16 w 621"/>
              <a:gd name="T23" fmla="*/ 372 h 617"/>
              <a:gd name="T24" fmla="*/ 248 w 621"/>
              <a:gd name="T25" fmla="*/ 605 h 617"/>
              <a:gd name="T26" fmla="*/ 277 w 621"/>
              <a:gd name="T27" fmla="*/ 617 h 617"/>
              <a:gd name="T28" fmla="*/ 306 w 621"/>
              <a:gd name="T29" fmla="*/ 605 h 617"/>
              <a:gd name="T30" fmla="*/ 608 w 621"/>
              <a:gd name="T31" fmla="*/ 302 h 617"/>
              <a:gd name="T32" fmla="*/ 621 w 621"/>
              <a:gd name="T33" fmla="*/ 280 h 617"/>
              <a:gd name="T34" fmla="*/ 621 w 621"/>
              <a:gd name="T35" fmla="*/ 20 h 617"/>
              <a:gd name="T36" fmla="*/ 601 w 621"/>
              <a:gd name="T37" fmla="*/ 0 h 6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1" h="617">
                <a:moveTo>
                  <a:pt x="537" y="117"/>
                </a:moveTo>
                <a:cubicBezTo>
                  <a:pt x="519" y="117"/>
                  <a:pt x="504" y="102"/>
                  <a:pt x="504" y="83"/>
                </a:cubicBezTo>
                <a:cubicBezTo>
                  <a:pt x="504" y="65"/>
                  <a:pt x="519" y="50"/>
                  <a:pt x="537" y="50"/>
                </a:cubicBezTo>
                <a:cubicBezTo>
                  <a:pt x="556" y="50"/>
                  <a:pt x="571" y="65"/>
                  <a:pt x="571" y="83"/>
                </a:cubicBezTo>
                <a:cubicBezTo>
                  <a:pt x="571" y="102"/>
                  <a:pt x="556" y="117"/>
                  <a:pt x="537" y="117"/>
                </a:cubicBezTo>
                <a:close/>
                <a:moveTo>
                  <a:pt x="601" y="0"/>
                </a:moveTo>
                <a:lnTo>
                  <a:pt x="600" y="0"/>
                </a:lnTo>
                <a:cubicBezTo>
                  <a:pt x="600" y="0"/>
                  <a:pt x="600" y="0"/>
                  <a:pt x="599" y="0"/>
                </a:cubicBezTo>
                <a:lnTo>
                  <a:pt x="341" y="0"/>
                </a:lnTo>
                <a:cubicBezTo>
                  <a:pt x="334" y="0"/>
                  <a:pt x="320" y="10"/>
                  <a:pt x="318" y="12"/>
                </a:cubicBezTo>
                <a:lnTo>
                  <a:pt x="16" y="314"/>
                </a:lnTo>
                <a:cubicBezTo>
                  <a:pt x="0" y="330"/>
                  <a:pt x="0" y="356"/>
                  <a:pt x="16" y="372"/>
                </a:cubicBezTo>
                <a:lnTo>
                  <a:pt x="248" y="605"/>
                </a:lnTo>
                <a:cubicBezTo>
                  <a:pt x="256" y="613"/>
                  <a:pt x="267" y="617"/>
                  <a:pt x="277" y="617"/>
                </a:cubicBezTo>
                <a:cubicBezTo>
                  <a:pt x="288" y="617"/>
                  <a:pt x="298" y="613"/>
                  <a:pt x="306" y="605"/>
                </a:cubicBezTo>
                <a:lnTo>
                  <a:pt x="608" y="302"/>
                </a:lnTo>
                <a:cubicBezTo>
                  <a:pt x="610" y="300"/>
                  <a:pt x="621" y="288"/>
                  <a:pt x="621" y="280"/>
                </a:cubicBezTo>
                <a:lnTo>
                  <a:pt x="621" y="20"/>
                </a:lnTo>
                <a:cubicBezTo>
                  <a:pt x="621" y="9"/>
                  <a:pt x="613" y="0"/>
                  <a:pt x="601" y="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1" name="TextBox 3150">
            <a:extLst>
              <a:ext uri="{FF2B5EF4-FFF2-40B4-BE49-F238E27FC236}">
                <a16:creationId xmlns:a16="http://schemas.microsoft.com/office/drawing/2014/main" id="{EB8D8B56-DF09-E7BB-0261-2FED9570134B}"/>
              </a:ext>
            </a:extLst>
          </p:cNvPr>
          <p:cNvSpPr txBox="1"/>
          <p:nvPr/>
        </p:nvSpPr>
        <p:spPr>
          <a:xfrm>
            <a:off x="8835563" y="3874225"/>
            <a:ext cx="13828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SHOPPING ONLINE</a:t>
            </a:r>
          </a:p>
        </p:txBody>
      </p:sp>
      <p:grpSp>
        <p:nvGrpSpPr>
          <p:cNvPr id="3162" name="Polaroid_camera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5E27208-D9BF-CF5E-7B64-E5CB0ABCF7A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7899356" y="2508241"/>
            <a:ext cx="355628" cy="355478"/>
            <a:chOff x="4543" y="887"/>
            <a:chExt cx="2383" cy="2382"/>
          </a:xfrm>
          <a:noFill/>
        </p:grpSpPr>
        <p:sp>
          <p:nvSpPr>
            <p:cNvPr id="3163" name="Freeform 512">
              <a:extLst>
                <a:ext uri="{FF2B5EF4-FFF2-40B4-BE49-F238E27FC236}">
                  <a16:creationId xmlns:a16="http://schemas.microsoft.com/office/drawing/2014/main" id="{9C20FE86-AE7B-EBFE-9388-27C4ACB77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8" y="887"/>
              <a:ext cx="2117" cy="1523"/>
            </a:xfrm>
            <a:custGeom>
              <a:avLst/>
              <a:gdLst>
                <a:gd name="T0" fmla="*/ 500 w 533"/>
                <a:gd name="T1" fmla="*/ 108 h 383"/>
                <a:gd name="T2" fmla="*/ 475 w 533"/>
                <a:gd name="T3" fmla="*/ 133 h 383"/>
                <a:gd name="T4" fmla="*/ 425 w 533"/>
                <a:gd name="T5" fmla="*/ 133 h 383"/>
                <a:gd name="T6" fmla="*/ 400 w 533"/>
                <a:gd name="T7" fmla="*/ 108 h 383"/>
                <a:gd name="T8" fmla="*/ 400 w 533"/>
                <a:gd name="T9" fmla="*/ 58 h 383"/>
                <a:gd name="T10" fmla="*/ 425 w 533"/>
                <a:gd name="T11" fmla="*/ 33 h 383"/>
                <a:gd name="T12" fmla="*/ 475 w 533"/>
                <a:gd name="T13" fmla="*/ 33 h 383"/>
                <a:gd name="T14" fmla="*/ 500 w 533"/>
                <a:gd name="T15" fmla="*/ 58 h 383"/>
                <a:gd name="T16" fmla="*/ 500 w 533"/>
                <a:gd name="T17" fmla="*/ 108 h 383"/>
                <a:gd name="T18" fmla="*/ 266 w 533"/>
                <a:gd name="T19" fmla="*/ 349 h 383"/>
                <a:gd name="T20" fmla="*/ 133 w 533"/>
                <a:gd name="T21" fmla="*/ 216 h 383"/>
                <a:gd name="T22" fmla="*/ 266 w 533"/>
                <a:gd name="T23" fmla="*/ 83 h 383"/>
                <a:gd name="T24" fmla="*/ 400 w 533"/>
                <a:gd name="T25" fmla="*/ 216 h 383"/>
                <a:gd name="T26" fmla="*/ 266 w 533"/>
                <a:gd name="T27" fmla="*/ 349 h 383"/>
                <a:gd name="T28" fmla="*/ 75 w 533"/>
                <a:gd name="T29" fmla="*/ 349 h 383"/>
                <a:gd name="T30" fmla="*/ 33 w 533"/>
                <a:gd name="T31" fmla="*/ 308 h 383"/>
                <a:gd name="T32" fmla="*/ 75 w 533"/>
                <a:gd name="T33" fmla="*/ 266 h 383"/>
                <a:gd name="T34" fmla="*/ 116 w 533"/>
                <a:gd name="T35" fmla="*/ 308 h 383"/>
                <a:gd name="T36" fmla="*/ 75 w 533"/>
                <a:gd name="T37" fmla="*/ 349 h 383"/>
                <a:gd name="T38" fmla="*/ 533 w 533"/>
                <a:gd name="T39" fmla="*/ 34 h 383"/>
                <a:gd name="T40" fmla="*/ 500 w 533"/>
                <a:gd name="T41" fmla="*/ 0 h 383"/>
                <a:gd name="T42" fmla="*/ 33 w 533"/>
                <a:gd name="T43" fmla="*/ 0 h 383"/>
                <a:gd name="T44" fmla="*/ 0 w 533"/>
                <a:gd name="T45" fmla="*/ 34 h 383"/>
                <a:gd name="T46" fmla="*/ 0 w 533"/>
                <a:gd name="T47" fmla="*/ 383 h 383"/>
                <a:gd name="T48" fmla="*/ 533 w 533"/>
                <a:gd name="T49" fmla="*/ 383 h 383"/>
                <a:gd name="T50" fmla="*/ 533 w 533"/>
                <a:gd name="T51" fmla="*/ 3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3" h="383">
                  <a:moveTo>
                    <a:pt x="500" y="108"/>
                  </a:moveTo>
                  <a:cubicBezTo>
                    <a:pt x="500" y="121"/>
                    <a:pt x="488" y="133"/>
                    <a:pt x="475" y="133"/>
                  </a:cubicBezTo>
                  <a:lnTo>
                    <a:pt x="425" y="133"/>
                  </a:lnTo>
                  <a:cubicBezTo>
                    <a:pt x="411" y="133"/>
                    <a:pt x="400" y="121"/>
                    <a:pt x="400" y="108"/>
                  </a:cubicBezTo>
                  <a:lnTo>
                    <a:pt x="400" y="58"/>
                  </a:lnTo>
                  <a:cubicBezTo>
                    <a:pt x="400" y="44"/>
                    <a:pt x="411" y="33"/>
                    <a:pt x="425" y="33"/>
                  </a:cubicBezTo>
                  <a:lnTo>
                    <a:pt x="475" y="33"/>
                  </a:lnTo>
                  <a:cubicBezTo>
                    <a:pt x="488" y="33"/>
                    <a:pt x="500" y="44"/>
                    <a:pt x="500" y="58"/>
                  </a:cubicBezTo>
                  <a:lnTo>
                    <a:pt x="500" y="108"/>
                  </a:lnTo>
                  <a:close/>
                  <a:moveTo>
                    <a:pt x="266" y="349"/>
                  </a:moveTo>
                  <a:cubicBezTo>
                    <a:pt x="193" y="349"/>
                    <a:pt x="133" y="290"/>
                    <a:pt x="133" y="216"/>
                  </a:cubicBezTo>
                  <a:cubicBezTo>
                    <a:pt x="133" y="142"/>
                    <a:pt x="193" y="83"/>
                    <a:pt x="266" y="83"/>
                  </a:cubicBezTo>
                  <a:cubicBezTo>
                    <a:pt x="340" y="83"/>
                    <a:pt x="400" y="142"/>
                    <a:pt x="400" y="216"/>
                  </a:cubicBezTo>
                  <a:cubicBezTo>
                    <a:pt x="400" y="290"/>
                    <a:pt x="340" y="349"/>
                    <a:pt x="266" y="349"/>
                  </a:cubicBezTo>
                  <a:close/>
                  <a:moveTo>
                    <a:pt x="75" y="349"/>
                  </a:moveTo>
                  <a:cubicBezTo>
                    <a:pt x="52" y="349"/>
                    <a:pt x="33" y="331"/>
                    <a:pt x="33" y="308"/>
                  </a:cubicBezTo>
                  <a:cubicBezTo>
                    <a:pt x="33" y="285"/>
                    <a:pt x="52" y="266"/>
                    <a:pt x="75" y="266"/>
                  </a:cubicBezTo>
                  <a:cubicBezTo>
                    <a:pt x="98" y="266"/>
                    <a:pt x="116" y="285"/>
                    <a:pt x="116" y="308"/>
                  </a:cubicBezTo>
                  <a:cubicBezTo>
                    <a:pt x="116" y="331"/>
                    <a:pt x="98" y="349"/>
                    <a:pt x="75" y="349"/>
                  </a:cubicBezTo>
                  <a:close/>
                  <a:moveTo>
                    <a:pt x="533" y="34"/>
                  </a:moveTo>
                  <a:cubicBezTo>
                    <a:pt x="533" y="15"/>
                    <a:pt x="518" y="0"/>
                    <a:pt x="500" y="0"/>
                  </a:cubicBezTo>
                  <a:lnTo>
                    <a:pt x="33" y="0"/>
                  </a:lnTo>
                  <a:cubicBezTo>
                    <a:pt x="15" y="0"/>
                    <a:pt x="0" y="15"/>
                    <a:pt x="0" y="34"/>
                  </a:cubicBezTo>
                  <a:lnTo>
                    <a:pt x="0" y="383"/>
                  </a:lnTo>
                  <a:lnTo>
                    <a:pt x="533" y="383"/>
                  </a:lnTo>
                  <a:lnTo>
                    <a:pt x="533" y="34"/>
                  </a:lnTo>
                  <a:close/>
                </a:path>
              </a:pathLst>
            </a:cu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4" name="Oval 513">
              <a:extLst>
                <a:ext uri="{FF2B5EF4-FFF2-40B4-BE49-F238E27FC236}">
                  <a16:creationId xmlns:a16="http://schemas.microsoft.com/office/drawing/2014/main" id="{608085FF-3B25-0BCA-10DA-82389CB3E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" y="1416"/>
              <a:ext cx="663" cy="660"/>
            </a:xfrm>
            <a:prstGeom prst="ellipse">
              <a:avLst/>
            </a:pr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5" name="Freeform 514">
              <a:extLst>
                <a:ext uri="{FF2B5EF4-FFF2-40B4-BE49-F238E27FC236}">
                  <a16:creationId xmlns:a16="http://schemas.microsoft.com/office/drawing/2014/main" id="{C7461988-5CE0-7827-CE0D-109052F0A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3" y="2609"/>
              <a:ext cx="2383" cy="660"/>
            </a:xfrm>
            <a:custGeom>
              <a:avLst/>
              <a:gdLst>
                <a:gd name="T0" fmla="*/ 100 w 600"/>
                <a:gd name="T1" fmla="*/ 166 h 166"/>
                <a:gd name="T2" fmla="*/ 500 w 600"/>
                <a:gd name="T3" fmla="*/ 166 h 166"/>
                <a:gd name="T4" fmla="*/ 600 w 600"/>
                <a:gd name="T5" fmla="*/ 66 h 166"/>
                <a:gd name="T6" fmla="*/ 600 w 600"/>
                <a:gd name="T7" fmla="*/ 33 h 166"/>
                <a:gd name="T8" fmla="*/ 600 w 600"/>
                <a:gd name="T9" fmla="*/ 0 h 166"/>
                <a:gd name="T10" fmla="*/ 534 w 600"/>
                <a:gd name="T11" fmla="*/ 0 h 166"/>
                <a:gd name="T12" fmla="*/ 67 w 600"/>
                <a:gd name="T13" fmla="*/ 0 h 166"/>
                <a:gd name="T14" fmla="*/ 0 w 600"/>
                <a:gd name="T15" fmla="*/ 0 h 166"/>
                <a:gd name="T16" fmla="*/ 0 w 600"/>
                <a:gd name="T17" fmla="*/ 33 h 166"/>
                <a:gd name="T18" fmla="*/ 0 w 600"/>
                <a:gd name="T19" fmla="*/ 66 h 166"/>
                <a:gd name="T20" fmla="*/ 100 w 600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0" h="166">
                  <a:moveTo>
                    <a:pt x="100" y="166"/>
                  </a:moveTo>
                  <a:lnTo>
                    <a:pt x="500" y="166"/>
                  </a:lnTo>
                  <a:cubicBezTo>
                    <a:pt x="556" y="166"/>
                    <a:pt x="600" y="122"/>
                    <a:pt x="600" y="66"/>
                  </a:cubicBezTo>
                  <a:lnTo>
                    <a:pt x="600" y="33"/>
                  </a:lnTo>
                  <a:lnTo>
                    <a:pt x="600" y="0"/>
                  </a:lnTo>
                  <a:lnTo>
                    <a:pt x="534" y="0"/>
                  </a:lnTo>
                  <a:lnTo>
                    <a:pt x="67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0" y="66"/>
                  </a:lnTo>
                  <a:cubicBezTo>
                    <a:pt x="0" y="122"/>
                    <a:pt x="45" y="166"/>
                    <a:pt x="100" y="166"/>
                  </a:cubicBezTo>
                  <a:close/>
                </a:path>
              </a:pathLst>
            </a:custGeom>
            <a:grp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7" name="TextBox 3166">
            <a:extLst>
              <a:ext uri="{FF2B5EF4-FFF2-40B4-BE49-F238E27FC236}">
                <a16:creationId xmlns:a16="http://schemas.microsoft.com/office/drawing/2014/main" id="{DDF97090-2536-5149-28B4-C1671D131363}"/>
              </a:ext>
            </a:extLst>
          </p:cNvPr>
          <p:cNvSpPr txBox="1"/>
          <p:nvPr/>
        </p:nvSpPr>
        <p:spPr>
          <a:xfrm>
            <a:off x="8683827" y="1781827"/>
            <a:ext cx="21321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66K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PHOTOS &amp; VIDEO SHARED ON INSTAGRAM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A69799-D20F-7B22-B34D-AFE5075DA96E}"/>
              </a:ext>
            </a:extLst>
          </p:cNvPr>
          <p:cNvSpPr txBox="1"/>
          <p:nvPr/>
        </p:nvSpPr>
        <p:spPr>
          <a:xfrm>
            <a:off x="742235" y="6310004"/>
            <a:ext cx="14526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 LocaliQ,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C1B5A4-CDCB-C117-539E-6300D8608CC2}"/>
              </a:ext>
            </a:extLst>
          </p:cNvPr>
          <p:cNvSpPr txBox="1"/>
          <p:nvPr/>
        </p:nvSpPr>
        <p:spPr>
          <a:xfrm>
            <a:off x="-8966" y="-51263"/>
            <a:ext cx="6368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Advertising </a:t>
            </a:r>
          </a:p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LANDSCAPE</a:t>
            </a:r>
          </a:p>
          <a:p>
            <a:r>
              <a:rPr kumimoji="0" lang="en-GB" sz="3600" b="1" i="0" u="none" strike="noStrike" kern="1200" cap="all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transformed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04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FC2AE-4C71-2458-4884-54DD66F1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D77919-D05D-3144-D494-5D6CA0A0E5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43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C0B5A-4330-5561-1FE5-E143BF91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There are good reasons to use 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72A36-4AD4-245B-8CFF-646E1F4E80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Four of them…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2DB53-95B8-8BE8-1F0F-DF46BAC64A5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E59758-7E97-0862-1EC8-980ED174E1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" name="Graphic 22" descr="Balloon animal cat">
            <a:extLst>
              <a:ext uri="{FF2B5EF4-FFF2-40B4-BE49-F238E27FC236}">
                <a16:creationId xmlns:a16="http://schemas.microsoft.com/office/drawing/2014/main" id="{A58B3768-CE03-1054-B2E0-6C38E5F35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698" y="1890240"/>
            <a:ext cx="1533525" cy="1533525"/>
          </a:xfrm>
          <a:prstGeom prst="rect">
            <a:avLst/>
          </a:prstGeom>
        </p:spPr>
      </p:pic>
      <p:pic>
        <p:nvPicPr>
          <p:cNvPr id="24" name="Graphic 23" descr="A cake with candles">
            <a:extLst>
              <a:ext uri="{FF2B5EF4-FFF2-40B4-BE49-F238E27FC236}">
                <a16:creationId xmlns:a16="http://schemas.microsoft.com/office/drawing/2014/main" id="{DE6484C5-33F2-6059-F9EF-4925AEDF3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6163" y="1771043"/>
            <a:ext cx="1805925" cy="1805925"/>
          </a:xfrm>
          <a:prstGeom prst="rect">
            <a:avLst/>
          </a:prstGeom>
        </p:spPr>
      </p:pic>
      <p:pic>
        <p:nvPicPr>
          <p:cNvPr id="25" name="Graphic 24" descr="An assortment of differently patterned circles">
            <a:extLst>
              <a:ext uri="{FF2B5EF4-FFF2-40B4-BE49-F238E27FC236}">
                <a16:creationId xmlns:a16="http://schemas.microsoft.com/office/drawing/2014/main" id="{5364E7D9-6973-9BF0-A673-7A27AF69F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866" y="1942088"/>
            <a:ext cx="1641750" cy="1641750"/>
          </a:xfrm>
          <a:prstGeom prst="rect">
            <a:avLst/>
          </a:prstGeom>
        </p:spPr>
      </p:pic>
      <p:pic>
        <p:nvPicPr>
          <p:cNvPr id="26" name="Graphic 25" descr="Flip flops with polka dots">
            <a:extLst>
              <a:ext uri="{FF2B5EF4-FFF2-40B4-BE49-F238E27FC236}">
                <a16:creationId xmlns:a16="http://schemas.microsoft.com/office/drawing/2014/main" id="{CDBCB5BD-79C4-8C34-CD23-5C10AC9697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9377" y="1964527"/>
            <a:ext cx="1602459" cy="1602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44BC1E1-938C-3145-855F-DEC07CCB4DC0}"/>
              </a:ext>
            </a:extLst>
          </p:cNvPr>
          <p:cNvSpPr txBox="1"/>
          <p:nvPr/>
        </p:nvSpPr>
        <p:spPr>
          <a:xfrm>
            <a:off x="521148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INTERACTIVE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Tactile, touch creates an experience - the feel of the paper, weight, shape, texture, finish and visual appeal.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399BBA-6896-8551-D1DE-2BEF53072591}"/>
              </a:ext>
            </a:extLst>
          </p:cNvPr>
          <p:cNvSpPr txBox="1"/>
          <p:nvPr/>
        </p:nvSpPr>
        <p:spPr>
          <a:xfrm>
            <a:off x="3398074" y="3423765"/>
            <a:ext cx="2603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MEMORABLE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More personal than any other channel it is highly memorable and gets disproportionate attention.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157B29-1AB5-C2A7-CA80-2B2DDE6598BD}"/>
              </a:ext>
            </a:extLst>
          </p:cNvPr>
          <p:cNvSpPr txBox="1"/>
          <p:nvPr/>
        </p:nvSpPr>
        <p:spPr>
          <a:xfrm>
            <a:off x="6275000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BIG REACH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Not everyone uses every digital channel but everyone gets mail.  Young people get less so when they do…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A4C2AE-E42C-A091-3775-41558E175011}"/>
              </a:ext>
            </a:extLst>
          </p:cNvPr>
          <p:cNvSpPr txBox="1"/>
          <p:nvPr/>
        </p:nvSpPr>
        <p:spPr>
          <a:xfrm>
            <a:off x="9151925" y="3423765"/>
            <a:ext cx="26039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E32019"/>
                </a:solidFill>
                <a:effectLst/>
                <a:uLnTx/>
                <a:uFillTx/>
                <a:latin typeface="Century Gothic"/>
              </a:rPr>
              <a:t>LESS COMPETITION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Digital is fighting to be seen, letterbox marketing much less crowded space – with just 3.5 letters a week.</a:t>
            </a:r>
          </a:p>
        </p:txBody>
      </p:sp>
    </p:spTree>
    <p:extLst>
      <p:ext uri="{BB962C8B-B14F-4D97-AF65-F5344CB8AC3E}">
        <p14:creationId xmlns:p14="http://schemas.microsoft.com/office/powerpoint/2010/main" val="192344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7CA4-D029-BC45-8129-08969B61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people want from brands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97E5B-25AC-D3DB-4FFD-2264137D93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Which of the following types of communication do you like to receive from brands you don’t know?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49379-3D2B-B89F-F9F7-95F25BF4B5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4</a:t>
            </a:fld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BDD3B78-D52C-A87D-97BC-1EA57584168B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43958638"/>
              </p:ext>
            </p:extLst>
          </p:nvPr>
        </p:nvGraphicFramePr>
        <p:xfrm>
          <a:off x="423863" y="1781175"/>
          <a:ext cx="7908479" cy="44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CDD13F-9141-E1F8-4920-ED6B896C98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Source:  Lob, State of Direct Mail, 2024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B947CFE9-BF1F-051D-E8CE-133055983C58}"/>
              </a:ext>
            </a:extLst>
          </p:cNvPr>
          <p:cNvSpPr txBox="1">
            <a:spLocks/>
          </p:cNvSpPr>
          <p:nvPr/>
        </p:nvSpPr>
        <p:spPr>
          <a:xfrm>
            <a:off x="7647295" y="1822271"/>
            <a:ext cx="3870054" cy="4476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Calibri" panose="020F0502020204030204" pitchFamily="34" charset="0"/>
              <a:buChar char="‐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1700" b="1" dirty="0"/>
              <a:t>THE TANGIBLE TOUCH OF DIRECT MAIL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>
                <a:solidFill>
                  <a:schemeClr val="accent1"/>
                </a:solidFill>
              </a:rPr>
              <a:t>51%</a:t>
            </a:r>
            <a:r>
              <a:rPr lang="en-GB" sz="1700" dirty="0"/>
              <a:t> of respondents say direct mail is an important way for brands to build relationships with them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>
                <a:solidFill>
                  <a:schemeClr val="accent1"/>
                </a:solidFill>
              </a:rPr>
              <a:t>52%</a:t>
            </a:r>
            <a:r>
              <a:rPr lang="en-GB" sz="1700" dirty="0"/>
              <a:t> of respondents say that receiving direct mail from a brand feels more important than receiving an email from a brand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/>
              <a:t>Nearly half of respondents </a:t>
            </a:r>
            <a:r>
              <a:rPr lang="en-GB" sz="1700" dirty="0"/>
              <a:t>say the tangibility of direct mail makes it feel more special than an email or digital ad</a:t>
            </a:r>
          </a:p>
          <a:p>
            <a:pPr marL="360363" indent="-360363">
              <a:buFont typeface="Calibri" panose="020F0502020204030204" pitchFamily="34" charset="0"/>
              <a:buChar char="→"/>
            </a:pPr>
            <a:r>
              <a:rPr lang="en-GB" sz="1700" b="1" dirty="0"/>
              <a:t>Direct mail can be a great first step </a:t>
            </a:r>
            <a:r>
              <a:rPr lang="en-GB" sz="1700" dirty="0"/>
              <a:t>to building trust with consumers, and this brand awareness subsequently will make digital outreach more effective</a:t>
            </a:r>
          </a:p>
        </p:txBody>
      </p:sp>
    </p:spTree>
    <p:extLst>
      <p:ext uri="{BB962C8B-B14F-4D97-AF65-F5344CB8AC3E}">
        <p14:creationId xmlns:p14="http://schemas.microsoft.com/office/powerpoint/2010/main" val="2518927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A187-D53D-D738-CE96-DA7A8DC8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Customer acquisition more challenging than ever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F61C-4777-8E3B-CC5D-4772E9DC2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DCF0-4CEF-D423-94B8-A4DD39FCC5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5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96FF68-2B5E-FA8F-FD1B-78694BDD7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1100" dirty="0"/>
              <a:t>Sources:  Profitwell.com, Lob Guide to Acquisition, 2022, State of Mail Consumer Insights, 2024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6B09B-F3E9-B72E-B5E3-400E99AC8723}"/>
              </a:ext>
            </a:extLst>
          </p:cNvPr>
          <p:cNvSpPr txBox="1"/>
          <p:nvPr/>
        </p:nvSpPr>
        <p:spPr>
          <a:xfrm>
            <a:off x="2748893" y="2238258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60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  <p:sp>
        <p:nvSpPr>
          <p:cNvPr id="8" name="Graphic 10" descr="Coins outline">
            <a:extLst>
              <a:ext uri="{FF2B5EF4-FFF2-40B4-BE49-F238E27FC236}">
                <a16:creationId xmlns:a16="http://schemas.microsoft.com/office/drawing/2014/main" id="{95DAB875-D383-928E-6557-A3CCEAA9E6B1}"/>
              </a:ext>
            </a:extLst>
          </p:cNvPr>
          <p:cNvSpPr/>
          <p:nvPr/>
        </p:nvSpPr>
        <p:spPr>
          <a:xfrm>
            <a:off x="1590458" y="3001821"/>
            <a:ext cx="1503484" cy="1280745"/>
          </a:xfrm>
          <a:custGeom>
            <a:avLst/>
            <a:gdLst>
              <a:gd name="connsiteX0" fmla="*/ 1410676 w 1503484"/>
              <a:gd name="connsiteY0" fmla="*/ 837125 h 1280745"/>
              <a:gd name="connsiteX1" fmla="*/ 1410676 w 1503484"/>
              <a:gd name="connsiteY1" fmla="*/ 705338 h 1280745"/>
              <a:gd name="connsiteX2" fmla="*/ 1095130 w 1503484"/>
              <a:gd name="connsiteY2" fmla="*/ 532716 h 1280745"/>
              <a:gd name="connsiteX3" fmla="*/ 1095130 w 1503484"/>
              <a:gd name="connsiteY3" fmla="*/ 426915 h 1280745"/>
              <a:gd name="connsiteX4" fmla="*/ 1002323 w 1503484"/>
              <a:gd name="connsiteY4" fmla="*/ 317402 h 1280745"/>
              <a:gd name="connsiteX5" fmla="*/ 1002323 w 1503484"/>
              <a:gd name="connsiteY5" fmla="*/ 185615 h 1280745"/>
              <a:gd name="connsiteX6" fmla="*/ 501161 w 1503484"/>
              <a:gd name="connsiteY6" fmla="*/ 0 h 1280745"/>
              <a:gd name="connsiteX7" fmla="*/ 0 w 1503484"/>
              <a:gd name="connsiteY7" fmla="*/ 185615 h 1280745"/>
              <a:gd name="connsiteX8" fmla="*/ 0 w 1503484"/>
              <a:gd name="connsiteY8" fmla="*/ 334108 h 1280745"/>
              <a:gd name="connsiteX9" fmla="*/ 92808 w 1503484"/>
              <a:gd name="connsiteY9" fmla="*/ 445477 h 1280745"/>
              <a:gd name="connsiteX10" fmla="*/ 92808 w 1503484"/>
              <a:gd name="connsiteY10" fmla="*/ 575407 h 1280745"/>
              <a:gd name="connsiteX11" fmla="*/ 92808 w 1503484"/>
              <a:gd name="connsiteY11" fmla="*/ 577264 h 1280745"/>
              <a:gd name="connsiteX12" fmla="*/ 0 w 1503484"/>
              <a:gd name="connsiteY12" fmla="*/ 686777 h 1280745"/>
              <a:gd name="connsiteX13" fmla="*/ 0 w 1503484"/>
              <a:gd name="connsiteY13" fmla="*/ 835269 h 1280745"/>
              <a:gd name="connsiteX14" fmla="*/ 501161 w 1503484"/>
              <a:gd name="connsiteY14" fmla="*/ 1020884 h 1280745"/>
              <a:gd name="connsiteX15" fmla="*/ 501161 w 1503484"/>
              <a:gd name="connsiteY15" fmla="*/ 1095130 h 1280745"/>
              <a:gd name="connsiteX16" fmla="*/ 1002323 w 1503484"/>
              <a:gd name="connsiteY16" fmla="*/ 1280746 h 1280745"/>
              <a:gd name="connsiteX17" fmla="*/ 1503484 w 1503484"/>
              <a:gd name="connsiteY17" fmla="*/ 1095130 h 1280745"/>
              <a:gd name="connsiteX18" fmla="*/ 1503484 w 1503484"/>
              <a:gd name="connsiteY18" fmla="*/ 946638 h 1280745"/>
              <a:gd name="connsiteX19" fmla="*/ 1410676 w 1503484"/>
              <a:gd name="connsiteY19" fmla="*/ 837125 h 1280745"/>
              <a:gd name="connsiteX20" fmla="*/ 1466361 w 1503484"/>
              <a:gd name="connsiteY20" fmla="*/ 948494 h 1280745"/>
              <a:gd name="connsiteX21" fmla="*/ 1002323 w 1503484"/>
              <a:gd name="connsiteY21" fmla="*/ 1096986 h 1280745"/>
              <a:gd name="connsiteX22" fmla="*/ 560558 w 1503484"/>
              <a:gd name="connsiteY22" fmla="*/ 991186 h 1280745"/>
              <a:gd name="connsiteX23" fmla="*/ 560558 w 1503484"/>
              <a:gd name="connsiteY23" fmla="*/ 991186 h 1280745"/>
              <a:gd name="connsiteX24" fmla="*/ 907659 w 1503484"/>
              <a:gd name="connsiteY24" fmla="*/ 1041302 h 1280745"/>
              <a:gd name="connsiteX25" fmla="*/ 1405108 w 1503484"/>
              <a:gd name="connsiteY25" fmla="*/ 879817 h 1280745"/>
              <a:gd name="connsiteX26" fmla="*/ 1466361 w 1503484"/>
              <a:gd name="connsiteY26" fmla="*/ 948494 h 1280745"/>
              <a:gd name="connsiteX27" fmla="*/ 1150815 w 1503484"/>
              <a:gd name="connsiteY27" fmla="*/ 1124829 h 1280745"/>
              <a:gd name="connsiteX28" fmla="*/ 1150815 w 1503484"/>
              <a:gd name="connsiteY28" fmla="*/ 1236198 h 1280745"/>
              <a:gd name="connsiteX29" fmla="*/ 1076569 w 1503484"/>
              <a:gd name="connsiteY29" fmla="*/ 1241766 h 1280745"/>
              <a:gd name="connsiteX30" fmla="*/ 1076569 w 1503484"/>
              <a:gd name="connsiteY30" fmla="*/ 1130397 h 1280745"/>
              <a:gd name="connsiteX31" fmla="*/ 1150815 w 1503484"/>
              <a:gd name="connsiteY31" fmla="*/ 1124829 h 1280745"/>
              <a:gd name="connsiteX32" fmla="*/ 1187938 w 1503484"/>
              <a:gd name="connsiteY32" fmla="*/ 1121117 h 1280745"/>
              <a:gd name="connsiteX33" fmla="*/ 1262184 w 1503484"/>
              <a:gd name="connsiteY33" fmla="*/ 1108124 h 1280745"/>
              <a:gd name="connsiteX34" fmla="*/ 1262184 w 1503484"/>
              <a:gd name="connsiteY34" fmla="*/ 1217636 h 1280745"/>
              <a:gd name="connsiteX35" fmla="*/ 1187938 w 1503484"/>
              <a:gd name="connsiteY35" fmla="*/ 1230630 h 1280745"/>
              <a:gd name="connsiteX36" fmla="*/ 1187938 w 1503484"/>
              <a:gd name="connsiteY36" fmla="*/ 1121117 h 1280745"/>
              <a:gd name="connsiteX37" fmla="*/ 1299307 w 1503484"/>
              <a:gd name="connsiteY37" fmla="*/ 1098843 h 1280745"/>
              <a:gd name="connsiteX38" fmla="*/ 1373553 w 1503484"/>
              <a:gd name="connsiteY38" fmla="*/ 1074713 h 1280745"/>
              <a:gd name="connsiteX39" fmla="*/ 1373553 w 1503484"/>
              <a:gd name="connsiteY39" fmla="*/ 1182370 h 1280745"/>
              <a:gd name="connsiteX40" fmla="*/ 1299307 w 1503484"/>
              <a:gd name="connsiteY40" fmla="*/ 1208356 h 1280745"/>
              <a:gd name="connsiteX41" fmla="*/ 1299307 w 1503484"/>
              <a:gd name="connsiteY41" fmla="*/ 1098843 h 1280745"/>
              <a:gd name="connsiteX42" fmla="*/ 705338 w 1503484"/>
              <a:gd name="connsiteY42" fmla="*/ 1208356 h 1280745"/>
              <a:gd name="connsiteX43" fmla="*/ 631092 w 1503484"/>
              <a:gd name="connsiteY43" fmla="*/ 1182370 h 1280745"/>
              <a:gd name="connsiteX44" fmla="*/ 631092 w 1503484"/>
              <a:gd name="connsiteY44" fmla="*/ 1074713 h 1280745"/>
              <a:gd name="connsiteX45" fmla="*/ 705338 w 1503484"/>
              <a:gd name="connsiteY45" fmla="*/ 1098843 h 1280745"/>
              <a:gd name="connsiteX46" fmla="*/ 705338 w 1503484"/>
              <a:gd name="connsiteY46" fmla="*/ 1208356 h 1280745"/>
              <a:gd name="connsiteX47" fmla="*/ 742461 w 1503484"/>
              <a:gd name="connsiteY47" fmla="*/ 1108124 h 1280745"/>
              <a:gd name="connsiteX48" fmla="*/ 816707 w 1503484"/>
              <a:gd name="connsiteY48" fmla="*/ 1121117 h 1280745"/>
              <a:gd name="connsiteX49" fmla="*/ 816707 w 1503484"/>
              <a:gd name="connsiteY49" fmla="*/ 1232486 h 1280745"/>
              <a:gd name="connsiteX50" fmla="*/ 742461 w 1503484"/>
              <a:gd name="connsiteY50" fmla="*/ 1219493 h 1280745"/>
              <a:gd name="connsiteX51" fmla="*/ 742461 w 1503484"/>
              <a:gd name="connsiteY51" fmla="*/ 1108124 h 1280745"/>
              <a:gd name="connsiteX52" fmla="*/ 853831 w 1503484"/>
              <a:gd name="connsiteY52" fmla="*/ 1124829 h 1280745"/>
              <a:gd name="connsiteX53" fmla="*/ 928077 w 1503484"/>
              <a:gd name="connsiteY53" fmla="*/ 1130397 h 1280745"/>
              <a:gd name="connsiteX54" fmla="*/ 928077 w 1503484"/>
              <a:gd name="connsiteY54" fmla="*/ 1241766 h 1280745"/>
              <a:gd name="connsiteX55" fmla="*/ 853831 w 1503484"/>
              <a:gd name="connsiteY55" fmla="*/ 1236198 h 1280745"/>
              <a:gd name="connsiteX56" fmla="*/ 853831 w 1503484"/>
              <a:gd name="connsiteY56" fmla="*/ 1124829 h 1280745"/>
              <a:gd name="connsiteX57" fmla="*/ 408354 w 1503484"/>
              <a:gd name="connsiteY57" fmla="*/ 707194 h 1280745"/>
              <a:gd name="connsiteX58" fmla="*/ 408354 w 1503484"/>
              <a:gd name="connsiteY58" fmla="*/ 712763 h 1280745"/>
              <a:gd name="connsiteX59" fmla="*/ 334108 w 1503484"/>
              <a:gd name="connsiteY59" fmla="*/ 699770 h 1280745"/>
              <a:gd name="connsiteX60" fmla="*/ 334108 w 1503484"/>
              <a:gd name="connsiteY60" fmla="*/ 590257 h 1280745"/>
              <a:gd name="connsiteX61" fmla="*/ 408354 w 1503484"/>
              <a:gd name="connsiteY61" fmla="*/ 603250 h 1280745"/>
              <a:gd name="connsiteX62" fmla="*/ 408354 w 1503484"/>
              <a:gd name="connsiteY62" fmla="*/ 707194 h 1280745"/>
              <a:gd name="connsiteX63" fmla="*/ 445477 w 1503484"/>
              <a:gd name="connsiteY63" fmla="*/ 855687 h 1280745"/>
              <a:gd name="connsiteX64" fmla="*/ 445477 w 1503484"/>
              <a:gd name="connsiteY64" fmla="*/ 781441 h 1280745"/>
              <a:gd name="connsiteX65" fmla="*/ 501161 w 1503484"/>
              <a:gd name="connsiteY65" fmla="*/ 818564 h 1280745"/>
              <a:gd name="connsiteX66" fmla="*/ 501161 w 1503484"/>
              <a:gd name="connsiteY66" fmla="*/ 924364 h 1280745"/>
              <a:gd name="connsiteX67" fmla="*/ 445477 w 1503484"/>
              <a:gd name="connsiteY67" fmla="*/ 855687 h 1280745"/>
              <a:gd name="connsiteX68" fmla="*/ 445477 w 1503484"/>
              <a:gd name="connsiteY68" fmla="*/ 855687 h 1280745"/>
              <a:gd name="connsiteX69" fmla="*/ 1373553 w 1503484"/>
              <a:gd name="connsiteY69" fmla="*/ 855687 h 1280745"/>
              <a:gd name="connsiteX70" fmla="*/ 1317869 w 1503484"/>
              <a:gd name="connsiteY70" fmla="*/ 922508 h 1280745"/>
              <a:gd name="connsiteX71" fmla="*/ 1317869 w 1503484"/>
              <a:gd name="connsiteY71" fmla="*/ 816707 h 1280745"/>
              <a:gd name="connsiteX72" fmla="*/ 1373553 w 1503484"/>
              <a:gd name="connsiteY72" fmla="*/ 779584 h 1280745"/>
              <a:gd name="connsiteX73" fmla="*/ 1373553 w 1503484"/>
              <a:gd name="connsiteY73" fmla="*/ 855687 h 1280745"/>
              <a:gd name="connsiteX74" fmla="*/ 1280746 w 1503484"/>
              <a:gd name="connsiteY74" fmla="*/ 941070 h 1280745"/>
              <a:gd name="connsiteX75" fmla="*/ 1206500 w 1503484"/>
              <a:gd name="connsiteY75" fmla="*/ 967056 h 1280745"/>
              <a:gd name="connsiteX76" fmla="*/ 1206500 w 1503484"/>
              <a:gd name="connsiteY76" fmla="*/ 857543 h 1280745"/>
              <a:gd name="connsiteX77" fmla="*/ 1280746 w 1503484"/>
              <a:gd name="connsiteY77" fmla="*/ 833413 h 1280745"/>
              <a:gd name="connsiteX78" fmla="*/ 1280746 w 1503484"/>
              <a:gd name="connsiteY78" fmla="*/ 941070 h 1280745"/>
              <a:gd name="connsiteX79" fmla="*/ 1169377 w 1503484"/>
              <a:gd name="connsiteY79" fmla="*/ 976337 h 1280745"/>
              <a:gd name="connsiteX80" fmla="*/ 1095130 w 1503484"/>
              <a:gd name="connsiteY80" fmla="*/ 989330 h 1280745"/>
              <a:gd name="connsiteX81" fmla="*/ 1095130 w 1503484"/>
              <a:gd name="connsiteY81" fmla="*/ 877960 h 1280745"/>
              <a:gd name="connsiteX82" fmla="*/ 1169377 w 1503484"/>
              <a:gd name="connsiteY82" fmla="*/ 864967 h 1280745"/>
              <a:gd name="connsiteX83" fmla="*/ 1169377 w 1503484"/>
              <a:gd name="connsiteY83" fmla="*/ 976337 h 1280745"/>
              <a:gd name="connsiteX84" fmla="*/ 1058007 w 1503484"/>
              <a:gd name="connsiteY84" fmla="*/ 994898 h 1280745"/>
              <a:gd name="connsiteX85" fmla="*/ 983761 w 1503484"/>
              <a:gd name="connsiteY85" fmla="*/ 1000467 h 1280745"/>
              <a:gd name="connsiteX86" fmla="*/ 983761 w 1503484"/>
              <a:gd name="connsiteY86" fmla="*/ 889097 h 1280745"/>
              <a:gd name="connsiteX87" fmla="*/ 1058007 w 1503484"/>
              <a:gd name="connsiteY87" fmla="*/ 883529 h 1280745"/>
              <a:gd name="connsiteX88" fmla="*/ 1058007 w 1503484"/>
              <a:gd name="connsiteY88" fmla="*/ 994898 h 1280745"/>
              <a:gd name="connsiteX89" fmla="*/ 946638 w 1503484"/>
              <a:gd name="connsiteY89" fmla="*/ 1002323 h 1280745"/>
              <a:gd name="connsiteX90" fmla="*/ 909515 w 1503484"/>
              <a:gd name="connsiteY90" fmla="*/ 1002323 h 1280745"/>
              <a:gd name="connsiteX91" fmla="*/ 872392 w 1503484"/>
              <a:gd name="connsiteY91" fmla="*/ 1002323 h 1280745"/>
              <a:gd name="connsiteX92" fmla="*/ 872392 w 1503484"/>
              <a:gd name="connsiteY92" fmla="*/ 890953 h 1280745"/>
              <a:gd name="connsiteX93" fmla="*/ 909515 w 1503484"/>
              <a:gd name="connsiteY93" fmla="*/ 890953 h 1280745"/>
              <a:gd name="connsiteX94" fmla="*/ 946638 w 1503484"/>
              <a:gd name="connsiteY94" fmla="*/ 890953 h 1280745"/>
              <a:gd name="connsiteX95" fmla="*/ 946638 w 1503484"/>
              <a:gd name="connsiteY95" fmla="*/ 1002323 h 1280745"/>
              <a:gd name="connsiteX96" fmla="*/ 835269 w 1503484"/>
              <a:gd name="connsiteY96" fmla="*/ 1002323 h 1280745"/>
              <a:gd name="connsiteX97" fmla="*/ 761023 w 1503484"/>
              <a:gd name="connsiteY97" fmla="*/ 996754 h 1280745"/>
              <a:gd name="connsiteX98" fmla="*/ 761023 w 1503484"/>
              <a:gd name="connsiteY98" fmla="*/ 885385 h 1280745"/>
              <a:gd name="connsiteX99" fmla="*/ 835269 w 1503484"/>
              <a:gd name="connsiteY99" fmla="*/ 890953 h 1280745"/>
              <a:gd name="connsiteX100" fmla="*/ 835269 w 1503484"/>
              <a:gd name="connsiteY100" fmla="*/ 1002323 h 1280745"/>
              <a:gd name="connsiteX101" fmla="*/ 723900 w 1503484"/>
              <a:gd name="connsiteY101" fmla="*/ 991186 h 1280745"/>
              <a:gd name="connsiteX102" fmla="*/ 649654 w 1503484"/>
              <a:gd name="connsiteY102" fmla="*/ 978193 h 1280745"/>
              <a:gd name="connsiteX103" fmla="*/ 649654 w 1503484"/>
              <a:gd name="connsiteY103" fmla="*/ 868680 h 1280745"/>
              <a:gd name="connsiteX104" fmla="*/ 723900 w 1503484"/>
              <a:gd name="connsiteY104" fmla="*/ 881673 h 1280745"/>
              <a:gd name="connsiteX105" fmla="*/ 723900 w 1503484"/>
              <a:gd name="connsiteY105" fmla="*/ 991186 h 1280745"/>
              <a:gd name="connsiteX106" fmla="*/ 612531 w 1503484"/>
              <a:gd name="connsiteY106" fmla="*/ 967056 h 1280745"/>
              <a:gd name="connsiteX107" fmla="*/ 538284 w 1503484"/>
              <a:gd name="connsiteY107" fmla="*/ 941070 h 1280745"/>
              <a:gd name="connsiteX108" fmla="*/ 538284 w 1503484"/>
              <a:gd name="connsiteY108" fmla="*/ 833413 h 1280745"/>
              <a:gd name="connsiteX109" fmla="*/ 612531 w 1503484"/>
              <a:gd name="connsiteY109" fmla="*/ 857543 h 1280745"/>
              <a:gd name="connsiteX110" fmla="*/ 612531 w 1503484"/>
              <a:gd name="connsiteY110" fmla="*/ 967056 h 1280745"/>
              <a:gd name="connsiteX111" fmla="*/ 1373553 w 1503484"/>
              <a:gd name="connsiteY111" fmla="*/ 707194 h 1280745"/>
              <a:gd name="connsiteX112" fmla="*/ 909515 w 1503484"/>
              <a:gd name="connsiteY112" fmla="*/ 855687 h 1280745"/>
              <a:gd name="connsiteX113" fmla="*/ 445477 w 1503484"/>
              <a:gd name="connsiteY113" fmla="*/ 707194 h 1280745"/>
              <a:gd name="connsiteX114" fmla="*/ 909515 w 1503484"/>
              <a:gd name="connsiteY114" fmla="*/ 558702 h 1280745"/>
              <a:gd name="connsiteX115" fmla="*/ 1373553 w 1503484"/>
              <a:gd name="connsiteY115" fmla="*/ 707194 h 1280745"/>
              <a:gd name="connsiteX116" fmla="*/ 445477 w 1503484"/>
              <a:gd name="connsiteY116" fmla="*/ 632948 h 1280745"/>
              <a:gd name="connsiteX117" fmla="*/ 445477 w 1503484"/>
              <a:gd name="connsiteY117" fmla="*/ 605106 h 1280745"/>
              <a:gd name="connsiteX118" fmla="*/ 478888 w 1503484"/>
              <a:gd name="connsiteY118" fmla="*/ 608818 h 1280745"/>
              <a:gd name="connsiteX119" fmla="*/ 445477 w 1503484"/>
              <a:gd name="connsiteY119" fmla="*/ 632948 h 1280745"/>
              <a:gd name="connsiteX120" fmla="*/ 1026453 w 1503484"/>
              <a:gd name="connsiteY120" fmla="*/ 525291 h 1280745"/>
              <a:gd name="connsiteX121" fmla="*/ 1059864 w 1503484"/>
              <a:gd name="connsiteY121" fmla="*/ 501161 h 1280745"/>
              <a:gd name="connsiteX122" fmla="*/ 1059864 w 1503484"/>
              <a:gd name="connsiteY122" fmla="*/ 529004 h 1280745"/>
              <a:gd name="connsiteX123" fmla="*/ 1026453 w 1503484"/>
              <a:gd name="connsiteY123" fmla="*/ 525291 h 1280745"/>
              <a:gd name="connsiteX124" fmla="*/ 998610 w 1503484"/>
              <a:gd name="connsiteY124" fmla="*/ 358238 h 1280745"/>
              <a:gd name="connsiteX125" fmla="*/ 1058007 w 1503484"/>
              <a:gd name="connsiteY125" fmla="*/ 426915 h 1280745"/>
              <a:gd name="connsiteX126" fmla="*/ 948494 w 1503484"/>
              <a:gd name="connsiteY126" fmla="*/ 519723 h 1280745"/>
              <a:gd name="connsiteX127" fmla="*/ 909515 w 1503484"/>
              <a:gd name="connsiteY127" fmla="*/ 519723 h 1280745"/>
              <a:gd name="connsiteX128" fmla="*/ 547565 w 1503484"/>
              <a:gd name="connsiteY128" fmla="*/ 575407 h 1280745"/>
              <a:gd name="connsiteX129" fmla="*/ 154061 w 1503484"/>
              <a:gd name="connsiteY129" fmla="*/ 471463 h 1280745"/>
              <a:gd name="connsiteX130" fmla="*/ 154061 w 1503484"/>
              <a:gd name="connsiteY130" fmla="*/ 471463 h 1280745"/>
              <a:gd name="connsiteX131" fmla="*/ 501161 w 1503484"/>
              <a:gd name="connsiteY131" fmla="*/ 521579 h 1280745"/>
              <a:gd name="connsiteX132" fmla="*/ 998610 w 1503484"/>
              <a:gd name="connsiteY132" fmla="*/ 358238 h 1280745"/>
              <a:gd name="connsiteX133" fmla="*/ 296985 w 1503484"/>
              <a:gd name="connsiteY133" fmla="*/ 579120 h 1280745"/>
              <a:gd name="connsiteX134" fmla="*/ 296985 w 1503484"/>
              <a:gd name="connsiteY134" fmla="*/ 688633 h 1280745"/>
              <a:gd name="connsiteX135" fmla="*/ 222738 w 1503484"/>
              <a:gd name="connsiteY135" fmla="*/ 662647 h 1280745"/>
              <a:gd name="connsiteX136" fmla="*/ 222738 w 1503484"/>
              <a:gd name="connsiteY136" fmla="*/ 554990 h 1280745"/>
              <a:gd name="connsiteX137" fmla="*/ 296985 w 1503484"/>
              <a:gd name="connsiteY137" fmla="*/ 579120 h 1280745"/>
              <a:gd name="connsiteX138" fmla="*/ 185615 w 1503484"/>
              <a:gd name="connsiteY138" fmla="*/ 538284 h 1280745"/>
              <a:gd name="connsiteX139" fmla="*/ 185615 w 1503484"/>
              <a:gd name="connsiteY139" fmla="*/ 644085 h 1280745"/>
              <a:gd name="connsiteX140" fmla="*/ 129931 w 1503484"/>
              <a:gd name="connsiteY140" fmla="*/ 577264 h 1280745"/>
              <a:gd name="connsiteX141" fmla="*/ 129931 w 1503484"/>
              <a:gd name="connsiteY141" fmla="*/ 503018 h 1280745"/>
              <a:gd name="connsiteX142" fmla="*/ 185615 w 1503484"/>
              <a:gd name="connsiteY142" fmla="*/ 538284 h 1280745"/>
              <a:gd name="connsiteX143" fmla="*/ 129931 w 1503484"/>
              <a:gd name="connsiteY143" fmla="*/ 421347 h 1280745"/>
              <a:gd name="connsiteX144" fmla="*/ 129931 w 1503484"/>
              <a:gd name="connsiteY144" fmla="*/ 313690 h 1280745"/>
              <a:gd name="connsiteX145" fmla="*/ 204177 w 1503484"/>
              <a:gd name="connsiteY145" fmla="*/ 337820 h 1280745"/>
              <a:gd name="connsiteX146" fmla="*/ 204177 w 1503484"/>
              <a:gd name="connsiteY146" fmla="*/ 447333 h 1280745"/>
              <a:gd name="connsiteX147" fmla="*/ 129931 w 1503484"/>
              <a:gd name="connsiteY147" fmla="*/ 421347 h 1280745"/>
              <a:gd name="connsiteX148" fmla="*/ 241300 w 1503484"/>
              <a:gd name="connsiteY148" fmla="*/ 456614 h 1280745"/>
              <a:gd name="connsiteX149" fmla="*/ 241300 w 1503484"/>
              <a:gd name="connsiteY149" fmla="*/ 347101 h 1280745"/>
              <a:gd name="connsiteX150" fmla="*/ 315546 w 1503484"/>
              <a:gd name="connsiteY150" fmla="*/ 360094 h 1280745"/>
              <a:gd name="connsiteX151" fmla="*/ 315546 w 1503484"/>
              <a:gd name="connsiteY151" fmla="*/ 471463 h 1280745"/>
              <a:gd name="connsiteX152" fmla="*/ 241300 w 1503484"/>
              <a:gd name="connsiteY152" fmla="*/ 456614 h 1280745"/>
              <a:gd name="connsiteX153" fmla="*/ 352669 w 1503484"/>
              <a:gd name="connsiteY153" fmla="*/ 475175 h 1280745"/>
              <a:gd name="connsiteX154" fmla="*/ 352669 w 1503484"/>
              <a:gd name="connsiteY154" fmla="*/ 363806 h 1280745"/>
              <a:gd name="connsiteX155" fmla="*/ 426915 w 1503484"/>
              <a:gd name="connsiteY155" fmla="*/ 369374 h 1280745"/>
              <a:gd name="connsiteX156" fmla="*/ 426915 w 1503484"/>
              <a:gd name="connsiteY156" fmla="*/ 480744 h 1280745"/>
              <a:gd name="connsiteX157" fmla="*/ 352669 w 1503484"/>
              <a:gd name="connsiteY157" fmla="*/ 475175 h 1280745"/>
              <a:gd name="connsiteX158" fmla="*/ 464038 w 1503484"/>
              <a:gd name="connsiteY158" fmla="*/ 482600 h 1280745"/>
              <a:gd name="connsiteX159" fmla="*/ 464038 w 1503484"/>
              <a:gd name="connsiteY159" fmla="*/ 371231 h 1280745"/>
              <a:gd name="connsiteX160" fmla="*/ 501161 w 1503484"/>
              <a:gd name="connsiteY160" fmla="*/ 371231 h 1280745"/>
              <a:gd name="connsiteX161" fmla="*/ 538284 w 1503484"/>
              <a:gd name="connsiteY161" fmla="*/ 371231 h 1280745"/>
              <a:gd name="connsiteX162" fmla="*/ 538284 w 1503484"/>
              <a:gd name="connsiteY162" fmla="*/ 482600 h 1280745"/>
              <a:gd name="connsiteX163" fmla="*/ 501161 w 1503484"/>
              <a:gd name="connsiteY163" fmla="*/ 482600 h 1280745"/>
              <a:gd name="connsiteX164" fmla="*/ 464038 w 1503484"/>
              <a:gd name="connsiteY164" fmla="*/ 482600 h 1280745"/>
              <a:gd name="connsiteX165" fmla="*/ 575408 w 1503484"/>
              <a:gd name="connsiteY165" fmla="*/ 482600 h 1280745"/>
              <a:gd name="connsiteX166" fmla="*/ 575408 w 1503484"/>
              <a:gd name="connsiteY166" fmla="*/ 371231 h 1280745"/>
              <a:gd name="connsiteX167" fmla="*/ 649654 w 1503484"/>
              <a:gd name="connsiteY167" fmla="*/ 365662 h 1280745"/>
              <a:gd name="connsiteX168" fmla="*/ 649654 w 1503484"/>
              <a:gd name="connsiteY168" fmla="*/ 477031 h 1280745"/>
              <a:gd name="connsiteX169" fmla="*/ 575408 w 1503484"/>
              <a:gd name="connsiteY169" fmla="*/ 482600 h 1280745"/>
              <a:gd name="connsiteX170" fmla="*/ 686777 w 1503484"/>
              <a:gd name="connsiteY170" fmla="*/ 471463 h 1280745"/>
              <a:gd name="connsiteX171" fmla="*/ 686777 w 1503484"/>
              <a:gd name="connsiteY171" fmla="*/ 360094 h 1280745"/>
              <a:gd name="connsiteX172" fmla="*/ 761023 w 1503484"/>
              <a:gd name="connsiteY172" fmla="*/ 347101 h 1280745"/>
              <a:gd name="connsiteX173" fmla="*/ 761023 w 1503484"/>
              <a:gd name="connsiteY173" fmla="*/ 456614 h 1280745"/>
              <a:gd name="connsiteX174" fmla="*/ 686777 w 1503484"/>
              <a:gd name="connsiteY174" fmla="*/ 471463 h 1280745"/>
              <a:gd name="connsiteX175" fmla="*/ 798146 w 1503484"/>
              <a:gd name="connsiteY175" fmla="*/ 447333 h 1280745"/>
              <a:gd name="connsiteX176" fmla="*/ 798146 w 1503484"/>
              <a:gd name="connsiteY176" fmla="*/ 337820 h 1280745"/>
              <a:gd name="connsiteX177" fmla="*/ 872392 w 1503484"/>
              <a:gd name="connsiteY177" fmla="*/ 313690 h 1280745"/>
              <a:gd name="connsiteX178" fmla="*/ 872392 w 1503484"/>
              <a:gd name="connsiteY178" fmla="*/ 421347 h 1280745"/>
              <a:gd name="connsiteX179" fmla="*/ 798146 w 1503484"/>
              <a:gd name="connsiteY179" fmla="*/ 447333 h 1280745"/>
              <a:gd name="connsiteX180" fmla="*/ 909515 w 1503484"/>
              <a:gd name="connsiteY180" fmla="*/ 402785 h 1280745"/>
              <a:gd name="connsiteX181" fmla="*/ 909515 w 1503484"/>
              <a:gd name="connsiteY181" fmla="*/ 296985 h 1280745"/>
              <a:gd name="connsiteX182" fmla="*/ 965200 w 1503484"/>
              <a:gd name="connsiteY182" fmla="*/ 259861 h 1280745"/>
              <a:gd name="connsiteX183" fmla="*/ 965200 w 1503484"/>
              <a:gd name="connsiteY183" fmla="*/ 334108 h 1280745"/>
              <a:gd name="connsiteX184" fmla="*/ 909515 w 1503484"/>
              <a:gd name="connsiteY184" fmla="*/ 402785 h 1280745"/>
              <a:gd name="connsiteX185" fmla="*/ 92808 w 1503484"/>
              <a:gd name="connsiteY185" fmla="*/ 402785 h 1280745"/>
              <a:gd name="connsiteX186" fmla="*/ 37123 w 1503484"/>
              <a:gd name="connsiteY186" fmla="*/ 335964 h 1280745"/>
              <a:gd name="connsiteX187" fmla="*/ 37123 w 1503484"/>
              <a:gd name="connsiteY187" fmla="*/ 261718 h 1280745"/>
              <a:gd name="connsiteX188" fmla="*/ 92808 w 1503484"/>
              <a:gd name="connsiteY188" fmla="*/ 298841 h 1280745"/>
              <a:gd name="connsiteX189" fmla="*/ 92808 w 1503484"/>
              <a:gd name="connsiteY189" fmla="*/ 402785 h 1280745"/>
              <a:gd name="connsiteX190" fmla="*/ 37123 w 1503484"/>
              <a:gd name="connsiteY190" fmla="*/ 187471 h 1280745"/>
              <a:gd name="connsiteX191" fmla="*/ 501161 w 1503484"/>
              <a:gd name="connsiteY191" fmla="*/ 38979 h 1280745"/>
              <a:gd name="connsiteX192" fmla="*/ 965200 w 1503484"/>
              <a:gd name="connsiteY192" fmla="*/ 187471 h 1280745"/>
              <a:gd name="connsiteX193" fmla="*/ 501161 w 1503484"/>
              <a:gd name="connsiteY193" fmla="*/ 335964 h 1280745"/>
              <a:gd name="connsiteX194" fmla="*/ 37123 w 1503484"/>
              <a:gd name="connsiteY194" fmla="*/ 187471 h 1280745"/>
              <a:gd name="connsiteX195" fmla="*/ 102088 w 1503484"/>
              <a:gd name="connsiteY195" fmla="*/ 614387 h 1280745"/>
              <a:gd name="connsiteX196" fmla="*/ 408354 w 1503484"/>
              <a:gd name="connsiteY196" fmla="*/ 748030 h 1280745"/>
              <a:gd name="connsiteX197" fmla="*/ 408354 w 1503484"/>
              <a:gd name="connsiteY197" fmla="*/ 831557 h 1280745"/>
              <a:gd name="connsiteX198" fmla="*/ 37123 w 1503484"/>
              <a:gd name="connsiteY198" fmla="*/ 686777 h 1280745"/>
              <a:gd name="connsiteX199" fmla="*/ 102088 w 1503484"/>
              <a:gd name="connsiteY199" fmla="*/ 614387 h 1280745"/>
              <a:gd name="connsiteX200" fmla="*/ 92808 w 1503484"/>
              <a:gd name="connsiteY200" fmla="*/ 903947 h 1280745"/>
              <a:gd name="connsiteX201" fmla="*/ 37123 w 1503484"/>
              <a:gd name="connsiteY201" fmla="*/ 837125 h 1280745"/>
              <a:gd name="connsiteX202" fmla="*/ 37123 w 1503484"/>
              <a:gd name="connsiteY202" fmla="*/ 762879 h 1280745"/>
              <a:gd name="connsiteX203" fmla="*/ 92808 w 1503484"/>
              <a:gd name="connsiteY203" fmla="*/ 800002 h 1280745"/>
              <a:gd name="connsiteX204" fmla="*/ 92808 w 1503484"/>
              <a:gd name="connsiteY204" fmla="*/ 903947 h 1280745"/>
              <a:gd name="connsiteX205" fmla="*/ 204177 w 1503484"/>
              <a:gd name="connsiteY205" fmla="*/ 948494 h 1280745"/>
              <a:gd name="connsiteX206" fmla="*/ 129931 w 1503484"/>
              <a:gd name="connsiteY206" fmla="*/ 922508 h 1280745"/>
              <a:gd name="connsiteX207" fmla="*/ 129931 w 1503484"/>
              <a:gd name="connsiteY207" fmla="*/ 814851 h 1280745"/>
              <a:gd name="connsiteX208" fmla="*/ 204177 w 1503484"/>
              <a:gd name="connsiteY208" fmla="*/ 838981 h 1280745"/>
              <a:gd name="connsiteX209" fmla="*/ 204177 w 1503484"/>
              <a:gd name="connsiteY209" fmla="*/ 948494 h 1280745"/>
              <a:gd name="connsiteX210" fmla="*/ 315546 w 1503484"/>
              <a:gd name="connsiteY210" fmla="*/ 972624 h 1280745"/>
              <a:gd name="connsiteX211" fmla="*/ 241300 w 1503484"/>
              <a:gd name="connsiteY211" fmla="*/ 959631 h 1280745"/>
              <a:gd name="connsiteX212" fmla="*/ 241300 w 1503484"/>
              <a:gd name="connsiteY212" fmla="*/ 850118 h 1280745"/>
              <a:gd name="connsiteX213" fmla="*/ 315546 w 1503484"/>
              <a:gd name="connsiteY213" fmla="*/ 863111 h 1280745"/>
              <a:gd name="connsiteX214" fmla="*/ 315546 w 1503484"/>
              <a:gd name="connsiteY214" fmla="*/ 972624 h 1280745"/>
              <a:gd name="connsiteX215" fmla="*/ 352669 w 1503484"/>
              <a:gd name="connsiteY215" fmla="*/ 864967 h 1280745"/>
              <a:gd name="connsiteX216" fmla="*/ 410210 w 1503484"/>
              <a:gd name="connsiteY216" fmla="*/ 870536 h 1280745"/>
              <a:gd name="connsiteX217" fmla="*/ 426915 w 1503484"/>
              <a:gd name="connsiteY217" fmla="*/ 909515 h 1280745"/>
              <a:gd name="connsiteX218" fmla="*/ 426915 w 1503484"/>
              <a:gd name="connsiteY218" fmla="*/ 983761 h 1280745"/>
              <a:gd name="connsiteX219" fmla="*/ 352669 w 1503484"/>
              <a:gd name="connsiteY219" fmla="*/ 978193 h 1280745"/>
              <a:gd name="connsiteX220" fmla="*/ 352669 w 1503484"/>
              <a:gd name="connsiteY220" fmla="*/ 864967 h 1280745"/>
              <a:gd name="connsiteX221" fmla="*/ 464038 w 1503484"/>
              <a:gd name="connsiteY221" fmla="*/ 942926 h 1280745"/>
              <a:gd name="connsiteX222" fmla="*/ 501161 w 1503484"/>
              <a:gd name="connsiteY222" fmla="*/ 965200 h 1280745"/>
              <a:gd name="connsiteX223" fmla="*/ 501161 w 1503484"/>
              <a:gd name="connsiteY223" fmla="*/ 983761 h 1280745"/>
              <a:gd name="connsiteX224" fmla="*/ 464038 w 1503484"/>
              <a:gd name="connsiteY224" fmla="*/ 983761 h 1280745"/>
              <a:gd name="connsiteX225" fmla="*/ 464038 w 1503484"/>
              <a:gd name="connsiteY225" fmla="*/ 942926 h 1280745"/>
              <a:gd name="connsiteX226" fmla="*/ 538284 w 1503484"/>
              <a:gd name="connsiteY226" fmla="*/ 1096986 h 1280745"/>
              <a:gd name="connsiteX227" fmla="*/ 538284 w 1503484"/>
              <a:gd name="connsiteY227" fmla="*/ 1022740 h 1280745"/>
              <a:gd name="connsiteX228" fmla="*/ 593969 w 1503484"/>
              <a:gd name="connsiteY228" fmla="*/ 1059863 h 1280745"/>
              <a:gd name="connsiteX229" fmla="*/ 593969 w 1503484"/>
              <a:gd name="connsiteY229" fmla="*/ 1165664 h 1280745"/>
              <a:gd name="connsiteX230" fmla="*/ 538284 w 1503484"/>
              <a:gd name="connsiteY230" fmla="*/ 1096986 h 1280745"/>
              <a:gd name="connsiteX231" fmla="*/ 538284 w 1503484"/>
              <a:gd name="connsiteY231" fmla="*/ 1096986 h 1280745"/>
              <a:gd name="connsiteX232" fmla="*/ 965200 w 1503484"/>
              <a:gd name="connsiteY232" fmla="*/ 1132253 h 1280745"/>
              <a:gd name="connsiteX233" fmla="*/ 1002323 w 1503484"/>
              <a:gd name="connsiteY233" fmla="*/ 1132253 h 1280745"/>
              <a:gd name="connsiteX234" fmla="*/ 1039446 w 1503484"/>
              <a:gd name="connsiteY234" fmla="*/ 1132253 h 1280745"/>
              <a:gd name="connsiteX235" fmla="*/ 1039446 w 1503484"/>
              <a:gd name="connsiteY235" fmla="*/ 1243623 h 1280745"/>
              <a:gd name="connsiteX236" fmla="*/ 1002323 w 1503484"/>
              <a:gd name="connsiteY236" fmla="*/ 1243623 h 1280745"/>
              <a:gd name="connsiteX237" fmla="*/ 965200 w 1503484"/>
              <a:gd name="connsiteY237" fmla="*/ 1243623 h 1280745"/>
              <a:gd name="connsiteX238" fmla="*/ 965200 w 1503484"/>
              <a:gd name="connsiteY238" fmla="*/ 1132253 h 1280745"/>
              <a:gd name="connsiteX239" fmla="*/ 1410676 w 1503484"/>
              <a:gd name="connsiteY239" fmla="*/ 1058007 h 1280745"/>
              <a:gd name="connsiteX240" fmla="*/ 1466361 w 1503484"/>
              <a:gd name="connsiteY240" fmla="*/ 1020884 h 1280745"/>
              <a:gd name="connsiteX241" fmla="*/ 1466361 w 1503484"/>
              <a:gd name="connsiteY241" fmla="*/ 1095130 h 1280745"/>
              <a:gd name="connsiteX242" fmla="*/ 1410676 w 1503484"/>
              <a:gd name="connsiteY242" fmla="*/ 1161952 h 1280745"/>
              <a:gd name="connsiteX243" fmla="*/ 1410676 w 1503484"/>
              <a:gd name="connsiteY243" fmla="*/ 1058007 h 12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</a:cxnLst>
            <a:rect l="l" t="t" r="r" b="b"/>
            <a:pathLst>
              <a:path w="1503484" h="1280745">
                <a:moveTo>
                  <a:pt x="1410676" y="837125"/>
                </a:moveTo>
                <a:lnTo>
                  <a:pt x="1410676" y="705338"/>
                </a:lnTo>
                <a:cubicBezTo>
                  <a:pt x="1410676" y="616243"/>
                  <a:pt x="1267753" y="556846"/>
                  <a:pt x="1095130" y="532716"/>
                </a:cubicBezTo>
                <a:lnTo>
                  <a:pt x="1095130" y="426915"/>
                </a:lnTo>
                <a:cubicBezTo>
                  <a:pt x="1095130" y="397217"/>
                  <a:pt x="1078425" y="356381"/>
                  <a:pt x="1002323" y="317402"/>
                </a:cubicBezTo>
                <a:lnTo>
                  <a:pt x="1002323" y="185615"/>
                </a:lnTo>
                <a:cubicBezTo>
                  <a:pt x="1002323" y="64965"/>
                  <a:pt x="744317" y="0"/>
                  <a:pt x="501161" y="0"/>
                </a:cubicBezTo>
                <a:cubicBezTo>
                  <a:pt x="258005" y="0"/>
                  <a:pt x="0" y="64965"/>
                  <a:pt x="0" y="185615"/>
                </a:cubicBezTo>
                <a:lnTo>
                  <a:pt x="0" y="334108"/>
                </a:lnTo>
                <a:cubicBezTo>
                  <a:pt x="0" y="378655"/>
                  <a:pt x="35267" y="415778"/>
                  <a:pt x="92808" y="445477"/>
                </a:cubicBezTo>
                <a:lnTo>
                  <a:pt x="92808" y="575407"/>
                </a:lnTo>
                <a:cubicBezTo>
                  <a:pt x="92808" y="575407"/>
                  <a:pt x="92808" y="575407"/>
                  <a:pt x="92808" y="577264"/>
                </a:cubicBezTo>
                <a:cubicBezTo>
                  <a:pt x="16705" y="616243"/>
                  <a:pt x="0" y="658934"/>
                  <a:pt x="0" y="686777"/>
                </a:cubicBezTo>
                <a:lnTo>
                  <a:pt x="0" y="835269"/>
                </a:lnTo>
                <a:cubicBezTo>
                  <a:pt x="0" y="955919"/>
                  <a:pt x="258005" y="1020884"/>
                  <a:pt x="501161" y="1020884"/>
                </a:cubicBezTo>
                <a:lnTo>
                  <a:pt x="501161" y="1095130"/>
                </a:lnTo>
                <a:cubicBezTo>
                  <a:pt x="501161" y="1215780"/>
                  <a:pt x="759167" y="1280746"/>
                  <a:pt x="1002323" y="1280746"/>
                </a:cubicBezTo>
                <a:cubicBezTo>
                  <a:pt x="1245479" y="1280746"/>
                  <a:pt x="1503484" y="1215780"/>
                  <a:pt x="1503484" y="1095130"/>
                </a:cubicBezTo>
                <a:lnTo>
                  <a:pt x="1503484" y="946638"/>
                </a:lnTo>
                <a:cubicBezTo>
                  <a:pt x="1503484" y="918796"/>
                  <a:pt x="1486779" y="876104"/>
                  <a:pt x="1410676" y="837125"/>
                </a:cubicBezTo>
                <a:close/>
                <a:moveTo>
                  <a:pt x="1466361" y="948494"/>
                </a:moveTo>
                <a:cubicBezTo>
                  <a:pt x="1466361" y="1019028"/>
                  <a:pt x="1275177" y="1096986"/>
                  <a:pt x="1002323" y="1096986"/>
                </a:cubicBezTo>
                <a:cubicBezTo>
                  <a:pt x="785153" y="1096986"/>
                  <a:pt x="619955" y="1046870"/>
                  <a:pt x="560558" y="991186"/>
                </a:cubicBezTo>
                <a:cubicBezTo>
                  <a:pt x="560558" y="991186"/>
                  <a:pt x="560558" y="991186"/>
                  <a:pt x="560558" y="991186"/>
                </a:cubicBezTo>
                <a:cubicBezTo>
                  <a:pt x="673784" y="1026453"/>
                  <a:pt x="790721" y="1043158"/>
                  <a:pt x="907659" y="1041302"/>
                </a:cubicBezTo>
                <a:cubicBezTo>
                  <a:pt x="1134110" y="1041302"/>
                  <a:pt x="1375410" y="983761"/>
                  <a:pt x="1405108" y="879817"/>
                </a:cubicBezTo>
                <a:cubicBezTo>
                  <a:pt x="1445943" y="900234"/>
                  <a:pt x="1466361" y="924364"/>
                  <a:pt x="1466361" y="948494"/>
                </a:cubicBezTo>
                <a:close/>
                <a:moveTo>
                  <a:pt x="1150815" y="1124829"/>
                </a:moveTo>
                <a:lnTo>
                  <a:pt x="1150815" y="1236198"/>
                </a:lnTo>
                <a:cubicBezTo>
                  <a:pt x="1126685" y="1238054"/>
                  <a:pt x="1102555" y="1241766"/>
                  <a:pt x="1076569" y="1241766"/>
                </a:cubicBezTo>
                <a:lnTo>
                  <a:pt x="1076569" y="1130397"/>
                </a:lnTo>
                <a:cubicBezTo>
                  <a:pt x="1102555" y="1130397"/>
                  <a:pt x="1126685" y="1128541"/>
                  <a:pt x="1150815" y="1124829"/>
                </a:cubicBezTo>
                <a:close/>
                <a:moveTo>
                  <a:pt x="1187938" y="1121117"/>
                </a:moveTo>
                <a:cubicBezTo>
                  <a:pt x="1213924" y="1117404"/>
                  <a:pt x="1238054" y="1113692"/>
                  <a:pt x="1262184" y="1108124"/>
                </a:cubicBezTo>
                <a:lnTo>
                  <a:pt x="1262184" y="1217636"/>
                </a:lnTo>
                <a:cubicBezTo>
                  <a:pt x="1239910" y="1223205"/>
                  <a:pt x="1213924" y="1226917"/>
                  <a:pt x="1187938" y="1230630"/>
                </a:cubicBezTo>
                <a:lnTo>
                  <a:pt x="1187938" y="1121117"/>
                </a:lnTo>
                <a:close/>
                <a:moveTo>
                  <a:pt x="1299307" y="1098843"/>
                </a:moveTo>
                <a:cubicBezTo>
                  <a:pt x="1325293" y="1093274"/>
                  <a:pt x="1349423" y="1083993"/>
                  <a:pt x="1373553" y="1074713"/>
                </a:cubicBezTo>
                <a:lnTo>
                  <a:pt x="1373553" y="1182370"/>
                </a:lnTo>
                <a:cubicBezTo>
                  <a:pt x="1349423" y="1193507"/>
                  <a:pt x="1325293" y="1200931"/>
                  <a:pt x="1299307" y="1208356"/>
                </a:cubicBezTo>
                <a:lnTo>
                  <a:pt x="1299307" y="1098843"/>
                </a:lnTo>
                <a:close/>
                <a:moveTo>
                  <a:pt x="705338" y="1208356"/>
                </a:moveTo>
                <a:cubicBezTo>
                  <a:pt x="679352" y="1200931"/>
                  <a:pt x="655222" y="1193507"/>
                  <a:pt x="631092" y="1182370"/>
                </a:cubicBezTo>
                <a:lnTo>
                  <a:pt x="631092" y="1074713"/>
                </a:lnTo>
                <a:cubicBezTo>
                  <a:pt x="655222" y="1083993"/>
                  <a:pt x="679352" y="1091418"/>
                  <a:pt x="705338" y="1098843"/>
                </a:cubicBezTo>
                <a:lnTo>
                  <a:pt x="705338" y="1208356"/>
                </a:lnTo>
                <a:close/>
                <a:moveTo>
                  <a:pt x="742461" y="1108124"/>
                </a:moveTo>
                <a:cubicBezTo>
                  <a:pt x="766591" y="1113692"/>
                  <a:pt x="790721" y="1117404"/>
                  <a:pt x="816707" y="1121117"/>
                </a:cubicBezTo>
                <a:lnTo>
                  <a:pt x="816707" y="1232486"/>
                </a:lnTo>
                <a:cubicBezTo>
                  <a:pt x="790721" y="1228773"/>
                  <a:pt x="764735" y="1223205"/>
                  <a:pt x="742461" y="1219493"/>
                </a:cubicBezTo>
                <a:lnTo>
                  <a:pt x="742461" y="1108124"/>
                </a:lnTo>
                <a:close/>
                <a:moveTo>
                  <a:pt x="853831" y="1124829"/>
                </a:moveTo>
                <a:cubicBezTo>
                  <a:pt x="877960" y="1126685"/>
                  <a:pt x="903947" y="1130397"/>
                  <a:pt x="928077" y="1130397"/>
                </a:cubicBezTo>
                <a:lnTo>
                  <a:pt x="928077" y="1241766"/>
                </a:lnTo>
                <a:cubicBezTo>
                  <a:pt x="902090" y="1239910"/>
                  <a:pt x="877960" y="1238054"/>
                  <a:pt x="853831" y="1236198"/>
                </a:cubicBezTo>
                <a:lnTo>
                  <a:pt x="853831" y="1124829"/>
                </a:lnTo>
                <a:close/>
                <a:moveTo>
                  <a:pt x="408354" y="707194"/>
                </a:moveTo>
                <a:lnTo>
                  <a:pt x="408354" y="712763"/>
                </a:lnTo>
                <a:cubicBezTo>
                  <a:pt x="382368" y="709051"/>
                  <a:pt x="356381" y="703482"/>
                  <a:pt x="334108" y="699770"/>
                </a:cubicBezTo>
                <a:lnTo>
                  <a:pt x="334108" y="590257"/>
                </a:lnTo>
                <a:cubicBezTo>
                  <a:pt x="358238" y="595825"/>
                  <a:pt x="382368" y="599538"/>
                  <a:pt x="408354" y="603250"/>
                </a:cubicBezTo>
                <a:lnTo>
                  <a:pt x="408354" y="707194"/>
                </a:lnTo>
                <a:close/>
                <a:moveTo>
                  <a:pt x="445477" y="855687"/>
                </a:moveTo>
                <a:lnTo>
                  <a:pt x="445477" y="781441"/>
                </a:lnTo>
                <a:cubicBezTo>
                  <a:pt x="462182" y="796290"/>
                  <a:pt x="480744" y="809283"/>
                  <a:pt x="501161" y="818564"/>
                </a:cubicBezTo>
                <a:lnTo>
                  <a:pt x="501161" y="924364"/>
                </a:lnTo>
                <a:cubicBezTo>
                  <a:pt x="465894" y="900234"/>
                  <a:pt x="445477" y="877960"/>
                  <a:pt x="445477" y="855687"/>
                </a:cubicBezTo>
                <a:lnTo>
                  <a:pt x="445477" y="855687"/>
                </a:lnTo>
                <a:close/>
                <a:moveTo>
                  <a:pt x="1373553" y="855687"/>
                </a:moveTo>
                <a:cubicBezTo>
                  <a:pt x="1373553" y="877960"/>
                  <a:pt x="1353136" y="902090"/>
                  <a:pt x="1317869" y="922508"/>
                </a:cubicBezTo>
                <a:lnTo>
                  <a:pt x="1317869" y="816707"/>
                </a:lnTo>
                <a:cubicBezTo>
                  <a:pt x="1338286" y="807427"/>
                  <a:pt x="1356848" y="794434"/>
                  <a:pt x="1373553" y="779584"/>
                </a:cubicBezTo>
                <a:lnTo>
                  <a:pt x="1373553" y="855687"/>
                </a:lnTo>
                <a:close/>
                <a:moveTo>
                  <a:pt x="1280746" y="941070"/>
                </a:moveTo>
                <a:cubicBezTo>
                  <a:pt x="1256616" y="952207"/>
                  <a:pt x="1232486" y="959631"/>
                  <a:pt x="1206500" y="967056"/>
                </a:cubicBezTo>
                <a:lnTo>
                  <a:pt x="1206500" y="857543"/>
                </a:lnTo>
                <a:cubicBezTo>
                  <a:pt x="1232486" y="851974"/>
                  <a:pt x="1256616" y="842694"/>
                  <a:pt x="1280746" y="833413"/>
                </a:cubicBezTo>
                <a:lnTo>
                  <a:pt x="1280746" y="941070"/>
                </a:lnTo>
                <a:close/>
                <a:moveTo>
                  <a:pt x="1169377" y="976337"/>
                </a:moveTo>
                <a:cubicBezTo>
                  <a:pt x="1147103" y="981905"/>
                  <a:pt x="1121117" y="985617"/>
                  <a:pt x="1095130" y="989330"/>
                </a:cubicBezTo>
                <a:lnTo>
                  <a:pt x="1095130" y="877960"/>
                </a:lnTo>
                <a:cubicBezTo>
                  <a:pt x="1121117" y="874248"/>
                  <a:pt x="1145247" y="870536"/>
                  <a:pt x="1169377" y="864967"/>
                </a:cubicBezTo>
                <a:lnTo>
                  <a:pt x="1169377" y="976337"/>
                </a:lnTo>
                <a:close/>
                <a:moveTo>
                  <a:pt x="1058007" y="994898"/>
                </a:moveTo>
                <a:cubicBezTo>
                  <a:pt x="1033877" y="996754"/>
                  <a:pt x="1009747" y="1000467"/>
                  <a:pt x="983761" y="1000467"/>
                </a:cubicBezTo>
                <a:lnTo>
                  <a:pt x="983761" y="889097"/>
                </a:lnTo>
                <a:cubicBezTo>
                  <a:pt x="1007891" y="887241"/>
                  <a:pt x="1033877" y="885385"/>
                  <a:pt x="1058007" y="883529"/>
                </a:cubicBezTo>
                <a:lnTo>
                  <a:pt x="1058007" y="994898"/>
                </a:lnTo>
                <a:close/>
                <a:moveTo>
                  <a:pt x="946638" y="1002323"/>
                </a:moveTo>
                <a:cubicBezTo>
                  <a:pt x="933645" y="1002323"/>
                  <a:pt x="922508" y="1002323"/>
                  <a:pt x="909515" y="1002323"/>
                </a:cubicBezTo>
                <a:cubicBezTo>
                  <a:pt x="896522" y="1002323"/>
                  <a:pt x="885385" y="1002323"/>
                  <a:pt x="872392" y="1002323"/>
                </a:cubicBezTo>
                <a:lnTo>
                  <a:pt x="872392" y="890953"/>
                </a:lnTo>
                <a:cubicBezTo>
                  <a:pt x="885385" y="890953"/>
                  <a:pt x="896522" y="890953"/>
                  <a:pt x="909515" y="890953"/>
                </a:cubicBezTo>
                <a:cubicBezTo>
                  <a:pt x="922508" y="890953"/>
                  <a:pt x="933645" y="890953"/>
                  <a:pt x="946638" y="890953"/>
                </a:cubicBezTo>
                <a:lnTo>
                  <a:pt x="946638" y="1002323"/>
                </a:lnTo>
                <a:close/>
                <a:moveTo>
                  <a:pt x="835269" y="1002323"/>
                </a:moveTo>
                <a:cubicBezTo>
                  <a:pt x="809283" y="1000467"/>
                  <a:pt x="785153" y="998610"/>
                  <a:pt x="761023" y="996754"/>
                </a:cubicBezTo>
                <a:lnTo>
                  <a:pt x="761023" y="885385"/>
                </a:lnTo>
                <a:cubicBezTo>
                  <a:pt x="785153" y="887241"/>
                  <a:pt x="811139" y="890953"/>
                  <a:pt x="835269" y="890953"/>
                </a:cubicBezTo>
                <a:lnTo>
                  <a:pt x="835269" y="1002323"/>
                </a:lnTo>
                <a:close/>
                <a:moveTo>
                  <a:pt x="723900" y="991186"/>
                </a:moveTo>
                <a:cubicBezTo>
                  <a:pt x="697914" y="987474"/>
                  <a:pt x="671927" y="981905"/>
                  <a:pt x="649654" y="978193"/>
                </a:cubicBezTo>
                <a:lnTo>
                  <a:pt x="649654" y="868680"/>
                </a:lnTo>
                <a:cubicBezTo>
                  <a:pt x="673784" y="874248"/>
                  <a:pt x="697914" y="877960"/>
                  <a:pt x="723900" y="881673"/>
                </a:cubicBezTo>
                <a:lnTo>
                  <a:pt x="723900" y="991186"/>
                </a:lnTo>
                <a:close/>
                <a:moveTo>
                  <a:pt x="612531" y="967056"/>
                </a:moveTo>
                <a:cubicBezTo>
                  <a:pt x="586544" y="959631"/>
                  <a:pt x="562414" y="952207"/>
                  <a:pt x="538284" y="941070"/>
                </a:cubicBezTo>
                <a:lnTo>
                  <a:pt x="538284" y="833413"/>
                </a:lnTo>
                <a:cubicBezTo>
                  <a:pt x="562414" y="842694"/>
                  <a:pt x="586544" y="850118"/>
                  <a:pt x="612531" y="857543"/>
                </a:cubicBezTo>
                <a:lnTo>
                  <a:pt x="612531" y="967056"/>
                </a:lnTo>
                <a:close/>
                <a:moveTo>
                  <a:pt x="1373553" y="707194"/>
                </a:moveTo>
                <a:cubicBezTo>
                  <a:pt x="1373553" y="777728"/>
                  <a:pt x="1182370" y="855687"/>
                  <a:pt x="909515" y="855687"/>
                </a:cubicBezTo>
                <a:cubicBezTo>
                  <a:pt x="636661" y="855687"/>
                  <a:pt x="445477" y="777728"/>
                  <a:pt x="445477" y="707194"/>
                </a:cubicBezTo>
                <a:cubicBezTo>
                  <a:pt x="445477" y="636661"/>
                  <a:pt x="636661" y="558702"/>
                  <a:pt x="909515" y="558702"/>
                </a:cubicBezTo>
                <a:cubicBezTo>
                  <a:pt x="1182370" y="558702"/>
                  <a:pt x="1373553" y="636661"/>
                  <a:pt x="1373553" y="707194"/>
                </a:cubicBezTo>
                <a:close/>
                <a:moveTo>
                  <a:pt x="445477" y="632948"/>
                </a:moveTo>
                <a:lnTo>
                  <a:pt x="445477" y="605106"/>
                </a:lnTo>
                <a:cubicBezTo>
                  <a:pt x="456614" y="606962"/>
                  <a:pt x="467751" y="606962"/>
                  <a:pt x="478888" y="608818"/>
                </a:cubicBezTo>
                <a:cubicBezTo>
                  <a:pt x="467751" y="616243"/>
                  <a:pt x="456614" y="623667"/>
                  <a:pt x="445477" y="632948"/>
                </a:cubicBezTo>
                <a:close/>
                <a:moveTo>
                  <a:pt x="1026453" y="525291"/>
                </a:moveTo>
                <a:cubicBezTo>
                  <a:pt x="1037590" y="517867"/>
                  <a:pt x="1048727" y="510442"/>
                  <a:pt x="1059864" y="501161"/>
                </a:cubicBezTo>
                <a:lnTo>
                  <a:pt x="1059864" y="529004"/>
                </a:lnTo>
                <a:cubicBezTo>
                  <a:pt x="1046870" y="527148"/>
                  <a:pt x="1037590" y="527148"/>
                  <a:pt x="1026453" y="525291"/>
                </a:cubicBezTo>
                <a:close/>
                <a:moveTo>
                  <a:pt x="998610" y="358238"/>
                </a:moveTo>
                <a:cubicBezTo>
                  <a:pt x="1037590" y="380511"/>
                  <a:pt x="1058007" y="404641"/>
                  <a:pt x="1058007" y="426915"/>
                </a:cubicBezTo>
                <a:cubicBezTo>
                  <a:pt x="1058007" y="458470"/>
                  <a:pt x="1017172" y="493737"/>
                  <a:pt x="948494" y="519723"/>
                </a:cubicBezTo>
                <a:cubicBezTo>
                  <a:pt x="935501" y="519723"/>
                  <a:pt x="922508" y="519723"/>
                  <a:pt x="909515" y="519723"/>
                </a:cubicBezTo>
                <a:cubicBezTo>
                  <a:pt x="779584" y="519723"/>
                  <a:pt x="644085" y="538284"/>
                  <a:pt x="547565" y="575407"/>
                </a:cubicBezTo>
                <a:cubicBezTo>
                  <a:pt x="352669" y="569839"/>
                  <a:pt x="207889" y="523435"/>
                  <a:pt x="154061" y="471463"/>
                </a:cubicBezTo>
                <a:cubicBezTo>
                  <a:pt x="154061" y="471463"/>
                  <a:pt x="154061" y="471463"/>
                  <a:pt x="154061" y="471463"/>
                </a:cubicBezTo>
                <a:cubicBezTo>
                  <a:pt x="267286" y="506730"/>
                  <a:pt x="384224" y="523435"/>
                  <a:pt x="501161" y="521579"/>
                </a:cubicBezTo>
                <a:cubicBezTo>
                  <a:pt x="727612" y="521579"/>
                  <a:pt x="968912" y="464038"/>
                  <a:pt x="998610" y="358238"/>
                </a:cubicBezTo>
                <a:close/>
                <a:moveTo>
                  <a:pt x="296985" y="579120"/>
                </a:moveTo>
                <a:lnTo>
                  <a:pt x="296985" y="688633"/>
                </a:lnTo>
                <a:cubicBezTo>
                  <a:pt x="270998" y="681208"/>
                  <a:pt x="246868" y="673784"/>
                  <a:pt x="222738" y="662647"/>
                </a:cubicBezTo>
                <a:lnTo>
                  <a:pt x="222738" y="554990"/>
                </a:lnTo>
                <a:cubicBezTo>
                  <a:pt x="246868" y="564271"/>
                  <a:pt x="272855" y="573551"/>
                  <a:pt x="296985" y="579120"/>
                </a:cubicBezTo>
                <a:close/>
                <a:moveTo>
                  <a:pt x="185615" y="538284"/>
                </a:moveTo>
                <a:lnTo>
                  <a:pt x="185615" y="644085"/>
                </a:lnTo>
                <a:cubicBezTo>
                  <a:pt x="150348" y="621811"/>
                  <a:pt x="129931" y="599538"/>
                  <a:pt x="129931" y="577264"/>
                </a:cubicBezTo>
                <a:lnTo>
                  <a:pt x="129931" y="503018"/>
                </a:lnTo>
                <a:cubicBezTo>
                  <a:pt x="146636" y="516011"/>
                  <a:pt x="165198" y="529004"/>
                  <a:pt x="185615" y="538284"/>
                </a:cubicBezTo>
                <a:close/>
                <a:moveTo>
                  <a:pt x="129931" y="421347"/>
                </a:moveTo>
                <a:lnTo>
                  <a:pt x="129931" y="313690"/>
                </a:lnTo>
                <a:cubicBezTo>
                  <a:pt x="154061" y="322971"/>
                  <a:pt x="178191" y="330395"/>
                  <a:pt x="204177" y="337820"/>
                </a:cubicBezTo>
                <a:lnTo>
                  <a:pt x="204177" y="447333"/>
                </a:lnTo>
                <a:cubicBezTo>
                  <a:pt x="180047" y="439908"/>
                  <a:pt x="154061" y="432484"/>
                  <a:pt x="129931" y="421347"/>
                </a:cubicBezTo>
                <a:close/>
                <a:moveTo>
                  <a:pt x="241300" y="456614"/>
                </a:moveTo>
                <a:lnTo>
                  <a:pt x="241300" y="347101"/>
                </a:lnTo>
                <a:cubicBezTo>
                  <a:pt x="265430" y="352669"/>
                  <a:pt x="289560" y="356381"/>
                  <a:pt x="315546" y="360094"/>
                </a:cubicBezTo>
                <a:lnTo>
                  <a:pt x="315546" y="471463"/>
                </a:lnTo>
                <a:cubicBezTo>
                  <a:pt x="289560" y="467751"/>
                  <a:pt x="265430" y="462182"/>
                  <a:pt x="241300" y="456614"/>
                </a:cubicBezTo>
                <a:close/>
                <a:moveTo>
                  <a:pt x="352669" y="475175"/>
                </a:moveTo>
                <a:lnTo>
                  <a:pt x="352669" y="363806"/>
                </a:lnTo>
                <a:cubicBezTo>
                  <a:pt x="376799" y="365662"/>
                  <a:pt x="402785" y="369374"/>
                  <a:pt x="426915" y="369374"/>
                </a:cubicBezTo>
                <a:lnTo>
                  <a:pt x="426915" y="480744"/>
                </a:lnTo>
                <a:cubicBezTo>
                  <a:pt x="400929" y="480744"/>
                  <a:pt x="376799" y="478888"/>
                  <a:pt x="352669" y="475175"/>
                </a:cubicBezTo>
                <a:close/>
                <a:moveTo>
                  <a:pt x="464038" y="482600"/>
                </a:moveTo>
                <a:lnTo>
                  <a:pt x="464038" y="371231"/>
                </a:lnTo>
                <a:cubicBezTo>
                  <a:pt x="477031" y="371231"/>
                  <a:pt x="488168" y="371231"/>
                  <a:pt x="501161" y="371231"/>
                </a:cubicBezTo>
                <a:cubicBezTo>
                  <a:pt x="514154" y="371231"/>
                  <a:pt x="525291" y="371231"/>
                  <a:pt x="538284" y="371231"/>
                </a:cubicBezTo>
                <a:lnTo>
                  <a:pt x="538284" y="482600"/>
                </a:lnTo>
                <a:cubicBezTo>
                  <a:pt x="525291" y="482600"/>
                  <a:pt x="514154" y="482600"/>
                  <a:pt x="501161" y="482600"/>
                </a:cubicBezTo>
                <a:cubicBezTo>
                  <a:pt x="488168" y="482600"/>
                  <a:pt x="477031" y="484456"/>
                  <a:pt x="464038" y="482600"/>
                </a:cubicBezTo>
                <a:close/>
                <a:moveTo>
                  <a:pt x="575408" y="482600"/>
                </a:moveTo>
                <a:lnTo>
                  <a:pt x="575408" y="371231"/>
                </a:lnTo>
                <a:cubicBezTo>
                  <a:pt x="599538" y="369374"/>
                  <a:pt x="625524" y="367518"/>
                  <a:pt x="649654" y="365662"/>
                </a:cubicBezTo>
                <a:lnTo>
                  <a:pt x="649654" y="477031"/>
                </a:lnTo>
                <a:cubicBezTo>
                  <a:pt x="625524" y="478888"/>
                  <a:pt x="601394" y="480744"/>
                  <a:pt x="575408" y="482600"/>
                </a:cubicBezTo>
                <a:close/>
                <a:moveTo>
                  <a:pt x="686777" y="471463"/>
                </a:moveTo>
                <a:lnTo>
                  <a:pt x="686777" y="360094"/>
                </a:lnTo>
                <a:cubicBezTo>
                  <a:pt x="712763" y="356381"/>
                  <a:pt x="736893" y="352669"/>
                  <a:pt x="761023" y="347101"/>
                </a:cubicBezTo>
                <a:lnTo>
                  <a:pt x="761023" y="456614"/>
                </a:lnTo>
                <a:cubicBezTo>
                  <a:pt x="738749" y="462182"/>
                  <a:pt x="712763" y="467751"/>
                  <a:pt x="686777" y="471463"/>
                </a:cubicBezTo>
                <a:close/>
                <a:moveTo>
                  <a:pt x="798146" y="447333"/>
                </a:moveTo>
                <a:lnTo>
                  <a:pt x="798146" y="337820"/>
                </a:lnTo>
                <a:cubicBezTo>
                  <a:pt x="824132" y="332251"/>
                  <a:pt x="848262" y="322971"/>
                  <a:pt x="872392" y="313690"/>
                </a:cubicBezTo>
                <a:lnTo>
                  <a:pt x="872392" y="421347"/>
                </a:lnTo>
                <a:cubicBezTo>
                  <a:pt x="848262" y="432484"/>
                  <a:pt x="824132" y="439908"/>
                  <a:pt x="798146" y="447333"/>
                </a:cubicBezTo>
                <a:close/>
                <a:moveTo>
                  <a:pt x="909515" y="402785"/>
                </a:moveTo>
                <a:lnTo>
                  <a:pt x="909515" y="296985"/>
                </a:lnTo>
                <a:cubicBezTo>
                  <a:pt x="929933" y="287704"/>
                  <a:pt x="948494" y="274711"/>
                  <a:pt x="965200" y="259861"/>
                </a:cubicBezTo>
                <a:lnTo>
                  <a:pt x="965200" y="334108"/>
                </a:lnTo>
                <a:cubicBezTo>
                  <a:pt x="965200" y="358238"/>
                  <a:pt x="946638" y="380511"/>
                  <a:pt x="909515" y="402785"/>
                </a:cubicBezTo>
                <a:close/>
                <a:moveTo>
                  <a:pt x="92808" y="402785"/>
                </a:moveTo>
                <a:cubicBezTo>
                  <a:pt x="57541" y="380511"/>
                  <a:pt x="37123" y="358238"/>
                  <a:pt x="37123" y="335964"/>
                </a:cubicBezTo>
                <a:lnTo>
                  <a:pt x="37123" y="261718"/>
                </a:lnTo>
                <a:cubicBezTo>
                  <a:pt x="53828" y="276567"/>
                  <a:pt x="72390" y="289560"/>
                  <a:pt x="92808" y="298841"/>
                </a:cubicBezTo>
                <a:lnTo>
                  <a:pt x="92808" y="402785"/>
                </a:lnTo>
                <a:close/>
                <a:moveTo>
                  <a:pt x="37123" y="187471"/>
                </a:moveTo>
                <a:cubicBezTo>
                  <a:pt x="37123" y="116938"/>
                  <a:pt x="228307" y="38979"/>
                  <a:pt x="501161" y="38979"/>
                </a:cubicBezTo>
                <a:cubicBezTo>
                  <a:pt x="774016" y="38979"/>
                  <a:pt x="965200" y="116938"/>
                  <a:pt x="965200" y="187471"/>
                </a:cubicBezTo>
                <a:cubicBezTo>
                  <a:pt x="965200" y="258005"/>
                  <a:pt x="774016" y="335964"/>
                  <a:pt x="501161" y="335964"/>
                </a:cubicBezTo>
                <a:cubicBezTo>
                  <a:pt x="228307" y="335964"/>
                  <a:pt x="37123" y="256149"/>
                  <a:pt x="37123" y="187471"/>
                </a:cubicBezTo>
                <a:close/>
                <a:moveTo>
                  <a:pt x="102088" y="614387"/>
                </a:moveTo>
                <a:cubicBezTo>
                  <a:pt x="135499" y="683064"/>
                  <a:pt x="261718" y="727612"/>
                  <a:pt x="408354" y="748030"/>
                </a:cubicBezTo>
                <a:lnTo>
                  <a:pt x="408354" y="831557"/>
                </a:lnTo>
                <a:cubicBezTo>
                  <a:pt x="185615" y="816707"/>
                  <a:pt x="37123" y="748030"/>
                  <a:pt x="37123" y="686777"/>
                </a:cubicBezTo>
                <a:cubicBezTo>
                  <a:pt x="37123" y="662647"/>
                  <a:pt x="61253" y="638517"/>
                  <a:pt x="102088" y="614387"/>
                </a:cubicBezTo>
                <a:close/>
                <a:moveTo>
                  <a:pt x="92808" y="903947"/>
                </a:moveTo>
                <a:cubicBezTo>
                  <a:pt x="57541" y="881673"/>
                  <a:pt x="37123" y="859399"/>
                  <a:pt x="37123" y="837125"/>
                </a:cubicBezTo>
                <a:lnTo>
                  <a:pt x="37123" y="762879"/>
                </a:lnTo>
                <a:cubicBezTo>
                  <a:pt x="53828" y="777728"/>
                  <a:pt x="72390" y="790721"/>
                  <a:pt x="92808" y="800002"/>
                </a:cubicBezTo>
                <a:lnTo>
                  <a:pt x="92808" y="903947"/>
                </a:lnTo>
                <a:close/>
                <a:moveTo>
                  <a:pt x="204177" y="948494"/>
                </a:moveTo>
                <a:cubicBezTo>
                  <a:pt x="178191" y="941070"/>
                  <a:pt x="154061" y="933645"/>
                  <a:pt x="129931" y="922508"/>
                </a:cubicBezTo>
                <a:lnTo>
                  <a:pt x="129931" y="814851"/>
                </a:lnTo>
                <a:cubicBezTo>
                  <a:pt x="154061" y="824132"/>
                  <a:pt x="178191" y="831557"/>
                  <a:pt x="204177" y="838981"/>
                </a:cubicBezTo>
                <a:lnTo>
                  <a:pt x="204177" y="948494"/>
                </a:lnTo>
                <a:close/>
                <a:moveTo>
                  <a:pt x="315546" y="972624"/>
                </a:moveTo>
                <a:cubicBezTo>
                  <a:pt x="289560" y="968912"/>
                  <a:pt x="263574" y="963343"/>
                  <a:pt x="241300" y="959631"/>
                </a:cubicBezTo>
                <a:lnTo>
                  <a:pt x="241300" y="850118"/>
                </a:lnTo>
                <a:cubicBezTo>
                  <a:pt x="265430" y="855687"/>
                  <a:pt x="289560" y="859399"/>
                  <a:pt x="315546" y="863111"/>
                </a:cubicBezTo>
                <a:lnTo>
                  <a:pt x="315546" y="972624"/>
                </a:lnTo>
                <a:close/>
                <a:moveTo>
                  <a:pt x="352669" y="864967"/>
                </a:moveTo>
                <a:cubicBezTo>
                  <a:pt x="371231" y="866824"/>
                  <a:pt x="389792" y="868680"/>
                  <a:pt x="410210" y="870536"/>
                </a:cubicBezTo>
                <a:cubicBezTo>
                  <a:pt x="412066" y="883529"/>
                  <a:pt x="419491" y="896522"/>
                  <a:pt x="426915" y="909515"/>
                </a:cubicBezTo>
                <a:lnTo>
                  <a:pt x="426915" y="983761"/>
                </a:lnTo>
                <a:cubicBezTo>
                  <a:pt x="400929" y="981905"/>
                  <a:pt x="376799" y="980049"/>
                  <a:pt x="352669" y="978193"/>
                </a:cubicBezTo>
                <a:lnTo>
                  <a:pt x="352669" y="864967"/>
                </a:lnTo>
                <a:close/>
                <a:moveTo>
                  <a:pt x="464038" y="942926"/>
                </a:moveTo>
                <a:cubicBezTo>
                  <a:pt x="475175" y="950350"/>
                  <a:pt x="488168" y="957775"/>
                  <a:pt x="501161" y="965200"/>
                </a:cubicBezTo>
                <a:lnTo>
                  <a:pt x="501161" y="983761"/>
                </a:lnTo>
                <a:cubicBezTo>
                  <a:pt x="488168" y="983761"/>
                  <a:pt x="477031" y="983761"/>
                  <a:pt x="464038" y="983761"/>
                </a:cubicBezTo>
                <a:lnTo>
                  <a:pt x="464038" y="942926"/>
                </a:lnTo>
                <a:close/>
                <a:moveTo>
                  <a:pt x="538284" y="1096986"/>
                </a:moveTo>
                <a:lnTo>
                  <a:pt x="538284" y="1022740"/>
                </a:lnTo>
                <a:cubicBezTo>
                  <a:pt x="554990" y="1037590"/>
                  <a:pt x="573551" y="1050583"/>
                  <a:pt x="593969" y="1059863"/>
                </a:cubicBezTo>
                <a:lnTo>
                  <a:pt x="593969" y="1165664"/>
                </a:lnTo>
                <a:cubicBezTo>
                  <a:pt x="558702" y="1141534"/>
                  <a:pt x="538284" y="1119260"/>
                  <a:pt x="538284" y="1096986"/>
                </a:cubicBezTo>
                <a:lnTo>
                  <a:pt x="538284" y="1096986"/>
                </a:lnTo>
                <a:close/>
                <a:moveTo>
                  <a:pt x="965200" y="1132253"/>
                </a:moveTo>
                <a:cubicBezTo>
                  <a:pt x="978193" y="1132253"/>
                  <a:pt x="989330" y="1132253"/>
                  <a:pt x="1002323" y="1132253"/>
                </a:cubicBezTo>
                <a:cubicBezTo>
                  <a:pt x="1015316" y="1132253"/>
                  <a:pt x="1026453" y="1132253"/>
                  <a:pt x="1039446" y="1132253"/>
                </a:cubicBezTo>
                <a:lnTo>
                  <a:pt x="1039446" y="1243623"/>
                </a:lnTo>
                <a:cubicBezTo>
                  <a:pt x="1026453" y="1243623"/>
                  <a:pt x="1015316" y="1243623"/>
                  <a:pt x="1002323" y="1243623"/>
                </a:cubicBezTo>
                <a:cubicBezTo>
                  <a:pt x="989330" y="1243623"/>
                  <a:pt x="978193" y="1243623"/>
                  <a:pt x="965200" y="1243623"/>
                </a:cubicBezTo>
                <a:lnTo>
                  <a:pt x="965200" y="1132253"/>
                </a:lnTo>
                <a:close/>
                <a:moveTo>
                  <a:pt x="1410676" y="1058007"/>
                </a:moveTo>
                <a:cubicBezTo>
                  <a:pt x="1431094" y="1048727"/>
                  <a:pt x="1449656" y="1035733"/>
                  <a:pt x="1466361" y="1020884"/>
                </a:cubicBezTo>
                <a:lnTo>
                  <a:pt x="1466361" y="1095130"/>
                </a:lnTo>
                <a:cubicBezTo>
                  <a:pt x="1466361" y="1117404"/>
                  <a:pt x="1445943" y="1141534"/>
                  <a:pt x="1410676" y="1161952"/>
                </a:cubicBezTo>
                <a:lnTo>
                  <a:pt x="1410676" y="1058007"/>
                </a:lnTo>
                <a:close/>
              </a:path>
            </a:pathLst>
          </a:custGeom>
          <a:solidFill>
            <a:srgbClr val="000000"/>
          </a:solidFill>
          <a:ln w="1855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B4BB6-4E02-B1BB-841F-6AEAD4BC9167}"/>
              </a:ext>
            </a:extLst>
          </p:cNvPr>
          <p:cNvSpPr txBox="1"/>
          <p:nvPr/>
        </p:nvSpPr>
        <p:spPr>
          <a:xfrm>
            <a:off x="1182161" y="4371213"/>
            <a:ext cx="2603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cost of acquiring new customers in the last few years</a:t>
            </a:r>
          </a:p>
        </p:txBody>
      </p:sp>
      <p:grpSp>
        <p:nvGrpSpPr>
          <p:cNvPr id="10" name="Arrow34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CF1ADB23-A870-4455-AC4C-F85E8EA527A6}"/>
              </a:ext>
            </a:extLst>
          </p:cNvPr>
          <p:cNvGrpSpPr>
            <a:grpSpLocks noChangeAspect="1"/>
          </p:cNvGrpSpPr>
          <p:nvPr/>
        </p:nvGrpSpPr>
        <p:grpSpPr>
          <a:xfrm>
            <a:off x="1970489" y="2486251"/>
            <a:ext cx="743422" cy="736600"/>
            <a:chOff x="6004176" y="1690066"/>
            <a:chExt cx="1039285" cy="1029748"/>
          </a:xfrm>
        </p:grpSpPr>
        <p:sp>
          <p:nvSpPr>
            <p:cNvPr id="11" name="Freeform 195">
              <a:extLst>
                <a:ext uri="{FF2B5EF4-FFF2-40B4-BE49-F238E27FC236}">
                  <a16:creationId xmlns:a16="http://schemas.microsoft.com/office/drawing/2014/main" id="{0506933F-B43B-135C-52CF-3D1BA307C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3939" y="1880760"/>
              <a:ext cx="781845" cy="476735"/>
            </a:xfrm>
            <a:custGeom>
              <a:avLst/>
              <a:gdLst>
                <a:gd name="T0" fmla="*/ 81 w 1018"/>
                <a:gd name="T1" fmla="*/ 623 h 623"/>
                <a:gd name="T2" fmla="*/ 34 w 1018"/>
                <a:gd name="T3" fmla="*/ 606 h 623"/>
                <a:gd name="T4" fmla="*/ 26 w 1018"/>
                <a:gd name="T5" fmla="*/ 504 h 623"/>
                <a:gd name="T6" fmla="*/ 933 w 1018"/>
                <a:gd name="T7" fmla="*/ 4 h 623"/>
                <a:gd name="T8" fmla="*/ 1013 w 1018"/>
                <a:gd name="T9" fmla="*/ 68 h 623"/>
                <a:gd name="T10" fmla="*/ 949 w 1018"/>
                <a:gd name="T11" fmla="*/ 148 h 623"/>
                <a:gd name="T12" fmla="*/ 136 w 1018"/>
                <a:gd name="T13" fmla="*/ 598 h 623"/>
                <a:gd name="T14" fmla="*/ 81 w 1018"/>
                <a:gd name="T15" fmla="*/ 62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8" h="623">
                  <a:moveTo>
                    <a:pt x="81" y="623"/>
                  </a:moveTo>
                  <a:cubicBezTo>
                    <a:pt x="65" y="623"/>
                    <a:pt x="48" y="618"/>
                    <a:pt x="34" y="606"/>
                  </a:cubicBezTo>
                  <a:cubicBezTo>
                    <a:pt x="4" y="580"/>
                    <a:pt x="0" y="534"/>
                    <a:pt x="26" y="504"/>
                  </a:cubicBezTo>
                  <a:cubicBezTo>
                    <a:pt x="282" y="206"/>
                    <a:pt x="578" y="43"/>
                    <a:pt x="933" y="4"/>
                  </a:cubicBezTo>
                  <a:cubicBezTo>
                    <a:pt x="973" y="0"/>
                    <a:pt x="1009" y="29"/>
                    <a:pt x="1013" y="68"/>
                  </a:cubicBezTo>
                  <a:cubicBezTo>
                    <a:pt x="1018" y="108"/>
                    <a:pt x="989" y="144"/>
                    <a:pt x="949" y="148"/>
                  </a:cubicBezTo>
                  <a:cubicBezTo>
                    <a:pt x="628" y="183"/>
                    <a:pt x="370" y="326"/>
                    <a:pt x="136" y="598"/>
                  </a:cubicBezTo>
                  <a:cubicBezTo>
                    <a:pt x="122" y="615"/>
                    <a:pt x="102" y="623"/>
                    <a:pt x="81" y="62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96">
              <a:extLst>
                <a:ext uri="{FF2B5EF4-FFF2-40B4-BE49-F238E27FC236}">
                  <a16:creationId xmlns:a16="http://schemas.microsoft.com/office/drawing/2014/main" id="{D9B7FE21-3AD0-A6FB-B977-11FC0D8E2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453" y="2376565"/>
              <a:ext cx="152555" cy="171625"/>
            </a:xfrm>
            <a:custGeom>
              <a:avLst/>
              <a:gdLst>
                <a:gd name="T0" fmla="*/ 83 w 205"/>
                <a:gd name="T1" fmla="*/ 223 h 223"/>
                <a:gd name="T2" fmla="*/ 48 w 205"/>
                <a:gd name="T3" fmla="*/ 214 h 223"/>
                <a:gd name="T4" fmla="*/ 19 w 205"/>
                <a:gd name="T5" fmla="*/ 116 h 223"/>
                <a:gd name="T6" fmla="*/ 61 w 205"/>
                <a:gd name="T7" fmla="*/ 45 h 223"/>
                <a:gd name="T8" fmla="*/ 160 w 205"/>
                <a:gd name="T9" fmla="*/ 22 h 223"/>
                <a:gd name="T10" fmla="*/ 184 w 205"/>
                <a:gd name="T11" fmla="*/ 121 h 223"/>
                <a:gd name="T12" fmla="*/ 146 w 205"/>
                <a:gd name="T13" fmla="*/ 186 h 223"/>
                <a:gd name="T14" fmla="*/ 83 w 205"/>
                <a:gd name="T15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5" h="223">
                  <a:moveTo>
                    <a:pt x="83" y="223"/>
                  </a:moveTo>
                  <a:cubicBezTo>
                    <a:pt x="71" y="223"/>
                    <a:pt x="59" y="220"/>
                    <a:pt x="48" y="214"/>
                  </a:cubicBezTo>
                  <a:cubicBezTo>
                    <a:pt x="13" y="195"/>
                    <a:pt x="0" y="151"/>
                    <a:pt x="19" y="116"/>
                  </a:cubicBezTo>
                  <a:cubicBezTo>
                    <a:pt x="32" y="92"/>
                    <a:pt x="46" y="68"/>
                    <a:pt x="61" y="45"/>
                  </a:cubicBezTo>
                  <a:cubicBezTo>
                    <a:pt x="82" y="11"/>
                    <a:pt x="126" y="0"/>
                    <a:pt x="160" y="22"/>
                  </a:cubicBezTo>
                  <a:cubicBezTo>
                    <a:pt x="194" y="42"/>
                    <a:pt x="205" y="87"/>
                    <a:pt x="184" y="121"/>
                  </a:cubicBezTo>
                  <a:cubicBezTo>
                    <a:pt x="171" y="142"/>
                    <a:pt x="158" y="164"/>
                    <a:pt x="146" y="186"/>
                  </a:cubicBezTo>
                  <a:cubicBezTo>
                    <a:pt x="133" y="210"/>
                    <a:pt x="108" y="223"/>
                    <a:pt x="83" y="22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455A7C5F-A07F-4480-30CE-965477EB9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4176" y="2586328"/>
              <a:ext cx="133486" cy="133486"/>
            </a:xfrm>
            <a:custGeom>
              <a:avLst/>
              <a:gdLst>
                <a:gd name="T0" fmla="*/ 81 w 167"/>
                <a:gd name="T1" fmla="*/ 169 h 169"/>
                <a:gd name="T2" fmla="*/ 59 w 167"/>
                <a:gd name="T3" fmla="*/ 166 h 169"/>
                <a:gd name="T4" fmla="*/ 12 w 167"/>
                <a:gd name="T5" fmla="*/ 75 h 169"/>
                <a:gd name="T6" fmla="*/ 17 w 167"/>
                <a:gd name="T7" fmla="*/ 60 h 169"/>
                <a:gd name="T8" fmla="*/ 108 w 167"/>
                <a:gd name="T9" fmla="*/ 12 h 169"/>
                <a:gd name="T10" fmla="*/ 155 w 167"/>
                <a:gd name="T11" fmla="*/ 103 h 169"/>
                <a:gd name="T12" fmla="*/ 150 w 167"/>
                <a:gd name="T13" fmla="*/ 118 h 169"/>
                <a:gd name="T14" fmla="*/ 81 w 167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169">
                  <a:moveTo>
                    <a:pt x="81" y="169"/>
                  </a:moveTo>
                  <a:cubicBezTo>
                    <a:pt x="74" y="169"/>
                    <a:pt x="67" y="168"/>
                    <a:pt x="59" y="166"/>
                  </a:cubicBezTo>
                  <a:cubicBezTo>
                    <a:pt x="21" y="154"/>
                    <a:pt x="0" y="113"/>
                    <a:pt x="12" y="75"/>
                  </a:cubicBezTo>
                  <a:lnTo>
                    <a:pt x="17" y="60"/>
                  </a:lnTo>
                  <a:cubicBezTo>
                    <a:pt x="29" y="21"/>
                    <a:pt x="69" y="0"/>
                    <a:pt x="108" y="12"/>
                  </a:cubicBezTo>
                  <a:cubicBezTo>
                    <a:pt x="146" y="24"/>
                    <a:pt x="167" y="65"/>
                    <a:pt x="155" y="103"/>
                  </a:cubicBezTo>
                  <a:lnTo>
                    <a:pt x="150" y="118"/>
                  </a:lnTo>
                  <a:cubicBezTo>
                    <a:pt x="140" y="149"/>
                    <a:pt x="112" y="169"/>
                    <a:pt x="81" y="16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2B59B02A-0A5E-519C-CCAF-307EE1007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2535" y="1690066"/>
              <a:ext cx="390926" cy="562551"/>
            </a:xfrm>
            <a:custGeom>
              <a:avLst/>
              <a:gdLst>
                <a:gd name="T0" fmla="*/ 197 w 510"/>
                <a:gd name="T1" fmla="*/ 738 h 738"/>
                <a:gd name="T2" fmla="*/ 156 w 510"/>
                <a:gd name="T3" fmla="*/ 726 h 738"/>
                <a:gd name="T4" fmla="*/ 137 w 510"/>
                <a:gd name="T5" fmla="*/ 625 h 738"/>
                <a:gd name="T6" fmla="*/ 334 w 510"/>
                <a:gd name="T7" fmla="*/ 336 h 738"/>
                <a:gd name="T8" fmla="*/ 42 w 510"/>
                <a:gd name="T9" fmla="*/ 143 h 738"/>
                <a:gd name="T10" fmla="*/ 22 w 510"/>
                <a:gd name="T11" fmla="*/ 42 h 738"/>
                <a:gd name="T12" fmla="*/ 123 w 510"/>
                <a:gd name="T13" fmla="*/ 22 h 738"/>
                <a:gd name="T14" fmla="*/ 476 w 510"/>
                <a:gd name="T15" fmla="*/ 256 h 738"/>
                <a:gd name="T16" fmla="*/ 507 w 510"/>
                <a:gd name="T17" fmla="*/ 303 h 738"/>
                <a:gd name="T18" fmla="*/ 495 w 510"/>
                <a:gd name="T19" fmla="*/ 358 h 738"/>
                <a:gd name="T20" fmla="*/ 257 w 510"/>
                <a:gd name="T21" fmla="*/ 707 h 738"/>
                <a:gd name="T22" fmla="*/ 197 w 510"/>
                <a:gd name="T23" fmla="*/ 738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0" h="738">
                  <a:moveTo>
                    <a:pt x="197" y="738"/>
                  </a:moveTo>
                  <a:cubicBezTo>
                    <a:pt x="183" y="738"/>
                    <a:pt x="169" y="734"/>
                    <a:pt x="156" y="726"/>
                  </a:cubicBezTo>
                  <a:cubicBezTo>
                    <a:pt x="123" y="703"/>
                    <a:pt x="115" y="658"/>
                    <a:pt x="137" y="625"/>
                  </a:cubicBezTo>
                  <a:lnTo>
                    <a:pt x="334" y="336"/>
                  </a:lnTo>
                  <a:lnTo>
                    <a:pt x="42" y="143"/>
                  </a:lnTo>
                  <a:cubicBezTo>
                    <a:pt x="9" y="120"/>
                    <a:pt x="0" y="75"/>
                    <a:pt x="22" y="42"/>
                  </a:cubicBezTo>
                  <a:cubicBezTo>
                    <a:pt x="44" y="9"/>
                    <a:pt x="89" y="0"/>
                    <a:pt x="123" y="22"/>
                  </a:cubicBezTo>
                  <a:lnTo>
                    <a:pt x="476" y="256"/>
                  </a:lnTo>
                  <a:cubicBezTo>
                    <a:pt x="492" y="267"/>
                    <a:pt x="503" y="284"/>
                    <a:pt x="507" y="303"/>
                  </a:cubicBezTo>
                  <a:cubicBezTo>
                    <a:pt x="510" y="322"/>
                    <a:pt x="506" y="342"/>
                    <a:pt x="495" y="358"/>
                  </a:cubicBezTo>
                  <a:lnTo>
                    <a:pt x="257" y="707"/>
                  </a:lnTo>
                  <a:cubicBezTo>
                    <a:pt x="243" y="727"/>
                    <a:pt x="220" y="738"/>
                    <a:pt x="197" y="73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868FE-D07C-92FF-B12D-F643C45321BC}"/>
              </a:ext>
            </a:extLst>
          </p:cNvPr>
          <p:cNvGrpSpPr/>
          <p:nvPr/>
        </p:nvGrpSpPr>
        <p:grpSpPr>
          <a:xfrm rot="1904967">
            <a:off x="5511414" y="3117226"/>
            <a:ext cx="1230105" cy="1270658"/>
            <a:chOff x="4792338" y="2777473"/>
            <a:chExt cx="737681" cy="762000"/>
          </a:xfrm>
          <a:solidFill>
            <a:schemeClr val="tx1"/>
          </a:solidFill>
        </p:grpSpPr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id="{F2E247EB-A0FB-9AD4-7F49-3901E6D3B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1785" y="2917984"/>
              <a:ext cx="678234" cy="621489"/>
            </a:xfrm>
            <a:custGeom>
              <a:avLst/>
              <a:gdLst>
                <a:gd name="T0" fmla="*/ 1289 w 2362"/>
                <a:gd name="T1" fmla="*/ 905 h 2158"/>
                <a:gd name="T2" fmla="*/ 2271 w 2362"/>
                <a:gd name="T3" fmla="*/ 1025 h 2158"/>
                <a:gd name="T4" fmla="*/ 2183 w 2362"/>
                <a:gd name="T5" fmla="*/ 827 h 2158"/>
                <a:gd name="T6" fmla="*/ 1734 w 2362"/>
                <a:gd name="T7" fmla="*/ 122 h 2158"/>
                <a:gd name="T8" fmla="*/ 1289 w 2362"/>
                <a:gd name="T9" fmla="*/ 905 h 2158"/>
                <a:gd name="T10" fmla="*/ 757 w 2362"/>
                <a:gd name="T11" fmla="*/ 2158 h 2158"/>
                <a:gd name="T12" fmla="*/ 664 w 2362"/>
                <a:gd name="T13" fmla="*/ 2139 h 2158"/>
                <a:gd name="T14" fmla="*/ 492 w 2362"/>
                <a:gd name="T15" fmla="*/ 1978 h 2158"/>
                <a:gd name="T16" fmla="*/ 11 w 2362"/>
                <a:gd name="T17" fmla="*/ 1180 h 2158"/>
                <a:gd name="T18" fmla="*/ 26 w 2362"/>
                <a:gd name="T19" fmla="*/ 1123 h 2158"/>
                <a:gd name="T20" fmla="*/ 83 w 2362"/>
                <a:gd name="T21" fmla="*/ 1137 h 2158"/>
                <a:gd name="T22" fmla="*/ 564 w 2362"/>
                <a:gd name="T23" fmla="*/ 1935 h 2158"/>
                <a:gd name="T24" fmla="*/ 696 w 2362"/>
                <a:gd name="T25" fmla="*/ 2063 h 2158"/>
                <a:gd name="T26" fmla="*/ 854 w 2362"/>
                <a:gd name="T27" fmla="*/ 2045 h 2158"/>
                <a:gd name="T28" fmla="*/ 1314 w 2362"/>
                <a:gd name="T29" fmla="*/ 1757 h 2158"/>
                <a:gd name="T30" fmla="*/ 2155 w 2362"/>
                <a:gd name="T31" fmla="*/ 1231 h 2158"/>
                <a:gd name="T32" fmla="*/ 2266 w 2362"/>
                <a:gd name="T33" fmla="*/ 1108 h 2158"/>
                <a:gd name="T34" fmla="*/ 1217 w 2362"/>
                <a:gd name="T35" fmla="*/ 980 h 2158"/>
                <a:gd name="T36" fmla="*/ 1185 w 2362"/>
                <a:gd name="T37" fmla="*/ 958 h 2158"/>
                <a:gd name="T38" fmla="*/ 1186 w 2362"/>
                <a:gd name="T39" fmla="*/ 918 h 2158"/>
                <a:gd name="T40" fmla="*/ 1696 w 2362"/>
                <a:gd name="T41" fmla="*/ 21 h 2158"/>
                <a:gd name="T42" fmla="*/ 1731 w 2362"/>
                <a:gd name="T43" fmla="*/ 0 h 2158"/>
                <a:gd name="T44" fmla="*/ 1767 w 2362"/>
                <a:gd name="T45" fmla="*/ 19 h 2158"/>
                <a:gd name="T46" fmla="*/ 2254 w 2362"/>
                <a:gd name="T47" fmla="*/ 784 h 2158"/>
                <a:gd name="T48" fmla="*/ 2357 w 2362"/>
                <a:gd name="T49" fmla="*/ 1046 h 2158"/>
                <a:gd name="T50" fmla="*/ 2198 w 2362"/>
                <a:gd name="T51" fmla="*/ 1302 h 2158"/>
                <a:gd name="T52" fmla="*/ 1358 w 2362"/>
                <a:gd name="T53" fmla="*/ 1827 h 2158"/>
                <a:gd name="T54" fmla="*/ 897 w 2362"/>
                <a:gd name="T55" fmla="*/ 2116 h 2158"/>
                <a:gd name="T56" fmla="*/ 757 w 2362"/>
                <a:gd name="T57" fmla="*/ 2158 h 2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2" h="2158">
                  <a:moveTo>
                    <a:pt x="1289" y="905"/>
                  </a:moveTo>
                  <a:lnTo>
                    <a:pt x="2271" y="1025"/>
                  </a:lnTo>
                  <a:cubicBezTo>
                    <a:pt x="2260" y="961"/>
                    <a:pt x="2223" y="892"/>
                    <a:pt x="2183" y="827"/>
                  </a:cubicBezTo>
                  <a:cubicBezTo>
                    <a:pt x="2131" y="741"/>
                    <a:pt x="1839" y="285"/>
                    <a:pt x="1734" y="122"/>
                  </a:cubicBezTo>
                  <a:lnTo>
                    <a:pt x="1289" y="905"/>
                  </a:lnTo>
                  <a:close/>
                  <a:moveTo>
                    <a:pt x="757" y="2158"/>
                  </a:moveTo>
                  <a:cubicBezTo>
                    <a:pt x="725" y="2158"/>
                    <a:pt x="694" y="2152"/>
                    <a:pt x="664" y="2139"/>
                  </a:cubicBezTo>
                  <a:cubicBezTo>
                    <a:pt x="599" y="2112"/>
                    <a:pt x="540" y="2056"/>
                    <a:pt x="492" y="1978"/>
                  </a:cubicBezTo>
                  <a:lnTo>
                    <a:pt x="11" y="1180"/>
                  </a:lnTo>
                  <a:cubicBezTo>
                    <a:pt x="0" y="1160"/>
                    <a:pt x="6" y="1135"/>
                    <a:pt x="26" y="1123"/>
                  </a:cubicBezTo>
                  <a:cubicBezTo>
                    <a:pt x="45" y="1111"/>
                    <a:pt x="71" y="1118"/>
                    <a:pt x="83" y="1137"/>
                  </a:cubicBezTo>
                  <a:lnTo>
                    <a:pt x="564" y="1935"/>
                  </a:lnTo>
                  <a:cubicBezTo>
                    <a:pt x="602" y="1998"/>
                    <a:pt x="648" y="2043"/>
                    <a:pt x="696" y="2063"/>
                  </a:cubicBezTo>
                  <a:cubicBezTo>
                    <a:pt x="747" y="2084"/>
                    <a:pt x="800" y="2078"/>
                    <a:pt x="854" y="2045"/>
                  </a:cubicBezTo>
                  <a:cubicBezTo>
                    <a:pt x="882" y="2029"/>
                    <a:pt x="1082" y="1903"/>
                    <a:pt x="1314" y="1757"/>
                  </a:cubicBezTo>
                  <a:cubicBezTo>
                    <a:pt x="1651" y="1545"/>
                    <a:pt x="2071" y="1281"/>
                    <a:pt x="2155" y="1231"/>
                  </a:cubicBezTo>
                  <a:cubicBezTo>
                    <a:pt x="2225" y="1188"/>
                    <a:pt x="2255" y="1146"/>
                    <a:pt x="2266" y="1108"/>
                  </a:cubicBezTo>
                  <a:lnTo>
                    <a:pt x="1217" y="980"/>
                  </a:lnTo>
                  <a:cubicBezTo>
                    <a:pt x="1203" y="979"/>
                    <a:pt x="1191" y="970"/>
                    <a:pt x="1185" y="958"/>
                  </a:cubicBezTo>
                  <a:cubicBezTo>
                    <a:pt x="1178" y="945"/>
                    <a:pt x="1179" y="931"/>
                    <a:pt x="1186" y="918"/>
                  </a:cubicBezTo>
                  <a:lnTo>
                    <a:pt x="1696" y="21"/>
                  </a:lnTo>
                  <a:cubicBezTo>
                    <a:pt x="1703" y="8"/>
                    <a:pt x="1717" y="0"/>
                    <a:pt x="1731" y="0"/>
                  </a:cubicBezTo>
                  <a:cubicBezTo>
                    <a:pt x="1746" y="0"/>
                    <a:pt x="1760" y="7"/>
                    <a:pt x="1767" y="19"/>
                  </a:cubicBezTo>
                  <a:cubicBezTo>
                    <a:pt x="1785" y="46"/>
                    <a:pt x="2190" y="678"/>
                    <a:pt x="2254" y="784"/>
                  </a:cubicBezTo>
                  <a:cubicBezTo>
                    <a:pt x="2305" y="867"/>
                    <a:pt x="2352" y="957"/>
                    <a:pt x="2357" y="1046"/>
                  </a:cubicBezTo>
                  <a:cubicBezTo>
                    <a:pt x="2362" y="1149"/>
                    <a:pt x="2308" y="1235"/>
                    <a:pt x="2198" y="1302"/>
                  </a:cubicBezTo>
                  <a:cubicBezTo>
                    <a:pt x="2114" y="1352"/>
                    <a:pt x="1695" y="1616"/>
                    <a:pt x="1358" y="1827"/>
                  </a:cubicBezTo>
                  <a:cubicBezTo>
                    <a:pt x="1126" y="1973"/>
                    <a:pt x="925" y="2100"/>
                    <a:pt x="897" y="2116"/>
                  </a:cubicBezTo>
                  <a:cubicBezTo>
                    <a:pt x="851" y="2144"/>
                    <a:pt x="803" y="2158"/>
                    <a:pt x="757" y="2158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id="{CC8A7906-D47F-DB98-9CD6-1D7F6F895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86" y="2907175"/>
              <a:ext cx="508000" cy="632298"/>
            </a:xfrm>
            <a:custGeom>
              <a:avLst/>
              <a:gdLst>
                <a:gd name="T0" fmla="*/ 713 w 1768"/>
                <a:gd name="T1" fmla="*/ 2194 h 2194"/>
                <a:gd name="T2" fmla="*/ 697 w 1768"/>
                <a:gd name="T3" fmla="*/ 2190 h 2194"/>
                <a:gd name="T4" fmla="*/ 675 w 1768"/>
                <a:gd name="T5" fmla="*/ 2136 h 2194"/>
                <a:gd name="T6" fmla="*/ 976 w 1768"/>
                <a:gd name="T7" fmla="*/ 1123 h 2194"/>
                <a:gd name="T8" fmla="*/ 47 w 1768"/>
                <a:gd name="T9" fmla="*/ 1196 h 2194"/>
                <a:gd name="T10" fmla="*/ 10 w 1768"/>
                <a:gd name="T11" fmla="*/ 1179 h 2194"/>
                <a:gd name="T12" fmla="*/ 5 w 1768"/>
                <a:gd name="T13" fmla="*/ 1139 h 2194"/>
                <a:gd name="T14" fmla="*/ 373 w 1768"/>
                <a:gd name="T15" fmla="*/ 168 h 2194"/>
                <a:gd name="T16" fmla="*/ 644 w 1768"/>
                <a:gd name="T17" fmla="*/ 7 h 2194"/>
                <a:gd name="T18" fmla="*/ 1727 w 1768"/>
                <a:gd name="T19" fmla="*/ 39 h 2194"/>
                <a:gd name="T20" fmla="*/ 1767 w 1768"/>
                <a:gd name="T21" fmla="*/ 82 h 2194"/>
                <a:gd name="T22" fmla="*/ 1724 w 1768"/>
                <a:gd name="T23" fmla="*/ 123 h 2194"/>
                <a:gd name="T24" fmla="*/ 640 w 1768"/>
                <a:gd name="T25" fmla="*/ 90 h 2194"/>
                <a:gd name="T26" fmla="*/ 452 w 1768"/>
                <a:gd name="T27" fmla="*/ 197 h 2194"/>
                <a:gd name="T28" fmla="*/ 106 w 1768"/>
                <a:gd name="T29" fmla="*/ 1108 h 2194"/>
                <a:gd name="T30" fmla="*/ 1029 w 1768"/>
                <a:gd name="T31" fmla="*/ 1035 h 2194"/>
                <a:gd name="T32" fmla="*/ 1065 w 1768"/>
                <a:gd name="T33" fmla="*/ 1050 h 2194"/>
                <a:gd name="T34" fmla="*/ 1073 w 1768"/>
                <a:gd name="T35" fmla="*/ 1088 h 2194"/>
                <a:gd name="T36" fmla="*/ 751 w 1768"/>
                <a:gd name="T37" fmla="*/ 2168 h 2194"/>
                <a:gd name="T38" fmla="*/ 713 w 1768"/>
                <a:gd name="T39" fmla="*/ 2194 h 2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68" h="2194">
                  <a:moveTo>
                    <a:pt x="713" y="2194"/>
                  </a:moveTo>
                  <a:cubicBezTo>
                    <a:pt x="708" y="2194"/>
                    <a:pt x="702" y="2193"/>
                    <a:pt x="697" y="2190"/>
                  </a:cubicBezTo>
                  <a:cubicBezTo>
                    <a:pt x="676" y="2181"/>
                    <a:pt x="666" y="2157"/>
                    <a:pt x="675" y="2136"/>
                  </a:cubicBezTo>
                  <a:cubicBezTo>
                    <a:pt x="730" y="2003"/>
                    <a:pt x="920" y="1326"/>
                    <a:pt x="976" y="1123"/>
                  </a:cubicBezTo>
                  <a:lnTo>
                    <a:pt x="47" y="1196"/>
                  </a:lnTo>
                  <a:cubicBezTo>
                    <a:pt x="33" y="1197"/>
                    <a:pt x="19" y="1191"/>
                    <a:pt x="10" y="1179"/>
                  </a:cubicBezTo>
                  <a:cubicBezTo>
                    <a:pt x="2" y="1168"/>
                    <a:pt x="0" y="1153"/>
                    <a:pt x="5" y="1139"/>
                  </a:cubicBezTo>
                  <a:cubicBezTo>
                    <a:pt x="8" y="1130"/>
                    <a:pt x="356" y="216"/>
                    <a:pt x="373" y="168"/>
                  </a:cubicBezTo>
                  <a:cubicBezTo>
                    <a:pt x="413" y="60"/>
                    <a:pt x="514" y="0"/>
                    <a:pt x="644" y="7"/>
                  </a:cubicBezTo>
                  <a:cubicBezTo>
                    <a:pt x="736" y="12"/>
                    <a:pt x="1717" y="39"/>
                    <a:pt x="1727" y="39"/>
                  </a:cubicBezTo>
                  <a:cubicBezTo>
                    <a:pt x="1750" y="40"/>
                    <a:pt x="1768" y="59"/>
                    <a:pt x="1767" y="82"/>
                  </a:cubicBezTo>
                  <a:cubicBezTo>
                    <a:pt x="1767" y="105"/>
                    <a:pt x="1748" y="123"/>
                    <a:pt x="1724" y="123"/>
                  </a:cubicBezTo>
                  <a:cubicBezTo>
                    <a:pt x="1684" y="122"/>
                    <a:pt x="733" y="95"/>
                    <a:pt x="640" y="90"/>
                  </a:cubicBezTo>
                  <a:cubicBezTo>
                    <a:pt x="596" y="88"/>
                    <a:pt x="490" y="93"/>
                    <a:pt x="452" y="197"/>
                  </a:cubicBezTo>
                  <a:cubicBezTo>
                    <a:pt x="436" y="238"/>
                    <a:pt x="185" y="899"/>
                    <a:pt x="106" y="1108"/>
                  </a:cubicBezTo>
                  <a:lnTo>
                    <a:pt x="1029" y="1035"/>
                  </a:lnTo>
                  <a:cubicBezTo>
                    <a:pt x="1043" y="1034"/>
                    <a:pt x="1056" y="1040"/>
                    <a:pt x="1065" y="1050"/>
                  </a:cubicBezTo>
                  <a:cubicBezTo>
                    <a:pt x="1073" y="1061"/>
                    <a:pt x="1076" y="1075"/>
                    <a:pt x="1073" y="1088"/>
                  </a:cubicBezTo>
                  <a:cubicBezTo>
                    <a:pt x="1062" y="1126"/>
                    <a:pt x="819" y="2007"/>
                    <a:pt x="751" y="2168"/>
                  </a:cubicBezTo>
                  <a:cubicBezTo>
                    <a:pt x="745" y="2184"/>
                    <a:pt x="729" y="2194"/>
                    <a:pt x="713" y="2194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35">
              <a:extLst>
                <a:ext uri="{FF2B5EF4-FFF2-40B4-BE49-F238E27FC236}">
                  <a16:creationId xmlns:a16="http://schemas.microsoft.com/office/drawing/2014/main" id="{7B94FB7D-C07E-E0CA-EB4A-932F135DC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402" y="3174687"/>
              <a:ext cx="108085" cy="81064"/>
            </a:xfrm>
            <a:custGeom>
              <a:avLst/>
              <a:gdLst>
                <a:gd name="T0" fmla="*/ 48 w 371"/>
                <a:gd name="T1" fmla="*/ 285 h 285"/>
                <a:gd name="T2" fmla="*/ 29 w 371"/>
                <a:gd name="T3" fmla="*/ 281 h 285"/>
                <a:gd name="T4" fmla="*/ 11 w 371"/>
                <a:gd name="T5" fmla="*/ 225 h 285"/>
                <a:gd name="T6" fmla="*/ 41 w 371"/>
                <a:gd name="T7" fmla="*/ 161 h 285"/>
                <a:gd name="T8" fmla="*/ 330 w 371"/>
                <a:gd name="T9" fmla="*/ 12 h 285"/>
                <a:gd name="T10" fmla="*/ 369 w 371"/>
                <a:gd name="T11" fmla="*/ 57 h 285"/>
                <a:gd name="T12" fmla="*/ 325 w 371"/>
                <a:gd name="T13" fmla="*/ 95 h 285"/>
                <a:gd name="T14" fmla="*/ 117 w 371"/>
                <a:gd name="T15" fmla="*/ 196 h 285"/>
                <a:gd name="T16" fmla="*/ 85 w 371"/>
                <a:gd name="T17" fmla="*/ 262 h 285"/>
                <a:gd name="T18" fmla="*/ 48 w 371"/>
                <a:gd name="T19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285">
                  <a:moveTo>
                    <a:pt x="48" y="285"/>
                  </a:moveTo>
                  <a:cubicBezTo>
                    <a:pt x="42" y="285"/>
                    <a:pt x="35" y="284"/>
                    <a:pt x="29" y="281"/>
                  </a:cubicBezTo>
                  <a:cubicBezTo>
                    <a:pt x="9" y="271"/>
                    <a:pt x="0" y="246"/>
                    <a:pt x="11" y="225"/>
                  </a:cubicBezTo>
                  <a:cubicBezTo>
                    <a:pt x="22" y="201"/>
                    <a:pt x="32" y="180"/>
                    <a:pt x="41" y="161"/>
                  </a:cubicBezTo>
                  <a:cubicBezTo>
                    <a:pt x="104" y="23"/>
                    <a:pt x="131" y="0"/>
                    <a:pt x="330" y="12"/>
                  </a:cubicBezTo>
                  <a:cubicBezTo>
                    <a:pt x="353" y="14"/>
                    <a:pt x="371" y="34"/>
                    <a:pt x="369" y="57"/>
                  </a:cubicBezTo>
                  <a:cubicBezTo>
                    <a:pt x="368" y="80"/>
                    <a:pt x="349" y="97"/>
                    <a:pt x="325" y="95"/>
                  </a:cubicBezTo>
                  <a:cubicBezTo>
                    <a:pt x="167" y="86"/>
                    <a:pt x="167" y="86"/>
                    <a:pt x="117" y="196"/>
                  </a:cubicBezTo>
                  <a:cubicBezTo>
                    <a:pt x="108" y="215"/>
                    <a:pt x="98" y="237"/>
                    <a:pt x="85" y="262"/>
                  </a:cubicBezTo>
                  <a:cubicBezTo>
                    <a:pt x="78" y="277"/>
                    <a:pt x="63" y="285"/>
                    <a:pt x="48" y="285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36">
              <a:extLst>
                <a:ext uri="{FF2B5EF4-FFF2-40B4-BE49-F238E27FC236}">
                  <a16:creationId xmlns:a16="http://schemas.microsoft.com/office/drawing/2014/main" id="{3E79ACF6-BD12-24C3-F4B6-EF4446EA2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849" y="2953112"/>
              <a:ext cx="329659" cy="254000"/>
            </a:xfrm>
            <a:custGeom>
              <a:avLst/>
              <a:gdLst>
                <a:gd name="T0" fmla="*/ 178 w 1142"/>
                <a:gd name="T1" fmla="*/ 882 h 882"/>
                <a:gd name="T2" fmla="*/ 143 w 1142"/>
                <a:gd name="T3" fmla="*/ 863 h 882"/>
                <a:gd name="T4" fmla="*/ 12 w 1142"/>
                <a:gd name="T5" fmla="*/ 661 h 882"/>
                <a:gd name="T6" fmla="*/ 24 w 1142"/>
                <a:gd name="T7" fmla="*/ 603 h 882"/>
                <a:gd name="T8" fmla="*/ 920 w 1142"/>
                <a:gd name="T9" fmla="*/ 9 h 882"/>
                <a:gd name="T10" fmla="*/ 953 w 1142"/>
                <a:gd name="T11" fmla="*/ 3 h 882"/>
                <a:gd name="T12" fmla="*/ 979 w 1142"/>
                <a:gd name="T13" fmla="*/ 23 h 882"/>
                <a:gd name="T14" fmla="*/ 1131 w 1142"/>
                <a:gd name="T15" fmla="*/ 290 h 882"/>
                <a:gd name="T16" fmla="*/ 1115 w 1142"/>
                <a:gd name="T17" fmla="*/ 346 h 882"/>
                <a:gd name="T18" fmla="*/ 1059 w 1142"/>
                <a:gd name="T19" fmla="*/ 331 h 882"/>
                <a:gd name="T20" fmla="*/ 929 w 1142"/>
                <a:gd name="T21" fmla="*/ 103 h 882"/>
                <a:gd name="T22" fmla="*/ 104 w 1142"/>
                <a:gd name="T23" fmla="*/ 650 h 882"/>
                <a:gd name="T24" fmla="*/ 213 w 1142"/>
                <a:gd name="T25" fmla="*/ 817 h 882"/>
                <a:gd name="T26" fmla="*/ 200 w 1142"/>
                <a:gd name="T27" fmla="*/ 875 h 882"/>
                <a:gd name="T28" fmla="*/ 178 w 1142"/>
                <a:gd name="T29" fmla="*/ 882 h 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2" h="882">
                  <a:moveTo>
                    <a:pt x="178" y="882"/>
                  </a:moveTo>
                  <a:cubicBezTo>
                    <a:pt x="164" y="882"/>
                    <a:pt x="151" y="875"/>
                    <a:pt x="143" y="863"/>
                  </a:cubicBezTo>
                  <a:lnTo>
                    <a:pt x="12" y="661"/>
                  </a:lnTo>
                  <a:cubicBezTo>
                    <a:pt x="0" y="641"/>
                    <a:pt x="5" y="616"/>
                    <a:pt x="24" y="603"/>
                  </a:cubicBezTo>
                  <a:lnTo>
                    <a:pt x="920" y="9"/>
                  </a:lnTo>
                  <a:cubicBezTo>
                    <a:pt x="930" y="3"/>
                    <a:pt x="942" y="0"/>
                    <a:pt x="953" y="3"/>
                  </a:cubicBezTo>
                  <a:cubicBezTo>
                    <a:pt x="964" y="6"/>
                    <a:pt x="974" y="13"/>
                    <a:pt x="979" y="23"/>
                  </a:cubicBezTo>
                  <a:lnTo>
                    <a:pt x="1131" y="290"/>
                  </a:lnTo>
                  <a:cubicBezTo>
                    <a:pt x="1142" y="309"/>
                    <a:pt x="1135" y="335"/>
                    <a:pt x="1115" y="346"/>
                  </a:cubicBezTo>
                  <a:cubicBezTo>
                    <a:pt x="1096" y="358"/>
                    <a:pt x="1070" y="351"/>
                    <a:pt x="1059" y="331"/>
                  </a:cubicBezTo>
                  <a:lnTo>
                    <a:pt x="929" y="103"/>
                  </a:lnTo>
                  <a:lnTo>
                    <a:pt x="104" y="650"/>
                  </a:lnTo>
                  <a:lnTo>
                    <a:pt x="213" y="817"/>
                  </a:lnTo>
                  <a:cubicBezTo>
                    <a:pt x="225" y="837"/>
                    <a:pt x="220" y="863"/>
                    <a:pt x="200" y="875"/>
                  </a:cubicBezTo>
                  <a:cubicBezTo>
                    <a:pt x="193" y="880"/>
                    <a:pt x="186" y="882"/>
                    <a:pt x="178" y="88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37">
              <a:extLst>
                <a:ext uri="{FF2B5EF4-FFF2-40B4-BE49-F238E27FC236}">
                  <a16:creationId xmlns:a16="http://schemas.microsoft.com/office/drawing/2014/main" id="{7FE7CEBF-1018-3DEB-04ED-169B4F5A4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359" y="2912579"/>
              <a:ext cx="97277" cy="64851"/>
            </a:xfrm>
            <a:custGeom>
              <a:avLst/>
              <a:gdLst>
                <a:gd name="T0" fmla="*/ 292 w 339"/>
                <a:gd name="T1" fmla="*/ 221 h 221"/>
                <a:gd name="T2" fmla="*/ 278 w 339"/>
                <a:gd name="T3" fmla="*/ 218 h 221"/>
                <a:gd name="T4" fmla="*/ 104 w 339"/>
                <a:gd name="T5" fmla="*/ 128 h 221"/>
                <a:gd name="T6" fmla="*/ 28 w 339"/>
                <a:gd name="T7" fmla="*/ 85 h 221"/>
                <a:gd name="T8" fmla="*/ 10 w 339"/>
                <a:gd name="T9" fmla="*/ 29 h 221"/>
                <a:gd name="T10" fmla="*/ 66 w 339"/>
                <a:gd name="T11" fmla="*/ 11 h 221"/>
                <a:gd name="T12" fmla="*/ 146 w 339"/>
                <a:gd name="T13" fmla="*/ 55 h 221"/>
                <a:gd name="T14" fmla="*/ 306 w 339"/>
                <a:gd name="T15" fmla="*/ 140 h 221"/>
                <a:gd name="T16" fmla="*/ 331 w 339"/>
                <a:gd name="T17" fmla="*/ 193 h 221"/>
                <a:gd name="T18" fmla="*/ 292 w 339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9" h="221">
                  <a:moveTo>
                    <a:pt x="292" y="221"/>
                  </a:moveTo>
                  <a:cubicBezTo>
                    <a:pt x="287" y="221"/>
                    <a:pt x="282" y="220"/>
                    <a:pt x="278" y="218"/>
                  </a:cubicBezTo>
                  <a:cubicBezTo>
                    <a:pt x="237" y="204"/>
                    <a:pt x="167" y="163"/>
                    <a:pt x="104" y="128"/>
                  </a:cubicBezTo>
                  <a:cubicBezTo>
                    <a:pt x="74" y="110"/>
                    <a:pt x="45" y="94"/>
                    <a:pt x="28" y="85"/>
                  </a:cubicBezTo>
                  <a:cubicBezTo>
                    <a:pt x="8" y="75"/>
                    <a:pt x="0" y="50"/>
                    <a:pt x="10" y="29"/>
                  </a:cubicBezTo>
                  <a:cubicBezTo>
                    <a:pt x="20" y="9"/>
                    <a:pt x="46" y="0"/>
                    <a:pt x="66" y="11"/>
                  </a:cubicBezTo>
                  <a:cubicBezTo>
                    <a:pt x="85" y="20"/>
                    <a:pt x="113" y="37"/>
                    <a:pt x="146" y="55"/>
                  </a:cubicBezTo>
                  <a:cubicBezTo>
                    <a:pt x="202" y="88"/>
                    <a:pt x="272" y="128"/>
                    <a:pt x="306" y="140"/>
                  </a:cubicBezTo>
                  <a:cubicBezTo>
                    <a:pt x="328" y="148"/>
                    <a:pt x="339" y="172"/>
                    <a:pt x="331" y="193"/>
                  </a:cubicBezTo>
                  <a:cubicBezTo>
                    <a:pt x="325" y="210"/>
                    <a:pt x="309" y="221"/>
                    <a:pt x="292" y="221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38">
              <a:extLst>
                <a:ext uri="{FF2B5EF4-FFF2-40B4-BE49-F238E27FC236}">
                  <a16:creationId xmlns:a16="http://schemas.microsoft.com/office/drawing/2014/main" id="{642246BD-14D5-80A5-0835-D10EAD20F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12" y="2815303"/>
              <a:ext cx="78362" cy="89171"/>
            </a:xfrm>
            <a:custGeom>
              <a:avLst/>
              <a:gdLst>
                <a:gd name="T0" fmla="*/ 227 w 274"/>
                <a:gd name="T1" fmla="*/ 315 h 315"/>
                <a:gd name="T2" fmla="*/ 195 w 274"/>
                <a:gd name="T3" fmla="*/ 299 h 315"/>
                <a:gd name="T4" fmla="*/ 15 w 274"/>
                <a:gd name="T5" fmla="*/ 73 h 315"/>
                <a:gd name="T6" fmla="*/ 22 w 274"/>
                <a:gd name="T7" fmla="*/ 14 h 315"/>
                <a:gd name="T8" fmla="*/ 80 w 274"/>
                <a:gd name="T9" fmla="*/ 21 h 315"/>
                <a:gd name="T10" fmla="*/ 260 w 274"/>
                <a:gd name="T11" fmla="*/ 247 h 315"/>
                <a:gd name="T12" fmla="*/ 253 w 274"/>
                <a:gd name="T13" fmla="*/ 306 h 315"/>
                <a:gd name="T14" fmla="*/ 227 w 274"/>
                <a:gd name="T15" fmla="*/ 31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4" h="315">
                  <a:moveTo>
                    <a:pt x="227" y="315"/>
                  </a:moveTo>
                  <a:cubicBezTo>
                    <a:pt x="215" y="315"/>
                    <a:pt x="203" y="310"/>
                    <a:pt x="195" y="299"/>
                  </a:cubicBezTo>
                  <a:lnTo>
                    <a:pt x="15" y="73"/>
                  </a:lnTo>
                  <a:cubicBezTo>
                    <a:pt x="0" y="55"/>
                    <a:pt x="3" y="29"/>
                    <a:pt x="22" y="14"/>
                  </a:cubicBezTo>
                  <a:cubicBezTo>
                    <a:pt x="40" y="0"/>
                    <a:pt x="66" y="3"/>
                    <a:pt x="80" y="21"/>
                  </a:cubicBezTo>
                  <a:lnTo>
                    <a:pt x="260" y="247"/>
                  </a:lnTo>
                  <a:cubicBezTo>
                    <a:pt x="274" y="265"/>
                    <a:pt x="271" y="292"/>
                    <a:pt x="253" y="306"/>
                  </a:cubicBezTo>
                  <a:cubicBezTo>
                    <a:pt x="245" y="312"/>
                    <a:pt x="236" y="315"/>
                    <a:pt x="227" y="315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84305168-4520-C689-481B-272FF1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104" y="2777473"/>
              <a:ext cx="35128" cy="86468"/>
            </a:xfrm>
            <a:custGeom>
              <a:avLst/>
              <a:gdLst>
                <a:gd name="T0" fmla="*/ 78 w 123"/>
                <a:gd name="T1" fmla="*/ 302 h 302"/>
                <a:gd name="T2" fmla="*/ 37 w 123"/>
                <a:gd name="T3" fmla="*/ 267 h 302"/>
                <a:gd name="T4" fmla="*/ 4 w 123"/>
                <a:gd name="T5" fmla="*/ 51 h 302"/>
                <a:gd name="T6" fmla="*/ 38 w 123"/>
                <a:gd name="T7" fmla="*/ 4 h 302"/>
                <a:gd name="T8" fmla="*/ 86 w 123"/>
                <a:gd name="T9" fmla="*/ 39 h 302"/>
                <a:gd name="T10" fmla="*/ 120 w 123"/>
                <a:gd name="T11" fmla="*/ 254 h 302"/>
                <a:gd name="T12" fmla="*/ 85 w 123"/>
                <a:gd name="T13" fmla="*/ 301 h 302"/>
                <a:gd name="T14" fmla="*/ 78 w 123"/>
                <a:gd name="T1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02">
                  <a:moveTo>
                    <a:pt x="78" y="302"/>
                  </a:moveTo>
                  <a:cubicBezTo>
                    <a:pt x="58" y="302"/>
                    <a:pt x="40" y="287"/>
                    <a:pt x="37" y="267"/>
                  </a:cubicBezTo>
                  <a:lnTo>
                    <a:pt x="4" y="51"/>
                  </a:lnTo>
                  <a:cubicBezTo>
                    <a:pt x="0" y="29"/>
                    <a:pt x="16" y="7"/>
                    <a:pt x="38" y="4"/>
                  </a:cubicBezTo>
                  <a:cubicBezTo>
                    <a:pt x="61" y="0"/>
                    <a:pt x="82" y="16"/>
                    <a:pt x="86" y="39"/>
                  </a:cubicBezTo>
                  <a:lnTo>
                    <a:pt x="120" y="254"/>
                  </a:lnTo>
                  <a:cubicBezTo>
                    <a:pt x="123" y="276"/>
                    <a:pt x="108" y="298"/>
                    <a:pt x="85" y="301"/>
                  </a:cubicBezTo>
                  <a:cubicBezTo>
                    <a:pt x="83" y="302"/>
                    <a:pt x="80" y="302"/>
                    <a:pt x="78" y="302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0">
              <a:extLst>
                <a:ext uri="{FF2B5EF4-FFF2-40B4-BE49-F238E27FC236}">
                  <a16:creationId xmlns:a16="http://schemas.microsoft.com/office/drawing/2014/main" id="{DEBA5BB4-2EBB-F157-45AC-82E3E8EFC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677" y="2777473"/>
              <a:ext cx="35128" cy="78363"/>
            </a:xfrm>
            <a:custGeom>
              <a:avLst/>
              <a:gdLst>
                <a:gd name="T0" fmla="*/ 45 w 119"/>
                <a:gd name="T1" fmla="*/ 269 h 269"/>
                <a:gd name="T2" fmla="*/ 39 w 119"/>
                <a:gd name="T3" fmla="*/ 268 h 269"/>
                <a:gd name="T4" fmla="*/ 4 w 119"/>
                <a:gd name="T5" fmla="*/ 221 h 269"/>
                <a:gd name="T6" fmla="*/ 33 w 119"/>
                <a:gd name="T7" fmla="*/ 39 h 269"/>
                <a:gd name="T8" fmla="*/ 80 w 119"/>
                <a:gd name="T9" fmla="*/ 4 h 269"/>
                <a:gd name="T10" fmla="*/ 115 w 119"/>
                <a:gd name="T11" fmla="*/ 52 h 269"/>
                <a:gd name="T12" fmla="*/ 86 w 119"/>
                <a:gd name="T13" fmla="*/ 234 h 269"/>
                <a:gd name="T14" fmla="*/ 45 w 119"/>
                <a:gd name="T15" fmla="*/ 26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269">
                  <a:moveTo>
                    <a:pt x="45" y="269"/>
                  </a:moveTo>
                  <a:cubicBezTo>
                    <a:pt x="43" y="269"/>
                    <a:pt x="41" y="269"/>
                    <a:pt x="39" y="268"/>
                  </a:cubicBezTo>
                  <a:cubicBezTo>
                    <a:pt x="16" y="265"/>
                    <a:pt x="0" y="243"/>
                    <a:pt x="4" y="221"/>
                  </a:cubicBezTo>
                  <a:lnTo>
                    <a:pt x="33" y="39"/>
                  </a:lnTo>
                  <a:cubicBezTo>
                    <a:pt x="36" y="16"/>
                    <a:pt x="58" y="0"/>
                    <a:pt x="80" y="4"/>
                  </a:cubicBezTo>
                  <a:cubicBezTo>
                    <a:pt x="103" y="8"/>
                    <a:pt x="119" y="29"/>
                    <a:pt x="115" y="52"/>
                  </a:cubicBezTo>
                  <a:lnTo>
                    <a:pt x="86" y="234"/>
                  </a:lnTo>
                  <a:cubicBezTo>
                    <a:pt x="83" y="254"/>
                    <a:pt x="65" y="269"/>
                    <a:pt x="45" y="269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814">
              <a:extLst>
                <a:ext uri="{FF2B5EF4-FFF2-40B4-BE49-F238E27FC236}">
                  <a16:creationId xmlns:a16="http://schemas.microsoft.com/office/drawing/2014/main" id="{55459974-4645-B6DF-85BD-5D7BA8426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2338" y="3026069"/>
              <a:ext cx="83767" cy="37830"/>
            </a:xfrm>
            <a:custGeom>
              <a:avLst/>
              <a:gdLst>
                <a:gd name="T0" fmla="*/ 243 w 297"/>
                <a:gd name="T1" fmla="*/ 134 h 134"/>
                <a:gd name="T2" fmla="*/ 235 w 297"/>
                <a:gd name="T3" fmla="*/ 134 h 134"/>
                <a:gd name="T4" fmla="*/ 46 w 297"/>
                <a:gd name="T5" fmla="*/ 103 h 134"/>
                <a:gd name="T6" fmla="*/ 4 w 297"/>
                <a:gd name="T7" fmla="*/ 46 h 134"/>
                <a:gd name="T8" fmla="*/ 62 w 297"/>
                <a:gd name="T9" fmla="*/ 4 h 134"/>
                <a:gd name="T10" fmla="*/ 251 w 297"/>
                <a:gd name="T11" fmla="*/ 35 h 134"/>
                <a:gd name="T12" fmla="*/ 292 w 297"/>
                <a:gd name="T13" fmla="*/ 92 h 134"/>
                <a:gd name="T14" fmla="*/ 243 w 297"/>
                <a:gd name="T1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7" h="134">
                  <a:moveTo>
                    <a:pt x="243" y="134"/>
                  </a:moveTo>
                  <a:cubicBezTo>
                    <a:pt x="240" y="134"/>
                    <a:pt x="238" y="134"/>
                    <a:pt x="235" y="134"/>
                  </a:cubicBezTo>
                  <a:lnTo>
                    <a:pt x="46" y="103"/>
                  </a:lnTo>
                  <a:cubicBezTo>
                    <a:pt x="18" y="99"/>
                    <a:pt x="0" y="73"/>
                    <a:pt x="4" y="46"/>
                  </a:cubicBezTo>
                  <a:cubicBezTo>
                    <a:pt x="9" y="18"/>
                    <a:pt x="34" y="0"/>
                    <a:pt x="62" y="4"/>
                  </a:cubicBezTo>
                  <a:lnTo>
                    <a:pt x="251" y="35"/>
                  </a:lnTo>
                  <a:cubicBezTo>
                    <a:pt x="278" y="39"/>
                    <a:pt x="297" y="65"/>
                    <a:pt x="292" y="92"/>
                  </a:cubicBezTo>
                  <a:cubicBezTo>
                    <a:pt x="288" y="117"/>
                    <a:pt x="267" y="134"/>
                    <a:pt x="243" y="13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815">
              <a:extLst>
                <a:ext uri="{FF2B5EF4-FFF2-40B4-BE49-F238E27FC236}">
                  <a16:creationId xmlns:a16="http://schemas.microsoft.com/office/drawing/2014/main" id="{9D0B6B45-EAAD-CE6F-BA6A-8A197C0DB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231" y="2804494"/>
              <a:ext cx="51341" cy="72958"/>
            </a:xfrm>
            <a:custGeom>
              <a:avLst/>
              <a:gdLst>
                <a:gd name="T0" fmla="*/ 57 w 176"/>
                <a:gd name="T1" fmla="*/ 256 h 256"/>
                <a:gd name="T2" fmla="*/ 37 w 176"/>
                <a:gd name="T3" fmla="*/ 252 h 256"/>
                <a:gd name="T4" fmla="*/ 11 w 176"/>
                <a:gd name="T5" fmla="*/ 186 h 256"/>
                <a:gd name="T6" fmla="*/ 73 w 176"/>
                <a:gd name="T7" fmla="*/ 37 h 256"/>
                <a:gd name="T8" fmla="*/ 139 w 176"/>
                <a:gd name="T9" fmla="*/ 10 h 256"/>
                <a:gd name="T10" fmla="*/ 166 w 176"/>
                <a:gd name="T11" fmla="*/ 76 h 256"/>
                <a:gd name="T12" fmla="*/ 103 w 176"/>
                <a:gd name="T13" fmla="*/ 225 h 256"/>
                <a:gd name="T14" fmla="*/ 57 w 176"/>
                <a:gd name="T15" fmla="*/ 25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56">
                  <a:moveTo>
                    <a:pt x="57" y="256"/>
                  </a:moveTo>
                  <a:cubicBezTo>
                    <a:pt x="50" y="256"/>
                    <a:pt x="44" y="255"/>
                    <a:pt x="37" y="252"/>
                  </a:cubicBezTo>
                  <a:cubicBezTo>
                    <a:pt x="12" y="241"/>
                    <a:pt x="0" y="212"/>
                    <a:pt x="11" y="186"/>
                  </a:cubicBezTo>
                  <a:lnTo>
                    <a:pt x="73" y="37"/>
                  </a:lnTo>
                  <a:cubicBezTo>
                    <a:pt x="84" y="12"/>
                    <a:pt x="114" y="0"/>
                    <a:pt x="139" y="10"/>
                  </a:cubicBezTo>
                  <a:cubicBezTo>
                    <a:pt x="164" y="21"/>
                    <a:pt x="176" y="51"/>
                    <a:pt x="166" y="76"/>
                  </a:cubicBezTo>
                  <a:lnTo>
                    <a:pt x="103" y="225"/>
                  </a:lnTo>
                  <a:cubicBezTo>
                    <a:pt x="95" y="244"/>
                    <a:pt x="76" y="256"/>
                    <a:pt x="57" y="256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868CC98-1927-D571-1EFE-EE14A5AC6834}"/>
              </a:ext>
            </a:extLst>
          </p:cNvPr>
          <p:cNvSpPr txBox="1"/>
          <p:nvPr/>
        </p:nvSpPr>
        <p:spPr>
          <a:xfrm>
            <a:off x="4803190" y="4371213"/>
            <a:ext cx="2603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Marketers say that mail provides the best ROI above other channels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3A07A1-F1D3-13E1-F38A-0B0814C00181}"/>
              </a:ext>
            </a:extLst>
          </p:cNvPr>
          <p:cNvSpPr txBox="1"/>
          <p:nvPr/>
        </p:nvSpPr>
        <p:spPr>
          <a:xfrm>
            <a:off x="6002660" y="2202728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67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  <p:grpSp>
        <p:nvGrpSpPr>
          <p:cNvPr id="28" name="Hand5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0AA7040E-5D1B-374F-9172-5B83E2FB6A2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639379" y="3225325"/>
            <a:ext cx="1671181" cy="1056397"/>
            <a:chOff x="5035551" y="327026"/>
            <a:chExt cx="306388" cy="193676"/>
          </a:xfrm>
          <a:solidFill>
            <a:schemeClr val="tx1"/>
          </a:solidFill>
        </p:grpSpPr>
        <p:sp>
          <p:nvSpPr>
            <p:cNvPr id="29" name="Freeform 1522">
              <a:extLst>
                <a:ext uri="{FF2B5EF4-FFF2-40B4-BE49-F238E27FC236}">
                  <a16:creationId xmlns:a16="http://schemas.microsoft.com/office/drawing/2014/main" id="{3FAC0AF2-34DA-C1F9-9AC0-8D6ED6A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7938" y="342901"/>
              <a:ext cx="150813" cy="73025"/>
            </a:xfrm>
            <a:custGeom>
              <a:avLst/>
              <a:gdLst>
                <a:gd name="T0" fmla="*/ 12 w 247"/>
                <a:gd name="T1" fmla="*/ 119 h 119"/>
                <a:gd name="T2" fmla="*/ 0 w 247"/>
                <a:gd name="T3" fmla="*/ 107 h 119"/>
                <a:gd name="T4" fmla="*/ 86 w 247"/>
                <a:gd name="T5" fmla="*/ 22 h 119"/>
                <a:gd name="T6" fmla="*/ 133 w 247"/>
                <a:gd name="T7" fmla="*/ 1 h 119"/>
                <a:gd name="T8" fmla="*/ 204 w 247"/>
                <a:gd name="T9" fmla="*/ 0 h 119"/>
                <a:gd name="T10" fmla="*/ 235 w 247"/>
                <a:gd name="T11" fmla="*/ 12 h 119"/>
                <a:gd name="T12" fmla="*/ 247 w 247"/>
                <a:gd name="T13" fmla="*/ 42 h 119"/>
                <a:gd name="T14" fmla="*/ 206 w 247"/>
                <a:gd name="T15" fmla="*/ 84 h 119"/>
                <a:gd name="T16" fmla="*/ 155 w 247"/>
                <a:gd name="T17" fmla="*/ 85 h 119"/>
                <a:gd name="T18" fmla="*/ 155 w 247"/>
                <a:gd name="T19" fmla="*/ 68 h 119"/>
                <a:gd name="T20" fmla="*/ 206 w 247"/>
                <a:gd name="T21" fmla="*/ 67 h 119"/>
                <a:gd name="T22" fmla="*/ 230 w 247"/>
                <a:gd name="T23" fmla="*/ 42 h 119"/>
                <a:gd name="T24" fmla="*/ 223 w 247"/>
                <a:gd name="T25" fmla="*/ 24 h 119"/>
                <a:gd name="T26" fmla="*/ 205 w 247"/>
                <a:gd name="T27" fmla="*/ 17 h 119"/>
                <a:gd name="T28" fmla="*/ 134 w 247"/>
                <a:gd name="T29" fmla="*/ 18 h 119"/>
                <a:gd name="T30" fmla="*/ 97 w 247"/>
                <a:gd name="T31" fmla="*/ 33 h 119"/>
                <a:gd name="T32" fmla="*/ 12 w 247"/>
                <a:gd name="T3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7" h="119">
                  <a:moveTo>
                    <a:pt x="12" y="119"/>
                  </a:moveTo>
                  <a:lnTo>
                    <a:pt x="0" y="107"/>
                  </a:lnTo>
                  <a:lnTo>
                    <a:pt x="86" y="22"/>
                  </a:lnTo>
                  <a:cubicBezTo>
                    <a:pt x="98" y="9"/>
                    <a:pt x="115" y="2"/>
                    <a:pt x="133" y="1"/>
                  </a:cubicBezTo>
                  <a:lnTo>
                    <a:pt x="204" y="0"/>
                  </a:lnTo>
                  <a:cubicBezTo>
                    <a:pt x="216" y="0"/>
                    <a:pt x="226" y="4"/>
                    <a:pt x="235" y="12"/>
                  </a:cubicBezTo>
                  <a:cubicBezTo>
                    <a:pt x="243" y="20"/>
                    <a:pt x="247" y="31"/>
                    <a:pt x="247" y="42"/>
                  </a:cubicBezTo>
                  <a:cubicBezTo>
                    <a:pt x="247" y="65"/>
                    <a:pt x="229" y="84"/>
                    <a:pt x="206" y="84"/>
                  </a:cubicBezTo>
                  <a:lnTo>
                    <a:pt x="155" y="85"/>
                  </a:lnTo>
                  <a:lnTo>
                    <a:pt x="155" y="68"/>
                  </a:lnTo>
                  <a:lnTo>
                    <a:pt x="206" y="67"/>
                  </a:lnTo>
                  <a:cubicBezTo>
                    <a:pt x="219" y="67"/>
                    <a:pt x="230" y="56"/>
                    <a:pt x="230" y="42"/>
                  </a:cubicBezTo>
                  <a:cubicBezTo>
                    <a:pt x="230" y="35"/>
                    <a:pt x="228" y="29"/>
                    <a:pt x="223" y="24"/>
                  </a:cubicBezTo>
                  <a:cubicBezTo>
                    <a:pt x="218" y="19"/>
                    <a:pt x="212" y="16"/>
                    <a:pt x="205" y="17"/>
                  </a:cubicBezTo>
                  <a:lnTo>
                    <a:pt x="134" y="18"/>
                  </a:lnTo>
                  <a:cubicBezTo>
                    <a:pt x="120" y="18"/>
                    <a:pt x="107" y="24"/>
                    <a:pt x="97" y="33"/>
                  </a:cubicBezTo>
                  <a:lnTo>
                    <a:pt x="12" y="119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523">
              <a:extLst>
                <a:ext uri="{FF2B5EF4-FFF2-40B4-BE49-F238E27FC236}">
                  <a16:creationId xmlns:a16="http://schemas.microsoft.com/office/drawing/2014/main" id="{94A9B764-E0B5-738C-CA26-DE807074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326" y="327026"/>
              <a:ext cx="201613" cy="141288"/>
            </a:xfrm>
            <a:custGeom>
              <a:avLst/>
              <a:gdLst>
                <a:gd name="T0" fmla="*/ 11 w 332"/>
                <a:gd name="T1" fmla="*/ 233 h 233"/>
                <a:gd name="T2" fmla="*/ 0 w 332"/>
                <a:gd name="T3" fmla="*/ 221 h 233"/>
                <a:gd name="T4" fmla="*/ 5 w 332"/>
                <a:gd name="T5" fmla="*/ 215 h 233"/>
                <a:gd name="T6" fmla="*/ 49 w 332"/>
                <a:gd name="T7" fmla="*/ 190 h 233"/>
                <a:gd name="T8" fmla="*/ 174 w 332"/>
                <a:gd name="T9" fmla="*/ 159 h 233"/>
                <a:gd name="T10" fmla="*/ 245 w 332"/>
                <a:gd name="T11" fmla="*/ 118 h 233"/>
                <a:gd name="T12" fmla="*/ 310 w 332"/>
                <a:gd name="T13" fmla="*/ 53 h 233"/>
                <a:gd name="T14" fmla="*/ 316 w 332"/>
                <a:gd name="T15" fmla="*/ 40 h 233"/>
                <a:gd name="T16" fmla="*/ 310 w 332"/>
                <a:gd name="T17" fmla="*/ 26 h 233"/>
                <a:gd name="T18" fmla="*/ 282 w 332"/>
                <a:gd name="T19" fmla="*/ 26 h 233"/>
                <a:gd name="T20" fmla="*/ 225 w 332"/>
                <a:gd name="T21" fmla="*/ 83 h 233"/>
                <a:gd name="T22" fmla="*/ 159 w 332"/>
                <a:gd name="T23" fmla="*/ 111 h 233"/>
                <a:gd name="T24" fmla="*/ 53 w 332"/>
                <a:gd name="T25" fmla="*/ 114 h 233"/>
                <a:gd name="T26" fmla="*/ 53 w 332"/>
                <a:gd name="T27" fmla="*/ 97 h 233"/>
                <a:gd name="T28" fmla="*/ 159 w 332"/>
                <a:gd name="T29" fmla="*/ 95 h 233"/>
                <a:gd name="T30" fmla="*/ 214 w 332"/>
                <a:gd name="T31" fmla="*/ 71 h 233"/>
                <a:gd name="T32" fmla="*/ 271 w 332"/>
                <a:gd name="T33" fmla="*/ 14 h 233"/>
                <a:gd name="T34" fmla="*/ 322 w 332"/>
                <a:gd name="T35" fmla="*/ 14 h 233"/>
                <a:gd name="T36" fmla="*/ 332 w 332"/>
                <a:gd name="T37" fmla="*/ 40 h 233"/>
                <a:gd name="T38" fmla="*/ 322 w 332"/>
                <a:gd name="T39" fmla="*/ 65 h 233"/>
                <a:gd name="T40" fmla="*/ 257 w 332"/>
                <a:gd name="T41" fmla="*/ 130 h 233"/>
                <a:gd name="T42" fmla="*/ 178 w 332"/>
                <a:gd name="T43" fmla="*/ 175 h 233"/>
                <a:gd name="T44" fmla="*/ 53 w 332"/>
                <a:gd name="T45" fmla="*/ 207 h 233"/>
                <a:gd name="T46" fmla="*/ 17 w 332"/>
                <a:gd name="T47" fmla="*/ 227 h 233"/>
                <a:gd name="T48" fmla="*/ 11 w 332"/>
                <a:gd name="T4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2" h="233">
                  <a:moveTo>
                    <a:pt x="11" y="233"/>
                  </a:moveTo>
                  <a:lnTo>
                    <a:pt x="0" y="221"/>
                  </a:lnTo>
                  <a:lnTo>
                    <a:pt x="5" y="215"/>
                  </a:lnTo>
                  <a:cubicBezTo>
                    <a:pt x="17" y="203"/>
                    <a:pt x="33" y="195"/>
                    <a:pt x="49" y="190"/>
                  </a:cubicBezTo>
                  <a:lnTo>
                    <a:pt x="174" y="159"/>
                  </a:lnTo>
                  <a:cubicBezTo>
                    <a:pt x="201" y="152"/>
                    <a:pt x="225" y="138"/>
                    <a:pt x="245" y="118"/>
                  </a:cubicBezTo>
                  <a:lnTo>
                    <a:pt x="310" y="53"/>
                  </a:lnTo>
                  <a:cubicBezTo>
                    <a:pt x="314" y="50"/>
                    <a:pt x="316" y="45"/>
                    <a:pt x="316" y="40"/>
                  </a:cubicBezTo>
                  <a:cubicBezTo>
                    <a:pt x="316" y="34"/>
                    <a:pt x="314" y="30"/>
                    <a:pt x="310" y="26"/>
                  </a:cubicBezTo>
                  <a:cubicBezTo>
                    <a:pt x="302" y="18"/>
                    <a:pt x="290" y="18"/>
                    <a:pt x="282" y="26"/>
                  </a:cubicBezTo>
                  <a:lnTo>
                    <a:pt x="225" y="83"/>
                  </a:lnTo>
                  <a:cubicBezTo>
                    <a:pt x="208" y="101"/>
                    <a:pt x="184" y="111"/>
                    <a:pt x="159" y="111"/>
                  </a:cubicBezTo>
                  <a:lnTo>
                    <a:pt x="53" y="114"/>
                  </a:lnTo>
                  <a:lnTo>
                    <a:pt x="53" y="97"/>
                  </a:lnTo>
                  <a:lnTo>
                    <a:pt x="159" y="95"/>
                  </a:lnTo>
                  <a:cubicBezTo>
                    <a:pt x="179" y="94"/>
                    <a:pt x="199" y="86"/>
                    <a:pt x="214" y="71"/>
                  </a:cubicBezTo>
                  <a:lnTo>
                    <a:pt x="271" y="14"/>
                  </a:lnTo>
                  <a:cubicBezTo>
                    <a:pt x="285" y="0"/>
                    <a:pt x="308" y="0"/>
                    <a:pt x="322" y="14"/>
                  </a:cubicBezTo>
                  <a:cubicBezTo>
                    <a:pt x="328" y="21"/>
                    <a:pt x="332" y="30"/>
                    <a:pt x="332" y="40"/>
                  </a:cubicBezTo>
                  <a:cubicBezTo>
                    <a:pt x="332" y="49"/>
                    <a:pt x="328" y="58"/>
                    <a:pt x="322" y="65"/>
                  </a:cubicBezTo>
                  <a:lnTo>
                    <a:pt x="257" y="130"/>
                  </a:lnTo>
                  <a:cubicBezTo>
                    <a:pt x="235" y="152"/>
                    <a:pt x="208" y="167"/>
                    <a:pt x="178" y="175"/>
                  </a:cubicBezTo>
                  <a:lnTo>
                    <a:pt x="53" y="207"/>
                  </a:lnTo>
                  <a:cubicBezTo>
                    <a:pt x="40" y="210"/>
                    <a:pt x="27" y="217"/>
                    <a:pt x="17" y="227"/>
                  </a:cubicBezTo>
                  <a:lnTo>
                    <a:pt x="11" y="233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524">
              <a:extLst>
                <a:ext uri="{FF2B5EF4-FFF2-40B4-BE49-F238E27FC236}">
                  <a16:creationId xmlns:a16="http://schemas.microsoft.com/office/drawing/2014/main" id="{B141D064-3E2F-61BF-89C7-46A2B0756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327026"/>
              <a:ext cx="76200" cy="55563"/>
            </a:xfrm>
            <a:custGeom>
              <a:avLst/>
              <a:gdLst>
                <a:gd name="T0" fmla="*/ 12 w 124"/>
                <a:gd name="T1" fmla="*/ 91 h 91"/>
                <a:gd name="T2" fmla="*/ 0 w 124"/>
                <a:gd name="T3" fmla="*/ 79 h 91"/>
                <a:gd name="T4" fmla="*/ 70 w 124"/>
                <a:gd name="T5" fmla="*/ 9 h 91"/>
                <a:gd name="T6" fmla="*/ 94 w 124"/>
                <a:gd name="T7" fmla="*/ 1 h 91"/>
                <a:gd name="T8" fmla="*/ 120 w 124"/>
                <a:gd name="T9" fmla="*/ 20 h 91"/>
                <a:gd name="T10" fmla="*/ 113 w 124"/>
                <a:gd name="T11" fmla="*/ 52 h 91"/>
                <a:gd name="T12" fmla="*/ 101 w 124"/>
                <a:gd name="T13" fmla="*/ 40 h 91"/>
                <a:gd name="T14" fmla="*/ 104 w 124"/>
                <a:gd name="T15" fmla="*/ 26 h 91"/>
                <a:gd name="T16" fmla="*/ 93 w 124"/>
                <a:gd name="T17" fmla="*/ 17 h 91"/>
                <a:gd name="T18" fmla="*/ 82 w 124"/>
                <a:gd name="T19" fmla="*/ 21 h 91"/>
                <a:gd name="T20" fmla="*/ 12 w 124"/>
                <a:gd name="T2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1">
                  <a:moveTo>
                    <a:pt x="12" y="91"/>
                  </a:moveTo>
                  <a:lnTo>
                    <a:pt x="0" y="79"/>
                  </a:lnTo>
                  <a:lnTo>
                    <a:pt x="70" y="9"/>
                  </a:lnTo>
                  <a:cubicBezTo>
                    <a:pt x="77" y="3"/>
                    <a:pt x="86" y="0"/>
                    <a:pt x="94" y="1"/>
                  </a:cubicBezTo>
                  <a:cubicBezTo>
                    <a:pt x="106" y="2"/>
                    <a:pt x="116" y="9"/>
                    <a:pt x="120" y="20"/>
                  </a:cubicBezTo>
                  <a:cubicBezTo>
                    <a:pt x="124" y="31"/>
                    <a:pt x="121" y="43"/>
                    <a:pt x="113" y="52"/>
                  </a:cubicBezTo>
                  <a:lnTo>
                    <a:pt x="101" y="40"/>
                  </a:lnTo>
                  <a:cubicBezTo>
                    <a:pt x="105" y="36"/>
                    <a:pt x="106" y="31"/>
                    <a:pt x="104" y="26"/>
                  </a:cubicBezTo>
                  <a:cubicBezTo>
                    <a:pt x="102" y="21"/>
                    <a:pt x="98" y="18"/>
                    <a:pt x="93" y="17"/>
                  </a:cubicBezTo>
                  <a:cubicBezTo>
                    <a:pt x="89" y="17"/>
                    <a:pt x="85" y="18"/>
                    <a:pt x="82" y="21"/>
                  </a:cubicBezTo>
                  <a:lnTo>
                    <a:pt x="12" y="91"/>
                  </a:lnTo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525">
              <a:extLst>
                <a:ext uri="{FF2B5EF4-FFF2-40B4-BE49-F238E27FC236}">
                  <a16:creationId xmlns:a16="http://schemas.microsoft.com/office/drawing/2014/main" id="{96627770-5267-D2E2-8FB7-A28B71D82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51" y="395289"/>
              <a:ext cx="125413" cy="125413"/>
            </a:xfrm>
            <a:custGeom>
              <a:avLst/>
              <a:gdLst>
                <a:gd name="T0" fmla="*/ 48 w 79"/>
                <a:gd name="T1" fmla="*/ 79 h 79"/>
                <a:gd name="T2" fmla="*/ 44 w 79"/>
                <a:gd name="T3" fmla="*/ 74 h 79"/>
                <a:gd name="T4" fmla="*/ 70 w 79"/>
                <a:gd name="T5" fmla="*/ 48 h 79"/>
                <a:gd name="T6" fmla="*/ 31 w 79"/>
                <a:gd name="T7" fmla="*/ 9 h 79"/>
                <a:gd name="T8" fmla="*/ 4 w 79"/>
                <a:gd name="T9" fmla="*/ 35 h 79"/>
                <a:gd name="T10" fmla="*/ 0 w 79"/>
                <a:gd name="T11" fmla="*/ 31 h 79"/>
                <a:gd name="T12" fmla="*/ 31 w 79"/>
                <a:gd name="T13" fmla="*/ 0 h 79"/>
                <a:gd name="T14" fmla="*/ 79 w 79"/>
                <a:gd name="T15" fmla="*/ 48 h 79"/>
                <a:gd name="T16" fmla="*/ 48 w 79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9">
                  <a:moveTo>
                    <a:pt x="48" y="79"/>
                  </a:moveTo>
                  <a:lnTo>
                    <a:pt x="44" y="74"/>
                  </a:lnTo>
                  <a:lnTo>
                    <a:pt x="70" y="48"/>
                  </a:lnTo>
                  <a:lnTo>
                    <a:pt x="31" y="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31" y="0"/>
                  </a:lnTo>
                  <a:lnTo>
                    <a:pt x="79" y="48"/>
                  </a:lnTo>
                  <a:lnTo>
                    <a:pt x="48" y="79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6194C3F-AF84-FFBE-70EB-5929DE493829}"/>
              </a:ext>
            </a:extLst>
          </p:cNvPr>
          <p:cNvGrpSpPr/>
          <p:nvPr/>
        </p:nvGrpSpPr>
        <p:grpSpPr>
          <a:xfrm>
            <a:off x="9276548" y="2417799"/>
            <a:ext cx="723270" cy="682773"/>
            <a:chOff x="6730094" y="1491943"/>
            <a:chExt cx="292561" cy="276180"/>
          </a:xfrm>
        </p:grpSpPr>
        <p:sp>
          <p:nvSpPr>
            <p:cNvPr id="34" name="Star3">
              <a:extLst>
                <a:ext uri="{FF2B5EF4-FFF2-40B4-BE49-F238E27FC236}">
                  <a16:creationId xmlns:a16="http://schemas.microsoft.com/office/drawing/2014/main" id="{78AC81DE-B0BB-7DC7-F2EC-6B2BC23BB85B}"/>
                </a:ext>
              </a:extLst>
            </p:cNvPr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6730094" y="163486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Star3">
              <a:extLst>
                <a:ext uri="{FF2B5EF4-FFF2-40B4-BE49-F238E27FC236}">
                  <a16:creationId xmlns:a16="http://schemas.microsoft.com/office/drawing/2014/main" id="{25B73C87-A979-6D86-82BC-A63166A7ECE5}"/>
                </a:ext>
              </a:extLst>
            </p:cNvPr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6882494" y="163486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Star3">
              <a:extLst>
                <a:ext uri="{FF2B5EF4-FFF2-40B4-BE49-F238E27FC236}">
                  <a16:creationId xmlns:a16="http://schemas.microsoft.com/office/drawing/2014/main" id="{F6131F89-60AC-A405-0F39-074AC994E2F9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6806294" y="1491943"/>
              <a:ext cx="140161" cy="133260"/>
            </a:xfrm>
            <a:custGeom>
              <a:avLst/>
              <a:gdLst>
                <a:gd name="T0" fmla="*/ 666 w 706"/>
                <a:gd name="T1" fmla="*/ 223 h 670"/>
                <a:gd name="T2" fmla="*/ 477 w 706"/>
                <a:gd name="T3" fmla="*/ 195 h 670"/>
                <a:gd name="T4" fmla="*/ 393 w 706"/>
                <a:gd name="T5" fmla="*/ 24 h 670"/>
                <a:gd name="T6" fmla="*/ 353 w 706"/>
                <a:gd name="T7" fmla="*/ 0 h 670"/>
                <a:gd name="T8" fmla="*/ 314 w 706"/>
                <a:gd name="T9" fmla="*/ 24 h 670"/>
                <a:gd name="T10" fmla="*/ 230 w 706"/>
                <a:gd name="T11" fmla="*/ 195 h 670"/>
                <a:gd name="T12" fmla="*/ 41 w 706"/>
                <a:gd name="T13" fmla="*/ 223 h 670"/>
                <a:gd name="T14" fmla="*/ 5 w 706"/>
                <a:gd name="T15" fmla="*/ 252 h 670"/>
                <a:gd name="T16" fmla="*/ 17 w 706"/>
                <a:gd name="T17" fmla="*/ 297 h 670"/>
                <a:gd name="T18" fmla="*/ 153 w 706"/>
                <a:gd name="T19" fmla="*/ 430 h 670"/>
                <a:gd name="T20" fmla="*/ 121 w 706"/>
                <a:gd name="T21" fmla="*/ 618 h 670"/>
                <a:gd name="T22" fmla="*/ 138 w 706"/>
                <a:gd name="T23" fmla="*/ 661 h 670"/>
                <a:gd name="T24" fmla="*/ 164 w 706"/>
                <a:gd name="T25" fmla="*/ 670 h 670"/>
                <a:gd name="T26" fmla="*/ 184 w 706"/>
                <a:gd name="T27" fmla="*/ 665 h 670"/>
                <a:gd name="T28" fmla="*/ 353 w 706"/>
                <a:gd name="T29" fmla="*/ 576 h 670"/>
                <a:gd name="T30" fmla="*/ 522 w 706"/>
                <a:gd name="T31" fmla="*/ 665 h 670"/>
                <a:gd name="T32" fmla="*/ 543 w 706"/>
                <a:gd name="T33" fmla="*/ 670 h 670"/>
                <a:gd name="T34" fmla="*/ 568 w 706"/>
                <a:gd name="T35" fmla="*/ 661 h 670"/>
                <a:gd name="T36" fmla="*/ 586 w 706"/>
                <a:gd name="T37" fmla="*/ 618 h 670"/>
                <a:gd name="T38" fmla="*/ 554 w 706"/>
                <a:gd name="T39" fmla="*/ 430 h 670"/>
                <a:gd name="T40" fmla="*/ 690 w 706"/>
                <a:gd name="T41" fmla="*/ 297 h 670"/>
                <a:gd name="T42" fmla="*/ 701 w 706"/>
                <a:gd name="T43" fmla="*/ 252 h 670"/>
                <a:gd name="T44" fmla="*/ 666 w 706"/>
                <a:gd name="T45" fmla="*/ 223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6" h="670">
                  <a:moveTo>
                    <a:pt x="666" y="223"/>
                  </a:moveTo>
                  <a:lnTo>
                    <a:pt x="477" y="195"/>
                  </a:lnTo>
                  <a:lnTo>
                    <a:pt x="393" y="24"/>
                  </a:lnTo>
                  <a:cubicBezTo>
                    <a:pt x="385" y="9"/>
                    <a:pt x="370" y="0"/>
                    <a:pt x="353" y="0"/>
                  </a:cubicBezTo>
                  <a:cubicBezTo>
                    <a:pt x="337" y="0"/>
                    <a:pt x="321" y="9"/>
                    <a:pt x="314" y="24"/>
                  </a:cubicBezTo>
                  <a:lnTo>
                    <a:pt x="230" y="195"/>
                  </a:lnTo>
                  <a:lnTo>
                    <a:pt x="41" y="223"/>
                  </a:lnTo>
                  <a:cubicBezTo>
                    <a:pt x="24" y="225"/>
                    <a:pt x="11" y="237"/>
                    <a:pt x="5" y="252"/>
                  </a:cubicBezTo>
                  <a:cubicBezTo>
                    <a:pt x="0" y="268"/>
                    <a:pt x="5" y="286"/>
                    <a:pt x="17" y="297"/>
                  </a:cubicBezTo>
                  <a:lnTo>
                    <a:pt x="153" y="430"/>
                  </a:lnTo>
                  <a:lnTo>
                    <a:pt x="121" y="618"/>
                  </a:lnTo>
                  <a:cubicBezTo>
                    <a:pt x="118" y="635"/>
                    <a:pt x="125" y="652"/>
                    <a:pt x="138" y="661"/>
                  </a:cubicBezTo>
                  <a:cubicBezTo>
                    <a:pt x="146" y="667"/>
                    <a:pt x="155" y="670"/>
                    <a:pt x="164" y="670"/>
                  </a:cubicBezTo>
                  <a:cubicBezTo>
                    <a:pt x="171" y="670"/>
                    <a:pt x="178" y="668"/>
                    <a:pt x="184" y="665"/>
                  </a:cubicBezTo>
                  <a:lnTo>
                    <a:pt x="353" y="576"/>
                  </a:lnTo>
                  <a:lnTo>
                    <a:pt x="522" y="665"/>
                  </a:lnTo>
                  <a:cubicBezTo>
                    <a:pt x="529" y="668"/>
                    <a:pt x="536" y="670"/>
                    <a:pt x="543" y="670"/>
                  </a:cubicBezTo>
                  <a:cubicBezTo>
                    <a:pt x="552" y="670"/>
                    <a:pt x="561" y="667"/>
                    <a:pt x="568" y="661"/>
                  </a:cubicBezTo>
                  <a:cubicBezTo>
                    <a:pt x="582" y="652"/>
                    <a:pt x="589" y="635"/>
                    <a:pt x="586" y="618"/>
                  </a:cubicBezTo>
                  <a:lnTo>
                    <a:pt x="554" y="430"/>
                  </a:lnTo>
                  <a:lnTo>
                    <a:pt x="690" y="297"/>
                  </a:lnTo>
                  <a:cubicBezTo>
                    <a:pt x="702" y="286"/>
                    <a:pt x="706" y="268"/>
                    <a:pt x="701" y="252"/>
                  </a:cubicBezTo>
                  <a:cubicBezTo>
                    <a:pt x="696" y="237"/>
                    <a:pt x="682" y="225"/>
                    <a:pt x="666" y="223"/>
                  </a:cubicBezTo>
                  <a:close/>
                </a:path>
              </a:pathLst>
            </a:custGeom>
            <a:noFill/>
            <a:ln w="57150"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8F0661D-FB8A-5C1C-14F8-DB271F53FF77}"/>
              </a:ext>
            </a:extLst>
          </p:cNvPr>
          <p:cNvSpPr txBox="1"/>
          <p:nvPr/>
        </p:nvSpPr>
        <p:spPr>
          <a:xfrm>
            <a:off x="8059130" y="4371213"/>
            <a:ext cx="260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 consumers say they get the right amount of mail only 46% say that’s true of email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2385BA-84EB-7943-6C39-41836DF663D7}"/>
              </a:ext>
            </a:extLst>
          </p:cNvPr>
          <p:cNvSpPr txBox="1"/>
          <p:nvPr/>
        </p:nvSpPr>
        <p:spPr>
          <a:xfrm>
            <a:off x="10030076" y="2395179"/>
            <a:ext cx="1487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+mj-lt"/>
              </a:rPr>
              <a:t>60</a:t>
            </a:r>
            <a:r>
              <a:rPr lang="en-GB" sz="4000" b="1" dirty="0">
                <a:latin typeface="+mj-lt"/>
              </a:rPr>
              <a:t>%</a:t>
            </a:r>
            <a:endParaRPr lang="en-GB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112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0C44-381F-DA09-73A4-16FFDBB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cold response rates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A6450-D511-DC7F-A838-E9CF7489D5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Will vary across different sectors, you can access the full data source at JICMAIL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01FAA-95D1-1602-20A5-8BEAEC4EAC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638527-01B9-EA34-2C54-6FABE25660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Source:  JICMAIL, Response Rate Tracker, 2024</a:t>
            </a: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2D62956F-DEF8-19A4-9DF5-E7C3D8C834B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1484122"/>
              </p:ext>
            </p:extLst>
          </p:nvPr>
        </p:nvGraphicFramePr>
        <p:xfrm>
          <a:off x="423863" y="1781175"/>
          <a:ext cx="11333162" cy="3879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243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2819-6918-D20B-258E-B791C049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LIFETIME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20306-2787-ED03-CB12-5487B9BD8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4A190-A407-79EF-8E67-32672BD941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1855C6-52F9-82EF-7AC7-18109AA68F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781175"/>
            <a:ext cx="5660571" cy="4476750"/>
          </a:xfrm>
        </p:spPr>
        <p:txBody>
          <a:bodyPr/>
          <a:lstStyle/>
          <a:p>
            <a:r>
              <a:rPr lang="en-GB" dirty="0"/>
              <a:t>Take a look at your own data and the lifetime values to your different acquisition channels</a:t>
            </a:r>
          </a:p>
          <a:p>
            <a:r>
              <a:rPr lang="en-GB" dirty="0"/>
              <a:t>Brands will typically see that whilst direct mail acquisition isn’t the cheapest route to acquiring a new customer lifetime value will almost certainly be greater than other channels</a:t>
            </a:r>
          </a:p>
          <a:p>
            <a:r>
              <a:rPr lang="en-GB" dirty="0"/>
              <a:t>This is also true of door drop and partially addressed</a:t>
            </a:r>
          </a:p>
          <a:p>
            <a:r>
              <a:rPr lang="en-GB" dirty="0"/>
              <a:t>And will perform at better lifetime value outcomes than more main stream broadcast channels</a:t>
            </a:r>
          </a:p>
          <a:p>
            <a:r>
              <a:rPr lang="en-GB" dirty="0"/>
              <a:t>The channels that tend to be least “sticky” will be the ones where it is easiest to drop out of the relationship that a consumer might have signed up to, which is why F2F tends to yield lower LTV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CADE6A-231B-91C7-A9E3-E85381F9B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2124E19C-5005-FA5B-E198-B8C1D01CB322}"/>
              </a:ext>
            </a:extLst>
          </p:cNvPr>
          <p:cNvSpPr/>
          <p:nvPr/>
        </p:nvSpPr>
        <p:spPr>
          <a:xfrm flipH="1" flipV="1">
            <a:off x="1430055" y="1896087"/>
            <a:ext cx="3701668" cy="81716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id="{C4F5D63D-7743-49A7-0D1D-00C1D0CB6919}"/>
              </a:ext>
            </a:extLst>
          </p:cNvPr>
          <p:cNvSpPr/>
          <p:nvPr/>
        </p:nvSpPr>
        <p:spPr>
          <a:xfrm flipH="1" flipV="1">
            <a:off x="1658464" y="2754452"/>
            <a:ext cx="3244851" cy="817160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CD2584E7-8170-7C5F-DC91-76CD93163756}"/>
              </a:ext>
            </a:extLst>
          </p:cNvPr>
          <p:cNvSpPr/>
          <p:nvPr/>
        </p:nvSpPr>
        <p:spPr>
          <a:xfrm flipH="1" flipV="1">
            <a:off x="1880714" y="3612817"/>
            <a:ext cx="2800350" cy="817160"/>
          </a:xfrm>
          <a:prstGeom prst="trapezoid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2231B14-2B41-24FC-BBDB-89F4D3AC404C}"/>
              </a:ext>
            </a:extLst>
          </p:cNvPr>
          <p:cNvSpPr/>
          <p:nvPr/>
        </p:nvSpPr>
        <p:spPr>
          <a:xfrm flipH="1" flipV="1">
            <a:off x="2111328" y="4471182"/>
            <a:ext cx="2355850" cy="817160"/>
          </a:xfrm>
          <a:prstGeom prst="trapezoi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6BD19BB4-D01E-0BBA-0963-810515490F3C}"/>
              </a:ext>
            </a:extLst>
          </p:cNvPr>
          <p:cNvSpPr/>
          <p:nvPr/>
        </p:nvSpPr>
        <p:spPr>
          <a:xfrm flipH="1" flipV="1">
            <a:off x="2339928" y="5329548"/>
            <a:ext cx="1898650" cy="817160"/>
          </a:xfrm>
          <a:prstGeom prst="trapezoi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EBB6E3-3E62-5103-A02B-EBE164C74E09}"/>
              </a:ext>
            </a:extLst>
          </p:cNvPr>
          <p:cNvSpPr txBox="1"/>
          <p:nvPr/>
        </p:nvSpPr>
        <p:spPr>
          <a:xfrm>
            <a:off x="1792341" y="2120001"/>
            <a:ext cx="297709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</a:rPr>
              <a:t>COLD MAIL ACQUISITION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CAFCC-109D-E5E8-2CF8-8062C4C15C22}"/>
              </a:ext>
            </a:extLst>
          </p:cNvPr>
          <p:cNvSpPr txBox="1"/>
          <p:nvPr/>
        </p:nvSpPr>
        <p:spPr>
          <a:xfrm>
            <a:off x="1963862" y="2839867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PARTIALLY ADDRESSED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DOOR DROP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4CBC05-2AA8-37ED-59D8-2247902AD04D}"/>
              </a:ext>
            </a:extLst>
          </p:cNvPr>
          <p:cNvSpPr txBox="1"/>
          <p:nvPr/>
        </p:nvSpPr>
        <p:spPr>
          <a:xfrm>
            <a:off x="3021391" y="55534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  <a:latin typeface="+mj-lt"/>
              </a:rPr>
              <a:t>F2F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E9A980-41F1-ABE6-8F66-053D27716EDD}"/>
              </a:ext>
            </a:extLst>
          </p:cNvPr>
          <p:cNvSpPr txBox="1"/>
          <p:nvPr/>
        </p:nvSpPr>
        <p:spPr>
          <a:xfrm>
            <a:off x="2553767" y="3836731"/>
            <a:ext cx="145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TV &amp; RADIO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6961D6-08C3-12D2-D825-C050FE9B9861}"/>
              </a:ext>
            </a:extLst>
          </p:cNvPr>
          <p:cNvSpPr txBox="1"/>
          <p:nvPr/>
        </p:nvSpPr>
        <p:spPr>
          <a:xfrm>
            <a:off x="2770521" y="4695096"/>
            <a:ext cx="1037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</a:rPr>
              <a:t>DIGITAL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74641-B0A9-FF9E-AE1C-32B05626DEE9}"/>
              </a:ext>
            </a:extLst>
          </p:cNvPr>
          <p:cNvCxnSpPr>
            <a:cxnSpLocks/>
          </p:cNvCxnSpPr>
          <p:nvPr/>
        </p:nvCxnSpPr>
        <p:spPr>
          <a:xfrm>
            <a:off x="1297845" y="1896087"/>
            <a:ext cx="8366" cy="4250621"/>
          </a:xfrm>
          <a:prstGeom prst="straightConnector1">
            <a:avLst/>
          </a:prstGeom>
          <a:ln w="5715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8383E9-CC17-038E-D018-F0574D018A08}"/>
              </a:ext>
            </a:extLst>
          </p:cNvPr>
          <p:cNvSpPr txBox="1"/>
          <p:nvPr/>
        </p:nvSpPr>
        <p:spPr>
          <a:xfrm rot="16200000">
            <a:off x="156071" y="3855903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+mj-lt"/>
              </a:rPr>
              <a:t>LIFETIME VALUE</a:t>
            </a:r>
          </a:p>
        </p:txBody>
      </p:sp>
    </p:spTree>
    <p:extLst>
      <p:ext uri="{BB962C8B-B14F-4D97-AF65-F5344CB8AC3E}">
        <p14:creationId xmlns:p14="http://schemas.microsoft.com/office/powerpoint/2010/main" val="3774906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F283-EEDE-2D15-9520-2592E9EC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ALZHEIMER’S SOCIETY’S ‘FORGET ME NOT’ CAMPAIGN BROUGHT MEMORABLE RESULTS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8B68E-CEBC-93CE-94AC-5A3ABD8211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85B2-7E65-B3CC-F280-FCBF9ED09C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E67EFC-D595-4B45-41A9-6E5880E71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4" y="1781175"/>
            <a:ext cx="9335905" cy="447675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Background</a:t>
            </a:r>
          </a:p>
          <a:p>
            <a:pPr marL="0" indent="0" fontAlgn="base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Alzheimer's Society</a:t>
            </a:r>
            <a:r>
              <a:rPr lang="en-GB" dirty="0">
                <a:effectLst/>
              </a:rPr>
              <a:t> wanted to optimise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their multi-channel integrated campaign aimed at stimulating donations for their annual Forget Me Not Appeal from both new and existing donors.</a:t>
            </a:r>
            <a:endParaRPr lang="en-GB" dirty="0">
              <a:effectLst/>
            </a:endParaRPr>
          </a:p>
          <a:p>
            <a:pPr marL="0" indent="0" fontAlgn="base">
              <a:buNone/>
            </a:pPr>
            <a:r>
              <a:rPr lang="en-GB" b="1" dirty="0"/>
              <a:t>Solution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Research showed that most supporters had a close connection to the cause – either from knowing/caring for someone living with dementia or knowing someone who had passed away with dementia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insight prompted Alzheimer’s Society to show the close relationships between people with dementia and their loved ones. This was captured in the core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message 'Who will you wear your badge for?’.</a:t>
            </a: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campaign ran a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cross a diverse mix of channels including mail, door drop and Partially Addressed Mail.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Creative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synergy across all channels maximised the campaign’s impact. </a:t>
            </a:r>
            <a:endParaRPr lang="en-GB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Results</a:t>
            </a:r>
            <a:endParaRPr lang="en-US" dirty="0"/>
          </a:p>
          <a:p>
            <a:pPr marL="0" indent="0">
              <a:spcAft>
                <a:spcPts val="100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Alzheimer’s Society’s optimisation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strategy led to the 2023 campaign being the most successful Forget Me Not Appeal yet.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CA7943-593C-178C-F95E-AB24260CD9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100" kern="1200" dirty="0">
                <a:effectLst/>
                <a:latin typeface="Calibri" panose="020F0502020204030204" pitchFamily="34" charset="0"/>
                <a:ea typeface="MS Mincho" panose="02020609040205080304" pitchFamily="49" charset="-128"/>
              </a:rPr>
              <a:t>Source: DMA Award Entry, Charity, 2023</a:t>
            </a:r>
            <a:endParaRPr lang="en-GB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A letter with text on it&#10;&#10;Description automatically generated">
            <a:extLst>
              <a:ext uri="{FF2B5EF4-FFF2-40B4-BE49-F238E27FC236}">
                <a16:creationId xmlns:a16="http://schemas.microsoft.com/office/drawing/2014/main" id="{E0D0275F-3CEC-0A25-32D5-DC8B903C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543" y="2586525"/>
            <a:ext cx="2216756" cy="3167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AutoShape 2" descr="Our Charity of the Year 2023 - Together Housing">
            <a:extLst>
              <a:ext uri="{FF2B5EF4-FFF2-40B4-BE49-F238E27FC236}">
                <a16:creationId xmlns:a16="http://schemas.microsoft.com/office/drawing/2014/main" id="{BF1A4F8F-5640-8FB1-1E06-23D689B00D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034277-F190-1ADC-5833-BD0BC25C8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72" r="83396" b="72585"/>
          <a:stretch/>
        </p:blipFill>
        <p:spPr>
          <a:xfrm>
            <a:off x="10027555" y="1800537"/>
            <a:ext cx="1368859" cy="7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0DB6-784F-81CC-293F-D2CB22645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INNOVATIVE FORMAT DROVE LATE SUMMER BOOKINGS</a:t>
            </a:r>
            <a:b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2AE49-5E31-193A-7E0D-D892EE613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2622D-34FC-6917-7CDB-714A171E3C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787542D-5C6B-4EB3-96EB-9B37C3D5D2F8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35A87B-E1CD-7931-C522-AA0C04418D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4545" y="1781175"/>
            <a:ext cx="8829183" cy="447675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Background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Exodus Travels launched their Summer of Adventure campaign in April 2024. They aimed to stand out in a competitive market and driving bookings by offering a 15% discount on bookings made and travelled before September 30th, 2024.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/>
              <a:t>Solution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Partnering with Webmart, Exodus created a unique, interactive mailer. The design featured a die-cut logo and a sliding bangtail element revealing the special offer. Inside, a pull-out spread showcased trips and campaign details, with clear calls-to-action. The mailer was envelope-enclosed to qualify for Mailmark rates, saving over £15,000.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Data cleansing ensured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only compliant data would be used, reducing wastage.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JICMAIL insights guided the strategy. The campaign was made carbon-neutral through carbon-calculation and climate-positive postage.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Results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campaign drove 25.7% of all late bookings in the 4 weeks following the mailing. It accounted for 22.85% of all revenue during that period, achieving an impressive +2,600% ROAS.</a:t>
            </a:r>
            <a:endParaRPr lang="en-GB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FD85AE-C910-9E47-3506-4E88BA1AC3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 descr="A hand holding a blue rectangular object with a picture of a mountain landscape&#10;&#10;Description automatically generated">
            <a:extLst>
              <a:ext uri="{FF2B5EF4-FFF2-40B4-BE49-F238E27FC236}">
                <a16:creationId xmlns:a16="http://schemas.microsoft.com/office/drawing/2014/main" id="{7A3A3CF1-DB01-94DA-EC90-B2942025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836" y="3470806"/>
            <a:ext cx="2660008" cy="1496188"/>
          </a:xfrm>
          <a:prstGeom prst="rect">
            <a:avLst/>
          </a:prstGeom>
        </p:spPr>
      </p:pic>
      <p:pic>
        <p:nvPicPr>
          <p:cNvPr id="8" name="Picture 1" descr="Exodus Travels Logo PNG Vector (SVG ...">
            <a:extLst>
              <a:ext uri="{FF2B5EF4-FFF2-40B4-BE49-F238E27FC236}">
                <a16:creationId xmlns:a16="http://schemas.microsoft.com/office/drawing/2014/main" id="{21C12A83-5D63-1EE3-9BED-9B817D309F7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242" y="2746032"/>
            <a:ext cx="1763196" cy="6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980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application_POWER_USER_SEPARATOR_ICONS_edit_POWER_USER_SEPARATOR_ICONS_executable_POWER_USER_SEPARATOR_ICONS_illustration_POWER_USER_SEPARATOR_ICONS_illustrator_POWER_USER_SEPARATOR_ICONS_program_POWER_USER_SEPARATOR_ICONS_softwar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target_POWER_USER_SEPARATOR_ICONS_aim_POWER_USER_SEPARATOR_ICONS_alternate_POWER_USER_SEPARATOR_ICONS_swapping_POWER_USER_SEPARATOR_ICONS_switch_POWER_USER_SEPARATOR_ICONS_target-shooting_POWER_USER_SEPARATOR_ICONS_targete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ercent_POWER_USER_SEPARATOR_ICONS_deal_POWER_USER_SEPARATOR_ICONS_deals_POWER_USER_SEPARATOR_ICONS_discount_POWER_USER_SEPARATOR_ICONS_hurry_POWER_USER_SEPARATOR_ICONS_offer_POWER_USER_SEPARATOR_ICONS_sal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aper_POWER_USER_SEPARATOR_ICONS_aircraft_POWER_USER_SEPARATOR_ICONS_airplane_POWER_USER_SEPARATOR_ICONS_play_POWER_USER_SEPARATOR_ICONS_send_POWER_USER_SEPARATOR_ICONS_email_POWER_USER_SEPARATOR_ICONS_messag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plus_POWER_USER_SEPARATOR_ICONS_with_POWER_USER_SEPARATOR_ICONS_put-together_POWER_USER_SEPARATOR_ICONS_operator_POWER_USER_SEPARATOR_ICONS_operate_POWER_USER_SEPARATOR_ICONS_more_POWER_USER_SEPARATOR_ICONS_math_POWER_USER_SEPARATOR_ICONS_high_POWER_USER_SEPARATOR_ICONS_expand_POWER_USER_SEPARATOR_ICONS_create_POWER_USER_SEPARATOR_ICONS_combine_POWER_USER_SEPARATOR_ICONS_both_POWER_USER_SEPARATOR_ICONS_big_POWER_USER_SEPARATOR_ICONS_add_POWER_USER_SEPARATOR_ICONS_complemen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help_POWER_USER_SEPARATOR_ICONS_helper_POWER_USER_SEPARATOR_ICONS_need-help_POWER_USER_SEPARATOR_ICONS_question_POWER_USER_SEPARATOR_ICONS_question-mark_POWER_USER_SEPARATOR_ICONS_questionmark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6DCF483_4CC0_4362_ADA0_617ACA3131BA&quot;,&quot;SourceFullName&quot;:&quot;\\\\Users\\arrantindall\\Library\\Group Containers\\UBF8T346G9.ms\\WebArchiveCopyPasteTempFiles\\com.microsoft.Word\\jY+Ralsi6akAAAAASUVORK5CYII=&quot;,&quot;LastUpdate&quot;:&quot;2025-02-20 11:41 AM&quot;,&quot;UpdatedBy&quot;:&quot;sophie.grender&quot;,&quot;IsLinked&quot;:false,&quot;IsBrokenLink&quot;:false,&quot;Type&quot;:2,&quot;ShapeId&quot;:0,&quot;WorksheetName&quot;:null}"/>
</p:tagLst>
</file>

<file path=ppt/theme/theme1.xml><?xml version="1.0" encoding="utf-8"?>
<a:theme xmlns:a="http://schemas.openxmlformats.org/drawingml/2006/main" name="Office Theme">
  <a:themeElements>
    <a:clrScheme name="Custom Marketreach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E7975"/>
      </a:accent2>
      <a:accent3>
        <a:srgbClr val="F9D3D1"/>
      </a:accent3>
      <a:accent4>
        <a:srgbClr val="000000"/>
      </a:accent4>
      <a:accent5>
        <a:srgbClr val="666666"/>
      </a:accent5>
      <a:accent6>
        <a:srgbClr val="C1C1C1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Marketreach Colours">
      <a:dk1>
        <a:srgbClr val="000000"/>
      </a:dk1>
      <a:lt1>
        <a:srgbClr val="FFFFFF"/>
      </a:lt1>
      <a:dk2>
        <a:srgbClr val="666666"/>
      </a:dk2>
      <a:lt2>
        <a:srgbClr val="FFFFFF"/>
      </a:lt2>
      <a:accent1>
        <a:srgbClr val="E32019"/>
      </a:accent1>
      <a:accent2>
        <a:srgbClr val="E94D47"/>
      </a:accent2>
      <a:accent3>
        <a:srgbClr val="EE7975"/>
      </a:accent3>
      <a:accent4>
        <a:srgbClr val="F3A6A3"/>
      </a:accent4>
      <a:accent5>
        <a:srgbClr val="F9D3D1"/>
      </a:accent5>
      <a:accent6>
        <a:srgbClr val="000000"/>
      </a:accent6>
      <a:hlink>
        <a:srgbClr val="E32019"/>
      </a:hlink>
      <a:folHlink>
        <a:srgbClr val="E94D47"/>
      </a:folHlink>
    </a:clrScheme>
    <a:fontScheme name="Marketreach font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7d9dac-b3e0-4010-a31f-c9f487ae09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D8A59B4AA4848ADA4BE9476DACB43" ma:contentTypeVersion="14" ma:contentTypeDescription="Create a new document." ma:contentTypeScope="" ma:versionID="70c108b2fcbff4ff9bbeb89ecf086dda">
  <xsd:schema xmlns:xsd="http://www.w3.org/2001/XMLSchema" xmlns:xs="http://www.w3.org/2001/XMLSchema" xmlns:p="http://schemas.microsoft.com/office/2006/metadata/properties" xmlns:ns3="707d9dac-b3e0-4010-a31f-c9f487ae09b7" targetNamespace="http://schemas.microsoft.com/office/2006/metadata/properties" ma:root="true" ma:fieldsID="196871291bfcfa2beb5b3dd12e95e968" ns3:_="">
    <xsd:import namespace="707d9dac-b3e0-4010-a31f-c9f487ae09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d9dac-b3e0-4010-a31f-c9f487ae0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937AC5-93BF-49A6-B607-CC4F4B0ECEB8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07d9dac-b3e0-4010-a31f-c9f487ae09b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B9B7A39-CCC6-4ED8-B3FC-BD560E9CD4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1B26B6-C6C1-4C29-AF4B-6725E0327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7d9dac-b3e0-4010-a31f-c9f487ae09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1983</Words>
  <Application>Microsoft Office PowerPoint</Application>
  <PresentationFormat>Widescreen</PresentationFormat>
  <Paragraphs>224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Impact</vt:lpstr>
      <vt:lpstr>Söhne</vt:lpstr>
      <vt:lpstr>Times New Roman</vt:lpstr>
      <vt:lpstr>-webkit-standard</vt:lpstr>
      <vt:lpstr>Wingdings</vt:lpstr>
      <vt:lpstr>Office Theme</vt:lpstr>
      <vt:lpstr>10_Office Theme</vt:lpstr>
      <vt:lpstr>ROYAL MAIL ACQUISITION INCENTIVE 2025-2026</vt:lpstr>
      <vt:lpstr>PowerPoint Presentation</vt:lpstr>
      <vt:lpstr>There are good reasons to use mail</vt:lpstr>
      <vt:lpstr>What people want from brands</vt:lpstr>
      <vt:lpstr>Customer acquisition more challenging than ever</vt:lpstr>
      <vt:lpstr>Typical cold response rates</vt:lpstr>
      <vt:lpstr>TYPICAL LIFETIME VALUES</vt:lpstr>
      <vt:lpstr>ALZHEIMER’S SOCIETY’S ‘FORGET ME NOT’ CAMPAIGN BROUGHT MEMORABLE RESULTS</vt:lpstr>
      <vt:lpstr>AN INNOVATIVE FORMAT DROVE LATE SUMMER BOOKINGS </vt:lpstr>
      <vt:lpstr>Catalogues bedded in new, high-quality customers </vt:lpstr>
      <vt:lpstr>Some more compelling reasons…</vt:lpstr>
      <vt:lpstr>PowerPoint Presentation</vt:lpstr>
      <vt:lpstr>Advertising mail</vt:lpstr>
      <vt:lpstr>Entry requirements</vt:lpstr>
      <vt:lpstr>Offer dates</vt:lpstr>
      <vt:lpstr>Postage credits</vt:lpstr>
      <vt:lpstr>The APPLICATION AND CREDIT process</vt:lpstr>
      <vt:lpstr>The more detail the better!</vt:lpstr>
      <vt:lpstr>Frequently asked 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2018-10-03T11:19:32Z</dcterms:created>
  <dcterms:modified xsi:type="dcterms:W3CDTF">2025-02-20T12:21:15Z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0f36f3-41a5-4f45-a6a2-e224f336accd_Enabled">
    <vt:lpwstr>true</vt:lpwstr>
  </property>
  <property fmtid="{D5CDD505-2E9C-101B-9397-08002B2CF9AE}" pid="3" name="MSIP_Label_980f36f3-41a5-4f45-a6a2-e224f336accd_SetDate">
    <vt:lpwstr>2021-08-02T15:26:48Z</vt:lpwstr>
  </property>
  <property fmtid="{D5CDD505-2E9C-101B-9397-08002B2CF9AE}" pid="4" name="MSIP_Label_980f36f3-41a5-4f45-a6a2-e224f336accd_Method">
    <vt:lpwstr>Standard</vt:lpwstr>
  </property>
  <property fmtid="{D5CDD505-2E9C-101B-9397-08002B2CF9AE}" pid="5" name="MSIP_Label_980f36f3-41a5-4f45-a6a2-e224f336accd_Name">
    <vt:lpwstr>980f36f3-41a5-4f45-a6a2-e224f336accd</vt:lpwstr>
  </property>
  <property fmtid="{D5CDD505-2E9C-101B-9397-08002B2CF9AE}" pid="6" name="MSIP_Label_980f36f3-41a5-4f45-a6a2-e224f336accd_SiteId">
    <vt:lpwstr>7a082108-90dd-41ac-be41-9b8feabee2da</vt:lpwstr>
  </property>
  <property fmtid="{D5CDD505-2E9C-101B-9397-08002B2CF9AE}" pid="7" name="MSIP_Label_980f36f3-41a5-4f45-a6a2-e224f336accd_ActionId">
    <vt:lpwstr/>
  </property>
  <property fmtid="{D5CDD505-2E9C-101B-9397-08002B2CF9AE}" pid="8" name="MSIP_Label_980f36f3-41a5-4f45-a6a2-e224f336accd_ContentBits">
    <vt:lpwstr>2</vt:lpwstr>
  </property>
  <property fmtid="{D5CDD505-2E9C-101B-9397-08002B2CF9AE}" pid="9" name="ContentTypeId">
    <vt:lpwstr>0x010100FC8D8A59B4AA4848ADA4BE9476DACB43</vt:lpwstr>
  </property>
</Properties>
</file>