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8" r:id="rId6"/>
    <p:sldId id="261" r:id="rId7"/>
    <p:sldId id="270" r:id="rId8"/>
    <p:sldId id="2147376535" r:id="rId9"/>
    <p:sldId id="1677" r:id="rId10"/>
    <p:sldId id="2747" r:id="rId11"/>
    <p:sldId id="2147376533" r:id="rId12"/>
    <p:sldId id="2737" r:id="rId13"/>
    <p:sldId id="572" r:id="rId14"/>
    <p:sldId id="2147376534" r:id="rId15"/>
    <p:sldId id="3626" r:id="rId16"/>
    <p:sldId id="2147376536" r:id="rId17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44D47"/>
    <a:srgbClr val="666666"/>
    <a:srgbClr val="E32119"/>
    <a:srgbClr val="000000"/>
    <a:srgbClr val="FDC304"/>
    <a:srgbClr val="82CBD4"/>
    <a:srgbClr val="95C121"/>
    <a:srgbClr val="EF7E05"/>
    <a:srgbClr val="1BACE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3792" autoAdjust="0"/>
  </p:normalViewPr>
  <p:slideViewPr>
    <p:cSldViewPr snapToGrid="0">
      <p:cViewPr varScale="1">
        <p:scale>
          <a:sx n="107" d="100"/>
          <a:sy n="107" d="100"/>
        </p:scale>
        <p:origin x="81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186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8DAB-FE87-4CAB-AEAC-2A9EBE555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C4E2-F6F1-419C-9F44-302787CC4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7A0D-4AE4-469D-8C0F-1E3E19CC0F04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4850C-42C4-41F0-AA1F-2F442460B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8400-D95F-432A-B8B1-FBF545FE0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E6EB-C898-47AB-9193-70CED8AB4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4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64C0-77EE-456B-9747-0A15F816AD6A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A71F-ED3E-4A54-969C-A8BBEECB2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8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erusersoftwares.com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owerusersoftwares.com/terms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erusersoftwares.com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owerusersoftwares.com/term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template was inserted from Power-user, the productivity add-in for PowerPoint, Excel and Word.</a:t>
            </a:r>
          </a:p>
          <a:p>
            <a:r>
              <a:rPr lang="en-GB" dirty="0"/>
              <a:t>Install Power-user to access thousands of templates, icons, maps, diagrams and charts with Power-user.</a:t>
            </a:r>
          </a:p>
          <a:p>
            <a:r>
              <a:rPr lang="en-GB" dirty="0"/>
              <a:t>Visit </a:t>
            </a:r>
            <a:r>
              <a:rPr lang="en-GB" dirty="0">
                <a:hlinkClick r:id="rId3"/>
              </a:rPr>
              <a:t>https://www.powerusersoftwares.com/</a:t>
            </a:r>
            <a:endParaRPr lang="en-GB" dirty="0"/>
          </a:p>
          <a:p>
            <a:r>
              <a:rPr lang="en-GB" dirty="0"/>
              <a:t>©Power-user SAS, terms of license: </a:t>
            </a:r>
            <a:r>
              <a:rPr lang="en-GB" dirty="0">
                <a:hlinkClick r:id="rId4"/>
              </a:rPr>
              <a:t>https://www.powerusersoftwares.com/terms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76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template was inserted from Power-user, the productivity add-in for PowerPoint, Excel and Word.</a:t>
            </a:r>
          </a:p>
          <a:p>
            <a:r>
              <a:rPr lang="en-GB" dirty="0"/>
              <a:t>Install Power-user to access thousands of templates, icons, maps, diagrams and charts with Power-user.</a:t>
            </a:r>
          </a:p>
          <a:p>
            <a:r>
              <a:rPr lang="en-GB" dirty="0"/>
              <a:t>Visit </a:t>
            </a:r>
            <a:r>
              <a:rPr lang="en-GB" dirty="0">
                <a:hlinkClick r:id="rId3"/>
              </a:rPr>
              <a:t>https://www.powerusersoftwares.com/</a:t>
            </a:r>
            <a:endParaRPr lang="en-GB" dirty="0"/>
          </a:p>
          <a:p>
            <a:r>
              <a:rPr lang="en-GB" dirty="0"/>
              <a:t>©Power-user SAS, terms of license: </a:t>
            </a:r>
            <a:r>
              <a:rPr lang="en-GB" dirty="0">
                <a:hlinkClick r:id="rId4"/>
              </a:rPr>
              <a:t>https://www.powerusersoftwares.com/terms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767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Win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erson sitting at a table&#10;&#10;Description automatically generated">
            <a:extLst>
              <a:ext uri="{FF2B5EF4-FFF2-40B4-BE49-F238E27FC236}">
                <a16:creationId xmlns:a16="http://schemas.microsoft.com/office/drawing/2014/main" id="{3747B2C2-D7DB-F96A-CA19-BCB21C005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"/>
          <a:stretch/>
        </p:blipFill>
        <p:spPr>
          <a:xfrm>
            <a:off x="0" y="0"/>
            <a:ext cx="12209138" cy="6857999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673D9D7-75A6-4AE4-226E-79C397A287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6CB0B91-34B3-9F5A-BAC8-A94E7886C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CBE09BC7-40D7-5252-6C1C-F503A117A8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65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red dart hitting the center of a dartboard&#10;&#10;Description automatically generated">
            <a:extLst>
              <a:ext uri="{FF2B5EF4-FFF2-40B4-BE49-F238E27FC236}">
                <a16:creationId xmlns:a16="http://schemas.microsoft.com/office/drawing/2014/main" id="{06ECAB87-E9E8-9269-808A-AE4DA532E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989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C2E891-B959-F4FF-6A83-B74767453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D34DE-EF1F-16E6-F0D2-10F19E7576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F44D47-D220-6FFA-2D73-0A6D2C428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FC88151-035A-659B-D320-5D73A11CB7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4544" y="1781175"/>
            <a:ext cx="9857140" cy="436076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 b="1">
                <a:solidFill>
                  <a:schemeClr val="bg1"/>
                </a:solidFill>
              </a:defRPr>
            </a:lvl1pPr>
            <a:lvl2pPr marL="9144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2pPr>
            <a:lvl3pPr marL="13716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agenda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DBCA269-E9DF-2374-02B1-C006B6314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EDIT, E.G.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0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P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group of kids pulling a rope&#10;&#10;Description automatically generated">
            <a:extLst>
              <a:ext uri="{FF2B5EF4-FFF2-40B4-BE49-F238E27FC236}">
                <a16:creationId xmlns:a16="http://schemas.microsoft.com/office/drawing/2014/main" id="{56250658-E613-41DD-E1F3-EBA5C6916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5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C2E891-B959-F4FF-6A83-B74767453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D34DE-EF1F-16E6-F0D2-10F19E7576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2146C0-C60E-7AAF-EBD4-64C0DB26B87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4544" y="1781175"/>
            <a:ext cx="9857140" cy="436076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 b="1">
                <a:solidFill>
                  <a:schemeClr val="bg1"/>
                </a:solidFill>
              </a:defRPr>
            </a:lvl1pPr>
            <a:lvl2pPr marL="9144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2pPr>
            <a:lvl3pPr marL="13716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D150C-BED2-6991-33E2-B68B31852D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ACC9F6F-C062-025D-B837-A281429D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EDIT, E.G.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743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100677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single title, upper case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10039124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ADCCE5-13D3-CE70-0806-5B9AFDFE49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1BA0255-B68A-F247-A437-8EA9512663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75563C-D454-5866-91F5-422E7E96B7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567530D-C0DE-CB06-FBF9-CAD198CA90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33A244C7-8D54-ABB4-6BD3-94A6070E2A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90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748C296-1AF5-F847-854D-2C0B9016D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1009627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double title,</a:t>
            </a:r>
            <a:br>
              <a:rPr lang="en-US" dirty="0"/>
            </a:br>
            <a:r>
              <a:rPr lang="en-US" dirty="0"/>
              <a:t>upper case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BC905B-966A-324C-BD60-0E81083AC3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5" y="1468614"/>
            <a:ext cx="10067699" cy="27591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CE2DE8-03B2-4D41-8C78-EBE9436DA30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E697FE-9F90-4E61-A5A4-654ACBE73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A0B263F-3014-55F6-0546-D7E9A23B80C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157C870-9501-4331-FCE1-7C5D289D15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CE69A10F-CEFA-57E0-B395-AB5769B8D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EEC3C1A-4249-C6CD-BEE3-3632FD25D9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32924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W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close-up of a windmill&#10;&#10;Description automatically generated">
            <a:extLst>
              <a:ext uri="{FF2B5EF4-FFF2-40B4-BE49-F238E27FC236}">
                <a16:creationId xmlns:a16="http://schemas.microsoft.com/office/drawing/2014/main" id="{615FB81F-FAC9-B398-6A98-C241E9E2D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7972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0F66D9-CD2E-B4EF-3856-45381210F9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1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R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erson reading a paper&#10;&#10;Description automatically generated">
            <a:extLst>
              <a:ext uri="{FF2B5EF4-FFF2-40B4-BE49-F238E27FC236}">
                <a16:creationId xmlns:a16="http://schemas.microsoft.com/office/drawing/2014/main" id="{3747269B-3FFA-D268-DCDB-A7CC7BCCA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199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2" y="-1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B8FB92-66BA-B898-5637-878EF6BC97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11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h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child sitting in a chair with his feet on the radiator&#10;&#10;Description automatically generated">
            <a:extLst>
              <a:ext uri="{FF2B5EF4-FFF2-40B4-BE49-F238E27FC236}">
                <a16:creationId xmlns:a16="http://schemas.microsoft.com/office/drawing/2014/main" id="{CEAC376B-CCB0-2363-6C56-83FCF3F8C8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DE8BC-FDB4-6154-C871-0783F60E23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60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Sun shining through the leaves of a plant&#10;&#10;Description automatically generated">
            <a:extLst>
              <a:ext uri="{FF2B5EF4-FFF2-40B4-BE49-F238E27FC236}">
                <a16:creationId xmlns:a16="http://schemas.microsoft.com/office/drawing/2014/main" id="{F18017F1-DFA3-5309-EB08-6A9E10AE3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161" cy="68621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4177"/>
            <a:ext cx="12203553" cy="6862177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E0E154-6A25-2A4A-3E15-9C6348423C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08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erson opening a letter&#10;&#10;Description automatically generated">
            <a:extLst>
              <a:ext uri="{FF2B5EF4-FFF2-40B4-BE49-F238E27FC236}">
                <a16:creationId xmlns:a16="http://schemas.microsoft.com/office/drawing/2014/main" id="{FD803DEC-AE53-3DD8-25E4-14BC033CC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04FCE-67E0-37DA-59FC-590BE9BFFF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06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erson holding a trophy&#10;&#10;Description automatically generated">
            <a:extLst>
              <a:ext uri="{FF2B5EF4-FFF2-40B4-BE49-F238E27FC236}">
                <a16:creationId xmlns:a16="http://schemas.microsoft.com/office/drawing/2014/main" id="{98EA204B-B88F-774C-B8FC-1737FCFE63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3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treng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child in a garment holding a barbell&#10;&#10;Description automatically generated">
            <a:extLst>
              <a:ext uri="{FF2B5EF4-FFF2-40B4-BE49-F238E27FC236}">
                <a16:creationId xmlns:a16="http://schemas.microsoft.com/office/drawing/2014/main" id="{8B2B9B5B-81FB-F17D-3E14-3636164713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8666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DBB20C6A-C347-EBF1-B98B-A8DF1551CF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FF5E309-D550-02BD-695F-41FC14113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5" name="Text Placeholder 37">
            <a:extLst>
              <a:ext uri="{FF2B5EF4-FFF2-40B4-BE49-F238E27FC236}">
                <a16:creationId xmlns:a16="http://schemas.microsoft.com/office/drawing/2014/main" id="{37474BBE-261E-CE92-2409-6CC0FC03F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363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person jumping in the air&#10;&#10;Description automatically generated">
            <a:extLst>
              <a:ext uri="{FF2B5EF4-FFF2-40B4-BE49-F238E27FC236}">
                <a16:creationId xmlns:a16="http://schemas.microsoft.com/office/drawing/2014/main" id="{C7A8A9E9-53E7-CAF4-4CAC-31F63B2E9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4018" y="0"/>
            <a:ext cx="12196017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4018" y="0"/>
            <a:ext cx="12196017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34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group of women hugging in a doorway&#10;&#10;Description automatically generated">
            <a:extLst>
              <a:ext uri="{FF2B5EF4-FFF2-40B4-BE49-F238E27FC236}">
                <a16:creationId xmlns:a16="http://schemas.microsoft.com/office/drawing/2014/main" id="{44F0A615-6D8F-D83D-B4CF-11D559B3F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"/>
            <a:ext cx="1219200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191999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79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BAD6FF-2C18-B6DE-7C43-6A3405FAC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1E7AB0-5A82-805E-31C3-ACFDAB4A4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0B18E9-00FF-1497-33D7-6BAFFE7A1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47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EBDDC6-21E8-07E3-5F83-CCE0FC6C6FE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BAD6FF-2C18-B6DE-7C43-6A3405FAC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C03CEC-3C11-D151-C389-E5C20874E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20725AC2-C666-6A35-B249-2BA790DEA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91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Skate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person sitting on a skateboard with her arms outstretched&#10;&#10;Description automatically generated">
            <a:extLst>
              <a:ext uri="{FF2B5EF4-FFF2-40B4-BE49-F238E27FC236}">
                <a16:creationId xmlns:a16="http://schemas.microsoft.com/office/drawing/2014/main" id="{D39316BD-BF8E-85A5-A660-2012622487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207678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98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close-up of a graph&#10;&#10;Description automatically generated">
            <a:extLst>
              <a:ext uri="{FF2B5EF4-FFF2-40B4-BE49-F238E27FC236}">
                <a16:creationId xmlns:a16="http://schemas.microsoft.com/office/drawing/2014/main" id="{B2C8C370-F749-841F-1670-8CF0F3341B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678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5940"/>
            <a:ext cx="12207678" cy="68639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11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group of people laughing while looking at a phone&#10;&#10;Description automatically generated">
            <a:extLst>
              <a:ext uri="{FF2B5EF4-FFF2-40B4-BE49-F238E27FC236}">
                <a16:creationId xmlns:a16="http://schemas.microsoft.com/office/drawing/2014/main" id="{5C084F28-5243-2540-6012-D6687E66A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1520"/>
            <a:ext cx="12192000" cy="68695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200682" cy="68695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12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Ke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close-up of a keyboard&#10;&#10;Description automatically generated">
            <a:extLst>
              <a:ext uri="{FF2B5EF4-FFF2-40B4-BE49-F238E27FC236}">
                <a16:creationId xmlns:a16="http://schemas.microsoft.com/office/drawing/2014/main" id="{B16AC698-A3D4-7B74-453B-78192D0B61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67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1" y="0"/>
            <a:ext cx="12207677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63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31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,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7E58F1E-BE42-005F-61DA-303AF0C93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9567541-6B89-459A-8389-EA678A028EED}"/>
              </a:ext>
            </a:extLst>
          </p:cNvPr>
          <p:cNvSpPr/>
          <p:nvPr userDrawn="1"/>
        </p:nvSpPr>
        <p:spPr>
          <a:xfrm>
            <a:off x="106326" y="6609810"/>
            <a:ext cx="1493186" cy="163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8EA749-2134-FC2B-483D-5BE450CD3A22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C53A91-1C2E-7549-551D-F64DA266ECFB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1F77CA-8475-8A83-5294-69CCAF54FD54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EC1E353-1A4A-567E-772B-1C8F3775DB4F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FD84219-E493-B6AB-9472-604A6059B963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137C3FA-4087-AD74-949D-725DD73C51FD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FF4872E-9A1A-0972-CF8B-3C85AD9E64C0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4DEB20A-F436-3145-CDBC-7DAD4055765D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FC9E597-0002-1174-B578-B963D49FD97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628D924D-92B0-ED7F-50C5-E896DD6A8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23DE9BE-169D-B8FD-00E2-97B3065632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0F0FB253-7CB9-CC74-6108-34DD2E0380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2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R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erson carrying a child on his shoulders&#10;&#10;Description automatically generated">
            <a:extLst>
              <a:ext uri="{FF2B5EF4-FFF2-40B4-BE49-F238E27FC236}">
                <a16:creationId xmlns:a16="http://schemas.microsoft.com/office/drawing/2014/main" id="{E11396B2-978D-E846-6727-E0680EDA7C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3793"/>
            <a:ext cx="12201228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"/>
          <a:stretch/>
        </p:blipFill>
        <p:spPr>
          <a:xfrm>
            <a:off x="0" y="-3792"/>
            <a:ext cx="12215242" cy="68655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2D5759CB-E0F3-21AE-5869-DD3E0AC300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6AA415C-1070-2553-E822-9B87D3351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91108AA1-0A1F-B944-AA04-34C1C2806A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334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Jo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62B3D5CD-537F-93EF-2D7A-F5FE184E26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8683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99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Self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couple of people taking a selfie&#10;&#10;Description automatically generated">
            <a:extLst>
              <a:ext uri="{FF2B5EF4-FFF2-40B4-BE49-F238E27FC236}">
                <a16:creationId xmlns:a16="http://schemas.microsoft.com/office/drawing/2014/main" id="{5F687EFD-9136-A143-2913-E317FDABB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732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6732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9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Tre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child reaching out to touch a tree&#10;&#10;Description automatically generated">
            <a:extLst>
              <a:ext uri="{FF2B5EF4-FFF2-40B4-BE49-F238E27FC236}">
                <a16:creationId xmlns:a16="http://schemas.microsoft.com/office/drawing/2014/main" id="{74744EF0-BCC8-B882-9BA2-17FB6F1BA2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6732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53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Typ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erson typing on a computer&#10;&#10;Description automatically generated">
            <a:extLst>
              <a:ext uri="{FF2B5EF4-FFF2-40B4-BE49-F238E27FC236}">
                <a16:creationId xmlns:a16="http://schemas.microsoft.com/office/drawing/2014/main" id="{7F0C4A4A-49DC-834D-AC3F-A56C4F6DFC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17" y="0"/>
            <a:ext cx="12200766" cy="6873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4018" y="1"/>
            <a:ext cx="12200766" cy="68732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1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6F284D-C198-8A4A-6135-E882F78B6B8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3C3B88-18EA-77F2-68A1-373076526B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3BB1AE-05EB-FFE4-B958-9E536EE9E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385E8B7-6F34-8B37-FBC0-FA5FA2BBE9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</p:spTree>
    <p:extLst>
      <p:ext uri="{BB962C8B-B14F-4D97-AF65-F5344CB8AC3E}">
        <p14:creationId xmlns:p14="http://schemas.microsoft.com/office/powerpoint/2010/main" val="1823509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No In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8680EE-E3CF-C6C2-CB48-58D3A2AED3E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2C136E-16D2-0EF9-3E60-896BD8308D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F2FF778-7697-6DD7-DD59-A5CDAA0E19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AFABC617-4291-C37A-B122-59D4A21987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2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D803-1BF7-40EA-AC91-081933E6A3B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4141" y="1779739"/>
            <a:ext cx="5452876" cy="442313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1A7618-3887-4838-98CE-FDFA033A94B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41B46AD-0363-49D0-9A55-12F4487A1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 slide, 2 columns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9C4766-C987-4787-8811-9BA501FABE5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9757" y="1779739"/>
            <a:ext cx="5452876" cy="442313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C3C18F-C2F7-F6FB-2CA1-32B696DEE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34D61CE-B03E-894A-D61E-D31C888307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9CB51C3-B144-48BC-390F-EC5617C2D7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B011B905-DED4-9890-3913-569F0D294D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FF65AB8-AD4B-F6C6-3699-181B7020A0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08673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105655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8CB4004A-0774-9F68-17C4-398589D6E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88BEAD9-9CB8-754F-DD5A-9E4036001B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121661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, Leav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 descr="A close-up of a tree&#10;&#10;Description automatically generated">
            <a:extLst>
              <a:ext uri="{FF2B5EF4-FFF2-40B4-BE49-F238E27FC236}">
                <a16:creationId xmlns:a16="http://schemas.microsoft.com/office/drawing/2014/main" id="{EDD2A056-5B1B-049B-DA50-3D7FB69ED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C6CDD1-A880-79CA-B91B-6B58E13BE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5B804615-3677-3B68-B831-34621A05F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8F97505-45A9-0A8C-5236-18B49815FD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083514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, Rea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holding a stack of papers&#10;&#10;Description automatically generated">
            <a:extLst>
              <a:ext uri="{FF2B5EF4-FFF2-40B4-BE49-F238E27FC236}">
                <a16:creationId xmlns:a16="http://schemas.microsoft.com/office/drawing/2014/main" id="{55FCA34E-D4EB-0ACE-A525-765EC644E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0"/>
            <a:ext cx="6096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C6CDD1-A880-79CA-B91B-6B58E13BE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2616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22E8753F-B9AA-B56B-5C17-46F5CEBE9D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39CC3-B85A-CD5D-2940-0D9115B177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685648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o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row of colorful houses&#10;&#10;Description automatically generated">
            <a:extLst>
              <a:ext uri="{FF2B5EF4-FFF2-40B4-BE49-F238E27FC236}">
                <a16:creationId xmlns:a16="http://schemas.microsoft.com/office/drawing/2014/main" id="{8EC0BCA7-E2C9-A700-89E2-A057F988D9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374"/>
            <a:ext cx="12192000" cy="6857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"/>
          <a:stretch/>
        </p:blipFill>
        <p:spPr>
          <a:xfrm>
            <a:off x="0" y="0"/>
            <a:ext cx="12211770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FD3053F-5558-BD67-AA8E-D2AF137FD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2E6DDC2-744E-08E6-97D5-2B83035F8E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B97EBEBA-92EF-4B0E-BEFA-41E77572C7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0635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17909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Rea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F10CF9-87BA-BE1D-2919-600FB43B63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84" y="1"/>
            <a:ext cx="6096003" cy="68593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CC389-977C-B54D-2B2B-16085ACED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95" r="1"/>
          <a:stretch/>
        </p:blipFill>
        <p:spPr>
          <a:xfrm>
            <a:off x="7094" y="109908"/>
            <a:ext cx="1838585" cy="24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59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Targ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E09E114B-6E22-6D01-0E76-FBAAB2B72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302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CC389-977C-B54D-2B2B-16085ACED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95" r="1"/>
          <a:stretch/>
        </p:blipFill>
        <p:spPr>
          <a:xfrm>
            <a:off x="7094" y="109908"/>
            <a:ext cx="1838585" cy="24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73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E337FF-EC20-FC4E-A512-80CDE51F4AC9}"/>
              </a:ext>
            </a:extLst>
          </p:cNvPr>
          <p:cNvSpPr/>
          <p:nvPr userDrawn="1"/>
        </p:nvSpPr>
        <p:spPr>
          <a:xfrm>
            <a:off x="1065230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081F068-E853-4A4F-9EFD-B29B74282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9785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092A17-E78C-9740-AB28-68C7E769D4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49785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576F0-DC67-4F7A-A308-E8A231AB271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7D8C70-D8D3-4616-8AD6-B7531CA66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3 stages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863C8E-9F0F-4046-A264-6A18A57D022C}"/>
              </a:ext>
            </a:extLst>
          </p:cNvPr>
          <p:cNvSpPr/>
          <p:nvPr userDrawn="1"/>
        </p:nvSpPr>
        <p:spPr>
          <a:xfrm>
            <a:off x="4500922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3E954C-0710-40FA-98A2-EB54FBFAE9A0}"/>
              </a:ext>
            </a:extLst>
          </p:cNvPr>
          <p:cNvSpPr/>
          <p:nvPr userDrawn="1"/>
        </p:nvSpPr>
        <p:spPr>
          <a:xfrm>
            <a:off x="7936614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35">
            <a:extLst>
              <a:ext uri="{FF2B5EF4-FFF2-40B4-BE49-F238E27FC236}">
                <a16:creationId xmlns:a16="http://schemas.microsoft.com/office/drawing/2014/main" id="{F763D85A-53EF-21E0-AE8D-8387C9A867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21169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35">
            <a:extLst>
              <a:ext uri="{FF2B5EF4-FFF2-40B4-BE49-F238E27FC236}">
                <a16:creationId xmlns:a16="http://schemas.microsoft.com/office/drawing/2014/main" id="{B4BE02F9-0984-31D3-FB53-BAE64616F9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85477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" name="Text Placeholder 40">
            <a:extLst>
              <a:ext uri="{FF2B5EF4-FFF2-40B4-BE49-F238E27FC236}">
                <a16:creationId xmlns:a16="http://schemas.microsoft.com/office/drawing/2014/main" id="{7205860A-8A37-A13F-D556-FEF702702A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85477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08E500C8-CDAC-8D97-2991-BE727CA62A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21169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A7D0FF3-0A47-41C5-12E1-5A525BD272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4E14BF-8B23-28F5-583B-ECDEF02940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2CCA124-1025-BAA2-C889-03963E028A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0" name="Picture 9" descr="Marketreach Logo">
            <a:extLst>
              <a:ext uri="{FF2B5EF4-FFF2-40B4-BE49-F238E27FC236}">
                <a16:creationId xmlns:a16="http://schemas.microsoft.com/office/drawing/2014/main" id="{7636FC22-BE0F-8D27-97BB-85FC1C76CB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266B453-DF27-16A7-09CE-C1004E22EC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687565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C5413A5D-B0DB-4840-A6F5-293DCA8C23D9}"/>
              </a:ext>
            </a:extLst>
          </p:cNvPr>
          <p:cNvSpPr/>
          <p:nvPr userDrawn="1"/>
        </p:nvSpPr>
        <p:spPr>
          <a:xfrm>
            <a:off x="4792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47ACD3-9D3A-184E-A273-6B9AD0E17160}"/>
              </a:ext>
            </a:extLst>
          </p:cNvPr>
          <p:cNvSpPr/>
          <p:nvPr userDrawn="1"/>
        </p:nvSpPr>
        <p:spPr>
          <a:xfrm>
            <a:off x="33616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B1937D-5E8B-4442-A129-2CC064F9A1E0}"/>
              </a:ext>
            </a:extLst>
          </p:cNvPr>
          <p:cNvSpPr/>
          <p:nvPr userDrawn="1"/>
        </p:nvSpPr>
        <p:spPr>
          <a:xfrm>
            <a:off x="62440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375A71-02A2-4AE6-9C69-5955E9F54FC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D82E014-C022-4946-BD0C-5DFBBCBF6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4 stages</a:t>
            </a:r>
            <a:endParaRPr lang="en-GB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DA0BE2C-2F41-C94A-99E2-9E9C8539EC62}"/>
              </a:ext>
            </a:extLst>
          </p:cNvPr>
          <p:cNvSpPr/>
          <p:nvPr userDrawn="1"/>
        </p:nvSpPr>
        <p:spPr>
          <a:xfrm>
            <a:off x="9133199" y="2002478"/>
            <a:ext cx="2572799" cy="3991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35">
            <a:extLst>
              <a:ext uri="{FF2B5EF4-FFF2-40B4-BE49-F238E27FC236}">
                <a16:creationId xmlns:a16="http://schemas.microsoft.com/office/drawing/2014/main" id="{E3A1F728-6770-25C5-FFE3-6210F85031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3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40">
            <a:extLst>
              <a:ext uri="{FF2B5EF4-FFF2-40B4-BE49-F238E27FC236}">
                <a16:creationId xmlns:a16="http://schemas.microsoft.com/office/drawing/2014/main" id="{17A79DCA-9E7C-15E0-0180-D999B7F86F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63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703FF1C4-9C5B-35BA-15F7-F494998BFE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087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189ED043-4BA4-C358-3565-37D485B1DA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087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4E3D54FB-EB18-FB2D-F9F6-5D64A2A4FB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11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9" name="Text Placeholder 40">
            <a:extLst>
              <a:ext uri="{FF2B5EF4-FFF2-40B4-BE49-F238E27FC236}">
                <a16:creationId xmlns:a16="http://schemas.microsoft.com/office/drawing/2014/main" id="{6836EF55-6585-788F-B51D-48201A4CDF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911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2968FC7C-6951-F5D0-B657-188AACFBB2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8024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01D857A3-4772-5303-7576-9C5BB1E17CB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8024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7CF7048-8534-8655-8968-7260CFD020A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9368AE-7CC1-7071-A02A-9D2A09DA42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EF565088-9722-7082-D34D-6CCC9618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3" name="Picture 12" descr="Marketreach Logo">
            <a:extLst>
              <a:ext uri="{FF2B5EF4-FFF2-40B4-BE49-F238E27FC236}">
                <a16:creationId xmlns:a16="http://schemas.microsoft.com/office/drawing/2014/main" id="{61FCDB74-1F0F-E14C-1182-7EC092E12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592A58E-3435-1CD1-C0DF-3188DB1370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16615423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25AE843-60FB-62F0-9970-1DD05B32C229}"/>
              </a:ext>
            </a:extLst>
          </p:cNvPr>
          <p:cNvSpPr/>
          <p:nvPr userDrawn="1"/>
        </p:nvSpPr>
        <p:spPr>
          <a:xfrm>
            <a:off x="7384123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FCBF6E-B065-D460-5D1A-A063B633337B}"/>
              </a:ext>
            </a:extLst>
          </p:cNvPr>
          <p:cNvSpPr/>
          <p:nvPr userDrawn="1"/>
        </p:nvSpPr>
        <p:spPr>
          <a:xfrm>
            <a:off x="5082502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AF5689-365A-DB95-7C49-CB936A2FB276}"/>
              </a:ext>
            </a:extLst>
          </p:cNvPr>
          <p:cNvSpPr/>
          <p:nvPr userDrawn="1"/>
        </p:nvSpPr>
        <p:spPr>
          <a:xfrm>
            <a:off x="2780881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9FDD73-9E09-7945-9A46-BD5E2414CC7A}"/>
              </a:ext>
            </a:extLst>
          </p:cNvPr>
          <p:cNvSpPr/>
          <p:nvPr userDrawn="1"/>
        </p:nvSpPr>
        <p:spPr>
          <a:xfrm>
            <a:off x="479260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5 stages</a:t>
            </a:r>
            <a:endParaRPr lang="en-GB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E4C20D9F-9E8A-CE52-DAA1-C21A86946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3687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10C923C8-4C98-99B6-2BD5-1AA1D9213C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3275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929AC-1069-9091-0A28-CEA3495032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26" name="Text Placeholder 35">
            <a:extLst>
              <a:ext uri="{FF2B5EF4-FFF2-40B4-BE49-F238E27FC236}">
                <a16:creationId xmlns:a16="http://schemas.microsoft.com/office/drawing/2014/main" id="{7319F27D-77A3-E732-0F54-9F323C9942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75308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2D70C74C-30AC-ACA6-FF27-115C3B74C6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4896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9" name="Text Placeholder 35">
            <a:extLst>
              <a:ext uri="{FF2B5EF4-FFF2-40B4-BE49-F238E27FC236}">
                <a16:creationId xmlns:a16="http://schemas.microsoft.com/office/drawing/2014/main" id="{9A3B4B7F-D035-24D0-CC35-7A92E69CCC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76929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170D1F95-8CB0-AF85-DBCB-572162A2FF5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76517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3" name="Text Placeholder 35">
            <a:extLst>
              <a:ext uri="{FF2B5EF4-FFF2-40B4-BE49-F238E27FC236}">
                <a16:creationId xmlns:a16="http://schemas.microsoft.com/office/drawing/2014/main" id="{3D550665-44CF-0CD7-8B93-8E205489E5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78550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4" name="Text Placeholder 40">
            <a:extLst>
              <a:ext uri="{FF2B5EF4-FFF2-40B4-BE49-F238E27FC236}">
                <a16:creationId xmlns:a16="http://schemas.microsoft.com/office/drawing/2014/main" id="{5B024C84-674A-9337-18A2-A2CCB47285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78138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95561E-FBD4-B309-8EAA-E1AFFAB8BF13}"/>
              </a:ext>
            </a:extLst>
          </p:cNvPr>
          <p:cNvSpPr/>
          <p:nvPr userDrawn="1"/>
        </p:nvSpPr>
        <p:spPr>
          <a:xfrm>
            <a:off x="9685744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CD0E33C-E08A-51C3-6217-FDD13D92114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80171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8" name="Text Placeholder 40">
            <a:extLst>
              <a:ext uri="{FF2B5EF4-FFF2-40B4-BE49-F238E27FC236}">
                <a16:creationId xmlns:a16="http://schemas.microsoft.com/office/drawing/2014/main" id="{AAE66CD9-AEA5-0BBB-ADA5-D572D4CFE43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779759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5AA43C-B712-5DE7-9F4D-A102BC4F7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B6229A1-DBE2-8415-655E-D443242C84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7" name="Picture 6" descr="Marketreach Logo">
            <a:extLst>
              <a:ext uri="{FF2B5EF4-FFF2-40B4-BE49-F238E27FC236}">
                <a16:creationId xmlns:a16="http://schemas.microsoft.com/office/drawing/2014/main" id="{60BBA52C-81E9-F167-6EA3-74D1FE6468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6546586-C17A-39B1-7B24-A86C402031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4421300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6 stages</a:t>
            </a:r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A33D06-1EAE-4D42-BD90-9B587543E04E}"/>
              </a:ext>
            </a:extLst>
          </p:cNvPr>
          <p:cNvSpPr/>
          <p:nvPr userDrawn="1"/>
        </p:nvSpPr>
        <p:spPr>
          <a:xfrm>
            <a:off x="251813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443621B-4CB3-4E1A-A2AE-720BADB52B26}"/>
              </a:ext>
            </a:extLst>
          </p:cNvPr>
          <p:cNvSpPr/>
          <p:nvPr userDrawn="1"/>
        </p:nvSpPr>
        <p:spPr>
          <a:xfrm>
            <a:off x="221451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F4F4918-3112-40A9-B65C-A32B1F402BF2}"/>
              </a:ext>
            </a:extLst>
          </p:cNvPr>
          <p:cNvSpPr/>
          <p:nvPr userDrawn="1"/>
        </p:nvSpPr>
        <p:spPr>
          <a:xfrm>
            <a:off x="419537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06A64D0-8B54-443B-8C2A-AC90A4B3C517}"/>
              </a:ext>
            </a:extLst>
          </p:cNvPr>
          <p:cNvSpPr/>
          <p:nvPr userDrawn="1"/>
        </p:nvSpPr>
        <p:spPr>
          <a:xfrm>
            <a:off x="614219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18F6E51-B6BE-439C-8449-84F6671EE3E7}"/>
              </a:ext>
            </a:extLst>
          </p:cNvPr>
          <p:cNvSpPr/>
          <p:nvPr userDrawn="1"/>
        </p:nvSpPr>
        <p:spPr>
          <a:xfrm>
            <a:off x="8132366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8B57032-18CE-4064-AFE1-6A0302A02800}"/>
              </a:ext>
            </a:extLst>
          </p:cNvPr>
          <p:cNvSpPr/>
          <p:nvPr userDrawn="1"/>
        </p:nvSpPr>
        <p:spPr>
          <a:xfrm>
            <a:off x="1008405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5BE3D4E0-F635-C149-A17F-2304E79EE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704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35">
            <a:extLst>
              <a:ext uri="{FF2B5EF4-FFF2-40B4-BE49-F238E27FC236}">
                <a16:creationId xmlns:a16="http://schemas.microsoft.com/office/drawing/2014/main" id="{12E7AB89-E050-AB45-70A4-7350079DEB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42405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BDE9D3C7-DA6C-CB2B-A31E-1162875CF3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326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4DD1A8DD-C95D-C873-10E6-8BACB1DE24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008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9D287025-6C27-2A5A-886B-67F944FE6C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0257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EFF10739-506D-A6CF-7243-3072D44945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1194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FEAD0CE5-4212-D3C7-4EEA-8076F3576F6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9704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79896CF6-C3E9-4965-A941-FA50028A422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242405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2" name="Text Placeholder 40">
            <a:extLst>
              <a:ext uri="{FF2B5EF4-FFF2-40B4-BE49-F238E27FC236}">
                <a16:creationId xmlns:a16="http://schemas.microsoft.com/office/drawing/2014/main" id="{A034F26E-AE99-3D13-FCC7-95C1C08333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2326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3" name="Text Placeholder 40">
            <a:extLst>
              <a:ext uri="{FF2B5EF4-FFF2-40B4-BE49-F238E27FC236}">
                <a16:creationId xmlns:a16="http://schemas.microsoft.com/office/drawing/2014/main" id="{92FE2AE8-747D-A937-B37D-9F2A24A2003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11194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4" name="Text Placeholder 40">
            <a:extLst>
              <a:ext uri="{FF2B5EF4-FFF2-40B4-BE49-F238E27FC236}">
                <a16:creationId xmlns:a16="http://schemas.microsoft.com/office/drawing/2014/main" id="{51D497F9-F447-E929-216D-16AE3C70552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7008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5" name="Text Placeholder 40">
            <a:extLst>
              <a:ext uri="{FF2B5EF4-FFF2-40B4-BE49-F238E27FC236}">
                <a16:creationId xmlns:a16="http://schemas.microsoft.com/office/drawing/2014/main" id="{6F1E1C5D-AC2B-BD6F-3F65-9F2C5CA37BE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60257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F5DA396A-9BDF-D439-1B7B-16BF8C13F3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E8A76E-948C-6C1E-2189-551666265C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9AC8F34-9119-3E31-091A-6D155A8DE8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7" name="Picture 16" descr="Marketreach Logo">
            <a:extLst>
              <a:ext uri="{FF2B5EF4-FFF2-40B4-BE49-F238E27FC236}">
                <a16:creationId xmlns:a16="http://schemas.microsoft.com/office/drawing/2014/main" id="{B353D1E5-8306-54FD-D5C5-B8FD00435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5A623B2-7182-664F-1BC6-23498A4516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073285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C3CF0-EDE0-41E7-90BE-6658867FA7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738254" y="1800000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F6F180-AB11-4527-B626-D97C6BF4248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C29F6F-C163-420D-97CC-76412D34F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table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53BFF7-466C-9386-C699-CC461BB8DA7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64629B-C2EB-6F28-33C7-67A1C9A53E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5253A54-D5B4-0C48-72BA-FA4D70929B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6" name="Picture 5" descr="Marketreach Logo">
            <a:extLst>
              <a:ext uri="{FF2B5EF4-FFF2-40B4-BE49-F238E27FC236}">
                <a16:creationId xmlns:a16="http://schemas.microsoft.com/office/drawing/2014/main" id="{862F90D6-F28B-BE2B-0B3F-EBD3CAB491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585C5F5-F936-A1F4-2FF5-4CF3BBB7C5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643960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24544" y="1800000"/>
            <a:ext cx="11332027" cy="44085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4A7B83-05EC-4DDD-B5D8-A0AC5450300C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CB62F3-143F-445A-BBC5-D8A464DEE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Table only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B059D6-441D-2DF1-1CD3-1E98463FC9C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B5006B-188C-E170-3CF7-64B5609B44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ECFECB7-01E5-F3A6-E473-6A4FF18BE7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78FD8D7C-A9C9-E743-3BD3-11BE8BD05A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831567-6A8B-343E-C4E4-A6958308FA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5522924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738254" y="1800001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42EA0E-BFF4-499A-9126-032D30FD013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BF0055-222A-4114-952B-55BC38543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chart slide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7DD14-DF26-4216-8376-F84F3656B5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FE4D3D-A80C-0258-0753-C6B6576235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715714-1369-0F44-AFAB-E36A12B4EF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E586F96-B037-E747-9D35-E14B2BA6BC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0BB0918F-C70C-88F9-2D8A-304F442F2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3918C7-3020-EFB5-D1A7-AFAAA992A2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64977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AFB72DF0-8C1C-6D12-97CE-D1C44B62B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9"/>
          <a:stretch/>
        </p:blipFill>
        <p:spPr>
          <a:xfrm>
            <a:off x="0" y="1"/>
            <a:ext cx="12204905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FBEC9BF-CAAE-523C-D5A1-74747D99DA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D45DC04-C55B-F160-9DD9-83196D6C1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43185B68-EE35-EA87-659D-2F4B3AC69D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1428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24544" y="1790476"/>
            <a:ext cx="11332027" cy="44579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A7FF20-1F5C-4182-891F-E10BC4628A9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338666-5A7B-4746-ADDB-6279C03CD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Chart only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051FE-B4A8-FE2E-4445-D20EBE6A1B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4F8266-C10C-12A4-F700-B908003D5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086DD35-104F-D150-9FCC-4CCA92764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3C3B98D2-3CEA-20DA-6BD6-6CE76BE28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B379E67-0DBB-409F-F029-067B73879D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2085163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Win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erson sitting at a table&#10;&#10;Description automatically generated">
            <a:extLst>
              <a:ext uri="{FF2B5EF4-FFF2-40B4-BE49-F238E27FC236}">
                <a16:creationId xmlns:a16="http://schemas.microsoft.com/office/drawing/2014/main" id="{52133B59-F0C9-630F-F6F2-032A4E96C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705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Streng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child in a garment holding a barbell&#10;&#10;Description automatically generated">
            <a:extLst>
              <a:ext uri="{FF2B5EF4-FFF2-40B4-BE49-F238E27FC236}">
                <a16:creationId xmlns:a16="http://schemas.microsoft.com/office/drawing/2014/main" id="{7B5A3DFB-7BC2-427B-DC10-B418279416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0232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231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85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R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erson carrying a child on his shoulders&#10;&#10;Description automatically generated">
            <a:extLst>
              <a:ext uri="{FF2B5EF4-FFF2-40B4-BE49-F238E27FC236}">
                <a16:creationId xmlns:a16="http://schemas.microsoft.com/office/drawing/2014/main" id="{4C7CA651-0BFF-1A25-3470-A7C4EF9757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1"/>
            <a:ext cx="12201228" cy="6857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828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Ho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row of colorful houses&#10;&#10;Description automatically generated">
            <a:extLst>
              <a:ext uri="{FF2B5EF4-FFF2-40B4-BE49-F238E27FC236}">
                <a16:creationId xmlns:a16="http://schemas.microsoft.com/office/drawing/2014/main" id="{ECAB741E-1AA0-248F-7BDE-2EEAEE0A35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20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72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20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AC6732C3-A85A-F055-253F-1689333EA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579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erson holding a person on a dock&#10;&#10;Description automatically generated">
            <a:extLst>
              <a:ext uri="{FF2B5EF4-FFF2-40B4-BE49-F238E27FC236}">
                <a16:creationId xmlns:a16="http://schemas.microsoft.com/office/drawing/2014/main" id="{DB419527-F9A8-FE7B-1DC6-06DE61744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432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J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C1CF239E-047D-0A5B-2F78-C444F6BC0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34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784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1BA498EF-EBA8-1E15-FE29-BFDEB44F9D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9112533" cy="2719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5D3934-1028-727A-7755-61AA75BDCCD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74A66A5-D4C7-23C6-249F-ADEB01160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211593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5896FC-F708-B183-B0BE-143B65573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7860" y="110507"/>
            <a:ext cx="2446146" cy="3240000"/>
          </a:xfrm>
          <a:prstGeom prst="rect">
            <a:avLst/>
          </a:prstGeom>
        </p:spPr>
      </p:pic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2C12ED2E-728A-3074-EA4F-1FAF01D7C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1555"/>
            <a:ext cx="4547626" cy="10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0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erson holding a person on a dock&#10;&#10;Description automatically generated">
            <a:extLst>
              <a:ext uri="{FF2B5EF4-FFF2-40B4-BE49-F238E27FC236}">
                <a16:creationId xmlns:a16="http://schemas.microsoft.com/office/drawing/2014/main" id="{6920D2D2-FAB5-C0B8-F289-837744713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"/>
          <a:stretch/>
        </p:blipFill>
        <p:spPr>
          <a:xfrm>
            <a:off x="0" y="1"/>
            <a:ext cx="12193142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2DD7CE5-128B-B518-260A-50696ADDE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FBE2290-B74C-734A-8F78-BF2465726D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8515B60C-6B11-30CB-CD25-B8F654B8DB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1674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Header,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C8B7C-F5E9-4230-9AB4-F7884F6DCE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5F41FD-917A-4663-A5C6-237A858D44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66D97F-2F14-49EB-AF7D-A8A210E06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49C332-7D05-4B2C-B10B-3EC9E0486C4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5867CB-5182-4D59-BCAA-77E71C8671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circle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E48DEFD-E9D3-4089-B606-B7A6D6FCBF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3619165-8026-480F-BCFB-2C0A433F01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300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wave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69665-BC8A-471B-B121-B84A3BF085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460EA9-D4DD-4016-B2DB-8443B4C3EB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3FA559B-338C-486F-B850-4917C9ABA2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CF5E35-E11F-4B1A-8551-321DFB3F3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404" r="11961"/>
          <a:stretch/>
        </p:blipFill>
        <p:spPr>
          <a:xfrm>
            <a:off x="10752141" y="-1"/>
            <a:ext cx="1439859" cy="16650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28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5C234EB-3454-43CE-B3CD-063C27C7B647}"/>
              </a:ext>
            </a:extLst>
          </p:cNvPr>
          <p:cNvSpPr txBox="1">
            <a:spLocks/>
          </p:cNvSpPr>
          <p:nvPr userDrawn="1"/>
        </p:nvSpPr>
        <p:spPr>
          <a:xfrm>
            <a:off x="6415753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TEXT, Image left, 2 columns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798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38A1E70-50BA-BA42-A218-ABC18C40C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E337FF-EC20-FC4E-A512-80CDE51F4AC9}"/>
              </a:ext>
            </a:extLst>
          </p:cNvPr>
          <p:cNvSpPr/>
          <p:nvPr userDrawn="1"/>
        </p:nvSpPr>
        <p:spPr>
          <a:xfrm>
            <a:off x="1065230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01221" y="6177783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081F068-E853-4A4F-9EFD-B29B74282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8064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092A17-E78C-9740-AB28-68C7E769D4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78351" y="3350872"/>
            <a:ext cx="2889854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CCC52F-1463-4EBC-B99B-A373A1ECE4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A7F3F838-60D3-4FEB-B2CA-08F82875A270}"/>
              </a:ext>
            </a:extLst>
          </p:cNvPr>
          <p:cNvSpPr txBox="1">
            <a:spLocks/>
          </p:cNvSpPr>
          <p:nvPr userDrawn="1"/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87542D-5C6B-4EB3-96EB-9B37C3D5D2F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576F0-DC67-4F7A-A308-E8A231AB271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7D8C70-D8D3-4616-8AD6-B7531CA66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3 stages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BD0FB86-6CDA-4632-979A-2F4031FB20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863C8E-9F0F-4046-A264-6A18A57D022C}"/>
              </a:ext>
            </a:extLst>
          </p:cNvPr>
          <p:cNvSpPr/>
          <p:nvPr userDrawn="1"/>
        </p:nvSpPr>
        <p:spPr>
          <a:xfrm>
            <a:off x="4500922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35">
            <a:extLst>
              <a:ext uri="{FF2B5EF4-FFF2-40B4-BE49-F238E27FC236}">
                <a16:creationId xmlns:a16="http://schemas.microsoft.com/office/drawing/2014/main" id="{7DB80790-1AF5-488C-A2EE-375E51A97F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13281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4" name="Text Placeholder 40">
            <a:extLst>
              <a:ext uri="{FF2B5EF4-FFF2-40B4-BE49-F238E27FC236}">
                <a16:creationId xmlns:a16="http://schemas.microsoft.com/office/drawing/2014/main" id="{0E461C60-64BB-43A7-BA8C-34579F84CCE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37988" y="3355229"/>
            <a:ext cx="2865909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3E954C-0710-40FA-98A2-EB54FBFAE9A0}"/>
              </a:ext>
            </a:extLst>
          </p:cNvPr>
          <p:cNvSpPr/>
          <p:nvPr userDrawn="1"/>
        </p:nvSpPr>
        <p:spPr>
          <a:xfrm>
            <a:off x="7936614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35">
            <a:extLst>
              <a:ext uri="{FF2B5EF4-FFF2-40B4-BE49-F238E27FC236}">
                <a16:creationId xmlns:a16="http://schemas.microsoft.com/office/drawing/2014/main" id="{C5BBACFC-697B-4BAB-BD69-B117928B1B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39448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954A020B-FA48-4C89-898D-1129467DB3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07052" y="3350872"/>
            <a:ext cx="2832537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9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J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6E5657EB-1E1E-B9F8-DBD8-573BA0DC0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"/>
          <a:stretch/>
        </p:blipFill>
        <p:spPr>
          <a:xfrm>
            <a:off x="0" y="0"/>
            <a:ext cx="12201229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C1A735EC-4AA8-D7C8-8E53-86C406F3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205410-D11B-699E-4870-54E2F4F2EF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58A447DB-D74B-0D2D-4DC2-BCA5C0048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16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C1A735EC-4AA8-D7C8-8E53-86C406F3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205410-D11B-699E-4870-54E2F4F2EF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58A447DB-D74B-0D2D-4DC2-BCA5C0048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84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rketreach Logo">
            <a:extLst>
              <a:ext uri="{FF2B5EF4-FFF2-40B4-BE49-F238E27FC236}">
                <a16:creationId xmlns:a16="http://schemas.microsoft.com/office/drawing/2014/main" id="{EA5B83EF-A0A6-0C35-7B7D-C835B5FE2C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1555"/>
            <a:ext cx="4547626" cy="109824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73B47A39-15AA-D99A-E34C-6912C929E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9108000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8" name="Text Placeholder 37">
            <a:extLst>
              <a:ext uri="{FF2B5EF4-FFF2-40B4-BE49-F238E27FC236}">
                <a16:creationId xmlns:a16="http://schemas.microsoft.com/office/drawing/2014/main" id="{B8CEF0BD-B261-0D68-C825-949D99821F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996" y="4286471"/>
            <a:ext cx="9108000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C56868-4061-1519-6397-F3385E1626B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031D8BB-28A5-A497-85EC-760AC34C4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2" y="2315120"/>
            <a:ext cx="91800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632532-35CB-6571-9B56-4EC598B036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7860" y="110507"/>
            <a:ext cx="2446146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1AB9D-4722-4847-9D17-393008E7B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3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774" r:id="rId2"/>
    <p:sldLayoutId id="2147483834" r:id="rId3"/>
    <p:sldLayoutId id="2147483835" r:id="rId4"/>
    <p:sldLayoutId id="2147483836" r:id="rId5"/>
    <p:sldLayoutId id="2147483837" r:id="rId6"/>
    <p:sldLayoutId id="2147483839" r:id="rId7"/>
    <p:sldLayoutId id="2147483858" r:id="rId8"/>
    <p:sldLayoutId id="2147483771" r:id="rId9"/>
    <p:sldLayoutId id="2147483824" r:id="rId10"/>
    <p:sldLayoutId id="2147483840" r:id="rId11"/>
    <p:sldLayoutId id="2147483809" r:id="rId12"/>
    <p:sldLayoutId id="2147483742" r:id="rId13"/>
    <p:sldLayoutId id="2147483798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65" r:id="rId20"/>
    <p:sldLayoutId id="2147483866" r:id="rId21"/>
    <p:sldLayoutId id="2147483821" r:id="rId22"/>
    <p:sldLayoutId id="2147483770" r:id="rId23"/>
    <p:sldLayoutId id="2147483860" r:id="rId24"/>
    <p:sldLayoutId id="2147483861" r:id="rId25"/>
    <p:sldLayoutId id="2147483862" r:id="rId26"/>
    <p:sldLayoutId id="2147483823" r:id="rId27"/>
    <p:sldLayoutId id="2147483863" r:id="rId28"/>
    <p:sldLayoutId id="2147483820" r:id="rId29"/>
    <p:sldLayoutId id="2147483842" r:id="rId30"/>
    <p:sldLayoutId id="2147483867" r:id="rId31"/>
    <p:sldLayoutId id="2147483843" r:id="rId32"/>
    <p:sldLayoutId id="2147483844" r:id="rId33"/>
    <p:sldLayoutId id="2147483817" r:id="rId34"/>
    <p:sldLayoutId id="2147483769" r:id="rId35"/>
    <p:sldLayoutId id="2147483724" r:id="rId36"/>
    <p:sldLayoutId id="2147483725" r:id="rId37"/>
    <p:sldLayoutId id="2147483825" r:id="rId38"/>
    <p:sldLayoutId id="2147483850" r:id="rId39"/>
    <p:sldLayoutId id="2147483726" r:id="rId40"/>
    <p:sldLayoutId id="2147483826" r:id="rId41"/>
    <p:sldLayoutId id="2147483851" r:id="rId42"/>
    <p:sldLayoutId id="2147483744" r:id="rId43"/>
    <p:sldLayoutId id="2147483745" r:id="rId44"/>
    <p:sldLayoutId id="2147483746" r:id="rId45"/>
    <p:sldLayoutId id="2147483768" r:id="rId46"/>
    <p:sldLayoutId id="2147483711" r:id="rId47"/>
    <p:sldLayoutId id="2147483712" r:id="rId48"/>
    <p:sldLayoutId id="2147483713" r:id="rId49"/>
    <p:sldLayoutId id="2147483714" r:id="rId50"/>
    <p:sldLayoutId id="2147483785" r:id="rId51"/>
    <p:sldLayoutId id="2147483852" r:id="rId52"/>
    <p:sldLayoutId id="2147483853" r:id="rId53"/>
    <p:sldLayoutId id="2147483854" r:id="rId54"/>
    <p:sldLayoutId id="2147483855" r:id="rId55"/>
    <p:sldLayoutId id="2147483856" r:id="rId56"/>
    <p:sldLayoutId id="2147483857" r:id="rId57"/>
    <p:sldLayoutId id="2147483864" r:id="rId58"/>
    <p:sldLayoutId id="2147483773" r:id="rId59"/>
    <p:sldLayoutId id="2147483868" r:id="rId60"/>
    <p:sldLayoutId id="2147483869" r:id="rId61"/>
    <p:sldLayoutId id="2147483870" r:id="rId62"/>
    <p:sldLayoutId id="2147483871" r:id="rId6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46.png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45.sv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44.png"/><Relationship Id="rId5" Type="http://schemas.openxmlformats.org/officeDocument/2006/relationships/tags" Target="../tags/tag22.xml"/><Relationship Id="rId15" Type="http://schemas.openxmlformats.org/officeDocument/2006/relationships/hyperlink" Target="https://www.royalmailwholesale.com/testing-and-innovation" TargetMode="External"/><Relationship Id="rId10" Type="http://schemas.openxmlformats.org/officeDocument/2006/relationships/image" Target="../media/image43.svg"/><Relationship Id="rId4" Type="http://schemas.openxmlformats.org/officeDocument/2006/relationships/tags" Target="../tags/tag21.xml"/><Relationship Id="rId9" Type="http://schemas.openxmlformats.org/officeDocument/2006/relationships/image" Target="../media/image42.png"/><Relationship Id="rId14" Type="http://schemas.openxmlformats.org/officeDocument/2006/relationships/image" Target="../media/image47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3" Type="http://schemas.openxmlformats.org/officeDocument/2006/relationships/tags" Target="../tags/tag26.xml"/><Relationship Id="rId21" Type="http://schemas.openxmlformats.org/officeDocument/2006/relationships/slideLayout" Target="../slideLayouts/slideLayout12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tags" Target="../tags/tag43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10" Type="http://schemas.openxmlformats.org/officeDocument/2006/relationships/tags" Target="../tags/tag33.xml"/><Relationship Id="rId19" Type="http://schemas.openxmlformats.org/officeDocument/2006/relationships/tags" Target="../tags/tag42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hyperlink" Target="http://www.royalmailwholesale.com/" TargetMode="Externa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41.sv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4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0F3E-697B-B504-13AD-424A3899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ROYAL MAIL TRAVEL INCENTIVE</a:t>
            </a:r>
            <a:br>
              <a:rPr lang="en-US" dirty="0"/>
            </a:br>
            <a:r>
              <a:rPr lang="en-US" dirty="0"/>
              <a:t>2025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B1F48-86D6-D1C6-11BC-B0E526C828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Introducing an incentive to add more mail volume to your plan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11DEF-E5E1-9DC0-DE13-E58F2A62E1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January 2025</a:t>
            </a:r>
          </a:p>
        </p:txBody>
      </p:sp>
    </p:spTree>
    <p:extLst>
      <p:ext uri="{BB962C8B-B14F-4D97-AF65-F5344CB8AC3E}">
        <p14:creationId xmlns:p14="http://schemas.microsoft.com/office/powerpoint/2010/main" val="374488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>
            <a:spLocks noChangeAspect="1"/>
          </p:cNvSpPr>
          <p:nvPr/>
        </p:nvSpPr>
        <p:spPr>
          <a:xfrm>
            <a:off x="8617167" y="2197134"/>
            <a:ext cx="624548" cy="62454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APPLICATION AND CREDIT process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BE780-FEB0-4C0C-8BB2-8AAB84E9CC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Offer open for postings mailed by 2</a:t>
            </a:r>
            <a:r>
              <a:rPr lang="en-GB" baseline="30000" dirty="0"/>
              <a:t>nd</a:t>
            </a:r>
            <a:r>
              <a:rPr lang="en-GB" dirty="0"/>
              <a:t> May 2025</a:t>
            </a:r>
          </a:p>
        </p:txBody>
      </p:sp>
      <p:sp>
        <p:nvSpPr>
          <p:cNvPr id="47" name="Slide Number Placeholder 3">
            <a:extLst>
              <a:ext uri="{FF2B5EF4-FFF2-40B4-BE49-F238E27FC236}">
                <a16:creationId xmlns:a16="http://schemas.microsoft.com/office/drawing/2014/main" id="{00FA94D1-A469-4B1A-9D12-9A6393F3DE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10</a:t>
            </a:fld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042FC4-4776-40FD-FB65-F34D5AA3D7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Full terms and conditions apply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1216085" y="2122302"/>
            <a:ext cx="624548" cy="6245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lock Arc 23"/>
          <p:cNvSpPr>
            <a:spLocks noChangeAspect="1"/>
          </p:cNvSpPr>
          <p:nvPr/>
        </p:nvSpPr>
        <p:spPr>
          <a:xfrm>
            <a:off x="414224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lock Arc 24"/>
          <p:cNvSpPr>
            <a:spLocks noChangeAspect="1"/>
          </p:cNvSpPr>
          <p:nvPr/>
        </p:nvSpPr>
        <p:spPr>
          <a:xfrm flipV="1">
            <a:off x="2266140" y="3517759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lock Arc 25"/>
          <p:cNvSpPr>
            <a:spLocks noChangeAspect="1"/>
          </p:cNvSpPr>
          <p:nvPr/>
        </p:nvSpPr>
        <p:spPr>
          <a:xfrm>
            <a:off x="4120020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lock Arc 26"/>
          <p:cNvSpPr>
            <a:spLocks noChangeAspect="1"/>
          </p:cNvSpPr>
          <p:nvPr/>
        </p:nvSpPr>
        <p:spPr>
          <a:xfrm flipV="1">
            <a:off x="5977077" y="3512996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lock Arc 27"/>
          <p:cNvSpPr>
            <a:spLocks noChangeAspect="1"/>
          </p:cNvSpPr>
          <p:nvPr/>
        </p:nvSpPr>
        <p:spPr>
          <a:xfrm>
            <a:off x="7836324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3016429" y="5366323"/>
            <a:ext cx="624548" cy="6245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4890351" y="2164342"/>
            <a:ext cx="624548" cy="6245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6816324" y="5326321"/>
            <a:ext cx="624548" cy="6245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Paper_plane" descr="{&quot;Key&quot;:&quot;POWER_USER_SHAPE_ICON&quot;,&quot;Value&quot;:&quot;POWER_USER_SHAPE_ICON_STYLE_1&quot;}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5011448" y="2286098"/>
            <a:ext cx="421847" cy="370825"/>
          </a:xfrm>
          <a:custGeom>
            <a:avLst/>
            <a:gdLst>
              <a:gd name="T0" fmla="*/ 29 w 1232"/>
              <a:gd name="T1" fmla="*/ 8 h 1080"/>
              <a:gd name="T2" fmla="*/ 4 w 1232"/>
              <a:gd name="T3" fmla="*/ 29 h 1080"/>
              <a:gd name="T4" fmla="*/ 234 w 1232"/>
              <a:gd name="T5" fmla="*/ 1055 h 1080"/>
              <a:gd name="T6" fmla="*/ 271 w 1232"/>
              <a:gd name="T7" fmla="*/ 1069 h 1080"/>
              <a:gd name="T8" fmla="*/ 541 w 1232"/>
              <a:gd name="T9" fmla="*/ 880 h 1080"/>
              <a:gd name="T10" fmla="*/ 590 w 1232"/>
              <a:gd name="T11" fmla="*/ 889 h 1080"/>
              <a:gd name="T12" fmla="*/ 679 w 1232"/>
              <a:gd name="T13" fmla="*/ 1020 h 1080"/>
              <a:gd name="T14" fmla="*/ 711 w 1232"/>
              <a:gd name="T15" fmla="*/ 1016 h 1080"/>
              <a:gd name="T16" fmla="*/ 820 w 1232"/>
              <a:gd name="T17" fmla="*/ 722 h 1080"/>
              <a:gd name="T18" fmla="*/ 810 w 1232"/>
              <a:gd name="T19" fmla="*/ 717 h 1080"/>
              <a:gd name="T20" fmla="*/ 771 w 1232"/>
              <a:gd name="T21" fmla="*/ 765 h 1080"/>
              <a:gd name="T22" fmla="*/ 713 w 1232"/>
              <a:gd name="T23" fmla="*/ 794 h 1080"/>
              <a:gd name="T24" fmla="*/ 699 w 1232"/>
              <a:gd name="T25" fmla="*/ 794 h 1080"/>
              <a:gd name="T26" fmla="*/ 641 w 1232"/>
              <a:gd name="T27" fmla="*/ 767 h 1080"/>
              <a:gd name="T28" fmla="*/ 201 w 1232"/>
              <a:gd name="T29" fmla="*/ 211 h 1080"/>
              <a:gd name="T30" fmla="*/ 207 w 1232"/>
              <a:gd name="T31" fmla="*/ 205 h 1080"/>
              <a:gd name="T32" fmla="*/ 804 w 1232"/>
              <a:gd name="T33" fmla="*/ 667 h 1080"/>
              <a:gd name="T34" fmla="*/ 865 w 1232"/>
              <a:gd name="T35" fmla="*/ 677 h 1080"/>
              <a:gd name="T36" fmla="*/ 1213 w 1232"/>
              <a:gd name="T37" fmla="*/ 554 h 1080"/>
              <a:gd name="T38" fmla="*/ 1214 w 1232"/>
              <a:gd name="T39" fmla="*/ 527 h 1080"/>
              <a:gd name="T40" fmla="*/ 29 w 1232"/>
              <a:gd name="T41" fmla="*/ 8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32" h="1080">
                <a:moveTo>
                  <a:pt x="29" y="8"/>
                </a:moveTo>
                <a:cubicBezTo>
                  <a:pt x="11" y="0"/>
                  <a:pt x="0" y="10"/>
                  <a:pt x="4" y="29"/>
                </a:cubicBezTo>
                <a:lnTo>
                  <a:pt x="234" y="1055"/>
                </a:lnTo>
                <a:cubicBezTo>
                  <a:pt x="239" y="1074"/>
                  <a:pt x="255" y="1080"/>
                  <a:pt x="271" y="1069"/>
                </a:cubicBezTo>
                <a:lnTo>
                  <a:pt x="541" y="880"/>
                </a:lnTo>
                <a:cubicBezTo>
                  <a:pt x="557" y="869"/>
                  <a:pt x="579" y="873"/>
                  <a:pt x="590" y="889"/>
                </a:cubicBezTo>
                <a:lnTo>
                  <a:pt x="679" y="1020"/>
                </a:lnTo>
                <a:cubicBezTo>
                  <a:pt x="689" y="1036"/>
                  <a:pt x="704" y="1035"/>
                  <a:pt x="711" y="1016"/>
                </a:cubicBezTo>
                <a:lnTo>
                  <a:pt x="820" y="722"/>
                </a:lnTo>
                <a:cubicBezTo>
                  <a:pt x="826" y="704"/>
                  <a:pt x="822" y="702"/>
                  <a:pt x="810" y="717"/>
                </a:cubicBezTo>
                <a:lnTo>
                  <a:pt x="771" y="765"/>
                </a:lnTo>
                <a:cubicBezTo>
                  <a:pt x="758" y="780"/>
                  <a:pt x="732" y="793"/>
                  <a:pt x="713" y="794"/>
                </a:cubicBezTo>
                <a:lnTo>
                  <a:pt x="699" y="794"/>
                </a:lnTo>
                <a:cubicBezTo>
                  <a:pt x="679" y="794"/>
                  <a:pt x="653" y="782"/>
                  <a:pt x="641" y="767"/>
                </a:cubicBezTo>
                <a:lnTo>
                  <a:pt x="201" y="211"/>
                </a:lnTo>
                <a:cubicBezTo>
                  <a:pt x="189" y="196"/>
                  <a:pt x="191" y="193"/>
                  <a:pt x="207" y="205"/>
                </a:cubicBezTo>
                <a:lnTo>
                  <a:pt x="804" y="667"/>
                </a:lnTo>
                <a:cubicBezTo>
                  <a:pt x="819" y="679"/>
                  <a:pt x="847" y="684"/>
                  <a:pt x="865" y="677"/>
                </a:cubicBezTo>
                <a:lnTo>
                  <a:pt x="1213" y="554"/>
                </a:lnTo>
                <a:cubicBezTo>
                  <a:pt x="1231" y="547"/>
                  <a:pt x="1232" y="535"/>
                  <a:pt x="1214" y="527"/>
                </a:cubicBezTo>
                <a:lnTo>
                  <a:pt x="29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9" name="Plane" descr="{&quot;Key&quot;:&quot;POWER_USER_SHAPE_ICON&quot;,&quot;Value&quot;:&quot;POWER_USER_SHAPE_ICON_STYLE_1&quot;}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999164" y="5786751"/>
            <a:ext cx="383028" cy="9691"/>
            <a:chOff x="2478" y="2188"/>
            <a:chExt cx="2648" cy="67"/>
          </a:xfrm>
          <a:solidFill>
            <a:schemeClr val="accent3"/>
          </a:solidFill>
        </p:grpSpPr>
        <p:sp>
          <p:nvSpPr>
            <p:cNvPr id="50" name="Freeform 487"/>
            <p:cNvSpPr>
              <a:spLocks/>
            </p:cNvSpPr>
            <p:nvPr/>
          </p:nvSpPr>
          <p:spPr bwMode="auto">
            <a:xfrm>
              <a:off x="2478" y="2188"/>
              <a:ext cx="0" cy="31"/>
            </a:xfrm>
            <a:custGeom>
              <a:avLst/>
              <a:gdLst>
                <a:gd name="T0" fmla="*/ 0 h 8"/>
                <a:gd name="T1" fmla="*/ 8 h 8"/>
                <a:gd name="T2" fmla="*/ 6 h 8"/>
                <a:gd name="T3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cubicBezTo>
                    <a:pt x="0" y="7"/>
                    <a:pt x="0" y="7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490"/>
            <p:cNvSpPr>
              <a:spLocks/>
            </p:cNvSpPr>
            <p:nvPr/>
          </p:nvSpPr>
          <p:spPr bwMode="auto">
            <a:xfrm>
              <a:off x="5122" y="2211"/>
              <a:ext cx="4" cy="44"/>
            </a:xfrm>
            <a:custGeom>
              <a:avLst/>
              <a:gdLst>
                <a:gd name="T0" fmla="*/ 0 w 1"/>
                <a:gd name="T1" fmla="*/ 8 h 11"/>
                <a:gd name="T2" fmla="*/ 1 w 1"/>
                <a:gd name="T3" fmla="*/ 11 h 11"/>
                <a:gd name="T4" fmla="*/ 1 w 1"/>
                <a:gd name="T5" fmla="*/ 2 h 11"/>
                <a:gd name="T6" fmla="*/ 1 w 1"/>
                <a:gd name="T7" fmla="*/ 0 h 11"/>
                <a:gd name="T8" fmla="*/ 0 w 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1">
                  <a:moveTo>
                    <a:pt x="0" y="8"/>
                  </a:moveTo>
                  <a:cubicBezTo>
                    <a:pt x="0" y="9"/>
                    <a:pt x="1" y="10"/>
                    <a:pt x="1" y="11"/>
                  </a:cubicBezTo>
                  <a:cubicBezTo>
                    <a:pt x="1" y="8"/>
                    <a:pt x="1" y="5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3"/>
                    <a:pt x="1" y="5"/>
                    <a:pt x="0" y="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491"/>
            <p:cNvSpPr>
              <a:spLocks/>
            </p:cNvSpPr>
            <p:nvPr/>
          </p:nvSpPr>
          <p:spPr bwMode="auto">
            <a:xfrm>
              <a:off x="2478" y="2211"/>
              <a:ext cx="0" cy="44"/>
            </a:xfrm>
            <a:custGeom>
              <a:avLst/>
              <a:gdLst>
                <a:gd name="T0" fmla="*/ 0 h 11"/>
                <a:gd name="T1" fmla="*/ 2 h 11"/>
                <a:gd name="T2" fmla="*/ 11 h 11"/>
                <a:gd name="T3" fmla="*/ 8 h 11"/>
                <a:gd name="T4" fmla="*/ 0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0" y="8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8" name="Graphic 57" descr="Chat RTL">
            <a:extLst>
              <a:ext uri="{FF2B5EF4-FFF2-40B4-BE49-F238E27FC236}">
                <a16:creationId xmlns:a16="http://schemas.microsoft.com/office/drawing/2014/main" id="{F7BAF3BE-CF02-4295-851F-30A55D9A23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70281" y="2186624"/>
            <a:ext cx="516155" cy="5161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33C76C6-7704-4F8A-9F92-B4B4DE666D1B}"/>
              </a:ext>
            </a:extLst>
          </p:cNvPr>
          <p:cNvSpPr/>
          <p:nvPr/>
        </p:nvSpPr>
        <p:spPr>
          <a:xfrm>
            <a:off x="543959" y="2771731"/>
            <a:ext cx="19309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400" b="1" dirty="0"/>
              <a:t>GET IN TOUCH</a:t>
            </a:r>
          </a:p>
          <a:p>
            <a:pPr lvl="0" algn="ctr">
              <a:defRPr/>
            </a:pPr>
            <a:r>
              <a:rPr lang="en-GB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Speak to your Account Manager to make sure you are applying for the best incentive for your needs and to check that you meet the requirements.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E28A3CC-4321-4F17-B169-CEE67A79DA7F}"/>
              </a:ext>
            </a:extLst>
          </p:cNvPr>
          <p:cNvSpPr txBox="1"/>
          <p:nvPr/>
        </p:nvSpPr>
        <p:spPr>
          <a:xfrm>
            <a:off x="2461277" y="3994485"/>
            <a:ext cx="17829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400" b="1" dirty="0"/>
              <a:t>APPLY ONLINE</a:t>
            </a:r>
          </a:p>
          <a:p>
            <a:pPr lvl="0" algn="ctr">
              <a:defRPr/>
            </a:pPr>
            <a:r>
              <a:rPr lang="en-GB" sz="1400" dirty="0"/>
              <a:t>Use the link to the online application.  Your application can also be completed by an agent.</a:t>
            </a:r>
          </a:p>
        </p:txBody>
      </p:sp>
      <p:pic>
        <p:nvPicPr>
          <p:cNvPr id="60" name="Graphic 59" descr="Internet">
            <a:extLst>
              <a:ext uri="{FF2B5EF4-FFF2-40B4-BE49-F238E27FC236}">
                <a16:creationId xmlns:a16="http://schemas.microsoft.com/office/drawing/2014/main" id="{D57C94B7-CB27-4EE6-A983-BDB9CEFEE2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75097" y="5413812"/>
            <a:ext cx="516155" cy="516155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AC542342-D167-456C-99F8-02C7F5AED8A4}"/>
              </a:ext>
            </a:extLst>
          </p:cNvPr>
          <p:cNvSpPr txBox="1"/>
          <p:nvPr/>
        </p:nvSpPr>
        <p:spPr>
          <a:xfrm>
            <a:off x="4227469" y="2885453"/>
            <a:ext cx="20037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WE’LL GET IN TOUCH</a:t>
            </a:r>
          </a:p>
          <a:p>
            <a:pPr algn="ctr"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discuss your application and check all the detail with you.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F831B4F-F710-438A-ACC4-EE50252F4A0D}"/>
              </a:ext>
            </a:extLst>
          </p:cNvPr>
          <p:cNvSpPr txBox="1"/>
          <p:nvPr/>
        </p:nvSpPr>
        <p:spPr>
          <a:xfrm>
            <a:off x="6098662" y="4534324"/>
            <a:ext cx="19927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POST YOUR MAILINGS</a:t>
            </a:r>
            <a:endParaRPr lang="en-GB" sz="1400" dirty="0"/>
          </a:p>
          <a:p>
            <a:pPr algn="ctr">
              <a:defRPr/>
            </a:pPr>
            <a:r>
              <a:rPr lang="en-GB" sz="1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Start posting your volume.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648C0B9-583F-4FE7-9927-5A9CB38EBFCE}"/>
              </a:ext>
            </a:extLst>
          </p:cNvPr>
          <p:cNvSpPr txBox="1"/>
          <p:nvPr/>
        </p:nvSpPr>
        <p:spPr>
          <a:xfrm>
            <a:off x="9814795" y="3612037"/>
            <a:ext cx="197534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REDEEM YOUR </a:t>
            </a:r>
          </a:p>
          <a:p>
            <a:pPr algn="ctr">
              <a:defRPr/>
            </a:pPr>
            <a:r>
              <a:rPr lang="en-GB" sz="1400" b="1" dirty="0"/>
              <a:t>CREDIT</a:t>
            </a:r>
          </a:p>
          <a:p>
            <a:pPr algn="ctr"/>
            <a:r>
              <a:rPr lang="en-GB" sz="1400" dirty="0"/>
              <a:t>Receive your credit as a voucher or have it paid into a Royal Mail postage account. Credit vouchers are valid for 12 months.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E12C007-524B-4D62-875F-4E878A833B6E}"/>
              </a:ext>
            </a:extLst>
          </p:cNvPr>
          <p:cNvSpPr txBox="1"/>
          <p:nvPr/>
        </p:nvSpPr>
        <p:spPr>
          <a:xfrm>
            <a:off x="7989307" y="2832618"/>
            <a:ext cx="192301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APPLY FOR YOUR POSTAGE CREDIT</a:t>
            </a:r>
            <a:endParaRPr lang="en-GB" sz="1400" dirty="0"/>
          </a:p>
          <a:p>
            <a:pPr algn="ctr">
              <a:defRPr/>
            </a:pPr>
            <a:r>
              <a:rPr lang="en-GB" sz="1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When you have completed your activity you will need to apply to Royal Mail for your credit.</a:t>
            </a:r>
          </a:p>
        </p:txBody>
      </p:sp>
      <p:sp>
        <p:nvSpPr>
          <p:cNvPr id="65" name="Block Arc 64">
            <a:extLst>
              <a:ext uri="{FF2B5EF4-FFF2-40B4-BE49-F238E27FC236}">
                <a16:creationId xmlns:a16="http://schemas.microsoft.com/office/drawing/2014/main" id="{47250E8A-DFBF-4799-B45D-F7981BA35235}"/>
              </a:ext>
            </a:extLst>
          </p:cNvPr>
          <p:cNvSpPr>
            <a:spLocks noChangeAspect="1"/>
          </p:cNvSpPr>
          <p:nvPr/>
        </p:nvSpPr>
        <p:spPr>
          <a:xfrm flipV="1">
            <a:off x="9694062" y="3515685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6" name="Graphic 65" descr="Envelope">
            <a:extLst>
              <a:ext uri="{FF2B5EF4-FFF2-40B4-BE49-F238E27FC236}">
                <a16:creationId xmlns:a16="http://schemas.microsoft.com/office/drawing/2014/main" id="{7D3C5CDC-134E-45C2-9CA3-98E5085418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91475" y="5412396"/>
            <a:ext cx="469232" cy="469232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913C6EC6-DAC1-48BD-808A-DE350BC8D7F2}"/>
              </a:ext>
            </a:extLst>
          </p:cNvPr>
          <p:cNvSpPr>
            <a:spLocks noChangeAspect="1"/>
          </p:cNvSpPr>
          <p:nvPr/>
        </p:nvSpPr>
        <p:spPr>
          <a:xfrm>
            <a:off x="10543140" y="5362902"/>
            <a:ext cx="624548" cy="6245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9" name="Plus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5981FD6-2A17-4EED-AE70-67147C51AE8A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726087" y="2304543"/>
            <a:ext cx="406708" cy="407907"/>
            <a:chOff x="50" y="50"/>
            <a:chExt cx="339" cy="340"/>
          </a:xfrm>
          <a:solidFill>
            <a:schemeClr val="bg1"/>
          </a:solidFill>
        </p:grpSpPr>
        <p:sp>
          <p:nvSpPr>
            <p:cNvPr id="70" name="Plus">
              <a:extLst>
                <a:ext uri="{FF2B5EF4-FFF2-40B4-BE49-F238E27FC236}">
                  <a16:creationId xmlns:a16="http://schemas.microsoft.com/office/drawing/2014/main" id="{4096E986-0D81-4E3F-B80C-1F24D44CF323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35" y="135"/>
              <a:ext cx="169" cy="170"/>
            </a:xfrm>
            <a:custGeom>
              <a:avLst/>
              <a:gdLst>
                <a:gd name="T0" fmla="*/ 50 w 100"/>
                <a:gd name="T1" fmla="*/ 100 h 100"/>
                <a:gd name="T2" fmla="*/ 63 w 100"/>
                <a:gd name="T3" fmla="*/ 88 h 100"/>
                <a:gd name="T4" fmla="*/ 63 w 100"/>
                <a:gd name="T5" fmla="*/ 63 h 100"/>
                <a:gd name="T6" fmla="*/ 88 w 100"/>
                <a:gd name="T7" fmla="*/ 63 h 100"/>
                <a:gd name="T8" fmla="*/ 100 w 100"/>
                <a:gd name="T9" fmla="*/ 50 h 100"/>
                <a:gd name="T10" fmla="*/ 88 w 100"/>
                <a:gd name="T11" fmla="*/ 38 h 100"/>
                <a:gd name="T12" fmla="*/ 63 w 100"/>
                <a:gd name="T13" fmla="*/ 38 h 100"/>
                <a:gd name="T14" fmla="*/ 63 w 100"/>
                <a:gd name="T15" fmla="*/ 13 h 100"/>
                <a:gd name="T16" fmla="*/ 50 w 100"/>
                <a:gd name="T17" fmla="*/ 0 h 100"/>
                <a:gd name="T18" fmla="*/ 38 w 100"/>
                <a:gd name="T19" fmla="*/ 13 h 100"/>
                <a:gd name="T20" fmla="*/ 38 w 100"/>
                <a:gd name="T21" fmla="*/ 38 h 100"/>
                <a:gd name="T22" fmla="*/ 13 w 100"/>
                <a:gd name="T23" fmla="*/ 38 h 100"/>
                <a:gd name="T24" fmla="*/ 0 w 100"/>
                <a:gd name="T25" fmla="*/ 50 h 100"/>
                <a:gd name="T26" fmla="*/ 13 w 100"/>
                <a:gd name="T27" fmla="*/ 63 h 100"/>
                <a:gd name="T28" fmla="*/ 38 w 100"/>
                <a:gd name="T29" fmla="*/ 63 h 100"/>
                <a:gd name="T30" fmla="*/ 38 w 100"/>
                <a:gd name="T31" fmla="*/ 88 h 100"/>
                <a:gd name="T32" fmla="*/ 50 w 100"/>
                <a:gd name="T3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50" y="100"/>
                  </a:moveTo>
                  <a:cubicBezTo>
                    <a:pt x="57" y="100"/>
                    <a:pt x="63" y="94"/>
                    <a:pt x="63" y="88"/>
                  </a:cubicBezTo>
                  <a:lnTo>
                    <a:pt x="63" y="63"/>
                  </a:lnTo>
                  <a:lnTo>
                    <a:pt x="88" y="63"/>
                  </a:lnTo>
                  <a:cubicBezTo>
                    <a:pt x="94" y="63"/>
                    <a:pt x="100" y="57"/>
                    <a:pt x="100" y="50"/>
                  </a:cubicBezTo>
                  <a:cubicBezTo>
                    <a:pt x="100" y="43"/>
                    <a:pt x="94" y="38"/>
                    <a:pt x="88" y="38"/>
                  </a:cubicBezTo>
                  <a:lnTo>
                    <a:pt x="63" y="38"/>
                  </a:lnTo>
                  <a:lnTo>
                    <a:pt x="63" y="13"/>
                  </a:lnTo>
                  <a:cubicBezTo>
                    <a:pt x="63" y="6"/>
                    <a:pt x="57" y="0"/>
                    <a:pt x="50" y="0"/>
                  </a:cubicBezTo>
                  <a:cubicBezTo>
                    <a:pt x="43" y="0"/>
                    <a:pt x="38" y="6"/>
                    <a:pt x="38" y="13"/>
                  </a:cubicBezTo>
                  <a:lnTo>
                    <a:pt x="38" y="38"/>
                  </a:lnTo>
                  <a:lnTo>
                    <a:pt x="13" y="38"/>
                  </a:lnTo>
                  <a:cubicBezTo>
                    <a:pt x="6" y="38"/>
                    <a:pt x="0" y="43"/>
                    <a:pt x="0" y="50"/>
                  </a:cubicBezTo>
                  <a:cubicBezTo>
                    <a:pt x="0" y="57"/>
                    <a:pt x="6" y="63"/>
                    <a:pt x="13" y="63"/>
                  </a:cubicBezTo>
                  <a:lnTo>
                    <a:pt x="38" y="63"/>
                  </a:lnTo>
                  <a:lnTo>
                    <a:pt x="38" y="88"/>
                  </a:lnTo>
                  <a:cubicBezTo>
                    <a:pt x="38" y="94"/>
                    <a:pt x="43" y="100"/>
                    <a:pt x="50" y="1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Plus">
              <a:extLst>
                <a:ext uri="{FF2B5EF4-FFF2-40B4-BE49-F238E27FC236}">
                  <a16:creationId xmlns:a16="http://schemas.microsoft.com/office/drawing/2014/main" id="{C6551882-1F73-4723-AE22-BEC175ACB6DF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50" y="50"/>
              <a:ext cx="339" cy="340"/>
            </a:xfrm>
            <a:custGeom>
              <a:avLst/>
              <a:gdLst>
                <a:gd name="T0" fmla="*/ 100 w 200"/>
                <a:gd name="T1" fmla="*/ 0 h 200"/>
                <a:gd name="T2" fmla="*/ 0 w 200"/>
                <a:gd name="T3" fmla="*/ 100 h 200"/>
                <a:gd name="T4" fmla="*/ 100 w 200"/>
                <a:gd name="T5" fmla="*/ 200 h 200"/>
                <a:gd name="T6" fmla="*/ 151 w 200"/>
                <a:gd name="T7" fmla="*/ 186 h 200"/>
                <a:gd name="T8" fmla="*/ 156 w 200"/>
                <a:gd name="T9" fmla="*/ 169 h 200"/>
                <a:gd name="T10" fmla="*/ 139 w 200"/>
                <a:gd name="T11" fmla="*/ 164 h 200"/>
                <a:gd name="T12" fmla="*/ 100 w 200"/>
                <a:gd name="T13" fmla="*/ 175 h 200"/>
                <a:gd name="T14" fmla="*/ 25 w 200"/>
                <a:gd name="T15" fmla="*/ 100 h 200"/>
                <a:gd name="T16" fmla="*/ 100 w 200"/>
                <a:gd name="T17" fmla="*/ 25 h 200"/>
                <a:gd name="T18" fmla="*/ 175 w 200"/>
                <a:gd name="T19" fmla="*/ 100 h 200"/>
                <a:gd name="T20" fmla="*/ 164 w 200"/>
                <a:gd name="T21" fmla="*/ 139 h 200"/>
                <a:gd name="T22" fmla="*/ 169 w 200"/>
                <a:gd name="T23" fmla="*/ 156 h 200"/>
                <a:gd name="T24" fmla="*/ 186 w 200"/>
                <a:gd name="T25" fmla="*/ 151 h 200"/>
                <a:gd name="T26" fmla="*/ 200 w 200"/>
                <a:gd name="T27" fmla="*/ 100 h 200"/>
                <a:gd name="T28" fmla="*/ 100 w 200"/>
                <a:gd name="T2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18" y="200"/>
                    <a:pt x="136" y="195"/>
                    <a:pt x="151" y="186"/>
                  </a:cubicBezTo>
                  <a:cubicBezTo>
                    <a:pt x="157" y="182"/>
                    <a:pt x="159" y="174"/>
                    <a:pt x="156" y="169"/>
                  </a:cubicBezTo>
                  <a:cubicBezTo>
                    <a:pt x="152" y="163"/>
                    <a:pt x="144" y="161"/>
                    <a:pt x="139" y="164"/>
                  </a:cubicBezTo>
                  <a:cubicBezTo>
                    <a:pt x="127" y="171"/>
                    <a:pt x="114" y="175"/>
                    <a:pt x="100" y="175"/>
                  </a:cubicBezTo>
                  <a:cubicBezTo>
                    <a:pt x="59" y="175"/>
                    <a:pt x="25" y="141"/>
                    <a:pt x="25" y="100"/>
                  </a:cubicBezTo>
                  <a:cubicBezTo>
                    <a:pt x="25" y="59"/>
                    <a:pt x="59" y="25"/>
                    <a:pt x="100" y="25"/>
                  </a:cubicBezTo>
                  <a:cubicBezTo>
                    <a:pt x="141" y="25"/>
                    <a:pt x="175" y="59"/>
                    <a:pt x="175" y="100"/>
                  </a:cubicBezTo>
                  <a:cubicBezTo>
                    <a:pt x="175" y="114"/>
                    <a:pt x="171" y="127"/>
                    <a:pt x="164" y="139"/>
                  </a:cubicBezTo>
                  <a:cubicBezTo>
                    <a:pt x="161" y="144"/>
                    <a:pt x="163" y="152"/>
                    <a:pt x="169" y="156"/>
                  </a:cubicBezTo>
                  <a:cubicBezTo>
                    <a:pt x="174" y="159"/>
                    <a:pt x="182" y="157"/>
                    <a:pt x="186" y="151"/>
                  </a:cubicBezTo>
                  <a:cubicBezTo>
                    <a:pt x="195" y="136"/>
                    <a:pt x="200" y="118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" name="Accounting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ACB6EF9E-6CAD-4652-9DC2-97A60F1AB2A1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0647090" y="5477695"/>
            <a:ext cx="482002" cy="407907"/>
            <a:chOff x="2687638" y="138112"/>
            <a:chExt cx="981075" cy="830263"/>
          </a:xfrm>
          <a:solidFill>
            <a:schemeClr val="tx1"/>
          </a:solidFill>
        </p:grpSpPr>
        <p:sp>
          <p:nvSpPr>
            <p:cNvPr id="73" name="Freeform 105">
              <a:extLst>
                <a:ext uri="{FF2B5EF4-FFF2-40B4-BE49-F238E27FC236}">
                  <a16:creationId xmlns:a16="http://schemas.microsoft.com/office/drawing/2014/main" id="{DB3EDAC8-13CF-44E5-90E4-F86A60EB9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338" y="138112"/>
              <a:ext cx="968375" cy="514350"/>
            </a:xfrm>
            <a:custGeom>
              <a:avLst/>
              <a:gdLst>
                <a:gd name="T0" fmla="*/ 1260 w 1272"/>
                <a:gd name="T1" fmla="*/ 388 h 675"/>
                <a:gd name="T2" fmla="*/ 595 w 1272"/>
                <a:gd name="T3" fmla="*/ 4 h 675"/>
                <a:gd name="T4" fmla="*/ 570 w 1272"/>
                <a:gd name="T5" fmla="*/ 4 h 675"/>
                <a:gd name="T6" fmla="*/ 13 w 1272"/>
                <a:gd name="T7" fmla="*/ 328 h 675"/>
                <a:gd name="T8" fmla="*/ 0 w 1272"/>
                <a:gd name="T9" fmla="*/ 350 h 675"/>
                <a:gd name="T10" fmla="*/ 13 w 1272"/>
                <a:gd name="T11" fmla="*/ 371 h 675"/>
                <a:gd name="T12" fmla="*/ 234 w 1272"/>
                <a:gd name="T13" fmla="*/ 499 h 675"/>
                <a:gd name="T14" fmla="*/ 284 w 1272"/>
                <a:gd name="T15" fmla="*/ 470 h 675"/>
                <a:gd name="T16" fmla="*/ 75 w 1272"/>
                <a:gd name="T17" fmla="*/ 350 h 675"/>
                <a:gd name="T18" fmla="*/ 583 w 1272"/>
                <a:gd name="T19" fmla="*/ 55 h 675"/>
                <a:gd name="T20" fmla="*/ 1197 w 1272"/>
                <a:gd name="T21" fmla="*/ 409 h 675"/>
                <a:gd name="T22" fmla="*/ 791 w 1272"/>
                <a:gd name="T23" fmla="*/ 646 h 675"/>
                <a:gd name="T24" fmla="*/ 841 w 1272"/>
                <a:gd name="T25" fmla="*/ 675 h 675"/>
                <a:gd name="T26" fmla="*/ 1260 w 1272"/>
                <a:gd name="T27" fmla="*/ 431 h 675"/>
                <a:gd name="T28" fmla="*/ 1272 w 1272"/>
                <a:gd name="T29" fmla="*/ 409 h 675"/>
                <a:gd name="T30" fmla="*/ 1260 w 1272"/>
                <a:gd name="T31" fmla="*/ 388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2" h="675">
                  <a:moveTo>
                    <a:pt x="1260" y="388"/>
                  </a:moveTo>
                  <a:lnTo>
                    <a:pt x="595" y="4"/>
                  </a:lnTo>
                  <a:cubicBezTo>
                    <a:pt x="588" y="0"/>
                    <a:pt x="578" y="0"/>
                    <a:pt x="570" y="4"/>
                  </a:cubicBezTo>
                  <a:lnTo>
                    <a:pt x="13" y="328"/>
                  </a:lnTo>
                  <a:cubicBezTo>
                    <a:pt x="5" y="333"/>
                    <a:pt x="0" y="341"/>
                    <a:pt x="0" y="350"/>
                  </a:cubicBezTo>
                  <a:cubicBezTo>
                    <a:pt x="0" y="359"/>
                    <a:pt x="5" y="367"/>
                    <a:pt x="13" y="371"/>
                  </a:cubicBezTo>
                  <a:lnTo>
                    <a:pt x="234" y="499"/>
                  </a:lnTo>
                  <a:lnTo>
                    <a:pt x="284" y="470"/>
                  </a:lnTo>
                  <a:lnTo>
                    <a:pt x="75" y="350"/>
                  </a:lnTo>
                  <a:lnTo>
                    <a:pt x="583" y="55"/>
                  </a:lnTo>
                  <a:lnTo>
                    <a:pt x="1197" y="409"/>
                  </a:lnTo>
                  <a:lnTo>
                    <a:pt x="791" y="646"/>
                  </a:lnTo>
                  <a:lnTo>
                    <a:pt x="841" y="675"/>
                  </a:lnTo>
                  <a:lnTo>
                    <a:pt x="1260" y="431"/>
                  </a:lnTo>
                  <a:cubicBezTo>
                    <a:pt x="1268" y="427"/>
                    <a:pt x="1272" y="418"/>
                    <a:pt x="1272" y="409"/>
                  </a:cubicBezTo>
                  <a:cubicBezTo>
                    <a:pt x="1272" y="400"/>
                    <a:pt x="1267" y="392"/>
                    <a:pt x="1260" y="38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106">
              <a:extLst>
                <a:ext uri="{FF2B5EF4-FFF2-40B4-BE49-F238E27FC236}">
                  <a16:creationId xmlns:a16="http://schemas.microsoft.com/office/drawing/2014/main" id="{56D857F4-C8E9-4869-94CC-818C1E2A1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651" y="296862"/>
              <a:ext cx="296863" cy="111125"/>
            </a:xfrm>
            <a:custGeom>
              <a:avLst/>
              <a:gdLst>
                <a:gd name="T0" fmla="*/ 388 w 388"/>
                <a:gd name="T1" fmla="*/ 45 h 146"/>
                <a:gd name="T2" fmla="*/ 186 w 388"/>
                <a:gd name="T3" fmla="*/ 0 h 146"/>
                <a:gd name="T4" fmla="*/ 0 w 388"/>
                <a:gd name="T5" fmla="*/ 37 h 146"/>
                <a:gd name="T6" fmla="*/ 188 w 388"/>
                <a:gd name="T7" fmla="*/ 146 h 146"/>
                <a:gd name="T8" fmla="*/ 388 w 388"/>
                <a:gd name="T9" fmla="*/ 4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146">
                  <a:moveTo>
                    <a:pt x="388" y="45"/>
                  </a:moveTo>
                  <a:cubicBezTo>
                    <a:pt x="333" y="16"/>
                    <a:pt x="262" y="0"/>
                    <a:pt x="186" y="0"/>
                  </a:cubicBezTo>
                  <a:cubicBezTo>
                    <a:pt x="118" y="0"/>
                    <a:pt x="52" y="13"/>
                    <a:pt x="0" y="37"/>
                  </a:cubicBezTo>
                  <a:lnTo>
                    <a:pt x="188" y="146"/>
                  </a:lnTo>
                  <a:lnTo>
                    <a:pt x="388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107">
              <a:extLst>
                <a:ext uri="{FF2B5EF4-FFF2-40B4-BE49-F238E27FC236}">
                  <a16:creationId xmlns:a16="http://schemas.microsoft.com/office/drawing/2014/main" id="{E82AB3B2-F25C-4D27-AA05-285E7431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350837"/>
              <a:ext cx="204788" cy="196850"/>
            </a:xfrm>
            <a:custGeom>
              <a:avLst/>
              <a:gdLst>
                <a:gd name="T0" fmla="*/ 81 w 267"/>
                <a:gd name="T1" fmla="*/ 257 h 257"/>
                <a:gd name="T2" fmla="*/ 163 w 267"/>
                <a:gd name="T3" fmla="*/ 227 h 257"/>
                <a:gd name="T4" fmla="*/ 264 w 267"/>
                <a:gd name="T5" fmla="*/ 109 h 257"/>
                <a:gd name="T6" fmla="*/ 209 w 267"/>
                <a:gd name="T7" fmla="*/ 0 h 257"/>
                <a:gd name="T8" fmla="*/ 0 w 267"/>
                <a:gd name="T9" fmla="*/ 105 h 257"/>
                <a:gd name="T10" fmla="*/ 81 w 267"/>
                <a:gd name="T11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257">
                  <a:moveTo>
                    <a:pt x="81" y="257"/>
                  </a:moveTo>
                  <a:cubicBezTo>
                    <a:pt x="111" y="250"/>
                    <a:pt x="138" y="240"/>
                    <a:pt x="163" y="227"/>
                  </a:cubicBezTo>
                  <a:cubicBezTo>
                    <a:pt x="223" y="197"/>
                    <a:pt x="259" y="155"/>
                    <a:pt x="264" y="109"/>
                  </a:cubicBezTo>
                  <a:cubicBezTo>
                    <a:pt x="267" y="70"/>
                    <a:pt x="248" y="32"/>
                    <a:pt x="209" y="0"/>
                  </a:cubicBezTo>
                  <a:lnTo>
                    <a:pt x="0" y="105"/>
                  </a:lnTo>
                  <a:lnTo>
                    <a:pt x="81" y="2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108">
              <a:extLst>
                <a:ext uri="{FF2B5EF4-FFF2-40B4-BE49-F238E27FC236}">
                  <a16:creationId xmlns:a16="http://schemas.microsoft.com/office/drawing/2014/main" id="{E4877E6C-275A-49DA-BBAB-A5E9F2960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226" y="344487"/>
              <a:ext cx="285750" cy="212725"/>
            </a:xfrm>
            <a:custGeom>
              <a:avLst/>
              <a:gdLst>
                <a:gd name="T0" fmla="*/ 317 w 375"/>
                <a:gd name="T1" fmla="*/ 279 h 279"/>
                <a:gd name="T2" fmla="*/ 375 w 375"/>
                <a:gd name="T3" fmla="*/ 275 h 279"/>
                <a:gd name="T4" fmla="*/ 291 w 375"/>
                <a:gd name="T5" fmla="*/ 118 h 279"/>
                <a:gd name="T6" fmla="*/ 85 w 375"/>
                <a:gd name="T7" fmla="*/ 0 h 279"/>
                <a:gd name="T8" fmla="*/ 32 w 375"/>
                <a:gd name="T9" fmla="*/ 159 h 279"/>
                <a:gd name="T10" fmla="*/ 154 w 375"/>
                <a:gd name="T11" fmla="*/ 155 h 279"/>
                <a:gd name="T12" fmla="*/ 304 w 375"/>
                <a:gd name="T13" fmla="*/ 277 h 279"/>
                <a:gd name="T14" fmla="*/ 317 w 375"/>
                <a:gd name="T1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5" h="279">
                  <a:moveTo>
                    <a:pt x="317" y="279"/>
                  </a:moveTo>
                  <a:cubicBezTo>
                    <a:pt x="336" y="279"/>
                    <a:pt x="356" y="278"/>
                    <a:pt x="375" y="275"/>
                  </a:cubicBezTo>
                  <a:lnTo>
                    <a:pt x="291" y="118"/>
                  </a:lnTo>
                  <a:lnTo>
                    <a:pt x="85" y="0"/>
                  </a:lnTo>
                  <a:cubicBezTo>
                    <a:pt x="21" y="44"/>
                    <a:pt x="0" y="101"/>
                    <a:pt x="32" y="159"/>
                  </a:cubicBezTo>
                  <a:cubicBezTo>
                    <a:pt x="72" y="133"/>
                    <a:pt x="119" y="133"/>
                    <a:pt x="154" y="155"/>
                  </a:cubicBezTo>
                  <a:lnTo>
                    <a:pt x="304" y="277"/>
                  </a:lnTo>
                  <a:cubicBezTo>
                    <a:pt x="304" y="277"/>
                    <a:pt x="307" y="279"/>
                    <a:pt x="317" y="27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109">
              <a:extLst>
                <a:ext uri="{FF2B5EF4-FFF2-40B4-BE49-F238E27FC236}">
                  <a16:creationId xmlns:a16="http://schemas.microsoft.com/office/drawing/2014/main" id="{8A6321BE-888D-4ABF-B269-C7C4F834BD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7638" y="484187"/>
              <a:ext cx="684213" cy="484188"/>
            </a:xfrm>
            <a:custGeom>
              <a:avLst/>
              <a:gdLst>
                <a:gd name="T0" fmla="*/ 848 w 898"/>
                <a:gd name="T1" fmla="*/ 363 h 635"/>
                <a:gd name="T2" fmla="*/ 472 w 898"/>
                <a:gd name="T3" fmla="*/ 580 h 635"/>
                <a:gd name="T4" fmla="*/ 466 w 898"/>
                <a:gd name="T5" fmla="*/ 581 h 635"/>
                <a:gd name="T6" fmla="*/ 459 w 898"/>
                <a:gd name="T7" fmla="*/ 580 h 635"/>
                <a:gd name="T8" fmla="*/ 178 w 898"/>
                <a:gd name="T9" fmla="*/ 417 h 635"/>
                <a:gd name="T10" fmla="*/ 50 w 898"/>
                <a:gd name="T11" fmla="*/ 308 h 635"/>
                <a:gd name="T12" fmla="*/ 50 w 898"/>
                <a:gd name="T13" fmla="*/ 275 h 635"/>
                <a:gd name="T14" fmla="*/ 426 w 898"/>
                <a:gd name="T15" fmla="*/ 58 h 635"/>
                <a:gd name="T16" fmla="*/ 433 w 898"/>
                <a:gd name="T17" fmla="*/ 56 h 635"/>
                <a:gd name="T18" fmla="*/ 438 w 898"/>
                <a:gd name="T19" fmla="*/ 57 h 635"/>
                <a:gd name="T20" fmla="*/ 579 w 898"/>
                <a:gd name="T21" fmla="*/ 174 h 635"/>
                <a:gd name="T22" fmla="*/ 848 w 898"/>
                <a:gd name="T23" fmla="*/ 330 h 635"/>
                <a:gd name="T24" fmla="*/ 848 w 898"/>
                <a:gd name="T25" fmla="*/ 363 h 635"/>
                <a:gd name="T26" fmla="*/ 497 w 898"/>
                <a:gd name="T27" fmla="*/ 623 h 635"/>
                <a:gd name="T28" fmla="*/ 873 w 898"/>
                <a:gd name="T29" fmla="*/ 406 h 635"/>
                <a:gd name="T30" fmla="*/ 898 w 898"/>
                <a:gd name="T31" fmla="*/ 363 h 635"/>
                <a:gd name="T32" fmla="*/ 898 w 898"/>
                <a:gd name="T33" fmla="*/ 330 h 635"/>
                <a:gd name="T34" fmla="*/ 873 w 898"/>
                <a:gd name="T35" fmla="*/ 287 h 635"/>
                <a:gd name="T36" fmla="*/ 608 w 898"/>
                <a:gd name="T37" fmla="*/ 133 h 635"/>
                <a:gd name="T38" fmla="*/ 470 w 898"/>
                <a:gd name="T39" fmla="*/ 19 h 635"/>
                <a:gd name="T40" fmla="*/ 401 w 898"/>
                <a:gd name="T41" fmla="*/ 14 h 635"/>
                <a:gd name="T42" fmla="*/ 25 w 898"/>
                <a:gd name="T43" fmla="*/ 231 h 635"/>
                <a:gd name="T44" fmla="*/ 0 w 898"/>
                <a:gd name="T45" fmla="*/ 274 h 635"/>
                <a:gd name="T46" fmla="*/ 0 w 898"/>
                <a:gd name="T47" fmla="*/ 307 h 635"/>
                <a:gd name="T48" fmla="*/ 18 w 898"/>
                <a:gd name="T49" fmla="*/ 346 h 635"/>
                <a:gd name="T50" fmla="*/ 146 w 898"/>
                <a:gd name="T51" fmla="*/ 455 h 635"/>
                <a:gd name="T52" fmla="*/ 153 w 898"/>
                <a:gd name="T53" fmla="*/ 460 h 635"/>
                <a:gd name="T54" fmla="*/ 434 w 898"/>
                <a:gd name="T55" fmla="*/ 623 h 635"/>
                <a:gd name="T56" fmla="*/ 497 w 898"/>
                <a:gd name="T57" fmla="*/ 623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8" h="635">
                  <a:moveTo>
                    <a:pt x="848" y="363"/>
                  </a:moveTo>
                  <a:lnTo>
                    <a:pt x="472" y="580"/>
                  </a:lnTo>
                  <a:cubicBezTo>
                    <a:pt x="470" y="581"/>
                    <a:pt x="468" y="581"/>
                    <a:pt x="466" y="581"/>
                  </a:cubicBezTo>
                  <a:cubicBezTo>
                    <a:pt x="464" y="581"/>
                    <a:pt x="461" y="581"/>
                    <a:pt x="459" y="580"/>
                  </a:cubicBezTo>
                  <a:lnTo>
                    <a:pt x="178" y="417"/>
                  </a:lnTo>
                  <a:lnTo>
                    <a:pt x="50" y="308"/>
                  </a:lnTo>
                  <a:lnTo>
                    <a:pt x="50" y="275"/>
                  </a:lnTo>
                  <a:lnTo>
                    <a:pt x="426" y="58"/>
                  </a:lnTo>
                  <a:cubicBezTo>
                    <a:pt x="427" y="57"/>
                    <a:pt x="430" y="56"/>
                    <a:pt x="433" y="56"/>
                  </a:cubicBezTo>
                  <a:cubicBezTo>
                    <a:pt x="435" y="56"/>
                    <a:pt x="437" y="56"/>
                    <a:pt x="438" y="57"/>
                  </a:cubicBezTo>
                  <a:lnTo>
                    <a:pt x="579" y="174"/>
                  </a:lnTo>
                  <a:lnTo>
                    <a:pt x="848" y="330"/>
                  </a:lnTo>
                  <a:lnTo>
                    <a:pt x="848" y="363"/>
                  </a:lnTo>
                  <a:close/>
                  <a:moveTo>
                    <a:pt x="497" y="623"/>
                  </a:moveTo>
                  <a:lnTo>
                    <a:pt x="873" y="406"/>
                  </a:lnTo>
                  <a:cubicBezTo>
                    <a:pt x="889" y="397"/>
                    <a:pt x="898" y="380"/>
                    <a:pt x="898" y="363"/>
                  </a:cubicBezTo>
                  <a:lnTo>
                    <a:pt x="898" y="330"/>
                  </a:lnTo>
                  <a:cubicBezTo>
                    <a:pt x="898" y="312"/>
                    <a:pt x="888" y="296"/>
                    <a:pt x="873" y="287"/>
                  </a:cubicBezTo>
                  <a:lnTo>
                    <a:pt x="608" y="133"/>
                  </a:lnTo>
                  <a:lnTo>
                    <a:pt x="470" y="19"/>
                  </a:lnTo>
                  <a:cubicBezTo>
                    <a:pt x="453" y="5"/>
                    <a:pt x="431" y="0"/>
                    <a:pt x="401" y="14"/>
                  </a:cubicBezTo>
                  <a:lnTo>
                    <a:pt x="25" y="231"/>
                  </a:lnTo>
                  <a:cubicBezTo>
                    <a:pt x="10" y="240"/>
                    <a:pt x="0" y="257"/>
                    <a:pt x="0" y="274"/>
                  </a:cubicBezTo>
                  <a:lnTo>
                    <a:pt x="0" y="307"/>
                  </a:lnTo>
                  <a:cubicBezTo>
                    <a:pt x="0" y="322"/>
                    <a:pt x="7" y="336"/>
                    <a:pt x="18" y="346"/>
                  </a:cubicBezTo>
                  <a:lnTo>
                    <a:pt x="146" y="455"/>
                  </a:lnTo>
                  <a:cubicBezTo>
                    <a:pt x="148" y="457"/>
                    <a:pt x="151" y="458"/>
                    <a:pt x="153" y="460"/>
                  </a:cubicBezTo>
                  <a:lnTo>
                    <a:pt x="434" y="623"/>
                  </a:lnTo>
                  <a:cubicBezTo>
                    <a:pt x="456" y="635"/>
                    <a:pt x="477" y="635"/>
                    <a:pt x="497" y="62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110">
              <a:extLst>
                <a:ext uri="{FF2B5EF4-FFF2-40B4-BE49-F238E27FC236}">
                  <a16:creationId xmlns:a16="http://schemas.microsoft.com/office/drawing/2014/main" id="{8860BA8E-6841-45F9-8292-88055167C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717550"/>
              <a:ext cx="93663" cy="55563"/>
            </a:xfrm>
            <a:custGeom>
              <a:avLst/>
              <a:gdLst>
                <a:gd name="T0" fmla="*/ 22 w 123"/>
                <a:gd name="T1" fmla="*/ 59 h 72"/>
                <a:gd name="T2" fmla="*/ 101 w 123"/>
                <a:gd name="T3" fmla="*/ 59 h 72"/>
                <a:gd name="T4" fmla="*/ 101 w 123"/>
                <a:gd name="T5" fmla="*/ 13 h 72"/>
                <a:gd name="T6" fmla="*/ 22 w 123"/>
                <a:gd name="T7" fmla="*/ 13 h 72"/>
                <a:gd name="T8" fmla="*/ 22 w 123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2">
                  <a:moveTo>
                    <a:pt x="22" y="59"/>
                  </a:moveTo>
                  <a:cubicBezTo>
                    <a:pt x="44" y="72"/>
                    <a:pt x="79" y="72"/>
                    <a:pt x="101" y="59"/>
                  </a:cubicBezTo>
                  <a:cubicBezTo>
                    <a:pt x="123" y="46"/>
                    <a:pt x="123" y="26"/>
                    <a:pt x="101" y="13"/>
                  </a:cubicBezTo>
                  <a:cubicBezTo>
                    <a:pt x="80" y="0"/>
                    <a:pt x="44" y="0"/>
                    <a:pt x="22" y="13"/>
                  </a:cubicBezTo>
                  <a:cubicBezTo>
                    <a:pt x="0" y="26"/>
                    <a:pt x="0" y="46"/>
                    <a:pt x="22" y="5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111">
              <a:extLst>
                <a:ext uri="{FF2B5EF4-FFF2-40B4-BE49-F238E27FC236}">
                  <a16:creationId xmlns:a16="http://schemas.microsoft.com/office/drawing/2014/main" id="{4DBDA741-5030-4CE9-8FED-18AC0A92D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888" y="658812"/>
              <a:ext cx="93663" cy="53975"/>
            </a:xfrm>
            <a:custGeom>
              <a:avLst/>
              <a:gdLst>
                <a:gd name="T0" fmla="*/ 101 w 123"/>
                <a:gd name="T1" fmla="*/ 12 h 71"/>
                <a:gd name="T2" fmla="*/ 22 w 123"/>
                <a:gd name="T3" fmla="*/ 12 h 71"/>
                <a:gd name="T4" fmla="*/ 21 w 123"/>
                <a:gd name="T5" fmla="*/ 58 h 71"/>
                <a:gd name="T6" fmla="*/ 101 w 123"/>
                <a:gd name="T7" fmla="*/ 58 h 71"/>
                <a:gd name="T8" fmla="*/ 101 w 123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1">
                  <a:moveTo>
                    <a:pt x="101" y="12"/>
                  </a:moveTo>
                  <a:cubicBezTo>
                    <a:pt x="79" y="0"/>
                    <a:pt x="44" y="0"/>
                    <a:pt x="22" y="12"/>
                  </a:cubicBezTo>
                  <a:cubicBezTo>
                    <a:pt x="0" y="25"/>
                    <a:pt x="0" y="46"/>
                    <a:pt x="21" y="58"/>
                  </a:cubicBezTo>
                  <a:cubicBezTo>
                    <a:pt x="43" y="71"/>
                    <a:pt x="79" y="71"/>
                    <a:pt x="101" y="58"/>
                  </a:cubicBezTo>
                  <a:cubicBezTo>
                    <a:pt x="122" y="46"/>
                    <a:pt x="123" y="25"/>
                    <a:pt x="101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112">
              <a:extLst>
                <a:ext uri="{FF2B5EF4-FFF2-40B4-BE49-F238E27FC236}">
                  <a16:creationId xmlns:a16="http://schemas.microsoft.com/office/drawing/2014/main" id="{09AC28CE-2957-4AD9-B57A-CB3C6E46D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788987"/>
              <a:ext cx="95250" cy="53975"/>
            </a:xfrm>
            <a:custGeom>
              <a:avLst/>
              <a:gdLst>
                <a:gd name="T0" fmla="*/ 101 w 123"/>
                <a:gd name="T1" fmla="*/ 12 h 71"/>
                <a:gd name="T2" fmla="*/ 22 w 123"/>
                <a:gd name="T3" fmla="*/ 12 h 71"/>
                <a:gd name="T4" fmla="*/ 22 w 123"/>
                <a:gd name="T5" fmla="*/ 58 h 71"/>
                <a:gd name="T6" fmla="*/ 101 w 123"/>
                <a:gd name="T7" fmla="*/ 58 h 71"/>
                <a:gd name="T8" fmla="*/ 101 w 123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1">
                  <a:moveTo>
                    <a:pt x="101" y="12"/>
                  </a:moveTo>
                  <a:cubicBezTo>
                    <a:pt x="80" y="0"/>
                    <a:pt x="44" y="0"/>
                    <a:pt x="22" y="12"/>
                  </a:cubicBezTo>
                  <a:cubicBezTo>
                    <a:pt x="0" y="25"/>
                    <a:pt x="0" y="45"/>
                    <a:pt x="22" y="58"/>
                  </a:cubicBezTo>
                  <a:cubicBezTo>
                    <a:pt x="44" y="71"/>
                    <a:pt x="79" y="71"/>
                    <a:pt x="101" y="58"/>
                  </a:cubicBezTo>
                  <a:cubicBezTo>
                    <a:pt x="123" y="45"/>
                    <a:pt x="123" y="25"/>
                    <a:pt x="101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113">
              <a:extLst>
                <a:ext uri="{FF2B5EF4-FFF2-40B4-BE49-F238E27FC236}">
                  <a16:creationId xmlns:a16="http://schemas.microsoft.com/office/drawing/2014/main" id="{D999A5F1-BCB9-4A10-883D-624A45555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651" y="730250"/>
              <a:ext cx="92075" cy="53975"/>
            </a:xfrm>
            <a:custGeom>
              <a:avLst/>
              <a:gdLst>
                <a:gd name="T0" fmla="*/ 101 w 122"/>
                <a:gd name="T1" fmla="*/ 12 h 71"/>
                <a:gd name="T2" fmla="*/ 22 w 122"/>
                <a:gd name="T3" fmla="*/ 12 h 71"/>
                <a:gd name="T4" fmla="*/ 21 w 122"/>
                <a:gd name="T5" fmla="*/ 58 h 71"/>
                <a:gd name="T6" fmla="*/ 100 w 122"/>
                <a:gd name="T7" fmla="*/ 58 h 71"/>
                <a:gd name="T8" fmla="*/ 101 w 122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71">
                  <a:moveTo>
                    <a:pt x="101" y="12"/>
                  </a:moveTo>
                  <a:cubicBezTo>
                    <a:pt x="79" y="0"/>
                    <a:pt x="43" y="0"/>
                    <a:pt x="22" y="12"/>
                  </a:cubicBezTo>
                  <a:cubicBezTo>
                    <a:pt x="0" y="25"/>
                    <a:pt x="0" y="46"/>
                    <a:pt x="21" y="58"/>
                  </a:cubicBezTo>
                  <a:cubicBezTo>
                    <a:pt x="43" y="71"/>
                    <a:pt x="79" y="71"/>
                    <a:pt x="100" y="58"/>
                  </a:cubicBezTo>
                  <a:cubicBezTo>
                    <a:pt x="122" y="46"/>
                    <a:pt x="122" y="25"/>
                    <a:pt x="101" y="1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114">
              <a:extLst>
                <a:ext uri="{FF2B5EF4-FFF2-40B4-BE49-F238E27FC236}">
                  <a16:creationId xmlns:a16="http://schemas.microsoft.com/office/drawing/2014/main" id="{69265806-8826-465E-8626-FDB1611E0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1" y="568325"/>
              <a:ext cx="268288" cy="165100"/>
            </a:xfrm>
            <a:custGeom>
              <a:avLst/>
              <a:gdLst>
                <a:gd name="T0" fmla="*/ 347 w 353"/>
                <a:gd name="T1" fmla="*/ 48 h 216"/>
                <a:gd name="T2" fmla="*/ 292 w 353"/>
                <a:gd name="T3" fmla="*/ 3 h 216"/>
                <a:gd name="T4" fmla="*/ 270 w 353"/>
                <a:gd name="T5" fmla="*/ 3 h 216"/>
                <a:gd name="T6" fmla="*/ 6 w 353"/>
                <a:gd name="T7" fmla="*/ 156 h 216"/>
                <a:gd name="T8" fmla="*/ 6 w 353"/>
                <a:gd name="T9" fmla="*/ 168 h 216"/>
                <a:gd name="T10" fmla="*/ 61 w 353"/>
                <a:gd name="T11" fmla="*/ 213 h 216"/>
                <a:gd name="T12" fmla="*/ 83 w 353"/>
                <a:gd name="T13" fmla="*/ 213 h 216"/>
                <a:gd name="T14" fmla="*/ 347 w 353"/>
                <a:gd name="T15" fmla="*/ 60 h 216"/>
                <a:gd name="T16" fmla="*/ 347 w 353"/>
                <a:gd name="T17" fmla="*/ 4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216">
                  <a:moveTo>
                    <a:pt x="347" y="48"/>
                  </a:moveTo>
                  <a:lnTo>
                    <a:pt x="292" y="3"/>
                  </a:lnTo>
                  <a:cubicBezTo>
                    <a:pt x="286" y="0"/>
                    <a:pt x="276" y="0"/>
                    <a:pt x="270" y="3"/>
                  </a:cubicBezTo>
                  <a:lnTo>
                    <a:pt x="6" y="156"/>
                  </a:lnTo>
                  <a:cubicBezTo>
                    <a:pt x="0" y="159"/>
                    <a:pt x="2" y="164"/>
                    <a:pt x="6" y="168"/>
                  </a:cubicBezTo>
                  <a:lnTo>
                    <a:pt x="61" y="213"/>
                  </a:lnTo>
                  <a:cubicBezTo>
                    <a:pt x="67" y="216"/>
                    <a:pt x="77" y="216"/>
                    <a:pt x="83" y="213"/>
                  </a:cubicBezTo>
                  <a:lnTo>
                    <a:pt x="347" y="60"/>
                  </a:lnTo>
                  <a:cubicBezTo>
                    <a:pt x="353" y="57"/>
                    <a:pt x="352" y="51"/>
                    <a:pt x="347" y="4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Action Button: Go to End 10">
            <a:hlinkClick r:id="rId15" highlightClick="1"/>
            <a:extLst>
              <a:ext uri="{FF2B5EF4-FFF2-40B4-BE49-F238E27FC236}">
                <a16:creationId xmlns:a16="http://schemas.microsoft.com/office/drawing/2014/main" id="{95F6B0E3-7B49-4107-8627-7EE9C78D8C43}"/>
              </a:ext>
            </a:extLst>
          </p:cNvPr>
          <p:cNvSpPr/>
          <p:nvPr/>
        </p:nvSpPr>
        <p:spPr>
          <a:xfrm>
            <a:off x="543959" y="1377799"/>
            <a:ext cx="475404" cy="425767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962ED-9450-41DF-B64D-6F6BE78C3959}"/>
              </a:ext>
            </a:extLst>
          </p:cNvPr>
          <p:cNvSpPr/>
          <p:nvPr/>
        </p:nvSpPr>
        <p:spPr>
          <a:xfrm>
            <a:off x="992229" y="1416462"/>
            <a:ext cx="31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Go to the application form here</a:t>
            </a:r>
          </a:p>
        </p:txBody>
      </p:sp>
    </p:spTree>
    <p:extLst>
      <p:ext uri="{BB962C8B-B14F-4D97-AF65-F5344CB8AC3E}">
        <p14:creationId xmlns:p14="http://schemas.microsoft.com/office/powerpoint/2010/main" val="3705397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D1C345-F30B-A650-806F-B45FE4163F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sz="2400" dirty="0"/>
              <a:t>Why are you testing?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2C730-23D4-4FA5-233D-D88D27C78D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Can you tell us about the objectives and strategy for your new activity.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Could you explain how this is something new to your marketing plan.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Outline the strategic thinking on why you are including mail now.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Are you returning to mail after a break?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BEE0F7-E441-6652-47D0-13AC4B68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more detail the better!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7D6AC0-7516-6C1A-CE25-A6217CE60C8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0719" y="2016564"/>
            <a:ext cx="3309915" cy="1031875"/>
          </a:xfrm>
        </p:spPr>
        <p:txBody>
          <a:bodyPr/>
          <a:lstStyle/>
          <a:p>
            <a:r>
              <a:rPr lang="en-GB" sz="2400" dirty="0"/>
              <a:t>How are you measuring the results?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6E775B-D062-640A-9EF2-12AD4761C9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sz="2400" dirty="0"/>
              <a:t>What are the details of the test?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E2ADCF-C8BE-9201-7C72-75D682A2DDE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Who are you targeting and why?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targeting strategy have you used e.g. profiling of existing customer base?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test cells are in your plan?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Are you testing different creative routes and if so, why?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If you have a test matrix please do include it.</a:t>
            </a:r>
          </a:p>
          <a:p>
            <a:endParaRPr lang="en-GB" sz="16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3B4F53-2B36-EDCB-EADB-564CA0EC8FD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Please tell us the volumes you are testing.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are the main KPIs for this campaign – predicted response rate, sales, ROI, and so on.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Is there anything else you want to achieve with the campaign?  For example, drive to digital, footfall to store or other softer brand measures?</a:t>
            </a:r>
          </a:p>
          <a:p>
            <a:endParaRPr lang="en-GB" sz="16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35440-C1BB-77FD-CF33-162D731506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11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CFF5F90-8937-992C-5BF4-AD0FDC3E47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The more information you can provide will help us process your application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E11DE1-0132-BA11-51DF-9040FB256E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313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2A044-CEA2-47CA-AAD5-E3BF73FE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FREQUENTLY ASKED QUESTIONS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AD362DF-7773-9FDC-1F10-9D36D77AE4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AED5F-348B-426E-A220-DBE1D20FBE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12</a:t>
            </a:fld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ABDB914-80CC-4817-56AB-FF2DB68D2D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Full terms and conditions apply</a:t>
            </a:r>
          </a:p>
          <a:p>
            <a:endParaRPr lang="en-GB" dirty="0"/>
          </a:p>
        </p:txBody>
      </p:sp>
      <p:grpSp>
        <p:nvGrpSpPr>
          <p:cNvPr id="25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1B3939D0-7F7E-4A7C-B118-045A6BB389D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31852" y="3649374"/>
            <a:ext cx="541434" cy="542925"/>
            <a:chOff x="44" y="44"/>
            <a:chExt cx="363" cy="364"/>
          </a:xfrm>
          <a:solidFill>
            <a:schemeClr val="tx2"/>
          </a:solidFill>
        </p:grpSpPr>
        <p:sp>
          <p:nvSpPr>
            <p:cNvPr id="26" name="Help">
              <a:extLst>
                <a:ext uri="{FF2B5EF4-FFF2-40B4-BE49-F238E27FC236}">
                  <a16:creationId xmlns:a16="http://schemas.microsoft.com/office/drawing/2014/main" id="{D1E57D8F-D754-4D4F-972D-DFD5A174F642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Help">
              <a:extLst>
                <a:ext uri="{FF2B5EF4-FFF2-40B4-BE49-F238E27FC236}">
                  <a16:creationId xmlns:a16="http://schemas.microsoft.com/office/drawing/2014/main" id="{0D34C15E-65CE-4895-8223-6C69F2BC7CE8}"/>
                </a:ext>
              </a:extLst>
            </p:cNvPr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Help">
              <a:extLst>
                <a:ext uri="{FF2B5EF4-FFF2-40B4-BE49-F238E27FC236}">
                  <a16:creationId xmlns:a16="http://schemas.microsoft.com/office/drawing/2014/main" id="{D390CFD1-6772-4637-82C0-2BFEDFED0C71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93E4069-5F18-4149-9332-341655320B5D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31852" y="4453413"/>
            <a:ext cx="541434" cy="542925"/>
            <a:chOff x="44" y="44"/>
            <a:chExt cx="363" cy="364"/>
          </a:xfrm>
          <a:solidFill>
            <a:schemeClr val="tx2"/>
          </a:solidFill>
        </p:grpSpPr>
        <p:sp>
          <p:nvSpPr>
            <p:cNvPr id="30" name="Help">
              <a:extLst>
                <a:ext uri="{FF2B5EF4-FFF2-40B4-BE49-F238E27FC236}">
                  <a16:creationId xmlns:a16="http://schemas.microsoft.com/office/drawing/2014/main" id="{A04560A9-10CA-415C-B69A-BB6E63B0FD19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Help">
              <a:extLst>
                <a:ext uri="{FF2B5EF4-FFF2-40B4-BE49-F238E27FC236}">
                  <a16:creationId xmlns:a16="http://schemas.microsoft.com/office/drawing/2014/main" id="{D572A56E-6A85-4522-9854-5D0DAAC2D19D}"/>
                </a:ext>
              </a:extLst>
            </p:cNvPr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Help">
              <a:extLst>
                <a:ext uri="{FF2B5EF4-FFF2-40B4-BE49-F238E27FC236}">
                  <a16:creationId xmlns:a16="http://schemas.microsoft.com/office/drawing/2014/main" id="{A7ECD700-47F7-4DD1-928B-95449B41C43A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EB15AD6-1E54-438F-95E9-6519FC8D733C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31852" y="5246943"/>
            <a:ext cx="541434" cy="542925"/>
            <a:chOff x="44" y="44"/>
            <a:chExt cx="363" cy="364"/>
          </a:xfrm>
          <a:solidFill>
            <a:schemeClr val="tx2"/>
          </a:solidFill>
        </p:grpSpPr>
        <p:sp>
          <p:nvSpPr>
            <p:cNvPr id="34" name="Help">
              <a:extLst>
                <a:ext uri="{FF2B5EF4-FFF2-40B4-BE49-F238E27FC236}">
                  <a16:creationId xmlns:a16="http://schemas.microsoft.com/office/drawing/2014/main" id="{7EE75E5C-C249-4F64-9447-BF10A969B879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Help">
              <a:extLst>
                <a:ext uri="{FF2B5EF4-FFF2-40B4-BE49-F238E27FC236}">
                  <a16:creationId xmlns:a16="http://schemas.microsoft.com/office/drawing/2014/main" id="{CF295AEC-7E4E-4606-A34F-C376E72B9942}"/>
                </a:ext>
              </a:extLst>
            </p:cNvPr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Help">
              <a:extLst>
                <a:ext uri="{FF2B5EF4-FFF2-40B4-BE49-F238E27FC236}">
                  <a16:creationId xmlns:a16="http://schemas.microsoft.com/office/drawing/2014/main" id="{57A7AFEC-CDFA-4AB1-9EEE-FF505AA891B1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3A8AF72-7ABC-4608-849C-36584A602F41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431852" y="2823777"/>
            <a:ext cx="541434" cy="542925"/>
            <a:chOff x="44" y="44"/>
            <a:chExt cx="363" cy="364"/>
          </a:xfrm>
          <a:solidFill>
            <a:schemeClr val="tx2"/>
          </a:solidFill>
        </p:grpSpPr>
        <p:sp>
          <p:nvSpPr>
            <p:cNvPr id="39" name="Help">
              <a:extLst>
                <a:ext uri="{FF2B5EF4-FFF2-40B4-BE49-F238E27FC236}">
                  <a16:creationId xmlns:a16="http://schemas.microsoft.com/office/drawing/2014/main" id="{85919E16-8C43-419E-B590-904510D6C2F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Help">
              <a:extLst>
                <a:ext uri="{FF2B5EF4-FFF2-40B4-BE49-F238E27FC236}">
                  <a16:creationId xmlns:a16="http://schemas.microsoft.com/office/drawing/2014/main" id="{4D2C0B74-AFBE-4571-B9D1-10DD266ED4F4}"/>
                </a:ext>
              </a:extLst>
            </p:cNvPr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Help">
              <a:extLst>
                <a:ext uri="{FF2B5EF4-FFF2-40B4-BE49-F238E27FC236}">
                  <a16:creationId xmlns:a16="http://schemas.microsoft.com/office/drawing/2014/main" id="{8C9606DF-4F70-4876-AAE2-AD19C8895C18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7355288-F3C1-D71B-15D7-AD9CCE3CF9AF}"/>
              </a:ext>
            </a:extLst>
          </p:cNvPr>
          <p:cNvSpPr/>
          <p:nvPr/>
        </p:nvSpPr>
        <p:spPr>
          <a:xfrm>
            <a:off x="4896051" y="1893496"/>
            <a:ext cx="6527748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GB" sz="1600" dirty="0">
                <a:solidFill>
                  <a:srgbClr val="000000"/>
                </a:solidFill>
              </a:rPr>
              <a:t>Yes, you can use either Standard or Economy  Mailmark Advertising Mail Letter or Large Letter format. Minimum volume is 100k items.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7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E67864D-A91B-B9EF-8567-EF7DF21151FF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431852" y="2007594"/>
            <a:ext cx="541434" cy="542925"/>
            <a:chOff x="44" y="44"/>
            <a:chExt cx="363" cy="364"/>
          </a:xfrm>
          <a:solidFill>
            <a:schemeClr val="tx2"/>
          </a:solidFill>
        </p:grpSpPr>
        <p:sp>
          <p:nvSpPr>
            <p:cNvPr id="8" name="Help">
              <a:extLst>
                <a:ext uri="{FF2B5EF4-FFF2-40B4-BE49-F238E27FC236}">
                  <a16:creationId xmlns:a16="http://schemas.microsoft.com/office/drawing/2014/main" id="{012A2446-341B-E1B9-0F97-36E5CBEAB430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Help">
              <a:extLst>
                <a:ext uri="{FF2B5EF4-FFF2-40B4-BE49-F238E27FC236}">
                  <a16:creationId xmlns:a16="http://schemas.microsoft.com/office/drawing/2014/main" id="{E051B277-9F54-FEE8-1D3C-DEBF27D8BFAC}"/>
                </a:ext>
              </a:extLst>
            </p:cNvPr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Help">
              <a:extLst>
                <a:ext uri="{FF2B5EF4-FFF2-40B4-BE49-F238E27FC236}">
                  <a16:creationId xmlns:a16="http://schemas.microsoft.com/office/drawing/2014/main" id="{85CF931A-134A-7DDE-534F-52F16C0A9650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2096F98-11FB-4F84-A9DA-E883057EB28A}"/>
              </a:ext>
            </a:extLst>
          </p:cNvPr>
          <p:cNvSpPr/>
          <p:nvPr/>
        </p:nvSpPr>
        <p:spPr>
          <a:xfrm>
            <a:off x="4896051" y="3493855"/>
            <a:ext cx="6527748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Traditional postcards are not eligible, please see the Machinable Postcard and One Piece Mailer Guide for options to use with incentives at www.royalmailwholesale.com/incentives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930332-51C5-4A92-B5BA-D3E4EF33D77B}"/>
              </a:ext>
            </a:extLst>
          </p:cNvPr>
          <p:cNvSpPr/>
          <p:nvPr/>
        </p:nvSpPr>
        <p:spPr>
          <a:xfrm>
            <a:off x="4896051" y="4301917"/>
            <a:ext cx="6527748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You will receive the standard TIS credit rate for any qualifying items.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BE3ED3-AAE0-4D15-A8F9-BD6074CBF47B}"/>
              </a:ext>
            </a:extLst>
          </p:cNvPr>
          <p:cNvSpPr/>
          <p:nvPr/>
        </p:nvSpPr>
        <p:spPr>
          <a:xfrm>
            <a:off x="4896051" y="5103355"/>
            <a:ext cx="6527748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Postage credit vouchers are valid for 12 months from date of issue.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D39D008-618C-4EED-B32E-B5FD5F5DFBAB}"/>
              </a:ext>
            </a:extLst>
          </p:cNvPr>
          <p:cNvSpPr/>
          <p:nvPr/>
        </p:nvSpPr>
        <p:spPr>
          <a:xfrm>
            <a:off x="4896051" y="2691048"/>
            <a:ext cx="6527748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GB" sz="1600" dirty="0">
                <a:solidFill>
                  <a:srgbClr val="000000"/>
                </a:solidFill>
              </a:rPr>
              <a:t>Yes, you can use Catalogue Mail Letter or Large Letter format. Minimum volume is 50k items.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40ED7D-BD8B-88FA-EBDA-A0BB00746DFE}"/>
              </a:ext>
            </a:extLst>
          </p:cNvPr>
          <p:cNvSpPr/>
          <p:nvPr/>
        </p:nvSpPr>
        <p:spPr>
          <a:xfrm>
            <a:off x="1095801" y="1893496"/>
            <a:ext cx="3805200" cy="7909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Can I send Standard Advertising Mail Mailmark items and qualify for postage credits?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6CEC97-FE44-4C01-8C32-F652BDB85593}"/>
              </a:ext>
            </a:extLst>
          </p:cNvPr>
          <p:cNvSpPr/>
          <p:nvPr/>
        </p:nvSpPr>
        <p:spPr>
          <a:xfrm>
            <a:off x="1095801" y="3493855"/>
            <a:ext cx="3805200" cy="7909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Can I use postcard formats?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DACCD3-11A7-4BFE-9C4E-4607B0DE004B}"/>
              </a:ext>
            </a:extLst>
          </p:cNvPr>
          <p:cNvSpPr/>
          <p:nvPr/>
        </p:nvSpPr>
        <p:spPr>
          <a:xfrm>
            <a:off x="1095801" y="4301917"/>
            <a:ext cx="3805200" cy="7909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What will happen if my actual TIS volume is less than the minimum volume?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9F1A4C-57BA-4043-9CA1-32D94A7FE455}"/>
              </a:ext>
            </a:extLst>
          </p:cNvPr>
          <p:cNvSpPr/>
          <p:nvPr/>
        </p:nvSpPr>
        <p:spPr>
          <a:xfrm>
            <a:off x="1095801" y="5103355"/>
            <a:ext cx="3805200" cy="7909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How long will my postage credit vouchers be valid for?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E5A089F-8EF8-47F3-87D1-1064E1E3F515}"/>
              </a:ext>
            </a:extLst>
          </p:cNvPr>
          <p:cNvSpPr/>
          <p:nvPr/>
        </p:nvSpPr>
        <p:spPr>
          <a:xfrm>
            <a:off x="1095801" y="2691048"/>
            <a:ext cx="3805200" cy="7909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Can I send Catalogue Mail items and qualify for postage credits?</a:t>
            </a:r>
          </a:p>
        </p:txBody>
      </p:sp>
    </p:spTree>
    <p:extLst>
      <p:ext uri="{BB962C8B-B14F-4D97-AF65-F5344CB8AC3E}">
        <p14:creationId xmlns:p14="http://schemas.microsoft.com/office/powerpoint/2010/main" val="514571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27651-EE4A-FBC7-346C-759D8A6D2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FC96B9-FA87-E847-BACB-7D76A2E1D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45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1469AA-4029-2D96-B984-B87C1720F6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2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27510E-C66F-90AF-E6E3-CAF9F3614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Engagement rates with travel mail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ADC543-7FDC-B7C1-71B5-AD514FA6AE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53913" y="6363979"/>
            <a:ext cx="4680000" cy="133165"/>
          </a:xfrm>
        </p:spPr>
        <p:txBody>
          <a:bodyPr/>
          <a:lstStyle/>
          <a:p>
            <a:r>
              <a:rPr lang="en-GB" sz="1100" dirty="0"/>
              <a:t>Source:  JICMAIL, Item Database, 2024, Travel, Tourism &amp; Attractions, n=1.770</a:t>
            </a:r>
          </a:p>
        </p:txBody>
      </p:sp>
      <p:grpSp>
        <p:nvGrpSpPr>
          <p:cNvPr id="6" name="Engagement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244C9803-AD2B-06BC-3D08-7D2126AAC943}"/>
              </a:ext>
            </a:extLst>
          </p:cNvPr>
          <p:cNvGrpSpPr>
            <a:grpSpLocks noChangeAspect="1"/>
          </p:cNvGrpSpPr>
          <p:nvPr/>
        </p:nvGrpSpPr>
        <p:grpSpPr>
          <a:xfrm>
            <a:off x="7594696" y="2894929"/>
            <a:ext cx="2344742" cy="2061760"/>
            <a:chOff x="5443539" y="6323013"/>
            <a:chExt cx="552450" cy="485775"/>
          </a:xfrm>
          <a:solidFill>
            <a:schemeClr val="tx1"/>
          </a:solidFill>
        </p:grpSpPr>
        <p:sp>
          <p:nvSpPr>
            <p:cNvPr id="7" name="Freeform 659">
              <a:extLst>
                <a:ext uri="{FF2B5EF4-FFF2-40B4-BE49-F238E27FC236}">
                  <a16:creationId xmlns:a16="http://schemas.microsoft.com/office/drawing/2014/main" id="{6F930AB5-3670-028D-C78C-C160E8527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2276" y="6535738"/>
              <a:ext cx="17463" cy="34925"/>
            </a:xfrm>
            <a:custGeom>
              <a:avLst/>
              <a:gdLst>
                <a:gd name="T0" fmla="*/ 50 w 101"/>
                <a:gd name="T1" fmla="*/ 203 h 203"/>
                <a:gd name="T2" fmla="*/ 0 w 101"/>
                <a:gd name="T3" fmla="*/ 154 h 203"/>
                <a:gd name="T4" fmla="*/ 0 w 101"/>
                <a:gd name="T5" fmla="*/ 50 h 203"/>
                <a:gd name="T6" fmla="*/ 50 w 101"/>
                <a:gd name="T7" fmla="*/ 0 h 203"/>
                <a:gd name="T8" fmla="*/ 100 w 101"/>
                <a:gd name="T9" fmla="*/ 50 h 203"/>
                <a:gd name="T10" fmla="*/ 100 w 101"/>
                <a:gd name="T11" fmla="*/ 152 h 203"/>
                <a:gd name="T12" fmla="*/ 51 w 101"/>
                <a:gd name="T13" fmla="*/ 203 h 203"/>
                <a:gd name="T14" fmla="*/ 50 w 101"/>
                <a:gd name="T1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03">
                  <a:moveTo>
                    <a:pt x="50" y="203"/>
                  </a:moveTo>
                  <a:cubicBezTo>
                    <a:pt x="23" y="203"/>
                    <a:pt x="1" y="181"/>
                    <a:pt x="0" y="154"/>
                  </a:cubicBezTo>
                  <a:cubicBezTo>
                    <a:pt x="0" y="154"/>
                    <a:pt x="0" y="129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77" y="0"/>
                    <a:pt x="100" y="22"/>
                    <a:pt x="100" y="50"/>
                  </a:cubicBezTo>
                  <a:cubicBezTo>
                    <a:pt x="100" y="127"/>
                    <a:pt x="100" y="152"/>
                    <a:pt x="100" y="152"/>
                  </a:cubicBezTo>
                  <a:cubicBezTo>
                    <a:pt x="101" y="180"/>
                    <a:pt x="79" y="203"/>
                    <a:pt x="51" y="203"/>
                  </a:cubicBezTo>
                  <a:lnTo>
                    <a:pt x="50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660">
              <a:extLst>
                <a:ext uri="{FF2B5EF4-FFF2-40B4-BE49-F238E27FC236}">
                  <a16:creationId xmlns:a16="http://schemas.microsoft.com/office/drawing/2014/main" id="{1C776DDB-6C48-160C-AB33-44578738C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0689" y="6432550"/>
              <a:ext cx="17463" cy="33338"/>
            </a:xfrm>
            <a:custGeom>
              <a:avLst/>
              <a:gdLst>
                <a:gd name="T0" fmla="*/ 52 w 102"/>
                <a:gd name="T1" fmla="*/ 193 h 193"/>
                <a:gd name="T2" fmla="*/ 2 w 102"/>
                <a:gd name="T3" fmla="*/ 144 h 193"/>
                <a:gd name="T4" fmla="*/ 1 w 102"/>
                <a:gd name="T5" fmla="*/ 51 h 193"/>
                <a:gd name="T6" fmla="*/ 50 w 102"/>
                <a:gd name="T7" fmla="*/ 0 h 193"/>
                <a:gd name="T8" fmla="*/ 51 w 102"/>
                <a:gd name="T9" fmla="*/ 0 h 193"/>
                <a:gd name="T10" fmla="*/ 101 w 102"/>
                <a:gd name="T11" fmla="*/ 50 h 193"/>
                <a:gd name="T12" fmla="*/ 102 w 102"/>
                <a:gd name="T13" fmla="*/ 143 h 193"/>
                <a:gd name="T14" fmla="*/ 52 w 102"/>
                <a:gd name="T15" fmla="*/ 193 h 193"/>
                <a:gd name="T16" fmla="*/ 52 w 102"/>
                <a:gd name="T17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93">
                  <a:moveTo>
                    <a:pt x="52" y="193"/>
                  </a:moveTo>
                  <a:cubicBezTo>
                    <a:pt x="24" y="193"/>
                    <a:pt x="2" y="171"/>
                    <a:pt x="2" y="144"/>
                  </a:cubicBezTo>
                  <a:lnTo>
                    <a:pt x="1" y="51"/>
                  </a:lnTo>
                  <a:cubicBezTo>
                    <a:pt x="0" y="23"/>
                    <a:pt x="22" y="1"/>
                    <a:pt x="50" y="0"/>
                  </a:cubicBezTo>
                  <a:lnTo>
                    <a:pt x="51" y="0"/>
                  </a:lnTo>
                  <a:cubicBezTo>
                    <a:pt x="78" y="0"/>
                    <a:pt x="100" y="22"/>
                    <a:pt x="101" y="50"/>
                  </a:cubicBezTo>
                  <a:lnTo>
                    <a:pt x="102" y="143"/>
                  </a:lnTo>
                  <a:cubicBezTo>
                    <a:pt x="102" y="170"/>
                    <a:pt x="80" y="193"/>
                    <a:pt x="52" y="193"/>
                  </a:cubicBezTo>
                  <a:lnTo>
                    <a:pt x="52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661">
              <a:extLst>
                <a:ext uri="{FF2B5EF4-FFF2-40B4-BE49-F238E27FC236}">
                  <a16:creationId xmlns:a16="http://schemas.microsoft.com/office/drawing/2014/main" id="{95669D5B-6F7F-8950-E33F-7E9005C89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3551" y="6492875"/>
              <a:ext cx="36513" cy="17463"/>
            </a:xfrm>
            <a:custGeom>
              <a:avLst/>
              <a:gdLst>
                <a:gd name="T0" fmla="*/ 162 w 212"/>
                <a:gd name="T1" fmla="*/ 100 h 100"/>
                <a:gd name="T2" fmla="*/ 162 w 212"/>
                <a:gd name="T3" fmla="*/ 100 h 100"/>
                <a:gd name="T4" fmla="*/ 50 w 212"/>
                <a:gd name="T5" fmla="*/ 100 h 100"/>
                <a:gd name="T6" fmla="*/ 0 w 212"/>
                <a:gd name="T7" fmla="*/ 50 h 100"/>
                <a:gd name="T8" fmla="*/ 50 w 212"/>
                <a:gd name="T9" fmla="*/ 0 h 100"/>
                <a:gd name="T10" fmla="*/ 162 w 212"/>
                <a:gd name="T11" fmla="*/ 0 h 100"/>
                <a:gd name="T12" fmla="*/ 212 w 212"/>
                <a:gd name="T13" fmla="*/ 50 h 100"/>
                <a:gd name="T14" fmla="*/ 162 w 212"/>
                <a:gd name="T1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100">
                  <a:moveTo>
                    <a:pt x="162" y="100"/>
                  </a:moveTo>
                  <a:lnTo>
                    <a:pt x="162" y="100"/>
                  </a:lnTo>
                  <a:cubicBezTo>
                    <a:pt x="162" y="100"/>
                    <a:pt x="128" y="100"/>
                    <a:pt x="50" y="100"/>
                  </a:cubicBezTo>
                  <a:cubicBezTo>
                    <a:pt x="23" y="100"/>
                    <a:pt x="0" y="78"/>
                    <a:pt x="0" y="50"/>
                  </a:cubicBezTo>
                  <a:cubicBezTo>
                    <a:pt x="0" y="22"/>
                    <a:pt x="23" y="0"/>
                    <a:pt x="50" y="0"/>
                  </a:cubicBezTo>
                  <a:cubicBezTo>
                    <a:pt x="128" y="0"/>
                    <a:pt x="162" y="0"/>
                    <a:pt x="162" y="0"/>
                  </a:cubicBezTo>
                  <a:cubicBezTo>
                    <a:pt x="190" y="0"/>
                    <a:pt x="212" y="23"/>
                    <a:pt x="212" y="50"/>
                  </a:cubicBezTo>
                  <a:cubicBezTo>
                    <a:pt x="212" y="78"/>
                    <a:pt x="189" y="100"/>
                    <a:pt x="162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662">
              <a:extLst>
                <a:ext uri="{FF2B5EF4-FFF2-40B4-BE49-F238E27FC236}">
                  <a16:creationId xmlns:a16="http://schemas.microsoft.com/office/drawing/2014/main" id="{ED877277-1441-F308-9187-2E2DD149D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539" y="6492875"/>
              <a:ext cx="34925" cy="17463"/>
            </a:xfrm>
            <a:custGeom>
              <a:avLst/>
              <a:gdLst>
                <a:gd name="T0" fmla="*/ 50 w 210"/>
                <a:gd name="T1" fmla="*/ 100 h 100"/>
                <a:gd name="T2" fmla="*/ 0 w 210"/>
                <a:gd name="T3" fmla="*/ 50 h 100"/>
                <a:gd name="T4" fmla="*/ 49 w 210"/>
                <a:gd name="T5" fmla="*/ 0 h 100"/>
                <a:gd name="T6" fmla="*/ 160 w 210"/>
                <a:gd name="T7" fmla="*/ 0 h 100"/>
                <a:gd name="T8" fmla="*/ 210 w 210"/>
                <a:gd name="T9" fmla="*/ 50 h 100"/>
                <a:gd name="T10" fmla="*/ 160 w 210"/>
                <a:gd name="T11" fmla="*/ 100 h 100"/>
                <a:gd name="T12" fmla="*/ 50 w 210"/>
                <a:gd name="T13" fmla="*/ 100 h 100"/>
                <a:gd name="T14" fmla="*/ 50 w 210"/>
                <a:gd name="T1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100">
                  <a:moveTo>
                    <a:pt x="50" y="100"/>
                  </a:moveTo>
                  <a:cubicBezTo>
                    <a:pt x="22" y="100"/>
                    <a:pt x="0" y="78"/>
                    <a:pt x="0" y="50"/>
                  </a:cubicBezTo>
                  <a:cubicBezTo>
                    <a:pt x="0" y="23"/>
                    <a:pt x="22" y="0"/>
                    <a:pt x="49" y="0"/>
                  </a:cubicBezTo>
                  <a:cubicBezTo>
                    <a:pt x="49" y="0"/>
                    <a:pt x="79" y="0"/>
                    <a:pt x="160" y="0"/>
                  </a:cubicBezTo>
                  <a:cubicBezTo>
                    <a:pt x="188" y="0"/>
                    <a:pt x="210" y="22"/>
                    <a:pt x="210" y="50"/>
                  </a:cubicBezTo>
                  <a:cubicBezTo>
                    <a:pt x="210" y="78"/>
                    <a:pt x="188" y="100"/>
                    <a:pt x="160" y="100"/>
                  </a:cubicBezTo>
                  <a:cubicBezTo>
                    <a:pt x="79" y="100"/>
                    <a:pt x="50" y="100"/>
                    <a:pt x="50" y="100"/>
                  </a:cubicBezTo>
                  <a:lnTo>
                    <a:pt x="5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663">
              <a:extLst>
                <a:ext uri="{FF2B5EF4-FFF2-40B4-BE49-F238E27FC236}">
                  <a16:creationId xmlns:a16="http://schemas.microsoft.com/office/drawing/2014/main" id="{3B439E28-D488-10B4-76BA-28286FACD7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7826" y="6448425"/>
              <a:ext cx="104775" cy="104775"/>
            </a:xfrm>
            <a:custGeom>
              <a:avLst/>
              <a:gdLst>
                <a:gd name="T0" fmla="*/ 125 w 617"/>
                <a:gd name="T1" fmla="*/ 310 h 618"/>
                <a:gd name="T2" fmla="*/ 316 w 617"/>
                <a:gd name="T3" fmla="*/ 496 h 618"/>
                <a:gd name="T4" fmla="*/ 492 w 617"/>
                <a:gd name="T5" fmla="*/ 307 h 618"/>
                <a:gd name="T6" fmla="*/ 302 w 617"/>
                <a:gd name="T7" fmla="*/ 122 h 618"/>
                <a:gd name="T8" fmla="*/ 125 w 617"/>
                <a:gd name="T9" fmla="*/ 310 h 618"/>
                <a:gd name="T10" fmla="*/ 318 w 617"/>
                <a:gd name="T11" fmla="*/ 618 h 618"/>
                <a:gd name="T12" fmla="*/ 283 w 617"/>
                <a:gd name="T13" fmla="*/ 604 h 618"/>
                <a:gd name="T14" fmla="*/ 20 w 617"/>
                <a:gd name="T15" fmla="*/ 348 h 618"/>
                <a:gd name="T16" fmla="*/ 18 w 617"/>
                <a:gd name="T17" fmla="*/ 278 h 618"/>
                <a:gd name="T18" fmla="*/ 265 w 617"/>
                <a:gd name="T19" fmla="*/ 16 h 618"/>
                <a:gd name="T20" fmla="*/ 300 w 617"/>
                <a:gd name="T21" fmla="*/ 0 h 618"/>
                <a:gd name="T22" fmla="*/ 336 w 617"/>
                <a:gd name="T23" fmla="*/ 15 h 618"/>
                <a:gd name="T24" fmla="*/ 597 w 617"/>
                <a:gd name="T25" fmla="*/ 270 h 618"/>
                <a:gd name="T26" fmla="*/ 599 w 617"/>
                <a:gd name="T27" fmla="*/ 339 h 618"/>
                <a:gd name="T28" fmla="*/ 354 w 617"/>
                <a:gd name="T29" fmla="*/ 602 h 618"/>
                <a:gd name="T30" fmla="*/ 319 w 617"/>
                <a:gd name="T31" fmla="*/ 618 h 618"/>
                <a:gd name="T32" fmla="*/ 318 w 617"/>
                <a:gd name="T33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7" h="618">
                  <a:moveTo>
                    <a:pt x="125" y="310"/>
                  </a:moveTo>
                  <a:lnTo>
                    <a:pt x="316" y="496"/>
                  </a:lnTo>
                  <a:lnTo>
                    <a:pt x="492" y="307"/>
                  </a:lnTo>
                  <a:lnTo>
                    <a:pt x="302" y="122"/>
                  </a:lnTo>
                  <a:lnTo>
                    <a:pt x="125" y="310"/>
                  </a:lnTo>
                  <a:close/>
                  <a:moveTo>
                    <a:pt x="318" y="618"/>
                  </a:moveTo>
                  <a:cubicBezTo>
                    <a:pt x="305" y="618"/>
                    <a:pt x="292" y="613"/>
                    <a:pt x="283" y="604"/>
                  </a:cubicBezTo>
                  <a:lnTo>
                    <a:pt x="20" y="348"/>
                  </a:lnTo>
                  <a:cubicBezTo>
                    <a:pt x="0" y="329"/>
                    <a:pt x="0" y="298"/>
                    <a:pt x="18" y="278"/>
                  </a:cubicBezTo>
                  <a:lnTo>
                    <a:pt x="265" y="16"/>
                  </a:lnTo>
                  <a:cubicBezTo>
                    <a:pt x="274" y="6"/>
                    <a:pt x="287" y="1"/>
                    <a:pt x="300" y="0"/>
                  </a:cubicBezTo>
                  <a:cubicBezTo>
                    <a:pt x="313" y="0"/>
                    <a:pt x="326" y="5"/>
                    <a:pt x="336" y="15"/>
                  </a:cubicBezTo>
                  <a:lnTo>
                    <a:pt x="597" y="270"/>
                  </a:lnTo>
                  <a:cubicBezTo>
                    <a:pt x="616" y="289"/>
                    <a:pt x="617" y="320"/>
                    <a:pt x="599" y="339"/>
                  </a:cubicBezTo>
                  <a:lnTo>
                    <a:pt x="354" y="602"/>
                  </a:lnTo>
                  <a:cubicBezTo>
                    <a:pt x="345" y="612"/>
                    <a:pt x="332" y="618"/>
                    <a:pt x="319" y="618"/>
                  </a:cubicBezTo>
                  <a:lnTo>
                    <a:pt x="318" y="6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664">
              <a:extLst>
                <a:ext uri="{FF2B5EF4-FFF2-40B4-BE49-F238E27FC236}">
                  <a16:creationId xmlns:a16="http://schemas.microsoft.com/office/drawing/2014/main" id="{2280FFC7-149B-CCA6-A99E-F2E90F945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701" y="6383338"/>
              <a:ext cx="15875" cy="26988"/>
            </a:xfrm>
            <a:custGeom>
              <a:avLst/>
              <a:gdLst>
                <a:gd name="T0" fmla="*/ 1 w 101"/>
                <a:gd name="T1" fmla="*/ 162 h 162"/>
                <a:gd name="T2" fmla="*/ 1 w 101"/>
                <a:gd name="T3" fmla="*/ 112 h 162"/>
                <a:gd name="T4" fmla="*/ 0 w 101"/>
                <a:gd name="T5" fmla="*/ 50 h 162"/>
                <a:gd name="T6" fmla="*/ 0 w 101"/>
                <a:gd name="T7" fmla="*/ 0 h 162"/>
                <a:gd name="T8" fmla="*/ 100 w 101"/>
                <a:gd name="T9" fmla="*/ 0 h 162"/>
                <a:gd name="T10" fmla="*/ 100 w 101"/>
                <a:gd name="T11" fmla="*/ 50 h 162"/>
                <a:gd name="T12" fmla="*/ 101 w 101"/>
                <a:gd name="T13" fmla="*/ 110 h 162"/>
                <a:gd name="T14" fmla="*/ 101 w 101"/>
                <a:gd name="T15" fmla="*/ 160 h 162"/>
                <a:gd name="T16" fmla="*/ 1 w 101"/>
                <a:gd name="T1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62">
                  <a:moveTo>
                    <a:pt x="1" y="162"/>
                  </a:moveTo>
                  <a:lnTo>
                    <a:pt x="1" y="112"/>
                  </a:lnTo>
                  <a:cubicBezTo>
                    <a:pt x="1" y="112"/>
                    <a:pt x="0" y="97"/>
                    <a:pt x="0" y="50"/>
                  </a:cubicBezTo>
                  <a:lnTo>
                    <a:pt x="0" y="0"/>
                  </a:lnTo>
                  <a:lnTo>
                    <a:pt x="100" y="0"/>
                  </a:lnTo>
                  <a:lnTo>
                    <a:pt x="100" y="50"/>
                  </a:lnTo>
                  <a:cubicBezTo>
                    <a:pt x="100" y="95"/>
                    <a:pt x="101" y="110"/>
                    <a:pt x="101" y="110"/>
                  </a:cubicBezTo>
                  <a:lnTo>
                    <a:pt x="101" y="160"/>
                  </a:lnTo>
                  <a:lnTo>
                    <a:pt x="1" y="1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665">
              <a:extLst>
                <a:ext uri="{FF2B5EF4-FFF2-40B4-BE49-F238E27FC236}">
                  <a16:creationId xmlns:a16="http://schemas.microsoft.com/office/drawing/2014/main" id="{E94D3767-CE46-5D9C-BE51-E35E8D86F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4701" y="6323013"/>
              <a:ext cx="17463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666">
              <a:extLst>
                <a:ext uri="{FF2B5EF4-FFF2-40B4-BE49-F238E27FC236}">
                  <a16:creationId xmlns:a16="http://schemas.microsoft.com/office/drawing/2014/main" id="{ED24DAA5-9E86-5AA3-432D-9351E3852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8514" y="6357938"/>
              <a:ext cx="28575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667">
              <a:extLst>
                <a:ext uri="{FF2B5EF4-FFF2-40B4-BE49-F238E27FC236}">
                  <a16:creationId xmlns:a16="http://schemas.microsoft.com/office/drawing/2014/main" id="{95DE9039-B5B7-5644-FA6A-44CE080AC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9776" y="6357938"/>
              <a:ext cx="26988" cy="17463"/>
            </a:xfrm>
            <a:custGeom>
              <a:avLst/>
              <a:gdLst>
                <a:gd name="T0" fmla="*/ 0 w 17"/>
                <a:gd name="T1" fmla="*/ 11 h 11"/>
                <a:gd name="T2" fmla="*/ 0 w 17"/>
                <a:gd name="T3" fmla="*/ 0 h 11"/>
                <a:gd name="T4" fmla="*/ 5 w 17"/>
                <a:gd name="T5" fmla="*/ 0 h 11"/>
                <a:gd name="T6" fmla="*/ 12 w 17"/>
                <a:gd name="T7" fmla="*/ 0 h 11"/>
                <a:gd name="T8" fmla="*/ 17 w 17"/>
                <a:gd name="T9" fmla="*/ 0 h 11"/>
                <a:gd name="T10" fmla="*/ 17 w 17"/>
                <a:gd name="T11" fmla="*/ 11 h 11"/>
                <a:gd name="T12" fmla="*/ 12 w 17"/>
                <a:gd name="T13" fmla="*/ 11 h 11"/>
                <a:gd name="T14" fmla="*/ 5 w 17"/>
                <a:gd name="T15" fmla="*/ 11 h 11"/>
                <a:gd name="T16" fmla="*/ 0 w 17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0" y="11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17" y="11"/>
                  </a:lnTo>
                  <a:lnTo>
                    <a:pt x="12" y="11"/>
                  </a:lnTo>
                  <a:lnTo>
                    <a:pt x="5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668">
              <a:extLst>
                <a:ext uri="{FF2B5EF4-FFF2-40B4-BE49-F238E27FC236}">
                  <a16:creationId xmlns:a16="http://schemas.microsoft.com/office/drawing/2014/main" id="{A48CF5CA-2881-5F91-53A5-1AF4827264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4539" y="6326188"/>
              <a:ext cx="74613" cy="77788"/>
            </a:xfrm>
            <a:custGeom>
              <a:avLst/>
              <a:gdLst>
                <a:gd name="T0" fmla="*/ 140 w 437"/>
                <a:gd name="T1" fmla="*/ 236 h 460"/>
                <a:gd name="T2" fmla="*/ 223 w 437"/>
                <a:gd name="T3" fmla="*/ 317 h 460"/>
                <a:gd name="T4" fmla="*/ 301 w 437"/>
                <a:gd name="T5" fmla="*/ 233 h 460"/>
                <a:gd name="T6" fmla="*/ 224 w 437"/>
                <a:gd name="T7" fmla="*/ 147 h 460"/>
                <a:gd name="T8" fmla="*/ 140 w 437"/>
                <a:gd name="T9" fmla="*/ 236 h 460"/>
                <a:gd name="T10" fmla="*/ 227 w 437"/>
                <a:gd name="T11" fmla="*/ 460 h 460"/>
                <a:gd name="T12" fmla="*/ 0 w 437"/>
                <a:gd name="T13" fmla="*/ 239 h 460"/>
                <a:gd name="T14" fmla="*/ 226 w 437"/>
                <a:gd name="T15" fmla="*/ 0 h 460"/>
                <a:gd name="T16" fmla="*/ 437 w 437"/>
                <a:gd name="T17" fmla="*/ 234 h 460"/>
                <a:gd name="T18" fmla="*/ 227 w 437"/>
                <a:gd name="T19" fmla="*/ 46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7" h="460">
                  <a:moveTo>
                    <a:pt x="140" y="236"/>
                  </a:moveTo>
                  <a:lnTo>
                    <a:pt x="223" y="317"/>
                  </a:lnTo>
                  <a:lnTo>
                    <a:pt x="301" y="233"/>
                  </a:lnTo>
                  <a:lnTo>
                    <a:pt x="224" y="147"/>
                  </a:lnTo>
                  <a:lnTo>
                    <a:pt x="140" y="236"/>
                  </a:lnTo>
                  <a:close/>
                  <a:moveTo>
                    <a:pt x="227" y="460"/>
                  </a:moveTo>
                  <a:lnTo>
                    <a:pt x="0" y="239"/>
                  </a:lnTo>
                  <a:lnTo>
                    <a:pt x="226" y="0"/>
                  </a:lnTo>
                  <a:lnTo>
                    <a:pt x="437" y="234"/>
                  </a:lnTo>
                  <a:lnTo>
                    <a:pt x="227" y="4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669">
              <a:extLst>
                <a:ext uri="{FF2B5EF4-FFF2-40B4-BE49-F238E27FC236}">
                  <a16:creationId xmlns:a16="http://schemas.microsoft.com/office/drawing/2014/main" id="{59C4304E-EBBD-CFD8-0229-4910DB9349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3076" y="6583363"/>
              <a:ext cx="373063" cy="225425"/>
            </a:xfrm>
            <a:custGeom>
              <a:avLst/>
              <a:gdLst>
                <a:gd name="T0" fmla="*/ 100 w 2210"/>
                <a:gd name="T1" fmla="*/ 136 h 1335"/>
                <a:gd name="T2" fmla="*/ 100 w 2210"/>
                <a:gd name="T3" fmla="*/ 1198 h 1335"/>
                <a:gd name="T4" fmla="*/ 1042 w 2210"/>
                <a:gd name="T5" fmla="*/ 647 h 1335"/>
                <a:gd name="T6" fmla="*/ 100 w 2210"/>
                <a:gd name="T7" fmla="*/ 136 h 1335"/>
                <a:gd name="T8" fmla="*/ 235 w 2210"/>
                <a:gd name="T9" fmla="*/ 1235 h 1335"/>
                <a:gd name="T10" fmla="*/ 2110 w 2210"/>
                <a:gd name="T11" fmla="*/ 1235 h 1335"/>
                <a:gd name="T12" fmla="*/ 2110 w 2210"/>
                <a:gd name="T13" fmla="*/ 139 h 1335"/>
                <a:gd name="T14" fmla="*/ 235 w 2210"/>
                <a:gd name="T15" fmla="*/ 1235 h 1335"/>
                <a:gd name="T16" fmla="*/ 50 w 2210"/>
                <a:gd name="T17" fmla="*/ 1335 h 1335"/>
                <a:gd name="T18" fmla="*/ 45 w 2210"/>
                <a:gd name="T19" fmla="*/ 1335 h 1335"/>
                <a:gd name="T20" fmla="*/ 25 w 2210"/>
                <a:gd name="T21" fmla="*/ 1328 h 1335"/>
                <a:gd name="T22" fmla="*/ 9 w 2210"/>
                <a:gd name="T23" fmla="*/ 1314 h 1335"/>
                <a:gd name="T24" fmla="*/ 1 w 2210"/>
                <a:gd name="T25" fmla="*/ 1298 h 1335"/>
                <a:gd name="T26" fmla="*/ 0 w 2210"/>
                <a:gd name="T27" fmla="*/ 1284 h 1335"/>
                <a:gd name="T28" fmla="*/ 0 w 2210"/>
                <a:gd name="T29" fmla="*/ 52 h 1335"/>
                <a:gd name="T30" fmla="*/ 24 w 2210"/>
                <a:gd name="T31" fmla="*/ 9 h 1335"/>
                <a:gd name="T32" fmla="*/ 74 w 2210"/>
                <a:gd name="T33" fmla="*/ 9 h 1335"/>
                <a:gd name="T34" fmla="*/ 1133 w 2210"/>
                <a:gd name="T35" fmla="*/ 583 h 1335"/>
                <a:gd name="T36" fmla="*/ 1142 w 2210"/>
                <a:gd name="T37" fmla="*/ 589 h 1335"/>
                <a:gd name="T38" fmla="*/ 2135 w 2210"/>
                <a:gd name="T39" fmla="*/ 9 h 1335"/>
                <a:gd name="T40" fmla="*/ 2185 w 2210"/>
                <a:gd name="T41" fmla="*/ 9 h 1335"/>
                <a:gd name="T42" fmla="*/ 2210 w 2210"/>
                <a:gd name="T43" fmla="*/ 52 h 1335"/>
                <a:gd name="T44" fmla="*/ 2210 w 2210"/>
                <a:gd name="T45" fmla="*/ 1285 h 1335"/>
                <a:gd name="T46" fmla="*/ 2160 w 2210"/>
                <a:gd name="T47" fmla="*/ 1335 h 1335"/>
                <a:gd name="T48" fmla="*/ 51 w 2210"/>
                <a:gd name="T49" fmla="*/ 1335 h 1335"/>
                <a:gd name="T50" fmla="*/ 50 w 2210"/>
                <a:gd name="T51" fmla="*/ 1335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10" h="1335">
                  <a:moveTo>
                    <a:pt x="100" y="136"/>
                  </a:moveTo>
                  <a:lnTo>
                    <a:pt x="100" y="1198"/>
                  </a:lnTo>
                  <a:lnTo>
                    <a:pt x="1042" y="647"/>
                  </a:lnTo>
                  <a:lnTo>
                    <a:pt x="100" y="136"/>
                  </a:lnTo>
                  <a:close/>
                  <a:moveTo>
                    <a:pt x="235" y="1235"/>
                  </a:moveTo>
                  <a:lnTo>
                    <a:pt x="2110" y="1235"/>
                  </a:lnTo>
                  <a:lnTo>
                    <a:pt x="2110" y="139"/>
                  </a:lnTo>
                  <a:lnTo>
                    <a:pt x="235" y="1235"/>
                  </a:lnTo>
                  <a:close/>
                  <a:moveTo>
                    <a:pt x="50" y="1335"/>
                  </a:moveTo>
                  <a:cubicBezTo>
                    <a:pt x="48" y="1335"/>
                    <a:pt x="47" y="1335"/>
                    <a:pt x="45" y="1335"/>
                  </a:cubicBezTo>
                  <a:cubicBezTo>
                    <a:pt x="38" y="1334"/>
                    <a:pt x="31" y="1332"/>
                    <a:pt x="25" y="1328"/>
                  </a:cubicBezTo>
                  <a:cubicBezTo>
                    <a:pt x="19" y="1325"/>
                    <a:pt x="14" y="1320"/>
                    <a:pt x="9" y="1314"/>
                  </a:cubicBezTo>
                  <a:cubicBezTo>
                    <a:pt x="6" y="1310"/>
                    <a:pt x="3" y="1304"/>
                    <a:pt x="1" y="1298"/>
                  </a:cubicBezTo>
                  <a:cubicBezTo>
                    <a:pt x="0" y="1294"/>
                    <a:pt x="0" y="1289"/>
                    <a:pt x="0" y="1284"/>
                  </a:cubicBezTo>
                  <a:lnTo>
                    <a:pt x="0" y="52"/>
                  </a:lnTo>
                  <a:cubicBezTo>
                    <a:pt x="0" y="35"/>
                    <a:pt x="9" y="19"/>
                    <a:pt x="24" y="9"/>
                  </a:cubicBezTo>
                  <a:cubicBezTo>
                    <a:pt x="39" y="0"/>
                    <a:pt x="58" y="0"/>
                    <a:pt x="74" y="9"/>
                  </a:cubicBezTo>
                  <a:lnTo>
                    <a:pt x="1133" y="583"/>
                  </a:lnTo>
                  <a:cubicBezTo>
                    <a:pt x="1136" y="585"/>
                    <a:pt x="1139" y="587"/>
                    <a:pt x="1142" y="589"/>
                  </a:cubicBezTo>
                  <a:lnTo>
                    <a:pt x="2135" y="9"/>
                  </a:lnTo>
                  <a:cubicBezTo>
                    <a:pt x="2150" y="0"/>
                    <a:pt x="2169" y="0"/>
                    <a:pt x="2185" y="9"/>
                  </a:cubicBezTo>
                  <a:cubicBezTo>
                    <a:pt x="2201" y="18"/>
                    <a:pt x="2210" y="34"/>
                    <a:pt x="2210" y="52"/>
                  </a:cubicBezTo>
                  <a:lnTo>
                    <a:pt x="2210" y="1285"/>
                  </a:lnTo>
                  <a:cubicBezTo>
                    <a:pt x="2210" y="1313"/>
                    <a:pt x="2188" y="1335"/>
                    <a:pt x="2160" y="1335"/>
                  </a:cubicBezTo>
                  <a:lnTo>
                    <a:pt x="51" y="1335"/>
                  </a:lnTo>
                  <a:lnTo>
                    <a:pt x="50" y="13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670">
              <a:extLst>
                <a:ext uri="{FF2B5EF4-FFF2-40B4-BE49-F238E27FC236}">
                  <a16:creationId xmlns:a16="http://schemas.microsoft.com/office/drawing/2014/main" id="{97C22585-1911-B5F4-5EC5-7B507E5DD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601" y="6729413"/>
              <a:ext cx="106363" cy="74613"/>
            </a:xfrm>
            <a:custGeom>
              <a:avLst/>
              <a:gdLst>
                <a:gd name="T0" fmla="*/ 570 w 627"/>
                <a:gd name="T1" fmla="*/ 437 h 437"/>
                <a:gd name="T2" fmla="*/ 543 w 627"/>
                <a:gd name="T3" fmla="*/ 429 h 437"/>
                <a:gd name="T4" fmla="*/ 30 w 627"/>
                <a:gd name="T5" fmla="*/ 100 h 437"/>
                <a:gd name="T6" fmla="*/ 14 w 627"/>
                <a:gd name="T7" fmla="*/ 31 h 437"/>
                <a:gd name="T8" fmla="*/ 83 w 627"/>
                <a:gd name="T9" fmla="*/ 15 h 437"/>
                <a:gd name="T10" fmla="*/ 598 w 627"/>
                <a:gd name="T11" fmla="*/ 345 h 437"/>
                <a:gd name="T12" fmla="*/ 612 w 627"/>
                <a:gd name="T13" fmla="*/ 414 h 437"/>
                <a:gd name="T14" fmla="*/ 570 w 627"/>
                <a:gd name="T15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7" h="437">
                  <a:moveTo>
                    <a:pt x="570" y="437"/>
                  </a:moveTo>
                  <a:cubicBezTo>
                    <a:pt x="561" y="437"/>
                    <a:pt x="552" y="434"/>
                    <a:pt x="543" y="429"/>
                  </a:cubicBezTo>
                  <a:cubicBezTo>
                    <a:pt x="540" y="427"/>
                    <a:pt x="265" y="247"/>
                    <a:pt x="30" y="100"/>
                  </a:cubicBezTo>
                  <a:cubicBezTo>
                    <a:pt x="7" y="85"/>
                    <a:pt x="0" y="54"/>
                    <a:pt x="14" y="31"/>
                  </a:cubicBezTo>
                  <a:cubicBezTo>
                    <a:pt x="29" y="7"/>
                    <a:pt x="60" y="0"/>
                    <a:pt x="83" y="15"/>
                  </a:cubicBezTo>
                  <a:cubicBezTo>
                    <a:pt x="319" y="163"/>
                    <a:pt x="595" y="343"/>
                    <a:pt x="598" y="345"/>
                  </a:cubicBezTo>
                  <a:cubicBezTo>
                    <a:pt x="621" y="360"/>
                    <a:pt x="627" y="391"/>
                    <a:pt x="612" y="414"/>
                  </a:cubicBezTo>
                  <a:cubicBezTo>
                    <a:pt x="603" y="429"/>
                    <a:pt x="587" y="437"/>
                    <a:pt x="570" y="4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671">
              <a:extLst>
                <a:ext uri="{FF2B5EF4-FFF2-40B4-BE49-F238E27FC236}">
                  <a16:creationId xmlns:a16="http://schemas.microsoft.com/office/drawing/2014/main" id="{085318AF-427A-F843-1E07-757F1DCA5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4376" y="6715125"/>
              <a:ext cx="20638" cy="19050"/>
            </a:xfrm>
            <a:custGeom>
              <a:avLst/>
              <a:gdLst>
                <a:gd name="T0" fmla="*/ 68 w 125"/>
                <a:gd name="T1" fmla="*/ 113 h 113"/>
                <a:gd name="T2" fmla="*/ 41 w 125"/>
                <a:gd name="T3" fmla="*/ 106 h 113"/>
                <a:gd name="T4" fmla="*/ 31 w 125"/>
                <a:gd name="T5" fmla="*/ 99 h 113"/>
                <a:gd name="T6" fmla="*/ 15 w 125"/>
                <a:gd name="T7" fmla="*/ 30 h 113"/>
                <a:gd name="T8" fmla="*/ 83 w 125"/>
                <a:gd name="T9" fmla="*/ 14 h 113"/>
                <a:gd name="T10" fmla="*/ 94 w 125"/>
                <a:gd name="T11" fmla="*/ 21 h 113"/>
                <a:gd name="T12" fmla="*/ 110 w 125"/>
                <a:gd name="T13" fmla="*/ 89 h 113"/>
                <a:gd name="T14" fmla="*/ 68 w 125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13">
                  <a:moveTo>
                    <a:pt x="68" y="113"/>
                  </a:moveTo>
                  <a:cubicBezTo>
                    <a:pt x="59" y="113"/>
                    <a:pt x="50" y="111"/>
                    <a:pt x="41" y="106"/>
                  </a:cubicBezTo>
                  <a:lnTo>
                    <a:pt x="31" y="99"/>
                  </a:lnTo>
                  <a:cubicBezTo>
                    <a:pt x="7" y="85"/>
                    <a:pt x="0" y="54"/>
                    <a:pt x="15" y="30"/>
                  </a:cubicBezTo>
                  <a:cubicBezTo>
                    <a:pt x="29" y="7"/>
                    <a:pt x="60" y="0"/>
                    <a:pt x="83" y="14"/>
                  </a:cubicBezTo>
                  <a:lnTo>
                    <a:pt x="94" y="21"/>
                  </a:lnTo>
                  <a:cubicBezTo>
                    <a:pt x="117" y="35"/>
                    <a:pt x="125" y="66"/>
                    <a:pt x="110" y="89"/>
                  </a:cubicBezTo>
                  <a:cubicBezTo>
                    <a:pt x="101" y="105"/>
                    <a:pt x="84" y="113"/>
                    <a:pt x="68" y="1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672">
              <a:extLst>
                <a:ext uri="{FF2B5EF4-FFF2-40B4-BE49-F238E27FC236}">
                  <a16:creationId xmlns:a16="http://schemas.microsoft.com/office/drawing/2014/main" id="{3FB41820-B6CE-7937-97C0-28E16CE33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151" y="6702425"/>
              <a:ext cx="20638" cy="19050"/>
            </a:xfrm>
            <a:custGeom>
              <a:avLst/>
              <a:gdLst>
                <a:gd name="T0" fmla="*/ 67 w 124"/>
                <a:gd name="T1" fmla="*/ 114 h 114"/>
                <a:gd name="T2" fmla="*/ 41 w 124"/>
                <a:gd name="T3" fmla="*/ 106 h 114"/>
                <a:gd name="T4" fmla="*/ 31 w 124"/>
                <a:gd name="T5" fmla="*/ 100 h 114"/>
                <a:gd name="T6" fmla="*/ 14 w 124"/>
                <a:gd name="T7" fmla="*/ 31 h 114"/>
                <a:gd name="T8" fmla="*/ 83 w 124"/>
                <a:gd name="T9" fmla="*/ 15 h 114"/>
                <a:gd name="T10" fmla="*/ 94 w 124"/>
                <a:gd name="T11" fmla="*/ 21 h 114"/>
                <a:gd name="T12" fmla="*/ 110 w 124"/>
                <a:gd name="T13" fmla="*/ 90 h 114"/>
                <a:gd name="T14" fmla="*/ 67 w 124"/>
                <a:gd name="T1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14">
                  <a:moveTo>
                    <a:pt x="67" y="114"/>
                  </a:moveTo>
                  <a:cubicBezTo>
                    <a:pt x="58" y="114"/>
                    <a:pt x="49" y="111"/>
                    <a:pt x="41" y="106"/>
                  </a:cubicBezTo>
                  <a:lnTo>
                    <a:pt x="31" y="100"/>
                  </a:lnTo>
                  <a:cubicBezTo>
                    <a:pt x="7" y="85"/>
                    <a:pt x="0" y="55"/>
                    <a:pt x="14" y="31"/>
                  </a:cubicBezTo>
                  <a:cubicBezTo>
                    <a:pt x="29" y="8"/>
                    <a:pt x="60" y="0"/>
                    <a:pt x="83" y="15"/>
                  </a:cubicBezTo>
                  <a:lnTo>
                    <a:pt x="94" y="21"/>
                  </a:lnTo>
                  <a:cubicBezTo>
                    <a:pt x="117" y="36"/>
                    <a:pt x="124" y="66"/>
                    <a:pt x="110" y="90"/>
                  </a:cubicBezTo>
                  <a:cubicBezTo>
                    <a:pt x="101" y="105"/>
                    <a:pt x="84" y="114"/>
                    <a:pt x="67" y="1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673">
              <a:extLst>
                <a:ext uri="{FF2B5EF4-FFF2-40B4-BE49-F238E27FC236}">
                  <a16:creationId xmlns:a16="http://schemas.microsoft.com/office/drawing/2014/main" id="{EA0B6D68-0FC0-55A4-0FE6-152639094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251" y="6554788"/>
              <a:ext cx="55563" cy="42863"/>
            </a:xfrm>
            <a:custGeom>
              <a:avLst/>
              <a:gdLst>
                <a:gd name="T0" fmla="*/ 57 w 330"/>
                <a:gd name="T1" fmla="*/ 257 h 257"/>
                <a:gd name="T2" fmla="*/ 16 w 330"/>
                <a:gd name="T3" fmla="*/ 235 h 257"/>
                <a:gd name="T4" fmla="*/ 29 w 330"/>
                <a:gd name="T5" fmla="*/ 166 h 257"/>
                <a:gd name="T6" fmla="*/ 245 w 330"/>
                <a:gd name="T7" fmla="*/ 16 h 257"/>
                <a:gd name="T8" fmla="*/ 314 w 330"/>
                <a:gd name="T9" fmla="*/ 29 h 257"/>
                <a:gd name="T10" fmla="*/ 302 w 330"/>
                <a:gd name="T11" fmla="*/ 98 h 257"/>
                <a:gd name="T12" fmla="*/ 86 w 330"/>
                <a:gd name="T13" fmla="*/ 248 h 257"/>
                <a:gd name="T14" fmla="*/ 57 w 330"/>
                <a:gd name="T15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0" h="257">
                  <a:moveTo>
                    <a:pt x="57" y="257"/>
                  </a:moveTo>
                  <a:cubicBezTo>
                    <a:pt x="41" y="257"/>
                    <a:pt x="26" y="249"/>
                    <a:pt x="16" y="235"/>
                  </a:cubicBezTo>
                  <a:cubicBezTo>
                    <a:pt x="0" y="213"/>
                    <a:pt x="6" y="182"/>
                    <a:pt x="29" y="166"/>
                  </a:cubicBezTo>
                  <a:lnTo>
                    <a:pt x="245" y="16"/>
                  </a:lnTo>
                  <a:cubicBezTo>
                    <a:pt x="267" y="0"/>
                    <a:pt x="298" y="6"/>
                    <a:pt x="314" y="29"/>
                  </a:cubicBezTo>
                  <a:cubicBezTo>
                    <a:pt x="330" y="51"/>
                    <a:pt x="324" y="82"/>
                    <a:pt x="302" y="98"/>
                  </a:cubicBezTo>
                  <a:lnTo>
                    <a:pt x="86" y="248"/>
                  </a:lnTo>
                  <a:cubicBezTo>
                    <a:pt x="77" y="254"/>
                    <a:pt x="67" y="257"/>
                    <a:pt x="57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674">
              <a:extLst>
                <a:ext uri="{FF2B5EF4-FFF2-40B4-BE49-F238E27FC236}">
                  <a16:creationId xmlns:a16="http://schemas.microsoft.com/office/drawing/2014/main" id="{DC08C0E2-E657-228F-B611-56A5BA75C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351" y="6440488"/>
              <a:ext cx="293688" cy="139700"/>
            </a:xfrm>
            <a:custGeom>
              <a:avLst/>
              <a:gdLst>
                <a:gd name="T0" fmla="*/ 11 w 185"/>
                <a:gd name="T1" fmla="*/ 88 h 88"/>
                <a:gd name="T2" fmla="*/ 0 w 185"/>
                <a:gd name="T3" fmla="*/ 88 h 88"/>
                <a:gd name="T4" fmla="*/ 0 w 185"/>
                <a:gd name="T5" fmla="*/ 0 h 88"/>
                <a:gd name="T6" fmla="*/ 185 w 185"/>
                <a:gd name="T7" fmla="*/ 0 h 88"/>
                <a:gd name="T8" fmla="*/ 185 w 185"/>
                <a:gd name="T9" fmla="*/ 86 h 88"/>
                <a:gd name="T10" fmla="*/ 175 w 185"/>
                <a:gd name="T11" fmla="*/ 86 h 88"/>
                <a:gd name="T12" fmla="*/ 175 w 185"/>
                <a:gd name="T13" fmla="*/ 11 h 88"/>
                <a:gd name="T14" fmla="*/ 11 w 185"/>
                <a:gd name="T15" fmla="*/ 11 h 88"/>
                <a:gd name="T16" fmla="*/ 11 w 18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88">
                  <a:moveTo>
                    <a:pt x="11" y="88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185" y="86"/>
                  </a:lnTo>
                  <a:lnTo>
                    <a:pt x="175" y="86"/>
                  </a:lnTo>
                  <a:lnTo>
                    <a:pt x="175" y="11"/>
                  </a:lnTo>
                  <a:lnTo>
                    <a:pt x="11" y="11"/>
                  </a:lnTo>
                  <a:lnTo>
                    <a:pt x="11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675">
              <a:extLst>
                <a:ext uri="{FF2B5EF4-FFF2-40B4-BE49-F238E27FC236}">
                  <a16:creationId xmlns:a16="http://schemas.microsoft.com/office/drawing/2014/main" id="{8E4C818E-3782-A306-B899-0485476EE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576" y="6554788"/>
              <a:ext cx="53975" cy="42863"/>
            </a:xfrm>
            <a:custGeom>
              <a:avLst/>
              <a:gdLst>
                <a:gd name="T0" fmla="*/ 266 w 322"/>
                <a:gd name="T1" fmla="*/ 257 h 257"/>
                <a:gd name="T2" fmla="*/ 237 w 322"/>
                <a:gd name="T3" fmla="*/ 248 h 257"/>
                <a:gd name="T4" fmla="*/ 28 w 322"/>
                <a:gd name="T5" fmla="*/ 98 h 257"/>
                <a:gd name="T6" fmla="*/ 16 w 322"/>
                <a:gd name="T7" fmla="*/ 28 h 257"/>
                <a:gd name="T8" fmla="*/ 86 w 322"/>
                <a:gd name="T9" fmla="*/ 17 h 257"/>
                <a:gd name="T10" fmla="*/ 295 w 322"/>
                <a:gd name="T11" fmla="*/ 166 h 257"/>
                <a:gd name="T12" fmla="*/ 306 w 322"/>
                <a:gd name="T13" fmla="*/ 236 h 257"/>
                <a:gd name="T14" fmla="*/ 266 w 322"/>
                <a:gd name="T15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2" h="257">
                  <a:moveTo>
                    <a:pt x="266" y="257"/>
                  </a:moveTo>
                  <a:cubicBezTo>
                    <a:pt x="256" y="257"/>
                    <a:pt x="245" y="254"/>
                    <a:pt x="237" y="248"/>
                  </a:cubicBezTo>
                  <a:lnTo>
                    <a:pt x="28" y="98"/>
                  </a:lnTo>
                  <a:cubicBezTo>
                    <a:pt x="5" y="82"/>
                    <a:pt x="0" y="50"/>
                    <a:pt x="16" y="28"/>
                  </a:cubicBezTo>
                  <a:cubicBezTo>
                    <a:pt x="32" y="6"/>
                    <a:pt x="63" y="0"/>
                    <a:pt x="86" y="17"/>
                  </a:cubicBezTo>
                  <a:lnTo>
                    <a:pt x="295" y="166"/>
                  </a:lnTo>
                  <a:cubicBezTo>
                    <a:pt x="317" y="182"/>
                    <a:pt x="322" y="214"/>
                    <a:pt x="306" y="236"/>
                  </a:cubicBezTo>
                  <a:cubicBezTo>
                    <a:pt x="297" y="250"/>
                    <a:pt x="281" y="257"/>
                    <a:pt x="266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76">
              <a:extLst>
                <a:ext uri="{FF2B5EF4-FFF2-40B4-BE49-F238E27FC236}">
                  <a16:creationId xmlns:a16="http://schemas.microsoft.com/office/drawing/2014/main" id="{1778AD83-7910-6EAE-B8F2-44D5B0BA4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4351" y="6592888"/>
              <a:ext cx="17463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77">
              <a:extLst>
                <a:ext uri="{FF2B5EF4-FFF2-40B4-BE49-F238E27FC236}">
                  <a16:creationId xmlns:a16="http://schemas.microsoft.com/office/drawing/2014/main" id="{E8112C4B-BEFE-0E1C-C6A8-939C7302B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2164" y="6589713"/>
              <a:ext cx="15875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678">
              <a:extLst>
                <a:ext uri="{FF2B5EF4-FFF2-40B4-BE49-F238E27FC236}">
                  <a16:creationId xmlns:a16="http://schemas.microsoft.com/office/drawing/2014/main" id="{E2E56B18-7F94-95CF-8E34-79BC40C5B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3089" y="6496050"/>
              <a:ext cx="120650" cy="120650"/>
            </a:xfrm>
            <a:custGeom>
              <a:avLst/>
              <a:gdLst>
                <a:gd name="T0" fmla="*/ 358 w 716"/>
                <a:gd name="T1" fmla="*/ 716 h 716"/>
                <a:gd name="T2" fmla="*/ 0 w 716"/>
                <a:gd name="T3" fmla="*/ 358 h 716"/>
                <a:gd name="T4" fmla="*/ 358 w 716"/>
                <a:gd name="T5" fmla="*/ 0 h 716"/>
                <a:gd name="T6" fmla="*/ 444 w 716"/>
                <a:gd name="T7" fmla="*/ 10 h 716"/>
                <a:gd name="T8" fmla="*/ 480 w 716"/>
                <a:gd name="T9" fmla="*/ 71 h 716"/>
                <a:gd name="T10" fmla="*/ 420 w 716"/>
                <a:gd name="T11" fmla="*/ 107 h 716"/>
                <a:gd name="T12" fmla="*/ 358 w 716"/>
                <a:gd name="T13" fmla="*/ 100 h 716"/>
                <a:gd name="T14" fmla="*/ 100 w 716"/>
                <a:gd name="T15" fmla="*/ 358 h 716"/>
                <a:gd name="T16" fmla="*/ 358 w 716"/>
                <a:gd name="T17" fmla="*/ 616 h 716"/>
                <a:gd name="T18" fmla="*/ 616 w 716"/>
                <a:gd name="T19" fmla="*/ 358 h 716"/>
                <a:gd name="T20" fmla="*/ 570 w 716"/>
                <a:gd name="T21" fmla="*/ 210 h 716"/>
                <a:gd name="T22" fmla="*/ 582 w 716"/>
                <a:gd name="T23" fmla="*/ 140 h 716"/>
                <a:gd name="T24" fmla="*/ 652 w 716"/>
                <a:gd name="T25" fmla="*/ 153 h 716"/>
                <a:gd name="T26" fmla="*/ 716 w 716"/>
                <a:gd name="T27" fmla="*/ 358 h 716"/>
                <a:gd name="T28" fmla="*/ 358 w 716"/>
                <a:gd name="T29" fmla="*/ 71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6" h="716">
                  <a:moveTo>
                    <a:pt x="358" y="716"/>
                  </a:moveTo>
                  <a:cubicBezTo>
                    <a:pt x="161" y="716"/>
                    <a:pt x="0" y="555"/>
                    <a:pt x="0" y="358"/>
                  </a:cubicBezTo>
                  <a:cubicBezTo>
                    <a:pt x="0" y="160"/>
                    <a:pt x="161" y="0"/>
                    <a:pt x="358" y="0"/>
                  </a:cubicBezTo>
                  <a:cubicBezTo>
                    <a:pt x="387" y="0"/>
                    <a:pt x="416" y="3"/>
                    <a:pt x="444" y="10"/>
                  </a:cubicBezTo>
                  <a:cubicBezTo>
                    <a:pt x="470" y="17"/>
                    <a:pt x="487" y="44"/>
                    <a:pt x="480" y="71"/>
                  </a:cubicBezTo>
                  <a:cubicBezTo>
                    <a:pt x="474" y="97"/>
                    <a:pt x="447" y="114"/>
                    <a:pt x="420" y="107"/>
                  </a:cubicBezTo>
                  <a:cubicBezTo>
                    <a:pt x="400" y="102"/>
                    <a:pt x="379" y="100"/>
                    <a:pt x="358" y="100"/>
                  </a:cubicBezTo>
                  <a:cubicBezTo>
                    <a:pt x="216" y="100"/>
                    <a:pt x="100" y="216"/>
                    <a:pt x="100" y="358"/>
                  </a:cubicBezTo>
                  <a:cubicBezTo>
                    <a:pt x="100" y="500"/>
                    <a:pt x="216" y="616"/>
                    <a:pt x="358" y="616"/>
                  </a:cubicBezTo>
                  <a:cubicBezTo>
                    <a:pt x="500" y="616"/>
                    <a:pt x="616" y="500"/>
                    <a:pt x="616" y="358"/>
                  </a:cubicBezTo>
                  <a:cubicBezTo>
                    <a:pt x="616" y="305"/>
                    <a:pt x="600" y="253"/>
                    <a:pt x="570" y="210"/>
                  </a:cubicBezTo>
                  <a:cubicBezTo>
                    <a:pt x="554" y="187"/>
                    <a:pt x="559" y="156"/>
                    <a:pt x="582" y="140"/>
                  </a:cubicBezTo>
                  <a:cubicBezTo>
                    <a:pt x="605" y="125"/>
                    <a:pt x="636" y="130"/>
                    <a:pt x="652" y="153"/>
                  </a:cubicBezTo>
                  <a:cubicBezTo>
                    <a:pt x="694" y="213"/>
                    <a:pt x="716" y="284"/>
                    <a:pt x="716" y="358"/>
                  </a:cubicBezTo>
                  <a:cubicBezTo>
                    <a:pt x="716" y="555"/>
                    <a:pt x="556" y="716"/>
                    <a:pt x="358" y="7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679">
              <a:extLst>
                <a:ext uri="{FF2B5EF4-FFF2-40B4-BE49-F238E27FC236}">
                  <a16:creationId xmlns:a16="http://schemas.microsoft.com/office/drawing/2014/main" id="{51A516DC-B08A-8AEE-6641-33A55330C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7064" y="6496050"/>
              <a:ext cx="120650" cy="120650"/>
            </a:xfrm>
            <a:custGeom>
              <a:avLst/>
              <a:gdLst>
                <a:gd name="T0" fmla="*/ 358 w 716"/>
                <a:gd name="T1" fmla="*/ 716 h 716"/>
                <a:gd name="T2" fmla="*/ 337 w 716"/>
                <a:gd name="T3" fmla="*/ 715 h 716"/>
                <a:gd name="T4" fmla="*/ 290 w 716"/>
                <a:gd name="T5" fmla="*/ 662 h 716"/>
                <a:gd name="T6" fmla="*/ 343 w 716"/>
                <a:gd name="T7" fmla="*/ 615 h 716"/>
                <a:gd name="T8" fmla="*/ 358 w 716"/>
                <a:gd name="T9" fmla="*/ 616 h 716"/>
                <a:gd name="T10" fmla="*/ 616 w 716"/>
                <a:gd name="T11" fmla="*/ 358 h 716"/>
                <a:gd name="T12" fmla="*/ 358 w 716"/>
                <a:gd name="T13" fmla="*/ 100 h 716"/>
                <a:gd name="T14" fmla="*/ 100 w 716"/>
                <a:gd name="T15" fmla="*/ 358 h 716"/>
                <a:gd name="T16" fmla="*/ 199 w 716"/>
                <a:gd name="T17" fmla="*/ 561 h 716"/>
                <a:gd name="T18" fmla="*/ 208 w 716"/>
                <a:gd name="T19" fmla="*/ 632 h 716"/>
                <a:gd name="T20" fmla="*/ 138 w 716"/>
                <a:gd name="T21" fmla="*/ 640 h 716"/>
                <a:gd name="T22" fmla="*/ 0 w 716"/>
                <a:gd name="T23" fmla="*/ 358 h 716"/>
                <a:gd name="T24" fmla="*/ 358 w 716"/>
                <a:gd name="T25" fmla="*/ 0 h 716"/>
                <a:gd name="T26" fmla="*/ 716 w 716"/>
                <a:gd name="T27" fmla="*/ 358 h 716"/>
                <a:gd name="T28" fmla="*/ 358 w 716"/>
                <a:gd name="T29" fmla="*/ 71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6" h="716">
                  <a:moveTo>
                    <a:pt x="358" y="716"/>
                  </a:moveTo>
                  <a:cubicBezTo>
                    <a:pt x="351" y="716"/>
                    <a:pt x="344" y="716"/>
                    <a:pt x="337" y="715"/>
                  </a:cubicBezTo>
                  <a:cubicBezTo>
                    <a:pt x="310" y="714"/>
                    <a:pt x="289" y="690"/>
                    <a:pt x="290" y="662"/>
                  </a:cubicBezTo>
                  <a:cubicBezTo>
                    <a:pt x="292" y="635"/>
                    <a:pt x="315" y="614"/>
                    <a:pt x="343" y="615"/>
                  </a:cubicBezTo>
                  <a:cubicBezTo>
                    <a:pt x="348" y="616"/>
                    <a:pt x="353" y="616"/>
                    <a:pt x="358" y="616"/>
                  </a:cubicBezTo>
                  <a:cubicBezTo>
                    <a:pt x="500" y="616"/>
                    <a:pt x="616" y="500"/>
                    <a:pt x="616" y="358"/>
                  </a:cubicBezTo>
                  <a:cubicBezTo>
                    <a:pt x="616" y="216"/>
                    <a:pt x="500" y="100"/>
                    <a:pt x="358" y="100"/>
                  </a:cubicBezTo>
                  <a:cubicBezTo>
                    <a:pt x="215" y="100"/>
                    <a:pt x="100" y="216"/>
                    <a:pt x="100" y="358"/>
                  </a:cubicBezTo>
                  <a:cubicBezTo>
                    <a:pt x="100" y="438"/>
                    <a:pt x="136" y="512"/>
                    <a:pt x="199" y="561"/>
                  </a:cubicBezTo>
                  <a:cubicBezTo>
                    <a:pt x="221" y="579"/>
                    <a:pt x="225" y="610"/>
                    <a:pt x="208" y="632"/>
                  </a:cubicBezTo>
                  <a:cubicBezTo>
                    <a:pt x="191" y="653"/>
                    <a:pt x="159" y="657"/>
                    <a:pt x="138" y="640"/>
                  </a:cubicBezTo>
                  <a:cubicBezTo>
                    <a:pt x="50" y="572"/>
                    <a:pt x="0" y="469"/>
                    <a:pt x="0" y="358"/>
                  </a:cubicBezTo>
                  <a:cubicBezTo>
                    <a:pt x="0" y="160"/>
                    <a:pt x="160" y="0"/>
                    <a:pt x="358" y="0"/>
                  </a:cubicBezTo>
                  <a:cubicBezTo>
                    <a:pt x="555" y="0"/>
                    <a:pt x="716" y="160"/>
                    <a:pt x="716" y="358"/>
                  </a:cubicBezTo>
                  <a:cubicBezTo>
                    <a:pt x="716" y="555"/>
                    <a:pt x="555" y="716"/>
                    <a:pt x="358" y="7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680">
              <a:extLst>
                <a:ext uri="{FF2B5EF4-FFF2-40B4-BE49-F238E27FC236}">
                  <a16:creationId xmlns:a16="http://schemas.microsoft.com/office/drawing/2014/main" id="{CBE71B44-9C28-2900-3F1E-CBA3659E3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6889" y="6354763"/>
              <a:ext cx="17463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681">
              <a:extLst>
                <a:ext uri="{FF2B5EF4-FFF2-40B4-BE49-F238E27FC236}">
                  <a16:creationId xmlns:a16="http://schemas.microsoft.com/office/drawing/2014/main" id="{F74E11CE-0060-955A-4DF6-49A7B0DA8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6889" y="6394450"/>
              <a:ext cx="17463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682">
              <a:extLst>
                <a:ext uri="{FF2B5EF4-FFF2-40B4-BE49-F238E27FC236}">
                  <a16:creationId xmlns:a16="http://schemas.microsoft.com/office/drawing/2014/main" id="{5B7ADC02-1FE2-6FDC-9F97-437EAC2FF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664" y="6378575"/>
              <a:ext cx="2222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83">
              <a:extLst>
                <a:ext uri="{FF2B5EF4-FFF2-40B4-BE49-F238E27FC236}">
                  <a16:creationId xmlns:a16="http://schemas.microsoft.com/office/drawing/2014/main" id="{F1BEB378-9AFE-1ECE-54C9-EA39BD618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4351" y="6378575"/>
              <a:ext cx="2222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84">
              <a:extLst>
                <a:ext uri="{FF2B5EF4-FFF2-40B4-BE49-F238E27FC236}">
                  <a16:creationId xmlns:a16="http://schemas.microsoft.com/office/drawing/2014/main" id="{32FA4C11-31AB-D2BB-A095-74C53C0A0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889" y="6448425"/>
              <a:ext cx="158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85">
              <a:extLst>
                <a:ext uri="{FF2B5EF4-FFF2-40B4-BE49-F238E27FC236}">
                  <a16:creationId xmlns:a16="http://schemas.microsoft.com/office/drawing/2014/main" id="{25A9B610-36C6-CA62-E6AA-B19A3D10E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889" y="6488113"/>
              <a:ext cx="158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686">
              <a:extLst>
                <a:ext uri="{FF2B5EF4-FFF2-40B4-BE49-F238E27FC236}">
                  <a16:creationId xmlns:a16="http://schemas.microsoft.com/office/drawing/2014/main" id="{AFB52767-9384-037D-A4D1-DC7222BC8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4076" y="6470650"/>
              <a:ext cx="23813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687">
              <a:extLst>
                <a:ext uri="{FF2B5EF4-FFF2-40B4-BE49-F238E27FC236}">
                  <a16:creationId xmlns:a16="http://schemas.microsoft.com/office/drawing/2014/main" id="{8D8B8F7E-9910-5583-BAC0-B7F1273B9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764" y="6470650"/>
              <a:ext cx="22225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FBF61A3-802A-7785-96F2-A9FBBD45E352}"/>
              </a:ext>
            </a:extLst>
          </p:cNvPr>
          <p:cNvSpPr txBox="1"/>
          <p:nvPr/>
        </p:nvSpPr>
        <p:spPr>
          <a:xfrm>
            <a:off x="9562123" y="3973294"/>
            <a:ext cx="1381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latin typeface="Century Gothic"/>
              </a:rPr>
              <a:t>90</a:t>
            </a:r>
            <a:r>
              <a:rPr lang="en-GB" sz="4000" b="1" baseline="30000" dirty="0">
                <a:solidFill>
                  <a:schemeClr val="accent1"/>
                </a:solidFill>
                <a:latin typeface="Century Gothic"/>
              </a:rPr>
              <a:t>%</a:t>
            </a:r>
            <a:endParaRPr kumimoji="0" lang="en-GB" sz="4000" b="1" i="0" u="none" strike="noStrike" kern="1200" cap="none" spc="0" normalizeH="0" baseline="30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BD99988-CF73-AE87-86D6-BA8B31434228}"/>
              </a:ext>
            </a:extLst>
          </p:cNvPr>
          <p:cNvSpPr txBox="1"/>
          <p:nvPr/>
        </p:nvSpPr>
        <p:spPr>
          <a:xfrm>
            <a:off x="7825994" y="4939002"/>
            <a:ext cx="2100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+mj-lt"/>
              </a:rPr>
              <a:t>Engagement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F25A81E-E624-3CF5-86B7-18D0EC371DAB}"/>
              </a:ext>
            </a:extLst>
          </p:cNvPr>
          <p:cNvSpPr txBox="1"/>
          <p:nvPr/>
        </p:nvSpPr>
        <p:spPr>
          <a:xfrm>
            <a:off x="7125243" y="5431879"/>
            <a:ext cx="3465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Any physical action taken with mail</a:t>
            </a:r>
          </a:p>
        </p:txBody>
      </p:sp>
      <p:grpSp>
        <p:nvGrpSpPr>
          <p:cNvPr id="39" name="Graphic 3" descr="Wedding rings outline">
            <a:extLst>
              <a:ext uri="{FF2B5EF4-FFF2-40B4-BE49-F238E27FC236}">
                <a16:creationId xmlns:a16="http://schemas.microsoft.com/office/drawing/2014/main" id="{DBB9B5D5-A29A-49D4-7612-F0590F8701E6}"/>
              </a:ext>
            </a:extLst>
          </p:cNvPr>
          <p:cNvGrpSpPr/>
          <p:nvPr/>
        </p:nvGrpSpPr>
        <p:grpSpPr>
          <a:xfrm>
            <a:off x="10044854" y="1847611"/>
            <a:ext cx="1204872" cy="998322"/>
            <a:chOff x="2262927" y="3885649"/>
            <a:chExt cx="747283" cy="619177"/>
          </a:xfrm>
          <a:solidFill>
            <a:srgbClr val="000000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8410EDF-5E27-96E4-6CAE-9DC8D2CFC19C}"/>
                </a:ext>
              </a:extLst>
            </p:cNvPr>
            <p:cNvSpPr/>
            <p:nvPr/>
          </p:nvSpPr>
          <p:spPr>
            <a:xfrm>
              <a:off x="2262927" y="4028492"/>
              <a:ext cx="476314" cy="476334"/>
            </a:xfrm>
            <a:custGeom>
              <a:avLst/>
              <a:gdLst>
                <a:gd name="connsiteX0" fmla="*/ 476314 w 476314"/>
                <a:gd name="connsiteY0" fmla="*/ 238157 h 476334"/>
                <a:gd name="connsiteX1" fmla="*/ 441358 w 476314"/>
                <a:gd name="connsiteY1" fmla="*/ 113894 h 476334"/>
                <a:gd name="connsiteX2" fmla="*/ 410020 w 476314"/>
                <a:gd name="connsiteY2" fmla="*/ 75794 h 476334"/>
                <a:gd name="connsiteX3" fmla="*/ 393952 w 476314"/>
                <a:gd name="connsiteY3" fmla="*/ 86786 h 476334"/>
                <a:gd name="connsiteX4" fmla="*/ 396123 w 476314"/>
                <a:gd name="connsiteY4" fmla="*/ 88834 h 476334"/>
                <a:gd name="connsiteX5" fmla="*/ 425117 w 476314"/>
                <a:gd name="connsiteY5" fmla="*/ 123857 h 476334"/>
                <a:gd name="connsiteX6" fmla="*/ 352354 w 476314"/>
                <a:gd name="connsiteY6" fmla="*/ 424595 h 476334"/>
                <a:gd name="connsiteX7" fmla="*/ 51617 w 476314"/>
                <a:gd name="connsiteY7" fmla="*/ 351831 h 476334"/>
                <a:gd name="connsiteX8" fmla="*/ 124380 w 476314"/>
                <a:gd name="connsiteY8" fmla="*/ 51094 h 476334"/>
                <a:gd name="connsiteX9" fmla="*/ 331172 w 476314"/>
                <a:gd name="connsiteY9" fmla="*/ 39713 h 476334"/>
                <a:gd name="connsiteX10" fmla="*/ 347022 w 476314"/>
                <a:gd name="connsiteY10" fmla="*/ 26578 h 476334"/>
                <a:gd name="connsiteX11" fmla="*/ 26602 w 476314"/>
                <a:gd name="connsiteY11" fmla="*/ 128703 h 476334"/>
                <a:gd name="connsiteX12" fmla="*/ 550 w 476314"/>
                <a:gd name="connsiteY12" fmla="*/ 222793 h 476334"/>
                <a:gd name="connsiteX13" fmla="*/ 64558 w 476314"/>
                <a:gd name="connsiteY13" fmla="*/ 401168 h 476334"/>
                <a:gd name="connsiteX14" fmla="*/ 401149 w 476314"/>
                <a:gd name="connsiteY14" fmla="*/ 411840 h 476334"/>
                <a:gd name="connsiteX15" fmla="*/ 476314 w 476314"/>
                <a:gd name="connsiteY15" fmla="*/ 238157 h 476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6314" h="476334">
                  <a:moveTo>
                    <a:pt x="476314" y="238157"/>
                  </a:moveTo>
                  <a:cubicBezTo>
                    <a:pt x="476352" y="194304"/>
                    <a:pt x="464253" y="151296"/>
                    <a:pt x="441358" y="113894"/>
                  </a:cubicBezTo>
                  <a:cubicBezTo>
                    <a:pt x="432612" y="99886"/>
                    <a:pt x="422077" y="87078"/>
                    <a:pt x="410020" y="75794"/>
                  </a:cubicBezTo>
                  <a:cubicBezTo>
                    <a:pt x="404481" y="79183"/>
                    <a:pt x="399118" y="82852"/>
                    <a:pt x="393952" y="86786"/>
                  </a:cubicBezTo>
                  <a:lnTo>
                    <a:pt x="396123" y="88834"/>
                  </a:lnTo>
                  <a:cubicBezTo>
                    <a:pt x="407303" y="99166"/>
                    <a:pt x="417054" y="110945"/>
                    <a:pt x="425117" y="123857"/>
                  </a:cubicBezTo>
                  <a:cubicBezTo>
                    <a:pt x="488071" y="226997"/>
                    <a:pt x="455494" y="361641"/>
                    <a:pt x="352354" y="424595"/>
                  </a:cubicBezTo>
                  <a:cubicBezTo>
                    <a:pt x="249216" y="487548"/>
                    <a:pt x="114570" y="454971"/>
                    <a:pt x="51617" y="351831"/>
                  </a:cubicBezTo>
                  <a:cubicBezTo>
                    <a:pt x="-11336" y="248693"/>
                    <a:pt x="21240" y="114047"/>
                    <a:pt x="124380" y="51094"/>
                  </a:cubicBezTo>
                  <a:cubicBezTo>
                    <a:pt x="187037" y="12850"/>
                    <a:pt x="264697" y="8576"/>
                    <a:pt x="331172" y="39713"/>
                  </a:cubicBezTo>
                  <a:cubicBezTo>
                    <a:pt x="336252" y="35134"/>
                    <a:pt x="341536" y="30757"/>
                    <a:pt x="347022" y="26578"/>
                  </a:cubicBezTo>
                  <a:cubicBezTo>
                    <a:pt x="230340" y="-33703"/>
                    <a:pt x="86882" y="12020"/>
                    <a:pt x="26602" y="128703"/>
                  </a:cubicBezTo>
                  <a:cubicBezTo>
                    <a:pt x="11504" y="157927"/>
                    <a:pt x="2633" y="189965"/>
                    <a:pt x="550" y="222793"/>
                  </a:cubicBezTo>
                  <a:cubicBezTo>
                    <a:pt x="-3945" y="288580"/>
                    <a:pt x="19261" y="353249"/>
                    <a:pt x="64558" y="401168"/>
                  </a:cubicBezTo>
                  <a:cubicBezTo>
                    <a:pt x="154558" y="497062"/>
                    <a:pt x="305255" y="501839"/>
                    <a:pt x="401149" y="411840"/>
                  </a:cubicBezTo>
                  <a:cubicBezTo>
                    <a:pt x="449121" y="366815"/>
                    <a:pt x="476329" y="303949"/>
                    <a:pt x="476314" y="238157"/>
                  </a:cubicBezTo>
                  <a:close/>
                </a:path>
              </a:pathLst>
            </a:custGeom>
            <a:solidFill>
              <a:srgbClr val="000000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AA3B84C-0C5D-0867-48EB-EF6CBCC86468}"/>
                </a:ext>
              </a:extLst>
            </p:cNvPr>
            <p:cNvSpPr/>
            <p:nvPr/>
          </p:nvSpPr>
          <p:spPr>
            <a:xfrm>
              <a:off x="2646058" y="3885649"/>
              <a:ext cx="247650" cy="190500"/>
            </a:xfrm>
            <a:custGeom>
              <a:avLst/>
              <a:gdLst>
                <a:gd name="connsiteX0" fmla="*/ 247650 w 247650"/>
                <a:gd name="connsiteY0" fmla="*/ 57150 h 190500"/>
                <a:gd name="connsiteX1" fmla="*/ 200025 w 247650"/>
                <a:gd name="connsiteY1" fmla="*/ 0 h 190500"/>
                <a:gd name="connsiteX2" fmla="*/ 47625 w 247650"/>
                <a:gd name="connsiteY2" fmla="*/ 0 h 190500"/>
                <a:gd name="connsiteX3" fmla="*/ 0 w 247650"/>
                <a:gd name="connsiteY3" fmla="*/ 57150 h 190500"/>
                <a:gd name="connsiteX4" fmla="*/ 123825 w 247650"/>
                <a:gd name="connsiteY4" fmla="*/ 190500 h 190500"/>
                <a:gd name="connsiteX5" fmla="*/ 78762 w 247650"/>
                <a:gd name="connsiteY5" fmla="*/ 66675 h 190500"/>
                <a:gd name="connsiteX6" fmla="*/ 103251 w 247650"/>
                <a:gd name="connsiteY6" fmla="*/ 140122 h 190500"/>
                <a:gd name="connsiteX7" fmla="*/ 103196 w 247650"/>
                <a:gd name="connsiteY7" fmla="*/ 140245 h 190500"/>
                <a:gd name="connsiteX8" fmla="*/ 103089 w 247650"/>
                <a:gd name="connsiteY8" fmla="*/ 140218 h 190500"/>
                <a:gd name="connsiteX9" fmla="*/ 34957 w 247650"/>
                <a:gd name="connsiteY9" fmla="*/ 66827 h 190500"/>
                <a:gd name="connsiteX10" fmla="*/ 34975 w 247650"/>
                <a:gd name="connsiteY10" fmla="*/ 66694 h 190500"/>
                <a:gd name="connsiteX11" fmla="*/ 35023 w 247650"/>
                <a:gd name="connsiteY11" fmla="*/ 66675 h 190500"/>
                <a:gd name="connsiteX12" fmla="*/ 136331 w 247650"/>
                <a:gd name="connsiteY12" fmla="*/ 19050 h 190500"/>
                <a:gd name="connsiteX13" fmla="*/ 147761 w 247650"/>
                <a:gd name="connsiteY13" fmla="*/ 47625 h 190500"/>
                <a:gd name="connsiteX14" fmla="*/ 99698 w 247650"/>
                <a:gd name="connsiteY14" fmla="*/ 47625 h 190500"/>
                <a:gd name="connsiteX15" fmla="*/ 111128 w 247650"/>
                <a:gd name="connsiteY15" fmla="*/ 19050 h 190500"/>
                <a:gd name="connsiteX16" fmla="*/ 212655 w 247650"/>
                <a:gd name="connsiteY16" fmla="*/ 66780 h 190500"/>
                <a:gd name="connsiteX17" fmla="*/ 144266 w 247650"/>
                <a:gd name="connsiteY17" fmla="*/ 140465 h 190500"/>
                <a:gd name="connsiteX18" fmla="*/ 144131 w 247650"/>
                <a:gd name="connsiteY18" fmla="*/ 140450 h 190500"/>
                <a:gd name="connsiteX19" fmla="*/ 144113 w 247650"/>
                <a:gd name="connsiteY19" fmla="*/ 140370 h 190500"/>
                <a:gd name="connsiteX20" fmla="*/ 168688 w 247650"/>
                <a:gd name="connsiteY20" fmla="*/ 66675 h 190500"/>
                <a:gd name="connsiteX21" fmla="*/ 212655 w 247650"/>
                <a:gd name="connsiteY21" fmla="*/ 66675 h 190500"/>
                <a:gd name="connsiteX22" fmla="*/ 212655 w 247650"/>
                <a:gd name="connsiteY22" fmla="*/ 66780 h 190500"/>
                <a:gd name="connsiteX23" fmla="*/ 148609 w 247650"/>
                <a:gd name="connsiteY23" fmla="*/ 66675 h 190500"/>
                <a:gd name="connsiteX24" fmla="*/ 123844 w 247650"/>
                <a:gd name="connsiteY24" fmla="*/ 141056 h 190500"/>
                <a:gd name="connsiteX25" fmla="*/ 123724 w 247650"/>
                <a:gd name="connsiteY25" fmla="*/ 141117 h 190500"/>
                <a:gd name="connsiteX26" fmla="*/ 123663 w 247650"/>
                <a:gd name="connsiteY26" fmla="*/ 141056 h 190500"/>
                <a:gd name="connsiteX27" fmla="*/ 98841 w 247650"/>
                <a:gd name="connsiteY27" fmla="*/ 66675 h 190500"/>
                <a:gd name="connsiteX28" fmla="*/ 214703 w 247650"/>
                <a:gd name="connsiteY28" fmla="*/ 47625 h 190500"/>
                <a:gd name="connsiteX29" fmla="*/ 168269 w 247650"/>
                <a:gd name="connsiteY29" fmla="*/ 47625 h 190500"/>
                <a:gd name="connsiteX30" fmla="*/ 156839 w 247650"/>
                <a:gd name="connsiteY30" fmla="*/ 19050 h 190500"/>
                <a:gd name="connsiteX31" fmla="*/ 191129 w 247650"/>
                <a:gd name="connsiteY31" fmla="*/ 19050 h 190500"/>
                <a:gd name="connsiteX32" fmla="*/ 214808 w 247650"/>
                <a:gd name="connsiteY32" fmla="*/ 47473 h 190500"/>
                <a:gd name="connsiteX33" fmla="*/ 214763 w 247650"/>
                <a:gd name="connsiteY33" fmla="*/ 47614 h 190500"/>
                <a:gd name="connsiteX34" fmla="*/ 214703 w 247650"/>
                <a:gd name="connsiteY34" fmla="*/ 47625 h 190500"/>
                <a:gd name="connsiteX35" fmla="*/ 56588 w 247650"/>
                <a:gd name="connsiteY35" fmla="*/ 19050 h 190500"/>
                <a:gd name="connsiteX36" fmla="*/ 90668 w 247650"/>
                <a:gd name="connsiteY36" fmla="*/ 19050 h 190500"/>
                <a:gd name="connsiteX37" fmla="*/ 79238 w 247650"/>
                <a:gd name="connsiteY37" fmla="*/ 47625 h 190500"/>
                <a:gd name="connsiteX38" fmla="*/ 32928 w 247650"/>
                <a:gd name="connsiteY38" fmla="*/ 47625 h 190500"/>
                <a:gd name="connsiteX39" fmla="*/ 32834 w 247650"/>
                <a:gd name="connsiteY39" fmla="*/ 47529 h 190500"/>
                <a:gd name="connsiteX40" fmla="*/ 32861 w 247650"/>
                <a:gd name="connsiteY40" fmla="*/ 4746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7650" h="190500">
                  <a:moveTo>
                    <a:pt x="247650" y="57150"/>
                  </a:moveTo>
                  <a:lnTo>
                    <a:pt x="200025" y="0"/>
                  </a:lnTo>
                  <a:lnTo>
                    <a:pt x="47625" y="0"/>
                  </a:lnTo>
                  <a:lnTo>
                    <a:pt x="0" y="57150"/>
                  </a:lnTo>
                  <a:lnTo>
                    <a:pt x="123825" y="190500"/>
                  </a:lnTo>
                  <a:close/>
                  <a:moveTo>
                    <a:pt x="78762" y="66675"/>
                  </a:moveTo>
                  <a:lnTo>
                    <a:pt x="103251" y="140122"/>
                  </a:lnTo>
                  <a:cubicBezTo>
                    <a:pt x="103270" y="140172"/>
                    <a:pt x="103245" y="140226"/>
                    <a:pt x="103196" y="140245"/>
                  </a:cubicBezTo>
                  <a:cubicBezTo>
                    <a:pt x="103158" y="140259"/>
                    <a:pt x="103115" y="140249"/>
                    <a:pt x="103089" y="140218"/>
                  </a:cubicBezTo>
                  <a:lnTo>
                    <a:pt x="34957" y="66827"/>
                  </a:lnTo>
                  <a:cubicBezTo>
                    <a:pt x="34925" y="66785"/>
                    <a:pt x="34933" y="66725"/>
                    <a:pt x="34975" y="66694"/>
                  </a:cubicBezTo>
                  <a:cubicBezTo>
                    <a:pt x="34989" y="66684"/>
                    <a:pt x="35006" y="66677"/>
                    <a:pt x="35023" y="66675"/>
                  </a:cubicBezTo>
                  <a:close/>
                  <a:moveTo>
                    <a:pt x="136331" y="19050"/>
                  </a:moveTo>
                  <a:lnTo>
                    <a:pt x="147761" y="47625"/>
                  </a:lnTo>
                  <a:lnTo>
                    <a:pt x="99698" y="47625"/>
                  </a:lnTo>
                  <a:lnTo>
                    <a:pt x="111128" y="19050"/>
                  </a:lnTo>
                  <a:close/>
                  <a:moveTo>
                    <a:pt x="212655" y="66780"/>
                  </a:moveTo>
                  <a:lnTo>
                    <a:pt x="144266" y="140465"/>
                  </a:lnTo>
                  <a:cubicBezTo>
                    <a:pt x="144225" y="140498"/>
                    <a:pt x="144165" y="140491"/>
                    <a:pt x="144131" y="140450"/>
                  </a:cubicBezTo>
                  <a:cubicBezTo>
                    <a:pt x="144114" y="140428"/>
                    <a:pt x="144107" y="140399"/>
                    <a:pt x="144113" y="140370"/>
                  </a:cubicBezTo>
                  <a:lnTo>
                    <a:pt x="168688" y="66675"/>
                  </a:lnTo>
                  <a:lnTo>
                    <a:pt x="212655" y="66675"/>
                  </a:lnTo>
                  <a:cubicBezTo>
                    <a:pt x="212679" y="66705"/>
                    <a:pt x="212679" y="66749"/>
                    <a:pt x="212655" y="66780"/>
                  </a:cubicBezTo>
                  <a:close/>
                  <a:moveTo>
                    <a:pt x="148609" y="66675"/>
                  </a:moveTo>
                  <a:lnTo>
                    <a:pt x="123844" y="141056"/>
                  </a:lnTo>
                  <a:cubicBezTo>
                    <a:pt x="123828" y="141105"/>
                    <a:pt x="123774" y="141133"/>
                    <a:pt x="123724" y="141117"/>
                  </a:cubicBezTo>
                  <a:cubicBezTo>
                    <a:pt x="123695" y="141107"/>
                    <a:pt x="123673" y="141084"/>
                    <a:pt x="123663" y="141056"/>
                  </a:cubicBezTo>
                  <a:lnTo>
                    <a:pt x="98841" y="66675"/>
                  </a:lnTo>
                  <a:close/>
                  <a:moveTo>
                    <a:pt x="214703" y="47625"/>
                  </a:moveTo>
                  <a:lnTo>
                    <a:pt x="168269" y="47625"/>
                  </a:lnTo>
                  <a:lnTo>
                    <a:pt x="156839" y="19050"/>
                  </a:lnTo>
                  <a:lnTo>
                    <a:pt x="191129" y="19050"/>
                  </a:lnTo>
                  <a:lnTo>
                    <a:pt x="214808" y="47473"/>
                  </a:lnTo>
                  <a:cubicBezTo>
                    <a:pt x="214834" y="47524"/>
                    <a:pt x="214814" y="47587"/>
                    <a:pt x="214763" y="47614"/>
                  </a:cubicBezTo>
                  <a:cubicBezTo>
                    <a:pt x="214745" y="47623"/>
                    <a:pt x="214724" y="47627"/>
                    <a:pt x="214703" y="47625"/>
                  </a:cubicBezTo>
                  <a:close/>
                  <a:moveTo>
                    <a:pt x="56588" y="19050"/>
                  </a:moveTo>
                  <a:lnTo>
                    <a:pt x="90668" y="19050"/>
                  </a:lnTo>
                  <a:lnTo>
                    <a:pt x="79238" y="47625"/>
                  </a:lnTo>
                  <a:lnTo>
                    <a:pt x="32928" y="47625"/>
                  </a:lnTo>
                  <a:cubicBezTo>
                    <a:pt x="32876" y="47624"/>
                    <a:pt x="32834" y="47581"/>
                    <a:pt x="32834" y="47529"/>
                  </a:cubicBezTo>
                  <a:cubicBezTo>
                    <a:pt x="32835" y="47504"/>
                    <a:pt x="32844" y="47480"/>
                    <a:pt x="32861" y="4746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574FEAD-0558-3339-D580-D44082269A6E}"/>
                </a:ext>
              </a:extLst>
            </p:cNvPr>
            <p:cNvSpPr/>
            <p:nvPr/>
          </p:nvSpPr>
          <p:spPr>
            <a:xfrm>
              <a:off x="2533861" y="4040582"/>
              <a:ext cx="178309" cy="388858"/>
            </a:xfrm>
            <a:custGeom>
              <a:avLst/>
              <a:gdLst>
                <a:gd name="connsiteX0" fmla="*/ 178309 w 178309"/>
                <a:gd name="connsiteY0" fmla="*/ 15411 h 388858"/>
                <a:gd name="connsiteX1" fmla="*/ 164022 w 178309"/>
                <a:gd name="connsiteY1" fmla="*/ 0 h 388858"/>
                <a:gd name="connsiteX2" fmla="*/ 716 w 178309"/>
                <a:gd name="connsiteY2" fmla="*/ 208150 h 388858"/>
                <a:gd name="connsiteX3" fmla="*/ 40368 w 178309"/>
                <a:gd name="connsiteY3" fmla="*/ 358645 h 388858"/>
                <a:gd name="connsiteX4" fmla="*/ 65648 w 178309"/>
                <a:gd name="connsiteY4" fmla="*/ 388858 h 388858"/>
                <a:gd name="connsiteX5" fmla="*/ 81783 w 178309"/>
                <a:gd name="connsiteY5" fmla="*/ 377904 h 388858"/>
                <a:gd name="connsiteX6" fmla="*/ 56180 w 178309"/>
                <a:gd name="connsiteY6" fmla="*/ 348024 h 388858"/>
                <a:gd name="connsiteX7" fmla="*/ 19718 w 178309"/>
                <a:gd name="connsiteY7" fmla="*/ 209531 h 388858"/>
                <a:gd name="connsiteX8" fmla="*/ 178309 w 178309"/>
                <a:gd name="connsiteY8" fmla="*/ 15411 h 38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309" h="388858">
                  <a:moveTo>
                    <a:pt x="178309" y="15411"/>
                  </a:moveTo>
                  <a:lnTo>
                    <a:pt x="164022" y="0"/>
                  </a:lnTo>
                  <a:cubicBezTo>
                    <a:pt x="72700" y="30256"/>
                    <a:pt x="8369" y="112251"/>
                    <a:pt x="716" y="208150"/>
                  </a:cubicBezTo>
                  <a:cubicBezTo>
                    <a:pt x="-3433" y="261353"/>
                    <a:pt x="10543" y="314394"/>
                    <a:pt x="40368" y="358645"/>
                  </a:cubicBezTo>
                  <a:cubicBezTo>
                    <a:pt x="47761" y="369538"/>
                    <a:pt x="56230" y="379660"/>
                    <a:pt x="65648" y="388858"/>
                  </a:cubicBezTo>
                  <a:cubicBezTo>
                    <a:pt x="71210" y="385486"/>
                    <a:pt x="76596" y="381830"/>
                    <a:pt x="81783" y="377904"/>
                  </a:cubicBezTo>
                  <a:cubicBezTo>
                    <a:pt x="72190" y="368901"/>
                    <a:pt x="63606" y="358883"/>
                    <a:pt x="56180" y="348024"/>
                  </a:cubicBezTo>
                  <a:cubicBezTo>
                    <a:pt x="28741" y="307299"/>
                    <a:pt x="15890" y="258488"/>
                    <a:pt x="19718" y="209531"/>
                  </a:cubicBezTo>
                  <a:cubicBezTo>
                    <a:pt x="27007" y="118115"/>
                    <a:pt x="90183" y="40785"/>
                    <a:pt x="178309" y="15411"/>
                  </a:cubicBezTo>
                  <a:close/>
                </a:path>
              </a:pathLst>
            </a:custGeom>
            <a:solidFill>
              <a:srgbClr val="000000"/>
            </a:solidFill>
            <a:ln w="381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419660A-CA41-CEB0-4D61-9AE24D58068B}"/>
                </a:ext>
              </a:extLst>
            </p:cNvPr>
            <p:cNvSpPr/>
            <p:nvPr/>
          </p:nvSpPr>
          <p:spPr>
            <a:xfrm>
              <a:off x="2663117" y="4039401"/>
              <a:ext cx="347092" cy="465372"/>
            </a:xfrm>
            <a:custGeom>
              <a:avLst/>
              <a:gdLst>
                <a:gd name="connsiteX0" fmla="*/ 277311 w 347092"/>
                <a:gd name="connsiteY0" fmla="*/ 58874 h 465372"/>
                <a:gd name="connsiteX1" fmla="*/ 179861 w 347092"/>
                <a:gd name="connsiteY1" fmla="*/ 0 h 465372"/>
                <a:gd name="connsiteX2" fmla="*/ 165316 w 347092"/>
                <a:gd name="connsiteY2" fmla="*/ 15669 h 465372"/>
                <a:gd name="connsiteX3" fmla="*/ 320836 w 347092"/>
                <a:gd name="connsiteY3" fmla="*/ 283626 h 465372"/>
                <a:gd name="connsiteX4" fmla="*/ 52878 w 347092"/>
                <a:gd name="connsiteY4" fmla="*/ 439146 h 465372"/>
                <a:gd name="connsiteX5" fmla="*/ 15945 w 347092"/>
                <a:gd name="connsiteY5" fmla="*/ 425691 h 465372"/>
                <a:gd name="connsiteX6" fmla="*/ 0 w 347092"/>
                <a:gd name="connsiteY6" fmla="*/ 438902 h 465372"/>
                <a:gd name="connsiteX7" fmla="*/ 109328 w 347092"/>
                <a:gd name="connsiteY7" fmla="*/ 465372 h 465372"/>
                <a:gd name="connsiteX8" fmla="*/ 127054 w 347092"/>
                <a:gd name="connsiteY8" fmla="*/ 464715 h 465372"/>
                <a:gd name="connsiteX9" fmla="*/ 346393 w 347092"/>
                <a:gd name="connsiteY9" fmla="*/ 209181 h 465372"/>
                <a:gd name="connsiteX10" fmla="*/ 277311 w 347092"/>
                <a:gd name="connsiteY10" fmla="*/ 58874 h 46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7092" h="465372">
                  <a:moveTo>
                    <a:pt x="277311" y="58874"/>
                  </a:moveTo>
                  <a:cubicBezTo>
                    <a:pt x="250078" y="31643"/>
                    <a:pt x="216635" y="11439"/>
                    <a:pt x="179861" y="0"/>
                  </a:cubicBezTo>
                  <a:lnTo>
                    <a:pt x="165316" y="15669"/>
                  </a:lnTo>
                  <a:cubicBezTo>
                    <a:pt x="282256" y="46717"/>
                    <a:pt x="351885" y="166686"/>
                    <a:pt x="320836" y="283626"/>
                  </a:cubicBezTo>
                  <a:cubicBezTo>
                    <a:pt x="289787" y="400566"/>
                    <a:pt x="169818" y="470195"/>
                    <a:pt x="52878" y="439146"/>
                  </a:cubicBezTo>
                  <a:cubicBezTo>
                    <a:pt x="40189" y="435777"/>
                    <a:pt x="27828" y="431274"/>
                    <a:pt x="15945" y="425691"/>
                  </a:cubicBezTo>
                  <a:cubicBezTo>
                    <a:pt x="10814" y="430301"/>
                    <a:pt x="5499" y="434705"/>
                    <a:pt x="0" y="438902"/>
                  </a:cubicBezTo>
                  <a:cubicBezTo>
                    <a:pt x="33826" y="456276"/>
                    <a:pt x="71301" y="465350"/>
                    <a:pt x="109328" y="465372"/>
                  </a:cubicBezTo>
                  <a:cubicBezTo>
                    <a:pt x="115224" y="465372"/>
                    <a:pt x="121148" y="465163"/>
                    <a:pt x="127054" y="464715"/>
                  </a:cubicBezTo>
                  <a:cubicBezTo>
                    <a:pt x="258187" y="454720"/>
                    <a:pt x="356387" y="340314"/>
                    <a:pt x="346393" y="209181"/>
                  </a:cubicBezTo>
                  <a:cubicBezTo>
                    <a:pt x="342068" y="152433"/>
                    <a:pt x="317560" y="99111"/>
                    <a:pt x="277311" y="58874"/>
                  </a:cubicBezTo>
                  <a:close/>
                </a:path>
              </a:pathLst>
            </a:custGeom>
            <a:solidFill>
              <a:srgbClr val="000000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76588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F126C-6518-AF93-3836-F1BBD8C41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metrics for travel mail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5D0DB-2240-9EE6-F0CA-6656EBECEE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Achieving solid engagement with mail items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0E79D-4AB8-C220-0C80-1A925221B9C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3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5F9EEB-4E8E-2FE5-4E17-2EE3EB172E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Source:  JICMAIL, Item Database, 2024, Travel, Tourism &amp; Attractions, n=1,841</a:t>
            </a:r>
          </a:p>
        </p:txBody>
      </p:sp>
      <p:grpSp>
        <p:nvGrpSpPr>
          <p:cNvPr id="7" name="Loop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8DDF829-A265-D1C0-4A00-AE30B1F3557C}"/>
              </a:ext>
            </a:extLst>
          </p:cNvPr>
          <p:cNvGrpSpPr>
            <a:grpSpLocks noChangeAspect="1"/>
          </p:cNvGrpSpPr>
          <p:nvPr/>
        </p:nvGrpSpPr>
        <p:grpSpPr>
          <a:xfrm flipV="1">
            <a:off x="3586917" y="2524692"/>
            <a:ext cx="1663935" cy="1750293"/>
            <a:chOff x="6855725" y="2321521"/>
            <a:chExt cx="914400" cy="961857"/>
          </a:xfrm>
        </p:grpSpPr>
        <p:sp>
          <p:nvSpPr>
            <p:cNvPr id="8" name="Arc 7">
              <a:extLst>
                <a:ext uri="{FF2B5EF4-FFF2-40B4-BE49-F238E27FC236}">
                  <a16:creationId xmlns:a16="http://schemas.microsoft.com/office/drawing/2014/main" id="{FB7A315A-C367-3ECC-F8F4-B00DFF2DD21F}"/>
                </a:ext>
              </a:extLst>
            </p:cNvPr>
            <p:cNvSpPr/>
            <p:nvPr/>
          </p:nvSpPr>
          <p:spPr>
            <a:xfrm rot="10860000">
              <a:off x="6855725" y="2368978"/>
              <a:ext cx="914400" cy="914400"/>
            </a:xfrm>
            <a:prstGeom prst="arc">
              <a:avLst>
                <a:gd name="adj1" fmla="val 13793950"/>
                <a:gd name="adj2" fmla="val 17925109"/>
              </a:avLst>
            </a:prstGeom>
            <a:ln w="762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CCB79BDD-6F78-781D-8A3A-0EC516C9327C}"/>
                </a:ext>
              </a:extLst>
            </p:cNvPr>
            <p:cNvSpPr/>
            <p:nvPr/>
          </p:nvSpPr>
          <p:spPr>
            <a:xfrm rot="16260000">
              <a:off x="6855725" y="2353159"/>
              <a:ext cx="914400" cy="914400"/>
            </a:xfrm>
            <a:prstGeom prst="arc">
              <a:avLst>
                <a:gd name="adj1" fmla="val 13793950"/>
                <a:gd name="adj2" fmla="val 17925109"/>
              </a:avLst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08F5FF19-932F-7201-77BA-57CF5CC858FF}"/>
                </a:ext>
              </a:extLst>
            </p:cNvPr>
            <p:cNvSpPr/>
            <p:nvPr/>
          </p:nvSpPr>
          <p:spPr>
            <a:xfrm rot="60000">
              <a:off x="6855725" y="2337340"/>
              <a:ext cx="914400" cy="914400"/>
            </a:xfrm>
            <a:prstGeom prst="arc">
              <a:avLst>
                <a:gd name="adj1" fmla="val 13793950"/>
                <a:gd name="adj2" fmla="val 17925109"/>
              </a:avLst>
            </a:prstGeom>
            <a:ln w="762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E7544D03-E1CC-04EE-8B9E-1481F5FD8FFA}"/>
                </a:ext>
              </a:extLst>
            </p:cNvPr>
            <p:cNvSpPr/>
            <p:nvPr/>
          </p:nvSpPr>
          <p:spPr>
            <a:xfrm rot="5460000">
              <a:off x="6855725" y="2321521"/>
              <a:ext cx="914400" cy="914400"/>
            </a:xfrm>
            <a:prstGeom prst="arc">
              <a:avLst>
                <a:gd name="adj1" fmla="val 13793950"/>
                <a:gd name="adj2" fmla="val 17925109"/>
              </a:avLst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298070-F1DE-4A41-B188-290A982F124E}"/>
              </a:ext>
            </a:extLst>
          </p:cNvPr>
          <p:cNvGrpSpPr/>
          <p:nvPr/>
        </p:nvGrpSpPr>
        <p:grpSpPr>
          <a:xfrm>
            <a:off x="867310" y="2548229"/>
            <a:ext cx="1785786" cy="1703218"/>
            <a:chOff x="6791322" y="2606349"/>
            <a:chExt cx="939388" cy="89595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8020667-2CCB-FCF0-287D-F5718209FCBA}"/>
                </a:ext>
              </a:extLst>
            </p:cNvPr>
            <p:cNvSpPr/>
            <p:nvPr/>
          </p:nvSpPr>
          <p:spPr>
            <a:xfrm>
              <a:off x="6791322" y="2625640"/>
              <a:ext cx="857779" cy="85778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D34948F-4862-C96B-C79F-8BE7EAFEEC86}"/>
                </a:ext>
              </a:extLst>
            </p:cNvPr>
            <p:cNvSpPr/>
            <p:nvPr/>
          </p:nvSpPr>
          <p:spPr>
            <a:xfrm>
              <a:off x="6894011" y="2606349"/>
              <a:ext cx="198923" cy="19892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91E1289-6EF4-D5D6-8D50-667B88F68B25}"/>
                </a:ext>
              </a:extLst>
            </p:cNvPr>
            <p:cNvSpPr/>
            <p:nvPr/>
          </p:nvSpPr>
          <p:spPr>
            <a:xfrm>
              <a:off x="6894010" y="3303380"/>
              <a:ext cx="198923" cy="19892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7A96EA3-7E99-B5D1-9394-423D12740389}"/>
                </a:ext>
              </a:extLst>
            </p:cNvPr>
            <p:cNvSpPr/>
            <p:nvPr/>
          </p:nvSpPr>
          <p:spPr>
            <a:xfrm>
              <a:off x="7531787" y="2955067"/>
              <a:ext cx="198923" cy="19892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28DFC19-9956-9C4A-5A2C-DB270B1E1DF8}"/>
              </a:ext>
            </a:extLst>
          </p:cNvPr>
          <p:cNvSpPr txBox="1"/>
          <p:nvPr/>
        </p:nvSpPr>
        <p:spPr>
          <a:xfrm>
            <a:off x="3241027" y="4295415"/>
            <a:ext cx="2355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Frequency</a:t>
            </a:r>
            <a:endParaRPr lang="en-GB" sz="2800" b="1" dirty="0">
              <a:latin typeface="+mj-lt"/>
            </a:endParaRPr>
          </a:p>
          <a:p>
            <a:pPr algn="ctr"/>
            <a:r>
              <a:rPr lang="en-GB" dirty="0"/>
              <a:t>Number of times mail returned to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112874-405A-9398-BF34-E2B4BD108B28}"/>
              </a:ext>
            </a:extLst>
          </p:cNvPr>
          <p:cNvSpPr txBox="1"/>
          <p:nvPr/>
        </p:nvSpPr>
        <p:spPr>
          <a:xfrm>
            <a:off x="3800200" y="3048138"/>
            <a:ext cx="1289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3.98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111427-85F4-0AC5-6387-52F93254A338}"/>
              </a:ext>
            </a:extLst>
          </p:cNvPr>
          <p:cNvSpPr txBox="1"/>
          <p:nvPr/>
        </p:nvSpPr>
        <p:spPr>
          <a:xfrm>
            <a:off x="1029382" y="3048138"/>
            <a:ext cx="1289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1.12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C5393D-940F-FEA4-14ED-4C7461BE835E}"/>
              </a:ext>
            </a:extLst>
          </p:cNvPr>
          <p:cNvSpPr txBox="1"/>
          <p:nvPr/>
        </p:nvSpPr>
        <p:spPr>
          <a:xfrm>
            <a:off x="464560" y="4268855"/>
            <a:ext cx="2591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Reach</a:t>
            </a:r>
            <a:endParaRPr lang="en-GB" sz="2800" b="1" dirty="0">
              <a:latin typeface="+mj-lt"/>
            </a:endParaRPr>
          </a:p>
          <a:p>
            <a:pPr algn="ctr"/>
            <a:r>
              <a:rPr lang="en-GB" dirty="0"/>
              <a:t>Number of people who see mail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122C7D-8F0E-ABEF-1121-CBE31EB7ACC5}"/>
              </a:ext>
            </a:extLst>
          </p:cNvPr>
          <p:cNvSpPr txBox="1"/>
          <p:nvPr/>
        </p:nvSpPr>
        <p:spPr>
          <a:xfrm>
            <a:off x="5781922" y="4268855"/>
            <a:ext cx="25912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Attention</a:t>
            </a:r>
            <a:endParaRPr lang="en-GB" sz="2800" b="1" dirty="0">
              <a:latin typeface="+mj-lt"/>
            </a:endParaRPr>
          </a:p>
          <a:p>
            <a:pPr algn="ctr"/>
            <a:r>
              <a:rPr lang="en-GB" dirty="0"/>
              <a:t>Average number of minutes attention per mail item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6054FB-3067-416C-D8AE-A26D0C56D0DE}"/>
              </a:ext>
            </a:extLst>
          </p:cNvPr>
          <p:cNvSpPr txBox="1"/>
          <p:nvPr/>
        </p:nvSpPr>
        <p:spPr>
          <a:xfrm>
            <a:off x="6433005" y="3048138"/>
            <a:ext cx="1289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>
                <a:latin typeface="+mj-lt"/>
              </a:rPr>
              <a:t>2.44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6DD8E1-9396-34E4-CD63-56EA33E3F854}"/>
              </a:ext>
            </a:extLst>
          </p:cNvPr>
          <p:cNvGrpSpPr/>
          <p:nvPr/>
        </p:nvGrpSpPr>
        <p:grpSpPr>
          <a:xfrm>
            <a:off x="6223171" y="2292424"/>
            <a:ext cx="1708788" cy="1976431"/>
            <a:chOff x="5524411" y="551421"/>
            <a:chExt cx="2067634" cy="2391481"/>
          </a:xfrm>
        </p:grpSpPr>
        <p:sp>
          <p:nvSpPr>
            <p:cNvPr id="24" name="Freeform 928">
              <a:extLst>
                <a:ext uri="{FF2B5EF4-FFF2-40B4-BE49-F238E27FC236}">
                  <a16:creationId xmlns:a16="http://schemas.microsoft.com/office/drawing/2014/main" id="{3AFC9875-D88E-9B92-3FCB-0D95C10A0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102" y="974912"/>
              <a:ext cx="311395" cy="311395"/>
            </a:xfrm>
            <a:custGeom>
              <a:avLst/>
              <a:gdLst>
                <a:gd name="T0" fmla="*/ 14 w 25"/>
                <a:gd name="T1" fmla="*/ 25 h 25"/>
                <a:gd name="T2" fmla="*/ 9 w 25"/>
                <a:gd name="T3" fmla="*/ 20 h 25"/>
                <a:gd name="T4" fmla="*/ 16 w 25"/>
                <a:gd name="T5" fmla="*/ 14 h 25"/>
                <a:gd name="T6" fmla="*/ 12 w 25"/>
                <a:gd name="T7" fmla="*/ 9 h 25"/>
                <a:gd name="T8" fmla="*/ 5 w 25"/>
                <a:gd name="T9" fmla="*/ 16 h 25"/>
                <a:gd name="T10" fmla="*/ 0 w 25"/>
                <a:gd name="T11" fmla="*/ 12 h 25"/>
                <a:gd name="T12" fmla="*/ 12 w 25"/>
                <a:gd name="T13" fmla="*/ 0 h 25"/>
                <a:gd name="T14" fmla="*/ 25 w 25"/>
                <a:gd name="T15" fmla="*/ 14 h 25"/>
                <a:gd name="T16" fmla="*/ 14 w 2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4" y="25"/>
                  </a:moveTo>
                  <a:lnTo>
                    <a:pt x="9" y="20"/>
                  </a:lnTo>
                  <a:lnTo>
                    <a:pt x="16" y="14"/>
                  </a:lnTo>
                  <a:lnTo>
                    <a:pt x="12" y="9"/>
                  </a:lnTo>
                  <a:lnTo>
                    <a:pt x="5" y="16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5" y="14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930">
              <a:extLst>
                <a:ext uri="{FF2B5EF4-FFF2-40B4-BE49-F238E27FC236}">
                  <a16:creationId xmlns:a16="http://schemas.microsoft.com/office/drawing/2014/main" id="{EAF2911E-1689-F174-9458-B5D1C1270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3676" y="713348"/>
              <a:ext cx="236661" cy="199290"/>
            </a:xfrm>
            <a:custGeom>
              <a:avLst/>
              <a:gdLst>
                <a:gd name="T0" fmla="*/ 19 w 19"/>
                <a:gd name="T1" fmla="*/ 16 h 16"/>
                <a:gd name="T2" fmla="*/ 13 w 19"/>
                <a:gd name="T3" fmla="*/ 16 h 16"/>
                <a:gd name="T4" fmla="*/ 13 w 19"/>
                <a:gd name="T5" fmla="*/ 6 h 16"/>
                <a:gd name="T6" fmla="*/ 7 w 19"/>
                <a:gd name="T7" fmla="*/ 6 h 16"/>
                <a:gd name="T8" fmla="*/ 7 w 19"/>
                <a:gd name="T9" fmla="*/ 16 h 16"/>
                <a:gd name="T10" fmla="*/ 0 w 19"/>
                <a:gd name="T11" fmla="*/ 16 h 16"/>
                <a:gd name="T12" fmla="*/ 0 w 19"/>
                <a:gd name="T13" fmla="*/ 0 h 16"/>
                <a:gd name="T14" fmla="*/ 19 w 19"/>
                <a:gd name="T15" fmla="*/ 0 h 16"/>
                <a:gd name="T16" fmla="*/ 19 w 19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6">
                  <a:moveTo>
                    <a:pt x="19" y="16"/>
                  </a:moveTo>
                  <a:lnTo>
                    <a:pt x="13" y="16"/>
                  </a:lnTo>
                  <a:lnTo>
                    <a:pt x="13" y="6"/>
                  </a:lnTo>
                  <a:lnTo>
                    <a:pt x="7" y="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931">
              <a:extLst>
                <a:ext uri="{FF2B5EF4-FFF2-40B4-BE49-F238E27FC236}">
                  <a16:creationId xmlns:a16="http://schemas.microsoft.com/office/drawing/2014/main" id="{EB4FB552-5247-9BDC-7FD8-FC6F1043AA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46482" y="551421"/>
              <a:ext cx="423491" cy="236661"/>
            </a:xfrm>
            <a:custGeom>
              <a:avLst/>
              <a:gdLst>
                <a:gd name="T0" fmla="*/ 17 w 90"/>
                <a:gd name="T1" fmla="*/ 34 h 50"/>
                <a:gd name="T2" fmla="*/ 73 w 90"/>
                <a:gd name="T3" fmla="*/ 34 h 50"/>
                <a:gd name="T4" fmla="*/ 73 w 90"/>
                <a:gd name="T5" fmla="*/ 17 h 50"/>
                <a:gd name="T6" fmla="*/ 17 w 90"/>
                <a:gd name="T7" fmla="*/ 17 h 50"/>
                <a:gd name="T8" fmla="*/ 17 w 90"/>
                <a:gd name="T9" fmla="*/ 34 h 50"/>
                <a:gd name="T10" fmla="*/ 90 w 90"/>
                <a:gd name="T11" fmla="*/ 50 h 50"/>
                <a:gd name="T12" fmla="*/ 0 w 90"/>
                <a:gd name="T13" fmla="*/ 50 h 50"/>
                <a:gd name="T14" fmla="*/ 0 w 90"/>
                <a:gd name="T15" fmla="*/ 0 h 50"/>
                <a:gd name="T16" fmla="*/ 90 w 90"/>
                <a:gd name="T17" fmla="*/ 0 h 50"/>
                <a:gd name="T18" fmla="*/ 90 w 90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50">
                  <a:moveTo>
                    <a:pt x="17" y="34"/>
                  </a:moveTo>
                  <a:lnTo>
                    <a:pt x="73" y="34"/>
                  </a:lnTo>
                  <a:lnTo>
                    <a:pt x="73" y="17"/>
                  </a:lnTo>
                  <a:lnTo>
                    <a:pt x="17" y="17"/>
                  </a:lnTo>
                  <a:lnTo>
                    <a:pt x="17" y="34"/>
                  </a:lnTo>
                  <a:close/>
                  <a:moveTo>
                    <a:pt x="90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5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932">
              <a:extLst>
                <a:ext uri="{FF2B5EF4-FFF2-40B4-BE49-F238E27FC236}">
                  <a16:creationId xmlns:a16="http://schemas.microsoft.com/office/drawing/2014/main" id="{4C2100CA-DC0B-9313-9A38-FB15DD8B01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4411" y="875267"/>
              <a:ext cx="2067634" cy="2067635"/>
            </a:xfrm>
            <a:custGeom>
              <a:avLst/>
              <a:gdLst>
                <a:gd name="T0" fmla="*/ 216 w 433"/>
                <a:gd name="T1" fmla="*/ 17 h 433"/>
                <a:gd name="T2" fmla="*/ 16 w 433"/>
                <a:gd name="T3" fmla="*/ 217 h 433"/>
                <a:gd name="T4" fmla="*/ 216 w 433"/>
                <a:gd name="T5" fmla="*/ 417 h 433"/>
                <a:gd name="T6" fmla="*/ 416 w 433"/>
                <a:gd name="T7" fmla="*/ 217 h 433"/>
                <a:gd name="T8" fmla="*/ 216 w 433"/>
                <a:gd name="T9" fmla="*/ 17 h 433"/>
                <a:gd name="T10" fmla="*/ 216 w 433"/>
                <a:gd name="T11" fmla="*/ 433 h 433"/>
                <a:gd name="T12" fmla="*/ 0 w 433"/>
                <a:gd name="T13" fmla="*/ 217 h 433"/>
                <a:gd name="T14" fmla="*/ 216 w 433"/>
                <a:gd name="T15" fmla="*/ 0 h 433"/>
                <a:gd name="T16" fmla="*/ 433 w 433"/>
                <a:gd name="T17" fmla="*/ 217 h 433"/>
                <a:gd name="T18" fmla="*/ 216 w 433"/>
                <a:gd name="T19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3" h="433">
                  <a:moveTo>
                    <a:pt x="216" y="17"/>
                  </a:moveTo>
                  <a:cubicBezTo>
                    <a:pt x="106" y="17"/>
                    <a:pt x="16" y="107"/>
                    <a:pt x="16" y="217"/>
                  </a:cubicBezTo>
                  <a:cubicBezTo>
                    <a:pt x="16" y="327"/>
                    <a:pt x="106" y="417"/>
                    <a:pt x="216" y="417"/>
                  </a:cubicBezTo>
                  <a:cubicBezTo>
                    <a:pt x="326" y="417"/>
                    <a:pt x="416" y="327"/>
                    <a:pt x="416" y="217"/>
                  </a:cubicBezTo>
                  <a:cubicBezTo>
                    <a:pt x="416" y="107"/>
                    <a:pt x="326" y="17"/>
                    <a:pt x="216" y="17"/>
                  </a:cubicBezTo>
                  <a:close/>
                  <a:moveTo>
                    <a:pt x="216" y="433"/>
                  </a:moveTo>
                  <a:cubicBezTo>
                    <a:pt x="97" y="433"/>
                    <a:pt x="0" y="336"/>
                    <a:pt x="0" y="217"/>
                  </a:cubicBezTo>
                  <a:cubicBezTo>
                    <a:pt x="0" y="97"/>
                    <a:pt x="97" y="0"/>
                    <a:pt x="216" y="0"/>
                  </a:cubicBezTo>
                  <a:cubicBezTo>
                    <a:pt x="335" y="0"/>
                    <a:pt x="433" y="97"/>
                    <a:pt x="433" y="217"/>
                  </a:cubicBezTo>
                  <a:cubicBezTo>
                    <a:pt x="433" y="336"/>
                    <a:pt x="335" y="433"/>
                    <a:pt x="216" y="433"/>
                  </a:cubicBezTo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22B1FE0-8EB0-DCD6-5946-0B577D288EE3}"/>
              </a:ext>
            </a:extLst>
          </p:cNvPr>
          <p:cNvGrpSpPr/>
          <p:nvPr/>
        </p:nvGrpSpPr>
        <p:grpSpPr>
          <a:xfrm>
            <a:off x="8962831" y="2382532"/>
            <a:ext cx="1782404" cy="1737656"/>
            <a:chOff x="7336432" y="2633196"/>
            <a:chExt cx="755569" cy="736600"/>
          </a:xfrm>
        </p:grpSpPr>
        <p:sp>
          <p:nvSpPr>
            <p:cNvPr id="29" name="Freeform 939">
              <a:extLst>
                <a:ext uri="{FF2B5EF4-FFF2-40B4-BE49-F238E27FC236}">
                  <a16:creationId xmlns:a16="http://schemas.microsoft.com/office/drawing/2014/main" id="{DEF88DFC-EFAE-A22F-F7C0-7A66E0DFC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9145" y="2971463"/>
              <a:ext cx="606984" cy="398333"/>
            </a:xfrm>
            <a:custGeom>
              <a:avLst/>
              <a:gdLst>
                <a:gd name="T0" fmla="*/ 2307 w 2385"/>
                <a:gd name="T1" fmla="*/ 1567 h 1567"/>
                <a:gd name="T2" fmla="*/ 73 w 2385"/>
                <a:gd name="T3" fmla="*/ 1567 h 1567"/>
                <a:gd name="T4" fmla="*/ 0 w 2385"/>
                <a:gd name="T5" fmla="*/ 1494 h 1567"/>
                <a:gd name="T6" fmla="*/ 0 w 2385"/>
                <a:gd name="T7" fmla="*/ 72 h 1567"/>
                <a:gd name="T8" fmla="*/ 73 w 2385"/>
                <a:gd name="T9" fmla="*/ 0 h 1567"/>
                <a:gd name="T10" fmla="*/ 145 w 2385"/>
                <a:gd name="T11" fmla="*/ 72 h 1567"/>
                <a:gd name="T12" fmla="*/ 145 w 2385"/>
                <a:gd name="T13" fmla="*/ 1422 h 1567"/>
                <a:gd name="T14" fmla="*/ 2234 w 2385"/>
                <a:gd name="T15" fmla="*/ 1422 h 1567"/>
                <a:gd name="T16" fmla="*/ 2240 w 2385"/>
                <a:gd name="T17" fmla="*/ 102 h 1567"/>
                <a:gd name="T18" fmla="*/ 2312 w 2385"/>
                <a:gd name="T19" fmla="*/ 30 h 1567"/>
                <a:gd name="T20" fmla="*/ 2313 w 2385"/>
                <a:gd name="T21" fmla="*/ 30 h 1567"/>
                <a:gd name="T22" fmla="*/ 2384 w 2385"/>
                <a:gd name="T23" fmla="*/ 103 h 1567"/>
                <a:gd name="T24" fmla="*/ 2379 w 2385"/>
                <a:gd name="T25" fmla="*/ 1494 h 1567"/>
                <a:gd name="T26" fmla="*/ 2307 w 2385"/>
                <a:gd name="T27" fmla="*/ 1567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5" h="1567">
                  <a:moveTo>
                    <a:pt x="2307" y="1567"/>
                  </a:moveTo>
                  <a:lnTo>
                    <a:pt x="73" y="1567"/>
                  </a:lnTo>
                  <a:cubicBezTo>
                    <a:pt x="33" y="1567"/>
                    <a:pt x="0" y="1534"/>
                    <a:pt x="0" y="1494"/>
                  </a:cubicBezTo>
                  <a:lnTo>
                    <a:pt x="0" y="72"/>
                  </a:lnTo>
                  <a:cubicBezTo>
                    <a:pt x="0" y="32"/>
                    <a:pt x="33" y="0"/>
                    <a:pt x="73" y="0"/>
                  </a:cubicBezTo>
                  <a:cubicBezTo>
                    <a:pt x="113" y="0"/>
                    <a:pt x="145" y="32"/>
                    <a:pt x="145" y="72"/>
                  </a:cubicBezTo>
                  <a:lnTo>
                    <a:pt x="145" y="1422"/>
                  </a:lnTo>
                  <a:lnTo>
                    <a:pt x="2234" y="1422"/>
                  </a:lnTo>
                  <a:lnTo>
                    <a:pt x="2240" y="102"/>
                  </a:lnTo>
                  <a:cubicBezTo>
                    <a:pt x="2240" y="63"/>
                    <a:pt x="2272" y="30"/>
                    <a:pt x="2312" y="30"/>
                  </a:cubicBezTo>
                  <a:lnTo>
                    <a:pt x="2313" y="30"/>
                  </a:lnTo>
                  <a:cubicBezTo>
                    <a:pt x="2352" y="30"/>
                    <a:pt x="2385" y="63"/>
                    <a:pt x="2384" y="103"/>
                  </a:cubicBezTo>
                  <a:lnTo>
                    <a:pt x="2379" y="1494"/>
                  </a:lnTo>
                  <a:cubicBezTo>
                    <a:pt x="2379" y="1534"/>
                    <a:pt x="2347" y="1567"/>
                    <a:pt x="2307" y="1567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940">
              <a:extLst>
                <a:ext uri="{FF2B5EF4-FFF2-40B4-BE49-F238E27FC236}">
                  <a16:creationId xmlns:a16="http://schemas.microsoft.com/office/drawing/2014/main" id="{A24D0491-06F7-2E4C-8A0D-CB9FCECDB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384" y="2857654"/>
              <a:ext cx="129617" cy="113809"/>
            </a:xfrm>
            <a:custGeom>
              <a:avLst/>
              <a:gdLst>
                <a:gd name="T0" fmla="*/ 431 w 513"/>
                <a:gd name="T1" fmla="*/ 448 h 448"/>
                <a:gd name="T2" fmla="*/ 385 w 513"/>
                <a:gd name="T3" fmla="*/ 430 h 448"/>
                <a:gd name="T4" fmla="*/ 35 w 513"/>
                <a:gd name="T5" fmla="*/ 137 h 448"/>
                <a:gd name="T6" fmla="*/ 26 w 513"/>
                <a:gd name="T7" fmla="*/ 35 h 448"/>
                <a:gd name="T8" fmla="*/ 128 w 513"/>
                <a:gd name="T9" fmla="*/ 26 h 448"/>
                <a:gd name="T10" fmla="*/ 478 w 513"/>
                <a:gd name="T11" fmla="*/ 320 h 448"/>
                <a:gd name="T12" fmla="*/ 487 w 513"/>
                <a:gd name="T13" fmla="*/ 422 h 448"/>
                <a:gd name="T14" fmla="*/ 431 w 513"/>
                <a:gd name="T15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3" h="448">
                  <a:moveTo>
                    <a:pt x="431" y="448"/>
                  </a:moveTo>
                  <a:cubicBezTo>
                    <a:pt x="415" y="448"/>
                    <a:pt x="399" y="442"/>
                    <a:pt x="385" y="430"/>
                  </a:cubicBezTo>
                  <a:lnTo>
                    <a:pt x="35" y="137"/>
                  </a:lnTo>
                  <a:cubicBezTo>
                    <a:pt x="4" y="111"/>
                    <a:pt x="0" y="66"/>
                    <a:pt x="26" y="35"/>
                  </a:cubicBezTo>
                  <a:cubicBezTo>
                    <a:pt x="52" y="4"/>
                    <a:pt x="97" y="0"/>
                    <a:pt x="128" y="26"/>
                  </a:cubicBezTo>
                  <a:lnTo>
                    <a:pt x="478" y="320"/>
                  </a:lnTo>
                  <a:cubicBezTo>
                    <a:pt x="509" y="345"/>
                    <a:pt x="513" y="391"/>
                    <a:pt x="487" y="422"/>
                  </a:cubicBezTo>
                  <a:cubicBezTo>
                    <a:pt x="473" y="439"/>
                    <a:pt x="452" y="448"/>
                    <a:pt x="431" y="448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941">
              <a:extLst>
                <a:ext uri="{FF2B5EF4-FFF2-40B4-BE49-F238E27FC236}">
                  <a16:creationId xmlns:a16="http://schemas.microsoft.com/office/drawing/2014/main" id="{0F5934E2-1D0C-32FD-35B9-F662D7EB9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6432" y="2633196"/>
              <a:ext cx="572209" cy="325622"/>
            </a:xfrm>
            <a:custGeom>
              <a:avLst/>
              <a:gdLst>
                <a:gd name="T0" fmla="*/ 82 w 2256"/>
                <a:gd name="T1" fmla="*/ 1285 h 1285"/>
                <a:gd name="T2" fmla="*/ 25 w 2256"/>
                <a:gd name="T3" fmla="*/ 1258 h 1285"/>
                <a:gd name="T4" fmla="*/ 36 w 2256"/>
                <a:gd name="T5" fmla="*/ 1156 h 1285"/>
                <a:gd name="T6" fmla="*/ 1449 w 2256"/>
                <a:gd name="T7" fmla="*/ 22 h 1285"/>
                <a:gd name="T8" fmla="*/ 1541 w 2256"/>
                <a:gd name="T9" fmla="*/ 23 h 1285"/>
                <a:gd name="T10" fmla="*/ 2221 w 2256"/>
                <a:gd name="T11" fmla="*/ 597 h 1285"/>
                <a:gd name="T12" fmla="*/ 2230 w 2256"/>
                <a:gd name="T13" fmla="*/ 699 h 1285"/>
                <a:gd name="T14" fmla="*/ 2128 w 2256"/>
                <a:gd name="T15" fmla="*/ 708 h 1285"/>
                <a:gd name="T16" fmla="*/ 1492 w 2256"/>
                <a:gd name="T17" fmla="*/ 172 h 1285"/>
                <a:gd name="T18" fmla="*/ 127 w 2256"/>
                <a:gd name="T19" fmla="*/ 1269 h 1285"/>
                <a:gd name="T20" fmla="*/ 82 w 2256"/>
                <a:gd name="T21" fmla="*/ 1285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6" h="1285">
                  <a:moveTo>
                    <a:pt x="82" y="1285"/>
                  </a:moveTo>
                  <a:cubicBezTo>
                    <a:pt x="61" y="1285"/>
                    <a:pt x="40" y="1276"/>
                    <a:pt x="25" y="1258"/>
                  </a:cubicBezTo>
                  <a:cubicBezTo>
                    <a:pt x="0" y="1227"/>
                    <a:pt x="5" y="1181"/>
                    <a:pt x="36" y="1156"/>
                  </a:cubicBezTo>
                  <a:lnTo>
                    <a:pt x="1449" y="22"/>
                  </a:lnTo>
                  <a:cubicBezTo>
                    <a:pt x="1476" y="0"/>
                    <a:pt x="1514" y="1"/>
                    <a:pt x="1541" y="23"/>
                  </a:cubicBezTo>
                  <a:cubicBezTo>
                    <a:pt x="1544" y="26"/>
                    <a:pt x="1906" y="333"/>
                    <a:pt x="2221" y="597"/>
                  </a:cubicBezTo>
                  <a:cubicBezTo>
                    <a:pt x="2251" y="623"/>
                    <a:pt x="2256" y="669"/>
                    <a:pt x="2230" y="699"/>
                  </a:cubicBezTo>
                  <a:cubicBezTo>
                    <a:pt x="2204" y="730"/>
                    <a:pt x="2158" y="734"/>
                    <a:pt x="2128" y="708"/>
                  </a:cubicBezTo>
                  <a:cubicBezTo>
                    <a:pt x="1879" y="500"/>
                    <a:pt x="1600" y="264"/>
                    <a:pt x="1492" y="172"/>
                  </a:cubicBezTo>
                  <a:lnTo>
                    <a:pt x="127" y="1269"/>
                  </a:lnTo>
                  <a:cubicBezTo>
                    <a:pt x="114" y="1280"/>
                    <a:pt x="98" y="1285"/>
                    <a:pt x="82" y="128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942">
              <a:extLst>
                <a:ext uri="{FF2B5EF4-FFF2-40B4-BE49-F238E27FC236}">
                  <a16:creationId xmlns:a16="http://schemas.microsoft.com/office/drawing/2014/main" id="{228583CD-1918-282C-47A3-60A16DD2E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2901" y="2664810"/>
              <a:ext cx="37936" cy="221296"/>
            </a:xfrm>
            <a:custGeom>
              <a:avLst/>
              <a:gdLst>
                <a:gd name="T0" fmla="*/ 73 w 145"/>
                <a:gd name="T1" fmla="*/ 864 h 864"/>
                <a:gd name="T2" fmla="*/ 0 w 145"/>
                <a:gd name="T3" fmla="*/ 791 h 864"/>
                <a:gd name="T4" fmla="*/ 0 w 145"/>
                <a:gd name="T5" fmla="*/ 72 h 864"/>
                <a:gd name="T6" fmla="*/ 73 w 145"/>
                <a:gd name="T7" fmla="*/ 0 h 864"/>
                <a:gd name="T8" fmla="*/ 145 w 145"/>
                <a:gd name="T9" fmla="*/ 72 h 864"/>
                <a:gd name="T10" fmla="*/ 145 w 145"/>
                <a:gd name="T11" fmla="*/ 791 h 864"/>
                <a:gd name="T12" fmla="*/ 73 w 145"/>
                <a:gd name="T13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864">
                  <a:moveTo>
                    <a:pt x="73" y="864"/>
                  </a:moveTo>
                  <a:cubicBezTo>
                    <a:pt x="33" y="864"/>
                    <a:pt x="0" y="831"/>
                    <a:pt x="0" y="791"/>
                  </a:cubicBezTo>
                  <a:lnTo>
                    <a:pt x="0" y="72"/>
                  </a:lnTo>
                  <a:cubicBezTo>
                    <a:pt x="0" y="32"/>
                    <a:pt x="33" y="0"/>
                    <a:pt x="73" y="0"/>
                  </a:cubicBezTo>
                  <a:cubicBezTo>
                    <a:pt x="113" y="0"/>
                    <a:pt x="145" y="32"/>
                    <a:pt x="145" y="72"/>
                  </a:cubicBezTo>
                  <a:lnTo>
                    <a:pt x="145" y="791"/>
                  </a:lnTo>
                  <a:cubicBezTo>
                    <a:pt x="145" y="831"/>
                    <a:pt x="113" y="864"/>
                    <a:pt x="73" y="86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943">
              <a:extLst>
                <a:ext uri="{FF2B5EF4-FFF2-40B4-BE49-F238E27FC236}">
                  <a16:creationId xmlns:a16="http://schemas.microsoft.com/office/drawing/2014/main" id="{FF021F77-90AA-7D21-8276-0B0DB3B17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543" y="2702746"/>
              <a:ext cx="37936" cy="113809"/>
            </a:xfrm>
            <a:custGeom>
              <a:avLst/>
              <a:gdLst>
                <a:gd name="T0" fmla="*/ 72 w 145"/>
                <a:gd name="T1" fmla="*/ 446 h 446"/>
                <a:gd name="T2" fmla="*/ 0 w 145"/>
                <a:gd name="T3" fmla="*/ 374 h 446"/>
                <a:gd name="T4" fmla="*/ 0 w 145"/>
                <a:gd name="T5" fmla="*/ 72 h 446"/>
                <a:gd name="T6" fmla="*/ 72 w 145"/>
                <a:gd name="T7" fmla="*/ 0 h 446"/>
                <a:gd name="T8" fmla="*/ 145 w 145"/>
                <a:gd name="T9" fmla="*/ 72 h 446"/>
                <a:gd name="T10" fmla="*/ 145 w 145"/>
                <a:gd name="T11" fmla="*/ 374 h 446"/>
                <a:gd name="T12" fmla="*/ 72 w 145"/>
                <a:gd name="T13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446">
                  <a:moveTo>
                    <a:pt x="72" y="446"/>
                  </a:moveTo>
                  <a:cubicBezTo>
                    <a:pt x="32" y="446"/>
                    <a:pt x="0" y="414"/>
                    <a:pt x="0" y="374"/>
                  </a:cubicBezTo>
                  <a:lnTo>
                    <a:pt x="0" y="72"/>
                  </a:lnTo>
                  <a:cubicBezTo>
                    <a:pt x="0" y="33"/>
                    <a:pt x="32" y="0"/>
                    <a:pt x="72" y="0"/>
                  </a:cubicBezTo>
                  <a:cubicBezTo>
                    <a:pt x="112" y="0"/>
                    <a:pt x="145" y="33"/>
                    <a:pt x="145" y="72"/>
                  </a:cubicBezTo>
                  <a:lnTo>
                    <a:pt x="145" y="374"/>
                  </a:lnTo>
                  <a:cubicBezTo>
                    <a:pt x="145" y="414"/>
                    <a:pt x="112" y="446"/>
                    <a:pt x="72" y="44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944">
              <a:extLst>
                <a:ext uri="{FF2B5EF4-FFF2-40B4-BE49-F238E27FC236}">
                  <a16:creationId xmlns:a16="http://schemas.microsoft.com/office/drawing/2014/main" id="{95AA3A6C-38C4-3678-D5B2-247878F72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2" y="2649004"/>
              <a:ext cx="170714" cy="34776"/>
            </a:xfrm>
            <a:custGeom>
              <a:avLst/>
              <a:gdLst>
                <a:gd name="T0" fmla="*/ 591 w 664"/>
                <a:gd name="T1" fmla="*/ 145 h 145"/>
                <a:gd name="T2" fmla="*/ 73 w 664"/>
                <a:gd name="T3" fmla="*/ 145 h 145"/>
                <a:gd name="T4" fmla="*/ 0 w 664"/>
                <a:gd name="T5" fmla="*/ 72 h 145"/>
                <a:gd name="T6" fmla="*/ 73 w 664"/>
                <a:gd name="T7" fmla="*/ 0 h 145"/>
                <a:gd name="T8" fmla="*/ 591 w 664"/>
                <a:gd name="T9" fmla="*/ 0 h 145"/>
                <a:gd name="T10" fmla="*/ 664 w 664"/>
                <a:gd name="T11" fmla="*/ 72 h 145"/>
                <a:gd name="T12" fmla="*/ 591 w 664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145">
                  <a:moveTo>
                    <a:pt x="591" y="145"/>
                  </a:moveTo>
                  <a:lnTo>
                    <a:pt x="73" y="145"/>
                  </a:lnTo>
                  <a:cubicBezTo>
                    <a:pt x="33" y="145"/>
                    <a:pt x="0" y="112"/>
                    <a:pt x="0" y="72"/>
                  </a:cubicBezTo>
                  <a:cubicBezTo>
                    <a:pt x="0" y="32"/>
                    <a:pt x="33" y="0"/>
                    <a:pt x="73" y="0"/>
                  </a:cubicBezTo>
                  <a:lnTo>
                    <a:pt x="591" y="0"/>
                  </a:lnTo>
                  <a:cubicBezTo>
                    <a:pt x="631" y="0"/>
                    <a:pt x="664" y="32"/>
                    <a:pt x="664" y="72"/>
                  </a:cubicBezTo>
                  <a:cubicBezTo>
                    <a:pt x="664" y="112"/>
                    <a:pt x="631" y="145"/>
                    <a:pt x="591" y="14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945">
              <a:extLst>
                <a:ext uri="{FF2B5EF4-FFF2-40B4-BE49-F238E27FC236}">
                  <a16:creationId xmlns:a16="http://schemas.microsoft.com/office/drawing/2014/main" id="{70D76ED3-4F77-6569-F8AA-5A16A37F3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5982" y="2743845"/>
              <a:ext cx="613306" cy="275040"/>
            </a:xfrm>
            <a:custGeom>
              <a:avLst/>
              <a:gdLst>
                <a:gd name="T0" fmla="*/ 2321 w 2402"/>
                <a:gd name="T1" fmla="*/ 1079 h 1079"/>
                <a:gd name="T2" fmla="*/ 2274 w 2402"/>
                <a:gd name="T3" fmla="*/ 1062 h 1079"/>
                <a:gd name="T4" fmla="*/ 1208 w 2402"/>
                <a:gd name="T5" fmla="*/ 172 h 1079"/>
                <a:gd name="T6" fmla="*/ 127 w 2402"/>
                <a:gd name="T7" fmla="*/ 1035 h 1079"/>
                <a:gd name="T8" fmla="*/ 25 w 2402"/>
                <a:gd name="T9" fmla="*/ 1024 h 1079"/>
                <a:gd name="T10" fmla="*/ 37 w 2402"/>
                <a:gd name="T11" fmla="*/ 922 h 1079"/>
                <a:gd name="T12" fmla="*/ 1164 w 2402"/>
                <a:gd name="T13" fmla="*/ 22 h 1079"/>
                <a:gd name="T14" fmla="*/ 1255 w 2402"/>
                <a:gd name="T15" fmla="*/ 23 h 1079"/>
                <a:gd name="T16" fmla="*/ 2367 w 2402"/>
                <a:gd name="T17" fmla="*/ 951 h 1079"/>
                <a:gd name="T18" fmla="*/ 2377 w 2402"/>
                <a:gd name="T19" fmla="*/ 1053 h 1079"/>
                <a:gd name="T20" fmla="*/ 2321 w 2402"/>
                <a:gd name="T21" fmla="*/ 1079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2" h="1079">
                  <a:moveTo>
                    <a:pt x="2321" y="1079"/>
                  </a:moveTo>
                  <a:cubicBezTo>
                    <a:pt x="2304" y="1079"/>
                    <a:pt x="2288" y="1074"/>
                    <a:pt x="2274" y="1062"/>
                  </a:cubicBezTo>
                  <a:lnTo>
                    <a:pt x="1208" y="172"/>
                  </a:lnTo>
                  <a:lnTo>
                    <a:pt x="127" y="1035"/>
                  </a:lnTo>
                  <a:cubicBezTo>
                    <a:pt x="96" y="1060"/>
                    <a:pt x="50" y="1055"/>
                    <a:pt x="25" y="1024"/>
                  </a:cubicBezTo>
                  <a:cubicBezTo>
                    <a:pt x="0" y="992"/>
                    <a:pt x="5" y="947"/>
                    <a:pt x="37" y="922"/>
                  </a:cubicBezTo>
                  <a:lnTo>
                    <a:pt x="1164" y="22"/>
                  </a:lnTo>
                  <a:cubicBezTo>
                    <a:pt x="1190" y="0"/>
                    <a:pt x="1229" y="1"/>
                    <a:pt x="1255" y="23"/>
                  </a:cubicBezTo>
                  <a:lnTo>
                    <a:pt x="2367" y="951"/>
                  </a:lnTo>
                  <a:cubicBezTo>
                    <a:pt x="2398" y="977"/>
                    <a:pt x="2402" y="1022"/>
                    <a:pt x="2377" y="1053"/>
                  </a:cubicBezTo>
                  <a:cubicBezTo>
                    <a:pt x="2362" y="1071"/>
                    <a:pt x="2341" y="1079"/>
                    <a:pt x="2321" y="1079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F39A519-03BB-9A97-743C-CD581B9D61BA}"/>
              </a:ext>
            </a:extLst>
          </p:cNvPr>
          <p:cNvSpPr txBox="1"/>
          <p:nvPr/>
        </p:nvSpPr>
        <p:spPr>
          <a:xfrm>
            <a:off x="8558390" y="4268855"/>
            <a:ext cx="2591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Days in home</a:t>
            </a:r>
            <a:endParaRPr lang="en-GB" sz="2800" b="1" dirty="0">
              <a:latin typeface="+mj-lt"/>
            </a:endParaRPr>
          </a:p>
          <a:p>
            <a:pPr algn="ctr"/>
            <a:r>
              <a:rPr lang="en-GB" dirty="0"/>
              <a:t>How long mail is live in the home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5FA1E4-A810-5141-64EB-4ADB645789A0}"/>
              </a:ext>
            </a:extLst>
          </p:cNvPr>
          <p:cNvSpPr txBox="1"/>
          <p:nvPr/>
        </p:nvSpPr>
        <p:spPr>
          <a:xfrm>
            <a:off x="9229322" y="3045267"/>
            <a:ext cx="1266692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300" b="1" dirty="0">
                <a:latin typeface="+mj-lt"/>
              </a:rPr>
              <a:t>5.87</a:t>
            </a:r>
          </a:p>
        </p:txBody>
      </p:sp>
    </p:spTree>
    <p:extLst>
      <p:ext uri="{BB962C8B-B14F-4D97-AF65-F5344CB8AC3E}">
        <p14:creationId xmlns:p14="http://schemas.microsoft.com/office/powerpoint/2010/main" val="2186304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4939F-0248-7668-282A-FCFB0643C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Commercial actions with </a:t>
            </a:r>
            <a:r>
              <a:rPr lang="en-GB"/>
              <a:t>travel mail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C6BCB-7064-29EA-871F-5CB90AC491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F7191-3460-B6EE-92EC-60EA492A572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4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CE6509-F6B2-F3C2-3D4A-6E44CAC2DB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Source:  JICMAIL, Item Database, 2024, Travel, Tourism &amp; Attractions, n=395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7A291B-B471-63BA-C215-A0C12F5F06B7}"/>
              </a:ext>
            </a:extLst>
          </p:cNvPr>
          <p:cNvSpPr txBox="1"/>
          <p:nvPr/>
        </p:nvSpPr>
        <p:spPr>
          <a:xfrm>
            <a:off x="2081547" y="2551052"/>
            <a:ext cx="1276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latin typeface="Century Gothic"/>
              </a:rPr>
              <a:t>21</a:t>
            </a:r>
            <a:r>
              <a:rPr lang="en-GB" sz="3200" b="1" dirty="0">
                <a:solidFill>
                  <a:schemeClr val="accent1"/>
                </a:solidFill>
                <a:latin typeface="Century Gothic"/>
              </a:rPr>
              <a:t>%</a:t>
            </a:r>
            <a:endParaRPr kumimoji="0" lang="en-GB" sz="4000" b="1" i="0" u="none" strike="noStrike" kern="120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CFCFA1-69C4-7888-D42F-2D5D0CC304F4}"/>
              </a:ext>
            </a:extLst>
          </p:cNvPr>
          <p:cNvSpPr txBox="1"/>
          <p:nvPr/>
        </p:nvSpPr>
        <p:spPr>
          <a:xfrm>
            <a:off x="10587264" y="3155125"/>
            <a:ext cx="111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latin typeface="Century Gothic"/>
              </a:rPr>
              <a:t>11</a:t>
            </a:r>
            <a:r>
              <a:rPr lang="en-GB" sz="3200" b="1" dirty="0">
                <a:solidFill>
                  <a:schemeClr val="accent1"/>
                </a:solidFill>
                <a:latin typeface="Century Gothic"/>
              </a:rPr>
              <a:t>%</a:t>
            </a:r>
            <a:endParaRPr kumimoji="0" lang="en-GB" sz="4000" b="1" i="0" u="none" strike="noStrike" kern="120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C7FB20-4C90-1172-9E73-2C3282632F23}"/>
              </a:ext>
            </a:extLst>
          </p:cNvPr>
          <p:cNvSpPr txBox="1"/>
          <p:nvPr/>
        </p:nvSpPr>
        <p:spPr>
          <a:xfrm>
            <a:off x="574479" y="4537146"/>
            <a:ext cx="2439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+mj-lt"/>
              </a:rPr>
              <a:t>Take a commercial action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D3A021-C1DC-2860-B1CB-EFEE0F1C5F76}"/>
              </a:ext>
            </a:extLst>
          </p:cNvPr>
          <p:cNvSpPr txBox="1"/>
          <p:nvPr/>
        </p:nvSpPr>
        <p:spPr>
          <a:xfrm>
            <a:off x="5428584" y="4537146"/>
            <a:ext cx="268352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+mj-lt"/>
              </a:rPr>
              <a:t>… discuss the mail</a:t>
            </a:r>
          </a:p>
          <a:p>
            <a:pPr algn="ctr"/>
            <a:r>
              <a:rPr lang="en-GB" dirty="0"/>
              <a:t>have a discussion about the mail with someone else in the household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4F52B3-39CB-09F7-766A-5D0BB5663E50}"/>
              </a:ext>
            </a:extLst>
          </p:cNvPr>
          <p:cNvSpPr txBox="1"/>
          <p:nvPr/>
        </p:nvSpPr>
        <p:spPr>
          <a:xfrm>
            <a:off x="6744935" y="2891217"/>
            <a:ext cx="1286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latin typeface="Century Gothic"/>
              </a:rPr>
              <a:t>17</a:t>
            </a:r>
            <a:r>
              <a:rPr lang="en-GB" sz="3200" b="1" dirty="0">
                <a:solidFill>
                  <a:schemeClr val="accent1"/>
                </a:solidFill>
                <a:latin typeface="Century Gothic"/>
              </a:rPr>
              <a:t>%</a:t>
            </a:r>
            <a:endParaRPr kumimoji="0" lang="en-GB" sz="4000" b="1" i="0" u="none" strike="noStrike" kern="120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</a:endParaRPr>
          </a:p>
        </p:txBody>
      </p:sp>
      <p:grpSp>
        <p:nvGrpSpPr>
          <p:cNvPr id="12" name="Arrow3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5B3A6937-5BC6-25AA-98EC-6D7B50C74D46}"/>
              </a:ext>
            </a:extLst>
          </p:cNvPr>
          <p:cNvGrpSpPr>
            <a:grpSpLocks noChangeAspect="1"/>
          </p:cNvGrpSpPr>
          <p:nvPr/>
        </p:nvGrpSpPr>
        <p:grpSpPr>
          <a:xfrm>
            <a:off x="4230503" y="3487756"/>
            <a:ext cx="783592" cy="519292"/>
            <a:chOff x="9712467" y="5425536"/>
            <a:chExt cx="783592" cy="519292"/>
          </a:xfrm>
          <a:solidFill>
            <a:schemeClr val="bg1">
              <a:lumMod val="8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4E2D0F9-4668-00C2-7ED1-B303579B0880}"/>
                </a:ext>
              </a:extLst>
            </p:cNvPr>
            <p:cNvSpPr/>
            <p:nvPr/>
          </p:nvSpPr>
          <p:spPr>
            <a:xfrm rot="2400000">
              <a:off x="9971378" y="5425536"/>
              <a:ext cx="524681" cy="519292"/>
            </a:xfrm>
            <a:custGeom>
              <a:avLst/>
              <a:gdLst>
                <a:gd name="connsiteX0" fmla="*/ 11197 w 524681"/>
                <a:gd name="connsiteY0" fmla="*/ 11198 h 519292"/>
                <a:gd name="connsiteX1" fmla="*/ 38230 w 524681"/>
                <a:gd name="connsiteY1" fmla="*/ 0 h 519292"/>
                <a:gd name="connsiteX2" fmla="*/ 479592 w 524681"/>
                <a:gd name="connsiteY2" fmla="*/ 0 h 519292"/>
                <a:gd name="connsiteX3" fmla="*/ 506625 w 524681"/>
                <a:gd name="connsiteY3" fmla="*/ 11197 h 519292"/>
                <a:gd name="connsiteX4" fmla="*/ 510102 w 524681"/>
                <a:gd name="connsiteY4" fmla="*/ 19591 h 519292"/>
                <a:gd name="connsiteX5" fmla="*/ 517761 w 524681"/>
                <a:gd name="connsiteY5" fmla="*/ 24471 h 519292"/>
                <a:gd name="connsiteX6" fmla="*/ 524094 w 524681"/>
                <a:gd name="connsiteY6" fmla="*/ 53038 h 519292"/>
                <a:gd name="connsiteX7" fmla="*/ 447453 w 524681"/>
                <a:gd name="connsiteY7" fmla="*/ 487695 h 519292"/>
                <a:gd name="connsiteX8" fmla="*/ 403165 w 524681"/>
                <a:gd name="connsiteY8" fmla="*/ 518705 h 519292"/>
                <a:gd name="connsiteX9" fmla="*/ 372154 w 524681"/>
                <a:gd name="connsiteY9" fmla="*/ 474417 h 519292"/>
                <a:gd name="connsiteX10" fmla="*/ 442325 w 524681"/>
                <a:gd name="connsiteY10" fmla="*/ 76460 h 519292"/>
                <a:gd name="connsiteX11" fmla="*/ 38230 w 524681"/>
                <a:gd name="connsiteY11" fmla="*/ 76460 h 519292"/>
                <a:gd name="connsiteX12" fmla="*/ 0 w 524681"/>
                <a:gd name="connsiteY12" fmla="*/ 38230 h 519292"/>
                <a:gd name="connsiteX13" fmla="*/ 11197 w 524681"/>
                <a:gd name="connsiteY13" fmla="*/ 11198 h 5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681" h="519292">
                  <a:moveTo>
                    <a:pt x="11197" y="11198"/>
                  </a:moveTo>
                  <a:cubicBezTo>
                    <a:pt x="18116" y="4279"/>
                    <a:pt x="27673" y="0"/>
                    <a:pt x="38230" y="0"/>
                  </a:cubicBezTo>
                  <a:lnTo>
                    <a:pt x="479592" y="0"/>
                  </a:lnTo>
                  <a:cubicBezTo>
                    <a:pt x="490149" y="0"/>
                    <a:pt x="499706" y="4279"/>
                    <a:pt x="506625" y="11197"/>
                  </a:cubicBezTo>
                  <a:lnTo>
                    <a:pt x="510102" y="19591"/>
                  </a:lnTo>
                  <a:lnTo>
                    <a:pt x="517761" y="24471"/>
                  </a:lnTo>
                  <a:cubicBezTo>
                    <a:pt x="523373" y="32486"/>
                    <a:pt x="525927" y="42641"/>
                    <a:pt x="524094" y="53038"/>
                  </a:cubicBezTo>
                  <a:lnTo>
                    <a:pt x="447453" y="487695"/>
                  </a:lnTo>
                  <a:cubicBezTo>
                    <a:pt x="443786" y="508487"/>
                    <a:pt x="423958" y="522372"/>
                    <a:pt x="403165" y="518705"/>
                  </a:cubicBezTo>
                  <a:cubicBezTo>
                    <a:pt x="382372" y="515038"/>
                    <a:pt x="368488" y="495210"/>
                    <a:pt x="372154" y="474417"/>
                  </a:cubicBezTo>
                  <a:lnTo>
                    <a:pt x="442325" y="76460"/>
                  </a:lnTo>
                  <a:lnTo>
                    <a:pt x="38230" y="76460"/>
                  </a:lnTo>
                  <a:cubicBezTo>
                    <a:pt x="17116" y="76460"/>
                    <a:pt x="0" y="59344"/>
                    <a:pt x="0" y="38230"/>
                  </a:cubicBezTo>
                  <a:cubicBezTo>
                    <a:pt x="0" y="27673"/>
                    <a:pt x="4279" y="18115"/>
                    <a:pt x="11197" y="11198"/>
                  </a:cubicBezTo>
                  <a:close/>
                </a:path>
              </a:pathLst>
            </a:custGeom>
            <a:grp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9B34A16-17A7-D4A4-705C-FA482E56AF52}"/>
                </a:ext>
              </a:extLst>
            </p:cNvPr>
            <p:cNvSpPr/>
            <p:nvPr/>
          </p:nvSpPr>
          <p:spPr>
            <a:xfrm rot="2400000">
              <a:off x="9712467" y="5425536"/>
              <a:ext cx="524681" cy="519292"/>
            </a:xfrm>
            <a:custGeom>
              <a:avLst/>
              <a:gdLst>
                <a:gd name="connsiteX0" fmla="*/ 11197 w 524681"/>
                <a:gd name="connsiteY0" fmla="*/ 11198 h 519292"/>
                <a:gd name="connsiteX1" fmla="*/ 38230 w 524681"/>
                <a:gd name="connsiteY1" fmla="*/ 0 h 519292"/>
                <a:gd name="connsiteX2" fmla="*/ 479592 w 524681"/>
                <a:gd name="connsiteY2" fmla="*/ 0 h 519292"/>
                <a:gd name="connsiteX3" fmla="*/ 506625 w 524681"/>
                <a:gd name="connsiteY3" fmla="*/ 11197 h 519292"/>
                <a:gd name="connsiteX4" fmla="*/ 510102 w 524681"/>
                <a:gd name="connsiteY4" fmla="*/ 19591 h 519292"/>
                <a:gd name="connsiteX5" fmla="*/ 517761 w 524681"/>
                <a:gd name="connsiteY5" fmla="*/ 24471 h 519292"/>
                <a:gd name="connsiteX6" fmla="*/ 524094 w 524681"/>
                <a:gd name="connsiteY6" fmla="*/ 53038 h 519292"/>
                <a:gd name="connsiteX7" fmla="*/ 447453 w 524681"/>
                <a:gd name="connsiteY7" fmla="*/ 487695 h 519292"/>
                <a:gd name="connsiteX8" fmla="*/ 403165 w 524681"/>
                <a:gd name="connsiteY8" fmla="*/ 518705 h 519292"/>
                <a:gd name="connsiteX9" fmla="*/ 372154 w 524681"/>
                <a:gd name="connsiteY9" fmla="*/ 474417 h 519292"/>
                <a:gd name="connsiteX10" fmla="*/ 442325 w 524681"/>
                <a:gd name="connsiteY10" fmla="*/ 76460 h 519292"/>
                <a:gd name="connsiteX11" fmla="*/ 38230 w 524681"/>
                <a:gd name="connsiteY11" fmla="*/ 76460 h 519292"/>
                <a:gd name="connsiteX12" fmla="*/ 0 w 524681"/>
                <a:gd name="connsiteY12" fmla="*/ 38230 h 519292"/>
                <a:gd name="connsiteX13" fmla="*/ 11197 w 524681"/>
                <a:gd name="connsiteY13" fmla="*/ 11198 h 5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681" h="519292">
                  <a:moveTo>
                    <a:pt x="11197" y="11198"/>
                  </a:moveTo>
                  <a:cubicBezTo>
                    <a:pt x="18116" y="4279"/>
                    <a:pt x="27673" y="0"/>
                    <a:pt x="38230" y="0"/>
                  </a:cubicBezTo>
                  <a:lnTo>
                    <a:pt x="479592" y="0"/>
                  </a:lnTo>
                  <a:cubicBezTo>
                    <a:pt x="490149" y="0"/>
                    <a:pt x="499706" y="4279"/>
                    <a:pt x="506625" y="11197"/>
                  </a:cubicBezTo>
                  <a:lnTo>
                    <a:pt x="510102" y="19591"/>
                  </a:lnTo>
                  <a:lnTo>
                    <a:pt x="517761" y="24471"/>
                  </a:lnTo>
                  <a:cubicBezTo>
                    <a:pt x="523373" y="32486"/>
                    <a:pt x="525927" y="42641"/>
                    <a:pt x="524094" y="53038"/>
                  </a:cubicBezTo>
                  <a:lnTo>
                    <a:pt x="447453" y="487695"/>
                  </a:lnTo>
                  <a:cubicBezTo>
                    <a:pt x="443786" y="508487"/>
                    <a:pt x="423958" y="522372"/>
                    <a:pt x="403165" y="518705"/>
                  </a:cubicBezTo>
                  <a:cubicBezTo>
                    <a:pt x="382372" y="515038"/>
                    <a:pt x="368488" y="495210"/>
                    <a:pt x="372154" y="474417"/>
                  </a:cubicBezTo>
                  <a:lnTo>
                    <a:pt x="442325" y="76460"/>
                  </a:lnTo>
                  <a:lnTo>
                    <a:pt x="38230" y="76460"/>
                  </a:lnTo>
                  <a:cubicBezTo>
                    <a:pt x="17116" y="76460"/>
                    <a:pt x="0" y="59344"/>
                    <a:pt x="0" y="38230"/>
                  </a:cubicBezTo>
                  <a:cubicBezTo>
                    <a:pt x="0" y="27673"/>
                    <a:pt x="4279" y="18115"/>
                    <a:pt x="11197" y="11198"/>
                  </a:cubicBezTo>
                  <a:close/>
                </a:path>
              </a:pathLst>
            </a:custGeom>
            <a:grp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7F946EC-FC00-E478-16AF-5990380285B4}"/>
              </a:ext>
            </a:extLst>
          </p:cNvPr>
          <p:cNvSpPr txBox="1"/>
          <p:nvPr/>
        </p:nvSpPr>
        <p:spPr>
          <a:xfrm>
            <a:off x="3196378" y="4139603"/>
            <a:ext cx="2028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21% taking an action go on to…</a:t>
            </a:r>
          </a:p>
        </p:txBody>
      </p:sp>
      <p:grpSp>
        <p:nvGrpSpPr>
          <p:cNvPr id="16" name="Arrow33 - 1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A7A4B775-175F-0104-332E-A4F1A8F7E4D9}"/>
              </a:ext>
            </a:extLst>
          </p:cNvPr>
          <p:cNvGrpSpPr>
            <a:grpSpLocks noChangeAspect="1"/>
          </p:cNvGrpSpPr>
          <p:nvPr/>
        </p:nvGrpSpPr>
        <p:grpSpPr>
          <a:xfrm>
            <a:off x="3679985" y="3487756"/>
            <a:ext cx="783592" cy="519292"/>
            <a:chOff x="9712467" y="5425536"/>
            <a:chExt cx="783592" cy="519292"/>
          </a:xfrm>
          <a:solidFill>
            <a:schemeClr val="bg1">
              <a:lumMod val="85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E3F4FD0-5D46-9E51-8232-E6E8362B5E99}"/>
                </a:ext>
              </a:extLst>
            </p:cNvPr>
            <p:cNvSpPr/>
            <p:nvPr/>
          </p:nvSpPr>
          <p:spPr>
            <a:xfrm rot="2400000">
              <a:off x="9971378" y="5425536"/>
              <a:ext cx="524681" cy="519292"/>
            </a:xfrm>
            <a:custGeom>
              <a:avLst/>
              <a:gdLst>
                <a:gd name="connsiteX0" fmla="*/ 11197 w 524681"/>
                <a:gd name="connsiteY0" fmla="*/ 11198 h 519292"/>
                <a:gd name="connsiteX1" fmla="*/ 38230 w 524681"/>
                <a:gd name="connsiteY1" fmla="*/ 0 h 519292"/>
                <a:gd name="connsiteX2" fmla="*/ 479592 w 524681"/>
                <a:gd name="connsiteY2" fmla="*/ 0 h 519292"/>
                <a:gd name="connsiteX3" fmla="*/ 506625 w 524681"/>
                <a:gd name="connsiteY3" fmla="*/ 11197 h 519292"/>
                <a:gd name="connsiteX4" fmla="*/ 510102 w 524681"/>
                <a:gd name="connsiteY4" fmla="*/ 19591 h 519292"/>
                <a:gd name="connsiteX5" fmla="*/ 517761 w 524681"/>
                <a:gd name="connsiteY5" fmla="*/ 24471 h 519292"/>
                <a:gd name="connsiteX6" fmla="*/ 524094 w 524681"/>
                <a:gd name="connsiteY6" fmla="*/ 53038 h 519292"/>
                <a:gd name="connsiteX7" fmla="*/ 447453 w 524681"/>
                <a:gd name="connsiteY7" fmla="*/ 487695 h 519292"/>
                <a:gd name="connsiteX8" fmla="*/ 403165 w 524681"/>
                <a:gd name="connsiteY8" fmla="*/ 518705 h 519292"/>
                <a:gd name="connsiteX9" fmla="*/ 372154 w 524681"/>
                <a:gd name="connsiteY9" fmla="*/ 474417 h 519292"/>
                <a:gd name="connsiteX10" fmla="*/ 442325 w 524681"/>
                <a:gd name="connsiteY10" fmla="*/ 76460 h 519292"/>
                <a:gd name="connsiteX11" fmla="*/ 38230 w 524681"/>
                <a:gd name="connsiteY11" fmla="*/ 76460 h 519292"/>
                <a:gd name="connsiteX12" fmla="*/ 0 w 524681"/>
                <a:gd name="connsiteY12" fmla="*/ 38230 h 519292"/>
                <a:gd name="connsiteX13" fmla="*/ 11197 w 524681"/>
                <a:gd name="connsiteY13" fmla="*/ 11198 h 5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681" h="519292">
                  <a:moveTo>
                    <a:pt x="11197" y="11198"/>
                  </a:moveTo>
                  <a:cubicBezTo>
                    <a:pt x="18116" y="4279"/>
                    <a:pt x="27673" y="0"/>
                    <a:pt x="38230" y="0"/>
                  </a:cubicBezTo>
                  <a:lnTo>
                    <a:pt x="479592" y="0"/>
                  </a:lnTo>
                  <a:cubicBezTo>
                    <a:pt x="490149" y="0"/>
                    <a:pt x="499706" y="4279"/>
                    <a:pt x="506625" y="11197"/>
                  </a:cubicBezTo>
                  <a:lnTo>
                    <a:pt x="510102" y="19591"/>
                  </a:lnTo>
                  <a:lnTo>
                    <a:pt x="517761" y="24471"/>
                  </a:lnTo>
                  <a:cubicBezTo>
                    <a:pt x="523373" y="32486"/>
                    <a:pt x="525927" y="42641"/>
                    <a:pt x="524094" y="53038"/>
                  </a:cubicBezTo>
                  <a:lnTo>
                    <a:pt x="447453" y="487695"/>
                  </a:lnTo>
                  <a:cubicBezTo>
                    <a:pt x="443786" y="508487"/>
                    <a:pt x="423958" y="522372"/>
                    <a:pt x="403165" y="518705"/>
                  </a:cubicBezTo>
                  <a:cubicBezTo>
                    <a:pt x="382372" y="515038"/>
                    <a:pt x="368488" y="495210"/>
                    <a:pt x="372154" y="474417"/>
                  </a:cubicBezTo>
                  <a:lnTo>
                    <a:pt x="442325" y="76460"/>
                  </a:lnTo>
                  <a:lnTo>
                    <a:pt x="38230" y="76460"/>
                  </a:lnTo>
                  <a:cubicBezTo>
                    <a:pt x="17116" y="76460"/>
                    <a:pt x="0" y="59344"/>
                    <a:pt x="0" y="38230"/>
                  </a:cubicBezTo>
                  <a:cubicBezTo>
                    <a:pt x="0" y="27673"/>
                    <a:pt x="4279" y="18115"/>
                    <a:pt x="11197" y="11198"/>
                  </a:cubicBezTo>
                  <a:close/>
                </a:path>
              </a:pathLst>
            </a:custGeom>
            <a:grp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C72E462-0154-49C6-D7A1-2633A9A9894C}"/>
                </a:ext>
              </a:extLst>
            </p:cNvPr>
            <p:cNvSpPr/>
            <p:nvPr/>
          </p:nvSpPr>
          <p:spPr>
            <a:xfrm rot="2400000">
              <a:off x="9712467" y="5425536"/>
              <a:ext cx="524681" cy="519292"/>
            </a:xfrm>
            <a:custGeom>
              <a:avLst/>
              <a:gdLst>
                <a:gd name="connsiteX0" fmla="*/ 11197 w 524681"/>
                <a:gd name="connsiteY0" fmla="*/ 11198 h 519292"/>
                <a:gd name="connsiteX1" fmla="*/ 38230 w 524681"/>
                <a:gd name="connsiteY1" fmla="*/ 0 h 519292"/>
                <a:gd name="connsiteX2" fmla="*/ 479592 w 524681"/>
                <a:gd name="connsiteY2" fmla="*/ 0 h 519292"/>
                <a:gd name="connsiteX3" fmla="*/ 506625 w 524681"/>
                <a:gd name="connsiteY3" fmla="*/ 11197 h 519292"/>
                <a:gd name="connsiteX4" fmla="*/ 510102 w 524681"/>
                <a:gd name="connsiteY4" fmla="*/ 19591 h 519292"/>
                <a:gd name="connsiteX5" fmla="*/ 517761 w 524681"/>
                <a:gd name="connsiteY5" fmla="*/ 24471 h 519292"/>
                <a:gd name="connsiteX6" fmla="*/ 524094 w 524681"/>
                <a:gd name="connsiteY6" fmla="*/ 53038 h 519292"/>
                <a:gd name="connsiteX7" fmla="*/ 447453 w 524681"/>
                <a:gd name="connsiteY7" fmla="*/ 487695 h 519292"/>
                <a:gd name="connsiteX8" fmla="*/ 403165 w 524681"/>
                <a:gd name="connsiteY8" fmla="*/ 518705 h 519292"/>
                <a:gd name="connsiteX9" fmla="*/ 372154 w 524681"/>
                <a:gd name="connsiteY9" fmla="*/ 474417 h 519292"/>
                <a:gd name="connsiteX10" fmla="*/ 442325 w 524681"/>
                <a:gd name="connsiteY10" fmla="*/ 76460 h 519292"/>
                <a:gd name="connsiteX11" fmla="*/ 38230 w 524681"/>
                <a:gd name="connsiteY11" fmla="*/ 76460 h 519292"/>
                <a:gd name="connsiteX12" fmla="*/ 0 w 524681"/>
                <a:gd name="connsiteY12" fmla="*/ 38230 h 519292"/>
                <a:gd name="connsiteX13" fmla="*/ 11197 w 524681"/>
                <a:gd name="connsiteY13" fmla="*/ 11198 h 5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681" h="519292">
                  <a:moveTo>
                    <a:pt x="11197" y="11198"/>
                  </a:moveTo>
                  <a:cubicBezTo>
                    <a:pt x="18116" y="4279"/>
                    <a:pt x="27673" y="0"/>
                    <a:pt x="38230" y="0"/>
                  </a:cubicBezTo>
                  <a:lnTo>
                    <a:pt x="479592" y="0"/>
                  </a:lnTo>
                  <a:cubicBezTo>
                    <a:pt x="490149" y="0"/>
                    <a:pt x="499706" y="4279"/>
                    <a:pt x="506625" y="11197"/>
                  </a:cubicBezTo>
                  <a:lnTo>
                    <a:pt x="510102" y="19591"/>
                  </a:lnTo>
                  <a:lnTo>
                    <a:pt x="517761" y="24471"/>
                  </a:lnTo>
                  <a:cubicBezTo>
                    <a:pt x="523373" y="32486"/>
                    <a:pt x="525927" y="42641"/>
                    <a:pt x="524094" y="53038"/>
                  </a:cubicBezTo>
                  <a:lnTo>
                    <a:pt x="447453" y="487695"/>
                  </a:lnTo>
                  <a:cubicBezTo>
                    <a:pt x="443786" y="508487"/>
                    <a:pt x="423958" y="522372"/>
                    <a:pt x="403165" y="518705"/>
                  </a:cubicBezTo>
                  <a:cubicBezTo>
                    <a:pt x="382372" y="515038"/>
                    <a:pt x="368488" y="495210"/>
                    <a:pt x="372154" y="474417"/>
                  </a:cubicBezTo>
                  <a:lnTo>
                    <a:pt x="442325" y="76460"/>
                  </a:lnTo>
                  <a:lnTo>
                    <a:pt x="38230" y="76460"/>
                  </a:lnTo>
                  <a:cubicBezTo>
                    <a:pt x="17116" y="76460"/>
                    <a:pt x="0" y="59344"/>
                    <a:pt x="0" y="38230"/>
                  </a:cubicBezTo>
                  <a:cubicBezTo>
                    <a:pt x="0" y="27673"/>
                    <a:pt x="4279" y="18115"/>
                    <a:pt x="11197" y="11198"/>
                  </a:cubicBezTo>
                  <a:close/>
                </a:path>
              </a:pathLst>
            </a:custGeom>
            <a:grp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Arrow33 - 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0D4792EA-9562-B8F8-4F34-296EFC6EEC57}"/>
              </a:ext>
            </a:extLst>
          </p:cNvPr>
          <p:cNvGrpSpPr>
            <a:grpSpLocks noChangeAspect="1"/>
          </p:cNvGrpSpPr>
          <p:nvPr/>
        </p:nvGrpSpPr>
        <p:grpSpPr>
          <a:xfrm>
            <a:off x="3129468" y="3487756"/>
            <a:ext cx="783592" cy="519292"/>
            <a:chOff x="9712467" y="5425536"/>
            <a:chExt cx="783592" cy="519292"/>
          </a:xfrm>
          <a:solidFill>
            <a:schemeClr val="bg1">
              <a:lumMod val="85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A2A6A42-9E76-A77D-1FEB-036B842260A5}"/>
                </a:ext>
              </a:extLst>
            </p:cNvPr>
            <p:cNvSpPr/>
            <p:nvPr/>
          </p:nvSpPr>
          <p:spPr>
            <a:xfrm rot="2400000">
              <a:off x="9971378" y="5425536"/>
              <a:ext cx="524681" cy="519292"/>
            </a:xfrm>
            <a:custGeom>
              <a:avLst/>
              <a:gdLst>
                <a:gd name="connsiteX0" fmla="*/ 11197 w 524681"/>
                <a:gd name="connsiteY0" fmla="*/ 11198 h 519292"/>
                <a:gd name="connsiteX1" fmla="*/ 38230 w 524681"/>
                <a:gd name="connsiteY1" fmla="*/ 0 h 519292"/>
                <a:gd name="connsiteX2" fmla="*/ 479592 w 524681"/>
                <a:gd name="connsiteY2" fmla="*/ 0 h 519292"/>
                <a:gd name="connsiteX3" fmla="*/ 506625 w 524681"/>
                <a:gd name="connsiteY3" fmla="*/ 11197 h 519292"/>
                <a:gd name="connsiteX4" fmla="*/ 510102 w 524681"/>
                <a:gd name="connsiteY4" fmla="*/ 19591 h 519292"/>
                <a:gd name="connsiteX5" fmla="*/ 517761 w 524681"/>
                <a:gd name="connsiteY5" fmla="*/ 24471 h 519292"/>
                <a:gd name="connsiteX6" fmla="*/ 524094 w 524681"/>
                <a:gd name="connsiteY6" fmla="*/ 53038 h 519292"/>
                <a:gd name="connsiteX7" fmla="*/ 447453 w 524681"/>
                <a:gd name="connsiteY7" fmla="*/ 487695 h 519292"/>
                <a:gd name="connsiteX8" fmla="*/ 403165 w 524681"/>
                <a:gd name="connsiteY8" fmla="*/ 518705 h 519292"/>
                <a:gd name="connsiteX9" fmla="*/ 372154 w 524681"/>
                <a:gd name="connsiteY9" fmla="*/ 474417 h 519292"/>
                <a:gd name="connsiteX10" fmla="*/ 442325 w 524681"/>
                <a:gd name="connsiteY10" fmla="*/ 76460 h 519292"/>
                <a:gd name="connsiteX11" fmla="*/ 38230 w 524681"/>
                <a:gd name="connsiteY11" fmla="*/ 76460 h 519292"/>
                <a:gd name="connsiteX12" fmla="*/ 0 w 524681"/>
                <a:gd name="connsiteY12" fmla="*/ 38230 h 519292"/>
                <a:gd name="connsiteX13" fmla="*/ 11197 w 524681"/>
                <a:gd name="connsiteY13" fmla="*/ 11198 h 5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681" h="519292">
                  <a:moveTo>
                    <a:pt x="11197" y="11198"/>
                  </a:moveTo>
                  <a:cubicBezTo>
                    <a:pt x="18116" y="4279"/>
                    <a:pt x="27673" y="0"/>
                    <a:pt x="38230" y="0"/>
                  </a:cubicBezTo>
                  <a:lnTo>
                    <a:pt x="479592" y="0"/>
                  </a:lnTo>
                  <a:cubicBezTo>
                    <a:pt x="490149" y="0"/>
                    <a:pt x="499706" y="4279"/>
                    <a:pt x="506625" y="11197"/>
                  </a:cubicBezTo>
                  <a:lnTo>
                    <a:pt x="510102" y="19591"/>
                  </a:lnTo>
                  <a:lnTo>
                    <a:pt x="517761" y="24471"/>
                  </a:lnTo>
                  <a:cubicBezTo>
                    <a:pt x="523373" y="32486"/>
                    <a:pt x="525927" y="42641"/>
                    <a:pt x="524094" y="53038"/>
                  </a:cubicBezTo>
                  <a:lnTo>
                    <a:pt x="447453" y="487695"/>
                  </a:lnTo>
                  <a:cubicBezTo>
                    <a:pt x="443786" y="508487"/>
                    <a:pt x="423958" y="522372"/>
                    <a:pt x="403165" y="518705"/>
                  </a:cubicBezTo>
                  <a:cubicBezTo>
                    <a:pt x="382372" y="515038"/>
                    <a:pt x="368488" y="495210"/>
                    <a:pt x="372154" y="474417"/>
                  </a:cubicBezTo>
                  <a:lnTo>
                    <a:pt x="442325" y="76460"/>
                  </a:lnTo>
                  <a:lnTo>
                    <a:pt x="38230" y="76460"/>
                  </a:lnTo>
                  <a:cubicBezTo>
                    <a:pt x="17116" y="76460"/>
                    <a:pt x="0" y="59344"/>
                    <a:pt x="0" y="38230"/>
                  </a:cubicBezTo>
                  <a:cubicBezTo>
                    <a:pt x="0" y="27673"/>
                    <a:pt x="4279" y="18115"/>
                    <a:pt x="11197" y="11198"/>
                  </a:cubicBezTo>
                  <a:close/>
                </a:path>
              </a:pathLst>
            </a:custGeom>
            <a:grp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1B26699-0DEB-0AD7-DF6A-5FD05AB17326}"/>
                </a:ext>
              </a:extLst>
            </p:cNvPr>
            <p:cNvSpPr/>
            <p:nvPr/>
          </p:nvSpPr>
          <p:spPr>
            <a:xfrm rot="2400000">
              <a:off x="9712467" y="5425536"/>
              <a:ext cx="524681" cy="519292"/>
            </a:xfrm>
            <a:custGeom>
              <a:avLst/>
              <a:gdLst>
                <a:gd name="connsiteX0" fmla="*/ 11197 w 524681"/>
                <a:gd name="connsiteY0" fmla="*/ 11198 h 519292"/>
                <a:gd name="connsiteX1" fmla="*/ 38230 w 524681"/>
                <a:gd name="connsiteY1" fmla="*/ 0 h 519292"/>
                <a:gd name="connsiteX2" fmla="*/ 479592 w 524681"/>
                <a:gd name="connsiteY2" fmla="*/ 0 h 519292"/>
                <a:gd name="connsiteX3" fmla="*/ 506625 w 524681"/>
                <a:gd name="connsiteY3" fmla="*/ 11197 h 519292"/>
                <a:gd name="connsiteX4" fmla="*/ 510102 w 524681"/>
                <a:gd name="connsiteY4" fmla="*/ 19591 h 519292"/>
                <a:gd name="connsiteX5" fmla="*/ 517761 w 524681"/>
                <a:gd name="connsiteY5" fmla="*/ 24471 h 519292"/>
                <a:gd name="connsiteX6" fmla="*/ 524094 w 524681"/>
                <a:gd name="connsiteY6" fmla="*/ 53038 h 519292"/>
                <a:gd name="connsiteX7" fmla="*/ 447453 w 524681"/>
                <a:gd name="connsiteY7" fmla="*/ 487695 h 519292"/>
                <a:gd name="connsiteX8" fmla="*/ 403165 w 524681"/>
                <a:gd name="connsiteY8" fmla="*/ 518705 h 519292"/>
                <a:gd name="connsiteX9" fmla="*/ 372154 w 524681"/>
                <a:gd name="connsiteY9" fmla="*/ 474417 h 519292"/>
                <a:gd name="connsiteX10" fmla="*/ 442325 w 524681"/>
                <a:gd name="connsiteY10" fmla="*/ 76460 h 519292"/>
                <a:gd name="connsiteX11" fmla="*/ 38230 w 524681"/>
                <a:gd name="connsiteY11" fmla="*/ 76460 h 519292"/>
                <a:gd name="connsiteX12" fmla="*/ 0 w 524681"/>
                <a:gd name="connsiteY12" fmla="*/ 38230 h 519292"/>
                <a:gd name="connsiteX13" fmla="*/ 11197 w 524681"/>
                <a:gd name="connsiteY13" fmla="*/ 11198 h 5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681" h="519292">
                  <a:moveTo>
                    <a:pt x="11197" y="11198"/>
                  </a:moveTo>
                  <a:cubicBezTo>
                    <a:pt x="18116" y="4279"/>
                    <a:pt x="27673" y="0"/>
                    <a:pt x="38230" y="0"/>
                  </a:cubicBezTo>
                  <a:lnTo>
                    <a:pt x="479592" y="0"/>
                  </a:lnTo>
                  <a:cubicBezTo>
                    <a:pt x="490149" y="0"/>
                    <a:pt x="499706" y="4279"/>
                    <a:pt x="506625" y="11197"/>
                  </a:cubicBezTo>
                  <a:lnTo>
                    <a:pt x="510102" y="19591"/>
                  </a:lnTo>
                  <a:lnTo>
                    <a:pt x="517761" y="24471"/>
                  </a:lnTo>
                  <a:cubicBezTo>
                    <a:pt x="523373" y="32486"/>
                    <a:pt x="525927" y="42641"/>
                    <a:pt x="524094" y="53038"/>
                  </a:cubicBezTo>
                  <a:lnTo>
                    <a:pt x="447453" y="487695"/>
                  </a:lnTo>
                  <a:cubicBezTo>
                    <a:pt x="443786" y="508487"/>
                    <a:pt x="423958" y="522372"/>
                    <a:pt x="403165" y="518705"/>
                  </a:cubicBezTo>
                  <a:cubicBezTo>
                    <a:pt x="382372" y="515038"/>
                    <a:pt x="368488" y="495210"/>
                    <a:pt x="372154" y="474417"/>
                  </a:cubicBezTo>
                  <a:lnTo>
                    <a:pt x="442325" y="76460"/>
                  </a:lnTo>
                  <a:lnTo>
                    <a:pt x="38230" y="76460"/>
                  </a:lnTo>
                  <a:cubicBezTo>
                    <a:pt x="17116" y="76460"/>
                    <a:pt x="0" y="59344"/>
                    <a:pt x="0" y="38230"/>
                  </a:cubicBezTo>
                  <a:cubicBezTo>
                    <a:pt x="0" y="27673"/>
                    <a:pt x="4279" y="18115"/>
                    <a:pt x="11197" y="11198"/>
                  </a:cubicBezTo>
                  <a:close/>
                </a:path>
              </a:pathLst>
            </a:custGeom>
            <a:grp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7F1A069-7161-AE43-D45D-1973A7292383}"/>
              </a:ext>
            </a:extLst>
          </p:cNvPr>
          <p:cNvSpPr txBox="1"/>
          <p:nvPr/>
        </p:nvSpPr>
        <p:spPr>
          <a:xfrm>
            <a:off x="8540243" y="4537146"/>
            <a:ext cx="285119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+mj-lt"/>
              </a:rPr>
              <a:t>… take online actions</a:t>
            </a:r>
          </a:p>
          <a:p>
            <a:pPr algn="ctr"/>
            <a:r>
              <a:rPr lang="en-GB" dirty="0"/>
              <a:t>visit sender’s web site, go online, look up account details, use a tablet or smartphone</a:t>
            </a:r>
          </a:p>
        </p:txBody>
      </p:sp>
      <p:grpSp>
        <p:nvGrpSpPr>
          <p:cNvPr id="23" name="Graphic 4" descr="Chat bubble outline">
            <a:extLst>
              <a:ext uri="{FF2B5EF4-FFF2-40B4-BE49-F238E27FC236}">
                <a16:creationId xmlns:a16="http://schemas.microsoft.com/office/drawing/2014/main" id="{C4379E87-BD3C-3AF3-3CA6-A6BD477F38D7}"/>
              </a:ext>
            </a:extLst>
          </p:cNvPr>
          <p:cNvGrpSpPr/>
          <p:nvPr/>
        </p:nvGrpSpPr>
        <p:grpSpPr>
          <a:xfrm>
            <a:off x="5571434" y="3129712"/>
            <a:ext cx="1147439" cy="1046195"/>
            <a:chOff x="6067195" y="3129712"/>
            <a:chExt cx="1147439" cy="1046195"/>
          </a:xfrm>
          <a:solidFill>
            <a:srgbClr val="000000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2F69CDE-9999-6791-A652-F61459DDE981}"/>
                </a:ext>
              </a:extLst>
            </p:cNvPr>
            <p:cNvSpPr/>
            <p:nvPr/>
          </p:nvSpPr>
          <p:spPr>
            <a:xfrm>
              <a:off x="6067195" y="3129712"/>
              <a:ext cx="1147439" cy="1046195"/>
            </a:xfrm>
            <a:custGeom>
              <a:avLst/>
              <a:gdLst>
                <a:gd name="connsiteX0" fmla="*/ 1079943 w 1147439"/>
                <a:gd name="connsiteY0" fmla="*/ 33748 h 1046195"/>
                <a:gd name="connsiteX1" fmla="*/ 1113692 w 1147439"/>
                <a:gd name="connsiteY1" fmla="*/ 67496 h 1046195"/>
                <a:gd name="connsiteX2" fmla="*/ 1113692 w 1147439"/>
                <a:gd name="connsiteY2" fmla="*/ 742461 h 1046195"/>
                <a:gd name="connsiteX3" fmla="*/ 1079943 w 1147439"/>
                <a:gd name="connsiteY3" fmla="*/ 776209 h 1046195"/>
                <a:gd name="connsiteX4" fmla="*/ 877454 w 1147439"/>
                <a:gd name="connsiteY4" fmla="*/ 776209 h 1046195"/>
                <a:gd name="connsiteX5" fmla="*/ 877454 w 1147439"/>
                <a:gd name="connsiteY5" fmla="*/ 964727 h 1046195"/>
                <a:gd name="connsiteX6" fmla="*/ 707262 w 1147439"/>
                <a:gd name="connsiteY6" fmla="*/ 794535 h 1046195"/>
                <a:gd name="connsiteX7" fmla="*/ 697373 w 1147439"/>
                <a:gd name="connsiteY7" fmla="*/ 784646 h 1046195"/>
                <a:gd name="connsiteX8" fmla="*/ 67496 w 1147439"/>
                <a:gd name="connsiteY8" fmla="*/ 784646 h 1046195"/>
                <a:gd name="connsiteX9" fmla="*/ 33748 w 1147439"/>
                <a:gd name="connsiteY9" fmla="*/ 750898 h 1046195"/>
                <a:gd name="connsiteX10" fmla="*/ 33748 w 1147439"/>
                <a:gd name="connsiteY10" fmla="*/ 67496 h 1046195"/>
                <a:gd name="connsiteX11" fmla="*/ 67496 w 1147439"/>
                <a:gd name="connsiteY11" fmla="*/ 33748 h 1046195"/>
                <a:gd name="connsiteX12" fmla="*/ 1079943 w 1147439"/>
                <a:gd name="connsiteY12" fmla="*/ 33748 h 1046195"/>
                <a:gd name="connsiteX13" fmla="*/ 1079943 w 1147439"/>
                <a:gd name="connsiteY13" fmla="*/ 0 h 1046195"/>
                <a:gd name="connsiteX14" fmla="*/ 67496 w 1147439"/>
                <a:gd name="connsiteY14" fmla="*/ 0 h 1046195"/>
                <a:gd name="connsiteX15" fmla="*/ 0 w 1147439"/>
                <a:gd name="connsiteY15" fmla="*/ 67496 h 1046195"/>
                <a:gd name="connsiteX16" fmla="*/ 0 w 1147439"/>
                <a:gd name="connsiteY16" fmla="*/ 750898 h 1046195"/>
                <a:gd name="connsiteX17" fmla="*/ 67496 w 1147439"/>
                <a:gd name="connsiteY17" fmla="*/ 818395 h 1046195"/>
                <a:gd name="connsiteX18" fmla="*/ 683402 w 1147439"/>
                <a:gd name="connsiteY18" fmla="*/ 818395 h 1046195"/>
                <a:gd name="connsiteX19" fmla="*/ 911202 w 1147439"/>
                <a:gd name="connsiteY19" fmla="*/ 1046195 h 1046195"/>
                <a:gd name="connsiteX20" fmla="*/ 911202 w 1147439"/>
                <a:gd name="connsiteY20" fmla="*/ 809958 h 1046195"/>
                <a:gd name="connsiteX21" fmla="*/ 1079943 w 1147439"/>
                <a:gd name="connsiteY21" fmla="*/ 809958 h 1046195"/>
                <a:gd name="connsiteX22" fmla="*/ 1147440 w 1147439"/>
                <a:gd name="connsiteY22" fmla="*/ 742461 h 1046195"/>
                <a:gd name="connsiteX23" fmla="*/ 1147440 w 1147439"/>
                <a:gd name="connsiteY23" fmla="*/ 67496 h 1046195"/>
                <a:gd name="connsiteX24" fmla="*/ 1079943 w 1147439"/>
                <a:gd name="connsiteY24" fmla="*/ 0 h 104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7439" h="1046195">
                  <a:moveTo>
                    <a:pt x="1079943" y="33748"/>
                  </a:moveTo>
                  <a:cubicBezTo>
                    <a:pt x="1098583" y="33748"/>
                    <a:pt x="1113692" y="48857"/>
                    <a:pt x="1113692" y="67496"/>
                  </a:cubicBezTo>
                  <a:lnTo>
                    <a:pt x="1113692" y="742461"/>
                  </a:lnTo>
                  <a:cubicBezTo>
                    <a:pt x="1113692" y="761100"/>
                    <a:pt x="1098583" y="776209"/>
                    <a:pt x="1079943" y="776209"/>
                  </a:cubicBezTo>
                  <a:lnTo>
                    <a:pt x="877454" y="776209"/>
                  </a:lnTo>
                  <a:lnTo>
                    <a:pt x="877454" y="964727"/>
                  </a:lnTo>
                  <a:lnTo>
                    <a:pt x="707262" y="794535"/>
                  </a:lnTo>
                  <a:lnTo>
                    <a:pt x="697373" y="784646"/>
                  </a:lnTo>
                  <a:lnTo>
                    <a:pt x="67496" y="784646"/>
                  </a:lnTo>
                  <a:cubicBezTo>
                    <a:pt x="48857" y="784646"/>
                    <a:pt x="33748" y="769537"/>
                    <a:pt x="33748" y="750898"/>
                  </a:cubicBezTo>
                  <a:lnTo>
                    <a:pt x="33748" y="67496"/>
                  </a:lnTo>
                  <a:cubicBezTo>
                    <a:pt x="33748" y="48857"/>
                    <a:pt x="48857" y="33748"/>
                    <a:pt x="67496" y="33748"/>
                  </a:cubicBezTo>
                  <a:lnTo>
                    <a:pt x="1079943" y="33748"/>
                  </a:lnTo>
                  <a:moveTo>
                    <a:pt x="1079943" y="0"/>
                  </a:moveTo>
                  <a:lnTo>
                    <a:pt x="67496" y="0"/>
                  </a:lnTo>
                  <a:cubicBezTo>
                    <a:pt x="30220" y="0"/>
                    <a:pt x="0" y="30220"/>
                    <a:pt x="0" y="67496"/>
                  </a:cubicBezTo>
                  <a:lnTo>
                    <a:pt x="0" y="750898"/>
                  </a:lnTo>
                  <a:cubicBezTo>
                    <a:pt x="0" y="788175"/>
                    <a:pt x="30220" y="818395"/>
                    <a:pt x="67496" y="818395"/>
                  </a:cubicBezTo>
                  <a:lnTo>
                    <a:pt x="683402" y="818395"/>
                  </a:lnTo>
                  <a:lnTo>
                    <a:pt x="911202" y="1046195"/>
                  </a:lnTo>
                  <a:lnTo>
                    <a:pt x="911202" y="809958"/>
                  </a:lnTo>
                  <a:lnTo>
                    <a:pt x="1079943" y="809958"/>
                  </a:lnTo>
                  <a:cubicBezTo>
                    <a:pt x="1117220" y="809958"/>
                    <a:pt x="1147440" y="779738"/>
                    <a:pt x="1147440" y="742461"/>
                  </a:cubicBezTo>
                  <a:lnTo>
                    <a:pt x="1147440" y="67496"/>
                  </a:lnTo>
                  <a:cubicBezTo>
                    <a:pt x="1147440" y="30220"/>
                    <a:pt x="1117220" y="0"/>
                    <a:pt x="1079943" y="0"/>
                  </a:cubicBezTo>
                  <a:close/>
                </a:path>
              </a:pathLst>
            </a:custGeom>
            <a:solidFill>
              <a:srgbClr val="000000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50CA405-124B-0D47-4D74-F272A5B88718}"/>
                </a:ext>
              </a:extLst>
            </p:cNvPr>
            <p:cNvSpPr/>
            <p:nvPr/>
          </p:nvSpPr>
          <p:spPr>
            <a:xfrm>
              <a:off x="6860278" y="3484069"/>
              <a:ext cx="101244" cy="101244"/>
            </a:xfrm>
            <a:custGeom>
              <a:avLst/>
              <a:gdLst>
                <a:gd name="connsiteX0" fmla="*/ 101245 w 101244"/>
                <a:gd name="connsiteY0" fmla="*/ 50622 h 101244"/>
                <a:gd name="connsiteX1" fmla="*/ 50622 w 101244"/>
                <a:gd name="connsiteY1" fmla="*/ 101245 h 101244"/>
                <a:gd name="connsiteX2" fmla="*/ 0 w 101244"/>
                <a:gd name="connsiteY2" fmla="*/ 50622 h 101244"/>
                <a:gd name="connsiteX3" fmla="*/ 50622 w 101244"/>
                <a:gd name="connsiteY3" fmla="*/ 0 h 101244"/>
                <a:gd name="connsiteX4" fmla="*/ 101245 w 101244"/>
                <a:gd name="connsiteY4" fmla="*/ 50622 h 10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44" h="101244">
                  <a:moveTo>
                    <a:pt x="101245" y="50622"/>
                  </a:moveTo>
                  <a:cubicBezTo>
                    <a:pt x="101245" y="78580"/>
                    <a:pt x="78580" y="101245"/>
                    <a:pt x="50622" y="101245"/>
                  </a:cubicBezTo>
                  <a:cubicBezTo>
                    <a:pt x="22664" y="101245"/>
                    <a:pt x="0" y="78580"/>
                    <a:pt x="0" y="50622"/>
                  </a:cubicBezTo>
                  <a:cubicBezTo>
                    <a:pt x="0" y="22664"/>
                    <a:pt x="22664" y="0"/>
                    <a:pt x="50622" y="0"/>
                  </a:cubicBezTo>
                  <a:cubicBezTo>
                    <a:pt x="78580" y="0"/>
                    <a:pt x="101245" y="22664"/>
                    <a:pt x="101245" y="50622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BC91635-2E34-8134-5F81-D143349C338B}"/>
                </a:ext>
              </a:extLst>
            </p:cNvPr>
            <p:cNvSpPr/>
            <p:nvPr/>
          </p:nvSpPr>
          <p:spPr>
            <a:xfrm>
              <a:off x="6590293" y="3484069"/>
              <a:ext cx="101244" cy="101244"/>
            </a:xfrm>
            <a:custGeom>
              <a:avLst/>
              <a:gdLst>
                <a:gd name="connsiteX0" fmla="*/ 101245 w 101244"/>
                <a:gd name="connsiteY0" fmla="*/ 50622 h 101244"/>
                <a:gd name="connsiteX1" fmla="*/ 50622 w 101244"/>
                <a:gd name="connsiteY1" fmla="*/ 101245 h 101244"/>
                <a:gd name="connsiteX2" fmla="*/ 0 w 101244"/>
                <a:gd name="connsiteY2" fmla="*/ 50622 h 101244"/>
                <a:gd name="connsiteX3" fmla="*/ 50622 w 101244"/>
                <a:gd name="connsiteY3" fmla="*/ 0 h 101244"/>
                <a:gd name="connsiteX4" fmla="*/ 101245 w 101244"/>
                <a:gd name="connsiteY4" fmla="*/ 50622 h 10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44" h="101244">
                  <a:moveTo>
                    <a:pt x="101245" y="50622"/>
                  </a:moveTo>
                  <a:cubicBezTo>
                    <a:pt x="101245" y="78580"/>
                    <a:pt x="78580" y="101245"/>
                    <a:pt x="50622" y="101245"/>
                  </a:cubicBezTo>
                  <a:cubicBezTo>
                    <a:pt x="22664" y="101245"/>
                    <a:pt x="0" y="78580"/>
                    <a:pt x="0" y="50622"/>
                  </a:cubicBezTo>
                  <a:cubicBezTo>
                    <a:pt x="0" y="22664"/>
                    <a:pt x="22664" y="0"/>
                    <a:pt x="50622" y="0"/>
                  </a:cubicBezTo>
                  <a:cubicBezTo>
                    <a:pt x="78580" y="0"/>
                    <a:pt x="101245" y="22664"/>
                    <a:pt x="101245" y="50622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08CB3E3-9C93-6315-A724-962F01DDD4E7}"/>
                </a:ext>
              </a:extLst>
            </p:cNvPr>
            <p:cNvSpPr/>
            <p:nvPr/>
          </p:nvSpPr>
          <p:spPr>
            <a:xfrm>
              <a:off x="6320307" y="3484069"/>
              <a:ext cx="101244" cy="101244"/>
            </a:xfrm>
            <a:custGeom>
              <a:avLst/>
              <a:gdLst>
                <a:gd name="connsiteX0" fmla="*/ 101245 w 101244"/>
                <a:gd name="connsiteY0" fmla="*/ 50622 h 101244"/>
                <a:gd name="connsiteX1" fmla="*/ 50622 w 101244"/>
                <a:gd name="connsiteY1" fmla="*/ 101245 h 101244"/>
                <a:gd name="connsiteX2" fmla="*/ 0 w 101244"/>
                <a:gd name="connsiteY2" fmla="*/ 50622 h 101244"/>
                <a:gd name="connsiteX3" fmla="*/ 50622 w 101244"/>
                <a:gd name="connsiteY3" fmla="*/ 0 h 101244"/>
                <a:gd name="connsiteX4" fmla="*/ 101245 w 101244"/>
                <a:gd name="connsiteY4" fmla="*/ 50622 h 10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44" h="101244">
                  <a:moveTo>
                    <a:pt x="101245" y="50622"/>
                  </a:moveTo>
                  <a:cubicBezTo>
                    <a:pt x="101245" y="78580"/>
                    <a:pt x="78580" y="101245"/>
                    <a:pt x="50622" y="101245"/>
                  </a:cubicBezTo>
                  <a:cubicBezTo>
                    <a:pt x="22664" y="101245"/>
                    <a:pt x="0" y="78580"/>
                    <a:pt x="0" y="50622"/>
                  </a:cubicBezTo>
                  <a:cubicBezTo>
                    <a:pt x="0" y="22664"/>
                    <a:pt x="22664" y="0"/>
                    <a:pt x="50622" y="0"/>
                  </a:cubicBezTo>
                  <a:cubicBezTo>
                    <a:pt x="78580" y="0"/>
                    <a:pt x="101245" y="22664"/>
                    <a:pt x="101245" y="50622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28" name="Graphic 123" descr="Chat bubble outline">
            <a:extLst>
              <a:ext uri="{FF2B5EF4-FFF2-40B4-BE49-F238E27FC236}">
                <a16:creationId xmlns:a16="http://schemas.microsoft.com/office/drawing/2014/main" id="{EA8E34BA-70E6-7664-03BD-99C69E7776E5}"/>
              </a:ext>
            </a:extLst>
          </p:cNvPr>
          <p:cNvGrpSpPr/>
          <p:nvPr/>
        </p:nvGrpSpPr>
        <p:grpSpPr>
          <a:xfrm>
            <a:off x="6784970" y="3593126"/>
            <a:ext cx="1147439" cy="1046195"/>
            <a:chOff x="7280731" y="3593126"/>
            <a:chExt cx="1147439" cy="1046195"/>
          </a:xfrm>
          <a:solidFill>
            <a:srgbClr val="000000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6A1C720-3A3B-0542-4B3F-B7AF63F4DFF7}"/>
                </a:ext>
              </a:extLst>
            </p:cNvPr>
            <p:cNvSpPr/>
            <p:nvPr/>
          </p:nvSpPr>
          <p:spPr>
            <a:xfrm>
              <a:off x="7280731" y="3593126"/>
              <a:ext cx="1147439" cy="1046195"/>
            </a:xfrm>
            <a:custGeom>
              <a:avLst/>
              <a:gdLst>
                <a:gd name="connsiteX0" fmla="*/ 1079943 w 1147439"/>
                <a:gd name="connsiteY0" fmla="*/ 33748 h 1046195"/>
                <a:gd name="connsiteX1" fmla="*/ 1113692 w 1147439"/>
                <a:gd name="connsiteY1" fmla="*/ 67496 h 1046195"/>
                <a:gd name="connsiteX2" fmla="*/ 1113692 w 1147439"/>
                <a:gd name="connsiteY2" fmla="*/ 742461 h 1046195"/>
                <a:gd name="connsiteX3" fmla="*/ 1079943 w 1147439"/>
                <a:gd name="connsiteY3" fmla="*/ 776209 h 1046195"/>
                <a:gd name="connsiteX4" fmla="*/ 877454 w 1147439"/>
                <a:gd name="connsiteY4" fmla="*/ 776209 h 1046195"/>
                <a:gd name="connsiteX5" fmla="*/ 877454 w 1147439"/>
                <a:gd name="connsiteY5" fmla="*/ 964727 h 1046195"/>
                <a:gd name="connsiteX6" fmla="*/ 707262 w 1147439"/>
                <a:gd name="connsiteY6" fmla="*/ 794535 h 1046195"/>
                <a:gd name="connsiteX7" fmla="*/ 697373 w 1147439"/>
                <a:gd name="connsiteY7" fmla="*/ 784646 h 1046195"/>
                <a:gd name="connsiteX8" fmla="*/ 67496 w 1147439"/>
                <a:gd name="connsiteY8" fmla="*/ 784646 h 1046195"/>
                <a:gd name="connsiteX9" fmla="*/ 33748 w 1147439"/>
                <a:gd name="connsiteY9" fmla="*/ 750898 h 1046195"/>
                <a:gd name="connsiteX10" fmla="*/ 33748 w 1147439"/>
                <a:gd name="connsiteY10" fmla="*/ 67496 h 1046195"/>
                <a:gd name="connsiteX11" fmla="*/ 67496 w 1147439"/>
                <a:gd name="connsiteY11" fmla="*/ 33748 h 1046195"/>
                <a:gd name="connsiteX12" fmla="*/ 1079943 w 1147439"/>
                <a:gd name="connsiteY12" fmla="*/ 33748 h 1046195"/>
                <a:gd name="connsiteX13" fmla="*/ 1079943 w 1147439"/>
                <a:gd name="connsiteY13" fmla="*/ 0 h 1046195"/>
                <a:gd name="connsiteX14" fmla="*/ 67496 w 1147439"/>
                <a:gd name="connsiteY14" fmla="*/ 0 h 1046195"/>
                <a:gd name="connsiteX15" fmla="*/ 0 w 1147439"/>
                <a:gd name="connsiteY15" fmla="*/ 67496 h 1046195"/>
                <a:gd name="connsiteX16" fmla="*/ 0 w 1147439"/>
                <a:gd name="connsiteY16" fmla="*/ 750898 h 1046195"/>
                <a:gd name="connsiteX17" fmla="*/ 67496 w 1147439"/>
                <a:gd name="connsiteY17" fmla="*/ 818395 h 1046195"/>
                <a:gd name="connsiteX18" fmla="*/ 683402 w 1147439"/>
                <a:gd name="connsiteY18" fmla="*/ 818395 h 1046195"/>
                <a:gd name="connsiteX19" fmla="*/ 911202 w 1147439"/>
                <a:gd name="connsiteY19" fmla="*/ 1046195 h 1046195"/>
                <a:gd name="connsiteX20" fmla="*/ 911202 w 1147439"/>
                <a:gd name="connsiteY20" fmla="*/ 809958 h 1046195"/>
                <a:gd name="connsiteX21" fmla="*/ 1079943 w 1147439"/>
                <a:gd name="connsiteY21" fmla="*/ 809958 h 1046195"/>
                <a:gd name="connsiteX22" fmla="*/ 1147440 w 1147439"/>
                <a:gd name="connsiteY22" fmla="*/ 742461 h 1046195"/>
                <a:gd name="connsiteX23" fmla="*/ 1147440 w 1147439"/>
                <a:gd name="connsiteY23" fmla="*/ 67496 h 1046195"/>
                <a:gd name="connsiteX24" fmla="*/ 1079943 w 1147439"/>
                <a:gd name="connsiteY24" fmla="*/ 0 h 104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7439" h="1046195">
                  <a:moveTo>
                    <a:pt x="1079943" y="33748"/>
                  </a:moveTo>
                  <a:cubicBezTo>
                    <a:pt x="1098583" y="33748"/>
                    <a:pt x="1113692" y="48857"/>
                    <a:pt x="1113692" y="67496"/>
                  </a:cubicBezTo>
                  <a:lnTo>
                    <a:pt x="1113692" y="742461"/>
                  </a:lnTo>
                  <a:cubicBezTo>
                    <a:pt x="1113692" y="761100"/>
                    <a:pt x="1098583" y="776209"/>
                    <a:pt x="1079943" y="776209"/>
                  </a:cubicBezTo>
                  <a:lnTo>
                    <a:pt x="877454" y="776209"/>
                  </a:lnTo>
                  <a:lnTo>
                    <a:pt x="877454" y="964727"/>
                  </a:lnTo>
                  <a:lnTo>
                    <a:pt x="707262" y="794535"/>
                  </a:lnTo>
                  <a:lnTo>
                    <a:pt x="697373" y="784646"/>
                  </a:lnTo>
                  <a:lnTo>
                    <a:pt x="67496" y="784646"/>
                  </a:lnTo>
                  <a:cubicBezTo>
                    <a:pt x="48857" y="784646"/>
                    <a:pt x="33748" y="769537"/>
                    <a:pt x="33748" y="750898"/>
                  </a:cubicBezTo>
                  <a:lnTo>
                    <a:pt x="33748" y="67496"/>
                  </a:lnTo>
                  <a:cubicBezTo>
                    <a:pt x="33748" y="48857"/>
                    <a:pt x="48857" y="33748"/>
                    <a:pt x="67496" y="33748"/>
                  </a:cubicBezTo>
                  <a:lnTo>
                    <a:pt x="1079943" y="33748"/>
                  </a:lnTo>
                  <a:moveTo>
                    <a:pt x="1079943" y="0"/>
                  </a:moveTo>
                  <a:lnTo>
                    <a:pt x="67496" y="0"/>
                  </a:lnTo>
                  <a:cubicBezTo>
                    <a:pt x="30220" y="0"/>
                    <a:pt x="0" y="30220"/>
                    <a:pt x="0" y="67496"/>
                  </a:cubicBezTo>
                  <a:lnTo>
                    <a:pt x="0" y="750898"/>
                  </a:lnTo>
                  <a:cubicBezTo>
                    <a:pt x="0" y="788175"/>
                    <a:pt x="30220" y="818395"/>
                    <a:pt x="67496" y="818395"/>
                  </a:cubicBezTo>
                  <a:lnTo>
                    <a:pt x="683402" y="818395"/>
                  </a:lnTo>
                  <a:lnTo>
                    <a:pt x="911202" y="1046195"/>
                  </a:lnTo>
                  <a:lnTo>
                    <a:pt x="911202" y="809958"/>
                  </a:lnTo>
                  <a:lnTo>
                    <a:pt x="1079943" y="809958"/>
                  </a:lnTo>
                  <a:cubicBezTo>
                    <a:pt x="1117220" y="809958"/>
                    <a:pt x="1147440" y="779738"/>
                    <a:pt x="1147440" y="742461"/>
                  </a:cubicBezTo>
                  <a:lnTo>
                    <a:pt x="1147440" y="67496"/>
                  </a:lnTo>
                  <a:cubicBezTo>
                    <a:pt x="1147440" y="30220"/>
                    <a:pt x="1117220" y="0"/>
                    <a:pt x="1079943" y="0"/>
                  </a:cubicBezTo>
                  <a:close/>
                </a:path>
              </a:pathLst>
            </a:custGeom>
            <a:solidFill>
              <a:srgbClr val="000000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3CB2111-52ED-B606-4010-B4689031F083}"/>
                </a:ext>
              </a:extLst>
            </p:cNvPr>
            <p:cNvSpPr/>
            <p:nvPr/>
          </p:nvSpPr>
          <p:spPr>
            <a:xfrm>
              <a:off x="8073814" y="3947483"/>
              <a:ext cx="101244" cy="101244"/>
            </a:xfrm>
            <a:custGeom>
              <a:avLst/>
              <a:gdLst>
                <a:gd name="connsiteX0" fmla="*/ 101245 w 101244"/>
                <a:gd name="connsiteY0" fmla="*/ 50622 h 101244"/>
                <a:gd name="connsiteX1" fmla="*/ 50622 w 101244"/>
                <a:gd name="connsiteY1" fmla="*/ 101245 h 101244"/>
                <a:gd name="connsiteX2" fmla="*/ 0 w 101244"/>
                <a:gd name="connsiteY2" fmla="*/ 50622 h 101244"/>
                <a:gd name="connsiteX3" fmla="*/ 50622 w 101244"/>
                <a:gd name="connsiteY3" fmla="*/ 0 h 101244"/>
                <a:gd name="connsiteX4" fmla="*/ 101245 w 101244"/>
                <a:gd name="connsiteY4" fmla="*/ 50622 h 10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44" h="101244">
                  <a:moveTo>
                    <a:pt x="101245" y="50622"/>
                  </a:moveTo>
                  <a:cubicBezTo>
                    <a:pt x="101245" y="78580"/>
                    <a:pt x="78580" y="101245"/>
                    <a:pt x="50622" y="101245"/>
                  </a:cubicBezTo>
                  <a:cubicBezTo>
                    <a:pt x="22664" y="101245"/>
                    <a:pt x="0" y="78580"/>
                    <a:pt x="0" y="50622"/>
                  </a:cubicBezTo>
                  <a:cubicBezTo>
                    <a:pt x="0" y="22664"/>
                    <a:pt x="22664" y="0"/>
                    <a:pt x="50622" y="0"/>
                  </a:cubicBezTo>
                  <a:cubicBezTo>
                    <a:pt x="78580" y="0"/>
                    <a:pt x="101245" y="22664"/>
                    <a:pt x="101245" y="50622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410FF6-3744-A1F4-2817-A4C610F7D7C6}"/>
                </a:ext>
              </a:extLst>
            </p:cNvPr>
            <p:cNvSpPr/>
            <p:nvPr/>
          </p:nvSpPr>
          <p:spPr>
            <a:xfrm>
              <a:off x="7803829" y="3947483"/>
              <a:ext cx="101244" cy="101244"/>
            </a:xfrm>
            <a:custGeom>
              <a:avLst/>
              <a:gdLst>
                <a:gd name="connsiteX0" fmla="*/ 101245 w 101244"/>
                <a:gd name="connsiteY0" fmla="*/ 50622 h 101244"/>
                <a:gd name="connsiteX1" fmla="*/ 50622 w 101244"/>
                <a:gd name="connsiteY1" fmla="*/ 101245 h 101244"/>
                <a:gd name="connsiteX2" fmla="*/ 0 w 101244"/>
                <a:gd name="connsiteY2" fmla="*/ 50622 h 101244"/>
                <a:gd name="connsiteX3" fmla="*/ 50622 w 101244"/>
                <a:gd name="connsiteY3" fmla="*/ 0 h 101244"/>
                <a:gd name="connsiteX4" fmla="*/ 101245 w 101244"/>
                <a:gd name="connsiteY4" fmla="*/ 50622 h 10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44" h="101244">
                  <a:moveTo>
                    <a:pt x="101245" y="50622"/>
                  </a:moveTo>
                  <a:cubicBezTo>
                    <a:pt x="101245" y="78580"/>
                    <a:pt x="78580" y="101245"/>
                    <a:pt x="50622" y="101245"/>
                  </a:cubicBezTo>
                  <a:cubicBezTo>
                    <a:pt x="22664" y="101245"/>
                    <a:pt x="0" y="78580"/>
                    <a:pt x="0" y="50622"/>
                  </a:cubicBezTo>
                  <a:cubicBezTo>
                    <a:pt x="0" y="22664"/>
                    <a:pt x="22664" y="0"/>
                    <a:pt x="50622" y="0"/>
                  </a:cubicBezTo>
                  <a:cubicBezTo>
                    <a:pt x="78580" y="0"/>
                    <a:pt x="101245" y="22664"/>
                    <a:pt x="101245" y="50622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C1ED9D1-BE70-6856-F6B4-1870D36ECBBB}"/>
                </a:ext>
              </a:extLst>
            </p:cNvPr>
            <p:cNvSpPr/>
            <p:nvPr/>
          </p:nvSpPr>
          <p:spPr>
            <a:xfrm>
              <a:off x="7533843" y="3947483"/>
              <a:ext cx="101244" cy="101244"/>
            </a:xfrm>
            <a:custGeom>
              <a:avLst/>
              <a:gdLst>
                <a:gd name="connsiteX0" fmla="*/ 101245 w 101244"/>
                <a:gd name="connsiteY0" fmla="*/ 50622 h 101244"/>
                <a:gd name="connsiteX1" fmla="*/ 50622 w 101244"/>
                <a:gd name="connsiteY1" fmla="*/ 101245 h 101244"/>
                <a:gd name="connsiteX2" fmla="*/ 0 w 101244"/>
                <a:gd name="connsiteY2" fmla="*/ 50622 h 101244"/>
                <a:gd name="connsiteX3" fmla="*/ 50622 w 101244"/>
                <a:gd name="connsiteY3" fmla="*/ 0 h 101244"/>
                <a:gd name="connsiteX4" fmla="*/ 101245 w 101244"/>
                <a:gd name="connsiteY4" fmla="*/ 50622 h 10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44" h="101244">
                  <a:moveTo>
                    <a:pt x="101245" y="50622"/>
                  </a:moveTo>
                  <a:cubicBezTo>
                    <a:pt x="101245" y="78580"/>
                    <a:pt x="78580" y="101245"/>
                    <a:pt x="50622" y="101245"/>
                  </a:cubicBezTo>
                  <a:cubicBezTo>
                    <a:pt x="22664" y="101245"/>
                    <a:pt x="0" y="78580"/>
                    <a:pt x="0" y="50622"/>
                  </a:cubicBezTo>
                  <a:cubicBezTo>
                    <a:pt x="0" y="22664"/>
                    <a:pt x="22664" y="0"/>
                    <a:pt x="50622" y="0"/>
                  </a:cubicBezTo>
                  <a:cubicBezTo>
                    <a:pt x="78580" y="0"/>
                    <a:pt x="101245" y="22664"/>
                    <a:pt x="101245" y="50622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C66906C-E5DA-F423-3CCB-7B34C1EAC91F}"/>
              </a:ext>
            </a:extLst>
          </p:cNvPr>
          <p:cNvGrpSpPr/>
          <p:nvPr/>
        </p:nvGrpSpPr>
        <p:grpSpPr>
          <a:xfrm>
            <a:off x="962975" y="3058380"/>
            <a:ext cx="1593859" cy="1361179"/>
            <a:chOff x="1302394" y="2915456"/>
            <a:chExt cx="1928570" cy="1647027"/>
          </a:xfrm>
        </p:grpSpPr>
        <p:sp>
          <p:nvSpPr>
            <p:cNvPr id="34" name="Freeform 669">
              <a:extLst>
                <a:ext uri="{FF2B5EF4-FFF2-40B4-BE49-F238E27FC236}">
                  <a16:creationId xmlns:a16="http://schemas.microsoft.com/office/drawing/2014/main" id="{E73FEDC8-F109-9057-84A9-20F0E6303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397" y="3154768"/>
              <a:ext cx="1632946" cy="760166"/>
            </a:xfrm>
            <a:custGeom>
              <a:avLst/>
              <a:gdLst>
                <a:gd name="T0" fmla="*/ 7 w 403"/>
                <a:gd name="T1" fmla="*/ 187 h 187"/>
                <a:gd name="T2" fmla="*/ 0 w 403"/>
                <a:gd name="T3" fmla="*/ 180 h 187"/>
                <a:gd name="T4" fmla="*/ 0 w 403"/>
                <a:gd name="T5" fmla="*/ 47 h 187"/>
                <a:gd name="T6" fmla="*/ 47 w 403"/>
                <a:gd name="T7" fmla="*/ 0 h 187"/>
                <a:gd name="T8" fmla="*/ 356 w 403"/>
                <a:gd name="T9" fmla="*/ 0 h 187"/>
                <a:gd name="T10" fmla="*/ 403 w 403"/>
                <a:gd name="T11" fmla="*/ 47 h 187"/>
                <a:gd name="T12" fmla="*/ 403 w 403"/>
                <a:gd name="T13" fmla="*/ 108 h 187"/>
                <a:gd name="T14" fmla="*/ 396 w 403"/>
                <a:gd name="T15" fmla="*/ 115 h 187"/>
                <a:gd name="T16" fmla="*/ 388 w 403"/>
                <a:gd name="T17" fmla="*/ 108 h 187"/>
                <a:gd name="T18" fmla="*/ 388 w 403"/>
                <a:gd name="T19" fmla="*/ 47 h 187"/>
                <a:gd name="T20" fmla="*/ 356 w 403"/>
                <a:gd name="T21" fmla="*/ 15 h 187"/>
                <a:gd name="T22" fmla="*/ 47 w 403"/>
                <a:gd name="T23" fmla="*/ 15 h 187"/>
                <a:gd name="T24" fmla="*/ 15 w 403"/>
                <a:gd name="T25" fmla="*/ 47 h 187"/>
                <a:gd name="T26" fmla="*/ 15 w 403"/>
                <a:gd name="T27" fmla="*/ 180 h 187"/>
                <a:gd name="T28" fmla="*/ 7 w 403"/>
                <a:gd name="T2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3" h="187">
                  <a:moveTo>
                    <a:pt x="7" y="187"/>
                  </a:moveTo>
                  <a:cubicBezTo>
                    <a:pt x="3" y="187"/>
                    <a:pt x="0" y="184"/>
                    <a:pt x="0" y="180"/>
                  </a:cubicBezTo>
                  <a:lnTo>
                    <a:pt x="0" y="47"/>
                  </a:lnTo>
                  <a:cubicBezTo>
                    <a:pt x="0" y="21"/>
                    <a:pt x="21" y="0"/>
                    <a:pt x="47" y="0"/>
                  </a:cubicBezTo>
                  <a:lnTo>
                    <a:pt x="356" y="0"/>
                  </a:lnTo>
                  <a:cubicBezTo>
                    <a:pt x="382" y="0"/>
                    <a:pt x="403" y="21"/>
                    <a:pt x="403" y="47"/>
                  </a:cubicBezTo>
                  <a:lnTo>
                    <a:pt x="403" y="108"/>
                  </a:lnTo>
                  <a:cubicBezTo>
                    <a:pt x="403" y="112"/>
                    <a:pt x="400" y="115"/>
                    <a:pt x="396" y="115"/>
                  </a:cubicBezTo>
                  <a:cubicBezTo>
                    <a:pt x="392" y="115"/>
                    <a:pt x="388" y="112"/>
                    <a:pt x="388" y="108"/>
                  </a:cubicBezTo>
                  <a:lnTo>
                    <a:pt x="388" y="47"/>
                  </a:lnTo>
                  <a:cubicBezTo>
                    <a:pt x="388" y="29"/>
                    <a:pt x="374" y="15"/>
                    <a:pt x="356" y="15"/>
                  </a:cubicBezTo>
                  <a:lnTo>
                    <a:pt x="47" y="15"/>
                  </a:lnTo>
                  <a:cubicBezTo>
                    <a:pt x="29" y="15"/>
                    <a:pt x="15" y="29"/>
                    <a:pt x="15" y="47"/>
                  </a:cubicBezTo>
                  <a:lnTo>
                    <a:pt x="15" y="180"/>
                  </a:lnTo>
                  <a:cubicBezTo>
                    <a:pt x="15" y="184"/>
                    <a:pt x="12" y="187"/>
                    <a:pt x="7" y="18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670">
              <a:extLst>
                <a:ext uri="{FF2B5EF4-FFF2-40B4-BE49-F238E27FC236}">
                  <a16:creationId xmlns:a16="http://schemas.microsoft.com/office/drawing/2014/main" id="{6C8F84C3-B14E-4826-0707-4ACB57784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296" y="3886780"/>
              <a:ext cx="739051" cy="464546"/>
            </a:xfrm>
            <a:custGeom>
              <a:avLst/>
              <a:gdLst>
                <a:gd name="T0" fmla="*/ 136 w 183"/>
                <a:gd name="T1" fmla="*/ 114 h 114"/>
                <a:gd name="T2" fmla="*/ 8 w 183"/>
                <a:gd name="T3" fmla="*/ 114 h 114"/>
                <a:gd name="T4" fmla="*/ 0 w 183"/>
                <a:gd name="T5" fmla="*/ 107 h 114"/>
                <a:gd name="T6" fmla="*/ 8 w 183"/>
                <a:gd name="T7" fmla="*/ 100 h 114"/>
                <a:gd name="T8" fmla="*/ 136 w 183"/>
                <a:gd name="T9" fmla="*/ 100 h 114"/>
                <a:gd name="T10" fmla="*/ 168 w 183"/>
                <a:gd name="T11" fmla="*/ 67 h 114"/>
                <a:gd name="T12" fmla="*/ 168 w 183"/>
                <a:gd name="T13" fmla="*/ 7 h 114"/>
                <a:gd name="T14" fmla="*/ 176 w 183"/>
                <a:gd name="T15" fmla="*/ 0 h 114"/>
                <a:gd name="T16" fmla="*/ 183 w 183"/>
                <a:gd name="T17" fmla="*/ 7 h 114"/>
                <a:gd name="T18" fmla="*/ 183 w 183"/>
                <a:gd name="T19" fmla="*/ 67 h 114"/>
                <a:gd name="T20" fmla="*/ 136 w 183"/>
                <a:gd name="T21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114">
                  <a:moveTo>
                    <a:pt x="136" y="114"/>
                  </a:moveTo>
                  <a:lnTo>
                    <a:pt x="8" y="114"/>
                  </a:lnTo>
                  <a:cubicBezTo>
                    <a:pt x="4" y="114"/>
                    <a:pt x="0" y="111"/>
                    <a:pt x="0" y="107"/>
                  </a:cubicBezTo>
                  <a:cubicBezTo>
                    <a:pt x="0" y="103"/>
                    <a:pt x="4" y="100"/>
                    <a:pt x="8" y="100"/>
                  </a:cubicBezTo>
                  <a:lnTo>
                    <a:pt x="136" y="100"/>
                  </a:lnTo>
                  <a:cubicBezTo>
                    <a:pt x="154" y="100"/>
                    <a:pt x="168" y="85"/>
                    <a:pt x="168" y="67"/>
                  </a:cubicBezTo>
                  <a:lnTo>
                    <a:pt x="168" y="7"/>
                  </a:lnTo>
                  <a:cubicBezTo>
                    <a:pt x="168" y="3"/>
                    <a:pt x="172" y="0"/>
                    <a:pt x="176" y="0"/>
                  </a:cubicBezTo>
                  <a:cubicBezTo>
                    <a:pt x="180" y="0"/>
                    <a:pt x="183" y="3"/>
                    <a:pt x="183" y="7"/>
                  </a:cubicBezTo>
                  <a:lnTo>
                    <a:pt x="183" y="67"/>
                  </a:lnTo>
                  <a:cubicBezTo>
                    <a:pt x="183" y="93"/>
                    <a:pt x="162" y="114"/>
                    <a:pt x="136" y="11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671">
              <a:extLst>
                <a:ext uri="{FF2B5EF4-FFF2-40B4-BE49-F238E27FC236}">
                  <a16:creationId xmlns:a16="http://schemas.microsoft.com/office/drawing/2014/main" id="{AAFBABEE-9AB9-8170-1547-12B22E1F48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7532" y="3563005"/>
              <a:ext cx="443432" cy="380083"/>
            </a:xfrm>
            <a:custGeom>
              <a:avLst/>
              <a:gdLst>
                <a:gd name="T0" fmla="*/ 32 w 110"/>
                <a:gd name="T1" fmla="*/ 15 h 95"/>
                <a:gd name="T2" fmla="*/ 15 w 110"/>
                <a:gd name="T3" fmla="*/ 33 h 95"/>
                <a:gd name="T4" fmla="*/ 15 w 110"/>
                <a:gd name="T5" fmla="*/ 63 h 95"/>
                <a:gd name="T6" fmla="*/ 32 w 110"/>
                <a:gd name="T7" fmla="*/ 81 h 95"/>
                <a:gd name="T8" fmla="*/ 78 w 110"/>
                <a:gd name="T9" fmla="*/ 81 h 95"/>
                <a:gd name="T10" fmla="*/ 96 w 110"/>
                <a:gd name="T11" fmla="*/ 63 h 95"/>
                <a:gd name="T12" fmla="*/ 96 w 110"/>
                <a:gd name="T13" fmla="*/ 33 h 95"/>
                <a:gd name="T14" fmla="*/ 78 w 110"/>
                <a:gd name="T15" fmla="*/ 15 h 95"/>
                <a:gd name="T16" fmla="*/ 32 w 110"/>
                <a:gd name="T17" fmla="*/ 15 h 95"/>
                <a:gd name="T18" fmla="*/ 78 w 110"/>
                <a:gd name="T19" fmla="*/ 95 h 95"/>
                <a:gd name="T20" fmla="*/ 32 w 110"/>
                <a:gd name="T21" fmla="*/ 95 h 95"/>
                <a:gd name="T22" fmla="*/ 0 w 110"/>
                <a:gd name="T23" fmla="*/ 63 h 95"/>
                <a:gd name="T24" fmla="*/ 0 w 110"/>
                <a:gd name="T25" fmla="*/ 33 h 95"/>
                <a:gd name="T26" fmla="*/ 32 w 110"/>
                <a:gd name="T27" fmla="*/ 0 h 95"/>
                <a:gd name="T28" fmla="*/ 78 w 110"/>
                <a:gd name="T29" fmla="*/ 0 h 95"/>
                <a:gd name="T30" fmla="*/ 110 w 110"/>
                <a:gd name="T31" fmla="*/ 33 h 95"/>
                <a:gd name="T32" fmla="*/ 110 w 110"/>
                <a:gd name="T33" fmla="*/ 63 h 95"/>
                <a:gd name="T34" fmla="*/ 78 w 110"/>
                <a:gd name="T3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95">
                  <a:moveTo>
                    <a:pt x="32" y="15"/>
                  </a:moveTo>
                  <a:cubicBezTo>
                    <a:pt x="23" y="15"/>
                    <a:pt x="15" y="23"/>
                    <a:pt x="15" y="33"/>
                  </a:cubicBezTo>
                  <a:lnTo>
                    <a:pt x="15" y="63"/>
                  </a:lnTo>
                  <a:cubicBezTo>
                    <a:pt x="15" y="73"/>
                    <a:pt x="23" y="81"/>
                    <a:pt x="32" y="81"/>
                  </a:cubicBezTo>
                  <a:lnTo>
                    <a:pt x="78" y="81"/>
                  </a:lnTo>
                  <a:cubicBezTo>
                    <a:pt x="87" y="81"/>
                    <a:pt x="96" y="73"/>
                    <a:pt x="96" y="63"/>
                  </a:cubicBezTo>
                  <a:lnTo>
                    <a:pt x="96" y="33"/>
                  </a:lnTo>
                  <a:cubicBezTo>
                    <a:pt x="96" y="23"/>
                    <a:pt x="87" y="15"/>
                    <a:pt x="78" y="15"/>
                  </a:cubicBezTo>
                  <a:lnTo>
                    <a:pt x="32" y="15"/>
                  </a:lnTo>
                  <a:close/>
                  <a:moveTo>
                    <a:pt x="78" y="95"/>
                  </a:moveTo>
                  <a:lnTo>
                    <a:pt x="32" y="95"/>
                  </a:lnTo>
                  <a:cubicBezTo>
                    <a:pt x="15" y="95"/>
                    <a:pt x="0" y="81"/>
                    <a:pt x="0" y="63"/>
                  </a:cubicBezTo>
                  <a:lnTo>
                    <a:pt x="0" y="33"/>
                  </a:lnTo>
                  <a:cubicBezTo>
                    <a:pt x="0" y="15"/>
                    <a:pt x="15" y="0"/>
                    <a:pt x="32" y="0"/>
                  </a:cubicBezTo>
                  <a:lnTo>
                    <a:pt x="78" y="0"/>
                  </a:lnTo>
                  <a:cubicBezTo>
                    <a:pt x="96" y="0"/>
                    <a:pt x="110" y="15"/>
                    <a:pt x="110" y="33"/>
                  </a:cubicBezTo>
                  <a:lnTo>
                    <a:pt x="110" y="63"/>
                  </a:lnTo>
                  <a:cubicBezTo>
                    <a:pt x="110" y="81"/>
                    <a:pt x="96" y="95"/>
                    <a:pt x="78" y="95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672">
              <a:extLst>
                <a:ext uri="{FF2B5EF4-FFF2-40B4-BE49-F238E27FC236}">
                  <a16:creationId xmlns:a16="http://schemas.microsoft.com/office/drawing/2014/main" id="{03A8DE95-F824-9A84-6ABC-412BCF2D7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592" y="2915456"/>
              <a:ext cx="1288059" cy="197080"/>
            </a:xfrm>
            <a:custGeom>
              <a:avLst/>
              <a:gdLst>
                <a:gd name="T0" fmla="*/ 309 w 318"/>
                <a:gd name="T1" fmla="*/ 49 h 49"/>
                <a:gd name="T2" fmla="*/ 303 w 318"/>
                <a:gd name="T3" fmla="*/ 45 h 49"/>
                <a:gd name="T4" fmla="*/ 250 w 318"/>
                <a:gd name="T5" fmla="*/ 18 h 49"/>
                <a:gd name="T6" fmla="*/ 9 w 318"/>
                <a:gd name="T7" fmla="*/ 49 h 49"/>
                <a:gd name="T8" fmla="*/ 0 w 318"/>
                <a:gd name="T9" fmla="*/ 43 h 49"/>
                <a:gd name="T10" fmla="*/ 7 w 318"/>
                <a:gd name="T11" fmla="*/ 34 h 49"/>
                <a:gd name="T12" fmla="*/ 248 w 318"/>
                <a:gd name="T13" fmla="*/ 3 h 49"/>
                <a:gd name="T14" fmla="*/ 316 w 318"/>
                <a:gd name="T15" fmla="*/ 38 h 49"/>
                <a:gd name="T16" fmla="*/ 313 w 318"/>
                <a:gd name="T17" fmla="*/ 48 h 49"/>
                <a:gd name="T18" fmla="*/ 309 w 318"/>
                <a:gd name="T1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49">
                  <a:moveTo>
                    <a:pt x="309" y="49"/>
                  </a:moveTo>
                  <a:cubicBezTo>
                    <a:pt x="307" y="49"/>
                    <a:pt x="304" y="48"/>
                    <a:pt x="303" y="45"/>
                  </a:cubicBezTo>
                  <a:cubicBezTo>
                    <a:pt x="293" y="26"/>
                    <a:pt x="271" y="15"/>
                    <a:pt x="250" y="18"/>
                  </a:cubicBezTo>
                  <a:lnTo>
                    <a:pt x="9" y="49"/>
                  </a:lnTo>
                  <a:cubicBezTo>
                    <a:pt x="5" y="49"/>
                    <a:pt x="1" y="47"/>
                    <a:pt x="0" y="43"/>
                  </a:cubicBezTo>
                  <a:cubicBezTo>
                    <a:pt x="0" y="39"/>
                    <a:pt x="3" y="35"/>
                    <a:pt x="7" y="34"/>
                  </a:cubicBezTo>
                  <a:lnTo>
                    <a:pt x="248" y="3"/>
                  </a:lnTo>
                  <a:cubicBezTo>
                    <a:pt x="275" y="0"/>
                    <a:pt x="303" y="14"/>
                    <a:pt x="316" y="38"/>
                  </a:cubicBezTo>
                  <a:cubicBezTo>
                    <a:pt x="318" y="42"/>
                    <a:pt x="316" y="46"/>
                    <a:pt x="313" y="48"/>
                  </a:cubicBezTo>
                  <a:cubicBezTo>
                    <a:pt x="312" y="49"/>
                    <a:pt x="311" y="49"/>
                    <a:pt x="309" y="49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673">
              <a:extLst>
                <a:ext uri="{FF2B5EF4-FFF2-40B4-BE49-F238E27FC236}">
                  <a16:creationId xmlns:a16="http://schemas.microsoft.com/office/drawing/2014/main" id="{A255EB5C-7B89-F587-FAD3-B886BC238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862" y="4344285"/>
              <a:ext cx="527894" cy="218198"/>
            </a:xfrm>
            <a:custGeom>
              <a:avLst/>
              <a:gdLst>
                <a:gd name="T0" fmla="*/ 123 w 131"/>
                <a:gd name="T1" fmla="*/ 54 h 54"/>
                <a:gd name="T2" fmla="*/ 8 w 131"/>
                <a:gd name="T3" fmla="*/ 54 h 54"/>
                <a:gd name="T4" fmla="*/ 0 w 131"/>
                <a:gd name="T5" fmla="*/ 47 h 54"/>
                <a:gd name="T6" fmla="*/ 0 w 131"/>
                <a:gd name="T7" fmla="*/ 35 h 54"/>
                <a:gd name="T8" fmla="*/ 8 w 131"/>
                <a:gd name="T9" fmla="*/ 27 h 54"/>
                <a:gd name="T10" fmla="*/ 15 w 131"/>
                <a:gd name="T11" fmla="*/ 35 h 54"/>
                <a:gd name="T12" fmla="*/ 15 w 131"/>
                <a:gd name="T13" fmla="*/ 40 h 54"/>
                <a:gd name="T14" fmla="*/ 116 w 131"/>
                <a:gd name="T15" fmla="*/ 40 h 54"/>
                <a:gd name="T16" fmla="*/ 116 w 131"/>
                <a:gd name="T17" fmla="*/ 14 h 54"/>
                <a:gd name="T18" fmla="*/ 32 w 131"/>
                <a:gd name="T19" fmla="*/ 14 h 54"/>
                <a:gd name="T20" fmla="*/ 25 w 131"/>
                <a:gd name="T21" fmla="*/ 7 h 54"/>
                <a:gd name="T22" fmla="*/ 32 w 131"/>
                <a:gd name="T23" fmla="*/ 0 h 54"/>
                <a:gd name="T24" fmla="*/ 123 w 131"/>
                <a:gd name="T25" fmla="*/ 0 h 54"/>
                <a:gd name="T26" fmla="*/ 131 w 131"/>
                <a:gd name="T27" fmla="*/ 7 h 54"/>
                <a:gd name="T28" fmla="*/ 131 w 131"/>
                <a:gd name="T29" fmla="*/ 47 h 54"/>
                <a:gd name="T30" fmla="*/ 123 w 131"/>
                <a:gd name="T3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54">
                  <a:moveTo>
                    <a:pt x="123" y="54"/>
                  </a:moveTo>
                  <a:lnTo>
                    <a:pt x="8" y="54"/>
                  </a:lnTo>
                  <a:cubicBezTo>
                    <a:pt x="4" y="54"/>
                    <a:pt x="0" y="51"/>
                    <a:pt x="0" y="47"/>
                  </a:cubicBezTo>
                  <a:lnTo>
                    <a:pt x="0" y="35"/>
                  </a:lnTo>
                  <a:cubicBezTo>
                    <a:pt x="0" y="31"/>
                    <a:pt x="4" y="27"/>
                    <a:pt x="8" y="27"/>
                  </a:cubicBezTo>
                  <a:cubicBezTo>
                    <a:pt x="12" y="27"/>
                    <a:pt x="15" y="31"/>
                    <a:pt x="15" y="35"/>
                  </a:cubicBezTo>
                  <a:lnTo>
                    <a:pt x="15" y="40"/>
                  </a:lnTo>
                  <a:lnTo>
                    <a:pt x="116" y="40"/>
                  </a:lnTo>
                  <a:lnTo>
                    <a:pt x="116" y="14"/>
                  </a:lnTo>
                  <a:lnTo>
                    <a:pt x="32" y="14"/>
                  </a:lnTo>
                  <a:cubicBezTo>
                    <a:pt x="28" y="14"/>
                    <a:pt x="25" y="11"/>
                    <a:pt x="25" y="7"/>
                  </a:cubicBezTo>
                  <a:cubicBezTo>
                    <a:pt x="25" y="3"/>
                    <a:pt x="28" y="0"/>
                    <a:pt x="32" y="0"/>
                  </a:cubicBezTo>
                  <a:lnTo>
                    <a:pt x="123" y="0"/>
                  </a:lnTo>
                  <a:cubicBezTo>
                    <a:pt x="127" y="0"/>
                    <a:pt x="131" y="3"/>
                    <a:pt x="131" y="7"/>
                  </a:cubicBezTo>
                  <a:lnTo>
                    <a:pt x="131" y="47"/>
                  </a:lnTo>
                  <a:cubicBezTo>
                    <a:pt x="131" y="51"/>
                    <a:pt x="127" y="54"/>
                    <a:pt x="123" y="5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674">
              <a:extLst>
                <a:ext uri="{FF2B5EF4-FFF2-40B4-BE49-F238E27FC236}">
                  <a16:creationId xmlns:a16="http://schemas.microsoft.com/office/drawing/2014/main" id="{37152701-37E2-47F9-3F03-4BCC24E83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8442" y="4182400"/>
              <a:ext cx="492699" cy="218198"/>
            </a:xfrm>
            <a:custGeom>
              <a:avLst/>
              <a:gdLst>
                <a:gd name="T0" fmla="*/ 115 w 123"/>
                <a:gd name="T1" fmla="*/ 54 h 54"/>
                <a:gd name="T2" fmla="*/ 7 w 123"/>
                <a:gd name="T3" fmla="*/ 54 h 54"/>
                <a:gd name="T4" fmla="*/ 0 w 123"/>
                <a:gd name="T5" fmla="*/ 47 h 54"/>
                <a:gd name="T6" fmla="*/ 7 w 123"/>
                <a:gd name="T7" fmla="*/ 40 h 54"/>
                <a:gd name="T8" fmla="*/ 108 w 123"/>
                <a:gd name="T9" fmla="*/ 40 h 54"/>
                <a:gd name="T10" fmla="*/ 108 w 123"/>
                <a:gd name="T11" fmla="*/ 14 h 54"/>
                <a:gd name="T12" fmla="*/ 14 w 123"/>
                <a:gd name="T13" fmla="*/ 14 h 54"/>
                <a:gd name="T14" fmla="*/ 6 w 123"/>
                <a:gd name="T15" fmla="*/ 7 h 54"/>
                <a:gd name="T16" fmla="*/ 14 w 123"/>
                <a:gd name="T17" fmla="*/ 0 h 54"/>
                <a:gd name="T18" fmla="*/ 115 w 123"/>
                <a:gd name="T19" fmla="*/ 0 h 54"/>
                <a:gd name="T20" fmla="*/ 123 w 123"/>
                <a:gd name="T21" fmla="*/ 7 h 54"/>
                <a:gd name="T22" fmla="*/ 123 w 123"/>
                <a:gd name="T23" fmla="*/ 47 h 54"/>
                <a:gd name="T24" fmla="*/ 115 w 123"/>
                <a:gd name="T2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54">
                  <a:moveTo>
                    <a:pt x="115" y="54"/>
                  </a:moveTo>
                  <a:lnTo>
                    <a:pt x="7" y="54"/>
                  </a:lnTo>
                  <a:cubicBezTo>
                    <a:pt x="3" y="54"/>
                    <a:pt x="0" y="51"/>
                    <a:pt x="0" y="47"/>
                  </a:cubicBezTo>
                  <a:cubicBezTo>
                    <a:pt x="0" y="43"/>
                    <a:pt x="3" y="40"/>
                    <a:pt x="7" y="40"/>
                  </a:cubicBezTo>
                  <a:lnTo>
                    <a:pt x="108" y="40"/>
                  </a:lnTo>
                  <a:lnTo>
                    <a:pt x="108" y="14"/>
                  </a:lnTo>
                  <a:lnTo>
                    <a:pt x="14" y="14"/>
                  </a:lnTo>
                  <a:cubicBezTo>
                    <a:pt x="10" y="14"/>
                    <a:pt x="6" y="11"/>
                    <a:pt x="6" y="7"/>
                  </a:cubicBezTo>
                  <a:cubicBezTo>
                    <a:pt x="6" y="3"/>
                    <a:pt x="10" y="0"/>
                    <a:pt x="14" y="0"/>
                  </a:cubicBezTo>
                  <a:lnTo>
                    <a:pt x="115" y="0"/>
                  </a:lnTo>
                  <a:cubicBezTo>
                    <a:pt x="119" y="0"/>
                    <a:pt x="123" y="3"/>
                    <a:pt x="123" y="7"/>
                  </a:cubicBezTo>
                  <a:lnTo>
                    <a:pt x="123" y="47"/>
                  </a:lnTo>
                  <a:cubicBezTo>
                    <a:pt x="123" y="51"/>
                    <a:pt x="119" y="54"/>
                    <a:pt x="115" y="54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675">
              <a:extLst>
                <a:ext uri="{FF2B5EF4-FFF2-40B4-BE49-F238E27FC236}">
                  <a16:creationId xmlns:a16="http://schemas.microsoft.com/office/drawing/2014/main" id="{E3D4A32D-F1B9-1976-40F7-5FB5846BD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170" y="4020510"/>
              <a:ext cx="471586" cy="218198"/>
            </a:xfrm>
            <a:custGeom>
              <a:avLst/>
              <a:gdLst>
                <a:gd name="T0" fmla="*/ 110 w 118"/>
                <a:gd name="T1" fmla="*/ 54 h 54"/>
                <a:gd name="T2" fmla="*/ 26 w 118"/>
                <a:gd name="T3" fmla="*/ 54 h 54"/>
                <a:gd name="T4" fmla="*/ 18 w 118"/>
                <a:gd name="T5" fmla="*/ 47 h 54"/>
                <a:gd name="T6" fmla="*/ 26 w 118"/>
                <a:gd name="T7" fmla="*/ 40 h 54"/>
                <a:gd name="T8" fmla="*/ 103 w 118"/>
                <a:gd name="T9" fmla="*/ 40 h 54"/>
                <a:gd name="T10" fmla="*/ 103 w 118"/>
                <a:gd name="T11" fmla="*/ 14 h 54"/>
                <a:gd name="T12" fmla="*/ 7 w 118"/>
                <a:gd name="T13" fmla="*/ 14 h 54"/>
                <a:gd name="T14" fmla="*/ 0 w 118"/>
                <a:gd name="T15" fmla="*/ 7 h 54"/>
                <a:gd name="T16" fmla="*/ 7 w 118"/>
                <a:gd name="T17" fmla="*/ 0 h 54"/>
                <a:gd name="T18" fmla="*/ 110 w 118"/>
                <a:gd name="T19" fmla="*/ 0 h 54"/>
                <a:gd name="T20" fmla="*/ 118 w 118"/>
                <a:gd name="T21" fmla="*/ 7 h 54"/>
                <a:gd name="T22" fmla="*/ 118 w 118"/>
                <a:gd name="T23" fmla="*/ 47 h 54"/>
                <a:gd name="T24" fmla="*/ 110 w 118"/>
                <a:gd name="T2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54">
                  <a:moveTo>
                    <a:pt x="110" y="54"/>
                  </a:moveTo>
                  <a:lnTo>
                    <a:pt x="26" y="54"/>
                  </a:lnTo>
                  <a:cubicBezTo>
                    <a:pt x="22" y="54"/>
                    <a:pt x="18" y="51"/>
                    <a:pt x="18" y="47"/>
                  </a:cubicBezTo>
                  <a:cubicBezTo>
                    <a:pt x="18" y="43"/>
                    <a:pt x="22" y="40"/>
                    <a:pt x="26" y="40"/>
                  </a:cubicBezTo>
                  <a:lnTo>
                    <a:pt x="103" y="40"/>
                  </a:lnTo>
                  <a:lnTo>
                    <a:pt x="103" y="14"/>
                  </a:lnTo>
                  <a:lnTo>
                    <a:pt x="7" y="14"/>
                  </a:ln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lnTo>
                    <a:pt x="110" y="0"/>
                  </a:lnTo>
                  <a:cubicBezTo>
                    <a:pt x="114" y="0"/>
                    <a:pt x="118" y="3"/>
                    <a:pt x="118" y="7"/>
                  </a:cubicBezTo>
                  <a:lnTo>
                    <a:pt x="118" y="47"/>
                  </a:lnTo>
                  <a:cubicBezTo>
                    <a:pt x="118" y="51"/>
                    <a:pt x="114" y="54"/>
                    <a:pt x="110" y="5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676">
              <a:extLst>
                <a:ext uri="{FF2B5EF4-FFF2-40B4-BE49-F238E27FC236}">
                  <a16:creationId xmlns:a16="http://schemas.microsoft.com/office/drawing/2014/main" id="{B64D33A9-5781-E2FE-CEE0-6C0BEE9E1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708" y="3858625"/>
              <a:ext cx="520853" cy="218198"/>
            </a:xfrm>
            <a:custGeom>
              <a:avLst/>
              <a:gdLst>
                <a:gd name="T0" fmla="*/ 123 w 130"/>
                <a:gd name="T1" fmla="*/ 54 h 54"/>
                <a:gd name="T2" fmla="*/ 28 w 130"/>
                <a:gd name="T3" fmla="*/ 54 h 54"/>
                <a:gd name="T4" fmla="*/ 21 w 130"/>
                <a:gd name="T5" fmla="*/ 47 h 54"/>
                <a:gd name="T6" fmla="*/ 28 w 130"/>
                <a:gd name="T7" fmla="*/ 40 h 54"/>
                <a:gd name="T8" fmla="*/ 116 w 130"/>
                <a:gd name="T9" fmla="*/ 40 h 54"/>
                <a:gd name="T10" fmla="*/ 116 w 130"/>
                <a:gd name="T11" fmla="*/ 14 h 54"/>
                <a:gd name="T12" fmla="*/ 15 w 130"/>
                <a:gd name="T13" fmla="*/ 14 h 54"/>
                <a:gd name="T14" fmla="*/ 15 w 130"/>
                <a:gd name="T15" fmla="*/ 31 h 54"/>
                <a:gd name="T16" fmla="*/ 7 w 130"/>
                <a:gd name="T17" fmla="*/ 39 h 54"/>
                <a:gd name="T18" fmla="*/ 0 w 130"/>
                <a:gd name="T19" fmla="*/ 31 h 54"/>
                <a:gd name="T20" fmla="*/ 0 w 130"/>
                <a:gd name="T21" fmla="*/ 7 h 54"/>
                <a:gd name="T22" fmla="*/ 7 w 130"/>
                <a:gd name="T23" fmla="*/ 0 h 54"/>
                <a:gd name="T24" fmla="*/ 123 w 130"/>
                <a:gd name="T25" fmla="*/ 0 h 54"/>
                <a:gd name="T26" fmla="*/ 130 w 130"/>
                <a:gd name="T27" fmla="*/ 7 h 54"/>
                <a:gd name="T28" fmla="*/ 130 w 130"/>
                <a:gd name="T29" fmla="*/ 47 h 54"/>
                <a:gd name="T30" fmla="*/ 123 w 130"/>
                <a:gd name="T3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0" h="54">
                  <a:moveTo>
                    <a:pt x="123" y="54"/>
                  </a:moveTo>
                  <a:lnTo>
                    <a:pt x="28" y="54"/>
                  </a:lnTo>
                  <a:cubicBezTo>
                    <a:pt x="24" y="54"/>
                    <a:pt x="21" y="51"/>
                    <a:pt x="21" y="47"/>
                  </a:cubicBezTo>
                  <a:cubicBezTo>
                    <a:pt x="21" y="43"/>
                    <a:pt x="24" y="40"/>
                    <a:pt x="28" y="40"/>
                  </a:cubicBezTo>
                  <a:lnTo>
                    <a:pt x="116" y="40"/>
                  </a:lnTo>
                  <a:lnTo>
                    <a:pt x="116" y="14"/>
                  </a:lnTo>
                  <a:lnTo>
                    <a:pt x="15" y="14"/>
                  </a:lnTo>
                  <a:lnTo>
                    <a:pt x="15" y="31"/>
                  </a:lnTo>
                  <a:cubicBezTo>
                    <a:pt x="15" y="35"/>
                    <a:pt x="11" y="39"/>
                    <a:pt x="7" y="39"/>
                  </a:cubicBezTo>
                  <a:cubicBezTo>
                    <a:pt x="3" y="39"/>
                    <a:pt x="0" y="35"/>
                    <a:pt x="0" y="31"/>
                  </a:cubicBezTo>
                  <a:lnTo>
                    <a:pt x="0" y="7"/>
                  </a:lnTo>
                  <a:cubicBezTo>
                    <a:pt x="0" y="3"/>
                    <a:pt x="3" y="0"/>
                    <a:pt x="7" y="0"/>
                  </a:cubicBezTo>
                  <a:lnTo>
                    <a:pt x="123" y="0"/>
                  </a:lnTo>
                  <a:cubicBezTo>
                    <a:pt x="127" y="0"/>
                    <a:pt x="130" y="3"/>
                    <a:pt x="130" y="7"/>
                  </a:cubicBezTo>
                  <a:lnTo>
                    <a:pt x="130" y="47"/>
                  </a:lnTo>
                  <a:cubicBezTo>
                    <a:pt x="130" y="51"/>
                    <a:pt x="127" y="54"/>
                    <a:pt x="123" y="5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677">
              <a:extLst>
                <a:ext uri="{FF2B5EF4-FFF2-40B4-BE49-F238E27FC236}">
                  <a16:creationId xmlns:a16="http://schemas.microsoft.com/office/drawing/2014/main" id="{2F581546-3231-BF6B-EE7E-6193101F76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2394" y="3929011"/>
              <a:ext cx="640511" cy="633472"/>
            </a:xfrm>
            <a:custGeom>
              <a:avLst/>
              <a:gdLst>
                <a:gd name="T0" fmla="*/ 79 w 157"/>
                <a:gd name="T1" fmla="*/ 14 h 157"/>
                <a:gd name="T2" fmla="*/ 14 w 157"/>
                <a:gd name="T3" fmla="*/ 78 h 157"/>
                <a:gd name="T4" fmla="*/ 79 w 157"/>
                <a:gd name="T5" fmla="*/ 143 h 157"/>
                <a:gd name="T6" fmla="*/ 143 w 157"/>
                <a:gd name="T7" fmla="*/ 78 h 157"/>
                <a:gd name="T8" fmla="*/ 79 w 157"/>
                <a:gd name="T9" fmla="*/ 14 h 157"/>
                <a:gd name="T10" fmla="*/ 79 w 157"/>
                <a:gd name="T11" fmla="*/ 157 h 157"/>
                <a:gd name="T12" fmla="*/ 0 w 157"/>
                <a:gd name="T13" fmla="*/ 78 h 157"/>
                <a:gd name="T14" fmla="*/ 79 w 157"/>
                <a:gd name="T15" fmla="*/ 0 h 157"/>
                <a:gd name="T16" fmla="*/ 157 w 157"/>
                <a:gd name="T17" fmla="*/ 78 h 157"/>
                <a:gd name="T18" fmla="*/ 79 w 157"/>
                <a:gd name="T1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7">
                  <a:moveTo>
                    <a:pt x="79" y="14"/>
                  </a:moveTo>
                  <a:cubicBezTo>
                    <a:pt x="43" y="14"/>
                    <a:pt x="14" y="43"/>
                    <a:pt x="14" y="78"/>
                  </a:cubicBezTo>
                  <a:cubicBezTo>
                    <a:pt x="14" y="114"/>
                    <a:pt x="43" y="143"/>
                    <a:pt x="79" y="143"/>
                  </a:cubicBezTo>
                  <a:cubicBezTo>
                    <a:pt x="114" y="143"/>
                    <a:pt x="143" y="114"/>
                    <a:pt x="143" y="78"/>
                  </a:cubicBezTo>
                  <a:cubicBezTo>
                    <a:pt x="143" y="43"/>
                    <a:pt x="114" y="14"/>
                    <a:pt x="79" y="14"/>
                  </a:cubicBezTo>
                  <a:close/>
                  <a:moveTo>
                    <a:pt x="79" y="157"/>
                  </a:moveTo>
                  <a:cubicBezTo>
                    <a:pt x="35" y="157"/>
                    <a:pt x="0" y="122"/>
                    <a:pt x="0" y="78"/>
                  </a:cubicBezTo>
                  <a:cubicBezTo>
                    <a:pt x="0" y="35"/>
                    <a:pt x="35" y="0"/>
                    <a:pt x="79" y="0"/>
                  </a:cubicBezTo>
                  <a:cubicBezTo>
                    <a:pt x="122" y="0"/>
                    <a:pt x="157" y="35"/>
                    <a:pt x="157" y="78"/>
                  </a:cubicBezTo>
                  <a:cubicBezTo>
                    <a:pt x="157" y="122"/>
                    <a:pt x="122" y="157"/>
                    <a:pt x="79" y="15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" name="Smart_retail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3E760912-817B-7738-F94D-C09583F3C58F}"/>
              </a:ext>
            </a:extLst>
          </p:cNvPr>
          <p:cNvGrpSpPr>
            <a:grpSpLocks noChangeAspect="1"/>
          </p:cNvGrpSpPr>
          <p:nvPr/>
        </p:nvGrpSpPr>
        <p:grpSpPr>
          <a:xfrm>
            <a:off x="9165387" y="2979387"/>
            <a:ext cx="1481412" cy="1484922"/>
            <a:chOff x="5237163" y="2530475"/>
            <a:chExt cx="669925" cy="671513"/>
          </a:xfrm>
          <a:solidFill>
            <a:schemeClr val="accent1"/>
          </a:solidFill>
        </p:grpSpPr>
        <p:sp>
          <p:nvSpPr>
            <p:cNvPr id="44" name="Freeform 1025">
              <a:extLst>
                <a:ext uri="{FF2B5EF4-FFF2-40B4-BE49-F238E27FC236}">
                  <a16:creationId xmlns:a16="http://schemas.microsoft.com/office/drawing/2014/main" id="{CDA3FCE0-7F0E-71F2-13BC-B282C3B4A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7513" y="2568575"/>
              <a:ext cx="100013" cy="12700"/>
            </a:xfrm>
            <a:custGeom>
              <a:avLst/>
              <a:gdLst>
                <a:gd name="T0" fmla="*/ 134 w 134"/>
                <a:gd name="T1" fmla="*/ 8 h 17"/>
                <a:gd name="T2" fmla="*/ 125 w 134"/>
                <a:gd name="T3" fmla="*/ 17 h 17"/>
                <a:gd name="T4" fmla="*/ 9 w 134"/>
                <a:gd name="T5" fmla="*/ 17 h 17"/>
                <a:gd name="T6" fmla="*/ 0 w 134"/>
                <a:gd name="T7" fmla="*/ 8 h 17"/>
                <a:gd name="T8" fmla="*/ 0 w 134"/>
                <a:gd name="T9" fmla="*/ 8 h 17"/>
                <a:gd name="T10" fmla="*/ 9 w 134"/>
                <a:gd name="T11" fmla="*/ 0 h 17"/>
                <a:gd name="T12" fmla="*/ 125 w 134"/>
                <a:gd name="T13" fmla="*/ 0 h 17"/>
                <a:gd name="T14" fmla="*/ 134 w 134"/>
                <a:gd name="T15" fmla="*/ 8 h 17"/>
                <a:gd name="T16" fmla="*/ 134 w 134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7">
                  <a:moveTo>
                    <a:pt x="134" y="8"/>
                  </a:moveTo>
                  <a:cubicBezTo>
                    <a:pt x="134" y="13"/>
                    <a:pt x="130" y="17"/>
                    <a:pt x="125" y="17"/>
                  </a:cubicBezTo>
                  <a:lnTo>
                    <a:pt x="9" y="17"/>
                  </a:lnTo>
                  <a:cubicBezTo>
                    <a:pt x="4" y="17"/>
                    <a:pt x="0" y="13"/>
                    <a:pt x="0" y="8"/>
                  </a:cubicBezTo>
                  <a:lnTo>
                    <a:pt x="0" y="8"/>
                  </a:lnTo>
                  <a:cubicBezTo>
                    <a:pt x="0" y="4"/>
                    <a:pt x="4" y="0"/>
                    <a:pt x="9" y="0"/>
                  </a:cubicBezTo>
                  <a:lnTo>
                    <a:pt x="125" y="0"/>
                  </a:lnTo>
                  <a:cubicBezTo>
                    <a:pt x="130" y="0"/>
                    <a:pt x="134" y="4"/>
                    <a:pt x="134" y="8"/>
                  </a:cubicBezTo>
                  <a:lnTo>
                    <a:pt x="134" y="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1026">
              <a:extLst>
                <a:ext uri="{FF2B5EF4-FFF2-40B4-BE49-F238E27FC236}">
                  <a16:creationId xmlns:a16="http://schemas.microsoft.com/office/drawing/2014/main" id="{2E0AA9B6-575D-1470-FC43-A03CBED21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138" y="2655888"/>
              <a:ext cx="234950" cy="260350"/>
            </a:xfrm>
            <a:custGeom>
              <a:avLst/>
              <a:gdLst>
                <a:gd name="T0" fmla="*/ 283 w 316"/>
                <a:gd name="T1" fmla="*/ 0 h 350"/>
                <a:gd name="T2" fmla="*/ 0 w 316"/>
                <a:gd name="T3" fmla="*/ 0 h 350"/>
                <a:gd name="T4" fmla="*/ 0 w 316"/>
                <a:gd name="T5" fmla="*/ 16 h 350"/>
                <a:gd name="T6" fmla="*/ 283 w 316"/>
                <a:gd name="T7" fmla="*/ 16 h 350"/>
                <a:gd name="T8" fmla="*/ 300 w 316"/>
                <a:gd name="T9" fmla="*/ 33 h 350"/>
                <a:gd name="T10" fmla="*/ 300 w 316"/>
                <a:gd name="T11" fmla="*/ 316 h 350"/>
                <a:gd name="T12" fmla="*/ 283 w 316"/>
                <a:gd name="T13" fmla="*/ 333 h 350"/>
                <a:gd name="T14" fmla="*/ 0 w 316"/>
                <a:gd name="T15" fmla="*/ 333 h 350"/>
                <a:gd name="T16" fmla="*/ 0 w 316"/>
                <a:gd name="T17" fmla="*/ 350 h 350"/>
                <a:gd name="T18" fmla="*/ 283 w 316"/>
                <a:gd name="T19" fmla="*/ 350 h 350"/>
                <a:gd name="T20" fmla="*/ 316 w 316"/>
                <a:gd name="T21" fmla="*/ 316 h 350"/>
                <a:gd name="T22" fmla="*/ 316 w 316"/>
                <a:gd name="T23" fmla="*/ 33 h 350"/>
                <a:gd name="T24" fmla="*/ 283 w 316"/>
                <a:gd name="T2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6" h="350">
                  <a:moveTo>
                    <a:pt x="283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283" y="16"/>
                  </a:lnTo>
                  <a:cubicBezTo>
                    <a:pt x="292" y="16"/>
                    <a:pt x="300" y="24"/>
                    <a:pt x="300" y="33"/>
                  </a:cubicBezTo>
                  <a:lnTo>
                    <a:pt x="300" y="316"/>
                  </a:lnTo>
                  <a:cubicBezTo>
                    <a:pt x="300" y="326"/>
                    <a:pt x="292" y="333"/>
                    <a:pt x="283" y="333"/>
                  </a:cubicBezTo>
                  <a:lnTo>
                    <a:pt x="0" y="333"/>
                  </a:lnTo>
                  <a:lnTo>
                    <a:pt x="0" y="350"/>
                  </a:lnTo>
                  <a:lnTo>
                    <a:pt x="283" y="350"/>
                  </a:lnTo>
                  <a:cubicBezTo>
                    <a:pt x="301" y="350"/>
                    <a:pt x="316" y="335"/>
                    <a:pt x="316" y="316"/>
                  </a:cubicBezTo>
                  <a:lnTo>
                    <a:pt x="316" y="33"/>
                  </a:lnTo>
                  <a:cubicBezTo>
                    <a:pt x="316" y="15"/>
                    <a:pt x="301" y="0"/>
                    <a:pt x="2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1027">
              <a:extLst>
                <a:ext uri="{FF2B5EF4-FFF2-40B4-BE49-F238E27FC236}">
                  <a16:creationId xmlns:a16="http://schemas.microsoft.com/office/drawing/2014/main" id="{166A5B72-2653-24C4-AB3F-173972F34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138" y="2705100"/>
              <a:ext cx="234950" cy="61913"/>
            </a:xfrm>
            <a:custGeom>
              <a:avLst/>
              <a:gdLst>
                <a:gd name="T0" fmla="*/ 0 w 148"/>
                <a:gd name="T1" fmla="*/ 0 h 39"/>
                <a:gd name="T2" fmla="*/ 0 w 148"/>
                <a:gd name="T3" fmla="*/ 8 h 39"/>
                <a:gd name="T4" fmla="*/ 140 w 148"/>
                <a:gd name="T5" fmla="*/ 8 h 39"/>
                <a:gd name="T6" fmla="*/ 140 w 148"/>
                <a:gd name="T7" fmla="*/ 31 h 39"/>
                <a:gd name="T8" fmla="*/ 0 w 148"/>
                <a:gd name="T9" fmla="*/ 31 h 39"/>
                <a:gd name="T10" fmla="*/ 0 w 148"/>
                <a:gd name="T11" fmla="*/ 39 h 39"/>
                <a:gd name="T12" fmla="*/ 148 w 148"/>
                <a:gd name="T13" fmla="*/ 39 h 39"/>
                <a:gd name="T14" fmla="*/ 148 w 148"/>
                <a:gd name="T15" fmla="*/ 0 h 39"/>
                <a:gd name="T16" fmla="*/ 0 w 14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9">
                  <a:moveTo>
                    <a:pt x="0" y="0"/>
                  </a:moveTo>
                  <a:lnTo>
                    <a:pt x="0" y="8"/>
                  </a:lnTo>
                  <a:lnTo>
                    <a:pt x="140" y="8"/>
                  </a:lnTo>
                  <a:lnTo>
                    <a:pt x="140" y="31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148" y="39"/>
                  </a:lnTo>
                  <a:lnTo>
                    <a:pt x="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1028">
              <a:extLst>
                <a:ext uri="{FF2B5EF4-FFF2-40B4-BE49-F238E27FC236}">
                  <a16:creationId xmlns:a16="http://schemas.microsoft.com/office/drawing/2014/main" id="{0C5745C0-A700-5419-8841-CE45BA0342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7163" y="2730500"/>
              <a:ext cx="344488" cy="296863"/>
            </a:xfrm>
            <a:custGeom>
              <a:avLst/>
              <a:gdLst>
                <a:gd name="T0" fmla="*/ 20 w 464"/>
                <a:gd name="T1" fmla="*/ 134 h 400"/>
                <a:gd name="T2" fmla="*/ 85 w 464"/>
                <a:gd name="T3" fmla="*/ 133 h 400"/>
                <a:gd name="T4" fmla="*/ 35 w 464"/>
                <a:gd name="T5" fmla="*/ 183 h 400"/>
                <a:gd name="T6" fmla="*/ 20 w 464"/>
                <a:gd name="T7" fmla="*/ 139 h 400"/>
                <a:gd name="T8" fmla="*/ 85 w 464"/>
                <a:gd name="T9" fmla="*/ 200 h 400"/>
                <a:gd name="T10" fmla="*/ 49 w 464"/>
                <a:gd name="T11" fmla="*/ 250 h 400"/>
                <a:gd name="T12" fmla="*/ 53 w 464"/>
                <a:gd name="T13" fmla="*/ 266 h 400"/>
                <a:gd name="T14" fmla="*/ 85 w 464"/>
                <a:gd name="T15" fmla="*/ 301 h 400"/>
                <a:gd name="T16" fmla="*/ 60 w 464"/>
                <a:gd name="T17" fmla="*/ 290 h 400"/>
                <a:gd name="T18" fmla="*/ 301 w 464"/>
                <a:gd name="T19" fmla="*/ 314 h 400"/>
                <a:gd name="T20" fmla="*/ 327 w 464"/>
                <a:gd name="T21" fmla="*/ 266 h 400"/>
                <a:gd name="T22" fmla="*/ 308 w 464"/>
                <a:gd name="T23" fmla="*/ 314 h 400"/>
                <a:gd name="T24" fmla="*/ 355 w 464"/>
                <a:gd name="T25" fmla="*/ 133 h 400"/>
                <a:gd name="T26" fmla="*/ 301 w 464"/>
                <a:gd name="T27" fmla="*/ 183 h 400"/>
                <a:gd name="T28" fmla="*/ 355 w 464"/>
                <a:gd name="T29" fmla="*/ 133 h 400"/>
                <a:gd name="T30" fmla="*/ 285 w 464"/>
                <a:gd name="T31" fmla="*/ 183 h 400"/>
                <a:gd name="T32" fmla="*/ 235 w 464"/>
                <a:gd name="T33" fmla="*/ 133 h 400"/>
                <a:gd name="T34" fmla="*/ 218 w 464"/>
                <a:gd name="T35" fmla="*/ 183 h 400"/>
                <a:gd name="T36" fmla="*/ 168 w 464"/>
                <a:gd name="T37" fmla="*/ 133 h 400"/>
                <a:gd name="T38" fmla="*/ 218 w 464"/>
                <a:gd name="T39" fmla="*/ 183 h 400"/>
                <a:gd name="T40" fmla="*/ 101 w 464"/>
                <a:gd name="T41" fmla="*/ 200 h 400"/>
                <a:gd name="T42" fmla="*/ 151 w 464"/>
                <a:gd name="T43" fmla="*/ 250 h 400"/>
                <a:gd name="T44" fmla="*/ 151 w 464"/>
                <a:gd name="T45" fmla="*/ 305 h 400"/>
                <a:gd name="T46" fmla="*/ 101 w 464"/>
                <a:gd name="T47" fmla="*/ 266 h 400"/>
                <a:gd name="T48" fmla="*/ 151 w 464"/>
                <a:gd name="T49" fmla="*/ 305 h 400"/>
                <a:gd name="T50" fmla="*/ 168 w 464"/>
                <a:gd name="T51" fmla="*/ 306 h 400"/>
                <a:gd name="T52" fmla="*/ 218 w 464"/>
                <a:gd name="T53" fmla="*/ 266 h 400"/>
                <a:gd name="T54" fmla="*/ 285 w 464"/>
                <a:gd name="T55" fmla="*/ 266 h 400"/>
                <a:gd name="T56" fmla="*/ 235 w 464"/>
                <a:gd name="T57" fmla="*/ 310 h 400"/>
                <a:gd name="T58" fmla="*/ 285 w 464"/>
                <a:gd name="T59" fmla="*/ 266 h 400"/>
                <a:gd name="T60" fmla="*/ 285 w 464"/>
                <a:gd name="T61" fmla="*/ 200 h 400"/>
                <a:gd name="T62" fmla="*/ 235 w 464"/>
                <a:gd name="T63" fmla="*/ 250 h 400"/>
                <a:gd name="T64" fmla="*/ 218 w 464"/>
                <a:gd name="T65" fmla="*/ 250 h 400"/>
                <a:gd name="T66" fmla="*/ 168 w 464"/>
                <a:gd name="T67" fmla="*/ 200 h 400"/>
                <a:gd name="T68" fmla="*/ 218 w 464"/>
                <a:gd name="T69" fmla="*/ 250 h 400"/>
                <a:gd name="T70" fmla="*/ 301 w 464"/>
                <a:gd name="T71" fmla="*/ 250 h 400"/>
                <a:gd name="T72" fmla="*/ 341 w 464"/>
                <a:gd name="T73" fmla="*/ 200 h 400"/>
                <a:gd name="T74" fmla="*/ 151 w 464"/>
                <a:gd name="T75" fmla="*/ 183 h 400"/>
                <a:gd name="T76" fmla="*/ 101 w 464"/>
                <a:gd name="T77" fmla="*/ 133 h 400"/>
                <a:gd name="T78" fmla="*/ 151 w 464"/>
                <a:gd name="T79" fmla="*/ 183 h 400"/>
                <a:gd name="T80" fmla="*/ 43 w 464"/>
                <a:gd name="T81" fmla="*/ 294 h 400"/>
                <a:gd name="T82" fmla="*/ 305 w 464"/>
                <a:gd name="T83" fmla="*/ 331 h 400"/>
                <a:gd name="T84" fmla="*/ 306 w 464"/>
                <a:gd name="T85" fmla="*/ 383 h 400"/>
                <a:gd name="T86" fmla="*/ 56 w 464"/>
                <a:gd name="T87" fmla="*/ 391 h 400"/>
                <a:gd name="T88" fmla="*/ 114 w 464"/>
                <a:gd name="T89" fmla="*/ 400 h 400"/>
                <a:gd name="T90" fmla="*/ 306 w 464"/>
                <a:gd name="T91" fmla="*/ 400 h 400"/>
                <a:gd name="T92" fmla="*/ 331 w 464"/>
                <a:gd name="T93" fmla="*/ 325 h 400"/>
                <a:gd name="T94" fmla="*/ 431 w 464"/>
                <a:gd name="T95" fmla="*/ 16 h 400"/>
                <a:gd name="T96" fmla="*/ 464 w 464"/>
                <a:gd name="T97" fmla="*/ 16 h 400"/>
                <a:gd name="T98" fmla="*/ 448 w 464"/>
                <a:gd name="T99" fmla="*/ 0 h 400"/>
                <a:gd name="T100" fmla="*/ 359 w 464"/>
                <a:gd name="T101" fmla="*/ 116 h 400"/>
                <a:gd name="T102" fmla="*/ 5 w 464"/>
                <a:gd name="T103" fmla="*/ 12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4" h="400">
                  <a:moveTo>
                    <a:pt x="20" y="139"/>
                  </a:moveTo>
                  <a:cubicBezTo>
                    <a:pt x="20" y="137"/>
                    <a:pt x="19" y="135"/>
                    <a:pt x="20" y="134"/>
                  </a:cubicBezTo>
                  <a:cubicBezTo>
                    <a:pt x="20" y="134"/>
                    <a:pt x="21" y="133"/>
                    <a:pt x="23" y="133"/>
                  </a:cubicBezTo>
                  <a:lnTo>
                    <a:pt x="85" y="133"/>
                  </a:lnTo>
                  <a:lnTo>
                    <a:pt x="85" y="183"/>
                  </a:lnTo>
                  <a:lnTo>
                    <a:pt x="35" y="183"/>
                  </a:lnTo>
                  <a:lnTo>
                    <a:pt x="35" y="185"/>
                  </a:lnTo>
                  <a:lnTo>
                    <a:pt x="20" y="139"/>
                  </a:lnTo>
                  <a:close/>
                  <a:moveTo>
                    <a:pt x="35" y="200"/>
                  </a:moveTo>
                  <a:lnTo>
                    <a:pt x="85" y="200"/>
                  </a:lnTo>
                  <a:lnTo>
                    <a:pt x="85" y="250"/>
                  </a:lnTo>
                  <a:lnTo>
                    <a:pt x="49" y="250"/>
                  </a:lnTo>
                  <a:lnTo>
                    <a:pt x="35" y="200"/>
                  </a:lnTo>
                  <a:close/>
                  <a:moveTo>
                    <a:pt x="53" y="266"/>
                  </a:moveTo>
                  <a:lnTo>
                    <a:pt x="85" y="266"/>
                  </a:lnTo>
                  <a:lnTo>
                    <a:pt x="85" y="301"/>
                  </a:lnTo>
                  <a:lnTo>
                    <a:pt x="75" y="301"/>
                  </a:lnTo>
                  <a:cubicBezTo>
                    <a:pt x="69" y="300"/>
                    <a:pt x="62" y="295"/>
                    <a:pt x="60" y="290"/>
                  </a:cubicBezTo>
                  <a:lnTo>
                    <a:pt x="53" y="266"/>
                  </a:lnTo>
                  <a:close/>
                  <a:moveTo>
                    <a:pt x="301" y="314"/>
                  </a:moveTo>
                  <a:lnTo>
                    <a:pt x="301" y="266"/>
                  </a:lnTo>
                  <a:lnTo>
                    <a:pt x="327" y="266"/>
                  </a:lnTo>
                  <a:lnTo>
                    <a:pt x="316" y="316"/>
                  </a:lnTo>
                  <a:cubicBezTo>
                    <a:pt x="313" y="315"/>
                    <a:pt x="312" y="315"/>
                    <a:pt x="308" y="314"/>
                  </a:cubicBezTo>
                  <a:lnTo>
                    <a:pt x="301" y="314"/>
                  </a:lnTo>
                  <a:close/>
                  <a:moveTo>
                    <a:pt x="355" y="133"/>
                  </a:moveTo>
                  <a:lnTo>
                    <a:pt x="345" y="183"/>
                  </a:lnTo>
                  <a:lnTo>
                    <a:pt x="301" y="183"/>
                  </a:lnTo>
                  <a:lnTo>
                    <a:pt x="301" y="133"/>
                  </a:lnTo>
                  <a:lnTo>
                    <a:pt x="355" y="133"/>
                  </a:lnTo>
                  <a:close/>
                  <a:moveTo>
                    <a:pt x="285" y="133"/>
                  </a:moveTo>
                  <a:lnTo>
                    <a:pt x="285" y="183"/>
                  </a:lnTo>
                  <a:lnTo>
                    <a:pt x="235" y="183"/>
                  </a:lnTo>
                  <a:lnTo>
                    <a:pt x="235" y="133"/>
                  </a:lnTo>
                  <a:lnTo>
                    <a:pt x="285" y="133"/>
                  </a:lnTo>
                  <a:close/>
                  <a:moveTo>
                    <a:pt x="218" y="183"/>
                  </a:moveTo>
                  <a:lnTo>
                    <a:pt x="168" y="183"/>
                  </a:lnTo>
                  <a:lnTo>
                    <a:pt x="168" y="133"/>
                  </a:lnTo>
                  <a:lnTo>
                    <a:pt x="218" y="133"/>
                  </a:lnTo>
                  <a:lnTo>
                    <a:pt x="218" y="183"/>
                  </a:lnTo>
                  <a:close/>
                  <a:moveTo>
                    <a:pt x="101" y="250"/>
                  </a:moveTo>
                  <a:lnTo>
                    <a:pt x="101" y="200"/>
                  </a:lnTo>
                  <a:lnTo>
                    <a:pt x="151" y="200"/>
                  </a:lnTo>
                  <a:lnTo>
                    <a:pt x="151" y="250"/>
                  </a:lnTo>
                  <a:lnTo>
                    <a:pt x="101" y="250"/>
                  </a:lnTo>
                  <a:close/>
                  <a:moveTo>
                    <a:pt x="151" y="305"/>
                  </a:moveTo>
                  <a:lnTo>
                    <a:pt x="101" y="302"/>
                  </a:lnTo>
                  <a:lnTo>
                    <a:pt x="101" y="266"/>
                  </a:lnTo>
                  <a:lnTo>
                    <a:pt x="151" y="266"/>
                  </a:lnTo>
                  <a:lnTo>
                    <a:pt x="151" y="305"/>
                  </a:lnTo>
                  <a:close/>
                  <a:moveTo>
                    <a:pt x="218" y="309"/>
                  </a:moveTo>
                  <a:lnTo>
                    <a:pt x="168" y="306"/>
                  </a:lnTo>
                  <a:lnTo>
                    <a:pt x="168" y="266"/>
                  </a:lnTo>
                  <a:lnTo>
                    <a:pt x="218" y="266"/>
                  </a:lnTo>
                  <a:lnTo>
                    <a:pt x="218" y="309"/>
                  </a:lnTo>
                  <a:close/>
                  <a:moveTo>
                    <a:pt x="285" y="266"/>
                  </a:moveTo>
                  <a:lnTo>
                    <a:pt x="285" y="313"/>
                  </a:lnTo>
                  <a:lnTo>
                    <a:pt x="235" y="310"/>
                  </a:lnTo>
                  <a:lnTo>
                    <a:pt x="235" y="266"/>
                  </a:lnTo>
                  <a:lnTo>
                    <a:pt x="285" y="266"/>
                  </a:lnTo>
                  <a:close/>
                  <a:moveTo>
                    <a:pt x="235" y="200"/>
                  </a:moveTo>
                  <a:lnTo>
                    <a:pt x="285" y="200"/>
                  </a:lnTo>
                  <a:lnTo>
                    <a:pt x="285" y="250"/>
                  </a:lnTo>
                  <a:lnTo>
                    <a:pt x="235" y="250"/>
                  </a:lnTo>
                  <a:lnTo>
                    <a:pt x="235" y="200"/>
                  </a:lnTo>
                  <a:close/>
                  <a:moveTo>
                    <a:pt x="218" y="250"/>
                  </a:moveTo>
                  <a:lnTo>
                    <a:pt x="168" y="250"/>
                  </a:lnTo>
                  <a:lnTo>
                    <a:pt x="168" y="200"/>
                  </a:lnTo>
                  <a:lnTo>
                    <a:pt x="218" y="200"/>
                  </a:lnTo>
                  <a:lnTo>
                    <a:pt x="218" y="250"/>
                  </a:lnTo>
                  <a:close/>
                  <a:moveTo>
                    <a:pt x="330" y="250"/>
                  </a:moveTo>
                  <a:lnTo>
                    <a:pt x="301" y="250"/>
                  </a:lnTo>
                  <a:lnTo>
                    <a:pt x="301" y="200"/>
                  </a:lnTo>
                  <a:lnTo>
                    <a:pt x="341" y="200"/>
                  </a:lnTo>
                  <a:lnTo>
                    <a:pt x="330" y="250"/>
                  </a:lnTo>
                  <a:close/>
                  <a:moveTo>
                    <a:pt x="151" y="183"/>
                  </a:moveTo>
                  <a:lnTo>
                    <a:pt x="101" y="183"/>
                  </a:lnTo>
                  <a:lnTo>
                    <a:pt x="101" y="133"/>
                  </a:lnTo>
                  <a:lnTo>
                    <a:pt x="151" y="133"/>
                  </a:lnTo>
                  <a:lnTo>
                    <a:pt x="151" y="183"/>
                  </a:lnTo>
                  <a:close/>
                  <a:moveTo>
                    <a:pt x="2" y="143"/>
                  </a:moveTo>
                  <a:lnTo>
                    <a:pt x="43" y="294"/>
                  </a:lnTo>
                  <a:cubicBezTo>
                    <a:pt x="47" y="306"/>
                    <a:pt x="59" y="317"/>
                    <a:pt x="72" y="317"/>
                  </a:cubicBezTo>
                  <a:lnTo>
                    <a:pt x="305" y="331"/>
                  </a:lnTo>
                  <a:cubicBezTo>
                    <a:pt x="319" y="332"/>
                    <a:pt x="331" y="344"/>
                    <a:pt x="331" y="358"/>
                  </a:cubicBezTo>
                  <a:cubicBezTo>
                    <a:pt x="331" y="372"/>
                    <a:pt x="320" y="383"/>
                    <a:pt x="306" y="383"/>
                  </a:cubicBezTo>
                  <a:lnTo>
                    <a:pt x="64" y="383"/>
                  </a:lnTo>
                  <a:cubicBezTo>
                    <a:pt x="60" y="383"/>
                    <a:pt x="56" y="387"/>
                    <a:pt x="56" y="391"/>
                  </a:cubicBezTo>
                  <a:cubicBezTo>
                    <a:pt x="56" y="396"/>
                    <a:pt x="60" y="400"/>
                    <a:pt x="64" y="400"/>
                  </a:cubicBezTo>
                  <a:lnTo>
                    <a:pt x="114" y="400"/>
                  </a:lnTo>
                  <a:lnTo>
                    <a:pt x="281" y="400"/>
                  </a:lnTo>
                  <a:lnTo>
                    <a:pt x="306" y="400"/>
                  </a:lnTo>
                  <a:cubicBezTo>
                    <a:pt x="329" y="400"/>
                    <a:pt x="348" y="381"/>
                    <a:pt x="348" y="358"/>
                  </a:cubicBezTo>
                  <a:cubicBezTo>
                    <a:pt x="348" y="345"/>
                    <a:pt x="341" y="333"/>
                    <a:pt x="331" y="325"/>
                  </a:cubicBezTo>
                  <a:lnTo>
                    <a:pt x="397" y="16"/>
                  </a:lnTo>
                  <a:lnTo>
                    <a:pt x="431" y="16"/>
                  </a:lnTo>
                  <a:cubicBezTo>
                    <a:pt x="431" y="26"/>
                    <a:pt x="438" y="33"/>
                    <a:pt x="448" y="33"/>
                  </a:cubicBezTo>
                  <a:cubicBezTo>
                    <a:pt x="457" y="33"/>
                    <a:pt x="464" y="26"/>
                    <a:pt x="464" y="16"/>
                  </a:cubicBezTo>
                  <a:cubicBezTo>
                    <a:pt x="464" y="8"/>
                    <a:pt x="458" y="2"/>
                    <a:pt x="451" y="0"/>
                  </a:cubicBezTo>
                  <a:cubicBezTo>
                    <a:pt x="450" y="0"/>
                    <a:pt x="449" y="0"/>
                    <a:pt x="448" y="0"/>
                  </a:cubicBezTo>
                  <a:lnTo>
                    <a:pt x="384" y="0"/>
                  </a:lnTo>
                  <a:lnTo>
                    <a:pt x="359" y="116"/>
                  </a:lnTo>
                  <a:lnTo>
                    <a:pt x="23" y="116"/>
                  </a:lnTo>
                  <a:cubicBezTo>
                    <a:pt x="15" y="116"/>
                    <a:pt x="9" y="119"/>
                    <a:pt x="5" y="124"/>
                  </a:cubicBezTo>
                  <a:cubicBezTo>
                    <a:pt x="1" y="129"/>
                    <a:pt x="0" y="136"/>
                    <a:pt x="2" y="1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1029">
              <a:extLst>
                <a:ext uri="{FF2B5EF4-FFF2-40B4-BE49-F238E27FC236}">
                  <a16:creationId xmlns:a16="http://schemas.microsoft.com/office/drawing/2014/main" id="{BED76420-82BD-6DF5-B5E5-140775C2A4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1313" y="3027363"/>
              <a:ext cx="49213" cy="49213"/>
            </a:xfrm>
            <a:custGeom>
              <a:avLst/>
              <a:gdLst>
                <a:gd name="T0" fmla="*/ 50 w 66"/>
                <a:gd name="T1" fmla="*/ 33 h 66"/>
                <a:gd name="T2" fmla="*/ 33 w 66"/>
                <a:gd name="T3" fmla="*/ 50 h 66"/>
                <a:gd name="T4" fmla="*/ 16 w 66"/>
                <a:gd name="T5" fmla="*/ 33 h 66"/>
                <a:gd name="T6" fmla="*/ 33 w 66"/>
                <a:gd name="T7" fmla="*/ 16 h 66"/>
                <a:gd name="T8" fmla="*/ 50 w 66"/>
                <a:gd name="T9" fmla="*/ 33 h 66"/>
                <a:gd name="T10" fmla="*/ 33 w 66"/>
                <a:gd name="T11" fmla="*/ 0 h 66"/>
                <a:gd name="T12" fmla="*/ 0 w 66"/>
                <a:gd name="T13" fmla="*/ 33 h 66"/>
                <a:gd name="T14" fmla="*/ 33 w 66"/>
                <a:gd name="T15" fmla="*/ 66 h 66"/>
                <a:gd name="T16" fmla="*/ 66 w 66"/>
                <a:gd name="T17" fmla="*/ 33 h 66"/>
                <a:gd name="T18" fmla="*/ 33 w 66"/>
                <a:gd name="T1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66">
                  <a:moveTo>
                    <a:pt x="50" y="33"/>
                  </a:moveTo>
                  <a:cubicBezTo>
                    <a:pt x="50" y="42"/>
                    <a:pt x="42" y="50"/>
                    <a:pt x="33" y="50"/>
                  </a:cubicBezTo>
                  <a:cubicBezTo>
                    <a:pt x="24" y="50"/>
                    <a:pt x="16" y="42"/>
                    <a:pt x="16" y="33"/>
                  </a:cubicBezTo>
                  <a:cubicBezTo>
                    <a:pt x="16" y="24"/>
                    <a:pt x="24" y="16"/>
                    <a:pt x="33" y="16"/>
                  </a:cubicBezTo>
                  <a:cubicBezTo>
                    <a:pt x="42" y="16"/>
                    <a:pt x="50" y="24"/>
                    <a:pt x="50" y="33"/>
                  </a:cubicBezTo>
                  <a:close/>
                  <a:moveTo>
                    <a:pt x="33" y="0"/>
                  </a:moveTo>
                  <a:cubicBezTo>
                    <a:pt x="14" y="0"/>
                    <a:pt x="0" y="15"/>
                    <a:pt x="0" y="33"/>
                  </a:cubicBezTo>
                  <a:cubicBezTo>
                    <a:pt x="0" y="51"/>
                    <a:pt x="14" y="66"/>
                    <a:pt x="33" y="66"/>
                  </a:cubicBez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1030">
              <a:extLst>
                <a:ext uri="{FF2B5EF4-FFF2-40B4-BE49-F238E27FC236}">
                  <a16:creationId xmlns:a16="http://schemas.microsoft.com/office/drawing/2014/main" id="{F4D7F604-FA2F-0A69-E98A-1D0E7EF969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7488" y="3027363"/>
              <a:ext cx="49213" cy="49213"/>
            </a:xfrm>
            <a:custGeom>
              <a:avLst/>
              <a:gdLst>
                <a:gd name="T0" fmla="*/ 50 w 67"/>
                <a:gd name="T1" fmla="*/ 33 h 66"/>
                <a:gd name="T2" fmla="*/ 33 w 67"/>
                <a:gd name="T3" fmla="*/ 50 h 66"/>
                <a:gd name="T4" fmla="*/ 17 w 67"/>
                <a:gd name="T5" fmla="*/ 33 h 66"/>
                <a:gd name="T6" fmla="*/ 33 w 67"/>
                <a:gd name="T7" fmla="*/ 16 h 66"/>
                <a:gd name="T8" fmla="*/ 50 w 67"/>
                <a:gd name="T9" fmla="*/ 33 h 66"/>
                <a:gd name="T10" fmla="*/ 33 w 67"/>
                <a:gd name="T11" fmla="*/ 0 h 66"/>
                <a:gd name="T12" fmla="*/ 0 w 67"/>
                <a:gd name="T13" fmla="*/ 33 h 66"/>
                <a:gd name="T14" fmla="*/ 33 w 67"/>
                <a:gd name="T15" fmla="*/ 66 h 66"/>
                <a:gd name="T16" fmla="*/ 67 w 67"/>
                <a:gd name="T17" fmla="*/ 33 h 66"/>
                <a:gd name="T18" fmla="*/ 33 w 67"/>
                <a:gd name="T1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6">
                  <a:moveTo>
                    <a:pt x="50" y="33"/>
                  </a:moveTo>
                  <a:cubicBezTo>
                    <a:pt x="50" y="42"/>
                    <a:pt x="42" y="50"/>
                    <a:pt x="33" y="50"/>
                  </a:cubicBezTo>
                  <a:cubicBezTo>
                    <a:pt x="24" y="50"/>
                    <a:pt x="17" y="42"/>
                    <a:pt x="17" y="33"/>
                  </a:cubicBezTo>
                  <a:cubicBezTo>
                    <a:pt x="17" y="24"/>
                    <a:pt x="24" y="16"/>
                    <a:pt x="33" y="16"/>
                  </a:cubicBezTo>
                  <a:cubicBezTo>
                    <a:pt x="42" y="16"/>
                    <a:pt x="50" y="24"/>
                    <a:pt x="50" y="33"/>
                  </a:cubicBezTo>
                  <a:close/>
                  <a:moveTo>
                    <a:pt x="33" y="0"/>
                  </a:move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ubicBezTo>
                    <a:pt x="52" y="66"/>
                    <a:pt x="67" y="51"/>
                    <a:pt x="67" y="33"/>
                  </a:cubicBezTo>
                  <a:cubicBezTo>
                    <a:pt x="67" y="15"/>
                    <a:pt x="52" y="0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1031">
              <a:extLst>
                <a:ext uri="{FF2B5EF4-FFF2-40B4-BE49-F238E27FC236}">
                  <a16:creationId xmlns:a16="http://schemas.microsoft.com/office/drawing/2014/main" id="{6E02A61D-1C47-36EE-4A3D-F01EF08A7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913" y="2978150"/>
              <a:ext cx="98425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1032">
              <a:extLst>
                <a:ext uri="{FF2B5EF4-FFF2-40B4-BE49-F238E27FC236}">
                  <a16:creationId xmlns:a16="http://schemas.microsoft.com/office/drawing/2014/main" id="{144A76CC-0B95-4C3C-31F9-43B015F9C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0213" y="3014663"/>
              <a:ext cx="49213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1033">
              <a:extLst>
                <a:ext uri="{FF2B5EF4-FFF2-40B4-BE49-F238E27FC236}">
                  <a16:creationId xmlns:a16="http://schemas.microsoft.com/office/drawing/2014/main" id="{8CACEEC2-3255-CCFB-DFF1-53DC1EF17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6738" y="2643188"/>
              <a:ext cx="12700" cy="2968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1034">
              <a:extLst>
                <a:ext uri="{FF2B5EF4-FFF2-40B4-BE49-F238E27FC236}">
                  <a16:creationId xmlns:a16="http://schemas.microsoft.com/office/drawing/2014/main" id="{B8DEF5A0-36CA-CC37-1EF0-B58791DDA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6738" y="2630488"/>
              <a:ext cx="36513" cy="12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Rectangle 1035">
              <a:extLst>
                <a:ext uri="{FF2B5EF4-FFF2-40B4-BE49-F238E27FC236}">
                  <a16:creationId xmlns:a16="http://schemas.microsoft.com/office/drawing/2014/main" id="{74C0DEF0-E902-99A8-0608-308E0674D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6738" y="2927350"/>
              <a:ext cx="36513" cy="12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1036">
              <a:extLst>
                <a:ext uri="{FF2B5EF4-FFF2-40B4-BE49-F238E27FC236}">
                  <a16:creationId xmlns:a16="http://schemas.microsoft.com/office/drawing/2014/main" id="{7DE62F7D-02D2-2A9E-0AFA-A3E50EA459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2913" y="3114675"/>
              <a:ext cx="49213" cy="49213"/>
            </a:xfrm>
            <a:custGeom>
              <a:avLst/>
              <a:gdLst>
                <a:gd name="T0" fmla="*/ 16 w 66"/>
                <a:gd name="T1" fmla="*/ 17 h 67"/>
                <a:gd name="T2" fmla="*/ 16 w 66"/>
                <a:gd name="T3" fmla="*/ 50 h 67"/>
                <a:gd name="T4" fmla="*/ 50 w 66"/>
                <a:gd name="T5" fmla="*/ 50 h 67"/>
                <a:gd name="T6" fmla="*/ 50 w 66"/>
                <a:gd name="T7" fmla="*/ 17 h 67"/>
                <a:gd name="T8" fmla="*/ 16 w 66"/>
                <a:gd name="T9" fmla="*/ 17 h 67"/>
                <a:gd name="T10" fmla="*/ 50 w 66"/>
                <a:gd name="T11" fmla="*/ 50 h 67"/>
                <a:gd name="T12" fmla="*/ 50 w 66"/>
                <a:gd name="T13" fmla="*/ 67 h 67"/>
                <a:gd name="T14" fmla="*/ 16 w 66"/>
                <a:gd name="T15" fmla="*/ 67 h 67"/>
                <a:gd name="T16" fmla="*/ 0 w 66"/>
                <a:gd name="T17" fmla="*/ 50 h 67"/>
                <a:gd name="T18" fmla="*/ 0 w 66"/>
                <a:gd name="T19" fmla="*/ 17 h 67"/>
                <a:gd name="T20" fmla="*/ 16 w 66"/>
                <a:gd name="T21" fmla="*/ 0 h 67"/>
                <a:gd name="T22" fmla="*/ 50 w 66"/>
                <a:gd name="T23" fmla="*/ 0 h 67"/>
                <a:gd name="T24" fmla="*/ 66 w 66"/>
                <a:gd name="T25" fmla="*/ 17 h 67"/>
                <a:gd name="T26" fmla="*/ 66 w 66"/>
                <a:gd name="T27" fmla="*/ 50 h 67"/>
                <a:gd name="T28" fmla="*/ 50 w 66"/>
                <a:gd name="T2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67">
                  <a:moveTo>
                    <a:pt x="16" y="17"/>
                  </a:moveTo>
                  <a:lnTo>
                    <a:pt x="16" y="50"/>
                  </a:lnTo>
                  <a:lnTo>
                    <a:pt x="50" y="50"/>
                  </a:lnTo>
                  <a:lnTo>
                    <a:pt x="50" y="17"/>
                  </a:lnTo>
                  <a:lnTo>
                    <a:pt x="16" y="17"/>
                  </a:lnTo>
                  <a:close/>
                  <a:moveTo>
                    <a:pt x="50" y="50"/>
                  </a:moveTo>
                  <a:close/>
                  <a:moveTo>
                    <a:pt x="50" y="67"/>
                  </a:moveTo>
                  <a:lnTo>
                    <a:pt x="16" y="67"/>
                  </a:lnTo>
                  <a:cubicBezTo>
                    <a:pt x="7" y="67"/>
                    <a:pt x="0" y="60"/>
                    <a:pt x="0" y="50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50" y="0"/>
                  </a:lnTo>
                  <a:cubicBezTo>
                    <a:pt x="59" y="0"/>
                    <a:pt x="66" y="8"/>
                    <a:pt x="66" y="17"/>
                  </a:cubicBezTo>
                  <a:lnTo>
                    <a:pt x="66" y="50"/>
                  </a:lnTo>
                  <a:cubicBezTo>
                    <a:pt x="66" y="60"/>
                    <a:pt x="59" y="67"/>
                    <a:pt x="50" y="6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1037">
              <a:extLst>
                <a:ext uri="{FF2B5EF4-FFF2-40B4-BE49-F238E27FC236}">
                  <a16:creationId xmlns:a16="http://schemas.microsoft.com/office/drawing/2014/main" id="{6C76031B-38C7-FA68-2A5C-54E85E770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988" y="2916238"/>
              <a:ext cx="373063" cy="285750"/>
            </a:xfrm>
            <a:custGeom>
              <a:avLst/>
              <a:gdLst>
                <a:gd name="T0" fmla="*/ 483 w 500"/>
                <a:gd name="T1" fmla="*/ 315 h 383"/>
                <a:gd name="T2" fmla="*/ 433 w 500"/>
                <a:gd name="T3" fmla="*/ 366 h 383"/>
                <a:gd name="T4" fmla="*/ 67 w 500"/>
                <a:gd name="T5" fmla="*/ 366 h 383"/>
                <a:gd name="T6" fmla="*/ 17 w 500"/>
                <a:gd name="T7" fmla="*/ 315 h 383"/>
                <a:gd name="T8" fmla="*/ 17 w 500"/>
                <a:gd name="T9" fmla="*/ 200 h 383"/>
                <a:gd name="T10" fmla="*/ 0 w 500"/>
                <a:gd name="T11" fmla="*/ 200 h 383"/>
                <a:gd name="T12" fmla="*/ 0 w 500"/>
                <a:gd name="T13" fmla="*/ 315 h 383"/>
                <a:gd name="T14" fmla="*/ 67 w 500"/>
                <a:gd name="T15" fmla="*/ 383 h 383"/>
                <a:gd name="T16" fmla="*/ 433 w 500"/>
                <a:gd name="T17" fmla="*/ 383 h 383"/>
                <a:gd name="T18" fmla="*/ 500 w 500"/>
                <a:gd name="T19" fmla="*/ 315 h 383"/>
                <a:gd name="T20" fmla="*/ 500 w 500"/>
                <a:gd name="T21" fmla="*/ 0 h 383"/>
                <a:gd name="T22" fmla="*/ 483 w 500"/>
                <a:gd name="T23" fmla="*/ 0 h 383"/>
                <a:gd name="T24" fmla="*/ 483 w 500"/>
                <a:gd name="T25" fmla="*/ 315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0" h="383">
                  <a:moveTo>
                    <a:pt x="483" y="315"/>
                  </a:moveTo>
                  <a:cubicBezTo>
                    <a:pt x="483" y="343"/>
                    <a:pt x="461" y="366"/>
                    <a:pt x="433" y="366"/>
                  </a:cubicBezTo>
                  <a:lnTo>
                    <a:pt x="67" y="366"/>
                  </a:lnTo>
                  <a:cubicBezTo>
                    <a:pt x="39" y="366"/>
                    <a:pt x="17" y="343"/>
                    <a:pt x="17" y="315"/>
                  </a:cubicBezTo>
                  <a:lnTo>
                    <a:pt x="17" y="200"/>
                  </a:lnTo>
                  <a:lnTo>
                    <a:pt x="0" y="200"/>
                  </a:lnTo>
                  <a:lnTo>
                    <a:pt x="0" y="315"/>
                  </a:lnTo>
                  <a:cubicBezTo>
                    <a:pt x="0" y="352"/>
                    <a:pt x="30" y="383"/>
                    <a:pt x="67" y="383"/>
                  </a:cubicBezTo>
                  <a:lnTo>
                    <a:pt x="433" y="383"/>
                  </a:lnTo>
                  <a:cubicBezTo>
                    <a:pt x="470" y="383"/>
                    <a:pt x="500" y="352"/>
                    <a:pt x="500" y="315"/>
                  </a:cubicBezTo>
                  <a:lnTo>
                    <a:pt x="500" y="0"/>
                  </a:lnTo>
                  <a:lnTo>
                    <a:pt x="483" y="0"/>
                  </a:lnTo>
                  <a:lnTo>
                    <a:pt x="483" y="315"/>
                  </a:ln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1038">
              <a:extLst>
                <a:ext uri="{FF2B5EF4-FFF2-40B4-BE49-F238E27FC236}">
                  <a16:creationId xmlns:a16="http://schemas.microsoft.com/office/drawing/2014/main" id="{E5E14D60-A78F-0D44-C7C8-6FB093324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988" y="2530475"/>
              <a:ext cx="373063" cy="274638"/>
            </a:xfrm>
            <a:custGeom>
              <a:avLst/>
              <a:gdLst>
                <a:gd name="T0" fmla="*/ 500 w 500"/>
                <a:gd name="T1" fmla="*/ 66 h 367"/>
                <a:gd name="T2" fmla="*/ 433 w 500"/>
                <a:gd name="T3" fmla="*/ 0 h 367"/>
                <a:gd name="T4" fmla="*/ 67 w 500"/>
                <a:gd name="T5" fmla="*/ 0 h 367"/>
                <a:gd name="T6" fmla="*/ 0 w 500"/>
                <a:gd name="T7" fmla="*/ 66 h 367"/>
                <a:gd name="T8" fmla="*/ 0 w 500"/>
                <a:gd name="T9" fmla="*/ 367 h 367"/>
                <a:gd name="T10" fmla="*/ 17 w 500"/>
                <a:gd name="T11" fmla="*/ 367 h 367"/>
                <a:gd name="T12" fmla="*/ 17 w 500"/>
                <a:gd name="T13" fmla="*/ 66 h 367"/>
                <a:gd name="T14" fmla="*/ 67 w 500"/>
                <a:gd name="T15" fmla="*/ 17 h 367"/>
                <a:gd name="T16" fmla="*/ 433 w 500"/>
                <a:gd name="T17" fmla="*/ 17 h 367"/>
                <a:gd name="T18" fmla="*/ 483 w 500"/>
                <a:gd name="T19" fmla="*/ 66 h 367"/>
                <a:gd name="T20" fmla="*/ 483 w 500"/>
                <a:gd name="T21" fmla="*/ 150 h 367"/>
                <a:gd name="T22" fmla="*/ 500 w 500"/>
                <a:gd name="T23" fmla="*/ 150 h 367"/>
                <a:gd name="T24" fmla="*/ 500 w 500"/>
                <a:gd name="T25" fmla="*/ 6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0" h="367">
                  <a:moveTo>
                    <a:pt x="500" y="66"/>
                  </a:moveTo>
                  <a:cubicBezTo>
                    <a:pt x="500" y="29"/>
                    <a:pt x="470" y="0"/>
                    <a:pt x="433" y="0"/>
                  </a:cubicBezTo>
                  <a:lnTo>
                    <a:pt x="67" y="0"/>
                  </a:lnTo>
                  <a:cubicBezTo>
                    <a:pt x="30" y="0"/>
                    <a:pt x="0" y="29"/>
                    <a:pt x="0" y="66"/>
                  </a:cubicBezTo>
                  <a:lnTo>
                    <a:pt x="0" y="367"/>
                  </a:lnTo>
                  <a:lnTo>
                    <a:pt x="17" y="367"/>
                  </a:lnTo>
                  <a:lnTo>
                    <a:pt x="17" y="66"/>
                  </a:lnTo>
                  <a:cubicBezTo>
                    <a:pt x="17" y="38"/>
                    <a:pt x="39" y="17"/>
                    <a:pt x="67" y="17"/>
                  </a:cubicBezTo>
                  <a:lnTo>
                    <a:pt x="433" y="17"/>
                  </a:lnTo>
                  <a:cubicBezTo>
                    <a:pt x="461" y="17"/>
                    <a:pt x="483" y="38"/>
                    <a:pt x="483" y="66"/>
                  </a:cubicBezTo>
                  <a:lnTo>
                    <a:pt x="483" y="150"/>
                  </a:lnTo>
                  <a:lnTo>
                    <a:pt x="500" y="150"/>
                  </a:lnTo>
                  <a:lnTo>
                    <a:pt x="500" y="66"/>
                  </a:ln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 1039">
              <a:extLst>
                <a:ext uri="{FF2B5EF4-FFF2-40B4-BE49-F238E27FC236}">
                  <a16:creationId xmlns:a16="http://schemas.microsoft.com/office/drawing/2014/main" id="{AC22652D-0D5C-80FA-F718-78C691293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3688" y="3089275"/>
              <a:ext cx="347663" cy="1270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ectangle 1040">
              <a:extLst>
                <a:ext uri="{FF2B5EF4-FFF2-40B4-BE49-F238E27FC236}">
                  <a16:creationId xmlns:a16="http://schemas.microsoft.com/office/drawing/2014/main" id="{37C70E96-55A3-07BD-9F4C-509FA6850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3688" y="2605088"/>
              <a:ext cx="347663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1152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FA84DD-6C5F-51B9-046B-67545D4103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Incentive details</a:t>
            </a:r>
          </a:p>
        </p:txBody>
      </p:sp>
    </p:spTree>
    <p:extLst>
      <p:ext uri="{BB962C8B-B14F-4D97-AF65-F5344CB8AC3E}">
        <p14:creationId xmlns:p14="http://schemas.microsoft.com/office/powerpoint/2010/main" val="1588133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2A5B5E-E0DE-415B-A6F4-CFEEF7388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Advertising mail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3E2F29-E178-45FC-975E-4D4DEC369B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Test and Innovate Incentive for new advertising volume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187D4-D4D7-47E6-965E-D830B1D246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6</a:t>
            </a:fld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A78E5B-54A1-CF11-D74B-7D5738BD6A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Full terms and conditions apply</a:t>
            </a: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A186F85E-9BDC-4E28-AE46-0CBEE7AC0FAC}"/>
              </a:ext>
            </a:extLst>
          </p:cNvPr>
          <p:cNvSpPr/>
          <p:nvPr/>
        </p:nvSpPr>
        <p:spPr>
          <a:xfrm>
            <a:off x="1126724" y="2079037"/>
            <a:ext cx="2098040" cy="2098040"/>
          </a:xfrm>
          <a:prstGeom prst="donut">
            <a:avLst>
              <a:gd name="adj" fmla="val 803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E40DF4C9-1C02-4D83-B456-B9F8C51BD9A1}"/>
              </a:ext>
            </a:extLst>
          </p:cNvPr>
          <p:cNvSpPr/>
          <p:nvPr/>
        </p:nvSpPr>
        <p:spPr>
          <a:xfrm>
            <a:off x="3762477" y="2079037"/>
            <a:ext cx="2098040" cy="2098040"/>
          </a:xfrm>
          <a:prstGeom prst="donut">
            <a:avLst>
              <a:gd name="adj" fmla="val 78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B2B8199D-66B6-4531-A1F2-67B46C68E967}"/>
              </a:ext>
            </a:extLst>
          </p:cNvPr>
          <p:cNvSpPr/>
          <p:nvPr/>
        </p:nvSpPr>
        <p:spPr>
          <a:xfrm>
            <a:off x="6474460" y="2079037"/>
            <a:ext cx="2098040" cy="2098040"/>
          </a:xfrm>
          <a:prstGeom prst="donut">
            <a:avLst>
              <a:gd name="adj" fmla="val 880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15D6123C-4457-41A3-A967-C9EBF80D0119}"/>
              </a:ext>
            </a:extLst>
          </p:cNvPr>
          <p:cNvSpPr/>
          <p:nvPr/>
        </p:nvSpPr>
        <p:spPr>
          <a:xfrm>
            <a:off x="8990722" y="2079037"/>
            <a:ext cx="2098040" cy="2098040"/>
          </a:xfrm>
          <a:prstGeom prst="donut">
            <a:avLst>
              <a:gd name="adj" fmla="val 933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92F2EE-E779-4D84-8F57-0277042E6E7E}"/>
              </a:ext>
            </a:extLst>
          </p:cNvPr>
          <p:cNvSpPr/>
          <p:nvPr/>
        </p:nvSpPr>
        <p:spPr>
          <a:xfrm>
            <a:off x="-1" y="4020072"/>
            <a:ext cx="3399367" cy="150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399133-18D5-4940-9C5E-C29710CEED7C}"/>
              </a:ext>
            </a:extLst>
          </p:cNvPr>
          <p:cNvSpPr/>
          <p:nvPr/>
        </p:nvSpPr>
        <p:spPr>
          <a:xfrm>
            <a:off x="8784166" y="4020072"/>
            <a:ext cx="3399367" cy="1503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F72EEB-7821-4F6E-828A-74A07DC7AE63}"/>
              </a:ext>
            </a:extLst>
          </p:cNvPr>
          <p:cNvSpPr/>
          <p:nvPr/>
        </p:nvSpPr>
        <p:spPr>
          <a:xfrm>
            <a:off x="3399367" y="4020072"/>
            <a:ext cx="2696634" cy="150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C559F1-ECF7-4CE5-9E80-8EE9DB5291D7}"/>
              </a:ext>
            </a:extLst>
          </p:cNvPr>
          <p:cNvSpPr/>
          <p:nvPr/>
        </p:nvSpPr>
        <p:spPr>
          <a:xfrm>
            <a:off x="6096000" y="4020072"/>
            <a:ext cx="2696634" cy="1503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" name="Graphic 19" descr="Unlock">
            <a:extLst>
              <a:ext uri="{FF2B5EF4-FFF2-40B4-BE49-F238E27FC236}">
                <a16:creationId xmlns:a16="http://schemas.microsoft.com/office/drawing/2014/main" id="{836BA303-4F18-4144-B4EF-5ACF4F585F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66280" y="2640021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EE58FE7-5945-4C6A-8799-555003347F16}"/>
              </a:ext>
            </a:extLst>
          </p:cNvPr>
          <p:cNvSpPr txBox="1"/>
          <p:nvPr/>
        </p:nvSpPr>
        <p:spPr>
          <a:xfrm>
            <a:off x="1059140" y="4517699"/>
            <a:ext cx="226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Customers within the Travel Sector when you add more advertising mail to your planned mail activity.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  <a:p>
            <a:pPr lvl="0" algn="ctr">
              <a:defRPr/>
            </a:pP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8026BC-EC87-4959-8527-6E392AFF0083}"/>
              </a:ext>
            </a:extLst>
          </p:cNvPr>
          <p:cNvSpPr txBox="1"/>
          <p:nvPr/>
        </p:nvSpPr>
        <p:spPr>
          <a:xfrm>
            <a:off x="1240080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WHO IS IT FOR?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849884-5C52-4DC3-8F38-34EA0D2E0165}"/>
              </a:ext>
            </a:extLst>
          </p:cNvPr>
          <p:cNvSpPr txBox="1"/>
          <p:nvPr/>
        </p:nvSpPr>
        <p:spPr>
          <a:xfrm>
            <a:off x="3698519" y="4527638"/>
            <a:ext cx="22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</a:rPr>
              <a:t>A postage credit is available on eligible   Advertising Mail or Catalogue Mail.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D4DE65-307F-4D2F-B64E-B58DCC80C558}"/>
              </a:ext>
            </a:extLst>
          </p:cNvPr>
          <p:cNvSpPr txBox="1"/>
          <p:nvPr/>
        </p:nvSpPr>
        <p:spPr>
          <a:xfrm>
            <a:off x="3558573" y="4232560"/>
            <a:ext cx="2547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CREDIT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38C6A0-8950-4653-A122-E1494FE3511E}"/>
              </a:ext>
            </a:extLst>
          </p:cNvPr>
          <p:cNvSpPr txBox="1"/>
          <p:nvPr/>
        </p:nvSpPr>
        <p:spPr>
          <a:xfrm>
            <a:off x="6413814" y="4516926"/>
            <a:ext cx="22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The minimum volume is 100k Letters/Large Letters or 50k Catalogue items. 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ACA290-B65F-4098-A23C-EACFBE78D729}"/>
              </a:ext>
            </a:extLst>
          </p:cNvPr>
          <p:cNvSpPr txBox="1"/>
          <p:nvPr/>
        </p:nvSpPr>
        <p:spPr>
          <a:xfrm>
            <a:off x="6583179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TO QUALIFY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570964-23FB-47F3-BAC3-C1E0F66CF08D}"/>
              </a:ext>
            </a:extLst>
          </p:cNvPr>
          <p:cNvSpPr txBox="1"/>
          <p:nvPr/>
        </p:nvSpPr>
        <p:spPr>
          <a:xfrm>
            <a:off x="8923996" y="4517699"/>
            <a:ext cx="226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For more information and  to apply go to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16"/>
              </a:rPr>
              <a:t>www.royalmailwholesale.com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0FA46C-5FBD-4E24-9308-324960AF2B23}"/>
              </a:ext>
            </a:extLst>
          </p:cNvPr>
          <p:cNvSpPr txBox="1"/>
          <p:nvPr/>
        </p:nvSpPr>
        <p:spPr>
          <a:xfrm>
            <a:off x="9093361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TO APPLY</a:t>
            </a:r>
          </a:p>
        </p:txBody>
      </p:sp>
      <p:grpSp>
        <p:nvGrpSpPr>
          <p:cNvPr id="31" name="Target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083CFF5-0307-41EA-8FF0-F05CE93AF9BA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603135" y="2552807"/>
            <a:ext cx="1161193" cy="1163810"/>
            <a:chOff x="20" y="21"/>
            <a:chExt cx="444" cy="445"/>
          </a:xfrm>
          <a:solidFill>
            <a:schemeClr val="tx1"/>
          </a:solidFill>
        </p:grpSpPr>
        <p:sp>
          <p:nvSpPr>
            <p:cNvPr id="32" name="Target">
              <a:extLst>
                <a:ext uri="{FF2B5EF4-FFF2-40B4-BE49-F238E27FC236}">
                  <a16:creationId xmlns:a16="http://schemas.microsoft.com/office/drawing/2014/main" id="{1E0730BE-D8B9-4204-98B2-10CA00760564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24" y="166"/>
              <a:ext cx="159" cy="196"/>
            </a:xfrm>
            <a:custGeom>
              <a:avLst/>
              <a:gdLst>
                <a:gd name="T0" fmla="*/ 159 w 422"/>
                <a:gd name="T1" fmla="*/ 217 h 522"/>
                <a:gd name="T2" fmla="*/ 212 w 422"/>
                <a:gd name="T3" fmla="*/ 223 h 522"/>
                <a:gd name="T4" fmla="*/ 179 w 422"/>
                <a:gd name="T5" fmla="*/ 5 h 522"/>
                <a:gd name="T6" fmla="*/ 167 w 422"/>
                <a:gd name="T7" fmla="*/ 0 h 522"/>
                <a:gd name="T8" fmla="*/ 0 w 422"/>
                <a:gd name="T9" fmla="*/ 179 h 522"/>
                <a:gd name="T10" fmla="*/ 54 w 422"/>
                <a:gd name="T11" fmla="*/ 194 h 522"/>
                <a:gd name="T12" fmla="*/ 411 w 422"/>
                <a:gd name="T13" fmla="*/ 481 h 522"/>
                <a:gd name="T14" fmla="*/ 411 w 422"/>
                <a:gd name="T15" fmla="*/ 464 h 522"/>
                <a:gd name="T16" fmla="*/ 159 w 422"/>
                <a:gd name="T17" fmla="*/ 21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522">
                  <a:moveTo>
                    <a:pt x="159" y="217"/>
                  </a:moveTo>
                  <a:cubicBezTo>
                    <a:pt x="159" y="217"/>
                    <a:pt x="194" y="230"/>
                    <a:pt x="212" y="223"/>
                  </a:cubicBezTo>
                  <a:cubicBezTo>
                    <a:pt x="192" y="126"/>
                    <a:pt x="179" y="5"/>
                    <a:pt x="179" y="5"/>
                  </a:cubicBezTo>
                  <a:lnTo>
                    <a:pt x="167" y="0"/>
                  </a:lnTo>
                  <a:cubicBezTo>
                    <a:pt x="167" y="0"/>
                    <a:pt x="23" y="67"/>
                    <a:pt x="0" y="179"/>
                  </a:cubicBezTo>
                  <a:cubicBezTo>
                    <a:pt x="21" y="191"/>
                    <a:pt x="54" y="194"/>
                    <a:pt x="54" y="194"/>
                  </a:cubicBezTo>
                  <a:cubicBezTo>
                    <a:pt x="60" y="349"/>
                    <a:pt x="106" y="522"/>
                    <a:pt x="411" y="481"/>
                  </a:cubicBezTo>
                  <a:cubicBezTo>
                    <a:pt x="422" y="481"/>
                    <a:pt x="411" y="464"/>
                    <a:pt x="411" y="464"/>
                  </a:cubicBezTo>
                  <a:cubicBezTo>
                    <a:pt x="207" y="469"/>
                    <a:pt x="154" y="279"/>
                    <a:pt x="159" y="2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arget">
              <a:extLst>
                <a:ext uri="{FF2B5EF4-FFF2-40B4-BE49-F238E27FC236}">
                  <a16:creationId xmlns:a16="http://schemas.microsoft.com/office/drawing/2014/main" id="{B20E0DDC-178A-4524-BA1C-296407E6B87C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00" y="125"/>
              <a:ext cx="159" cy="196"/>
            </a:xfrm>
            <a:custGeom>
              <a:avLst/>
              <a:gdLst>
                <a:gd name="T0" fmla="*/ 12 w 423"/>
                <a:gd name="T1" fmla="*/ 41 h 522"/>
                <a:gd name="T2" fmla="*/ 12 w 423"/>
                <a:gd name="T3" fmla="*/ 58 h 522"/>
                <a:gd name="T4" fmla="*/ 263 w 423"/>
                <a:gd name="T5" fmla="*/ 305 h 522"/>
                <a:gd name="T6" fmla="*/ 211 w 423"/>
                <a:gd name="T7" fmla="*/ 299 h 522"/>
                <a:gd name="T8" fmla="*/ 243 w 423"/>
                <a:gd name="T9" fmla="*/ 517 h 522"/>
                <a:gd name="T10" fmla="*/ 256 w 423"/>
                <a:gd name="T11" fmla="*/ 522 h 522"/>
                <a:gd name="T12" fmla="*/ 423 w 423"/>
                <a:gd name="T13" fmla="*/ 343 h 522"/>
                <a:gd name="T14" fmla="*/ 369 w 423"/>
                <a:gd name="T15" fmla="*/ 328 h 522"/>
                <a:gd name="T16" fmla="*/ 12 w 423"/>
                <a:gd name="T17" fmla="*/ 4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3" h="522">
                  <a:moveTo>
                    <a:pt x="12" y="41"/>
                  </a:moveTo>
                  <a:cubicBezTo>
                    <a:pt x="0" y="41"/>
                    <a:pt x="12" y="58"/>
                    <a:pt x="12" y="58"/>
                  </a:cubicBezTo>
                  <a:cubicBezTo>
                    <a:pt x="215" y="53"/>
                    <a:pt x="269" y="243"/>
                    <a:pt x="263" y="305"/>
                  </a:cubicBezTo>
                  <a:cubicBezTo>
                    <a:pt x="263" y="305"/>
                    <a:pt x="229" y="292"/>
                    <a:pt x="211" y="299"/>
                  </a:cubicBezTo>
                  <a:cubicBezTo>
                    <a:pt x="231" y="396"/>
                    <a:pt x="243" y="517"/>
                    <a:pt x="243" y="517"/>
                  </a:cubicBezTo>
                  <a:lnTo>
                    <a:pt x="256" y="522"/>
                  </a:lnTo>
                  <a:cubicBezTo>
                    <a:pt x="256" y="522"/>
                    <a:pt x="400" y="455"/>
                    <a:pt x="423" y="343"/>
                  </a:cubicBezTo>
                  <a:cubicBezTo>
                    <a:pt x="402" y="331"/>
                    <a:pt x="369" y="328"/>
                    <a:pt x="369" y="328"/>
                  </a:cubicBezTo>
                  <a:cubicBezTo>
                    <a:pt x="363" y="173"/>
                    <a:pt x="317" y="0"/>
                    <a:pt x="12" y="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arget">
              <a:extLst>
                <a:ext uri="{FF2B5EF4-FFF2-40B4-BE49-F238E27FC236}">
                  <a16:creationId xmlns:a16="http://schemas.microsoft.com/office/drawing/2014/main" id="{E3BEF30B-10CB-43AD-B3EB-14F0F0A32A0C}"/>
                </a:ext>
              </a:extLst>
            </p:cNvPr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20" y="21"/>
              <a:ext cx="444" cy="445"/>
            </a:xfrm>
            <a:custGeom>
              <a:avLst/>
              <a:gdLst>
                <a:gd name="T0" fmla="*/ 1157 w 1182"/>
                <a:gd name="T1" fmla="*/ 566 h 1181"/>
                <a:gd name="T2" fmla="*/ 1088 w 1182"/>
                <a:gd name="T3" fmla="*/ 566 h 1181"/>
                <a:gd name="T4" fmla="*/ 616 w 1182"/>
                <a:gd name="T5" fmla="*/ 94 h 1181"/>
                <a:gd name="T6" fmla="*/ 616 w 1182"/>
                <a:gd name="T7" fmla="*/ 25 h 1181"/>
                <a:gd name="T8" fmla="*/ 591 w 1182"/>
                <a:gd name="T9" fmla="*/ 0 h 1181"/>
                <a:gd name="T10" fmla="*/ 566 w 1182"/>
                <a:gd name="T11" fmla="*/ 25 h 1181"/>
                <a:gd name="T12" fmla="*/ 566 w 1182"/>
                <a:gd name="T13" fmla="*/ 94 h 1181"/>
                <a:gd name="T14" fmla="*/ 94 w 1182"/>
                <a:gd name="T15" fmla="*/ 566 h 1181"/>
                <a:gd name="T16" fmla="*/ 25 w 1182"/>
                <a:gd name="T17" fmla="*/ 566 h 1181"/>
                <a:gd name="T18" fmla="*/ 0 w 1182"/>
                <a:gd name="T19" fmla="*/ 591 h 1181"/>
                <a:gd name="T20" fmla="*/ 25 w 1182"/>
                <a:gd name="T21" fmla="*/ 616 h 1181"/>
                <a:gd name="T22" fmla="*/ 94 w 1182"/>
                <a:gd name="T23" fmla="*/ 616 h 1181"/>
                <a:gd name="T24" fmla="*/ 566 w 1182"/>
                <a:gd name="T25" fmla="*/ 1088 h 1181"/>
                <a:gd name="T26" fmla="*/ 566 w 1182"/>
                <a:gd name="T27" fmla="*/ 1156 h 1181"/>
                <a:gd name="T28" fmla="*/ 591 w 1182"/>
                <a:gd name="T29" fmla="*/ 1181 h 1181"/>
                <a:gd name="T30" fmla="*/ 616 w 1182"/>
                <a:gd name="T31" fmla="*/ 1156 h 1181"/>
                <a:gd name="T32" fmla="*/ 616 w 1182"/>
                <a:gd name="T33" fmla="*/ 1088 h 1181"/>
                <a:gd name="T34" fmla="*/ 1088 w 1182"/>
                <a:gd name="T35" fmla="*/ 616 h 1181"/>
                <a:gd name="T36" fmla="*/ 1157 w 1182"/>
                <a:gd name="T37" fmla="*/ 616 h 1181"/>
                <a:gd name="T38" fmla="*/ 1182 w 1182"/>
                <a:gd name="T39" fmla="*/ 591 h 1181"/>
                <a:gd name="T40" fmla="*/ 1157 w 1182"/>
                <a:gd name="T41" fmla="*/ 566 h 1181"/>
                <a:gd name="T42" fmla="*/ 616 w 1182"/>
                <a:gd name="T43" fmla="*/ 1037 h 1181"/>
                <a:gd name="T44" fmla="*/ 616 w 1182"/>
                <a:gd name="T45" fmla="*/ 1015 h 1181"/>
                <a:gd name="T46" fmla="*/ 591 w 1182"/>
                <a:gd name="T47" fmla="*/ 990 h 1181"/>
                <a:gd name="T48" fmla="*/ 566 w 1182"/>
                <a:gd name="T49" fmla="*/ 1015 h 1181"/>
                <a:gd name="T50" fmla="*/ 566 w 1182"/>
                <a:gd name="T51" fmla="*/ 1037 h 1181"/>
                <a:gd name="T52" fmla="*/ 144 w 1182"/>
                <a:gd name="T53" fmla="*/ 616 h 1181"/>
                <a:gd name="T54" fmla="*/ 166 w 1182"/>
                <a:gd name="T55" fmla="*/ 616 h 1181"/>
                <a:gd name="T56" fmla="*/ 191 w 1182"/>
                <a:gd name="T57" fmla="*/ 591 h 1181"/>
                <a:gd name="T58" fmla="*/ 166 w 1182"/>
                <a:gd name="T59" fmla="*/ 566 h 1181"/>
                <a:gd name="T60" fmla="*/ 144 w 1182"/>
                <a:gd name="T61" fmla="*/ 566 h 1181"/>
                <a:gd name="T62" fmla="*/ 566 w 1182"/>
                <a:gd name="T63" fmla="*/ 144 h 1181"/>
                <a:gd name="T64" fmla="*/ 566 w 1182"/>
                <a:gd name="T65" fmla="*/ 166 h 1181"/>
                <a:gd name="T66" fmla="*/ 591 w 1182"/>
                <a:gd name="T67" fmla="*/ 191 h 1181"/>
                <a:gd name="T68" fmla="*/ 616 w 1182"/>
                <a:gd name="T69" fmla="*/ 166 h 1181"/>
                <a:gd name="T70" fmla="*/ 616 w 1182"/>
                <a:gd name="T71" fmla="*/ 144 h 1181"/>
                <a:gd name="T72" fmla="*/ 1038 w 1182"/>
                <a:gd name="T73" fmla="*/ 566 h 1181"/>
                <a:gd name="T74" fmla="*/ 1016 w 1182"/>
                <a:gd name="T75" fmla="*/ 566 h 1181"/>
                <a:gd name="T76" fmla="*/ 991 w 1182"/>
                <a:gd name="T77" fmla="*/ 591 h 1181"/>
                <a:gd name="T78" fmla="*/ 1016 w 1182"/>
                <a:gd name="T79" fmla="*/ 616 h 1181"/>
                <a:gd name="T80" fmla="*/ 1038 w 1182"/>
                <a:gd name="T81" fmla="*/ 616 h 1181"/>
                <a:gd name="T82" fmla="*/ 616 w 1182"/>
                <a:gd name="T83" fmla="*/ 1037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2" h="1181">
                  <a:moveTo>
                    <a:pt x="1157" y="566"/>
                  </a:moveTo>
                  <a:lnTo>
                    <a:pt x="1088" y="566"/>
                  </a:lnTo>
                  <a:cubicBezTo>
                    <a:pt x="1075" y="311"/>
                    <a:pt x="870" y="106"/>
                    <a:pt x="616" y="94"/>
                  </a:cubicBezTo>
                  <a:lnTo>
                    <a:pt x="616" y="25"/>
                  </a:lnTo>
                  <a:cubicBezTo>
                    <a:pt x="616" y="11"/>
                    <a:pt x="605" y="0"/>
                    <a:pt x="591" y="0"/>
                  </a:cubicBezTo>
                  <a:cubicBezTo>
                    <a:pt x="577" y="0"/>
                    <a:pt x="566" y="11"/>
                    <a:pt x="566" y="25"/>
                  </a:cubicBezTo>
                  <a:lnTo>
                    <a:pt x="566" y="94"/>
                  </a:lnTo>
                  <a:cubicBezTo>
                    <a:pt x="311" y="106"/>
                    <a:pt x="107" y="311"/>
                    <a:pt x="94" y="566"/>
                  </a:cubicBezTo>
                  <a:lnTo>
                    <a:pt x="25" y="566"/>
                  </a:lnTo>
                  <a:cubicBezTo>
                    <a:pt x="11" y="566"/>
                    <a:pt x="0" y="577"/>
                    <a:pt x="0" y="591"/>
                  </a:cubicBezTo>
                  <a:cubicBezTo>
                    <a:pt x="0" y="604"/>
                    <a:pt x="11" y="616"/>
                    <a:pt x="25" y="616"/>
                  </a:cubicBezTo>
                  <a:lnTo>
                    <a:pt x="94" y="616"/>
                  </a:lnTo>
                  <a:cubicBezTo>
                    <a:pt x="107" y="870"/>
                    <a:pt x="311" y="1075"/>
                    <a:pt x="566" y="1088"/>
                  </a:cubicBezTo>
                  <a:lnTo>
                    <a:pt x="566" y="1156"/>
                  </a:lnTo>
                  <a:cubicBezTo>
                    <a:pt x="566" y="1170"/>
                    <a:pt x="577" y="1181"/>
                    <a:pt x="591" y="1181"/>
                  </a:cubicBezTo>
                  <a:cubicBezTo>
                    <a:pt x="605" y="1181"/>
                    <a:pt x="616" y="1170"/>
                    <a:pt x="616" y="1156"/>
                  </a:cubicBezTo>
                  <a:lnTo>
                    <a:pt x="616" y="1088"/>
                  </a:lnTo>
                  <a:cubicBezTo>
                    <a:pt x="870" y="1075"/>
                    <a:pt x="1075" y="870"/>
                    <a:pt x="1088" y="616"/>
                  </a:cubicBezTo>
                  <a:lnTo>
                    <a:pt x="1157" y="616"/>
                  </a:lnTo>
                  <a:cubicBezTo>
                    <a:pt x="1170" y="616"/>
                    <a:pt x="1182" y="604"/>
                    <a:pt x="1182" y="591"/>
                  </a:cubicBezTo>
                  <a:cubicBezTo>
                    <a:pt x="1182" y="577"/>
                    <a:pt x="1170" y="566"/>
                    <a:pt x="1157" y="566"/>
                  </a:cubicBezTo>
                  <a:close/>
                  <a:moveTo>
                    <a:pt x="616" y="1037"/>
                  </a:moveTo>
                  <a:lnTo>
                    <a:pt x="616" y="1015"/>
                  </a:lnTo>
                  <a:cubicBezTo>
                    <a:pt x="616" y="1002"/>
                    <a:pt x="605" y="990"/>
                    <a:pt x="591" y="990"/>
                  </a:cubicBezTo>
                  <a:cubicBezTo>
                    <a:pt x="577" y="990"/>
                    <a:pt x="566" y="1002"/>
                    <a:pt x="566" y="1015"/>
                  </a:cubicBezTo>
                  <a:lnTo>
                    <a:pt x="566" y="1037"/>
                  </a:lnTo>
                  <a:cubicBezTo>
                    <a:pt x="339" y="1025"/>
                    <a:pt x="157" y="843"/>
                    <a:pt x="144" y="616"/>
                  </a:cubicBezTo>
                  <a:lnTo>
                    <a:pt x="166" y="616"/>
                  </a:lnTo>
                  <a:cubicBezTo>
                    <a:pt x="180" y="616"/>
                    <a:pt x="191" y="604"/>
                    <a:pt x="191" y="591"/>
                  </a:cubicBezTo>
                  <a:cubicBezTo>
                    <a:pt x="191" y="577"/>
                    <a:pt x="180" y="566"/>
                    <a:pt x="166" y="566"/>
                  </a:cubicBezTo>
                  <a:lnTo>
                    <a:pt x="144" y="566"/>
                  </a:lnTo>
                  <a:cubicBezTo>
                    <a:pt x="157" y="339"/>
                    <a:pt x="339" y="156"/>
                    <a:pt x="566" y="144"/>
                  </a:cubicBezTo>
                  <a:lnTo>
                    <a:pt x="566" y="166"/>
                  </a:lnTo>
                  <a:cubicBezTo>
                    <a:pt x="566" y="180"/>
                    <a:pt x="577" y="191"/>
                    <a:pt x="591" y="191"/>
                  </a:cubicBezTo>
                  <a:cubicBezTo>
                    <a:pt x="605" y="191"/>
                    <a:pt x="616" y="180"/>
                    <a:pt x="616" y="166"/>
                  </a:cubicBezTo>
                  <a:lnTo>
                    <a:pt x="616" y="144"/>
                  </a:lnTo>
                  <a:cubicBezTo>
                    <a:pt x="843" y="156"/>
                    <a:pt x="1025" y="339"/>
                    <a:pt x="1038" y="566"/>
                  </a:cubicBezTo>
                  <a:lnTo>
                    <a:pt x="1016" y="566"/>
                  </a:lnTo>
                  <a:cubicBezTo>
                    <a:pt x="1002" y="566"/>
                    <a:pt x="991" y="577"/>
                    <a:pt x="991" y="591"/>
                  </a:cubicBezTo>
                  <a:cubicBezTo>
                    <a:pt x="991" y="604"/>
                    <a:pt x="1002" y="616"/>
                    <a:pt x="1016" y="616"/>
                  </a:cubicBezTo>
                  <a:lnTo>
                    <a:pt x="1038" y="616"/>
                  </a:lnTo>
                  <a:cubicBezTo>
                    <a:pt x="1025" y="843"/>
                    <a:pt x="843" y="1025"/>
                    <a:pt x="616" y="103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Tag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59CBCFE-82B4-4F42-A5C4-73DF06201464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4285635" y="2645605"/>
            <a:ext cx="966138" cy="961826"/>
          </a:xfrm>
          <a:custGeom>
            <a:avLst/>
            <a:gdLst>
              <a:gd name="T0" fmla="*/ 537 w 621"/>
              <a:gd name="T1" fmla="*/ 117 h 617"/>
              <a:gd name="T2" fmla="*/ 504 w 621"/>
              <a:gd name="T3" fmla="*/ 83 h 617"/>
              <a:gd name="T4" fmla="*/ 537 w 621"/>
              <a:gd name="T5" fmla="*/ 50 h 617"/>
              <a:gd name="T6" fmla="*/ 571 w 621"/>
              <a:gd name="T7" fmla="*/ 83 h 617"/>
              <a:gd name="T8" fmla="*/ 537 w 621"/>
              <a:gd name="T9" fmla="*/ 117 h 617"/>
              <a:gd name="T10" fmla="*/ 601 w 621"/>
              <a:gd name="T11" fmla="*/ 0 h 617"/>
              <a:gd name="T12" fmla="*/ 600 w 621"/>
              <a:gd name="T13" fmla="*/ 0 h 617"/>
              <a:gd name="T14" fmla="*/ 599 w 621"/>
              <a:gd name="T15" fmla="*/ 0 h 617"/>
              <a:gd name="T16" fmla="*/ 341 w 621"/>
              <a:gd name="T17" fmla="*/ 0 h 617"/>
              <a:gd name="T18" fmla="*/ 318 w 621"/>
              <a:gd name="T19" fmla="*/ 12 h 617"/>
              <a:gd name="T20" fmla="*/ 16 w 621"/>
              <a:gd name="T21" fmla="*/ 314 h 617"/>
              <a:gd name="T22" fmla="*/ 16 w 621"/>
              <a:gd name="T23" fmla="*/ 372 h 617"/>
              <a:gd name="T24" fmla="*/ 248 w 621"/>
              <a:gd name="T25" fmla="*/ 605 h 617"/>
              <a:gd name="T26" fmla="*/ 277 w 621"/>
              <a:gd name="T27" fmla="*/ 617 h 617"/>
              <a:gd name="T28" fmla="*/ 306 w 621"/>
              <a:gd name="T29" fmla="*/ 605 h 617"/>
              <a:gd name="T30" fmla="*/ 608 w 621"/>
              <a:gd name="T31" fmla="*/ 302 h 617"/>
              <a:gd name="T32" fmla="*/ 621 w 621"/>
              <a:gd name="T33" fmla="*/ 280 h 617"/>
              <a:gd name="T34" fmla="*/ 621 w 621"/>
              <a:gd name="T35" fmla="*/ 20 h 617"/>
              <a:gd name="T36" fmla="*/ 601 w 621"/>
              <a:gd name="T37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21" h="617">
                <a:moveTo>
                  <a:pt x="537" y="117"/>
                </a:moveTo>
                <a:cubicBezTo>
                  <a:pt x="519" y="117"/>
                  <a:pt x="504" y="102"/>
                  <a:pt x="504" y="83"/>
                </a:cubicBezTo>
                <a:cubicBezTo>
                  <a:pt x="504" y="65"/>
                  <a:pt x="519" y="50"/>
                  <a:pt x="537" y="50"/>
                </a:cubicBezTo>
                <a:cubicBezTo>
                  <a:pt x="556" y="50"/>
                  <a:pt x="571" y="65"/>
                  <a:pt x="571" y="83"/>
                </a:cubicBezTo>
                <a:cubicBezTo>
                  <a:pt x="571" y="102"/>
                  <a:pt x="556" y="117"/>
                  <a:pt x="537" y="117"/>
                </a:cubicBezTo>
                <a:close/>
                <a:moveTo>
                  <a:pt x="601" y="0"/>
                </a:moveTo>
                <a:lnTo>
                  <a:pt x="600" y="0"/>
                </a:lnTo>
                <a:cubicBezTo>
                  <a:pt x="600" y="0"/>
                  <a:pt x="600" y="0"/>
                  <a:pt x="599" y="0"/>
                </a:cubicBezTo>
                <a:lnTo>
                  <a:pt x="341" y="0"/>
                </a:lnTo>
                <a:cubicBezTo>
                  <a:pt x="334" y="0"/>
                  <a:pt x="320" y="10"/>
                  <a:pt x="318" y="12"/>
                </a:cubicBezTo>
                <a:lnTo>
                  <a:pt x="16" y="314"/>
                </a:lnTo>
                <a:cubicBezTo>
                  <a:pt x="0" y="330"/>
                  <a:pt x="0" y="356"/>
                  <a:pt x="16" y="372"/>
                </a:cubicBezTo>
                <a:lnTo>
                  <a:pt x="248" y="605"/>
                </a:lnTo>
                <a:cubicBezTo>
                  <a:pt x="256" y="613"/>
                  <a:pt x="267" y="617"/>
                  <a:pt x="277" y="617"/>
                </a:cubicBezTo>
                <a:cubicBezTo>
                  <a:pt x="288" y="617"/>
                  <a:pt x="298" y="613"/>
                  <a:pt x="306" y="605"/>
                </a:cubicBezTo>
                <a:lnTo>
                  <a:pt x="608" y="302"/>
                </a:lnTo>
                <a:cubicBezTo>
                  <a:pt x="610" y="300"/>
                  <a:pt x="621" y="288"/>
                  <a:pt x="621" y="280"/>
                </a:cubicBezTo>
                <a:lnTo>
                  <a:pt x="621" y="20"/>
                </a:lnTo>
                <a:cubicBezTo>
                  <a:pt x="621" y="9"/>
                  <a:pt x="613" y="0"/>
                  <a:pt x="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0B5BB6E-828A-48C8-AFA6-E502A7A6E8F1}"/>
              </a:ext>
            </a:extLst>
          </p:cNvPr>
          <p:cNvSpPr txBox="1"/>
          <p:nvPr/>
        </p:nvSpPr>
        <p:spPr>
          <a:xfrm>
            <a:off x="4498570" y="2871091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20%</a:t>
            </a:r>
          </a:p>
        </p:txBody>
      </p:sp>
      <p:grpSp>
        <p:nvGrpSpPr>
          <p:cNvPr id="39" name="Application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07FAE2BC-EFF3-44DD-8D7C-36753C44186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9696662" y="2731821"/>
            <a:ext cx="701646" cy="874387"/>
            <a:chOff x="46" y="2"/>
            <a:chExt cx="394" cy="491"/>
          </a:xfrm>
          <a:solidFill>
            <a:schemeClr val="tx1"/>
          </a:solidFill>
        </p:grpSpPr>
        <p:sp>
          <p:nvSpPr>
            <p:cNvPr id="40" name="Application">
              <a:extLst>
                <a:ext uri="{FF2B5EF4-FFF2-40B4-BE49-F238E27FC236}">
                  <a16:creationId xmlns:a16="http://schemas.microsoft.com/office/drawing/2014/main" id="{F743D702-8C00-4C89-9B13-11F8447B05EC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33" y="309"/>
              <a:ext cx="55" cy="64"/>
            </a:xfrm>
            <a:custGeom>
              <a:avLst/>
              <a:gdLst>
                <a:gd name="T0" fmla="*/ 147 w 147"/>
                <a:gd name="T1" fmla="*/ 144 h 171"/>
                <a:gd name="T2" fmla="*/ 123 w 147"/>
                <a:gd name="T3" fmla="*/ 0 h 171"/>
                <a:gd name="T4" fmla="*/ 0 w 147"/>
                <a:gd name="T5" fmla="*/ 38 h 171"/>
                <a:gd name="T6" fmla="*/ 60 w 147"/>
                <a:gd name="T7" fmla="*/ 171 h 171"/>
                <a:gd name="T8" fmla="*/ 147 w 147"/>
                <a:gd name="T9" fmla="*/ 14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71">
                  <a:moveTo>
                    <a:pt x="147" y="144"/>
                  </a:moveTo>
                  <a:lnTo>
                    <a:pt x="123" y="0"/>
                  </a:lnTo>
                  <a:lnTo>
                    <a:pt x="0" y="38"/>
                  </a:lnTo>
                  <a:lnTo>
                    <a:pt x="60" y="171"/>
                  </a:lnTo>
                  <a:lnTo>
                    <a:pt x="147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Application">
              <a:extLst>
                <a:ext uri="{FF2B5EF4-FFF2-40B4-BE49-F238E27FC236}">
                  <a16:creationId xmlns:a16="http://schemas.microsoft.com/office/drawing/2014/main" id="{1B9A4A84-9C9D-4856-B6A7-C26D8E4B1D44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345" y="369"/>
              <a:ext cx="69" cy="124"/>
            </a:xfrm>
            <a:custGeom>
              <a:avLst/>
              <a:gdLst>
                <a:gd name="T0" fmla="*/ 169 w 184"/>
                <a:gd name="T1" fmla="*/ 99 h 329"/>
                <a:gd name="T2" fmla="*/ 116 w 184"/>
                <a:gd name="T3" fmla="*/ 0 h 329"/>
                <a:gd name="T4" fmla="*/ 29 w 184"/>
                <a:gd name="T5" fmla="*/ 27 h 329"/>
                <a:gd name="T6" fmla="*/ 20 w 184"/>
                <a:gd name="T7" fmla="*/ 144 h 329"/>
                <a:gd name="T8" fmla="*/ 139 w 184"/>
                <a:gd name="T9" fmla="*/ 275 h 329"/>
                <a:gd name="T10" fmla="*/ 169 w 184"/>
                <a:gd name="T11" fmla="*/ 9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329">
                  <a:moveTo>
                    <a:pt x="169" y="99"/>
                  </a:moveTo>
                  <a:cubicBezTo>
                    <a:pt x="158" y="60"/>
                    <a:pt x="127" y="15"/>
                    <a:pt x="116" y="0"/>
                  </a:cubicBezTo>
                  <a:lnTo>
                    <a:pt x="29" y="27"/>
                  </a:lnTo>
                  <a:cubicBezTo>
                    <a:pt x="20" y="45"/>
                    <a:pt x="0" y="92"/>
                    <a:pt x="20" y="144"/>
                  </a:cubicBezTo>
                  <a:cubicBezTo>
                    <a:pt x="40" y="198"/>
                    <a:pt x="144" y="329"/>
                    <a:pt x="139" y="275"/>
                  </a:cubicBezTo>
                  <a:cubicBezTo>
                    <a:pt x="129" y="167"/>
                    <a:pt x="184" y="146"/>
                    <a:pt x="169" y="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Application">
              <a:extLst>
                <a:ext uri="{FF2B5EF4-FFF2-40B4-BE49-F238E27FC236}">
                  <a16:creationId xmlns:a16="http://schemas.microsoft.com/office/drawing/2014/main" id="{95976E1D-D4CA-4AD5-9A3C-6752A327F2F2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6" y="2"/>
              <a:ext cx="394" cy="447"/>
            </a:xfrm>
            <a:custGeom>
              <a:avLst/>
              <a:gdLst>
                <a:gd name="T0" fmla="*/ 575 w 1050"/>
                <a:gd name="T1" fmla="*/ 18 h 1187"/>
                <a:gd name="T2" fmla="*/ 401 w 1050"/>
                <a:gd name="T3" fmla="*/ 578 h 1187"/>
                <a:gd name="T4" fmla="*/ 359 w 1050"/>
                <a:gd name="T5" fmla="*/ 346 h 1187"/>
                <a:gd name="T6" fmla="*/ 0 w 1050"/>
                <a:gd name="T7" fmla="*/ 578 h 1187"/>
                <a:gd name="T8" fmla="*/ 75 w 1050"/>
                <a:gd name="T9" fmla="*/ 728 h 1187"/>
                <a:gd name="T10" fmla="*/ 88 w 1050"/>
                <a:gd name="T11" fmla="*/ 678 h 1187"/>
                <a:gd name="T12" fmla="*/ 163 w 1050"/>
                <a:gd name="T13" fmla="*/ 728 h 1187"/>
                <a:gd name="T14" fmla="*/ 175 w 1050"/>
                <a:gd name="T15" fmla="*/ 678 h 1187"/>
                <a:gd name="T16" fmla="*/ 195 w 1050"/>
                <a:gd name="T17" fmla="*/ 728 h 1187"/>
                <a:gd name="T18" fmla="*/ 29 w 1050"/>
                <a:gd name="T19" fmla="*/ 1120 h 1187"/>
                <a:gd name="T20" fmla="*/ 57 w 1050"/>
                <a:gd name="T21" fmla="*/ 1133 h 1187"/>
                <a:gd name="T22" fmla="*/ 58 w 1050"/>
                <a:gd name="T23" fmla="*/ 1132 h 1187"/>
                <a:gd name="T24" fmla="*/ 70 w 1050"/>
                <a:gd name="T25" fmla="*/ 1159 h 1187"/>
                <a:gd name="T26" fmla="*/ 105 w 1050"/>
                <a:gd name="T27" fmla="*/ 1174 h 1187"/>
                <a:gd name="T28" fmla="*/ 129 w 1050"/>
                <a:gd name="T29" fmla="*/ 1162 h 1187"/>
                <a:gd name="T30" fmla="*/ 128 w 1050"/>
                <a:gd name="T31" fmla="*/ 1163 h 1187"/>
                <a:gd name="T32" fmla="*/ 148 w 1050"/>
                <a:gd name="T33" fmla="*/ 1171 h 1187"/>
                <a:gd name="T34" fmla="*/ 148 w 1050"/>
                <a:gd name="T35" fmla="*/ 1169 h 1187"/>
                <a:gd name="T36" fmla="*/ 363 w 1050"/>
                <a:gd name="T37" fmla="*/ 728 h 1187"/>
                <a:gd name="T38" fmla="*/ 375 w 1050"/>
                <a:gd name="T39" fmla="*/ 678 h 1187"/>
                <a:gd name="T40" fmla="*/ 463 w 1050"/>
                <a:gd name="T41" fmla="*/ 728 h 1187"/>
                <a:gd name="T42" fmla="*/ 475 w 1050"/>
                <a:gd name="T43" fmla="*/ 678 h 1187"/>
                <a:gd name="T44" fmla="*/ 563 w 1050"/>
                <a:gd name="T45" fmla="*/ 728 h 1187"/>
                <a:gd name="T46" fmla="*/ 575 w 1050"/>
                <a:gd name="T47" fmla="*/ 678 h 1187"/>
                <a:gd name="T48" fmla="*/ 663 w 1050"/>
                <a:gd name="T49" fmla="*/ 728 h 1187"/>
                <a:gd name="T50" fmla="*/ 675 w 1050"/>
                <a:gd name="T51" fmla="*/ 678 h 1187"/>
                <a:gd name="T52" fmla="*/ 727 w 1050"/>
                <a:gd name="T53" fmla="*/ 728 h 1187"/>
                <a:gd name="T54" fmla="*/ 877 w 1050"/>
                <a:gd name="T55" fmla="*/ 798 h 1187"/>
                <a:gd name="T56" fmla="*/ 875 w 1050"/>
                <a:gd name="T57" fmla="*/ 728 h 1187"/>
                <a:gd name="T58" fmla="*/ 888 w 1050"/>
                <a:gd name="T59" fmla="*/ 678 h 1187"/>
                <a:gd name="T60" fmla="*/ 975 w 1050"/>
                <a:gd name="T61" fmla="*/ 728 h 1187"/>
                <a:gd name="T62" fmla="*/ 988 w 1050"/>
                <a:gd name="T63" fmla="*/ 678 h 1187"/>
                <a:gd name="T64" fmla="*/ 1050 w 1050"/>
                <a:gd name="T65" fmla="*/ 728 h 1187"/>
                <a:gd name="T66" fmla="*/ 815 w 1050"/>
                <a:gd name="T67" fmla="*/ 578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0" h="1187">
                  <a:moveTo>
                    <a:pt x="815" y="578"/>
                  </a:moveTo>
                  <a:cubicBezTo>
                    <a:pt x="746" y="340"/>
                    <a:pt x="636" y="0"/>
                    <a:pt x="575" y="18"/>
                  </a:cubicBezTo>
                  <a:cubicBezTo>
                    <a:pt x="518" y="36"/>
                    <a:pt x="603" y="340"/>
                    <a:pt x="677" y="578"/>
                  </a:cubicBezTo>
                  <a:lnTo>
                    <a:pt x="401" y="578"/>
                  </a:lnTo>
                  <a:lnTo>
                    <a:pt x="478" y="396"/>
                  </a:lnTo>
                  <a:lnTo>
                    <a:pt x="359" y="346"/>
                  </a:lnTo>
                  <a:lnTo>
                    <a:pt x="261" y="578"/>
                  </a:lnTo>
                  <a:lnTo>
                    <a:pt x="0" y="578"/>
                  </a:lnTo>
                  <a:lnTo>
                    <a:pt x="0" y="728"/>
                  </a:lnTo>
                  <a:lnTo>
                    <a:pt x="75" y="728"/>
                  </a:lnTo>
                  <a:lnTo>
                    <a:pt x="75" y="678"/>
                  </a:lnTo>
                  <a:lnTo>
                    <a:pt x="88" y="678"/>
                  </a:lnTo>
                  <a:lnTo>
                    <a:pt x="88" y="728"/>
                  </a:lnTo>
                  <a:lnTo>
                    <a:pt x="163" y="728"/>
                  </a:lnTo>
                  <a:lnTo>
                    <a:pt x="163" y="678"/>
                  </a:lnTo>
                  <a:lnTo>
                    <a:pt x="175" y="678"/>
                  </a:lnTo>
                  <a:lnTo>
                    <a:pt x="175" y="728"/>
                  </a:lnTo>
                  <a:lnTo>
                    <a:pt x="195" y="728"/>
                  </a:lnTo>
                  <a:lnTo>
                    <a:pt x="30" y="1118"/>
                  </a:lnTo>
                  <a:cubicBezTo>
                    <a:pt x="30" y="1119"/>
                    <a:pt x="29" y="1120"/>
                    <a:pt x="29" y="1120"/>
                  </a:cubicBezTo>
                  <a:cubicBezTo>
                    <a:pt x="25" y="1130"/>
                    <a:pt x="28" y="1141"/>
                    <a:pt x="36" y="1144"/>
                  </a:cubicBezTo>
                  <a:cubicBezTo>
                    <a:pt x="43" y="1148"/>
                    <a:pt x="53" y="1143"/>
                    <a:pt x="57" y="1133"/>
                  </a:cubicBezTo>
                  <a:cubicBezTo>
                    <a:pt x="58" y="1132"/>
                    <a:pt x="58" y="1132"/>
                    <a:pt x="58" y="1132"/>
                  </a:cubicBezTo>
                  <a:lnTo>
                    <a:pt x="58" y="1132"/>
                  </a:lnTo>
                  <a:cubicBezTo>
                    <a:pt x="58" y="1132"/>
                    <a:pt x="58" y="1132"/>
                    <a:pt x="57" y="1133"/>
                  </a:cubicBezTo>
                  <a:cubicBezTo>
                    <a:pt x="53" y="1143"/>
                    <a:pt x="59" y="1154"/>
                    <a:pt x="70" y="1159"/>
                  </a:cubicBezTo>
                  <a:cubicBezTo>
                    <a:pt x="79" y="1163"/>
                    <a:pt x="89" y="1161"/>
                    <a:pt x="95" y="1155"/>
                  </a:cubicBezTo>
                  <a:cubicBezTo>
                    <a:pt x="94" y="1163"/>
                    <a:pt x="98" y="1171"/>
                    <a:pt x="105" y="1174"/>
                  </a:cubicBezTo>
                  <a:cubicBezTo>
                    <a:pt x="114" y="1178"/>
                    <a:pt x="124" y="1173"/>
                    <a:pt x="128" y="1163"/>
                  </a:cubicBezTo>
                  <a:cubicBezTo>
                    <a:pt x="129" y="1163"/>
                    <a:pt x="129" y="1162"/>
                    <a:pt x="129" y="1162"/>
                  </a:cubicBezTo>
                  <a:lnTo>
                    <a:pt x="129" y="1162"/>
                  </a:lnTo>
                  <a:cubicBezTo>
                    <a:pt x="129" y="1162"/>
                    <a:pt x="129" y="1163"/>
                    <a:pt x="128" y="1163"/>
                  </a:cubicBezTo>
                  <a:cubicBezTo>
                    <a:pt x="124" y="1173"/>
                    <a:pt x="125" y="1183"/>
                    <a:pt x="131" y="1185"/>
                  </a:cubicBezTo>
                  <a:cubicBezTo>
                    <a:pt x="136" y="1187"/>
                    <a:pt x="144" y="1181"/>
                    <a:pt x="148" y="1171"/>
                  </a:cubicBezTo>
                  <a:cubicBezTo>
                    <a:pt x="148" y="1171"/>
                    <a:pt x="148" y="1171"/>
                    <a:pt x="148" y="1170"/>
                  </a:cubicBezTo>
                  <a:lnTo>
                    <a:pt x="148" y="1169"/>
                  </a:lnTo>
                  <a:lnTo>
                    <a:pt x="336" y="728"/>
                  </a:lnTo>
                  <a:lnTo>
                    <a:pt x="363" y="728"/>
                  </a:lnTo>
                  <a:lnTo>
                    <a:pt x="363" y="678"/>
                  </a:lnTo>
                  <a:lnTo>
                    <a:pt x="375" y="678"/>
                  </a:lnTo>
                  <a:lnTo>
                    <a:pt x="375" y="728"/>
                  </a:lnTo>
                  <a:lnTo>
                    <a:pt x="463" y="728"/>
                  </a:lnTo>
                  <a:lnTo>
                    <a:pt x="463" y="678"/>
                  </a:lnTo>
                  <a:lnTo>
                    <a:pt x="475" y="678"/>
                  </a:lnTo>
                  <a:lnTo>
                    <a:pt x="475" y="728"/>
                  </a:lnTo>
                  <a:lnTo>
                    <a:pt x="563" y="728"/>
                  </a:lnTo>
                  <a:lnTo>
                    <a:pt x="563" y="678"/>
                  </a:lnTo>
                  <a:lnTo>
                    <a:pt x="575" y="678"/>
                  </a:lnTo>
                  <a:lnTo>
                    <a:pt x="575" y="728"/>
                  </a:lnTo>
                  <a:lnTo>
                    <a:pt x="663" y="728"/>
                  </a:lnTo>
                  <a:lnTo>
                    <a:pt x="663" y="678"/>
                  </a:lnTo>
                  <a:lnTo>
                    <a:pt x="675" y="678"/>
                  </a:lnTo>
                  <a:lnTo>
                    <a:pt x="675" y="728"/>
                  </a:lnTo>
                  <a:lnTo>
                    <a:pt x="727" y="728"/>
                  </a:lnTo>
                  <a:cubicBezTo>
                    <a:pt x="746" y="790"/>
                    <a:pt x="760" y="824"/>
                    <a:pt x="763" y="833"/>
                  </a:cubicBezTo>
                  <a:lnTo>
                    <a:pt x="877" y="798"/>
                  </a:lnTo>
                  <a:cubicBezTo>
                    <a:pt x="875" y="791"/>
                    <a:pt x="868" y="765"/>
                    <a:pt x="858" y="728"/>
                  </a:cubicBezTo>
                  <a:lnTo>
                    <a:pt x="875" y="728"/>
                  </a:lnTo>
                  <a:lnTo>
                    <a:pt x="875" y="678"/>
                  </a:lnTo>
                  <a:lnTo>
                    <a:pt x="888" y="678"/>
                  </a:lnTo>
                  <a:lnTo>
                    <a:pt x="888" y="728"/>
                  </a:lnTo>
                  <a:lnTo>
                    <a:pt x="975" y="728"/>
                  </a:lnTo>
                  <a:lnTo>
                    <a:pt x="975" y="678"/>
                  </a:lnTo>
                  <a:lnTo>
                    <a:pt x="988" y="678"/>
                  </a:lnTo>
                  <a:lnTo>
                    <a:pt x="988" y="728"/>
                  </a:lnTo>
                  <a:lnTo>
                    <a:pt x="1050" y="728"/>
                  </a:lnTo>
                  <a:lnTo>
                    <a:pt x="1050" y="578"/>
                  </a:lnTo>
                  <a:lnTo>
                    <a:pt x="815" y="5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Application">
              <a:extLst>
                <a:ext uri="{FF2B5EF4-FFF2-40B4-BE49-F238E27FC236}">
                  <a16:creationId xmlns:a16="http://schemas.microsoft.com/office/drawing/2014/main" id="{C3678537-696B-46B1-8174-E0F042E86BA3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98" y="58"/>
              <a:ext cx="57" cy="51"/>
            </a:xfrm>
            <a:custGeom>
              <a:avLst/>
              <a:gdLst>
                <a:gd name="T0" fmla="*/ 143 w 151"/>
                <a:gd name="T1" fmla="*/ 79 h 134"/>
                <a:gd name="T2" fmla="*/ 122 w 151"/>
                <a:gd name="T3" fmla="*/ 29 h 134"/>
                <a:gd name="T4" fmla="*/ 74 w 151"/>
                <a:gd name="T5" fmla="*/ 8 h 134"/>
                <a:gd name="T6" fmla="*/ 24 w 151"/>
                <a:gd name="T7" fmla="*/ 29 h 134"/>
                <a:gd name="T8" fmla="*/ 0 w 151"/>
                <a:gd name="T9" fmla="*/ 84 h 134"/>
                <a:gd name="T10" fmla="*/ 119 w 151"/>
                <a:gd name="T11" fmla="*/ 134 h 134"/>
                <a:gd name="T12" fmla="*/ 143 w 151"/>
                <a:gd name="T13" fmla="*/ 7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34">
                  <a:moveTo>
                    <a:pt x="143" y="79"/>
                  </a:moveTo>
                  <a:cubicBezTo>
                    <a:pt x="151" y="60"/>
                    <a:pt x="142" y="37"/>
                    <a:pt x="122" y="29"/>
                  </a:cubicBezTo>
                  <a:lnTo>
                    <a:pt x="74" y="8"/>
                  </a:lnTo>
                  <a:cubicBezTo>
                    <a:pt x="55" y="0"/>
                    <a:pt x="32" y="9"/>
                    <a:pt x="24" y="29"/>
                  </a:cubicBezTo>
                  <a:lnTo>
                    <a:pt x="0" y="84"/>
                  </a:lnTo>
                  <a:lnTo>
                    <a:pt x="119" y="134"/>
                  </a:lnTo>
                  <a:lnTo>
                    <a:pt x="143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Application">
              <a:extLst>
                <a:ext uri="{FF2B5EF4-FFF2-40B4-BE49-F238E27FC236}">
                  <a16:creationId xmlns:a16="http://schemas.microsoft.com/office/drawing/2014/main" id="{6F0FF204-E251-450A-AB71-15B62597D055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83" y="97"/>
              <a:ext cx="57" cy="47"/>
            </a:xfrm>
            <a:custGeom>
              <a:avLst/>
              <a:gdLst>
                <a:gd name="T0" fmla="*/ 31 w 150"/>
                <a:gd name="T1" fmla="*/ 0 h 124"/>
                <a:gd name="T2" fmla="*/ 150 w 150"/>
                <a:gd name="T3" fmla="*/ 51 h 124"/>
                <a:gd name="T4" fmla="*/ 119 w 150"/>
                <a:gd name="T5" fmla="*/ 124 h 124"/>
                <a:gd name="T6" fmla="*/ 0 w 150"/>
                <a:gd name="T7" fmla="*/ 73 h 124"/>
                <a:gd name="T8" fmla="*/ 31 w 150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24">
                  <a:moveTo>
                    <a:pt x="31" y="0"/>
                  </a:moveTo>
                  <a:lnTo>
                    <a:pt x="150" y="51"/>
                  </a:lnTo>
                  <a:lnTo>
                    <a:pt x="119" y="124"/>
                  </a:lnTo>
                  <a:lnTo>
                    <a:pt x="0" y="73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Application">
              <a:extLst>
                <a:ext uri="{FF2B5EF4-FFF2-40B4-BE49-F238E27FC236}">
                  <a16:creationId xmlns:a16="http://schemas.microsoft.com/office/drawing/2014/main" id="{36B179DE-725B-46A3-9607-C011B4DCA74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7" y="456"/>
              <a:ext cx="20" cy="23"/>
            </a:xfrm>
            <a:custGeom>
              <a:avLst/>
              <a:gdLst>
                <a:gd name="T0" fmla="*/ 5 w 52"/>
                <a:gd name="T1" fmla="*/ 61 h 61"/>
                <a:gd name="T2" fmla="*/ 52 w 52"/>
                <a:gd name="T3" fmla="*/ 22 h 61"/>
                <a:gd name="T4" fmla="*/ 0 w 52"/>
                <a:gd name="T5" fmla="*/ 0 h 61"/>
                <a:gd name="T6" fmla="*/ 5 w 52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61">
                  <a:moveTo>
                    <a:pt x="5" y="61"/>
                  </a:moveTo>
                  <a:lnTo>
                    <a:pt x="52" y="22"/>
                  </a:lnTo>
                  <a:lnTo>
                    <a:pt x="0" y="0"/>
                  </a:lnTo>
                  <a:lnTo>
                    <a:pt x="5" y="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5648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7F266-3070-4B83-9733-B15DC3AD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ENTRY REQUIREMENTS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91F178B-FA22-2429-0145-3AB7BB2C46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386BA35-0E94-220C-8A1D-1E6441F21B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Full terms and conditions apply</a:t>
            </a:r>
          </a:p>
        </p:txBody>
      </p:sp>
      <p:sp>
        <p:nvSpPr>
          <p:cNvPr id="4" name="Arrow14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690B58B-6CF1-4955-8D52-7FBE295B9BD2}"/>
              </a:ext>
            </a:extLst>
          </p:cNvPr>
          <p:cNvSpPr>
            <a:spLocks noChangeAspect="1"/>
          </p:cNvSpPr>
          <p:nvPr/>
        </p:nvSpPr>
        <p:spPr>
          <a:xfrm>
            <a:off x="942871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rrow14 - 1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763D653-18EE-4628-8A73-0A473F0C4375}"/>
              </a:ext>
            </a:extLst>
          </p:cNvPr>
          <p:cNvSpPr>
            <a:spLocks noChangeAspect="1"/>
          </p:cNvSpPr>
          <p:nvPr/>
        </p:nvSpPr>
        <p:spPr>
          <a:xfrm>
            <a:off x="3583158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rrow14 - 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50EC5FC-1270-41FF-A626-74A5248546C4}"/>
              </a:ext>
            </a:extLst>
          </p:cNvPr>
          <p:cNvSpPr>
            <a:spLocks noChangeAspect="1"/>
          </p:cNvSpPr>
          <p:nvPr/>
        </p:nvSpPr>
        <p:spPr>
          <a:xfrm>
            <a:off x="6223445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ow14 - 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86B2D5A-22BF-4879-9614-32F41509D7EE}"/>
              </a:ext>
            </a:extLst>
          </p:cNvPr>
          <p:cNvSpPr>
            <a:spLocks noChangeAspect="1"/>
          </p:cNvSpPr>
          <p:nvPr/>
        </p:nvSpPr>
        <p:spPr>
          <a:xfrm>
            <a:off x="8863731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F52DC4-6365-41DC-B358-A3F94817D177}"/>
              </a:ext>
            </a:extLst>
          </p:cNvPr>
          <p:cNvSpPr txBox="1"/>
          <p:nvPr/>
        </p:nvSpPr>
        <p:spPr>
          <a:xfrm>
            <a:off x="807776" y="4691882"/>
            <a:ext cx="266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/>
              <a:t>Test addressed Letter or Large Letters items sent using Advertising Mail Mailmark or Catalogue Mail.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02E1EA-EFA6-4CAF-A9D7-1F201D8F5B01}"/>
              </a:ext>
            </a:extLst>
          </p:cNvPr>
          <p:cNvSpPr txBox="1"/>
          <p:nvPr/>
        </p:nvSpPr>
        <p:spPr>
          <a:xfrm>
            <a:off x="3445259" y="4691882"/>
            <a:ext cx="266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dirty="0"/>
              <a:t>Measure the performance of the test and share the results with us so we can understand whether the tests we invest in achieve their objectives.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F27763-2715-4333-A30D-4A43099E7A7E}"/>
              </a:ext>
            </a:extLst>
          </p:cNvPr>
          <p:cNvSpPr txBox="1"/>
          <p:nvPr/>
        </p:nvSpPr>
        <p:spPr>
          <a:xfrm>
            <a:off x="6082742" y="4691882"/>
            <a:ext cx="266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dirty="0"/>
              <a:t>To qualify, test mailings must include a minimum of 100k advertising mail letters or 50k catalogues and a maximum of 1m items over the incentive period.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BE4D2A-B711-4648-84B3-069249F9177C}"/>
              </a:ext>
            </a:extLst>
          </p:cNvPr>
          <p:cNvSpPr txBox="1"/>
          <p:nvPr/>
        </p:nvSpPr>
        <p:spPr>
          <a:xfrm>
            <a:off x="8720224" y="4691882"/>
            <a:ext cx="266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dirty="0"/>
              <a:t>Submit your application form 10 days before the start date of your test.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A48AC1-E82A-475B-8546-A9ABAFA0EE9D}"/>
              </a:ext>
            </a:extLst>
          </p:cNvPr>
          <p:cNvSpPr txBox="1"/>
          <p:nvPr/>
        </p:nvSpPr>
        <p:spPr>
          <a:xfrm>
            <a:off x="2400273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8B92FC-59CB-4A91-AE6E-2C5B755F4174}"/>
              </a:ext>
            </a:extLst>
          </p:cNvPr>
          <p:cNvSpPr txBox="1"/>
          <p:nvPr/>
        </p:nvSpPr>
        <p:spPr>
          <a:xfrm>
            <a:off x="5035246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43AFB8-AB54-4CE1-8221-FD65726C0178}"/>
              </a:ext>
            </a:extLst>
          </p:cNvPr>
          <p:cNvSpPr txBox="1"/>
          <p:nvPr/>
        </p:nvSpPr>
        <p:spPr>
          <a:xfrm>
            <a:off x="7670219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AD023D-E873-4B8F-9552-B6FD46601525}"/>
              </a:ext>
            </a:extLst>
          </p:cNvPr>
          <p:cNvSpPr txBox="1"/>
          <p:nvPr/>
        </p:nvSpPr>
        <p:spPr>
          <a:xfrm>
            <a:off x="10305193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55770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9DE91-F921-4DBA-BD51-28827ED34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OFFER DATES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C0722B8-6ED7-7A81-3387-6DD5264A2E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E52A3-242E-4AFC-8F94-C61FD634B7E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8</a:t>
            </a:fld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4947305-9693-24C8-ED9A-1A67396217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5AF87-D7F3-4FD6-BE60-9F186F1FFD90}"/>
              </a:ext>
            </a:extLst>
          </p:cNvPr>
          <p:cNvSpPr txBox="1"/>
          <p:nvPr/>
        </p:nvSpPr>
        <p:spPr>
          <a:xfrm>
            <a:off x="2073861" y="3546635"/>
            <a:ext cx="1206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3 February</a:t>
            </a:r>
          </a:p>
          <a:p>
            <a:pPr algn="ctr"/>
            <a:r>
              <a:rPr lang="en-GB" b="1" dirty="0"/>
              <a:t>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CEAF62-6C1D-4BB6-BAFB-3A6115EACE06}"/>
              </a:ext>
            </a:extLst>
          </p:cNvPr>
          <p:cNvSpPr txBox="1"/>
          <p:nvPr/>
        </p:nvSpPr>
        <p:spPr>
          <a:xfrm>
            <a:off x="1725752" y="4488569"/>
            <a:ext cx="1902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Applications open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7E206-5996-457D-9541-ADE0CC97B800}"/>
              </a:ext>
            </a:extLst>
          </p:cNvPr>
          <p:cNvSpPr txBox="1"/>
          <p:nvPr/>
        </p:nvSpPr>
        <p:spPr>
          <a:xfrm>
            <a:off x="6689568" y="3546635"/>
            <a:ext cx="1085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28 March</a:t>
            </a:r>
          </a:p>
          <a:p>
            <a:pPr algn="ctr"/>
            <a:r>
              <a:rPr lang="en-GB" b="1" dirty="0"/>
              <a:t>2025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A0293F-A0E1-4CF4-981C-6AFD52533455}"/>
              </a:ext>
            </a:extLst>
          </p:cNvPr>
          <p:cNvSpPr txBox="1"/>
          <p:nvPr/>
        </p:nvSpPr>
        <p:spPr>
          <a:xfrm>
            <a:off x="6408306" y="4488569"/>
            <a:ext cx="164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Last application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E2BE64-45CF-4C40-A47F-13952F4E5278}"/>
              </a:ext>
            </a:extLst>
          </p:cNvPr>
          <p:cNvSpPr txBox="1"/>
          <p:nvPr/>
        </p:nvSpPr>
        <p:spPr>
          <a:xfrm>
            <a:off x="9021104" y="3546635"/>
            <a:ext cx="945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02 May </a:t>
            </a:r>
          </a:p>
          <a:p>
            <a:pPr algn="ctr"/>
            <a:r>
              <a:rPr lang="en-GB" b="1" dirty="0"/>
              <a:t>2025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FA213B-60B8-45A9-ABA6-625B7E48B591}"/>
              </a:ext>
            </a:extLst>
          </p:cNvPr>
          <p:cNvSpPr txBox="1"/>
          <p:nvPr/>
        </p:nvSpPr>
        <p:spPr>
          <a:xfrm>
            <a:off x="8606310" y="4488569"/>
            <a:ext cx="17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Last posting 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FBBFDC-BF9C-D761-8787-DCF604390DBC}"/>
              </a:ext>
            </a:extLst>
          </p:cNvPr>
          <p:cNvSpPr txBox="1"/>
          <p:nvPr/>
        </p:nvSpPr>
        <p:spPr>
          <a:xfrm>
            <a:off x="4444514" y="3546635"/>
            <a:ext cx="968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3 March</a:t>
            </a:r>
          </a:p>
          <a:p>
            <a:pPr algn="ctr"/>
            <a:r>
              <a:rPr lang="en-GB" b="1" dirty="0"/>
              <a:t>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68815A-687B-444E-6C86-CCAF47BA15E8}"/>
              </a:ext>
            </a:extLst>
          </p:cNvPr>
          <p:cNvSpPr txBox="1"/>
          <p:nvPr/>
        </p:nvSpPr>
        <p:spPr>
          <a:xfrm>
            <a:off x="4028150" y="4488569"/>
            <a:ext cx="1801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First posting date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BA26B4-386F-3C12-35D1-10997740438E}"/>
              </a:ext>
            </a:extLst>
          </p:cNvPr>
          <p:cNvGrpSpPr/>
          <p:nvPr/>
        </p:nvGrpSpPr>
        <p:grpSpPr>
          <a:xfrm>
            <a:off x="1853160" y="2625648"/>
            <a:ext cx="1648014" cy="1808359"/>
            <a:chOff x="6761932" y="1222043"/>
            <a:chExt cx="1648014" cy="1808359"/>
          </a:xfrm>
        </p:grpSpPr>
        <p:sp>
          <p:nvSpPr>
            <p:cNvPr id="24" name="Free-form: Shape 297">
              <a:extLst>
                <a:ext uri="{FF2B5EF4-FFF2-40B4-BE49-F238E27FC236}">
                  <a16:creationId xmlns:a16="http://schemas.microsoft.com/office/drawing/2014/main" id="{3BCD2DF3-0003-53DF-CD65-D0C2151CA94B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-form: Shape 298">
              <a:extLst>
                <a:ext uri="{FF2B5EF4-FFF2-40B4-BE49-F238E27FC236}">
                  <a16:creationId xmlns:a16="http://schemas.microsoft.com/office/drawing/2014/main" id="{841B831B-83E6-B049-C995-93FAA2EB943C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E8AFFD5-9C59-9313-BFC1-9EE48205F741}"/>
              </a:ext>
            </a:extLst>
          </p:cNvPr>
          <p:cNvGrpSpPr/>
          <p:nvPr/>
        </p:nvGrpSpPr>
        <p:grpSpPr>
          <a:xfrm>
            <a:off x="4104742" y="2625648"/>
            <a:ext cx="1648014" cy="1808359"/>
            <a:chOff x="6761932" y="1222043"/>
            <a:chExt cx="1648014" cy="1808359"/>
          </a:xfrm>
        </p:grpSpPr>
        <p:sp>
          <p:nvSpPr>
            <p:cNvPr id="32" name="Free-form: Shape 297">
              <a:extLst>
                <a:ext uri="{FF2B5EF4-FFF2-40B4-BE49-F238E27FC236}">
                  <a16:creationId xmlns:a16="http://schemas.microsoft.com/office/drawing/2014/main" id="{BC9D9712-371F-B62C-F75F-28B3DAF756A0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-form: Shape 298">
              <a:extLst>
                <a:ext uri="{FF2B5EF4-FFF2-40B4-BE49-F238E27FC236}">
                  <a16:creationId xmlns:a16="http://schemas.microsoft.com/office/drawing/2014/main" id="{2DABCB0D-4844-E2A9-14B3-A481D48A27C1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7CAF0D5-3AFB-C9BD-F903-1773871AFF06}"/>
              </a:ext>
            </a:extLst>
          </p:cNvPr>
          <p:cNvGrpSpPr/>
          <p:nvPr/>
        </p:nvGrpSpPr>
        <p:grpSpPr>
          <a:xfrm>
            <a:off x="6408306" y="2625648"/>
            <a:ext cx="1648014" cy="1808359"/>
            <a:chOff x="6761932" y="1222043"/>
            <a:chExt cx="1648014" cy="1808359"/>
          </a:xfrm>
        </p:grpSpPr>
        <p:sp>
          <p:nvSpPr>
            <p:cNvPr id="35" name="Free-form: Shape 297">
              <a:extLst>
                <a:ext uri="{FF2B5EF4-FFF2-40B4-BE49-F238E27FC236}">
                  <a16:creationId xmlns:a16="http://schemas.microsoft.com/office/drawing/2014/main" id="{E380F69A-DDC8-79CB-A3A0-193602B357BB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-form: Shape 298">
              <a:extLst>
                <a:ext uri="{FF2B5EF4-FFF2-40B4-BE49-F238E27FC236}">
                  <a16:creationId xmlns:a16="http://schemas.microsoft.com/office/drawing/2014/main" id="{71B95F44-21C4-06DE-C57B-72E9D1CD965E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8C6C63E-91E3-C3D7-0B43-D2ADC7B99885}"/>
              </a:ext>
            </a:extLst>
          </p:cNvPr>
          <p:cNvGrpSpPr/>
          <p:nvPr/>
        </p:nvGrpSpPr>
        <p:grpSpPr>
          <a:xfrm>
            <a:off x="8669662" y="2625648"/>
            <a:ext cx="1648014" cy="1808359"/>
            <a:chOff x="6761932" y="1222043"/>
            <a:chExt cx="1648014" cy="1808359"/>
          </a:xfrm>
        </p:grpSpPr>
        <p:sp>
          <p:nvSpPr>
            <p:cNvPr id="38" name="Free-form: Shape 297">
              <a:extLst>
                <a:ext uri="{FF2B5EF4-FFF2-40B4-BE49-F238E27FC236}">
                  <a16:creationId xmlns:a16="http://schemas.microsoft.com/office/drawing/2014/main" id="{0742ED2A-50AA-268E-2244-8AA10478AD69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-form: Shape 298">
              <a:extLst>
                <a:ext uri="{FF2B5EF4-FFF2-40B4-BE49-F238E27FC236}">
                  <a16:creationId xmlns:a16="http://schemas.microsoft.com/office/drawing/2014/main" id="{0D3AC30D-26E2-3732-0FA6-9B05A199DACA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38814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A3BA0E-2F82-4756-874B-1AB539CD843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9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8E404E-6A42-7266-596B-CC1D87CB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4791FC-4B3D-25C7-00DC-2CE9FB1FE5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Full terms and conditions apply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B14181-B2AF-4877-85CC-4B71DF2416D0}"/>
              </a:ext>
            </a:extLst>
          </p:cNvPr>
          <p:cNvSpPr txBox="1"/>
          <p:nvPr/>
        </p:nvSpPr>
        <p:spPr>
          <a:xfrm>
            <a:off x="7631156" y="2991635"/>
            <a:ext cx="32671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Get postage credit of up to 20% for incremental advertising mail items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84DFF6-A8CD-4D91-B51D-D048FCF43A08}"/>
              </a:ext>
            </a:extLst>
          </p:cNvPr>
          <p:cNvSpPr txBox="1"/>
          <p:nvPr/>
        </p:nvSpPr>
        <p:spPr>
          <a:xfrm>
            <a:off x="7631156" y="2058424"/>
            <a:ext cx="16193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>
                <a:solidFill>
                  <a:schemeClr val="accent1"/>
                </a:solidFill>
                <a:latin typeface="+mj-lt"/>
              </a:rPr>
              <a:t>20</a:t>
            </a:r>
            <a:r>
              <a:rPr lang="en-GB" sz="4400" b="1" dirty="0">
                <a:latin typeface="+mj-lt"/>
              </a:rPr>
              <a:t>%</a:t>
            </a:r>
            <a:endParaRPr lang="en-GB" sz="6600" b="1" dirty="0"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140035E-504A-4484-82AB-EA18BD758572}"/>
              </a:ext>
            </a:extLst>
          </p:cNvPr>
          <p:cNvGrpSpPr/>
          <p:nvPr/>
        </p:nvGrpSpPr>
        <p:grpSpPr>
          <a:xfrm>
            <a:off x="6626827" y="2928064"/>
            <a:ext cx="1004329" cy="1005431"/>
            <a:chOff x="6711028" y="4025932"/>
            <a:chExt cx="761165" cy="762000"/>
          </a:xfrm>
        </p:grpSpPr>
        <p:sp>
          <p:nvSpPr>
            <p:cNvPr id="12" name="Discount">
              <a:extLst>
                <a:ext uri="{FF2B5EF4-FFF2-40B4-BE49-F238E27FC236}">
                  <a16:creationId xmlns:a16="http://schemas.microsoft.com/office/drawing/2014/main" id="{E9E022D4-20A9-4425-BB12-17802CFF400D}"/>
                </a:ext>
              </a:extLst>
            </p:cNvPr>
            <p:cNvSpPr>
              <a:spLocks noChangeAspect="1"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6711028" y="4025932"/>
              <a:ext cx="761165" cy="762000"/>
            </a:xfrm>
            <a:custGeom>
              <a:avLst/>
              <a:gdLst>
                <a:gd name="T0" fmla="*/ 188 w 197"/>
                <a:gd name="T1" fmla="*/ 0 h 197"/>
                <a:gd name="T2" fmla="*/ 113 w 197"/>
                <a:gd name="T3" fmla="*/ 0 h 197"/>
                <a:gd name="T4" fmla="*/ 97 w 197"/>
                <a:gd name="T5" fmla="*/ 7 h 197"/>
                <a:gd name="T6" fmla="*/ 4 w 197"/>
                <a:gd name="T7" fmla="*/ 100 h 197"/>
                <a:gd name="T8" fmla="*/ 4 w 197"/>
                <a:gd name="T9" fmla="*/ 113 h 197"/>
                <a:gd name="T10" fmla="*/ 84 w 197"/>
                <a:gd name="T11" fmla="*/ 193 h 197"/>
                <a:gd name="T12" fmla="*/ 97 w 197"/>
                <a:gd name="T13" fmla="*/ 193 h 197"/>
                <a:gd name="T14" fmla="*/ 190 w 197"/>
                <a:gd name="T15" fmla="*/ 100 h 197"/>
                <a:gd name="T16" fmla="*/ 197 w 197"/>
                <a:gd name="T17" fmla="*/ 84 h 197"/>
                <a:gd name="T18" fmla="*/ 197 w 197"/>
                <a:gd name="T19" fmla="*/ 9 h 197"/>
                <a:gd name="T20" fmla="*/ 188 w 197"/>
                <a:gd name="T21" fmla="*/ 0 h 197"/>
                <a:gd name="T22" fmla="*/ 141 w 197"/>
                <a:gd name="T23" fmla="*/ 75 h 197"/>
                <a:gd name="T24" fmla="*/ 122 w 197"/>
                <a:gd name="T25" fmla="*/ 56 h 197"/>
                <a:gd name="T26" fmla="*/ 141 w 197"/>
                <a:gd name="T27" fmla="*/ 38 h 197"/>
                <a:gd name="T28" fmla="*/ 160 w 197"/>
                <a:gd name="T29" fmla="*/ 56 h 197"/>
                <a:gd name="T30" fmla="*/ 141 w 197"/>
                <a:gd name="T31" fmla="*/ 7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7" h="197">
                  <a:moveTo>
                    <a:pt x="188" y="0"/>
                  </a:moveTo>
                  <a:lnTo>
                    <a:pt x="113" y="0"/>
                  </a:lnTo>
                  <a:cubicBezTo>
                    <a:pt x="107" y="0"/>
                    <a:pt x="100" y="3"/>
                    <a:pt x="97" y="7"/>
                  </a:cubicBezTo>
                  <a:lnTo>
                    <a:pt x="4" y="100"/>
                  </a:lnTo>
                  <a:cubicBezTo>
                    <a:pt x="0" y="103"/>
                    <a:pt x="0" y="109"/>
                    <a:pt x="4" y="113"/>
                  </a:cubicBezTo>
                  <a:lnTo>
                    <a:pt x="84" y="193"/>
                  </a:lnTo>
                  <a:cubicBezTo>
                    <a:pt x="88" y="197"/>
                    <a:pt x="94" y="197"/>
                    <a:pt x="97" y="193"/>
                  </a:cubicBezTo>
                  <a:lnTo>
                    <a:pt x="190" y="100"/>
                  </a:lnTo>
                  <a:cubicBezTo>
                    <a:pt x="194" y="97"/>
                    <a:pt x="197" y="90"/>
                    <a:pt x="197" y="84"/>
                  </a:cubicBezTo>
                  <a:lnTo>
                    <a:pt x="197" y="9"/>
                  </a:lnTo>
                  <a:cubicBezTo>
                    <a:pt x="197" y="4"/>
                    <a:pt x="193" y="0"/>
                    <a:pt x="188" y="0"/>
                  </a:cubicBezTo>
                  <a:close/>
                  <a:moveTo>
                    <a:pt x="141" y="75"/>
                  </a:moveTo>
                  <a:cubicBezTo>
                    <a:pt x="130" y="75"/>
                    <a:pt x="122" y="67"/>
                    <a:pt x="122" y="56"/>
                  </a:cubicBezTo>
                  <a:cubicBezTo>
                    <a:pt x="122" y="46"/>
                    <a:pt x="130" y="38"/>
                    <a:pt x="141" y="38"/>
                  </a:cubicBezTo>
                  <a:cubicBezTo>
                    <a:pt x="151" y="38"/>
                    <a:pt x="160" y="46"/>
                    <a:pt x="160" y="56"/>
                  </a:cubicBezTo>
                  <a:cubicBezTo>
                    <a:pt x="160" y="67"/>
                    <a:pt x="151" y="75"/>
                    <a:pt x="141" y="75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" name="Percent">
              <a:extLst>
                <a:ext uri="{FF2B5EF4-FFF2-40B4-BE49-F238E27FC236}">
                  <a16:creationId xmlns:a16="http://schemas.microsoft.com/office/drawing/2014/main" id="{A46DD1F5-E6BE-43DF-802D-33946110BBF7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6932801" y="4321306"/>
              <a:ext cx="220807" cy="249670"/>
              <a:chOff x="171" y="161"/>
              <a:chExt cx="153" cy="173"/>
            </a:xfrm>
            <a:noFill/>
          </p:grpSpPr>
          <p:sp>
            <p:nvSpPr>
              <p:cNvPr id="14" name="Percent">
                <a:extLst>
                  <a:ext uri="{FF2B5EF4-FFF2-40B4-BE49-F238E27FC236}">
                    <a16:creationId xmlns:a16="http://schemas.microsoft.com/office/drawing/2014/main" id="{45CB299A-A951-48B7-9931-ACCC8F4BB1C5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87" y="161"/>
                <a:ext cx="121" cy="173"/>
              </a:xfrm>
              <a:custGeom>
                <a:avLst/>
                <a:gdLst>
                  <a:gd name="T0" fmla="*/ 853 w 889"/>
                  <a:gd name="T1" fmla="*/ 19 h 1272"/>
                  <a:gd name="T2" fmla="*/ 767 w 889"/>
                  <a:gd name="T3" fmla="*/ 37 h 1272"/>
                  <a:gd name="T4" fmla="*/ 19 w 889"/>
                  <a:gd name="T5" fmla="*/ 1177 h 1272"/>
                  <a:gd name="T6" fmla="*/ 36 w 889"/>
                  <a:gd name="T7" fmla="*/ 1262 h 1272"/>
                  <a:gd name="T8" fmla="*/ 71 w 889"/>
                  <a:gd name="T9" fmla="*/ 1272 h 1272"/>
                  <a:gd name="T10" fmla="*/ 122 w 889"/>
                  <a:gd name="T11" fmla="*/ 1244 h 1272"/>
                  <a:gd name="T12" fmla="*/ 870 w 889"/>
                  <a:gd name="T13" fmla="*/ 105 h 1272"/>
                  <a:gd name="T14" fmla="*/ 853 w 889"/>
                  <a:gd name="T15" fmla="*/ 19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9" h="1272">
                    <a:moveTo>
                      <a:pt x="853" y="19"/>
                    </a:moveTo>
                    <a:cubicBezTo>
                      <a:pt x="824" y="0"/>
                      <a:pt x="786" y="8"/>
                      <a:pt x="767" y="37"/>
                    </a:cubicBezTo>
                    <a:lnTo>
                      <a:pt x="19" y="1177"/>
                    </a:lnTo>
                    <a:cubicBezTo>
                      <a:pt x="0" y="1205"/>
                      <a:pt x="8" y="1243"/>
                      <a:pt x="36" y="1262"/>
                    </a:cubicBezTo>
                    <a:cubicBezTo>
                      <a:pt x="47" y="1269"/>
                      <a:pt x="59" y="1272"/>
                      <a:pt x="71" y="1272"/>
                    </a:cubicBezTo>
                    <a:cubicBezTo>
                      <a:pt x="91" y="1272"/>
                      <a:pt x="110" y="1263"/>
                      <a:pt x="122" y="1244"/>
                    </a:cubicBezTo>
                    <a:lnTo>
                      <a:pt x="870" y="105"/>
                    </a:lnTo>
                    <a:cubicBezTo>
                      <a:pt x="889" y="76"/>
                      <a:pt x="881" y="38"/>
                      <a:pt x="853" y="19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Percent">
                <a:extLst>
                  <a:ext uri="{FF2B5EF4-FFF2-40B4-BE49-F238E27FC236}">
                    <a16:creationId xmlns:a16="http://schemas.microsoft.com/office/drawing/2014/main" id="{AC11F40C-08A4-46BE-A265-A096727C898F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71" y="184"/>
                <a:ext cx="54" cy="54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Percent">
                <a:extLst>
                  <a:ext uri="{FF2B5EF4-FFF2-40B4-BE49-F238E27FC236}">
                    <a16:creationId xmlns:a16="http://schemas.microsoft.com/office/drawing/2014/main" id="{3EF71AE4-67EC-4E3E-ACE0-35AD55232AB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70" y="258"/>
                <a:ext cx="54" cy="55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BAB3DE9-13AD-463D-AC43-9D00D0B325C7}"/>
              </a:ext>
            </a:extLst>
          </p:cNvPr>
          <p:cNvSpPr txBox="1">
            <a:spLocks/>
          </p:cNvSpPr>
          <p:nvPr/>
        </p:nvSpPr>
        <p:spPr>
          <a:xfrm>
            <a:off x="6415753" y="448665"/>
            <a:ext cx="5276625" cy="1050665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Postage credits</a:t>
            </a:r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937AD97-B6DC-4C19-9B7F-FE4D5C31E59D}"/>
              </a:ext>
            </a:extLst>
          </p:cNvPr>
          <p:cNvSpPr txBox="1">
            <a:spLocks/>
          </p:cNvSpPr>
          <p:nvPr/>
        </p:nvSpPr>
        <p:spPr>
          <a:xfrm>
            <a:off x="6415753" y="426893"/>
            <a:ext cx="5276625" cy="1050665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Postage credits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2344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aper_POWER_USER_SEPARATOR_ICONS_aircraft_POWER_USER_SEPARATOR_ICONS_airplane_POWER_USER_SEPARATOR_ICONS_play_POWER_USER_SEPARATOR_ICONS_send_POWER_USER_SEPARATOR_ICONS_email_POWER_USER_SEPARATOR_ICONS_messag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heme/theme1.xml><?xml version="1.0" encoding="utf-8"?>
<a:theme xmlns:a="http://schemas.openxmlformats.org/drawingml/2006/main" name="Office Theme">
  <a:themeElements>
    <a:clrScheme name="Custom Marketreach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E32019"/>
      </a:accent1>
      <a:accent2>
        <a:srgbClr val="EE7975"/>
      </a:accent2>
      <a:accent3>
        <a:srgbClr val="F9D3D1"/>
      </a:accent3>
      <a:accent4>
        <a:srgbClr val="000000"/>
      </a:accent4>
      <a:accent5>
        <a:srgbClr val="666666"/>
      </a:accent5>
      <a:accent6>
        <a:srgbClr val="C1C1C1"/>
      </a:accent6>
      <a:hlink>
        <a:srgbClr val="E32019"/>
      </a:hlink>
      <a:folHlink>
        <a:srgbClr val="E94D47"/>
      </a:folHlink>
    </a:clrScheme>
    <a:fontScheme name="Marketreach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D8A59B4AA4848ADA4BE9476DACB43" ma:contentTypeVersion="14" ma:contentTypeDescription="Create a new document." ma:contentTypeScope="" ma:versionID="70c108b2fcbff4ff9bbeb89ecf086dda">
  <xsd:schema xmlns:xsd="http://www.w3.org/2001/XMLSchema" xmlns:xs="http://www.w3.org/2001/XMLSchema" xmlns:p="http://schemas.microsoft.com/office/2006/metadata/properties" xmlns:ns3="707d9dac-b3e0-4010-a31f-c9f487ae09b7" targetNamespace="http://schemas.microsoft.com/office/2006/metadata/properties" ma:root="true" ma:fieldsID="196871291bfcfa2beb5b3dd12e95e968" ns3:_="">
    <xsd:import namespace="707d9dac-b3e0-4010-a31f-c9f487ae09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bjectDetectorVersions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d9dac-b3e0-4010-a31f-c9f487ae09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07d9dac-b3e0-4010-a31f-c9f487ae09b7" xsi:nil="true"/>
  </documentManagement>
</p:properties>
</file>

<file path=customXml/itemProps1.xml><?xml version="1.0" encoding="utf-8"?>
<ds:datastoreItem xmlns:ds="http://schemas.openxmlformats.org/officeDocument/2006/customXml" ds:itemID="{4E1B26B6-C6C1-4C29-AF4B-6725E03274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7d9dac-b3e0-4010-a31f-c9f487ae09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9B7A39-CCC6-4ED8-B3FC-BD560E9CD4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937AC5-93BF-49A6-B607-CC4F4B0ECEB8}">
  <ds:schemaRefs>
    <ds:schemaRef ds:uri="http://schemas.microsoft.com/office/2006/documentManagement/types"/>
    <ds:schemaRef ds:uri="http://schemas.microsoft.com/office/infopath/2007/PartnerControls"/>
    <ds:schemaRef ds:uri="707d9dac-b3e0-4010-a31f-c9f487ae09b7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1076</Words>
  <Application>Microsoft Office PowerPoint</Application>
  <PresentationFormat>Widescreen</PresentationFormat>
  <Paragraphs>141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Impact</vt:lpstr>
      <vt:lpstr>Wingdings</vt:lpstr>
      <vt:lpstr>Office Theme</vt:lpstr>
      <vt:lpstr>ROYAL MAIL TRAVEL INCENTIVE 2025</vt:lpstr>
      <vt:lpstr>Engagement rates with travel mail</vt:lpstr>
      <vt:lpstr>Key metrics for travel mail</vt:lpstr>
      <vt:lpstr>Commercial actions with travel mail</vt:lpstr>
      <vt:lpstr>PowerPoint Presentation</vt:lpstr>
      <vt:lpstr>Advertising mail</vt:lpstr>
      <vt:lpstr>ENTRY REQUIREMENTS</vt:lpstr>
      <vt:lpstr>OFFER DATES</vt:lpstr>
      <vt:lpstr>PowerPoint Presentation</vt:lpstr>
      <vt:lpstr>The APPLICATION AND CREDIT process</vt:lpstr>
      <vt:lpstr>The more detail the better!</vt:lpstr>
      <vt:lpstr>FREQUENTLY ASKED QUESTIONS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2018-10-03T11:19:32Z</dcterms:created>
  <dcterms:modified xsi:type="dcterms:W3CDTF">2025-01-28T09:45:58Z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0f36f3-41a5-4f45-a6a2-e224f336accd_Enabled">
    <vt:lpwstr>true</vt:lpwstr>
  </property>
  <property fmtid="{D5CDD505-2E9C-101B-9397-08002B2CF9AE}" pid="3" name="MSIP_Label_980f36f3-41a5-4f45-a6a2-e224f336accd_SetDate">
    <vt:lpwstr>2021-08-02T15:26:48Z</vt:lpwstr>
  </property>
  <property fmtid="{D5CDD505-2E9C-101B-9397-08002B2CF9AE}" pid="4" name="MSIP_Label_980f36f3-41a5-4f45-a6a2-e224f336accd_Method">
    <vt:lpwstr>Standard</vt:lpwstr>
  </property>
  <property fmtid="{D5CDD505-2E9C-101B-9397-08002B2CF9AE}" pid="5" name="MSIP_Label_980f36f3-41a5-4f45-a6a2-e224f336accd_Name">
    <vt:lpwstr>980f36f3-41a5-4f45-a6a2-e224f336accd</vt:lpwstr>
  </property>
  <property fmtid="{D5CDD505-2E9C-101B-9397-08002B2CF9AE}" pid="6" name="MSIP_Label_980f36f3-41a5-4f45-a6a2-e224f336accd_SiteId">
    <vt:lpwstr>7a082108-90dd-41ac-be41-9b8feabee2da</vt:lpwstr>
  </property>
  <property fmtid="{D5CDD505-2E9C-101B-9397-08002B2CF9AE}" pid="7" name="MSIP_Label_980f36f3-41a5-4f45-a6a2-e224f336accd_ActionId">
    <vt:lpwstr/>
  </property>
  <property fmtid="{D5CDD505-2E9C-101B-9397-08002B2CF9AE}" pid="8" name="MSIP_Label_980f36f3-41a5-4f45-a6a2-e224f336accd_ContentBits">
    <vt:lpwstr>2</vt:lpwstr>
  </property>
  <property fmtid="{D5CDD505-2E9C-101B-9397-08002B2CF9AE}" pid="9" name="ContentTypeId">
    <vt:lpwstr>0x010100FC8D8A59B4AA4848ADA4BE9476DACB43</vt:lpwstr>
  </property>
</Properties>
</file>