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7"/>
  </p:notesMasterIdLst>
  <p:handoutMasterIdLst>
    <p:handoutMasterId r:id="rId18"/>
  </p:handoutMasterIdLst>
  <p:sldIdLst>
    <p:sldId id="307" r:id="rId2"/>
    <p:sldId id="296" r:id="rId3"/>
    <p:sldId id="297" r:id="rId4"/>
    <p:sldId id="298" r:id="rId5"/>
    <p:sldId id="283" r:id="rId6"/>
    <p:sldId id="286" r:id="rId7"/>
    <p:sldId id="299" r:id="rId8"/>
    <p:sldId id="292" r:id="rId9"/>
    <p:sldId id="295" r:id="rId10"/>
    <p:sldId id="293" r:id="rId11"/>
    <p:sldId id="294" r:id="rId12"/>
    <p:sldId id="300" r:id="rId13"/>
    <p:sldId id="302" r:id="rId14"/>
    <p:sldId id="306" r:id="rId15"/>
    <p:sldId id="303" r:id="rId16"/>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21"/>
    <a:srgbClr val="000000"/>
    <a:srgbClr val="FDC304"/>
    <a:srgbClr val="82CBD4"/>
    <a:srgbClr val="EF7E05"/>
    <a:srgbClr val="1BACE4"/>
    <a:srgbClr val="E6E6E6"/>
    <a:srgbClr val="1D1E1C"/>
    <a:srgbClr val="E20C18"/>
    <a:srgbClr val="FAA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45" autoAdjust="0"/>
    <p:restoredTop sz="94714" autoAdjust="0"/>
  </p:normalViewPr>
  <p:slideViewPr>
    <p:cSldViewPr snapToGrid="0">
      <p:cViewPr varScale="1">
        <p:scale>
          <a:sx n="54" d="100"/>
          <a:sy n="54" d="100"/>
        </p:scale>
        <p:origin x="836" y="44"/>
      </p:cViewPr>
      <p:guideLst>
        <p:guide orient="horz" pos="2183"/>
        <p:guide pos="325"/>
      </p:guideLst>
    </p:cSldViewPr>
  </p:slideViewPr>
  <p:notesTextViewPr>
    <p:cViewPr>
      <p:scale>
        <a:sx n="1" d="1"/>
        <a:sy n="1" d="1"/>
      </p:scale>
      <p:origin x="0" y="0"/>
    </p:cViewPr>
  </p:notesTextViewPr>
  <p:sorterViewPr>
    <p:cViewPr>
      <p:scale>
        <a:sx n="100" d="100"/>
        <a:sy n="100" d="100"/>
      </p:scale>
      <p:origin x="0" y="-4252"/>
    </p:cViewPr>
  </p:sorterViewPr>
  <p:notesViewPr>
    <p:cSldViewPr snapToGrid="0" showGuides="1">
      <p:cViewPr>
        <p:scale>
          <a:sx n="100" d="100"/>
          <a:sy n="100" d="100"/>
        </p:scale>
        <p:origin x="48" y="-6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Reductions Affect Community</c:v>
                </c:pt>
              </c:strCache>
            </c:strRef>
          </c:tx>
          <c:dPt>
            <c:idx val="1"/>
            <c:bubble3D val="0"/>
            <c:spPr>
              <a:solidFill>
                <a:schemeClr val="accent2"/>
              </a:solidFill>
              <a:ln>
                <a:noFill/>
              </a:ln>
            </c:spPr>
            <c:extLst>
              <c:ext xmlns:c16="http://schemas.microsoft.com/office/drawing/2014/chart" uri="{C3380CC4-5D6E-409C-BE32-E72D297353CC}">
                <c16:uniqueId val="{00000001-C561-463E-B8A4-1E3E4D9D6A8D}"/>
              </c:ext>
            </c:extLst>
          </c:dPt>
          <c:cat>
            <c:strRef>
              <c:f>Sheet1!$A$2:$A$3</c:f>
              <c:strCache>
                <c:ptCount val="2"/>
                <c:pt idx="0">
                  <c:v>1st Qtr</c:v>
                </c:pt>
                <c:pt idx="1">
                  <c:v>2nd Qtr</c:v>
                </c:pt>
              </c:strCache>
            </c:strRef>
          </c:cat>
          <c:val>
            <c:numRef>
              <c:f>Sheet1!$B$2:$B$3</c:f>
              <c:numCache>
                <c:formatCode>General</c:formatCode>
                <c:ptCount val="2"/>
                <c:pt idx="0">
                  <c:v>98</c:v>
                </c:pt>
                <c:pt idx="1">
                  <c:v>2</c:v>
                </c:pt>
              </c:numCache>
            </c:numRef>
          </c:val>
          <c:extLst>
            <c:ext xmlns:c16="http://schemas.microsoft.com/office/drawing/2014/chart" uri="{C3380CC4-5D6E-409C-BE32-E72D297353CC}">
              <c16:uniqueId val="{00000002-C561-463E-B8A4-1E3E4D9D6A8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Reductions Affect Community</c:v>
                </c:pt>
              </c:strCache>
            </c:strRef>
          </c:tx>
          <c:explosion val="1"/>
          <c:dPt>
            <c:idx val="0"/>
            <c:bubble3D val="0"/>
            <c:spPr>
              <a:solidFill>
                <a:schemeClr val="accent1"/>
              </a:solidFill>
            </c:spPr>
            <c:extLst>
              <c:ext xmlns:c16="http://schemas.microsoft.com/office/drawing/2014/chart" uri="{C3380CC4-5D6E-409C-BE32-E72D297353CC}">
                <c16:uniqueId val="{00000001-1A6A-40F5-B8B8-7A573E0E90C2}"/>
              </c:ext>
            </c:extLst>
          </c:dPt>
          <c:dPt>
            <c:idx val="1"/>
            <c:bubble3D val="0"/>
            <c:explosion val="0"/>
            <c:spPr>
              <a:solidFill>
                <a:schemeClr val="accent2"/>
              </a:solidFill>
              <a:ln>
                <a:noFill/>
              </a:ln>
            </c:spPr>
            <c:extLst>
              <c:ext xmlns:c16="http://schemas.microsoft.com/office/drawing/2014/chart" uri="{C3380CC4-5D6E-409C-BE32-E72D297353CC}">
                <c16:uniqueId val="{00000003-1A6A-40F5-B8B8-7A573E0E90C2}"/>
              </c:ext>
            </c:extLst>
          </c:dPt>
          <c:cat>
            <c:strRef>
              <c:f>Sheet1!$A$2:$A$3</c:f>
              <c:strCache>
                <c:ptCount val="2"/>
                <c:pt idx="0">
                  <c:v>1st Qtr</c:v>
                </c:pt>
                <c:pt idx="1">
                  <c:v>2nd Qtr</c:v>
                </c:pt>
              </c:strCache>
            </c:strRef>
          </c:cat>
          <c:val>
            <c:numRef>
              <c:f>Sheet1!$B$2:$B$3</c:f>
              <c:numCache>
                <c:formatCode>General</c:formatCode>
                <c:ptCount val="2"/>
                <c:pt idx="0">
                  <c:v>96</c:v>
                </c:pt>
                <c:pt idx="1">
                  <c:v>4</c:v>
                </c:pt>
              </c:numCache>
            </c:numRef>
          </c:val>
          <c:extLst>
            <c:ext xmlns:c16="http://schemas.microsoft.com/office/drawing/2014/chart" uri="{C3380CC4-5D6E-409C-BE32-E72D297353CC}">
              <c16:uniqueId val="{00000004-1A6A-40F5-B8B8-7A573E0E90C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95410537040599E-2"/>
          <c:y val="0.2560059099772633"/>
          <c:w val="0.97570120935072258"/>
          <c:h val="0.74399409002273675"/>
        </c:manualLayout>
      </c:layout>
      <c:barChart>
        <c:barDir val="col"/>
        <c:grouping val="clustered"/>
        <c:varyColors val="0"/>
        <c:ser>
          <c:idx val="0"/>
          <c:order val="0"/>
          <c:tx>
            <c:strRef>
              <c:f>Sheet1!$B$1</c:f>
              <c:strCache>
                <c:ptCount val="1"/>
                <c:pt idx="0">
                  <c:v>Post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Health &amp; Wellbeing</c:v>
                </c:pt>
              </c:strCache>
            </c:strRef>
          </c:cat>
          <c:val>
            <c:numRef>
              <c:f>Sheet1!$B$2</c:f>
              <c:numCache>
                <c:formatCode>0%</c:formatCode>
                <c:ptCount val="1"/>
                <c:pt idx="0">
                  <c:v>0.41</c:v>
                </c:pt>
              </c:numCache>
            </c:numRef>
          </c:val>
          <c:extLst>
            <c:ext xmlns:c16="http://schemas.microsoft.com/office/drawing/2014/chart" uri="{C3380CC4-5D6E-409C-BE32-E72D297353CC}">
              <c16:uniqueId val="{00000000-C673-4DFC-A20E-58D94B43D627}"/>
            </c:ext>
          </c:extLst>
        </c:ser>
        <c:ser>
          <c:idx val="1"/>
          <c:order val="1"/>
          <c:tx>
            <c:strRef>
              <c:f>Sheet1!$C$1</c:f>
              <c:strCache>
                <c:ptCount val="1"/>
                <c:pt idx="0">
                  <c:v>Email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Health &amp; Wellbeing</c:v>
                </c:pt>
              </c:strCache>
            </c:strRef>
          </c:cat>
          <c:val>
            <c:numRef>
              <c:f>Sheet1!$C$2</c:f>
              <c:numCache>
                <c:formatCode>0%</c:formatCode>
                <c:ptCount val="1"/>
                <c:pt idx="0">
                  <c:v>0.3</c:v>
                </c:pt>
              </c:numCache>
            </c:numRef>
          </c:val>
          <c:extLst>
            <c:ext xmlns:c16="http://schemas.microsoft.com/office/drawing/2014/chart" uri="{C3380CC4-5D6E-409C-BE32-E72D297353CC}">
              <c16:uniqueId val="{00000001-C673-4DFC-A20E-58D94B43D627}"/>
            </c:ext>
          </c:extLst>
        </c:ser>
        <c:ser>
          <c:idx val="2"/>
          <c:order val="2"/>
          <c:tx>
            <c:strRef>
              <c:f>Sheet1!$D$1</c:f>
              <c:strCache>
                <c:ptCount val="1"/>
                <c:pt idx="0">
                  <c:v>Social media</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15-43FD-A9EC-2BDA9FF2B00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Health &amp; Wellbeing</c:v>
                </c:pt>
              </c:strCache>
            </c:strRef>
          </c:cat>
          <c:val>
            <c:numRef>
              <c:f>Sheet1!$D$2</c:f>
              <c:numCache>
                <c:formatCode>0%</c:formatCode>
                <c:ptCount val="1"/>
                <c:pt idx="0">
                  <c:v>0.21</c:v>
                </c:pt>
              </c:numCache>
            </c:numRef>
          </c:val>
          <c:extLst>
            <c:ext xmlns:c16="http://schemas.microsoft.com/office/drawing/2014/chart" uri="{C3380CC4-5D6E-409C-BE32-E72D297353CC}">
              <c16:uniqueId val="{00000002-C673-4DFC-A20E-58D94B43D627}"/>
            </c:ext>
          </c:extLst>
        </c:ser>
        <c:ser>
          <c:idx val="3"/>
          <c:order val="3"/>
          <c:tx>
            <c:strRef>
              <c:f>Sheet1!$E$1</c:f>
              <c:strCache>
                <c:ptCount val="1"/>
                <c:pt idx="0">
                  <c:v>Text message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Health &amp; Wellbeing</c:v>
                </c:pt>
              </c:strCache>
            </c:strRef>
          </c:cat>
          <c:val>
            <c:numRef>
              <c:f>Sheet1!$E$2</c:f>
              <c:numCache>
                <c:formatCode>0%</c:formatCode>
                <c:ptCount val="1"/>
                <c:pt idx="0">
                  <c:v>0.08</c:v>
                </c:pt>
              </c:numCache>
            </c:numRef>
          </c:val>
          <c:extLst>
            <c:ext xmlns:c16="http://schemas.microsoft.com/office/drawing/2014/chart" uri="{C3380CC4-5D6E-409C-BE32-E72D297353CC}">
              <c16:uniqueId val="{00000003-C673-4DFC-A20E-58D94B43D627}"/>
            </c:ext>
          </c:extLst>
        </c:ser>
        <c:dLbls>
          <c:dLblPos val="outEnd"/>
          <c:showLegendKey val="0"/>
          <c:showVal val="1"/>
          <c:showCatName val="0"/>
          <c:showSerName val="0"/>
          <c:showPercent val="0"/>
          <c:showBubbleSize val="0"/>
        </c:dLbls>
        <c:gapWidth val="43"/>
        <c:axId val="187276672"/>
        <c:axId val="187282560"/>
      </c:barChart>
      <c:catAx>
        <c:axId val="187276672"/>
        <c:scaling>
          <c:orientation val="minMax"/>
        </c:scaling>
        <c:delete val="1"/>
        <c:axPos val="b"/>
        <c:numFmt formatCode="General" sourceLinked="1"/>
        <c:majorTickMark val="none"/>
        <c:minorTickMark val="none"/>
        <c:tickLblPos val="nextTo"/>
        <c:crossAx val="187282560"/>
        <c:crosses val="autoZero"/>
        <c:auto val="1"/>
        <c:lblAlgn val="ctr"/>
        <c:lblOffset val="100"/>
        <c:noMultiLvlLbl val="0"/>
      </c:catAx>
      <c:valAx>
        <c:axId val="187282560"/>
        <c:scaling>
          <c:orientation val="minMax"/>
        </c:scaling>
        <c:delete val="1"/>
        <c:axPos val="l"/>
        <c:numFmt formatCode="0%" sourceLinked="1"/>
        <c:majorTickMark val="none"/>
        <c:minorTickMark val="none"/>
        <c:tickLblPos val="nextTo"/>
        <c:crossAx val="187276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165649751438835E-2"/>
          <c:y val="0"/>
          <c:w val="0.97856900272146818"/>
          <c:h val="0.98888183668556173"/>
        </c:manualLayout>
      </c:layout>
      <c:barChart>
        <c:barDir val="col"/>
        <c:grouping val="clustered"/>
        <c:varyColors val="0"/>
        <c:ser>
          <c:idx val="0"/>
          <c:order val="0"/>
          <c:tx>
            <c:strRef>
              <c:f>Sheet1!$B$1</c:f>
              <c:strCache>
                <c:ptCount val="1"/>
                <c:pt idx="0">
                  <c:v>Post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Health &amp; Wellbeing</c:v>
                </c:pt>
              </c:strCache>
            </c:strRef>
          </c:cat>
          <c:val>
            <c:numRef>
              <c:f>Sheet1!$B$2</c:f>
              <c:numCache>
                <c:formatCode>0%</c:formatCode>
                <c:ptCount val="1"/>
                <c:pt idx="0">
                  <c:v>0.59</c:v>
                </c:pt>
              </c:numCache>
            </c:numRef>
          </c:val>
          <c:extLst>
            <c:ext xmlns:c16="http://schemas.microsoft.com/office/drawing/2014/chart" uri="{C3380CC4-5D6E-409C-BE32-E72D297353CC}">
              <c16:uniqueId val="{0000000B-0284-4B87-BF83-5AA8C2C47BCB}"/>
            </c:ext>
          </c:extLst>
        </c:ser>
        <c:ser>
          <c:idx val="1"/>
          <c:order val="1"/>
          <c:tx>
            <c:strRef>
              <c:f>Sheet1!$C$1</c:f>
              <c:strCache>
                <c:ptCount val="1"/>
                <c:pt idx="0">
                  <c:v>Email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Health &amp; Wellbeing</c:v>
                </c:pt>
              </c:strCache>
            </c:strRef>
          </c:cat>
          <c:val>
            <c:numRef>
              <c:f>Sheet1!$C$2</c:f>
              <c:numCache>
                <c:formatCode>0%</c:formatCode>
                <c:ptCount val="1"/>
                <c:pt idx="0">
                  <c:v>0.38</c:v>
                </c:pt>
              </c:numCache>
            </c:numRef>
          </c:val>
          <c:extLst>
            <c:ext xmlns:c16="http://schemas.microsoft.com/office/drawing/2014/chart" uri="{C3380CC4-5D6E-409C-BE32-E72D297353CC}">
              <c16:uniqueId val="{00000017-0284-4B87-BF83-5AA8C2C47BCB}"/>
            </c:ext>
          </c:extLst>
        </c:ser>
        <c:ser>
          <c:idx val="2"/>
          <c:order val="2"/>
          <c:tx>
            <c:strRef>
              <c:f>Sheet1!$D$1</c:f>
              <c:strCache>
                <c:ptCount val="1"/>
                <c:pt idx="0">
                  <c:v>Social media e.g. Facebook or Twitter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Health &amp; Wellbeing</c:v>
                </c:pt>
              </c:strCache>
            </c:strRef>
          </c:cat>
          <c:val>
            <c:numRef>
              <c:f>Sheet1!$D$2</c:f>
              <c:numCache>
                <c:formatCode>0%</c:formatCode>
                <c:ptCount val="1"/>
                <c:pt idx="0">
                  <c:v>0.02</c:v>
                </c:pt>
              </c:numCache>
            </c:numRef>
          </c:val>
          <c:extLst>
            <c:ext xmlns:c16="http://schemas.microsoft.com/office/drawing/2014/chart" uri="{C3380CC4-5D6E-409C-BE32-E72D297353CC}">
              <c16:uniqueId val="{00000023-0284-4B87-BF83-5AA8C2C47BCB}"/>
            </c:ext>
          </c:extLst>
        </c:ser>
        <c:ser>
          <c:idx val="3"/>
          <c:order val="3"/>
          <c:tx>
            <c:strRef>
              <c:f>Sheet1!$E$1</c:f>
              <c:strCache>
                <c:ptCount val="1"/>
                <c:pt idx="0">
                  <c:v>Text message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Health &amp; Wellbeing</c:v>
                </c:pt>
              </c:strCache>
            </c:strRef>
          </c:cat>
          <c:val>
            <c:numRef>
              <c:f>Sheet1!$E$2</c:f>
              <c:numCache>
                <c:formatCode>0%</c:formatCode>
                <c:ptCount val="1"/>
                <c:pt idx="0">
                  <c:v>0.01</c:v>
                </c:pt>
              </c:numCache>
            </c:numRef>
          </c:val>
          <c:extLst>
            <c:ext xmlns:c16="http://schemas.microsoft.com/office/drawing/2014/chart" uri="{C3380CC4-5D6E-409C-BE32-E72D297353CC}">
              <c16:uniqueId val="{0000002F-0284-4B87-BF83-5AA8C2C47BCB}"/>
            </c:ext>
          </c:extLst>
        </c:ser>
        <c:dLbls>
          <c:dLblPos val="outEnd"/>
          <c:showLegendKey val="0"/>
          <c:showVal val="1"/>
          <c:showCatName val="0"/>
          <c:showSerName val="0"/>
          <c:showPercent val="0"/>
          <c:showBubbleSize val="0"/>
        </c:dLbls>
        <c:gapWidth val="43"/>
        <c:axId val="221967104"/>
        <c:axId val="221968640"/>
      </c:barChart>
      <c:catAx>
        <c:axId val="221967104"/>
        <c:scaling>
          <c:orientation val="minMax"/>
        </c:scaling>
        <c:delete val="1"/>
        <c:axPos val="b"/>
        <c:numFmt formatCode="General" sourceLinked="1"/>
        <c:majorTickMark val="none"/>
        <c:minorTickMark val="none"/>
        <c:tickLblPos val="none"/>
        <c:crossAx val="221968640"/>
        <c:crosses val="autoZero"/>
        <c:auto val="1"/>
        <c:lblAlgn val="ctr"/>
        <c:lblOffset val="100"/>
        <c:noMultiLvlLbl val="0"/>
      </c:catAx>
      <c:valAx>
        <c:axId val="221968640"/>
        <c:scaling>
          <c:orientation val="minMax"/>
        </c:scaling>
        <c:delete val="1"/>
        <c:axPos val="l"/>
        <c:numFmt formatCode="0%" sourceLinked="1"/>
        <c:majorTickMark val="out"/>
        <c:minorTickMark val="none"/>
        <c:tickLblPos val="nextTo"/>
        <c:crossAx val="221967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58262891641417E-2"/>
          <c:y val="3.7360049294091945E-2"/>
          <c:w val="0.96483474216717169"/>
          <c:h val="0.75644273737200751"/>
        </c:manualLayout>
      </c:layout>
      <c:barChart>
        <c:barDir val="col"/>
        <c:grouping val="stacked"/>
        <c:varyColors val="0"/>
        <c:ser>
          <c:idx val="0"/>
          <c:order val="0"/>
          <c:tx>
            <c:strRef>
              <c:f>Sheet1!$B$1</c:f>
              <c:strCache>
                <c:ptCount val="1"/>
                <c:pt idx="0">
                  <c:v>Read / watched it in full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Door drop</c:v>
                </c:pt>
                <c:pt idx="1">
                  <c:v>Mail</c:v>
                </c:pt>
                <c:pt idx="2">
                  <c:v>Newspapers</c:v>
                </c:pt>
                <c:pt idx="3">
                  <c:v>Social media</c:v>
                </c:pt>
                <c:pt idx="4">
                  <c:v>Radio</c:v>
                </c:pt>
                <c:pt idx="5">
                  <c:v>Television</c:v>
                </c:pt>
                <c:pt idx="6">
                  <c:v>Online other than social media</c:v>
                </c:pt>
              </c:strCache>
            </c:strRef>
          </c:cat>
          <c:val>
            <c:numRef>
              <c:f>Sheet1!$B$2:$B$8</c:f>
              <c:numCache>
                <c:formatCode>0%</c:formatCode>
                <c:ptCount val="7"/>
                <c:pt idx="0">
                  <c:v>0.67</c:v>
                </c:pt>
                <c:pt idx="1">
                  <c:v>0.62</c:v>
                </c:pt>
                <c:pt idx="2">
                  <c:v>0.53</c:v>
                </c:pt>
                <c:pt idx="3">
                  <c:v>0.49</c:v>
                </c:pt>
                <c:pt idx="4">
                  <c:v>0.5</c:v>
                </c:pt>
                <c:pt idx="5">
                  <c:v>0.51</c:v>
                </c:pt>
                <c:pt idx="6">
                  <c:v>0.52</c:v>
                </c:pt>
              </c:numCache>
            </c:numRef>
          </c:val>
          <c:extLst>
            <c:ext xmlns:c16="http://schemas.microsoft.com/office/drawing/2014/chart" uri="{C3380CC4-5D6E-409C-BE32-E72D297353CC}">
              <c16:uniqueId val="{00000000-9961-4A19-AC13-DE19F6B9FD62}"/>
            </c:ext>
          </c:extLst>
        </c:ser>
        <c:ser>
          <c:idx val="1"/>
          <c:order val="1"/>
          <c:tx>
            <c:strRef>
              <c:f>Sheet1!$C$1</c:f>
              <c:strCache>
                <c:ptCount val="1"/>
                <c:pt idx="0">
                  <c:v>Read / watched some of it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Door drop</c:v>
                </c:pt>
                <c:pt idx="1">
                  <c:v>Mail</c:v>
                </c:pt>
                <c:pt idx="2">
                  <c:v>Newspapers</c:v>
                </c:pt>
                <c:pt idx="3">
                  <c:v>Social media</c:v>
                </c:pt>
                <c:pt idx="4">
                  <c:v>Radio</c:v>
                </c:pt>
                <c:pt idx="5">
                  <c:v>Television</c:v>
                </c:pt>
                <c:pt idx="6">
                  <c:v>Online other than social media</c:v>
                </c:pt>
              </c:strCache>
            </c:strRef>
          </c:cat>
          <c:val>
            <c:numRef>
              <c:f>Sheet1!$C$2:$C$8</c:f>
              <c:numCache>
                <c:formatCode>0%</c:formatCode>
                <c:ptCount val="7"/>
                <c:pt idx="0">
                  <c:v>0.22</c:v>
                </c:pt>
                <c:pt idx="1">
                  <c:v>0.24</c:v>
                </c:pt>
                <c:pt idx="2">
                  <c:v>0.35</c:v>
                </c:pt>
                <c:pt idx="3">
                  <c:v>0.36</c:v>
                </c:pt>
                <c:pt idx="4">
                  <c:v>0.39</c:v>
                </c:pt>
                <c:pt idx="5">
                  <c:v>0.38</c:v>
                </c:pt>
                <c:pt idx="6">
                  <c:v>0.37</c:v>
                </c:pt>
              </c:numCache>
            </c:numRef>
          </c:val>
          <c:extLst>
            <c:ext xmlns:c16="http://schemas.microsoft.com/office/drawing/2014/chart" uri="{C3380CC4-5D6E-409C-BE32-E72D297353CC}">
              <c16:uniqueId val="{00000001-9961-4A19-AC13-DE19F6B9FD62}"/>
            </c:ext>
          </c:extLst>
        </c:ser>
        <c:ser>
          <c:idx val="2"/>
          <c:order val="2"/>
          <c:tx>
            <c:strRef>
              <c:f>Sheet1!$D$1</c:f>
              <c:strCache>
                <c:ptCount val="1"/>
                <c:pt idx="0">
                  <c:v>Skim read / vaguely watched it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Door drop</c:v>
                </c:pt>
                <c:pt idx="1">
                  <c:v>Mail</c:v>
                </c:pt>
                <c:pt idx="2">
                  <c:v>Newspapers</c:v>
                </c:pt>
                <c:pt idx="3">
                  <c:v>Social media</c:v>
                </c:pt>
                <c:pt idx="4">
                  <c:v>Radio</c:v>
                </c:pt>
                <c:pt idx="5">
                  <c:v>Television</c:v>
                </c:pt>
                <c:pt idx="6">
                  <c:v>Online other than social media</c:v>
                </c:pt>
              </c:strCache>
            </c:strRef>
          </c:cat>
          <c:val>
            <c:numRef>
              <c:f>Sheet1!$D$2:$D$8</c:f>
              <c:numCache>
                <c:formatCode>0%</c:formatCode>
                <c:ptCount val="7"/>
                <c:pt idx="0">
                  <c:v>0.11</c:v>
                </c:pt>
                <c:pt idx="1">
                  <c:v>0.14000000000000001</c:v>
                </c:pt>
                <c:pt idx="2">
                  <c:v>0.11</c:v>
                </c:pt>
                <c:pt idx="3">
                  <c:v>0.15</c:v>
                </c:pt>
                <c:pt idx="4">
                  <c:v>0.1</c:v>
                </c:pt>
                <c:pt idx="5">
                  <c:v>0.11</c:v>
                </c:pt>
                <c:pt idx="6">
                  <c:v>0.11</c:v>
                </c:pt>
              </c:numCache>
            </c:numRef>
          </c:val>
          <c:extLst>
            <c:ext xmlns:c16="http://schemas.microsoft.com/office/drawing/2014/chart" uri="{C3380CC4-5D6E-409C-BE32-E72D297353CC}">
              <c16:uniqueId val="{00000002-9961-4A19-AC13-DE19F6B9FD62}"/>
            </c:ext>
          </c:extLst>
        </c:ser>
        <c:dLbls>
          <c:showLegendKey val="0"/>
          <c:showVal val="0"/>
          <c:showCatName val="0"/>
          <c:showSerName val="0"/>
          <c:showPercent val="0"/>
          <c:showBubbleSize val="0"/>
        </c:dLbls>
        <c:gapWidth val="120"/>
        <c:overlap val="100"/>
        <c:axId val="538577528"/>
        <c:axId val="538581136"/>
      </c:barChart>
      <c:catAx>
        <c:axId val="538577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38581136"/>
        <c:crosses val="autoZero"/>
        <c:auto val="1"/>
        <c:lblAlgn val="ctr"/>
        <c:lblOffset val="100"/>
        <c:noMultiLvlLbl val="0"/>
      </c:catAx>
      <c:valAx>
        <c:axId val="538581136"/>
        <c:scaling>
          <c:orientation val="minMax"/>
        </c:scaling>
        <c:delete val="1"/>
        <c:axPos val="l"/>
        <c:numFmt formatCode="0%" sourceLinked="1"/>
        <c:majorTickMark val="none"/>
        <c:minorTickMark val="none"/>
        <c:tickLblPos val="nextTo"/>
        <c:crossAx val="53857752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Mail</c:v>
                </c:pt>
                <c:pt idx="1">
                  <c:v>Healthcare Mail</c:v>
                </c:pt>
              </c:strCache>
            </c:strRef>
          </c:cat>
          <c:val>
            <c:numRef>
              <c:f>Sheet1!$B$2:$B$3</c:f>
              <c:numCache>
                <c:formatCode>General</c:formatCode>
                <c:ptCount val="2"/>
                <c:pt idx="0">
                  <c:v>1.1499999999999999</c:v>
                </c:pt>
                <c:pt idx="1">
                  <c:v>1.17</c:v>
                </c:pt>
              </c:numCache>
            </c:numRef>
          </c:val>
          <c:extLst>
            <c:ext xmlns:c16="http://schemas.microsoft.com/office/drawing/2014/chart" uri="{C3380CC4-5D6E-409C-BE32-E72D297353CC}">
              <c16:uniqueId val="{00000000-275F-48BD-9364-E8EDF1C123BB}"/>
            </c:ext>
          </c:extLst>
        </c:ser>
        <c:dLbls>
          <c:showLegendKey val="0"/>
          <c:showVal val="0"/>
          <c:showCatName val="0"/>
          <c:showSerName val="0"/>
          <c:showPercent val="0"/>
          <c:showBubbleSize val="0"/>
        </c:dLbls>
        <c:gapWidth val="160"/>
        <c:overlap val="-5"/>
        <c:axId val="938245480"/>
        <c:axId val="938244824"/>
      </c:barChart>
      <c:catAx>
        <c:axId val="938245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38244824"/>
        <c:crosses val="autoZero"/>
        <c:auto val="1"/>
        <c:lblAlgn val="ctr"/>
        <c:lblOffset val="100"/>
        <c:noMultiLvlLbl val="0"/>
      </c:catAx>
      <c:valAx>
        <c:axId val="938244824"/>
        <c:scaling>
          <c:orientation val="minMax"/>
        </c:scaling>
        <c:delete val="1"/>
        <c:axPos val="l"/>
        <c:numFmt formatCode="General" sourceLinked="1"/>
        <c:majorTickMark val="none"/>
        <c:minorTickMark val="none"/>
        <c:tickLblPos val="nextTo"/>
        <c:crossAx val="938245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Mail</c:v>
                </c:pt>
                <c:pt idx="1">
                  <c:v>Healthcare Mail</c:v>
                </c:pt>
              </c:strCache>
            </c:strRef>
          </c:cat>
          <c:val>
            <c:numRef>
              <c:f>Sheet1!$B$2:$B$3</c:f>
              <c:numCache>
                <c:formatCode>General</c:formatCode>
                <c:ptCount val="2"/>
                <c:pt idx="0">
                  <c:v>4.4000000000000004</c:v>
                </c:pt>
                <c:pt idx="1">
                  <c:v>4.7</c:v>
                </c:pt>
              </c:numCache>
            </c:numRef>
          </c:val>
          <c:extLst>
            <c:ext xmlns:c16="http://schemas.microsoft.com/office/drawing/2014/chart" uri="{C3380CC4-5D6E-409C-BE32-E72D297353CC}">
              <c16:uniqueId val="{00000000-19FF-4D98-A118-7A1AB90448F8}"/>
            </c:ext>
          </c:extLst>
        </c:ser>
        <c:dLbls>
          <c:showLegendKey val="0"/>
          <c:showVal val="0"/>
          <c:showCatName val="0"/>
          <c:showSerName val="0"/>
          <c:showPercent val="0"/>
          <c:showBubbleSize val="0"/>
        </c:dLbls>
        <c:gapWidth val="160"/>
        <c:overlap val="-1"/>
        <c:axId val="938245480"/>
        <c:axId val="938244824"/>
      </c:barChart>
      <c:catAx>
        <c:axId val="938245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38244824"/>
        <c:crosses val="autoZero"/>
        <c:auto val="1"/>
        <c:lblAlgn val="ctr"/>
        <c:lblOffset val="100"/>
        <c:noMultiLvlLbl val="0"/>
      </c:catAx>
      <c:valAx>
        <c:axId val="938244824"/>
        <c:scaling>
          <c:orientation val="minMax"/>
        </c:scaling>
        <c:delete val="1"/>
        <c:axPos val="l"/>
        <c:numFmt formatCode="General" sourceLinked="1"/>
        <c:majorTickMark val="none"/>
        <c:minorTickMark val="none"/>
        <c:tickLblPos val="nextTo"/>
        <c:crossAx val="938245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 Mail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Opened it</c:v>
                </c:pt>
                <c:pt idx="1">
                  <c:v>Read/looked/glanced at it</c:v>
                </c:pt>
                <c:pt idx="2">
                  <c:v>Passed it on/left out for the person it's for</c:v>
                </c:pt>
                <c:pt idx="3">
                  <c:v>Used/did something with the information</c:v>
                </c:pt>
                <c:pt idx="4">
                  <c:v>Filed it for reference or records</c:v>
                </c:pt>
                <c:pt idx="5">
                  <c:v>Threw it away/recycled</c:v>
                </c:pt>
                <c:pt idx="6">
                  <c:v>Put it on display</c:v>
                </c:pt>
                <c:pt idx="7">
                  <c:v>Put in the usual place</c:v>
                </c:pt>
                <c:pt idx="8">
                  <c:v>Put it aside to look at later</c:v>
                </c:pt>
              </c:strCache>
            </c:strRef>
          </c:cat>
          <c:val>
            <c:numRef>
              <c:f>Sheet1!$B$2:$B$10</c:f>
              <c:numCache>
                <c:formatCode>0%</c:formatCode>
                <c:ptCount val="9"/>
                <c:pt idx="0">
                  <c:v>0.74</c:v>
                </c:pt>
                <c:pt idx="1">
                  <c:v>0.64</c:v>
                </c:pt>
                <c:pt idx="2">
                  <c:v>0.11</c:v>
                </c:pt>
                <c:pt idx="3">
                  <c:v>0.09</c:v>
                </c:pt>
                <c:pt idx="4">
                  <c:v>0.24</c:v>
                </c:pt>
                <c:pt idx="5">
                  <c:v>0.42</c:v>
                </c:pt>
                <c:pt idx="6">
                  <c:v>0.03</c:v>
                </c:pt>
                <c:pt idx="7">
                  <c:v>0.12</c:v>
                </c:pt>
                <c:pt idx="8">
                  <c:v>0.25</c:v>
                </c:pt>
              </c:numCache>
            </c:numRef>
          </c:val>
          <c:extLst>
            <c:ext xmlns:c16="http://schemas.microsoft.com/office/drawing/2014/chart" uri="{C3380CC4-5D6E-409C-BE32-E72D297353CC}">
              <c16:uniqueId val="{00000000-5A90-4D46-877E-B2DB28F334D1}"/>
            </c:ext>
          </c:extLst>
        </c:ser>
        <c:ser>
          <c:idx val="1"/>
          <c:order val="1"/>
          <c:tx>
            <c:strRef>
              <c:f>Sheet1!$C$1</c:f>
              <c:strCache>
                <c:ptCount val="1"/>
                <c:pt idx="0">
                  <c:v>Healthcare Mail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Opened it</c:v>
                </c:pt>
                <c:pt idx="1">
                  <c:v>Read/looked/glanced at it</c:v>
                </c:pt>
                <c:pt idx="2">
                  <c:v>Passed it on/left out for the person it's for</c:v>
                </c:pt>
                <c:pt idx="3">
                  <c:v>Used/did something with the information</c:v>
                </c:pt>
                <c:pt idx="4">
                  <c:v>Filed it for reference or records</c:v>
                </c:pt>
                <c:pt idx="5">
                  <c:v>Threw it away/recycled</c:v>
                </c:pt>
                <c:pt idx="6">
                  <c:v>Put it on display</c:v>
                </c:pt>
                <c:pt idx="7">
                  <c:v>Put in the usual place</c:v>
                </c:pt>
                <c:pt idx="8">
                  <c:v>Put it aside to look at later</c:v>
                </c:pt>
              </c:strCache>
            </c:strRef>
          </c:cat>
          <c:val>
            <c:numRef>
              <c:f>Sheet1!$C$2:$C$10</c:f>
              <c:numCache>
                <c:formatCode>0%</c:formatCode>
                <c:ptCount val="9"/>
                <c:pt idx="0">
                  <c:v>0.82</c:v>
                </c:pt>
                <c:pt idx="1">
                  <c:v>0.64</c:v>
                </c:pt>
                <c:pt idx="2">
                  <c:v>0.13</c:v>
                </c:pt>
                <c:pt idx="3">
                  <c:v>0.15</c:v>
                </c:pt>
                <c:pt idx="4">
                  <c:v>0.26</c:v>
                </c:pt>
                <c:pt idx="5">
                  <c:v>0.33</c:v>
                </c:pt>
                <c:pt idx="6">
                  <c:v>0.11</c:v>
                </c:pt>
                <c:pt idx="7">
                  <c:v>0.14000000000000001</c:v>
                </c:pt>
                <c:pt idx="8">
                  <c:v>0.19</c:v>
                </c:pt>
              </c:numCache>
            </c:numRef>
          </c:val>
          <c:extLst>
            <c:ext xmlns:c16="http://schemas.microsoft.com/office/drawing/2014/chart" uri="{C3380CC4-5D6E-409C-BE32-E72D297353CC}">
              <c16:uniqueId val="{00000001-5A90-4D46-877E-B2DB28F334D1}"/>
            </c:ext>
          </c:extLst>
        </c:ser>
        <c:dLbls>
          <c:showLegendKey val="0"/>
          <c:showVal val="0"/>
          <c:showCatName val="0"/>
          <c:showSerName val="0"/>
          <c:showPercent val="0"/>
          <c:showBubbleSize val="0"/>
        </c:dLbls>
        <c:gapWidth val="85"/>
        <c:overlap val="-27"/>
        <c:axId val="866594912"/>
        <c:axId val="866595896"/>
      </c:barChart>
      <c:catAx>
        <c:axId val="86659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66595896"/>
        <c:crosses val="autoZero"/>
        <c:auto val="1"/>
        <c:lblAlgn val="ctr"/>
        <c:lblOffset val="100"/>
        <c:noMultiLvlLbl val="0"/>
      </c:catAx>
      <c:valAx>
        <c:axId val="866595896"/>
        <c:scaling>
          <c:orientation val="minMax"/>
          <c:max val="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659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 Mail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Planning and searching behaviour</c:v>
                </c:pt>
                <c:pt idx="1">
                  <c:v>Discussion with someone</c:v>
                </c:pt>
                <c:pt idx="2">
                  <c:v>Online behaviours</c:v>
                </c:pt>
                <c:pt idx="3">
                  <c:v>Contacting the sender</c:v>
                </c:pt>
              </c:strCache>
            </c:strRef>
          </c:cat>
          <c:val>
            <c:numRef>
              <c:f>Sheet1!$B$2:$B$5</c:f>
              <c:numCache>
                <c:formatCode>General</c:formatCode>
                <c:ptCount val="4"/>
                <c:pt idx="0">
                  <c:v>23</c:v>
                </c:pt>
                <c:pt idx="1">
                  <c:v>139</c:v>
                </c:pt>
                <c:pt idx="2">
                  <c:v>129</c:v>
                </c:pt>
                <c:pt idx="3">
                  <c:v>59</c:v>
                </c:pt>
              </c:numCache>
            </c:numRef>
          </c:val>
          <c:extLst>
            <c:ext xmlns:c16="http://schemas.microsoft.com/office/drawing/2014/chart" uri="{C3380CC4-5D6E-409C-BE32-E72D297353CC}">
              <c16:uniqueId val="{00000000-5A90-4D46-877E-B2DB28F334D1}"/>
            </c:ext>
          </c:extLst>
        </c:ser>
        <c:ser>
          <c:idx val="1"/>
          <c:order val="1"/>
          <c:tx>
            <c:strRef>
              <c:f>Sheet1!$C$1</c:f>
              <c:strCache>
                <c:ptCount val="1"/>
                <c:pt idx="0">
                  <c:v>Healthcare Mail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Planning and searching behaviour</c:v>
                </c:pt>
                <c:pt idx="1">
                  <c:v>Discussion with someone</c:v>
                </c:pt>
                <c:pt idx="2">
                  <c:v>Online behaviours</c:v>
                </c:pt>
                <c:pt idx="3">
                  <c:v>Contacting the sender</c:v>
                </c:pt>
              </c:strCache>
            </c:strRef>
          </c:cat>
          <c:val>
            <c:numRef>
              <c:f>Sheet1!$C$2:$C$5</c:f>
              <c:numCache>
                <c:formatCode>General</c:formatCode>
                <c:ptCount val="4"/>
                <c:pt idx="0">
                  <c:v>36</c:v>
                </c:pt>
                <c:pt idx="1">
                  <c:v>270</c:v>
                </c:pt>
                <c:pt idx="2">
                  <c:v>78</c:v>
                </c:pt>
                <c:pt idx="3">
                  <c:v>190</c:v>
                </c:pt>
              </c:numCache>
            </c:numRef>
          </c:val>
          <c:extLst>
            <c:ext xmlns:c16="http://schemas.microsoft.com/office/drawing/2014/chart" uri="{C3380CC4-5D6E-409C-BE32-E72D297353CC}">
              <c16:uniqueId val="{00000001-5A90-4D46-877E-B2DB28F334D1}"/>
            </c:ext>
          </c:extLst>
        </c:ser>
        <c:dLbls>
          <c:showLegendKey val="0"/>
          <c:showVal val="0"/>
          <c:showCatName val="0"/>
          <c:showSerName val="0"/>
          <c:showPercent val="0"/>
          <c:showBubbleSize val="0"/>
        </c:dLbls>
        <c:gapWidth val="81"/>
        <c:overlap val="-19"/>
        <c:axId val="866594912"/>
        <c:axId val="866595896"/>
      </c:barChart>
      <c:catAx>
        <c:axId val="86659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66595896"/>
        <c:crosses val="autoZero"/>
        <c:auto val="1"/>
        <c:lblAlgn val="ctr"/>
        <c:lblOffset val="100"/>
        <c:noMultiLvlLbl val="0"/>
      </c:catAx>
      <c:valAx>
        <c:axId val="866595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659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21/04/2020</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21/04/2020</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a:t>
            </a:fld>
            <a:endParaRPr lang="en-GB" dirty="0"/>
          </a:p>
        </p:txBody>
      </p:sp>
    </p:spTree>
    <p:extLst>
      <p:ext uri="{BB962C8B-B14F-4D97-AF65-F5344CB8AC3E}">
        <p14:creationId xmlns:p14="http://schemas.microsoft.com/office/powerpoint/2010/main" val="787218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talk about physical engagement we are tracking what consumers do when they have the mail pack in their hand.</a:t>
            </a:r>
          </a:p>
          <a:p>
            <a:endParaRPr lang="en-GB" dirty="0"/>
          </a:p>
          <a:p>
            <a:r>
              <a:rPr lang="en-GB" dirty="0"/>
              <a:t>You can see that healthcare pieces have high open and read rates.  They are more likely to file it and less likely to throw it away or recycle it.</a:t>
            </a:r>
          </a:p>
        </p:txBody>
      </p:sp>
      <p:sp>
        <p:nvSpPr>
          <p:cNvPr id="4" name="Slide Number Placeholder 3"/>
          <p:cNvSpPr>
            <a:spLocks noGrp="1"/>
          </p:cNvSpPr>
          <p:nvPr>
            <p:ph type="sldNum" sz="quarter" idx="10"/>
          </p:nvPr>
        </p:nvSpPr>
        <p:spPr/>
        <p:txBody>
          <a:bodyPr/>
          <a:lstStyle/>
          <a:p>
            <a:fld id="{DCC1A71F-ED3E-4A54-969C-A8BBEECB2EB9}" type="slidenum">
              <a:rPr lang="en-GB" smtClean="0"/>
              <a:t>10</a:t>
            </a:fld>
            <a:endParaRPr lang="en-GB" dirty="0"/>
          </a:p>
        </p:txBody>
      </p:sp>
    </p:spTree>
    <p:extLst>
      <p:ext uri="{BB962C8B-B14F-4D97-AF65-F5344CB8AC3E}">
        <p14:creationId xmlns:p14="http://schemas.microsoft.com/office/powerpoint/2010/main" val="132221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to the physical actions consumers track the other things they do with their mail, that JICMAIL don’t classify as physical, as the mail pack may not be in their hand.</a:t>
            </a:r>
          </a:p>
          <a:p>
            <a:endParaRPr lang="en-GB" dirty="0"/>
          </a:p>
          <a:p>
            <a:r>
              <a:rPr lang="en-GB" dirty="0"/>
              <a:t>A high percentage of healthcare mail prompts this sort of behaviour.</a:t>
            </a:r>
          </a:p>
          <a:p>
            <a:endParaRPr lang="en-GB" dirty="0"/>
          </a:p>
          <a:p>
            <a:r>
              <a:rPr lang="en-GB" dirty="0"/>
              <a:t>From this you can see that healthcare mail prompts a lot of discussion, so it is talked about in the household and it prompts 190 people out of every thousand to contact the sender.  This can only help to avoid appointments being missed.</a:t>
            </a:r>
          </a:p>
        </p:txBody>
      </p:sp>
      <p:sp>
        <p:nvSpPr>
          <p:cNvPr id="4" name="Slide Number Placeholder 3"/>
          <p:cNvSpPr>
            <a:spLocks noGrp="1"/>
          </p:cNvSpPr>
          <p:nvPr>
            <p:ph type="sldNum" sz="quarter" idx="10"/>
          </p:nvPr>
        </p:nvSpPr>
        <p:spPr/>
        <p:txBody>
          <a:bodyPr/>
          <a:lstStyle/>
          <a:p>
            <a:fld id="{DCC1A71F-ED3E-4A54-969C-A8BBEECB2EB9}" type="slidenum">
              <a:rPr lang="en-GB" smtClean="0"/>
              <a:t>11</a:t>
            </a:fld>
            <a:endParaRPr lang="en-GB" dirty="0"/>
          </a:p>
        </p:txBody>
      </p:sp>
    </p:spTree>
    <p:extLst>
      <p:ext uri="{BB962C8B-B14F-4D97-AF65-F5344CB8AC3E}">
        <p14:creationId xmlns:p14="http://schemas.microsoft.com/office/powerpoint/2010/main" val="3169413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12</a:t>
            </a:fld>
            <a:endParaRPr lang="en-GB" dirty="0"/>
          </a:p>
        </p:txBody>
      </p:sp>
    </p:spTree>
    <p:extLst>
      <p:ext uri="{BB962C8B-B14F-4D97-AF65-F5344CB8AC3E}">
        <p14:creationId xmlns:p14="http://schemas.microsoft.com/office/powerpoint/2010/main" val="580462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3300413"/>
            <a:ext cx="8813800" cy="3468687"/>
          </a:xfrm>
        </p:spPr>
        <p:txBody>
          <a:bodyPr/>
          <a:lstStyle/>
          <a:p>
            <a:pPr fontAlgn="base"/>
            <a:r>
              <a:rPr lang="en-GB" sz="900" b="1" dirty="0"/>
              <a:t>Background</a:t>
            </a:r>
            <a:endParaRPr lang="en-GB" sz="900" dirty="0"/>
          </a:p>
          <a:p>
            <a:pPr fontAlgn="base"/>
            <a:r>
              <a:rPr lang="en-GB" sz="900" dirty="0"/>
              <a:t>Bowel cancer is the third most common cancer with </a:t>
            </a:r>
            <a:r>
              <a:rPr lang="en-US" sz="900" dirty="0"/>
              <a:t>1 in 16 males and 1 in 20 females </a:t>
            </a:r>
            <a:r>
              <a:rPr lang="en-GB" sz="900" dirty="0"/>
              <a:t>developing the disease in their lifetime.  Early detection saves lives, so the National Bowel Screening programme was set up in 2006 to inform anyone aged 60 or above about bowel screening and encourage participation. This programme is central to meeting the target of reducing bowel cancer rates by 16%.</a:t>
            </a:r>
          </a:p>
          <a:p>
            <a:pPr fontAlgn="base"/>
            <a:r>
              <a:rPr lang="en-GB" sz="900" dirty="0"/>
              <a:t>The </a:t>
            </a:r>
            <a:r>
              <a:rPr lang="en-US" sz="900" dirty="0"/>
              <a:t>North East Bowel Cancer Screening Programme Hub is one of 5 hubs in England that is tasked with getting over 60s to participate in screening. </a:t>
            </a:r>
            <a:endParaRPr lang="en-GB" sz="900" dirty="0"/>
          </a:p>
          <a:p>
            <a:pPr fontAlgn="base"/>
            <a:r>
              <a:rPr lang="en-GB" sz="900" dirty="0"/>
              <a:t> </a:t>
            </a:r>
          </a:p>
          <a:p>
            <a:pPr fontAlgn="base"/>
            <a:r>
              <a:rPr lang="en-GB" sz="900" b="1" dirty="0"/>
              <a:t>Solution</a:t>
            </a:r>
            <a:endParaRPr lang="en-GB" sz="900" dirty="0"/>
          </a:p>
          <a:p>
            <a:pPr fontAlgn="base"/>
            <a:r>
              <a:rPr lang="en-US" sz="900" dirty="0"/>
              <a:t>North East Bowel Cancer Screening Programme Hub delivers an </a:t>
            </a:r>
            <a:r>
              <a:rPr lang="en-GB" sz="900" dirty="0"/>
              <a:t>extensive, rolling mailing programme. </a:t>
            </a:r>
          </a:p>
          <a:p>
            <a:pPr fontAlgn="base"/>
            <a:r>
              <a:rPr lang="en-GB" sz="900" dirty="0"/>
              <a:t>A national piece of software kicks off the programme by selecting anyone aged 60-74 years old who is registered with a GP.   If they have never been contacted by the Bowel Screening Programme or are due to be re-contacted (every two years), they will be automatically be sent a letter inviting them to take part in screening and informing them that a test kit will arrive in the post over the next week. In the North East this results in approximately 3,000 invitation letters being mailed every day.</a:t>
            </a:r>
          </a:p>
          <a:p>
            <a:pPr fontAlgn="base"/>
            <a:r>
              <a:rPr lang="en-GB" sz="900" dirty="0"/>
              <a:t>8 days after the letter arrives, a test kit is mailed to the same people with instructions on how to complete the test.  All completed tests are sent back to the </a:t>
            </a:r>
            <a:r>
              <a:rPr lang="en-US" sz="900" dirty="0"/>
              <a:t>North East Bowel Cancer Screening Programme Hub where they are tested immediately.  Within 48 hours of returning the test, the participant is sent a letter through the post informing them of their results. Bowel cancer is something that most people would rather ignore, but the physical presence of the kit in the home acts as a nudge to complete and return the test.</a:t>
            </a:r>
            <a:endParaRPr lang="en-GB" sz="900" dirty="0"/>
          </a:p>
          <a:p>
            <a:pPr fontAlgn="base"/>
            <a:r>
              <a:rPr lang="en-US" sz="900" dirty="0"/>
              <a:t> </a:t>
            </a:r>
            <a:endParaRPr lang="en-GB" sz="900" dirty="0"/>
          </a:p>
          <a:p>
            <a:pPr fontAlgn="base"/>
            <a:r>
              <a:rPr lang="en-US" sz="900" dirty="0"/>
              <a:t>Finally, North East Bowel Cancer Screening Programme Hub believe the gravitas and highly personal nature of the results – either positive or negative – makes a letter the best medium to deliver them; the letter is addressed directly to them and participants can open and read the results in the privacy of their own home at a time that suits them.  </a:t>
            </a:r>
            <a:endParaRPr lang="en-GB" sz="900" dirty="0"/>
          </a:p>
          <a:p>
            <a:pPr fontAlgn="base"/>
            <a:r>
              <a:rPr lang="en-US" sz="900" dirty="0"/>
              <a:t> </a:t>
            </a:r>
            <a:endParaRPr lang="en-GB" sz="900" dirty="0"/>
          </a:p>
          <a:p>
            <a:pPr fontAlgn="base"/>
            <a:r>
              <a:rPr lang="en-GB" sz="900" b="1" dirty="0"/>
              <a:t>Results</a:t>
            </a:r>
            <a:endParaRPr lang="en-GB" sz="900" dirty="0"/>
          </a:p>
          <a:p>
            <a:pPr fontAlgn="base"/>
            <a:r>
              <a:rPr lang="en-GB" sz="900" dirty="0"/>
              <a:t>The minimum uptake target in the programme nationally is 52 %– through the use of mail - </a:t>
            </a:r>
            <a:r>
              <a:rPr lang="en-US" sz="900" dirty="0"/>
              <a:t>North East Bowel Cancer Screening Programme Hub consistently hits that target. (an uptake of 57.48% was achieved in 2015-16).</a:t>
            </a:r>
            <a:endParaRPr lang="en-GB" sz="900" dirty="0"/>
          </a:p>
          <a:p>
            <a:pPr fontAlgn="base"/>
            <a:r>
              <a:rPr lang="en-US" sz="900" dirty="0"/>
              <a:t> </a:t>
            </a:r>
            <a:endParaRPr lang="en-GB" sz="900" dirty="0"/>
          </a:p>
          <a:p>
            <a:pPr fontAlgn="base"/>
            <a:r>
              <a:rPr lang="en-US" sz="900" i="1" dirty="0"/>
              <a:t>“Everyone has a letterbox but not everyone has email – with mail we can be confident that our invitation will reach everyone in their own home.”  </a:t>
            </a:r>
            <a:r>
              <a:rPr lang="en-US" sz="900" dirty="0"/>
              <a:t>Philip Kelly, Manager</a:t>
            </a:r>
            <a:endParaRPr lang="en-GB" sz="900" dirty="0"/>
          </a:p>
          <a:p>
            <a:pPr fontAlgn="base"/>
            <a:r>
              <a:rPr lang="en-GB" sz="900" dirty="0"/>
              <a:t> </a:t>
            </a:r>
          </a:p>
          <a:p>
            <a:endParaRPr lang="en-GB" sz="900" dirty="0"/>
          </a:p>
        </p:txBody>
      </p:sp>
      <p:sp>
        <p:nvSpPr>
          <p:cNvPr id="4" name="Slide Number Placeholder 3"/>
          <p:cNvSpPr>
            <a:spLocks noGrp="1"/>
          </p:cNvSpPr>
          <p:nvPr>
            <p:ph type="sldNum" sz="quarter" idx="10"/>
          </p:nvPr>
        </p:nvSpPr>
        <p:spPr/>
        <p:txBody>
          <a:bodyPr/>
          <a:lstStyle/>
          <a:p>
            <a:fld id="{DCC1A71F-ED3E-4A54-969C-A8BBEECB2EB9}" type="slidenum">
              <a:rPr lang="en-GB" smtClean="0"/>
              <a:t>13</a:t>
            </a:fld>
            <a:endParaRPr lang="en-GB" dirty="0"/>
          </a:p>
        </p:txBody>
      </p:sp>
    </p:spTree>
    <p:extLst>
      <p:ext uri="{BB962C8B-B14F-4D97-AF65-F5344CB8AC3E}">
        <p14:creationId xmlns:p14="http://schemas.microsoft.com/office/powerpoint/2010/main" val="705297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appointment mailing, recorded by a household no the JICMAIL panel arrived on the 21</a:t>
            </a:r>
            <a:r>
              <a:rPr lang="en-GB" baseline="30000" dirty="0"/>
              <a:t>st</a:t>
            </a:r>
            <a:r>
              <a:rPr lang="en-GB" dirty="0"/>
              <a:t> August.</a:t>
            </a:r>
          </a:p>
          <a:p>
            <a:endParaRPr lang="en-GB" dirty="0"/>
          </a:p>
          <a:p>
            <a:r>
              <a:rPr lang="en-GB" dirty="0"/>
              <a:t>On the first day it arrived it was opened, put aside to look at later, read, discussed with the male of the household, was used to do something and was filed.</a:t>
            </a:r>
          </a:p>
          <a:p>
            <a:endParaRPr lang="en-GB" dirty="0"/>
          </a:p>
          <a:p>
            <a:r>
              <a:rPr lang="en-GB" dirty="0"/>
              <a:t>On the 23</a:t>
            </a:r>
            <a:r>
              <a:rPr lang="en-GB" baseline="30000" dirty="0"/>
              <a:t>rd</a:t>
            </a:r>
            <a:r>
              <a:rPr lang="en-GB" dirty="0"/>
              <a:t> of August it was opened, read, put in the usual place, discussed again and put on display.</a:t>
            </a:r>
          </a:p>
          <a:p>
            <a:endParaRPr lang="en-GB" dirty="0"/>
          </a:p>
          <a:p>
            <a:r>
              <a:rPr lang="en-GB" dirty="0"/>
              <a:t>And then finally in the 3</a:t>
            </a:r>
            <a:r>
              <a:rPr lang="en-GB" baseline="30000" dirty="0"/>
              <a:t>rd</a:t>
            </a:r>
            <a:r>
              <a:rPr lang="en-GB" dirty="0"/>
              <a:t> of September it as read twice, put in the usual place, opened, used it to do something with the information, looked up their account details, discussed with someone and taken out of the house.</a:t>
            </a:r>
          </a:p>
          <a:p>
            <a:endParaRPr lang="en-GB" dirty="0"/>
          </a:p>
          <a:p>
            <a:r>
              <a:rPr lang="en-GB" dirty="0"/>
              <a:t>That amounts to 2 people in the household being exposed to the message and physically interacting with it 15 times and 4 times doing something more than physical ie more commercial like discussing it, looking up account details, which JICMAIL log as commercial actions.</a:t>
            </a:r>
          </a:p>
        </p:txBody>
      </p:sp>
      <p:sp>
        <p:nvSpPr>
          <p:cNvPr id="4" name="Slide Number Placeholder 3"/>
          <p:cNvSpPr>
            <a:spLocks noGrp="1"/>
          </p:cNvSpPr>
          <p:nvPr>
            <p:ph type="sldNum" sz="quarter" idx="10"/>
          </p:nvPr>
        </p:nvSpPr>
        <p:spPr/>
        <p:txBody>
          <a:bodyPr/>
          <a:lstStyle/>
          <a:p>
            <a:fld id="{DCC1A71F-ED3E-4A54-969C-A8BBEECB2EB9}" type="slidenum">
              <a:rPr lang="en-GB" smtClean="0"/>
              <a:t>14</a:t>
            </a:fld>
            <a:endParaRPr lang="en-GB" dirty="0"/>
          </a:p>
        </p:txBody>
      </p:sp>
    </p:spTree>
    <p:extLst>
      <p:ext uri="{BB962C8B-B14F-4D97-AF65-F5344CB8AC3E}">
        <p14:creationId xmlns:p14="http://schemas.microsoft.com/office/powerpoint/2010/main" val="915367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15</a:t>
            </a:fld>
            <a:endParaRPr lang="en-GB" dirty="0"/>
          </a:p>
        </p:txBody>
      </p:sp>
    </p:spTree>
    <p:extLst>
      <p:ext uri="{BB962C8B-B14F-4D97-AF65-F5344CB8AC3E}">
        <p14:creationId xmlns:p14="http://schemas.microsoft.com/office/powerpoint/2010/main" val="289409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cost of patients not turning up and not telling surgeries could pay for 2,325 full-time GPs.</a:t>
            </a:r>
          </a:p>
          <a:p>
            <a:r>
              <a:rPr lang="en-US" dirty="0">
                <a:latin typeface="Arial" panose="020B0604020202020204" pitchFamily="34" charset="0"/>
                <a:cs typeface="Arial" panose="020B0604020202020204" pitchFamily="34" charset="0"/>
              </a:rPr>
              <a:t>bout 307m sessions are scheduled with GPs, nurses, therapists and other practice staff every year, and one in 20 are missed without enough notice to offer them to other patients, according to the latest NHS Digital data.</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 well as causing disruption for staff and fellow patients, at £30 an appointment, the amount lost every year could pay the annual salary of 2,325 full-time family doctors, NHS England said.</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NHS do not attends cost the healthcare service a huge £1bn in lost time last year, according to NHS’s Chief Nurse. </a:t>
            </a:r>
            <a:r>
              <a:rPr lang="en-US" dirty="0">
                <a:latin typeface="Arial" panose="020B0604020202020204" pitchFamily="34" charset="0"/>
                <a:cs typeface="Arial" panose="020B0604020202020204" pitchFamily="34" charset="0"/>
              </a:rPr>
              <a:t>There were eight million missed hospital outpatient appointments in 2016/17 at an average cost of £120 each, according to NHS England figures.</a:t>
            </a:r>
            <a:r>
              <a:rPr lang="en-US" sz="1000" baseline="30000" dirty="0">
                <a:latin typeface="Arial" panose="020B0604020202020204" pitchFamily="34" charset="0"/>
                <a:cs typeface="Arial" panose="020B0604020202020204" pitchFamily="34" charset="0"/>
              </a:rPr>
              <a:t>1</a:t>
            </a:r>
            <a:r>
              <a:rPr lang="en-US" baseline="30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Mail is the one channel that can really cut through and ensure people change their appointment if it is not convenient  or ensure that the appointment is made.</a:t>
            </a:r>
            <a:endParaRPr lang="en-GB" dirty="0">
              <a:latin typeface="Arial" panose="020B0604020202020204" pitchFamily="34" charset="0"/>
              <a:cs typeface="Arial" panose="020B0604020202020204" pitchFamily="34" charset="0"/>
            </a:endParaRPr>
          </a:p>
          <a:p>
            <a:endParaRPr lang="en-GB" sz="5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2</a:t>
            </a:fld>
            <a:endParaRPr lang="en-GB" dirty="0"/>
          </a:p>
        </p:txBody>
      </p:sp>
    </p:spTree>
    <p:extLst>
      <p:ext uri="{BB962C8B-B14F-4D97-AF65-F5344CB8AC3E}">
        <p14:creationId xmlns:p14="http://schemas.microsoft.com/office/powerpoint/2010/main" val="334501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on top of that there are some big health issues, that are on the rise.  Diabetes is on the rise and so is obesity.</a:t>
            </a:r>
          </a:p>
          <a:p>
            <a:endParaRPr lang="en-GB" dirty="0"/>
          </a:p>
          <a:p>
            <a:r>
              <a:rPr lang="en-US" dirty="0"/>
              <a:t>In 2016, one in four adults was obese - and Public Health England expects levels of adult obesity may continue to rise.</a:t>
            </a:r>
          </a:p>
          <a:p>
            <a:endParaRPr lang="en-US" dirty="0"/>
          </a:p>
          <a:p>
            <a:pPr fontAlgn="base"/>
            <a:r>
              <a:rPr lang="en-US" dirty="0"/>
              <a:t>Poor mental health is also taking a significant toll.</a:t>
            </a:r>
          </a:p>
          <a:p>
            <a:pPr fontAlgn="base"/>
            <a:r>
              <a:rPr lang="en-US" dirty="0"/>
              <a:t>In young people, mental health problems, such as depression and anxiety, along with substance use, now account for a third of all ill health.</a:t>
            </a:r>
          </a:p>
          <a:p>
            <a:pPr fontAlgn="base"/>
            <a:endParaRPr lang="en-US" dirty="0"/>
          </a:p>
          <a:p>
            <a:r>
              <a:rPr lang="en-US" dirty="0"/>
              <a:t>One of the biggest challenges facing health and social care services is demographic change. The population has increased steadily over recent decades. At the same time the population has also been ageing and in England in 2017, the proportion of the population aged 85 and over was 2.7 times greater than it was in 1971.</a:t>
            </a:r>
          </a:p>
          <a:p>
            <a:r>
              <a:rPr lang="en-US" dirty="0"/>
              <a:t>This ageing population is placing additional pressures on the NHS, as well as impacting on families, and our workplaces. Those aged 85 and over are the largest users of health and social services and this population will increase substantially in the future, particularly when ‘baby boomers’ born after World War 2 move into this age group. </a:t>
            </a:r>
          </a:p>
          <a:p>
            <a:pPr fontAlgn="base"/>
            <a:endParaRPr lang="en-US" dirty="0"/>
          </a:p>
          <a:p>
            <a:endParaRPr lang="en-GB" b="1" dirty="0"/>
          </a:p>
        </p:txBody>
      </p:sp>
      <p:sp>
        <p:nvSpPr>
          <p:cNvPr id="4" name="Slide Number Placeholder 3"/>
          <p:cNvSpPr>
            <a:spLocks noGrp="1"/>
          </p:cNvSpPr>
          <p:nvPr>
            <p:ph type="sldNum" sz="quarter" idx="10"/>
          </p:nvPr>
        </p:nvSpPr>
        <p:spPr/>
        <p:txBody>
          <a:bodyPr/>
          <a:lstStyle/>
          <a:p>
            <a:fld id="{DCC1A71F-ED3E-4A54-969C-A8BBEECB2EB9}" type="slidenum">
              <a:rPr lang="en-GB" smtClean="0"/>
              <a:t>3</a:t>
            </a:fld>
            <a:endParaRPr lang="en-GB" dirty="0"/>
          </a:p>
        </p:txBody>
      </p:sp>
    </p:spTree>
    <p:extLst>
      <p:ext uri="{BB962C8B-B14F-4D97-AF65-F5344CB8AC3E}">
        <p14:creationId xmlns:p14="http://schemas.microsoft.com/office/powerpoint/2010/main" val="3750206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talk to consumers they tell us they value getting mail about appointments and they can refer back to it.</a:t>
            </a:r>
          </a:p>
          <a:p>
            <a:endParaRPr lang="en-GB" dirty="0"/>
          </a:p>
          <a:p>
            <a:r>
              <a:rPr lang="en-GB" dirty="0"/>
              <a:t>It also prompts people to make changes to an appointment if it isn’t appropriate.</a:t>
            </a:r>
          </a:p>
        </p:txBody>
      </p:sp>
      <p:sp>
        <p:nvSpPr>
          <p:cNvPr id="4" name="Slide Number Placeholder 3"/>
          <p:cNvSpPr>
            <a:spLocks noGrp="1"/>
          </p:cNvSpPr>
          <p:nvPr>
            <p:ph type="sldNum" sz="quarter" idx="10"/>
          </p:nvPr>
        </p:nvSpPr>
        <p:spPr/>
        <p:txBody>
          <a:bodyPr/>
          <a:lstStyle/>
          <a:p>
            <a:fld id="{DCC1A71F-ED3E-4A54-969C-A8BBEECB2EB9}" type="slidenum">
              <a:rPr lang="en-GB" smtClean="0"/>
              <a:t>4</a:t>
            </a:fld>
            <a:endParaRPr lang="en-GB" dirty="0"/>
          </a:p>
        </p:txBody>
      </p:sp>
    </p:spTree>
    <p:extLst>
      <p:ext uri="{BB962C8B-B14F-4D97-AF65-F5344CB8AC3E}">
        <p14:creationId xmlns:p14="http://schemas.microsoft.com/office/powerpoint/2010/main" val="233666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Mail from medical / healthcare brands gets cut through, 98% of it is engaged with in some way, which means it is opened, read, sorted or put aside.  Only 2% of it is minimally processed ie just thrown away or recycled.</a:t>
            </a:r>
          </a:p>
          <a:p>
            <a:endParaRPr lang="en-GB" dirty="0"/>
          </a:p>
          <a:p>
            <a:r>
              <a:rPr lang="en-GB" dirty="0"/>
              <a:t>That compares to 52% of emails being deleted within 2 seconds of receipt.</a:t>
            </a:r>
          </a:p>
        </p:txBody>
      </p:sp>
      <p:sp>
        <p:nvSpPr>
          <p:cNvPr id="4" name="Slide Number Placeholder 3"/>
          <p:cNvSpPr>
            <a:spLocks noGrp="1"/>
          </p:cNvSpPr>
          <p:nvPr>
            <p:ph type="sldNum" sz="quarter" idx="10"/>
          </p:nvPr>
        </p:nvSpPr>
        <p:spPr/>
        <p:txBody>
          <a:bodyPr/>
          <a:lstStyle/>
          <a:p>
            <a:fld id="{DCC1A71F-ED3E-4A54-969C-A8BBEECB2EB9}" type="slidenum">
              <a:rPr lang="en-GB" smtClean="0"/>
              <a:t>5</a:t>
            </a:fld>
            <a:endParaRPr lang="en-GB" dirty="0"/>
          </a:p>
        </p:txBody>
      </p:sp>
    </p:spTree>
    <p:extLst>
      <p:ext uri="{BB962C8B-B14F-4D97-AF65-F5344CB8AC3E}">
        <p14:creationId xmlns:p14="http://schemas.microsoft.com/office/powerpoint/2010/main" val="6659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internet usage has grown there are still audiences who are harder to reach online.</a:t>
            </a:r>
          </a:p>
          <a:p>
            <a:endParaRPr lang="en-GB" dirty="0"/>
          </a:p>
          <a:p>
            <a:r>
              <a:rPr lang="en-GB" dirty="0"/>
              <a:t>Those over the age of 65 index at 269 who have not used the internet at home in the last 3 months or ever.  An index of 100 or more is significant, so 269 is high.</a:t>
            </a:r>
          </a:p>
          <a:p>
            <a:endParaRPr lang="en-GB" dirty="0"/>
          </a:p>
          <a:p>
            <a:r>
              <a:rPr lang="en-GB" dirty="0"/>
              <a:t>The same is true of social grade E and of those on Housing Benefit.</a:t>
            </a:r>
          </a:p>
          <a:p>
            <a:endParaRPr lang="en-GB" dirty="0"/>
          </a:p>
          <a:p>
            <a:r>
              <a:rPr lang="en-GB" dirty="0"/>
              <a:t>So whilst digital is cheap it doesn’t necessarily reach all the right people.</a:t>
            </a:r>
          </a:p>
          <a:p>
            <a:endParaRPr lang="en-GB" dirty="0"/>
          </a:p>
          <a:p>
            <a:r>
              <a:rPr lang="en-US" dirty="0"/>
              <a:t>One of the biggest challenges facing health and social care services is demographic change. The population has increased steadily over recent decades. At the same time the population has also been ageing and in England in 2017, the proportion of the population aged 85 and over was 2.7 times greater than it was in 1971.</a:t>
            </a:r>
          </a:p>
          <a:p>
            <a:endParaRPr lang="en-US" dirty="0"/>
          </a:p>
          <a:p>
            <a:r>
              <a:rPr lang="en-US" dirty="0"/>
              <a:t>This ageing population is placing additional pressures on the NHS, as well as impacting on families, and our workplaces. Those aged 85 and over are the largest users of health and social services and this population will increase substantially in the future, particularly when ‘baby boomers’ born after World War 2 move into this age group. </a:t>
            </a:r>
          </a:p>
          <a:p>
            <a:endParaRPr lang="en-GB" dirty="0"/>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1446627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Despite what people might think whilst it is clear that the over 65s clearly prefer mail for health and wellbeing communications at 59%, surprisingly 16-29 year olds still rank mail as their top channel and are slightly less disposed towards email.</a:t>
            </a:r>
          </a:p>
        </p:txBody>
      </p:sp>
      <p:sp>
        <p:nvSpPr>
          <p:cNvPr id="4" name="Slide Number Placeholder 3"/>
          <p:cNvSpPr>
            <a:spLocks noGrp="1"/>
          </p:cNvSpPr>
          <p:nvPr>
            <p:ph type="sldNum" sz="quarter" idx="10"/>
          </p:nvPr>
        </p:nvSpPr>
        <p:spPr/>
        <p:txBody>
          <a:bodyPr/>
          <a:lstStyle/>
          <a:p>
            <a:fld id="{DCC1A71F-ED3E-4A54-969C-A8BBEECB2EB9}" type="slidenum">
              <a:rPr lang="en-GB" smtClean="0"/>
              <a:t>7</a:t>
            </a:fld>
            <a:endParaRPr lang="en-GB" dirty="0"/>
          </a:p>
        </p:txBody>
      </p:sp>
    </p:spTree>
    <p:extLst>
      <p:ext uri="{BB962C8B-B14F-4D97-AF65-F5344CB8AC3E}">
        <p14:creationId xmlns:p14="http://schemas.microsoft.com/office/powerpoint/2010/main" val="2860986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some healthcare messages are not necessarily things that people want to hear or think about.  Eating better, stopping smoking and engaging with screening programmes are not always topics people want to engage with.</a:t>
            </a:r>
          </a:p>
          <a:p>
            <a:endParaRPr lang="en-GB" dirty="0"/>
          </a:p>
          <a:p>
            <a:r>
              <a:rPr lang="en-GB" dirty="0"/>
              <a:t>But mail and door drop, for that matter, have the ability to get people to read the full message, even when they don’t agree with the contents.</a:t>
            </a:r>
          </a:p>
          <a:p>
            <a:endParaRPr lang="en-GB" dirty="0"/>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8</a:t>
            </a:fld>
            <a:endParaRPr lang="en-GB" dirty="0"/>
          </a:p>
        </p:txBody>
      </p:sp>
    </p:spTree>
    <p:extLst>
      <p:ext uri="{BB962C8B-B14F-4D97-AF65-F5344CB8AC3E}">
        <p14:creationId xmlns:p14="http://schemas.microsoft.com/office/powerpoint/2010/main" val="239660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Joint Industry Committee for mail or JICMAIL collects data from 1000 households every month on what they do with their mail.  </a:t>
            </a:r>
          </a:p>
          <a:p>
            <a:endParaRPr lang="en-GB" dirty="0"/>
          </a:p>
          <a:p>
            <a:r>
              <a:rPr lang="en-GB" dirty="0"/>
              <a:t>They do this to ensure that people planning mail have the same metrics as all the other channels like TV, Radio and Outdoor.  They use these vital metrics to plan media campaigns and assess their overall impact.</a:t>
            </a:r>
          </a:p>
          <a:p>
            <a:endParaRPr lang="en-GB" dirty="0"/>
          </a:p>
          <a:p>
            <a:r>
              <a:rPr lang="en-GB" dirty="0"/>
              <a:t>Healthcare mail reaches more people than the other sectors combined.  So for every 100 healthcare mailing packs sent they are seen by another 17 people.</a:t>
            </a:r>
          </a:p>
          <a:p>
            <a:endParaRPr lang="en-GB" dirty="0"/>
          </a:p>
          <a:p>
            <a:r>
              <a:rPr lang="en-GB" dirty="0"/>
              <a:t>And they are returned to, on average 4.7 times, over and above all sector, which achieve 4.4 revisits.</a:t>
            </a:r>
          </a:p>
        </p:txBody>
      </p:sp>
      <p:sp>
        <p:nvSpPr>
          <p:cNvPr id="4" name="Slide Number Placeholder 3"/>
          <p:cNvSpPr>
            <a:spLocks noGrp="1"/>
          </p:cNvSpPr>
          <p:nvPr>
            <p:ph type="sldNum" sz="quarter" idx="10"/>
          </p:nvPr>
        </p:nvSpPr>
        <p:spPr/>
        <p:txBody>
          <a:bodyPr/>
          <a:lstStyle/>
          <a:p>
            <a:fld id="{DCC1A71F-ED3E-4A54-969C-A8BBEECB2EB9}" type="slidenum">
              <a:rPr lang="en-GB" smtClean="0"/>
              <a:t>9</a:t>
            </a:fld>
            <a:endParaRPr lang="en-GB" dirty="0"/>
          </a:p>
        </p:txBody>
      </p:sp>
    </p:spTree>
    <p:extLst>
      <p:ext uri="{BB962C8B-B14F-4D97-AF65-F5344CB8AC3E}">
        <p14:creationId xmlns:p14="http://schemas.microsoft.com/office/powerpoint/2010/main" val="5903813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4.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35600"/>
            <a:ext cx="11140874" cy="2653288"/>
          </a:xfrm>
          <a:prstGeom prst="rect">
            <a:avLst/>
          </a:prstGeom>
        </p:spPr>
        <p:txBody>
          <a:bodyPr lIns="0" tIns="0" rIns="0" bIns="0" anchor="t" anchorCtr="0">
            <a:noAutofit/>
          </a:bodyPr>
          <a:lstStyle>
            <a:lvl1pPr marL="0" indent="0" algn="l" defTabSz="914400" rtl="0" eaLnBrk="1" latinLnBrk="0" hangingPunct="1">
              <a:lnSpc>
                <a:spcPts val="5500"/>
              </a:lnSpc>
              <a:spcBef>
                <a:spcPts val="0"/>
              </a:spcBef>
              <a:buFont typeface="Arial" panose="020B0604020202020204" pitchFamily="34" charset="0"/>
              <a:buNone/>
              <a:defRPr lang="en-US" sz="6000" b="0" kern="1200" cap="all" spc="-100" baseline="0" dirty="0">
                <a:solidFill>
                  <a:schemeClr val="tx1"/>
                </a:solidFill>
                <a:latin typeface="Impact" panose="020B0806030902050204" pitchFamily="34" charset="0"/>
                <a:ea typeface="+mn-ea"/>
                <a:cs typeface="Arial" panose="020B0604020202020204" pitchFamily="34" charset="0"/>
              </a:defRPr>
            </a:lvl1pPr>
          </a:lstStyle>
          <a:p>
            <a:r>
              <a:rPr lang="en-US" dirty="0"/>
              <a:t>MAIN</a:t>
            </a:r>
            <a:br>
              <a:rPr lang="en-US" dirty="0"/>
            </a:br>
            <a:r>
              <a:rPr lang="en-US" dirty="0"/>
              <a:t>TITLE</a:t>
            </a:r>
            <a:br>
              <a:rPr lang="en-US" dirty="0"/>
            </a:br>
            <a:r>
              <a:rPr lang="en-US" dirty="0"/>
              <a:t>OF</a:t>
            </a:r>
            <a:br>
              <a:rPr lang="en-US" dirty="0"/>
            </a:br>
            <a:r>
              <a:rPr lang="en-US" dirty="0"/>
              <a:t>PRESENTATION</a:t>
            </a:r>
          </a:p>
        </p:txBody>
      </p:sp>
      <p:sp>
        <p:nvSpPr>
          <p:cNvPr id="3" name="Subtitle 2"/>
          <p:cNvSpPr>
            <a:spLocks noGrp="1"/>
          </p:cNvSpPr>
          <p:nvPr>
            <p:ph type="subTitle" idx="1" hasCustomPrompt="1"/>
          </p:nvPr>
        </p:nvSpPr>
        <p:spPr>
          <a:xfrm>
            <a:off x="486000" y="3276571"/>
            <a:ext cx="11140874" cy="264956"/>
          </a:xfrm>
          <a:prstGeom prst="rect">
            <a:avLst/>
          </a:prstGeom>
        </p:spPr>
        <p:txBody>
          <a:bodyPr lIns="0" tIns="0" rIns="0" bIns="0">
            <a:normAutofit/>
          </a:bodyPr>
          <a:lstStyle>
            <a:lvl1pPr marL="0" indent="0" algn="l">
              <a:buNone/>
              <a:defRPr lang="en-US" sz="2400" b="0" kern="1200" cap="all" baseline="0" dirty="0">
                <a:solidFill>
                  <a:schemeClr val="bg1">
                    <a:lumMod val="50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grpSp>
        <p:nvGrpSpPr>
          <p:cNvPr id="24" name="Group 23">
            <a:extLst>
              <a:ext uri="{FF2B5EF4-FFF2-40B4-BE49-F238E27FC236}">
                <a16:creationId xmlns:a16="http://schemas.microsoft.com/office/drawing/2014/main" id="{38151B65-A61C-42BB-8472-90070633A07B}"/>
              </a:ext>
            </a:extLst>
          </p:cNvPr>
          <p:cNvGrpSpPr/>
          <p:nvPr userDrawn="1"/>
        </p:nvGrpSpPr>
        <p:grpSpPr>
          <a:xfrm>
            <a:off x="5453443" y="4171098"/>
            <a:ext cx="6173432" cy="2331710"/>
            <a:chOff x="5453443" y="4171098"/>
            <a:chExt cx="6173432" cy="2331710"/>
          </a:xfrm>
        </p:grpSpPr>
        <p:pic>
          <p:nvPicPr>
            <p:cNvPr id="25" name="Picture 24">
              <a:extLst>
                <a:ext uri="{FF2B5EF4-FFF2-40B4-BE49-F238E27FC236}">
                  <a16:creationId xmlns:a16="http://schemas.microsoft.com/office/drawing/2014/main" id="{A98F1E75-A1F5-4FBA-9627-C1342A7A3D47}"/>
                </a:ext>
              </a:extLst>
            </p:cNvPr>
            <p:cNvPicPr>
              <a:picLocks noChangeAspect="1"/>
            </p:cNvPicPr>
            <p:nvPr/>
          </p:nvPicPr>
          <p:blipFill>
            <a:blip r:embed="rId2"/>
            <a:stretch>
              <a:fillRect/>
            </a:stretch>
          </p:blipFill>
          <p:spPr>
            <a:xfrm>
              <a:off x="5453443" y="4864884"/>
              <a:ext cx="6173432" cy="1637924"/>
            </a:xfrm>
            <a:prstGeom prst="rect">
              <a:avLst/>
            </a:prstGeom>
          </p:spPr>
        </p:pic>
        <p:sp>
          <p:nvSpPr>
            <p:cNvPr id="26" name="TextBox 25">
              <a:extLst>
                <a:ext uri="{FF2B5EF4-FFF2-40B4-BE49-F238E27FC236}">
                  <a16:creationId xmlns:a16="http://schemas.microsoft.com/office/drawing/2014/main" id="{E2AF8B31-391F-4CC1-B53B-2D3532A24CBC}"/>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27" name="TextBox 26">
              <a:extLst>
                <a:ext uri="{FF2B5EF4-FFF2-40B4-BE49-F238E27FC236}">
                  <a16:creationId xmlns:a16="http://schemas.microsoft.com/office/drawing/2014/main" id="{D75C8783-2A3D-40BE-BEA5-3EF4CE326EA7}"/>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28" name="TextBox 27">
              <a:extLst>
                <a:ext uri="{FF2B5EF4-FFF2-40B4-BE49-F238E27FC236}">
                  <a16:creationId xmlns:a16="http://schemas.microsoft.com/office/drawing/2014/main" id="{AA9D5926-0D01-41BA-A59B-92BA0715AA8E}"/>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29" name="TextBox 28">
              <a:extLst>
                <a:ext uri="{FF2B5EF4-FFF2-40B4-BE49-F238E27FC236}">
                  <a16:creationId xmlns:a16="http://schemas.microsoft.com/office/drawing/2014/main" id="{D05FF4C4-C320-41EB-8F81-281C1EFF5014}"/>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30" name="TextBox 29">
              <a:extLst>
                <a:ext uri="{FF2B5EF4-FFF2-40B4-BE49-F238E27FC236}">
                  <a16:creationId xmlns:a16="http://schemas.microsoft.com/office/drawing/2014/main" id="{C726E587-6EE3-4761-865A-1E86105099B1}"/>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31" name="Picture 30">
              <a:extLst>
                <a:ext uri="{FF2B5EF4-FFF2-40B4-BE49-F238E27FC236}">
                  <a16:creationId xmlns:a16="http://schemas.microsoft.com/office/drawing/2014/main" id="{830B03D4-314E-451C-8C58-661C2416E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32" name="Picture 31">
              <a:extLst>
                <a:ext uri="{FF2B5EF4-FFF2-40B4-BE49-F238E27FC236}">
                  <a16:creationId xmlns:a16="http://schemas.microsoft.com/office/drawing/2014/main" id="{060160B7-37D5-4B82-9B4F-D9C04E2F8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33" name="Picture 32">
              <a:extLst>
                <a:ext uri="{FF2B5EF4-FFF2-40B4-BE49-F238E27FC236}">
                  <a16:creationId xmlns:a16="http://schemas.microsoft.com/office/drawing/2014/main" id="{FFEB6405-E561-4181-8D55-AF91CAACBA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34" name="Picture 33">
              <a:extLst>
                <a:ext uri="{FF2B5EF4-FFF2-40B4-BE49-F238E27FC236}">
                  <a16:creationId xmlns:a16="http://schemas.microsoft.com/office/drawing/2014/main" id="{533BCD81-F2E4-4D1C-82E7-12DC9F71B9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35" name="Picture 34">
              <a:extLst>
                <a:ext uri="{FF2B5EF4-FFF2-40B4-BE49-F238E27FC236}">
                  <a16:creationId xmlns:a16="http://schemas.microsoft.com/office/drawing/2014/main" id="{89A009A4-5D89-448C-ADAB-4FD0F0E844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3701060"/>
            <a:ext cx="11140874" cy="241784"/>
          </a:xfrm>
          <a:prstGeom prst="rect">
            <a:avLst/>
          </a:prstGeom>
        </p:spPr>
        <p:txBody>
          <a:bodyPr lIns="0" tIns="0" rIns="0" bIns="0">
            <a:normAutofit/>
          </a:bodyPr>
          <a:lstStyle>
            <a:lvl1pPr marL="0" indent="0">
              <a:buNone/>
              <a:defRPr lang="en-GB" sz="2000" b="0" kern="1200" cap="none" baseline="0" dirty="0">
                <a:solidFill>
                  <a:srgbClr val="000000"/>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pic>
        <p:nvPicPr>
          <p:cNvPr id="18" name="Picture 17">
            <a:extLst>
              <a:ext uri="{FF2B5EF4-FFF2-40B4-BE49-F238E27FC236}">
                <a16:creationId xmlns:a16="http://schemas.microsoft.com/office/drawing/2014/main" id="{FAF66170-94D4-4163-A679-BA2C546D91E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5487" y="5403054"/>
            <a:ext cx="1420251" cy="1121571"/>
          </a:xfrm>
          <a:prstGeom prst="rect">
            <a:avLst/>
          </a:prstGeom>
        </p:spPr>
      </p:pic>
      <p:sp>
        <p:nvSpPr>
          <p:cNvPr id="4" name="Rectangle 3">
            <a:extLst>
              <a:ext uri="{FF2B5EF4-FFF2-40B4-BE49-F238E27FC236}">
                <a16:creationId xmlns:a16="http://schemas.microsoft.com/office/drawing/2014/main" id="{B79E8477-E758-4868-8405-0E6549C52F6F}"/>
              </a:ext>
            </a:extLst>
          </p:cNvPr>
          <p:cNvSpPr/>
          <p:nvPr userDrawn="1"/>
        </p:nvSpPr>
        <p:spPr>
          <a:xfrm>
            <a:off x="0" y="6632028"/>
            <a:ext cx="1524000" cy="215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4256257"/>
      </p:ext>
    </p:extLst>
  </p:cSld>
  <p:clrMapOvr>
    <a:masterClrMapping/>
  </p:clrMapOvr>
  <p:extLst mod="1">
    <p:ext uri="{DCECCB84-F9BA-43D5-87BE-67443E8EF086}">
      <p15:sldGuideLst xmlns:p15="http://schemas.microsoft.com/office/powerpoint/2012/main">
        <p15:guide id="1" orient="horz" pos="411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6000" y="1800000"/>
            <a:ext cx="11186959"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4038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onl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 2 COLUMNs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ext Placeholder 8">
            <a:extLst>
              <a:ext uri="{FF2B5EF4-FFF2-40B4-BE49-F238E27FC236}">
                <a16:creationId xmlns:a16="http://schemas.microsoft.com/office/drawing/2014/main" id="{4209B19C-3B4D-4C5F-A42F-D87BBBD96C1D}"/>
              </a:ext>
            </a:extLst>
          </p:cNvPr>
          <p:cNvSpPr>
            <a:spLocks noGrp="1"/>
          </p:cNvSpPr>
          <p:nvPr>
            <p:ph type="body" sz="quarter" idx="13"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103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6095997"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5176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9770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igami image on the right (Nelli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84818C-09C3-4C8A-A689-F534070129C6}"/>
              </a:ext>
            </a:extLst>
          </p:cNvPr>
          <p:cNvGrpSpPr/>
          <p:nvPr userDrawn="1"/>
        </p:nvGrpSpPr>
        <p:grpSpPr>
          <a:xfrm>
            <a:off x="5083629" y="1607800"/>
            <a:ext cx="7108371" cy="4054449"/>
            <a:chOff x="5083629" y="1607800"/>
            <a:chExt cx="7108371" cy="4054449"/>
          </a:xfrm>
        </p:grpSpPr>
        <p:pic>
          <p:nvPicPr>
            <p:cNvPr id="6" name="Picture 5">
              <a:extLst>
                <a:ext uri="{FF2B5EF4-FFF2-40B4-BE49-F238E27FC236}">
                  <a16:creationId xmlns:a16="http://schemas.microsoft.com/office/drawing/2014/main" id="{3A5F0411-75A3-4E34-9E1C-0978EEA7052D}"/>
                </a:ext>
              </a:extLst>
            </p:cNvPr>
            <p:cNvPicPr>
              <a:picLocks noChangeAspect="1"/>
            </p:cNvPicPr>
            <p:nvPr userDrawn="1"/>
          </p:nvPicPr>
          <p:blipFill>
            <a:blip r:embed="rId2"/>
            <a:stretch>
              <a:fillRect/>
            </a:stretch>
          </p:blipFill>
          <p:spPr>
            <a:xfrm>
              <a:off x="5083629" y="1607800"/>
              <a:ext cx="7108371" cy="3963074"/>
            </a:xfrm>
            <a:prstGeom prst="rect">
              <a:avLst/>
            </a:prstGeom>
          </p:spPr>
        </p:pic>
        <p:pic>
          <p:nvPicPr>
            <p:cNvPr id="7" name="Picture 6">
              <a:extLst>
                <a:ext uri="{FF2B5EF4-FFF2-40B4-BE49-F238E27FC236}">
                  <a16:creationId xmlns:a16="http://schemas.microsoft.com/office/drawing/2014/main" id="{52E023C4-CB3E-4491-9375-B9022660C2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8448" y="5428477"/>
              <a:ext cx="2505218" cy="23377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2307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igami image on the right (Hous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A8099F-68C8-45BE-A330-2A148D280E7B}"/>
              </a:ext>
            </a:extLst>
          </p:cNvPr>
          <p:cNvGrpSpPr/>
          <p:nvPr userDrawn="1"/>
        </p:nvGrpSpPr>
        <p:grpSpPr>
          <a:xfrm>
            <a:off x="6332402" y="1894110"/>
            <a:ext cx="5200385" cy="3875319"/>
            <a:chOff x="6332402" y="1894110"/>
            <a:chExt cx="5200385" cy="3875319"/>
          </a:xfrm>
        </p:grpSpPr>
        <p:pic>
          <p:nvPicPr>
            <p:cNvPr id="8" name="Picture 7">
              <a:extLst>
                <a:ext uri="{FF2B5EF4-FFF2-40B4-BE49-F238E27FC236}">
                  <a16:creationId xmlns:a16="http://schemas.microsoft.com/office/drawing/2014/main" id="{5D3F6516-8B2E-45A3-8883-695DFE1FD2F3}"/>
                </a:ext>
              </a:extLst>
            </p:cNvPr>
            <p:cNvPicPr>
              <a:picLocks noChangeAspect="1"/>
            </p:cNvPicPr>
            <p:nvPr userDrawn="1"/>
          </p:nvPicPr>
          <p:blipFill>
            <a:blip r:embed="rId2"/>
            <a:stretch>
              <a:fillRect/>
            </a:stretch>
          </p:blipFill>
          <p:spPr>
            <a:xfrm>
              <a:off x="6332402" y="1894110"/>
              <a:ext cx="5200385" cy="3875319"/>
            </a:xfrm>
            <a:prstGeom prst="rect">
              <a:avLst/>
            </a:prstGeom>
          </p:spPr>
        </p:pic>
        <p:pic>
          <p:nvPicPr>
            <p:cNvPr id="10" name="Picture 9">
              <a:extLst>
                <a:ext uri="{FF2B5EF4-FFF2-40B4-BE49-F238E27FC236}">
                  <a16:creationId xmlns:a16="http://schemas.microsoft.com/office/drawing/2014/main" id="{7D52BFDB-0E0C-4B73-8061-18185A8F0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5415" y="5427067"/>
              <a:ext cx="2819249"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userDrawn="1">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userDrawn="1">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userDrawn="1">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3190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igami image on the right (Rosett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C9AC9D-83D3-4A14-89ED-D03A1709350B}"/>
              </a:ext>
            </a:extLst>
          </p:cNvPr>
          <p:cNvGrpSpPr/>
          <p:nvPr userDrawn="1"/>
        </p:nvGrpSpPr>
        <p:grpSpPr>
          <a:xfrm>
            <a:off x="6922863" y="1578597"/>
            <a:ext cx="3923233" cy="4084711"/>
            <a:chOff x="6922863" y="1578597"/>
            <a:chExt cx="3923233" cy="4084711"/>
          </a:xfrm>
        </p:grpSpPr>
        <p:pic>
          <p:nvPicPr>
            <p:cNvPr id="7" name="Picture 6">
              <a:extLst>
                <a:ext uri="{FF2B5EF4-FFF2-40B4-BE49-F238E27FC236}">
                  <a16:creationId xmlns:a16="http://schemas.microsoft.com/office/drawing/2014/main" id="{CC3674E4-9697-4D87-830F-0A3084EC6213}"/>
                </a:ext>
              </a:extLst>
            </p:cNvPr>
            <p:cNvPicPr>
              <a:picLocks noChangeAspect="1"/>
            </p:cNvPicPr>
            <p:nvPr userDrawn="1"/>
          </p:nvPicPr>
          <p:blipFill>
            <a:blip r:embed="rId2"/>
            <a:stretch>
              <a:fillRect/>
            </a:stretch>
          </p:blipFill>
          <p:spPr>
            <a:xfrm>
              <a:off x="7456673" y="1578597"/>
              <a:ext cx="2928299" cy="4027814"/>
            </a:xfrm>
            <a:prstGeom prst="rect">
              <a:avLst/>
            </a:prstGeom>
          </p:spPr>
        </p:pic>
        <p:pic>
          <p:nvPicPr>
            <p:cNvPr id="11" name="Picture 10">
              <a:extLst>
                <a:ext uri="{FF2B5EF4-FFF2-40B4-BE49-F238E27FC236}">
                  <a16:creationId xmlns:a16="http://schemas.microsoft.com/office/drawing/2014/main" id="{129E45EB-E3DF-4913-8FCC-5E587F000C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63" y="5427306"/>
              <a:ext cx="3923233"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696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igami image on the left (Pla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538A33-A6F6-44EE-8A83-CEF75233BB0D}"/>
              </a:ext>
            </a:extLst>
          </p:cNvPr>
          <p:cNvGrpSpPr/>
          <p:nvPr userDrawn="1"/>
        </p:nvGrpSpPr>
        <p:grpSpPr>
          <a:xfrm>
            <a:off x="-2" y="3167742"/>
            <a:ext cx="7201381" cy="3033924"/>
            <a:chOff x="-2" y="3167742"/>
            <a:chExt cx="7201381" cy="3033924"/>
          </a:xfrm>
        </p:grpSpPr>
        <p:pic>
          <p:nvPicPr>
            <p:cNvPr id="8" name="Picture 7">
              <a:extLst>
                <a:ext uri="{FF2B5EF4-FFF2-40B4-BE49-F238E27FC236}">
                  <a16:creationId xmlns:a16="http://schemas.microsoft.com/office/drawing/2014/main" id="{73DEE513-C349-4D01-99D7-04E4CFCD463E}"/>
                </a:ext>
              </a:extLst>
            </p:cNvPr>
            <p:cNvPicPr>
              <a:picLocks noChangeAspect="1"/>
            </p:cNvPicPr>
            <p:nvPr userDrawn="1"/>
          </p:nvPicPr>
          <p:blipFill rotWithShape="1">
            <a:blip r:embed="rId2"/>
            <a:srcRect l="6651"/>
            <a:stretch/>
          </p:blipFill>
          <p:spPr>
            <a:xfrm>
              <a:off x="-2" y="3167742"/>
              <a:ext cx="7201381" cy="3033924"/>
            </a:xfrm>
            <a:prstGeom prst="rect">
              <a:avLst/>
            </a:prstGeom>
          </p:spPr>
        </p:pic>
        <p:pic>
          <p:nvPicPr>
            <p:cNvPr id="7" name="Picture 6">
              <a:extLst>
                <a:ext uri="{FF2B5EF4-FFF2-40B4-BE49-F238E27FC236}">
                  <a16:creationId xmlns:a16="http://schemas.microsoft.com/office/drawing/2014/main" id="{11175412-8F1C-4B8E-A1E7-DF9F9F28BB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9876" y="5427728"/>
              <a:ext cx="301528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71153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igami image on the left (Thumbsup)">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1A2AB-33C0-4475-A8DF-134983A64B17}"/>
              </a:ext>
            </a:extLst>
          </p:cNvPr>
          <p:cNvGrpSpPr/>
          <p:nvPr userDrawn="1"/>
        </p:nvGrpSpPr>
        <p:grpSpPr>
          <a:xfrm>
            <a:off x="1876923" y="1553373"/>
            <a:ext cx="5491726" cy="4110279"/>
            <a:chOff x="1876923" y="1553373"/>
            <a:chExt cx="5491726" cy="4110279"/>
          </a:xfrm>
        </p:grpSpPr>
        <p:pic>
          <p:nvPicPr>
            <p:cNvPr id="12" name="Picture 11">
              <a:extLst>
                <a:ext uri="{FF2B5EF4-FFF2-40B4-BE49-F238E27FC236}">
                  <a16:creationId xmlns:a16="http://schemas.microsoft.com/office/drawing/2014/main" id="{A62452E9-2808-4E6E-A2FE-68F4AA0491EF}"/>
                </a:ext>
              </a:extLst>
            </p:cNvPr>
            <p:cNvPicPr>
              <a:picLocks noChangeAspect="1"/>
            </p:cNvPicPr>
            <p:nvPr userDrawn="1"/>
          </p:nvPicPr>
          <p:blipFill>
            <a:blip r:embed="rId2"/>
            <a:stretch>
              <a:fillRect/>
            </a:stretch>
          </p:blipFill>
          <p:spPr>
            <a:xfrm>
              <a:off x="1876923" y="1553373"/>
              <a:ext cx="5491726" cy="4027699"/>
            </a:xfrm>
            <a:prstGeom prst="rect">
              <a:avLst/>
            </a:prstGeom>
          </p:spPr>
        </p:pic>
        <p:pic>
          <p:nvPicPr>
            <p:cNvPr id="13" name="Picture 12">
              <a:extLst>
                <a:ext uri="{FF2B5EF4-FFF2-40B4-BE49-F238E27FC236}">
                  <a16:creationId xmlns:a16="http://schemas.microsoft.com/office/drawing/2014/main" id="{2F056565-3DA4-490B-A0B4-DF79A4B339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5277" y="5427650"/>
              <a:ext cx="198403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2635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ular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5916559"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05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ONE HEADER</a:t>
            </a:r>
            <a:br>
              <a:rPr lang="en-US" dirty="0"/>
            </a:br>
            <a:r>
              <a:rPr lang="en-US" dirty="0"/>
              <a:t>GOES HERE</a:t>
            </a:r>
            <a:endParaRPr lang="en-GB" dirty="0"/>
          </a:p>
        </p:txBody>
      </p:sp>
    </p:spTree>
    <p:extLst>
      <p:ext uri="{BB962C8B-B14F-4D97-AF65-F5344CB8AC3E}">
        <p14:creationId xmlns:p14="http://schemas.microsoft.com/office/powerpoint/2010/main" val="321217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ular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34894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55C5423-B0BC-4B3A-8B1C-E8B29CF73B39}"/>
              </a:ext>
            </a:extLst>
          </p:cNvPr>
          <p:cNvSpPr>
            <a:spLocks noGrp="1"/>
          </p:cNvSpPr>
          <p:nvPr>
            <p:ph type="pic" sz="quarter" idx="13" hasCustomPrompt="1"/>
          </p:nvPr>
        </p:nvSpPr>
        <p:spPr>
          <a:xfrm>
            <a:off x="486000" y="36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4" name="Title 1">
            <a:extLst>
              <a:ext uri="{FF2B5EF4-FFF2-40B4-BE49-F238E27FC236}">
                <a16:creationId xmlns:a16="http://schemas.microsoft.com/office/drawing/2014/main" id="{F2F46403-BEC3-4D6F-A69F-C9BBB4F3B744}"/>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SPLIT INTO QUADRANTS</a:t>
            </a:r>
            <a:endParaRPr lang="en-GB" dirty="0"/>
          </a:p>
        </p:txBody>
      </p:sp>
      <p:sp>
        <p:nvSpPr>
          <p:cNvPr id="5" name="Slide Number Placeholder 2">
            <a:extLst>
              <a:ext uri="{FF2B5EF4-FFF2-40B4-BE49-F238E27FC236}">
                <a16:creationId xmlns:a16="http://schemas.microsoft.com/office/drawing/2014/main" id="{4927F751-04E0-47BC-AF64-AA7D969C6505}"/>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6" name="Text Placeholder 8">
            <a:extLst>
              <a:ext uri="{FF2B5EF4-FFF2-40B4-BE49-F238E27FC236}">
                <a16:creationId xmlns:a16="http://schemas.microsoft.com/office/drawing/2014/main" id="{6B77C39F-A6E2-4B64-963D-DF8705760F0A}"/>
              </a:ext>
            </a:extLst>
          </p:cNvPr>
          <p:cNvSpPr>
            <a:spLocks noGrp="1"/>
          </p:cNvSpPr>
          <p:nvPr>
            <p:ph type="body" sz="quarter" idx="12" hasCustomPrompt="1"/>
          </p:nvPr>
        </p:nvSpPr>
        <p:spPr>
          <a:xfrm>
            <a:off x="6415200" y="1800000"/>
            <a:ext cx="5227200" cy="11628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7" name="Text Placeholder 8">
            <a:extLst>
              <a:ext uri="{FF2B5EF4-FFF2-40B4-BE49-F238E27FC236}">
                <a16:creationId xmlns:a16="http://schemas.microsoft.com/office/drawing/2014/main" id="{20456F29-ED44-41AD-BA45-68586BA070F0}"/>
              </a:ext>
            </a:extLst>
          </p:cNvPr>
          <p:cNvSpPr>
            <a:spLocks noGrp="1"/>
          </p:cNvSpPr>
          <p:nvPr>
            <p:ph type="body" sz="quarter" idx="14" hasCustomPrompt="1"/>
          </p:nvPr>
        </p:nvSpPr>
        <p:spPr>
          <a:xfrm>
            <a:off x="486000" y="5145188"/>
            <a:ext cx="5227200" cy="1163112"/>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Picture Placeholder 4">
            <a:extLst>
              <a:ext uri="{FF2B5EF4-FFF2-40B4-BE49-F238E27FC236}">
                <a16:creationId xmlns:a16="http://schemas.microsoft.com/office/drawing/2014/main" id="{637B374C-4DE5-4B68-ABCC-646D992BEB28}"/>
              </a:ext>
            </a:extLst>
          </p:cNvPr>
          <p:cNvSpPr>
            <a:spLocks noGrp="1"/>
          </p:cNvSpPr>
          <p:nvPr>
            <p:ph type="pic" sz="quarter" idx="15" hasCustomPrompt="1"/>
          </p:nvPr>
        </p:nvSpPr>
        <p:spPr>
          <a:xfrm>
            <a:off x="6065438" y="333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9" name="Text Placeholder 5">
            <a:extLst>
              <a:ext uri="{FF2B5EF4-FFF2-40B4-BE49-F238E27FC236}">
                <a16:creationId xmlns:a16="http://schemas.microsoft.com/office/drawing/2014/main" id="{2AFCE49E-7DA3-4BD5-AD87-2074ECFDE98A}"/>
              </a:ext>
            </a:extLst>
          </p:cNvPr>
          <p:cNvSpPr>
            <a:spLocks noGrp="1"/>
          </p:cNvSpPr>
          <p:nvPr>
            <p:ph type="body" sz="quarter" idx="16" hasCustomPrompt="1"/>
          </p:nvPr>
        </p:nvSpPr>
        <p:spPr>
          <a:xfrm>
            <a:off x="486000" y="3758400"/>
            <a:ext cx="4701319" cy="1053086"/>
          </a:xfrm>
          <a:prstGeom prst="rect">
            <a:avLst/>
          </a:prstGeom>
        </p:spPr>
        <p:txBody>
          <a:bodyPr lIns="0" tIns="0" rIns="0" bIns="0"/>
          <a:lstStyle>
            <a:lvl1pPr marL="0" indent="0" algn="l" defTabSz="914400" rtl="0" eaLnBrk="1" latinLnBrk="0" hangingPunct="1">
              <a:lnSpc>
                <a:spcPts val="4400"/>
              </a:lnSpc>
              <a:spcBef>
                <a:spcPct val="0"/>
              </a:spcBef>
              <a:buNone/>
              <a:defRPr lang="en-US" sz="4800" kern="1200" cap="all" spc="-100" baseline="0" dirty="0" smtClean="0">
                <a:solidFill>
                  <a:schemeClr val="tx1"/>
                </a:solidFill>
                <a:latin typeface="Impact" panose="020B0806030902050204" pitchFamily="34" charset="0"/>
                <a:ea typeface="+mj-ea"/>
                <a:cs typeface="+mj-cs"/>
              </a:defRPr>
            </a:lvl1pPr>
            <a:lvl2pPr marL="0" indent="0" algn="l" defTabSz="914400" rtl="0" eaLnBrk="1" latinLnBrk="0" hangingPunct="1">
              <a:lnSpc>
                <a:spcPts val="4400"/>
              </a:lnSpc>
              <a:spcBef>
                <a:spcPct val="0"/>
              </a:spcBef>
              <a:buNone/>
              <a:defRPr lang="en-US" sz="4800" kern="1200" cap="all" spc="-100" baseline="0" dirty="0" smtClean="0">
                <a:solidFill>
                  <a:schemeClr val="tx1"/>
                </a:solidFill>
                <a:latin typeface="Impact" panose="020B0806030902050204" pitchFamily="34" charset="0"/>
                <a:ea typeface="+mj-ea"/>
                <a:cs typeface="+mj-cs"/>
              </a:defRPr>
            </a:lvl2pPr>
            <a:lvl3pPr marL="0" indent="0" algn="l" defTabSz="914400" rtl="0" eaLnBrk="1" latinLnBrk="0" hangingPunct="1">
              <a:lnSpc>
                <a:spcPts val="4400"/>
              </a:lnSpc>
              <a:spcBef>
                <a:spcPct val="0"/>
              </a:spcBef>
              <a:buNone/>
              <a:defRPr lang="en-US" sz="4800" kern="1200" cap="all" spc="-100" baseline="0" dirty="0" smtClean="0">
                <a:solidFill>
                  <a:schemeClr val="tx1"/>
                </a:solidFill>
                <a:latin typeface="Impact" panose="020B0806030902050204" pitchFamily="34" charset="0"/>
                <a:ea typeface="+mj-ea"/>
                <a:cs typeface="+mj-cs"/>
              </a:defRPr>
            </a:lvl3pPr>
            <a:lvl4pPr marL="0" indent="0" algn="l" defTabSz="914400" rtl="0" eaLnBrk="1" latinLnBrk="0" hangingPunct="1">
              <a:lnSpc>
                <a:spcPts val="4400"/>
              </a:lnSpc>
              <a:spcBef>
                <a:spcPct val="0"/>
              </a:spcBef>
              <a:buNone/>
              <a:defRPr lang="en-US" sz="4800" kern="1200" cap="all" spc="-100" baseline="0" dirty="0" smtClean="0">
                <a:solidFill>
                  <a:schemeClr val="tx1"/>
                </a:solidFill>
                <a:latin typeface="Impact" panose="020B0806030902050204" pitchFamily="34" charset="0"/>
                <a:ea typeface="+mj-ea"/>
                <a:cs typeface="+mj-cs"/>
              </a:defRPr>
            </a:lvl4pPr>
            <a:lvl5pPr marL="0" indent="0" algn="l" defTabSz="914400" rtl="0" eaLnBrk="1" latinLnBrk="0" hangingPunct="1">
              <a:lnSpc>
                <a:spcPts val="4400"/>
              </a:lnSpc>
              <a:spcBef>
                <a:spcPct val="0"/>
              </a:spcBef>
              <a:buNone/>
              <a:defRPr lang="en-GB" sz="4800" kern="1200" cap="all" spc="-100" baseline="0" dirty="0">
                <a:solidFill>
                  <a:schemeClr val="tx1"/>
                </a:solidFill>
                <a:latin typeface="Impact" panose="020B0806030902050204" pitchFamily="34" charset="0"/>
                <a:ea typeface="+mj-ea"/>
                <a:cs typeface="+mj-cs"/>
              </a:defRPr>
            </a:lvl5pPr>
          </a:lstStyle>
          <a:p>
            <a:pPr lvl="0"/>
            <a:r>
              <a:rPr lang="en-US" dirty="0"/>
              <a:t>SLIDE SPLIT INTO QUADRANTS</a:t>
            </a:r>
            <a:endParaRPr lang="en-GB" dirty="0"/>
          </a:p>
        </p:txBody>
      </p:sp>
    </p:spTree>
    <p:extLst>
      <p:ext uri="{BB962C8B-B14F-4D97-AF65-F5344CB8AC3E}">
        <p14:creationId xmlns:p14="http://schemas.microsoft.com/office/powerpoint/2010/main" val="2896338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4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4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grpSp>
        <p:nvGrpSpPr>
          <p:cNvPr id="8" name="Group 7">
            <a:extLst>
              <a:ext uri="{FF2B5EF4-FFF2-40B4-BE49-F238E27FC236}">
                <a16:creationId xmlns:a16="http://schemas.microsoft.com/office/drawing/2014/main" id="{8656004D-5436-4455-B927-A519B13974A9}"/>
              </a:ext>
            </a:extLst>
          </p:cNvPr>
          <p:cNvGrpSpPr/>
          <p:nvPr userDrawn="1"/>
        </p:nvGrpSpPr>
        <p:grpSpPr>
          <a:xfrm>
            <a:off x="517200" y="2133599"/>
            <a:ext cx="11154560" cy="2540612"/>
            <a:chOff x="517200" y="2133599"/>
            <a:chExt cx="7364390" cy="1677346"/>
          </a:xfrm>
        </p:grpSpPr>
        <p:sp>
          <p:nvSpPr>
            <p:cNvPr id="10" name="Oval 9">
              <a:extLst>
                <a:ext uri="{FF2B5EF4-FFF2-40B4-BE49-F238E27FC236}">
                  <a16:creationId xmlns:a16="http://schemas.microsoft.com/office/drawing/2014/main" id="{CE91EF7D-A4E0-4EEA-96B2-DAEC83812A67}"/>
                </a:ext>
              </a:extLst>
            </p:cNvPr>
            <p:cNvSpPr/>
            <p:nvPr/>
          </p:nvSpPr>
          <p:spPr>
            <a:xfrm>
              <a:off x="517200" y="2133599"/>
              <a:ext cx="1677332" cy="167734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11" name="Oval 10">
              <a:extLst>
                <a:ext uri="{FF2B5EF4-FFF2-40B4-BE49-F238E27FC236}">
                  <a16:creationId xmlns:a16="http://schemas.microsoft.com/office/drawing/2014/main" id="{3D5BC6FC-14F0-490E-A30A-2F0287711BA1}"/>
                </a:ext>
              </a:extLst>
            </p:cNvPr>
            <p:cNvSpPr/>
            <p:nvPr/>
          </p:nvSpPr>
          <p:spPr>
            <a:xfrm>
              <a:off x="2412886" y="2133599"/>
              <a:ext cx="1677332" cy="167734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12" name="Straight Connector 11">
              <a:extLst>
                <a:ext uri="{FF2B5EF4-FFF2-40B4-BE49-F238E27FC236}">
                  <a16:creationId xmlns:a16="http://schemas.microsoft.com/office/drawing/2014/main" id="{F95F1397-2B5C-4951-968F-8EAFFCFE5542}"/>
                </a:ext>
              </a:extLst>
            </p:cNvPr>
            <p:cNvCxnSpPr>
              <a:cxnSpLocks/>
              <a:stCxn id="10" idx="6"/>
              <a:endCxn id="11" idx="2"/>
            </p:cNvCxnSpPr>
            <p:nvPr/>
          </p:nvCxnSpPr>
          <p:spPr>
            <a:xfrm>
              <a:off x="2194532"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DEE1BE0-DF66-4DF1-BE6C-B90F1DAFA937}"/>
                </a:ext>
              </a:extLst>
            </p:cNvPr>
            <p:cNvSpPr/>
            <p:nvPr/>
          </p:nvSpPr>
          <p:spPr>
            <a:xfrm>
              <a:off x="4308572" y="2133599"/>
              <a:ext cx="1677332" cy="167734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14" name="Oval 13">
              <a:extLst>
                <a:ext uri="{FF2B5EF4-FFF2-40B4-BE49-F238E27FC236}">
                  <a16:creationId xmlns:a16="http://schemas.microsoft.com/office/drawing/2014/main" id="{7A3896B2-38E9-4822-A6AE-D9028CD59B99}"/>
                </a:ext>
              </a:extLst>
            </p:cNvPr>
            <p:cNvSpPr/>
            <p:nvPr/>
          </p:nvSpPr>
          <p:spPr>
            <a:xfrm>
              <a:off x="6204258" y="2133599"/>
              <a:ext cx="1677332" cy="167734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cxnSp>
          <p:nvCxnSpPr>
            <p:cNvPr id="15" name="Straight Connector 14">
              <a:extLst>
                <a:ext uri="{FF2B5EF4-FFF2-40B4-BE49-F238E27FC236}">
                  <a16:creationId xmlns:a16="http://schemas.microsoft.com/office/drawing/2014/main" id="{E60C5844-790D-49F5-94CE-034453C28ACB}"/>
                </a:ext>
              </a:extLst>
            </p:cNvPr>
            <p:cNvCxnSpPr>
              <a:cxnSpLocks/>
              <a:stCxn id="11" idx="6"/>
              <a:endCxn id="13" idx="2"/>
            </p:cNvCxnSpPr>
            <p:nvPr/>
          </p:nvCxnSpPr>
          <p:spPr>
            <a:xfrm>
              <a:off x="4090217"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451404-328B-4494-B5F0-CD9C55CDED32}"/>
                </a:ext>
              </a:extLst>
            </p:cNvPr>
            <p:cNvCxnSpPr>
              <a:cxnSpLocks/>
              <a:stCxn id="14" idx="2"/>
              <a:endCxn id="13" idx="6"/>
            </p:cNvCxnSpPr>
            <p:nvPr/>
          </p:nvCxnSpPr>
          <p:spPr>
            <a:xfrm flipH="1">
              <a:off x="5985903"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7" name="Text Placeholder 4">
            <a:extLst>
              <a:ext uri="{FF2B5EF4-FFF2-40B4-BE49-F238E27FC236}">
                <a16:creationId xmlns:a16="http://schemas.microsoft.com/office/drawing/2014/main" id="{D5756A15-45BB-446F-98D1-BF4CAB7338D0}"/>
              </a:ext>
            </a:extLst>
          </p:cNvPr>
          <p:cNvSpPr>
            <a:spLocks noGrp="1"/>
          </p:cNvSpPr>
          <p:nvPr>
            <p:ph type="body" sz="quarter" idx="13" hasCustomPrompt="1"/>
          </p:nvPr>
        </p:nvSpPr>
        <p:spPr>
          <a:xfrm>
            <a:off x="3388523"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8" name="Text Placeholder 4">
            <a:extLst>
              <a:ext uri="{FF2B5EF4-FFF2-40B4-BE49-F238E27FC236}">
                <a16:creationId xmlns:a16="http://schemas.microsoft.com/office/drawing/2014/main" id="{80B2C248-E395-449F-8152-DEE11DE92E2C}"/>
              </a:ext>
            </a:extLst>
          </p:cNvPr>
          <p:cNvSpPr>
            <a:spLocks noGrp="1"/>
          </p:cNvSpPr>
          <p:nvPr>
            <p:ph type="body" sz="quarter" idx="14" hasCustomPrompt="1"/>
          </p:nvPr>
        </p:nvSpPr>
        <p:spPr>
          <a:xfrm>
            <a:off x="6259844"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9" name="Text Placeholder 4">
            <a:extLst>
              <a:ext uri="{FF2B5EF4-FFF2-40B4-BE49-F238E27FC236}">
                <a16:creationId xmlns:a16="http://schemas.microsoft.com/office/drawing/2014/main" id="{BE5A9591-2097-4FD6-8E33-DA3522A038CE}"/>
              </a:ext>
            </a:extLst>
          </p:cNvPr>
          <p:cNvSpPr>
            <a:spLocks noGrp="1"/>
          </p:cNvSpPr>
          <p:nvPr>
            <p:ph type="body" sz="quarter" idx="15" hasCustomPrompt="1"/>
          </p:nvPr>
        </p:nvSpPr>
        <p:spPr>
          <a:xfrm>
            <a:off x="9131165"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016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5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20" name="Group 19">
            <a:extLst>
              <a:ext uri="{FF2B5EF4-FFF2-40B4-BE49-F238E27FC236}">
                <a16:creationId xmlns:a16="http://schemas.microsoft.com/office/drawing/2014/main" id="{D5C57C06-78EB-4DC4-A375-D9475DBF3C3E}"/>
              </a:ext>
            </a:extLst>
          </p:cNvPr>
          <p:cNvGrpSpPr/>
          <p:nvPr userDrawn="1"/>
        </p:nvGrpSpPr>
        <p:grpSpPr>
          <a:xfrm>
            <a:off x="517199" y="2133599"/>
            <a:ext cx="11079055" cy="2007217"/>
            <a:chOff x="517199" y="2133599"/>
            <a:chExt cx="11079055" cy="2007217"/>
          </a:xfrm>
        </p:grpSpPr>
        <p:sp>
          <p:nvSpPr>
            <p:cNvPr id="21" name="Oval 20">
              <a:extLst>
                <a:ext uri="{FF2B5EF4-FFF2-40B4-BE49-F238E27FC236}">
                  <a16:creationId xmlns:a16="http://schemas.microsoft.com/office/drawing/2014/main" id="{6A5EB420-135F-405F-A367-F355BC30170F}"/>
                </a:ext>
              </a:extLst>
            </p:cNvPr>
            <p:cNvSpPr/>
            <p:nvPr/>
          </p:nvSpPr>
          <p:spPr>
            <a:xfrm>
              <a:off x="517199" y="2133599"/>
              <a:ext cx="2006814" cy="2006831"/>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22" name="Oval 21">
              <a:extLst>
                <a:ext uri="{FF2B5EF4-FFF2-40B4-BE49-F238E27FC236}">
                  <a16:creationId xmlns:a16="http://schemas.microsoft.com/office/drawing/2014/main" id="{446601A5-15AF-4AC6-92B7-E5CC0746A7B1}"/>
                </a:ext>
              </a:extLst>
            </p:cNvPr>
            <p:cNvSpPr/>
            <p:nvPr/>
          </p:nvSpPr>
          <p:spPr>
            <a:xfrm>
              <a:off x="2785259" y="2133599"/>
              <a:ext cx="2006814" cy="2006831"/>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23" name="Straight Connector 22">
              <a:extLst>
                <a:ext uri="{FF2B5EF4-FFF2-40B4-BE49-F238E27FC236}">
                  <a16:creationId xmlns:a16="http://schemas.microsoft.com/office/drawing/2014/main" id="{A27D4C18-E1CB-4380-9896-81621AD244F6}"/>
                </a:ext>
              </a:extLst>
            </p:cNvPr>
            <p:cNvCxnSpPr>
              <a:cxnSpLocks/>
              <a:stCxn id="21" idx="6"/>
              <a:endCxn id="22" idx="2"/>
            </p:cNvCxnSpPr>
            <p:nvPr/>
          </p:nvCxnSpPr>
          <p:spPr>
            <a:xfrm>
              <a:off x="2524013"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A468C0B-7A26-4AC6-B704-48B921AE4C83}"/>
                </a:ext>
              </a:extLst>
            </p:cNvPr>
            <p:cNvSpPr/>
            <p:nvPr/>
          </p:nvSpPr>
          <p:spPr>
            <a:xfrm>
              <a:off x="5053319" y="2133599"/>
              <a:ext cx="2006814" cy="2006831"/>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25" name="Oval 24">
              <a:extLst>
                <a:ext uri="{FF2B5EF4-FFF2-40B4-BE49-F238E27FC236}">
                  <a16:creationId xmlns:a16="http://schemas.microsoft.com/office/drawing/2014/main" id="{071C6D7E-E411-4820-A65A-D926C74D5FC1}"/>
                </a:ext>
              </a:extLst>
            </p:cNvPr>
            <p:cNvSpPr/>
            <p:nvPr/>
          </p:nvSpPr>
          <p:spPr>
            <a:xfrm>
              <a:off x="7321379" y="2133599"/>
              <a:ext cx="2006814" cy="2006831"/>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26" name="Oval 25">
              <a:extLst>
                <a:ext uri="{FF2B5EF4-FFF2-40B4-BE49-F238E27FC236}">
                  <a16:creationId xmlns:a16="http://schemas.microsoft.com/office/drawing/2014/main" id="{6D311AEA-A0FD-42B0-AC93-9DC20E479AB2}"/>
                </a:ext>
              </a:extLst>
            </p:cNvPr>
            <p:cNvSpPr/>
            <p:nvPr/>
          </p:nvSpPr>
          <p:spPr>
            <a:xfrm>
              <a:off x="9589440" y="2133985"/>
              <a:ext cx="2006814" cy="2006831"/>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cxnSp>
          <p:nvCxnSpPr>
            <p:cNvPr id="27" name="Straight Connector 26">
              <a:extLst>
                <a:ext uri="{FF2B5EF4-FFF2-40B4-BE49-F238E27FC236}">
                  <a16:creationId xmlns:a16="http://schemas.microsoft.com/office/drawing/2014/main" id="{CFD46A7A-0485-4D34-AC6E-789A2751EFFB}"/>
                </a:ext>
              </a:extLst>
            </p:cNvPr>
            <p:cNvCxnSpPr>
              <a:cxnSpLocks/>
              <a:stCxn id="22" idx="6"/>
              <a:endCxn id="24" idx="2"/>
            </p:cNvCxnSpPr>
            <p:nvPr/>
          </p:nvCxnSpPr>
          <p:spPr>
            <a:xfrm>
              <a:off x="479207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519D1C-2C63-4B28-AA39-204135849FAF}"/>
                </a:ext>
              </a:extLst>
            </p:cNvPr>
            <p:cNvCxnSpPr>
              <a:cxnSpLocks/>
              <a:stCxn id="25" idx="2"/>
              <a:endCxn id="24" idx="6"/>
            </p:cNvCxnSpPr>
            <p:nvPr/>
          </p:nvCxnSpPr>
          <p:spPr>
            <a:xfrm flipH="1">
              <a:off x="706013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79B950-4411-47B5-B9E0-A48B2F6E644B}"/>
                </a:ext>
              </a:extLst>
            </p:cNvPr>
            <p:cNvCxnSpPr>
              <a:cxnSpLocks/>
              <a:stCxn id="25" idx="6"/>
              <a:endCxn id="26" idx="2"/>
            </p:cNvCxnSpPr>
            <p:nvPr/>
          </p:nvCxnSpPr>
          <p:spPr>
            <a:xfrm>
              <a:off x="9328193" y="3137015"/>
              <a:ext cx="261246" cy="386"/>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30" name="Text Placeholder 4">
            <a:extLst>
              <a:ext uri="{FF2B5EF4-FFF2-40B4-BE49-F238E27FC236}">
                <a16:creationId xmlns:a16="http://schemas.microsoft.com/office/drawing/2014/main" id="{A69F86F7-4D9D-4530-AAD1-F4B15F13A18E}"/>
              </a:ext>
            </a:extLst>
          </p:cNvPr>
          <p:cNvSpPr>
            <a:spLocks noGrp="1"/>
          </p:cNvSpPr>
          <p:nvPr>
            <p:ph type="body" sz="quarter" idx="13" hasCustomPrompt="1"/>
          </p:nvPr>
        </p:nvSpPr>
        <p:spPr>
          <a:xfrm>
            <a:off x="278525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1" name="Text Placeholder 4">
            <a:extLst>
              <a:ext uri="{FF2B5EF4-FFF2-40B4-BE49-F238E27FC236}">
                <a16:creationId xmlns:a16="http://schemas.microsoft.com/office/drawing/2014/main" id="{287C2629-F4C7-42C4-96FA-A748188B0438}"/>
              </a:ext>
            </a:extLst>
          </p:cNvPr>
          <p:cNvSpPr>
            <a:spLocks noGrp="1"/>
          </p:cNvSpPr>
          <p:nvPr>
            <p:ph type="body" sz="quarter" idx="14" hasCustomPrompt="1"/>
          </p:nvPr>
        </p:nvSpPr>
        <p:spPr>
          <a:xfrm>
            <a:off x="505331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2" name="Text Placeholder 4">
            <a:extLst>
              <a:ext uri="{FF2B5EF4-FFF2-40B4-BE49-F238E27FC236}">
                <a16:creationId xmlns:a16="http://schemas.microsoft.com/office/drawing/2014/main" id="{38C49D70-E15B-464F-A178-A2C049893A07}"/>
              </a:ext>
            </a:extLst>
          </p:cNvPr>
          <p:cNvSpPr>
            <a:spLocks noGrp="1"/>
          </p:cNvSpPr>
          <p:nvPr>
            <p:ph type="body" sz="quarter" idx="15" hasCustomPrompt="1"/>
          </p:nvPr>
        </p:nvSpPr>
        <p:spPr>
          <a:xfrm>
            <a:off x="732137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3" name="Text Placeholder 4">
            <a:extLst>
              <a:ext uri="{FF2B5EF4-FFF2-40B4-BE49-F238E27FC236}">
                <a16:creationId xmlns:a16="http://schemas.microsoft.com/office/drawing/2014/main" id="{49589F0B-B756-4934-AD3D-095D4414F6F4}"/>
              </a:ext>
            </a:extLst>
          </p:cNvPr>
          <p:cNvSpPr>
            <a:spLocks noGrp="1"/>
          </p:cNvSpPr>
          <p:nvPr>
            <p:ph type="body" sz="quarter" idx="16" hasCustomPrompt="1"/>
          </p:nvPr>
        </p:nvSpPr>
        <p:spPr>
          <a:xfrm>
            <a:off x="958943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217705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6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6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064400"/>
            <a:ext cx="1677332" cy="1951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34" name="Group 33">
            <a:extLst>
              <a:ext uri="{FF2B5EF4-FFF2-40B4-BE49-F238E27FC236}">
                <a16:creationId xmlns:a16="http://schemas.microsoft.com/office/drawing/2014/main" id="{E8B7CBB7-058A-4E5F-B0DD-66422952CFBC}"/>
              </a:ext>
            </a:extLst>
          </p:cNvPr>
          <p:cNvGrpSpPr/>
          <p:nvPr userDrawn="1"/>
        </p:nvGrpSpPr>
        <p:grpSpPr>
          <a:xfrm>
            <a:off x="517200" y="2133599"/>
            <a:ext cx="11155761" cy="1677669"/>
            <a:chOff x="517200" y="4528457"/>
            <a:chExt cx="11830291" cy="1779109"/>
          </a:xfrm>
        </p:grpSpPr>
        <p:sp>
          <p:nvSpPr>
            <p:cNvPr id="35" name="Oval 34">
              <a:extLst>
                <a:ext uri="{FF2B5EF4-FFF2-40B4-BE49-F238E27FC236}">
                  <a16:creationId xmlns:a16="http://schemas.microsoft.com/office/drawing/2014/main" id="{433C63F1-8B06-4E12-A392-911E3FAC2181}"/>
                </a:ext>
              </a:extLst>
            </p:cNvPr>
            <p:cNvSpPr/>
            <p:nvPr/>
          </p:nvSpPr>
          <p:spPr>
            <a:xfrm>
              <a:off x="517200" y="4528457"/>
              <a:ext cx="1778751" cy="177876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36" name="Oval 35">
              <a:extLst>
                <a:ext uri="{FF2B5EF4-FFF2-40B4-BE49-F238E27FC236}">
                  <a16:creationId xmlns:a16="http://schemas.microsoft.com/office/drawing/2014/main" id="{D67F2214-ACCD-497E-B836-4D7A2361E266}"/>
                </a:ext>
              </a:extLst>
            </p:cNvPr>
            <p:cNvSpPr/>
            <p:nvPr/>
          </p:nvSpPr>
          <p:spPr>
            <a:xfrm>
              <a:off x="2527508" y="4528457"/>
              <a:ext cx="1778751" cy="177876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37" name="Straight Connector 36">
              <a:extLst>
                <a:ext uri="{FF2B5EF4-FFF2-40B4-BE49-F238E27FC236}">
                  <a16:creationId xmlns:a16="http://schemas.microsoft.com/office/drawing/2014/main" id="{FA675227-CE22-433A-BD43-2C62A112368C}"/>
                </a:ext>
              </a:extLst>
            </p:cNvPr>
            <p:cNvCxnSpPr>
              <a:cxnSpLocks/>
              <a:stCxn id="35" idx="6"/>
              <a:endCxn id="36" idx="2"/>
            </p:cNvCxnSpPr>
            <p:nvPr/>
          </p:nvCxnSpPr>
          <p:spPr>
            <a:xfrm>
              <a:off x="2295951"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CB35177-E0FD-43AF-A546-CC4EC571D76D}"/>
                </a:ext>
              </a:extLst>
            </p:cNvPr>
            <p:cNvSpPr/>
            <p:nvPr/>
          </p:nvSpPr>
          <p:spPr>
            <a:xfrm>
              <a:off x="4537816" y="4528457"/>
              <a:ext cx="1778751" cy="177876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39" name="Oval 38">
              <a:extLst>
                <a:ext uri="{FF2B5EF4-FFF2-40B4-BE49-F238E27FC236}">
                  <a16:creationId xmlns:a16="http://schemas.microsoft.com/office/drawing/2014/main" id="{E66CEFD8-05F1-454F-BC5E-CE0E61B12C6D}"/>
                </a:ext>
              </a:extLst>
            </p:cNvPr>
            <p:cNvSpPr/>
            <p:nvPr/>
          </p:nvSpPr>
          <p:spPr>
            <a:xfrm>
              <a:off x="6548124" y="4528457"/>
              <a:ext cx="1778751" cy="177876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40" name="Oval 39">
              <a:extLst>
                <a:ext uri="{FF2B5EF4-FFF2-40B4-BE49-F238E27FC236}">
                  <a16:creationId xmlns:a16="http://schemas.microsoft.com/office/drawing/2014/main" id="{0E0B767D-9002-4227-9A8F-84178CC81B89}"/>
                </a:ext>
              </a:extLst>
            </p:cNvPr>
            <p:cNvSpPr/>
            <p:nvPr/>
          </p:nvSpPr>
          <p:spPr>
            <a:xfrm>
              <a:off x="8558432" y="4528800"/>
              <a:ext cx="1778751" cy="1778766"/>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sp>
          <p:nvSpPr>
            <p:cNvPr id="41" name="Oval 40">
              <a:extLst>
                <a:ext uri="{FF2B5EF4-FFF2-40B4-BE49-F238E27FC236}">
                  <a16:creationId xmlns:a16="http://schemas.microsoft.com/office/drawing/2014/main" id="{036641D3-C5E7-4C61-9C64-821FEBC1AB16}"/>
                </a:ext>
              </a:extLst>
            </p:cNvPr>
            <p:cNvSpPr/>
            <p:nvPr/>
          </p:nvSpPr>
          <p:spPr>
            <a:xfrm>
              <a:off x="10568740" y="4528800"/>
              <a:ext cx="1778751" cy="1778766"/>
            </a:xfrm>
            <a:prstGeom prst="ellipse">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6</a:t>
              </a:r>
            </a:p>
          </p:txBody>
        </p:sp>
        <p:cxnSp>
          <p:nvCxnSpPr>
            <p:cNvPr id="42" name="Straight Connector 41">
              <a:extLst>
                <a:ext uri="{FF2B5EF4-FFF2-40B4-BE49-F238E27FC236}">
                  <a16:creationId xmlns:a16="http://schemas.microsoft.com/office/drawing/2014/main" id="{FCA160D7-F6CA-4244-80C3-1222455C17A1}"/>
                </a:ext>
              </a:extLst>
            </p:cNvPr>
            <p:cNvCxnSpPr>
              <a:cxnSpLocks/>
              <a:stCxn id="36" idx="6"/>
              <a:endCxn id="38" idx="2"/>
            </p:cNvCxnSpPr>
            <p:nvPr/>
          </p:nvCxnSpPr>
          <p:spPr>
            <a:xfrm>
              <a:off x="4306259"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2CED40-82F7-4F23-893C-9DF35C6092BE}"/>
                </a:ext>
              </a:extLst>
            </p:cNvPr>
            <p:cNvCxnSpPr>
              <a:cxnSpLocks/>
              <a:stCxn id="39" idx="2"/>
              <a:endCxn id="38" idx="6"/>
            </p:cNvCxnSpPr>
            <p:nvPr/>
          </p:nvCxnSpPr>
          <p:spPr>
            <a:xfrm flipH="1">
              <a:off x="6316567"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803221-695A-4D54-83CD-1095D4FE38B4}"/>
                </a:ext>
              </a:extLst>
            </p:cNvPr>
            <p:cNvCxnSpPr>
              <a:cxnSpLocks/>
              <a:stCxn id="39" idx="6"/>
              <a:endCxn id="40" idx="2"/>
            </p:cNvCxnSpPr>
            <p:nvPr/>
          </p:nvCxnSpPr>
          <p:spPr>
            <a:xfrm>
              <a:off x="8326875" y="5417840"/>
              <a:ext cx="231557" cy="343"/>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66ACFF-CB1B-4AC2-9113-71A407DD39AD}"/>
                </a:ext>
              </a:extLst>
            </p:cNvPr>
            <p:cNvCxnSpPr>
              <a:stCxn id="41" idx="2"/>
              <a:endCxn id="40" idx="6"/>
            </p:cNvCxnSpPr>
            <p:nvPr/>
          </p:nvCxnSpPr>
          <p:spPr>
            <a:xfrm flipH="1">
              <a:off x="10337183" y="5418183"/>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46" name="Text Placeholder 4">
            <a:extLst>
              <a:ext uri="{FF2B5EF4-FFF2-40B4-BE49-F238E27FC236}">
                <a16:creationId xmlns:a16="http://schemas.microsoft.com/office/drawing/2014/main" id="{BE182D15-B709-4A24-966C-58B83AB3BC99}"/>
              </a:ext>
            </a:extLst>
          </p:cNvPr>
          <p:cNvSpPr>
            <a:spLocks noGrp="1"/>
          </p:cNvSpPr>
          <p:nvPr>
            <p:ph type="body" sz="quarter" idx="13" hasCustomPrompt="1"/>
          </p:nvPr>
        </p:nvSpPr>
        <p:spPr>
          <a:xfrm>
            <a:off x="2412885" y="4064399"/>
            <a:ext cx="1677332" cy="1951187"/>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7" name="Text Placeholder 4">
            <a:extLst>
              <a:ext uri="{FF2B5EF4-FFF2-40B4-BE49-F238E27FC236}">
                <a16:creationId xmlns:a16="http://schemas.microsoft.com/office/drawing/2014/main" id="{B24883C9-E39D-473F-A0CD-02DCCDE797C2}"/>
              </a:ext>
            </a:extLst>
          </p:cNvPr>
          <p:cNvSpPr>
            <a:spLocks noGrp="1"/>
          </p:cNvSpPr>
          <p:nvPr>
            <p:ph type="body" sz="quarter" idx="14" hasCustomPrompt="1"/>
          </p:nvPr>
        </p:nvSpPr>
        <p:spPr>
          <a:xfrm>
            <a:off x="4308571" y="4064399"/>
            <a:ext cx="1677332" cy="1951173"/>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8" name="Text Placeholder 4">
            <a:extLst>
              <a:ext uri="{FF2B5EF4-FFF2-40B4-BE49-F238E27FC236}">
                <a16:creationId xmlns:a16="http://schemas.microsoft.com/office/drawing/2014/main" id="{CD07C235-F5E7-4316-BA5E-8A7CCA0C890F}"/>
              </a:ext>
            </a:extLst>
          </p:cNvPr>
          <p:cNvSpPr>
            <a:spLocks noGrp="1"/>
          </p:cNvSpPr>
          <p:nvPr>
            <p:ph type="body" sz="quarter" idx="15" hasCustomPrompt="1"/>
          </p:nvPr>
        </p:nvSpPr>
        <p:spPr>
          <a:xfrm>
            <a:off x="6204257" y="4064399"/>
            <a:ext cx="1677332" cy="1951165"/>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9" name="Text Placeholder 4">
            <a:extLst>
              <a:ext uri="{FF2B5EF4-FFF2-40B4-BE49-F238E27FC236}">
                <a16:creationId xmlns:a16="http://schemas.microsoft.com/office/drawing/2014/main" id="{0FC7E0E2-C44D-4D02-AF99-39D08CBBDEE5}"/>
              </a:ext>
            </a:extLst>
          </p:cNvPr>
          <p:cNvSpPr>
            <a:spLocks noGrp="1"/>
          </p:cNvSpPr>
          <p:nvPr>
            <p:ph type="body" sz="quarter" idx="16" hasCustomPrompt="1"/>
          </p:nvPr>
        </p:nvSpPr>
        <p:spPr>
          <a:xfrm>
            <a:off x="8099944"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50" name="Text Placeholder 4">
            <a:extLst>
              <a:ext uri="{FF2B5EF4-FFF2-40B4-BE49-F238E27FC236}">
                <a16:creationId xmlns:a16="http://schemas.microsoft.com/office/drawing/2014/main" id="{9A64C86C-7CEA-4EE1-B5A6-3F4F9CA2EEDB}"/>
              </a:ext>
            </a:extLst>
          </p:cNvPr>
          <p:cNvSpPr>
            <a:spLocks noGrp="1"/>
          </p:cNvSpPr>
          <p:nvPr>
            <p:ph type="body" sz="quarter" idx="17" hasCustomPrompt="1"/>
          </p:nvPr>
        </p:nvSpPr>
        <p:spPr>
          <a:xfrm>
            <a:off x="9995629"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3144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a:t>
            </a:r>
            <a:r>
              <a:rPr lang="en-US" dirty="0" err="1"/>
              <a:t>tABLE</a:t>
            </a:r>
            <a:r>
              <a:rPr lang="en-US" dirty="0"/>
              <a: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85999" y="1800000"/>
            <a:ext cx="11156400"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TABLE-ONLY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5" y="1800001"/>
            <a:ext cx="6904144"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55440" y="1800001"/>
            <a:ext cx="11186959"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CHART-ONLY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chart -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38457" y="1800001"/>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 – 2 CHARTS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800000"/>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Tree>
    <p:extLst>
      <p:ext uri="{BB962C8B-B14F-4D97-AF65-F5344CB8AC3E}">
        <p14:creationId xmlns:p14="http://schemas.microsoft.com/office/powerpoint/2010/main" val="38759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TWO HEADER</a:t>
            </a:r>
            <a:br>
              <a:rPr lang="en-US" dirty="0"/>
            </a:br>
            <a:r>
              <a:rPr lang="en-US" dirty="0"/>
              <a:t>GOES HERE</a:t>
            </a:r>
            <a:endParaRPr lang="en-GB" dirty="0"/>
          </a:p>
        </p:txBody>
      </p:sp>
    </p:spTree>
    <p:extLst>
      <p:ext uri="{BB962C8B-B14F-4D97-AF65-F5344CB8AC3E}">
        <p14:creationId xmlns:p14="http://schemas.microsoft.com/office/powerpoint/2010/main" val="3755268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ing impression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FFB7716A-6D5F-49EA-83D8-562E0EB15663}"/>
              </a:ext>
            </a:extLst>
          </p:cNvPr>
          <p:cNvPicPr>
            <a:picLocks noChangeAspect="1"/>
          </p:cNvPicPr>
          <p:nvPr userDrawn="1"/>
        </p:nvPicPr>
        <p:blipFill>
          <a:blip r:embed="rId2"/>
          <a:stretch>
            <a:fillRect/>
          </a:stretch>
        </p:blipFill>
        <p:spPr>
          <a:xfrm>
            <a:off x="1236148" y="3282444"/>
            <a:ext cx="9719703" cy="3128114"/>
          </a:xfrm>
          <a:prstGeom prst="rect">
            <a:avLst/>
          </a:prstGeom>
        </p:spPr>
      </p:pic>
      <p:sp>
        <p:nvSpPr>
          <p:cNvPr id="10" name="Text Placeholder 16">
            <a:extLst>
              <a:ext uri="{FF2B5EF4-FFF2-40B4-BE49-F238E27FC236}">
                <a16:creationId xmlns:a16="http://schemas.microsoft.com/office/drawing/2014/main" id="{6F934087-BA50-49BF-AC9D-A820947AE020}"/>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
        <p:nvSpPr>
          <p:cNvPr id="13" name="TextBox 12">
            <a:extLst>
              <a:ext uri="{FF2B5EF4-FFF2-40B4-BE49-F238E27FC236}">
                <a16:creationId xmlns:a16="http://schemas.microsoft.com/office/drawing/2014/main" id="{B4FD7308-352D-4790-A373-B143E8AC15BB}"/>
              </a:ext>
            </a:extLst>
          </p:cNvPr>
          <p:cNvSpPr txBox="1"/>
          <p:nvPr userDrawn="1"/>
        </p:nvSpPr>
        <p:spPr>
          <a:xfrm>
            <a:off x="1236149" y="3575606"/>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49%</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MORE MEMORABLE</a:t>
            </a:r>
          </a:p>
          <a:p>
            <a:pPr algn="ctr">
              <a:spcBef>
                <a:spcPts val="0"/>
              </a:spcBef>
            </a:pPr>
            <a:r>
              <a:rPr lang="en-US" sz="700" b="1" dirty="0">
                <a:latin typeface="Arial" panose="020B0604020202020204" pitchFamily="34" charset="0"/>
                <a:cs typeface="Arial" panose="020B0604020202020204" pitchFamily="34" charset="0"/>
              </a:rPr>
              <a:t>Mail has a more powerful impact on long-term memory encoding</a:t>
            </a:r>
          </a:p>
          <a:p>
            <a:pPr algn="ctr">
              <a:spcBef>
                <a:spcPts val="0"/>
              </a:spcBef>
            </a:pPr>
            <a:r>
              <a:rPr lang="en-US" sz="700" b="1" dirty="0">
                <a:latin typeface="Arial" panose="020B0604020202020204" pitchFamily="34" charset="0"/>
                <a:cs typeface="Arial" panose="020B0604020202020204" pitchFamily="34" charset="0"/>
              </a:rPr>
              <a:t>+49% stronger than email.*</a:t>
            </a: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65%</a:t>
            </a:r>
          </a:p>
          <a:p>
            <a:pPr algn="ctr">
              <a:lnSpc>
                <a:spcPts val="1000"/>
              </a:lnSpc>
              <a:spcBef>
                <a:spcPts val="0"/>
              </a:spcBef>
            </a:pPr>
            <a:r>
              <a:rPr lang="en-US" sz="1050" dirty="0">
                <a:solidFill>
                  <a:schemeClr val="bg1"/>
                </a:solidFill>
                <a:latin typeface="Impact" panose="020B0806030902050204" pitchFamily="34" charset="0"/>
              </a:rPr>
              <a:t>FULL ATTENTION</a:t>
            </a:r>
          </a:p>
          <a:p>
            <a:pPr algn="ctr">
              <a:spcBef>
                <a:spcPts val="0"/>
              </a:spcBef>
            </a:pPr>
            <a:r>
              <a:rPr lang="en-GB" sz="700" b="1" dirty="0">
                <a:latin typeface="Arial" panose="020B0604020202020204" pitchFamily="34" charset="0"/>
                <a:cs typeface="Arial" panose="020B0604020202020204" pitchFamily="34" charset="0"/>
              </a:rPr>
              <a:t>Percentage who say they</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give mail their full attention, compared to 35%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MORE DWELL TIME</a:t>
            </a:r>
          </a:p>
          <a:p>
            <a:pPr algn="ctr">
              <a:spcBef>
                <a:spcPts val="0"/>
              </a:spcBef>
            </a:pPr>
            <a:r>
              <a:rPr lang="en-US" sz="700" b="1" dirty="0">
                <a:latin typeface="Arial" panose="020B0604020202020204" pitchFamily="34" charset="0"/>
                <a:cs typeface="Arial" panose="020B0604020202020204" pitchFamily="34" charset="0"/>
              </a:rPr>
              <a:t>When primed by mail, people spent +30% longer looking at related social media advertising.*</a:t>
            </a:r>
            <a:endParaRPr lang="en-GB" sz="105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DB43F2-5E8E-4434-ACE5-DAD36A62F5C6}"/>
              </a:ext>
            </a:extLst>
          </p:cNvPr>
          <p:cNvSpPr txBox="1"/>
          <p:nvPr userDrawn="1"/>
        </p:nvSpPr>
        <p:spPr>
          <a:xfrm>
            <a:off x="3230049" y="3574343"/>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WEEKS</a:t>
            </a:r>
          </a:p>
          <a:p>
            <a:pPr algn="ctr">
              <a:spcBef>
                <a:spcPts val="0"/>
              </a:spcBef>
            </a:pPr>
            <a:r>
              <a:rPr lang="en-US" sz="700" b="1" dirty="0">
                <a:latin typeface="Arial" panose="020B0604020202020204" pitchFamily="34" charset="0"/>
                <a:cs typeface="Arial" panose="020B0604020202020204" pitchFamily="34" charset="0"/>
              </a:rPr>
              <a:t>27% of advertising mail</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stays in the home for</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over 4 weeks.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59%</a:t>
            </a:r>
          </a:p>
          <a:p>
            <a:pPr algn="ctr">
              <a:lnSpc>
                <a:spcPts val="1000"/>
              </a:lnSpc>
              <a:spcBef>
                <a:spcPts val="0"/>
              </a:spcBef>
            </a:pPr>
            <a:r>
              <a:rPr lang="en-US" sz="1050" dirty="0">
                <a:solidFill>
                  <a:schemeClr val="bg1"/>
                </a:solidFill>
                <a:latin typeface="Impact" panose="020B0806030902050204" pitchFamily="34" charset="0"/>
              </a:rPr>
              <a:t>PREFER MAIL</a:t>
            </a:r>
          </a:p>
          <a:p>
            <a:pPr algn="ctr">
              <a:spcBef>
                <a:spcPts val="0"/>
              </a:spcBef>
            </a:pPr>
            <a:r>
              <a:rPr lang="en-GB" sz="700" b="1" dirty="0">
                <a:latin typeface="Arial" panose="020B0604020202020204" pitchFamily="34" charset="0"/>
                <a:cs typeface="Arial" panose="020B0604020202020204" pitchFamily="34" charset="0"/>
              </a:rPr>
              <a:t>Percentage of people who appreciate being sent mail, compared to 41%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4</a:t>
            </a:r>
          </a:p>
          <a:p>
            <a:pPr algn="ctr">
              <a:lnSpc>
                <a:spcPts val="1000"/>
              </a:lnSpc>
              <a:spcBef>
                <a:spcPts val="0"/>
              </a:spcBef>
            </a:pPr>
            <a:r>
              <a:rPr lang="en-US" sz="1050" dirty="0">
                <a:solidFill>
                  <a:schemeClr val="bg1"/>
                </a:solidFill>
                <a:latin typeface="Impact" panose="020B0806030902050204" pitchFamily="34" charset="0"/>
              </a:rPr>
              <a:t>VIEWS</a:t>
            </a:r>
          </a:p>
          <a:p>
            <a:pPr algn="ctr">
              <a:spcBef>
                <a:spcPts val="0"/>
              </a:spcBef>
            </a:pPr>
            <a:r>
              <a:rPr lang="en-US" sz="700" b="1" dirty="0">
                <a:latin typeface="Arial" panose="020B0604020202020204" pitchFamily="34" charset="0"/>
                <a:cs typeface="Arial" panose="020B0604020202020204" pitchFamily="34" charset="0"/>
              </a:rPr>
              <a:t>Advertising mail is</a:t>
            </a:r>
          </a:p>
          <a:p>
            <a:pPr algn="ctr">
              <a:spcBef>
                <a:spcPts val="0"/>
              </a:spcBef>
            </a:pPr>
            <a:r>
              <a:rPr lang="en-US" sz="700" b="1" dirty="0">
                <a:latin typeface="Arial" panose="020B0604020202020204" pitchFamily="34" charset="0"/>
                <a:cs typeface="Arial" panose="020B0604020202020204" pitchFamily="34" charset="0"/>
              </a:rPr>
              <a:t>Revisited an average</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of four times.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1E2BA2B-AC2C-4C82-8D63-90ED26A95B79}"/>
              </a:ext>
            </a:extLst>
          </p:cNvPr>
          <p:cNvSpPr txBox="1"/>
          <p:nvPr userDrawn="1"/>
        </p:nvSpPr>
        <p:spPr>
          <a:xfrm>
            <a:off x="5238556" y="3574342"/>
            <a:ext cx="1714886" cy="2584800"/>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37%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BUY SOMETHING</a:t>
            </a:r>
          </a:p>
          <a:p>
            <a:pPr algn="ctr"/>
            <a:r>
              <a:rPr lang="en-GB" sz="700" b="1" dirty="0">
                <a:latin typeface="Arial" panose="020B0604020202020204" pitchFamily="34" charset="0"/>
                <a:cs typeface="Arial" panose="020B0604020202020204" pitchFamily="34" charset="0"/>
              </a:rPr>
              <a:t>Percentage of people who bought or ordered as a result of receiving </a:t>
            </a:r>
            <a:r>
              <a:rPr lang="en-US" sz="700" b="1" dirty="0">
                <a:latin typeface="Arial" panose="020B0604020202020204" pitchFamily="34" charset="0"/>
                <a:cs typeface="Arial" panose="020B0604020202020204" pitchFamily="34" charset="0"/>
              </a:rPr>
              <a:t>mail over 12 months.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GO ONLINE</a:t>
            </a:r>
          </a:p>
          <a:p>
            <a:pPr algn="ctr">
              <a:spcBef>
                <a:spcPts val="0"/>
              </a:spcBef>
            </a:pPr>
            <a:r>
              <a:rPr lang="en-GB" sz="700" b="1" dirty="0">
                <a:latin typeface="Arial" panose="020B0604020202020204" pitchFamily="34" charset="0"/>
                <a:cs typeface="Arial" panose="020B0604020202020204" pitchFamily="34" charset="0"/>
              </a:rPr>
              <a:t>Percentage of people who responded digitally to mail</a:t>
            </a:r>
          </a:p>
          <a:p>
            <a:pPr algn="ctr">
              <a:spcBef>
                <a:spcPts val="0"/>
              </a:spcBef>
            </a:pPr>
            <a:r>
              <a:rPr lang="en-GB" sz="700" b="1" dirty="0">
                <a:latin typeface="Arial" panose="020B0604020202020204" pitchFamily="34" charset="0"/>
                <a:cs typeface="Arial" panose="020B0604020202020204" pitchFamily="34" charset="0"/>
              </a:rPr>
              <a:t>Over 12 months.</a:t>
            </a:r>
            <a:r>
              <a:rPr lang="en-GB" sz="700" b="1" baseline="30000" dirty="0">
                <a:latin typeface="Arial" panose="020B0604020202020204" pitchFamily="34" charset="0"/>
                <a:cs typeface="Arial" panose="020B0604020202020204" pitchFamily="34" charset="0"/>
              </a:rPr>
              <a:t>†</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12%</a:t>
            </a:r>
          </a:p>
          <a:p>
            <a:pPr algn="ctr">
              <a:lnSpc>
                <a:spcPts val="1000"/>
              </a:lnSpc>
              <a:spcBef>
                <a:spcPts val="0"/>
              </a:spcBef>
            </a:pPr>
            <a:r>
              <a:rPr lang="en-US" sz="1050" dirty="0">
                <a:solidFill>
                  <a:schemeClr val="bg1"/>
                </a:solidFill>
                <a:latin typeface="Impact" panose="020B0806030902050204" pitchFamily="34" charset="0"/>
              </a:rPr>
              <a:t>BOOST TO ROI</a:t>
            </a:r>
          </a:p>
          <a:p>
            <a:pPr algn="ctr">
              <a:spcBef>
                <a:spcPts val="0"/>
              </a:spcBef>
            </a:pPr>
            <a:r>
              <a:rPr lang="en-GB" sz="700" b="1" dirty="0">
                <a:latin typeface="Arial" panose="020B0604020202020204" pitchFamily="34" charset="0"/>
                <a:cs typeface="Arial" panose="020B0604020202020204" pitchFamily="34" charset="0"/>
              </a:rPr>
              <a:t>Adding mail to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marketing mix can</a:t>
            </a:r>
          </a:p>
          <a:p>
            <a:pPr algn="ctr">
              <a:spcBef>
                <a:spcPts val="0"/>
              </a:spcBef>
            </a:pPr>
            <a:r>
              <a:rPr lang="en-GB" sz="700" b="1" dirty="0">
                <a:latin typeface="Arial" panose="020B0604020202020204" pitchFamily="34" charset="0"/>
                <a:cs typeface="Arial" panose="020B0604020202020204" pitchFamily="34" charset="0"/>
              </a:rPr>
              <a:t>Increase ROI by 12%.</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B144396-5A45-4657-9228-9363F2379EB6}"/>
              </a:ext>
            </a:extLst>
          </p:cNvPr>
          <p:cNvSpPr txBox="1"/>
          <p:nvPr userDrawn="1"/>
        </p:nvSpPr>
        <p:spPr>
          <a:xfrm>
            <a:off x="7232456" y="3574342"/>
            <a:ext cx="1714886" cy="2657138"/>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100%</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GDPR FRIENDLY</a:t>
            </a:r>
          </a:p>
          <a:p>
            <a:pPr algn="ctr">
              <a:spcBef>
                <a:spcPts val="0"/>
              </a:spcBef>
            </a:pPr>
            <a:r>
              <a:rPr lang="en-GB" sz="700" b="1" dirty="0">
                <a:latin typeface="Arial" panose="020B0604020202020204" pitchFamily="34" charset="0"/>
                <a:cs typeface="Arial" panose="020B0604020202020204" pitchFamily="34" charset="0"/>
              </a:rPr>
              <a:t>Use unaddressed mail to</a:t>
            </a:r>
          </a:p>
          <a:p>
            <a:pPr algn="ctr">
              <a:spcBef>
                <a:spcPts val="0"/>
              </a:spcBef>
            </a:pPr>
            <a:r>
              <a:rPr lang="en-GB" sz="700" b="1" dirty="0">
                <a:latin typeface="Arial" panose="020B0604020202020204" pitchFamily="34" charset="0"/>
                <a:cs typeface="Arial" panose="020B0604020202020204" pitchFamily="34" charset="0"/>
              </a:rPr>
              <a:t>engage people without</a:t>
            </a:r>
          </a:p>
          <a:p>
            <a:pPr algn="ctr"/>
            <a:r>
              <a:rPr lang="en-GB" sz="700" b="1" dirty="0">
                <a:latin typeface="Arial" panose="020B0604020202020204" pitchFamily="34" charset="0"/>
                <a:cs typeface="Arial" panose="020B0604020202020204" pitchFamily="34" charset="0"/>
              </a:rPr>
              <a:t>using their personal data.</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94%</a:t>
            </a:r>
          </a:p>
          <a:p>
            <a:pPr algn="ctr">
              <a:lnSpc>
                <a:spcPts val="1000"/>
              </a:lnSpc>
              <a:spcBef>
                <a:spcPts val="0"/>
              </a:spcBef>
            </a:pPr>
            <a:r>
              <a:rPr lang="en-US" sz="1050" dirty="0">
                <a:solidFill>
                  <a:schemeClr val="bg1"/>
                </a:solidFill>
                <a:latin typeface="Impact" panose="020B0806030902050204" pitchFamily="34" charset="0"/>
              </a:rPr>
              <a:t>TAKE ACTION</a:t>
            </a:r>
          </a:p>
          <a:p>
            <a:pPr algn="ctr"/>
            <a:r>
              <a:rPr lang="en-GB" sz="700" b="1" dirty="0">
                <a:latin typeface="Arial" panose="020B0604020202020204" pitchFamily="34" charset="0"/>
                <a:cs typeface="Arial" panose="020B0604020202020204" pitchFamily="34" charset="0"/>
              </a:rPr>
              <a:t>Most advertising</a:t>
            </a:r>
          </a:p>
          <a:p>
            <a:pPr algn="ctr"/>
            <a:r>
              <a:rPr lang="en-GB" sz="700" b="1" dirty="0">
                <a:latin typeface="Arial" panose="020B0604020202020204" pitchFamily="34" charset="0"/>
                <a:cs typeface="Arial" panose="020B0604020202020204" pitchFamily="34" charset="0"/>
              </a:rPr>
              <a:t>mail leads to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multiple actions</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SHARE MORE</a:t>
            </a:r>
          </a:p>
          <a:p>
            <a:pPr algn="ctr"/>
            <a:r>
              <a:rPr lang="en-GB" sz="700" b="1" dirty="0">
                <a:latin typeface="Arial" panose="020B0604020202020204" pitchFamily="34" charset="0"/>
                <a:cs typeface="Arial" panose="020B0604020202020204" pitchFamily="34" charset="0"/>
              </a:rPr>
              <a:t>Mail is often shared</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with at least one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other person</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801524-5906-4B59-B32A-4AB82196A670}"/>
              </a:ext>
            </a:extLst>
          </p:cNvPr>
          <p:cNvSpPr txBox="1"/>
          <p:nvPr userDrawn="1"/>
        </p:nvSpPr>
        <p:spPr>
          <a:xfrm>
            <a:off x="9226356" y="3574343"/>
            <a:ext cx="1714886" cy="2693045"/>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87%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BELIEVE IN MAIL</a:t>
            </a:r>
          </a:p>
          <a:p>
            <a:pPr algn="ctr">
              <a:spcBef>
                <a:spcPts val="0"/>
              </a:spcBef>
            </a:pPr>
            <a:r>
              <a:rPr lang="en-GB" sz="700" b="1" dirty="0">
                <a:latin typeface="Arial" panose="020B0604020202020204" pitchFamily="34" charset="0"/>
                <a:cs typeface="Arial" panose="020B0604020202020204" pitchFamily="34" charset="0"/>
              </a:rPr>
              <a:t>Percentage of people who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describe mail as believable,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compared to 48% for email.**</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FEEL VALUED</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makes</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them feel valued.**</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BETTER IMPRESSION</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gives them</a:t>
            </a:r>
          </a:p>
          <a:p>
            <a:pPr algn="ctr"/>
            <a:r>
              <a:rPr lang="en-GB" sz="700" b="1" dirty="0">
                <a:latin typeface="Arial" panose="020B0604020202020204" pitchFamily="34" charset="0"/>
                <a:cs typeface="Arial" panose="020B0604020202020204" pitchFamily="34" charset="0"/>
              </a:rPr>
              <a:t>a better impression of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company that sent it.**</a:t>
            </a:r>
            <a:endParaRPr lang="en-US" sz="700" b="1" baseline="30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6CFCA14-0CD4-4C47-AB0B-138748935D0C}"/>
              </a:ext>
            </a:extLst>
          </p:cNvPr>
          <p:cNvSpPr txBox="1"/>
          <p:nvPr userDrawn="1"/>
        </p:nvSpPr>
        <p:spPr>
          <a:xfrm>
            <a:off x="1273364"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REMEMBERED</a:t>
            </a:r>
          </a:p>
          <a:p>
            <a:pPr algn="ctr">
              <a:spcBef>
                <a:spcPts val="0"/>
              </a:spcBef>
            </a:pPr>
            <a:r>
              <a:rPr lang="en-GB" sz="750" b="1" dirty="0">
                <a:latin typeface="Arial" panose="020B0604020202020204" pitchFamily="34" charset="0"/>
                <a:cs typeface="Arial" panose="020B0604020202020204" pitchFamily="34" charset="0"/>
              </a:rPr>
              <a:t>A memorable message is</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more likely to lead to an action.</a:t>
            </a:r>
          </a:p>
        </p:txBody>
      </p:sp>
      <p:sp>
        <p:nvSpPr>
          <p:cNvPr id="19" name="TextBox 18">
            <a:extLst>
              <a:ext uri="{FF2B5EF4-FFF2-40B4-BE49-F238E27FC236}">
                <a16:creationId xmlns:a16="http://schemas.microsoft.com/office/drawing/2014/main" id="{ED7B0102-7E44-40A0-B67A-9C31CFFB8F74}"/>
              </a:ext>
            </a:extLst>
          </p:cNvPr>
          <p:cNvSpPr txBox="1"/>
          <p:nvPr userDrawn="1"/>
        </p:nvSpPr>
        <p:spPr>
          <a:xfrm>
            <a:off x="3230049"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STAYS</a:t>
            </a:r>
          </a:p>
          <a:p>
            <a:pPr algn="ctr">
              <a:lnSpc>
                <a:spcPts val="1700"/>
              </a:lnSpc>
              <a:spcBef>
                <a:spcPts val="0"/>
              </a:spcBef>
            </a:pPr>
            <a:r>
              <a:rPr lang="en-US" dirty="0">
                <a:solidFill>
                  <a:srgbClr val="E20C18"/>
                </a:solidFill>
                <a:latin typeface="Impact" panose="020B0806030902050204" pitchFamily="34" charset="0"/>
              </a:rPr>
              <a:t>IN THE HOME</a:t>
            </a:r>
          </a:p>
          <a:p>
            <a:pPr algn="ctr">
              <a:spcBef>
                <a:spcPts val="0"/>
              </a:spcBef>
            </a:pPr>
            <a:r>
              <a:rPr lang="en-GB" sz="750" b="1" dirty="0">
                <a:latin typeface="Arial" panose="020B0604020202020204" pitchFamily="34" charset="0"/>
                <a:cs typeface="Arial" panose="020B0604020202020204" pitchFamily="34" charset="0"/>
              </a:rPr>
              <a:t>In an age of message overload, mail is kept in homes, hearts and minds.</a:t>
            </a:r>
          </a:p>
        </p:txBody>
      </p:sp>
      <p:sp>
        <p:nvSpPr>
          <p:cNvPr id="20" name="TextBox 19">
            <a:extLst>
              <a:ext uri="{FF2B5EF4-FFF2-40B4-BE49-F238E27FC236}">
                <a16:creationId xmlns:a16="http://schemas.microsoft.com/office/drawing/2014/main" id="{41F759AB-9D8C-445C-AA3E-437D63F20E5F}"/>
              </a:ext>
            </a:extLst>
          </p:cNvPr>
          <p:cNvSpPr txBox="1"/>
          <p:nvPr userDrawn="1"/>
        </p:nvSpPr>
        <p:spPr>
          <a:xfrm>
            <a:off x="52385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DELIVERS</a:t>
            </a:r>
          </a:p>
          <a:p>
            <a:pPr algn="ctr">
              <a:lnSpc>
                <a:spcPts val="1700"/>
              </a:lnSpc>
              <a:spcBef>
                <a:spcPts val="0"/>
              </a:spcBef>
            </a:pPr>
            <a:r>
              <a:rPr lang="en-US" dirty="0">
                <a:solidFill>
                  <a:srgbClr val="E20C18"/>
                </a:solidFill>
                <a:latin typeface="Impact" panose="020B0806030902050204" pitchFamily="34" charset="0"/>
              </a:rPr>
              <a:t>LASTING RESULTS</a:t>
            </a:r>
          </a:p>
          <a:p>
            <a:pPr algn="ctr">
              <a:spcBef>
                <a:spcPts val="0"/>
              </a:spcBef>
            </a:pPr>
            <a:r>
              <a:rPr lang="en-GB" sz="750" b="1" dirty="0">
                <a:latin typeface="Arial" panose="020B0604020202020204" pitchFamily="34" charset="0"/>
                <a:cs typeface="Arial" panose="020B0604020202020204" pitchFamily="34" charset="0"/>
              </a:rPr>
              <a:t>Increase your response rates and campaign performance.</a:t>
            </a:r>
          </a:p>
        </p:txBody>
      </p:sp>
      <p:sp>
        <p:nvSpPr>
          <p:cNvPr id="21" name="TextBox 20">
            <a:extLst>
              <a:ext uri="{FF2B5EF4-FFF2-40B4-BE49-F238E27FC236}">
                <a16:creationId xmlns:a16="http://schemas.microsoft.com/office/drawing/2014/main" id="{2863E50D-DB94-4663-938E-2F38E64C1A2D}"/>
              </a:ext>
            </a:extLst>
          </p:cNvPr>
          <p:cNvSpPr txBox="1"/>
          <p:nvPr userDrawn="1"/>
        </p:nvSpPr>
        <p:spPr>
          <a:xfrm>
            <a:off x="7247063"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REACHES</a:t>
            </a:r>
          </a:p>
          <a:p>
            <a:pPr algn="ctr">
              <a:lnSpc>
                <a:spcPts val="1700"/>
              </a:lnSpc>
              <a:spcBef>
                <a:spcPts val="0"/>
              </a:spcBef>
            </a:pPr>
            <a:r>
              <a:rPr lang="en-US" dirty="0">
                <a:solidFill>
                  <a:srgbClr val="E20C18"/>
                </a:solidFill>
                <a:latin typeface="Impact" panose="020B0806030902050204" pitchFamily="34" charset="0"/>
              </a:rPr>
              <a:t>EVERYONE</a:t>
            </a:r>
          </a:p>
          <a:p>
            <a:pPr algn="ctr">
              <a:spcBef>
                <a:spcPts val="0"/>
              </a:spcBef>
            </a:pPr>
            <a:r>
              <a:rPr lang="en-GB" sz="750" b="1" dirty="0">
                <a:latin typeface="Arial" panose="020B0604020202020204" pitchFamily="34" charset="0"/>
                <a:cs typeface="Arial" panose="020B0604020202020204" pitchFamily="34" charset="0"/>
              </a:rPr>
              <a:t>Deliver your message to almost</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30 million UK households.</a:t>
            </a:r>
          </a:p>
        </p:txBody>
      </p:sp>
      <p:sp>
        <p:nvSpPr>
          <p:cNvPr id="22" name="TextBox 21">
            <a:extLst>
              <a:ext uri="{FF2B5EF4-FFF2-40B4-BE49-F238E27FC236}">
                <a16:creationId xmlns:a16="http://schemas.microsoft.com/office/drawing/2014/main" id="{F6708E14-0122-420E-B490-BA6CEE440D43}"/>
              </a:ext>
            </a:extLst>
          </p:cNvPr>
          <p:cNvSpPr txBox="1"/>
          <p:nvPr userDrawn="1"/>
        </p:nvSpPr>
        <p:spPr>
          <a:xfrm>
            <a:off x="92263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TRUSTED</a:t>
            </a:r>
          </a:p>
          <a:p>
            <a:pPr algn="ctr">
              <a:spcBef>
                <a:spcPts val="0"/>
              </a:spcBef>
            </a:pPr>
            <a:r>
              <a:rPr lang="en-GB" sz="750" b="1" dirty="0">
                <a:latin typeface="Arial" panose="020B0604020202020204" pitchFamily="34" charset="0"/>
                <a:cs typeface="Arial" panose="020B0604020202020204" pitchFamily="34" charset="0"/>
              </a:rPr>
              <a:t>At a time when trust is more</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important than ever, use mail.</a:t>
            </a:r>
          </a:p>
        </p:txBody>
      </p:sp>
      <p:pic>
        <p:nvPicPr>
          <p:cNvPr id="23" name="Picture 22">
            <a:extLst>
              <a:ext uri="{FF2B5EF4-FFF2-40B4-BE49-F238E27FC236}">
                <a16:creationId xmlns:a16="http://schemas.microsoft.com/office/drawing/2014/main" id="{FF8E1697-608F-49B2-BFA2-D3153443F2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38" y="2594688"/>
            <a:ext cx="1091222" cy="921690"/>
          </a:xfrm>
          <a:prstGeom prst="rect">
            <a:avLst/>
          </a:prstGeom>
        </p:spPr>
      </p:pic>
      <p:pic>
        <p:nvPicPr>
          <p:cNvPr id="24" name="Picture 23">
            <a:extLst>
              <a:ext uri="{FF2B5EF4-FFF2-40B4-BE49-F238E27FC236}">
                <a16:creationId xmlns:a16="http://schemas.microsoft.com/office/drawing/2014/main" id="{FC3677C3-C429-4AC7-BEE7-2D60C025E4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8952" y="2699929"/>
            <a:ext cx="1053608" cy="940902"/>
          </a:xfrm>
          <a:prstGeom prst="rect">
            <a:avLst/>
          </a:prstGeom>
        </p:spPr>
      </p:pic>
      <p:pic>
        <p:nvPicPr>
          <p:cNvPr id="25" name="Picture 24">
            <a:extLst>
              <a:ext uri="{FF2B5EF4-FFF2-40B4-BE49-F238E27FC236}">
                <a16:creationId xmlns:a16="http://schemas.microsoft.com/office/drawing/2014/main" id="{DDB44E7C-BD55-4F59-A64F-644516DF4E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86072" y="2634370"/>
            <a:ext cx="623672" cy="901814"/>
          </a:xfrm>
          <a:prstGeom prst="rect">
            <a:avLst/>
          </a:prstGeom>
        </p:spPr>
      </p:pic>
      <p:pic>
        <p:nvPicPr>
          <p:cNvPr id="26" name="Picture 25">
            <a:extLst>
              <a:ext uri="{FF2B5EF4-FFF2-40B4-BE49-F238E27FC236}">
                <a16:creationId xmlns:a16="http://schemas.microsoft.com/office/drawing/2014/main" id="{4507E638-E678-43F4-AB06-29083B18C3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26360" y="2224109"/>
            <a:ext cx="2344184" cy="1658656"/>
          </a:xfrm>
          <a:prstGeom prst="rect">
            <a:avLst/>
          </a:prstGeom>
        </p:spPr>
      </p:pic>
      <p:pic>
        <p:nvPicPr>
          <p:cNvPr id="27" name="Picture 26">
            <a:extLst>
              <a:ext uri="{FF2B5EF4-FFF2-40B4-BE49-F238E27FC236}">
                <a16:creationId xmlns:a16="http://schemas.microsoft.com/office/drawing/2014/main" id="{8B27315E-3D60-4D88-A473-F8AE75823AA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11" y="2597426"/>
            <a:ext cx="649744" cy="928436"/>
          </a:xfrm>
          <a:prstGeom prst="rect">
            <a:avLst/>
          </a:prstGeom>
        </p:spPr>
      </p:pic>
      <p:sp>
        <p:nvSpPr>
          <p:cNvPr id="28" name="TextBox 27">
            <a:extLst>
              <a:ext uri="{FF2B5EF4-FFF2-40B4-BE49-F238E27FC236}">
                <a16:creationId xmlns:a16="http://schemas.microsoft.com/office/drawing/2014/main" id="{59F49B6D-C515-4E26-BF41-AA48C6F781D3}"/>
              </a:ext>
            </a:extLst>
          </p:cNvPr>
          <p:cNvSpPr txBox="1"/>
          <p:nvPr userDrawn="1"/>
        </p:nvSpPr>
        <p:spPr>
          <a:xfrm>
            <a:off x="518400" y="6517216"/>
            <a:ext cx="11095423" cy="107722"/>
          </a:xfrm>
          <a:prstGeom prst="rect">
            <a:avLst/>
          </a:prstGeom>
          <a:noFill/>
        </p:spPr>
        <p:txBody>
          <a:bodyPr wrap="square" lIns="0" tIns="0" rIns="0" bIns="0" rtlCol="0">
            <a:spAutoFit/>
          </a:bodyPr>
          <a:lstStyle/>
          <a:p>
            <a:r>
              <a:rPr lang="en-GB" sz="700" dirty="0">
                <a:latin typeface="Arial" panose="020B0604020202020204" pitchFamily="34" charset="0"/>
                <a:cs typeface="Arial" panose="020B0604020202020204" pitchFamily="34" charset="0"/>
              </a:rPr>
              <a:t>*Royal Mail MarketReach, Neuro-Insight, 2018. **Royal Mail MarketReach, The Value of Mail in Uncertain Times, Kantar TNS, 2017. † JICMAIL, Kantar TNS, 2017. ††IPA touchpoints, 2018. ^Royal Mail MarketReach, BrandScience, 2014. ^^Royal Mail MarketReach, 2018.</a:t>
            </a:r>
          </a:p>
        </p:txBody>
      </p:sp>
    </p:spTree>
    <p:extLst>
      <p:ext uri="{BB962C8B-B14F-4D97-AF65-F5344CB8AC3E}">
        <p14:creationId xmlns:p14="http://schemas.microsoft.com/office/powerpoint/2010/main" val="2057305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nifesto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30" name="Text Placeholder 16">
            <a:extLst>
              <a:ext uri="{FF2B5EF4-FFF2-40B4-BE49-F238E27FC236}">
                <a16:creationId xmlns:a16="http://schemas.microsoft.com/office/drawing/2014/main" id="{852713DE-31C4-4815-98A2-84A20636CA69}"/>
              </a:ext>
            </a:extLst>
          </p:cNvPr>
          <p:cNvSpPr txBox="1">
            <a:spLocks/>
          </p:cNvSpPr>
          <p:nvPr userDrawn="1"/>
        </p:nvSpPr>
        <p:spPr>
          <a:xfrm>
            <a:off x="486000" y="1800000"/>
            <a:ext cx="6371927" cy="4380686"/>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We live in an always on, tweeting, posting, sharing world.</a:t>
            </a:r>
            <a:br>
              <a:rPr lang="en-US" sz="1800" b="0" cap="none" dirty="0">
                <a:latin typeface="Arial" panose="020B0604020202020204" pitchFamily="34" charset="0"/>
              </a:rPr>
            </a:br>
            <a:r>
              <a:rPr lang="en-US" sz="1800" b="0" cap="none" dirty="0">
                <a:latin typeface="Arial" panose="020B0604020202020204" pitchFamily="34" charset="0"/>
              </a:rPr>
              <a:t>Where our interactions are increasingly fleeting.</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There is a role for an addressable channel that people trust.</a:t>
            </a:r>
            <a:br>
              <a:rPr lang="en-US" sz="1800" b="0" cap="none" dirty="0">
                <a:latin typeface="Arial" panose="020B0604020202020204" pitchFamily="34" charset="0"/>
              </a:rPr>
            </a:br>
            <a:r>
              <a:rPr lang="en-US" sz="1800" b="0" cap="none" dirty="0">
                <a:latin typeface="Arial" panose="020B0604020202020204" pitchFamily="34" charset="0"/>
              </a:rPr>
              <a:t>That speaks to them one-to-one.</a:t>
            </a:r>
            <a:br>
              <a:rPr lang="en-US" sz="1800" b="0" cap="none" dirty="0">
                <a:latin typeface="Arial" panose="020B0604020202020204" pitchFamily="34" charset="0"/>
              </a:rPr>
            </a:br>
            <a:r>
              <a:rPr lang="en-US" sz="1800" b="0" cap="none" dirty="0">
                <a:latin typeface="Arial" panose="020B0604020202020204" pitchFamily="34" charset="0"/>
              </a:rPr>
              <a:t>That delivers messages they keep in their homes for longer.</a:t>
            </a:r>
            <a:br>
              <a:rPr lang="en-US" sz="1800" b="0" cap="none" dirty="0">
                <a:latin typeface="Arial" panose="020B0604020202020204" pitchFamily="34" charset="0"/>
              </a:rPr>
            </a:br>
            <a:r>
              <a:rPr lang="en-US" sz="1800" b="0" cap="none" dirty="0">
                <a:latin typeface="Arial" panose="020B0604020202020204" pitchFamily="34" charset="0"/>
              </a:rPr>
              <a:t>Return to repeatedly.</a:t>
            </a:r>
            <a:br>
              <a:rPr lang="en-US" sz="1800" b="0" cap="none" dirty="0">
                <a:latin typeface="Arial" panose="020B0604020202020204" pitchFamily="34" charset="0"/>
              </a:rPr>
            </a:br>
            <a:r>
              <a:rPr lang="en-US" sz="1800" b="0" cap="none" dirty="0">
                <a:latin typeface="Arial" panose="020B0604020202020204" pitchFamily="34" charset="0"/>
              </a:rPr>
              <a:t>And share with others.</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Choose the channel that reaches everyone in the UK.</a:t>
            </a:r>
            <a:br>
              <a:rPr lang="en-US" sz="1800" b="0" cap="none" dirty="0">
                <a:latin typeface="Arial" panose="020B0604020202020204" pitchFamily="34" charset="0"/>
              </a:rPr>
            </a:br>
            <a:r>
              <a:rPr lang="en-US" sz="1800" b="0" cap="none" dirty="0">
                <a:latin typeface="Arial" panose="020B0604020202020204" pitchFamily="34" charset="0"/>
              </a:rPr>
              <a:t>And increases ROI.</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Mail it. Make a lasting impression.</a:t>
            </a:r>
          </a:p>
        </p:txBody>
      </p:sp>
      <p:pic>
        <p:nvPicPr>
          <p:cNvPr id="31" name="Picture 30">
            <a:extLst>
              <a:ext uri="{FF2B5EF4-FFF2-40B4-BE49-F238E27FC236}">
                <a16:creationId xmlns:a16="http://schemas.microsoft.com/office/drawing/2014/main" id="{032CDED1-60CE-4DF4-B4EF-FFD007D090CE}"/>
              </a:ext>
            </a:extLst>
          </p:cNvPr>
          <p:cNvPicPr>
            <a:picLocks noChangeAspect="1"/>
          </p:cNvPicPr>
          <p:nvPr userDrawn="1"/>
        </p:nvPicPr>
        <p:blipFill rotWithShape="1">
          <a:blip r:embed="rId2"/>
          <a:srcRect l="-1" r="5812"/>
          <a:stretch/>
        </p:blipFill>
        <p:spPr>
          <a:xfrm>
            <a:off x="6923317" y="1915534"/>
            <a:ext cx="5116284" cy="4541387"/>
          </a:xfrm>
          <a:prstGeom prst="rect">
            <a:avLst/>
          </a:prstGeom>
        </p:spPr>
      </p:pic>
      <p:sp>
        <p:nvSpPr>
          <p:cNvPr id="32" name="Text Placeholder 16">
            <a:extLst>
              <a:ext uri="{FF2B5EF4-FFF2-40B4-BE49-F238E27FC236}">
                <a16:creationId xmlns:a16="http://schemas.microsoft.com/office/drawing/2014/main" id="{DF77BAD4-B8DE-42C0-B8D2-F387D509C339}"/>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Tree>
    <p:extLst>
      <p:ext uri="{BB962C8B-B14F-4D97-AF65-F5344CB8AC3E}">
        <p14:creationId xmlns:p14="http://schemas.microsoft.com/office/powerpoint/2010/main" val="26083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Contact Details)">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2"/>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4" name="Text Placeholder 3">
            <a:extLst>
              <a:ext uri="{FF2B5EF4-FFF2-40B4-BE49-F238E27FC236}">
                <a16:creationId xmlns:a16="http://schemas.microsoft.com/office/drawing/2014/main" id="{3420AE76-15AC-483B-A11C-F377849AE607}"/>
              </a:ext>
            </a:extLst>
          </p:cNvPr>
          <p:cNvSpPr>
            <a:spLocks noGrp="1"/>
          </p:cNvSpPr>
          <p:nvPr>
            <p:ph type="body" sz="quarter" idx="11" hasCustomPrompt="1"/>
          </p:nvPr>
        </p:nvSpPr>
        <p:spPr>
          <a:xfrm>
            <a:off x="1130956" y="2200708"/>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Phone number here</a:t>
            </a:r>
            <a:endParaRPr lang="en-GB" dirty="0"/>
          </a:p>
        </p:txBody>
      </p:sp>
      <p:sp>
        <p:nvSpPr>
          <p:cNvPr id="33" name="Text Placeholder 3">
            <a:extLst>
              <a:ext uri="{FF2B5EF4-FFF2-40B4-BE49-F238E27FC236}">
                <a16:creationId xmlns:a16="http://schemas.microsoft.com/office/drawing/2014/main" id="{B2842BB2-84F6-4E30-A8D3-B4F70433B073}"/>
              </a:ext>
            </a:extLst>
          </p:cNvPr>
          <p:cNvSpPr>
            <a:spLocks noGrp="1"/>
          </p:cNvSpPr>
          <p:nvPr>
            <p:ph type="body" sz="quarter" idx="12" hasCustomPrompt="1"/>
          </p:nvPr>
        </p:nvSpPr>
        <p:spPr>
          <a:xfrm>
            <a:off x="1130956" y="2812065"/>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Email address here</a:t>
            </a:r>
            <a:endParaRPr lang="en-GB" dirty="0"/>
          </a:p>
        </p:txBody>
      </p:sp>
      <p:sp>
        <p:nvSpPr>
          <p:cNvPr id="34" name="Text Placeholder 3">
            <a:extLst>
              <a:ext uri="{FF2B5EF4-FFF2-40B4-BE49-F238E27FC236}">
                <a16:creationId xmlns:a16="http://schemas.microsoft.com/office/drawing/2014/main" id="{281C4479-63F2-4778-84A8-B2AA903F6B10}"/>
              </a:ext>
            </a:extLst>
          </p:cNvPr>
          <p:cNvSpPr>
            <a:spLocks noGrp="1"/>
          </p:cNvSpPr>
          <p:nvPr>
            <p:ph type="body" sz="quarter" idx="13" hasCustomPrompt="1"/>
          </p:nvPr>
        </p:nvSpPr>
        <p:spPr>
          <a:xfrm>
            <a:off x="1130955" y="3423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LinkedIn address here</a:t>
            </a:r>
            <a:endParaRPr lang="en-GB" dirty="0"/>
          </a:p>
        </p:txBody>
      </p:sp>
      <p:sp>
        <p:nvSpPr>
          <p:cNvPr id="35" name="Text Placeholder 3">
            <a:extLst>
              <a:ext uri="{FF2B5EF4-FFF2-40B4-BE49-F238E27FC236}">
                <a16:creationId xmlns:a16="http://schemas.microsoft.com/office/drawing/2014/main" id="{E3A73BD1-E6C9-4618-86C3-B4F63BADEC57}"/>
              </a:ext>
            </a:extLst>
          </p:cNvPr>
          <p:cNvSpPr>
            <a:spLocks noGrp="1"/>
          </p:cNvSpPr>
          <p:nvPr>
            <p:ph type="body" sz="quarter" idx="14" hasCustomPrompt="1"/>
          </p:nvPr>
        </p:nvSpPr>
        <p:spPr>
          <a:xfrm>
            <a:off x="1130955" y="4035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Twitter ID here</a:t>
            </a:r>
            <a:endParaRPr lang="en-GB" dirty="0"/>
          </a:p>
        </p:txBody>
      </p:sp>
      <p:pic>
        <p:nvPicPr>
          <p:cNvPr id="5" name="Picture 4">
            <a:extLst>
              <a:ext uri="{FF2B5EF4-FFF2-40B4-BE49-F238E27FC236}">
                <a16:creationId xmlns:a16="http://schemas.microsoft.com/office/drawing/2014/main" id="{6CCA9113-68A6-4E98-AAD4-252EA1D1FB68}"/>
              </a:ext>
            </a:extLst>
          </p:cNvPr>
          <p:cNvPicPr>
            <a:picLocks noChangeAspect="1"/>
          </p:cNvPicPr>
          <p:nvPr userDrawn="1"/>
        </p:nvPicPr>
        <p:blipFill>
          <a:blip r:embed="rId8"/>
          <a:stretch>
            <a:fillRect/>
          </a:stretch>
        </p:blipFill>
        <p:spPr>
          <a:xfrm>
            <a:off x="486000" y="2117435"/>
            <a:ext cx="414564" cy="414564"/>
          </a:xfrm>
          <a:prstGeom prst="rect">
            <a:avLst/>
          </a:prstGeom>
        </p:spPr>
      </p:pic>
      <p:pic>
        <p:nvPicPr>
          <p:cNvPr id="6" name="Picture 5">
            <a:extLst>
              <a:ext uri="{FF2B5EF4-FFF2-40B4-BE49-F238E27FC236}">
                <a16:creationId xmlns:a16="http://schemas.microsoft.com/office/drawing/2014/main" id="{BCBF404C-44D4-474E-A2E7-63B115E19EC6}"/>
              </a:ext>
            </a:extLst>
          </p:cNvPr>
          <p:cNvPicPr>
            <a:picLocks noChangeAspect="1"/>
          </p:cNvPicPr>
          <p:nvPr userDrawn="1"/>
        </p:nvPicPr>
        <p:blipFill>
          <a:blip r:embed="rId9"/>
          <a:stretch>
            <a:fillRect/>
          </a:stretch>
        </p:blipFill>
        <p:spPr>
          <a:xfrm>
            <a:off x="486000" y="2771467"/>
            <a:ext cx="438950" cy="329213"/>
          </a:xfrm>
          <a:prstGeom prst="rect">
            <a:avLst/>
          </a:prstGeom>
        </p:spPr>
      </p:pic>
      <p:pic>
        <p:nvPicPr>
          <p:cNvPr id="8" name="Picture 7">
            <a:extLst>
              <a:ext uri="{FF2B5EF4-FFF2-40B4-BE49-F238E27FC236}">
                <a16:creationId xmlns:a16="http://schemas.microsoft.com/office/drawing/2014/main" id="{75367CB4-AA6B-4858-9065-77CC715A405A}"/>
              </a:ext>
            </a:extLst>
          </p:cNvPr>
          <p:cNvPicPr>
            <a:picLocks noChangeAspect="1"/>
          </p:cNvPicPr>
          <p:nvPr userDrawn="1"/>
        </p:nvPicPr>
        <p:blipFill>
          <a:blip r:embed="rId10"/>
          <a:stretch>
            <a:fillRect/>
          </a:stretch>
        </p:blipFill>
        <p:spPr>
          <a:xfrm>
            <a:off x="492096" y="3325675"/>
            <a:ext cx="432854" cy="432854"/>
          </a:xfrm>
          <a:prstGeom prst="rect">
            <a:avLst/>
          </a:prstGeom>
        </p:spPr>
      </p:pic>
      <p:pic>
        <p:nvPicPr>
          <p:cNvPr id="9" name="Picture 8">
            <a:extLst>
              <a:ext uri="{FF2B5EF4-FFF2-40B4-BE49-F238E27FC236}">
                <a16:creationId xmlns:a16="http://schemas.microsoft.com/office/drawing/2014/main" id="{FB9F10C2-B976-4C70-91AD-06021657628F}"/>
              </a:ext>
            </a:extLst>
          </p:cNvPr>
          <p:cNvPicPr>
            <a:picLocks noChangeAspect="1"/>
          </p:cNvPicPr>
          <p:nvPr userDrawn="1"/>
        </p:nvPicPr>
        <p:blipFill>
          <a:blip r:embed="rId11"/>
          <a:stretch>
            <a:fillRect/>
          </a:stretch>
        </p:blipFill>
        <p:spPr>
          <a:xfrm>
            <a:off x="476855" y="3941284"/>
            <a:ext cx="432854" cy="432854"/>
          </a:xfrm>
          <a:prstGeom prst="rect">
            <a:avLst/>
          </a:prstGeom>
        </p:spPr>
      </p:pic>
      <p:sp>
        <p:nvSpPr>
          <p:cNvPr id="25" name="Title 1">
            <a:extLst>
              <a:ext uri="{FF2B5EF4-FFF2-40B4-BE49-F238E27FC236}">
                <a16:creationId xmlns:a16="http://schemas.microsoft.com/office/drawing/2014/main" id="{08D666F5-F054-40F8-9C2B-7B5C3BEF5696}"/>
              </a:ext>
            </a:extLst>
          </p:cNvPr>
          <p:cNvSpPr txBox="1">
            <a:spLocks/>
          </p:cNvSpPr>
          <p:nvPr userDrawn="1"/>
        </p:nvSpPr>
        <p:spPr>
          <a:xfrm>
            <a:off x="503584" y="418115"/>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Thank you</a:t>
            </a:r>
            <a:endParaRPr lang="en-GB" dirty="0"/>
          </a:p>
        </p:txBody>
      </p:sp>
      <p:pic>
        <p:nvPicPr>
          <p:cNvPr id="26" name="Picture 25">
            <a:extLst>
              <a:ext uri="{FF2B5EF4-FFF2-40B4-BE49-F238E27FC236}">
                <a16:creationId xmlns:a16="http://schemas.microsoft.com/office/drawing/2014/main" id="{E10CEFED-3D45-46BA-B131-941DDDACC00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45487" y="5403054"/>
            <a:ext cx="1420251" cy="1121571"/>
          </a:xfrm>
          <a:prstGeom prst="rect">
            <a:avLst/>
          </a:prstGeom>
        </p:spPr>
      </p:pic>
      <p:sp>
        <p:nvSpPr>
          <p:cNvPr id="27" name="Rectangle 26">
            <a:extLst>
              <a:ext uri="{FF2B5EF4-FFF2-40B4-BE49-F238E27FC236}">
                <a16:creationId xmlns:a16="http://schemas.microsoft.com/office/drawing/2014/main" id="{052909E1-CC05-45D8-8C9B-97918B11B73E}"/>
              </a:ext>
            </a:extLst>
          </p:cNvPr>
          <p:cNvSpPr/>
          <p:nvPr userDrawn="1"/>
        </p:nvSpPr>
        <p:spPr>
          <a:xfrm>
            <a:off x="0" y="6606540"/>
            <a:ext cx="1543050" cy="25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1030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THREE HEADER</a:t>
            </a:r>
            <a:br>
              <a:rPr lang="en-US" dirty="0"/>
            </a:br>
            <a:r>
              <a:rPr lang="en-US" dirty="0"/>
              <a:t>GOES HERE</a:t>
            </a:r>
            <a:endParaRPr lang="en-GB" dirty="0"/>
          </a:p>
        </p:txBody>
      </p:sp>
    </p:spTree>
    <p:extLst>
      <p:ext uri="{BB962C8B-B14F-4D97-AF65-F5344CB8AC3E}">
        <p14:creationId xmlns:p14="http://schemas.microsoft.com/office/powerpoint/2010/main" val="195633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FOUR HEADER</a:t>
            </a:r>
            <a:br>
              <a:rPr lang="en-US" dirty="0"/>
            </a:br>
            <a:r>
              <a:rPr lang="en-US" dirty="0"/>
              <a:t>GOES HERE</a:t>
            </a:r>
            <a:endParaRPr lang="en-GB" dirty="0"/>
          </a:p>
        </p:txBody>
      </p:sp>
    </p:spTree>
    <p:extLst>
      <p:ext uri="{BB962C8B-B14F-4D97-AF65-F5344CB8AC3E}">
        <p14:creationId xmlns:p14="http://schemas.microsoft.com/office/powerpoint/2010/main" val="21877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FIVE HEADER</a:t>
            </a:r>
            <a:br>
              <a:rPr lang="en-US" dirty="0"/>
            </a:br>
            <a:r>
              <a:rPr lang="en-US" dirty="0"/>
              <a:t>GOES HERE</a:t>
            </a:r>
            <a:endParaRPr lang="en-GB" dirty="0"/>
          </a:p>
        </p:txBody>
      </p:sp>
    </p:spTree>
    <p:extLst>
      <p:ext uri="{BB962C8B-B14F-4D97-AF65-F5344CB8AC3E}">
        <p14:creationId xmlns:p14="http://schemas.microsoft.com/office/powerpoint/2010/main" val="9248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SIX HEADER</a:t>
            </a:r>
            <a:br>
              <a:rPr lang="en-US" dirty="0"/>
            </a:br>
            <a:r>
              <a:rPr lang="en-US" dirty="0"/>
              <a:t>GOES HERE</a:t>
            </a:r>
            <a:endParaRPr lang="en-GB" dirty="0"/>
          </a:p>
        </p:txBody>
      </p:sp>
    </p:spTree>
    <p:extLst>
      <p:ext uri="{BB962C8B-B14F-4D97-AF65-F5344CB8AC3E}">
        <p14:creationId xmlns:p14="http://schemas.microsoft.com/office/powerpoint/2010/main" val="12671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6339CB-56B7-4C35-9563-FB8C5C8A96D6}"/>
              </a:ext>
            </a:extLst>
          </p:cNvPr>
          <p:cNvSpPr>
            <a:spLocks noGrp="1"/>
          </p:cNvSpPr>
          <p:nvPr>
            <p:ph type="body" sz="quarter" idx="10" hasCustomPrompt="1"/>
          </p:nvPr>
        </p:nvSpPr>
        <p:spPr>
          <a:xfrm>
            <a:off x="1613766" y="2411952"/>
            <a:ext cx="8964468" cy="2065949"/>
          </a:xfrm>
          <a:prstGeom prst="rect">
            <a:avLst/>
          </a:prstGeom>
        </p:spPr>
        <p:txBody>
          <a:bodyPr lIns="0" tIns="0" rIns="0" bIns="0" anchor="ctr">
            <a:noAutofit/>
          </a:bodyPr>
          <a:lstStyle>
            <a:lvl1pPr marL="0" indent="0" algn="ctr">
              <a:buNone/>
              <a:defRPr sz="4400" spc="-100" baseline="0">
                <a:latin typeface="Impact" panose="020B0806030902050204" pitchFamily="34" charset="0"/>
              </a:defRPr>
            </a:lvl1pPr>
            <a:lvl2pPr marL="457200" indent="0">
              <a:buNone/>
              <a:defRPr sz="4400" spc="-100" baseline="0">
                <a:latin typeface="Impact" panose="020B0806030902050204" pitchFamily="34" charset="0"/>
              </a:defRPr>
            </a:lvl2pPr>
            <a:lvl3pPr marL="914400" indent="0">
              <a:buNone/>
              <a:defRPr sz="4400" spc="-100" baseline="0">
                <a:latin typeface="Impact" panose="020B0806030902050204" pitchFamily="34" charset="0"/>
              </a:defRPr>
            </a:lvl3pPr>
            <a:lvl4pPr marL="1371600" indent="0">
              <a:buNone/>
              <a:defRPr sz="4400" spc="-100" baseline="0">
                <a:latin typeface="Impact" panose="020B0806030902050204" pitchFamily="34" charset="0"/>
              </a:defRPr>
            </a:lvl4pPr>
            <a:lvl5pPr marL="1828800" indent="0">
              <a:buNone/>
              <a:defRPr sz="4400" spc="-100" baseline="0">
                <a:latin typeface="Impact" panose="020B0806030902050204" pitchFamily="34" charset="0"/>
              </a:defRPr>
            </a:lvl5pPr>
          </a:lstStyle>
          <a:p>
            <a:pPr algn="ctr">
              <a:lnSpc>
                <a:spcPts val="5500"/>
              </a:lnSpc>
              <a:spcBef>
                <a:spcPts val="0"/>
              </a:spcBef>
            </a:pPr>
            <a:r>
              <a:rPr lang="en-US" sz="4400" b="0" spc="-100" dirty="0">
                <a:solidFill>
                  <a:schemeClr val="tx1"/>
                </a:solidFill>
                <a:latin typeface="Impact" panose="020B0806030902050204" pitchFamily="34" charset="0"/>
              </a:rPr>
              <a:t>“STATEMENT HERE, WITH OR WITHOUT QUOTE MARKS. </a:t>
            </a:r>
            <a:r>
              <a:rPr lang="en-US" sz="4400" b="0" spc="-100" dirty="0">
                <a:solidFill>
                  <a:srgbClr val="E20C18"/>
                </a:solidFill>
                <a:latin typeface="Impact" panose="020B0806030902050204" pitchFamily="34" charset="0"/>
              </a:rPr>
              <a:t>STATEMENT</a:t>
            </a:r>
            <a:r>
              <a:rPr lang="en-US" sz="4400" b="0" spc="-100" dirty="0">
                <a:solidFill>
                  <a:schemeClr val="tx1"/>
                </a:solidFill>
                <a:latin typeface="Impact" panose="020B0806030902050204" pitchFamily="34" charset="0"/>
              </a:rPr>
              <a:t> HERE WITH OR WITHOUT QUOTE MARKS.”</a:t>
            </a:r>
            <a:endParaRPr lang="en-US" sz="1400" b="0" cap="none" dirty="0">
              <a:latin typeface="Arial" panose="020B0604020202020204" pitchFamily="34" charset="0"/>
            </a:endParaRPr>
          </a:p>
        </p:txBody>
      </p:sp>
    </p:spTree>
    <p:extLst>
      <p:ext uri="{BB962C8B-B14F-4D97-AF65-F5344CB8AC3E}">
        <p14:creationId xmlns:p14="http://schemas.microsoft.com/office/powerpoint/2010/main" val="274244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out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1613767" y="2411953"/>
            <a:ext cx="8964468" cy="2065950"/>
          </a:xfrm>
          <a:prstGeom prst="rect">
            <a:avLst/>
          </a:prstGeom>
        </p:spPr>
        <p:txBody>
          <a:bodyPr lIns="0" tIns="0" rIns="0" bIns="0" anchor="ctr" anchorCtr="0">
            <a:noAutofit/>
          </a:bodyPr>
          <a:lstStyle>
            <a:lvl1pPr marL="0" indent="0" algn="ctr">
              <a:buNone/>
              <a:defRPr sz="9600" cap="all" spc="-100" baseline="0">
                <a:latin typeface="Impact" panose="020B080603090205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WELCOME</a:t>
            </a:r>
            <a:endParaRPr lang="en-GB" dirty="0"/>
          </a:p>
        </p:txBody>
      </p:sp>
    </p:spTree>
    <p:extLst>
      <p:ext uri="{BB962C8B-B14F-4D97-AF65-F5344CB8AC3E}">
        <p14:creationId xmlns:p14="http://schemas.microsoft.com/office/powerpoint/2010/main" val="288251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B9506B-28DA-40CF-93CE-B54B9DE0F121}"/>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0" y="368300"/>
            <a:ext cx="188166" cy="1303424"/>
          </a:xfrm>
          <a:prstGeom prst="rect">
            <a:avLst/>
          </a:prstGeom>
        </p:spPr>
      </p:pic>
      <p:sp>
        <p:nvSpPr>
          <p:cNvPr id="2" name="MSIPCMContentMarking" descr="{&quot;HashCode&quot;:-685326706,&quot;Placement&quot;:&quot;Footer&quot;}">
            <a:extLst>
              <a:ext uri="{FF2B5EF4-FFF2-40B4-BE49-F238E27FC236}">
                <a16:creationId xmlns:a16="http://schemas.microsoft.com/office/drawing/2014/main" id="{CED1BB28-DD0C-4457-A7EE-EBE1471ECA5F}"/>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90" r:id="rId3"/>
    <p:sldLayoutId id="2147483691" r:id="rId4"/>
    <p:sldLayoutId id="2147483693" r:id="rId5"/>
    <p:sldLayoutId id="2147483692" r:id="rId6"/>
    <p:sldLayoutId id="2147483694" r:id="rId7"/>
    <p:sldLayoutId id="2147483686" r:id="rId8"/>
    <p:sldLayoutId id="2147483687" r:id="rId9"/>
    <p:sldLayoutId id="2147483688" r:id="rId10"/>
    <p:sldLayoutId id="2147483695" r:id="rId11"/>
    <p:sldLayoutId id="2147483696" r:id="rId12"/>
    <p:sldLayoutId id="2147483697" r:id="rId13"/>
    <p:sldLayoutId id="2147483698" r:id="rId14"/>
    <p:sldLayoutId id="2147483699" r:id="rId15"/>
    <p:sldLayoutId id="2147483700" r:id="rId16"/>
    <p:sldLayoutId id="2147483703" r:id="rId17"/>
    <p:sldLayoutId id="2147483704" r:id="rId18"/>
    <p:sldLayoutId id="2147483705" r:id="rId19"/>
    <p:sldLayoutId id="2147483706" r:id="rId20"/>
    <p:sldLayoutId id="2147483721"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20" r:id="rId3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18" Type="http://schemas.openxmlformats.org/officeDocument/2006/relationships/image" Target="../media/image50.svg"/><Relationship Id="rId26" Type="http://schemas.openxmlformats.org/officeDocument/2006/relationships/image" Target="../media/image58.png"/><Relationship Id="rId3" Type="http://schemas.openxmlformats.org/officeDocument/2006/relationships/image" Target="../media/image35.png"/><Relationship Id="rId21" Type="http://schemas.openxmlformats.org/officeDocument/2006/relationships/image" Target="../media/image53.svg"/><Relationship Id="rId34" Type="http://schemas.openxmlformats.org/officeDocument/2006/relationships/image" Target="../media/image66.png"/><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image" Target="../media/image49.png"/><Relationship Id="rId25" Type="http://schemas.openxmlformats.org/officeDocument/2006/relationships/image" Target="../media/image57.svg"/><Relationship Id="rId33" Type="http://schemas.openxmlformats.org/officeDocument/2006/relationships/image" Target="../media/image65.svg"/><Relationship Id="rId2" Type="http://schemas.openxmlformats.org/officeDocument/2006/relationships/notesSlide" Target="../notesSlides/notesSlide14.xml"/><Relationship Id="rId16" Type="http://schemas.openxmlformats.org/officeDocument/2006/relationships/image" Target="../media/image48.svg"/><Relationship Id="rId20" Type="http://schemas.openxmlformats.org/officeDocument/2006/relationships/image" Target="../media/image52.png"/><Relationship Id="rId29" Type="http://schemas.openxmlformats.org/officeDocument/2006/relationships/image" Target="../media/image61.svg"/><Relationship Id="rId1" Type="http://schemas.openxmlformats.org/officeDocument/2006/relationships/slideLayout" Target="../slideLayouts/slideLayout10.xml"/><Relationship Id="rId6" Type="http://schemas.openxmlformats.org/officeDocument/2006/relationships/image" Target="../media/image38.svg"/><Relationship Id="rId11" Type="http://schemas.openxmlformats.org/officeDocument/2006/relationships/image" Target="../media/image43.png"/><Relationship Id="rId24" Type="http://schemas.openxmlformats.org/officeDocument/2006/relationships/image" Target="../media/image56.png"/><Relationship Id="rId32" Type="http://schemas.openxmlformats.org/officeDocument/2006/relationships/image" Target="../media/image64.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svg"/><Relationship Id="rId28" Type="http://schemas.openxmlformats.org/officeDocument/2006/relationships/image" Target="../media/image60.png"/><Relationship Id="rId10" Type="http://schemas.openxmlformats.org/officeDocument/2006/relationships/image" Target="../media/image42.svg"/><Relationship Id="rId19" Type="http://schemas.openxmlformats.org/officeDocument/2006/relationships/image" Target="../media/image51.png"/><Relationship Id="rId31" Type="http://schemas.openxmlformats.org/officeDocument/2006/relationships/image" Target="../media/image63.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 Id="rId22" Type="http://schemas.openxmlformats.org/officeDocument/2006/relationships/image" Target="../media/image54.png"/><Relationship Id="rId27" Type="http://schemas.openxmlformats.org/officeDocument/2006/relationships/image" Target="../media/image59.svg"/><Relationship Id="rId30" Type="http://schemas.openxmlformats.org/officeDocument/2006/relationships/image" Target="../media/image62.png"/><Relationship Id="rId35" Type="http://schemas.openxmlformats.org/officeDocument/2006/relationships/image" Target="../media/image6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1.jpe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0518D-AC3D-4C03-B349-677EDD6B27D9}"/>
              </a:ext>
            </a:extLst>
          </p:cNvPr>
          <p:cNvSpPr>
            <a:spLocks noGrp="1"/>
          </p:cNvSpPr>
          <p:nvPr>
            <p:ph type="ctrTitle"/>
          </p:nvPr>
        </p:nvSpPr>
        <p:spPr/>
        <p:txBody>
          <a:bodyPr/>
          <a:lstStyle/>
          <a:p>
            <a:r>
              <a:rPr lang="en-GB" dirty="0"/>
              <a:t>Engage citizens</a:t>
            </a:r>
            <a:br>
              <a:rPr lang="en-GB" dirty="0"/>
            </a:br>
            <a:r>
              <a:rPr lang="en-GB" dirty="0"/>
              <a:t>with mail</a:t>
            </a:r>
            <a:br>
              <a:rPr lang="en-GB" dirty="0"/>
            </a:br>
            <a:r>
              <a:rPr lang="en-GB" dirty="0"/>
              <a:t>for </a:t>
            </a:r>
            <a:br>
              <a:rPr lang="en-GB" dirty="0"/>
            </a:br>
            <a:r>
              <a:rPr lang="en-GB" dirty="0"/>
              <a:t>health messages</a:t>
            </a:r>
          </a:p>
        </p:txBody>
      </p:sp>
      <p:sp>
        <p:nvSpPr>
          <p:cNvPr id="3" name="Subtitle 2">
            <a:extLst>
              <a:ext uri="{FF2B5EF4-FFF2-40B4-BE49-F238E27FC236}">
                <a16:creationId xmlns:a16="http://schemas.microsoft.com/office/drawing/2014/main" id="{E6D2A2C0-10AE-46B1-B6DE-934D945CC3F9}"/>
              </a:ext>
            </a:extLst>
          </p:cNvPr>
          <p:cNvSpPr>
            <a:spLocks noGrp="1"/>
          </p:cNvSpPr>
          <p:nvPr>
            <p:ph type="subTitle" idx="1"/>
          </p:nvPr>
        </p:nvSpPr>
        <p:spPr/>
        <p:txBody>
          <a:bodyPr>
            <a:normAutofit fontScale="92500" lnSpcReduction="20000"/>
          </a:bodyPr>
          <a:lstStyle/>
          <a:p>
            <a:endParaRPr lang="en-GB" dirty="0"/>
          </a:p>
        </p:txBody>
      </p:sp>
      <p:sp>
        <p:nvSpPr>
          <p:cNvPr id="4" name="Text Placeholder 3">
            <a:extLst>
              <a:ext uri="{FF2B5EF4-FFF2-40B4-BE49-F238E27FC236}">
                <a16:creationId xmlns:a16="http://schemas.microsoft.com/office/drawing/2014/main" id="{9B372ADE-3191-435A-A2C3-9EDD1DF59E1E}"/>
              </a:ext>
            </a:extLst>
          </p:cNvPr>
          <p:cNvSpPr>
            <a:spLocks noGrp="1"/>
          </p:cNvSpPr>
          <p:nvPr>
            <p:ph type="body" sz="quarter" idx="10"/>
          </p:nvPr>
        </p:nvSpPr>
        <p:spPr/>
        <p:txBody>
          <a:bodyPr>
            <a:normAutofit fontScale="92500" lnSpcReduction="10000"/>
          </a:bodyPr>
          <a:lstStyle/>
          <a:p>
            <a:r>
              <a:rPr lang="en-GB" dirty="0"/>
              <a:t>February 2020</a:t>
            </a:r>
          </a:p>
        </p:txBody>
      </p:sp>
      <p:sp>
        <p:nvSpPr>
          <p:cNvPr id="5" name="Rectangle 4">
            <a:extLst>
              <a:ext uri="{FF2B5EF4-FFF2-40B4-BE49-F238E27FC236}">
                <a16:creationId xmlns:a16="http://schemas.microsoft.com/office/drawing/2014/main" id="{9D7C0F3C-0351-491B-8C02-BCC4C176C7F4}"/>
              </a:ext>
            </a:extLst>
          </p:cNvPr>
          <p:cNvSpPr/>
          <p:nvPr/>
        </p:nvSpPr>
        <p:spPr>
          <a:xfrm>
            <a:off x="0" y="6613451"/>
            <a:ext cx="1605516" cy="244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893F2C00-7D45-4BA4-98A0-E742DE294D05}"/>
              </a:ext>
            </a:extLst>
          </p:cNvPr>
          <p:cNvSpPr/>
          <p:nvPr/>
        </p:nvSpPr>
        <p:spPr>
          <a:xfrm>
            <a:off x="2080260" y="5659717"/>
            <a:ext cx="1978413" cy="858047"/>
          </a:xfrm>
          <a:prstGeom prst="rect">
            <a:avLst/>
          </a:prstGeom>
          <a:solidFill>
            <a:schemeClr val="bg2">
              <a:lumMod val="75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LOGO GOES HERE</a:t>
            </a:r>
          </a:p>
        </p:txBody>
      </p:sp>
    </p:spTree>
    <p:extLst>
      <p:ext uri="{BB962C8B-B14F-4D97-AF65-F5344CB8AC3E}">
        <p14:creationId xmlns:p14="http://schemas.microsoft.com/office/powerpoint/2010/main" val="1178944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C6F9610-98B0-4145-A8CA-C66E9FFF4947}"/>
              </a:ext>
            </a:extLst>
          </p:cNvPr>
          <p:cNvSpPr/>
          <p:nvPr/>
        </p:nvSpPr>
        <p:spPr>
          <a:xfrm>
            <a:off x="0" y="6617970"/>
            <a:ext cx="1691640" cy="240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0337994-A9CC-471F-828E-88E16FD7CDA8}"/>
              </a:ext>
            </a:extLst>
          </p:cNvPr>
          <p:cNvSpPr>
            <a:spLocks noGrp="1"/>
          </p:cNvSpPr>
          <p:nvPr>
            <p:ph type="title"/>
          </p:nvPr>
        </p:nvSpPr>
        <p:spPr/>
        <p:txBody>
          <a:bodyPr/>
          <a:lstStyle/>
          <a:p>
            <a:r>
              <a:rPr lang="en-GB" dirty="0"/>
              <a:t>Physical engagement high</a:t>
            </a:r>
          </a:p>
        </p:txBody>
      </p:sp>
      <p:sp>
        <p:nvSpPr>
          <p:cNvPr id="3" name="Slide Number Placeholder 2">
            <a:extLst>
              <a:ext uri="{FF2B5EF4-FFF2-40B4-BE49-F238E27FC236}">
                <a16:creationId xmlns:a16="http://schemas.microsoft.com/office/drawing/2014/main" id="{F3394222-4564-42BB-9454-E567464FEB6A}"/>
              </a:ext>
            </a:extLst>
          </p:cNvPr>
          <p:cNvSpPr>
            <a:spLocks noGrp="1"/>
          </p:cNvSpPr>
          <p:nvPr>
            <p:ph type="sldNum" sz="quarter" idx="10"/>
          </p:nvPr>
        </p:nvSpPr>
        <p:spPr/>
        <p:txBody>
          <a:bodyPr/>
          <a:lstStyle/>
          <a:p>
            <a:fld id="{887360FE-02F5-4392-9C12-7D03F05745BB}" type="slidenum">
              <a:rPr lang="en-GB" smtClean="0"/>
              <a:pPr/>
              <a:t>10</a:t>
            </a:fld>
            <a:endParaRPr lang="en-GB" dirty="0"/>
          </a:p>
        </p:txBody>
      </p:sp>
      <p:sp>
        <p:nvSpPr>
          <p:cNvPr id="4" name="Text Placeholder 3">
            <a:extLst>
              <a:ext uri="{FF2B5EF4-FFF2-40B4-BE49-F238E27FC236}">
                <a16:creationId xmlns:a16="http://schemas.microsoft.com/office/drawing/2014/main" id="{CAF809AE-193F-4119-9CB9-6F652D357302}"/>
              </a:ext>
            </a:extLst>
          </p:cNvPr>
          <p:cNvSpPr>
            <a:spLocks noGrp="1"/>
          </p:cNvSpPr>
          <p:nvPr>
            <p:ph type="body" sz="quarter" idx="11"/>
          </p:nvPr>
        </p:nvSpPr>
        <p:spPr/>
        <p:txBody>
          <a:bodyPr/>
          <a:lstStyle/>
          <a:p>
            <a:r>
              <a:rPr lang="en-GB" dirty="0"/>
              <a:t>YOU ARE MORE LIKELY TO open it AND LESS LIKELY TO THROW AWAY</a:t>
            </a:r>
          </a:p>
        </p:txBody>
      </p:sp>
      <p:graphicFrame>
        <p:nvGraphicFramePr>
          <p:cNvPr id="16" name="Chart 15">
            <a:extLst>
              <a:ext uri="{FF2B5EF4-FFF2-40B4-BE49-F238E27FC236}">
                <a16:creationId xmlns:a16="http://schemas.microsoft.com/office/drawing/2014/main" id="{1FC1DC9A-5561-49FB-8075-FE321EB5B157}"/>
              </a:ext>
            </a:extLst>
          </p:cNvPr>
          <p:cNvGraphicFramePr/>
          <p:nvPr>
            <p:extLst>
              <p:ext uri="{D42A27DB-BD31-4B8C-83A1-F6EECF244321}">
                <p14:modId xmlns:p14="http://schemas.microsoft.com/office/powerpoint/2010/main" val="1864282662"/>
              </p:ext>
            </p:extLst>
          </p:nvPr>
        </p:nvGraphicFramePr>
        <p:xfrm>
          <a:off x="515938" y="1590261"/>
          <a:ext cx="11517036" cy="4548072"/>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1069974D-3AB1-46EE-BB51-4D444D4CF669}"/>
              </a:ext>
            </a:extLst>
          </p:cNvPr>
          <p:cNvSpPr txBox="1"/>
          <p:nvPr/>
        </p:nvSpPr>
        <p:spPr>
          <a:xfrm>
            <a:off x="394637" y="6627168"/>
            <a:ext cx="6455613"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Source: MICMAIL, Q2 2017-Q1 2019 Addressed advertising/Business Mail.  Bases:  All Mail 72,595, Healthcare Mail 5,186</a:t>
            </a:r>
          </a:p>
        </p:txBody>
      </p:sp>
    </p:spTree>
    <p:extLst>
      <p:ext uri="{BB962C8B-B14F-4D97-AF65-F5344CB8AC3E}">
        <p14:creationId xmlns:p14="http://schemas.microsoft.com/office/powerpoint/2010/main" val="277649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C6F9610-98B0-4145-A8CA-C66E9FFF4947}"/>
              </a:ext>
            </a:extLst>
          </p:cNvPr>
          <p:cNvSpPr/>
          <p:nvPr/>
        </p:nvSpPr>
        <p:spPr>
          <a:xfrm>
            <a:off x="0" y="6617970"/>
            <a:ext cx="1691640" cy="240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0337994-A9CC-471F-828E-88E16FD7CDA8}"/>
              </a:ext>
            </a:extLst>
          </p:cNvPr>
          <p:cNvSpPr>
            <a:spLocks noGrp="1"/>
          </p:cNvSpPr>
          <p:nvPr>
            <p:ph type="title"/>
          </p:nvPr>
        </p:nvSpPr>
        <p:spPr/>
        <p:txBody>
          <a:bodyPr/>
          <a:lstStyle/>
          <a:p>
            <a:r>
              <a:rPr lang="en-GB" dirty="0"/>
              <a:t>Mail interactions are high</a:t>
            </a:r>
          </a:p>
        </p:txBody>
      </p:sp>
      <p:sp>
        <p:nvSpPr>
          <p:cNvPr id="3" name="Slide Number Placeholder 2">
            <a:extLst>
              <a:ext uri="{FF2B5EF4-FFF2-40B4-BE49-F238E27FC236}">
                <a16:creationId xmlns:a16="http://schemas.microsoft.com/office/drawing/2014/main" id="{F3394222-4564-42BB-9454-E567464FEB6A}"/>
              </a:ext>
            </a:extLst>
          </p:cNvPr>
          <p:cNvSpPr>
            <a:spLocks noGrp="1"/>
          </p:cNvSpPr>
          <p:nvPr>
            <p:ph type="sldNum" sz="quarter" idx="10"/>
          </p:nvPr>
        </p:nvSpPr>
        <p:spPr/>
        <p:txBody>
          <a:bodyPr/>
          <a:lstStyle/>
          <a:p>
            <a:fld id="{887360FE-02F5-4392-9C12-7D03F05745BB}" type="slidenum">
              <a:rPr lang="en-GB" smtClean="0"/>
              <a:pPr/>
              <a:t>11</a:t>
            </a:fld>
            <a:endParaRPr lang="en-GB" dirty="0"/>
          </a:p>
        </p:txBody>
      </p:sp>
      <p:sp>
        <p:nvSpPr>
          <p:cNvPr id="4" name="Text Placeholder 3">
            <a:extLst>
              <a:ext uri="{FF2B5EF4-FFF2-40B4-BE49-F238E27FC236}">
                <a16:creationId xmlns:a16="http://schemas.microsoft.com/office/drawing/2014/main" id="{CAF809AE-193F-4119-9CB9-6F652D357302}"/>
              </a:ext>
            </a:extLst>
          </p:cNvPr>
          <p:cNvSpPr>
            <a:spLocks noGrp="1"/>
          </p:cNvSpPr>
          <p:nvPr>
            <p:ph type="body" sz="quarter" idx="11"/>
          </p:nvPr>
        </p:nvSpPr>
        <p:spPr/>
        <p:txBody>
          <a:bodyPr/>
          <a:lstStyle/>
          <a:p>
            <a:r>
              <a:rPr lang="en-GB" dirty="0"/>
              <a:t>As well as physical actions 32% of people do something else – healthcare mail drives 46% of people to act</a:t>
            </a:r>
          </a:p>
        </p:txBody>
      </p:sp>
      <p:graphicFrame>
        <p:nvGraphicFramePr>
          <p:cNvPr id="16" name="Chart 15">
            <a:extLst>
              <a:ext uri="{FF2B5EF4-FFF2-40B4-BE49-F238E27FC236}">
                <a16:creationId xmlns:a16="http://schemas.microsoft.com/office/drawing/2014/main" id="{1FC1DC9A-5561-49FB-8075-FE321EB5B157}"/>
              </a:ext>
            </a:extLst>
          </p:cNvPr>
          <p:cNvGraphicFramePr/>
          <p:nvPr>
            <p:extLst>
              <p:ext uri="{D42A27DB-BD31-4B8C-83A1-F6EECF244321}">
                <p14:modId xmlns:p14="http://schemas.microsoft.com/office/powerpoint/2010/main" val="975811483"/>
              </p:ext>
            </p:extLst>
          </p:nvPr>
        </p:nvGraphicFramePr>
        <p:xfrm>
          <a:off x="515938" y="2434590"/>
          <a:ext cx="8058219" cy="3955532"/>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1069974D-3AB1-46EE-BB51-4D444D4CF669}"/>
              </a:ext>
            </a:extLst>
          </p:cNvPr>
          <p:cNvSpPr txBox="1"/>
          <p:nvPr/>
        </p:nvSpPr>
        <p:spPr>
          <a:xfrm>
            <a:off x="394637" y="6627168"/>
            <a:ext cx="6519734"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Source: MICMAIL, Q2 2017-Q1 2019 Addressed advertising/Business Mail.  Bases:  All Mail 72,595, , Healthcare Mail 5,186</a:t>
            </a:r>
          </a:p>
        </p:txBody>
      </p:sp>
      <p:sp>
        <p:nvSpPr>
          <p:cNvPr id="6" name="TextBox 5">
            <a:extLst>
              <a:ext uri="{FF2B5EF4-FFF2-40B4-BE49-F238E27FC236}">
                <a16:creationId xmlns:a16="http://schemas.microsoft.com/office/drawing/2014/main" id="{947DF325-E724-4363-BCE5-4CBEFF1CB8FC}"/>
              </a:ext>
            </a:extLst>
          </p:cNvPr>
          <p:cNvSpPr txBox="1"/>
          <p:nvPr/>
        </p:nvSpPr>
        <p:spPr>
          <a:xfrm>
            <a:off x="3026135" y="2061043"/>
            <a:ext cx="3801041" cy="369332"/>
          </a:xfrm>
          <a:prstGeom prst="rect">
            <a:avLst/>
          </a:prstGeom>
          <a:noFill/>
        </p:spPr>
        <p:txBody>
          <a:bodyPr wrap="none" rtlCol="0">
            <a:spAutoFit/>
          </a:bodyPr>
          <a:lstStyle/>
          <a:p>
            <a:r>
              <a:rPr lang="en-GB" b="1" dirty="0"/>
              <a:t>Actions per thousand mail packs</a:t>
            </a:r>
          </a:p>
        </p:txBody>
      </p:sp>
      <p:sp>
        <p:nvSpPr>
          <p:cNvPr id="10" name="Text Placeholder 7">
            <a:extLst>
              <a:ext uri="{FF2B5EF4-FFF2-40B4-BE49-F238E27FC236}">
                <a16:creationId xmlns:a16="http://schemas.microsoft.com/office/drawing/2014/main" id="{E661F572-A779-4D24-9261-8B486B4F3224}"/>
              </a:ext>
            </a:extLst>
          </p:cNvPr>
          <p:cNvSpPr>
            <a:spLocks noGrp="1"/>
          </p:cNvSpPr>
          <p:nvPr>
            <p:ph type="body" sz="quarter" idx="12"/>
          </p:nvPr>
        </p:nvSpPr>
        <p:spPr>
          <a:xfrm>
            <a:off x="8574157" y="2983230"/>
            <a:ext cx="3299791" cy="5223312"/>
          </a:xfrm>
        </p:spPr>
        <p:txBody>
          <a:bodyPr/>
          <a:lstStyle/>
          <a:p>
            <a:pPr marL="357188" indent="-357188"/>
            <a:r>
              <a:rPr lang="en-GB" dirty="0"/>
              <a:t>Health mail drives a lot of discussion</a:t>
            </a:r>
          </a:p>
          <a:p>
            <a:pPr marL="357188" indent="-357188"/>
            <a:r>
              <a:rPr lang="en-GB" dirty="0"/>
              <a:t>And considerably higher interactions, showing people are contacting the sender</a:t>
            </a:r>
          </a:p>
          <a:p>
            <a:pPr marL="357188" indent="-357188"/>
            <a:r>
              <a:rPr lang="en-GB" dirty="0"/>
              <a:t>Less activity is driven online</a:t>
            </a:r>
          </a:p>
        </p:txBody>
      </p:sp>
    </p:spTree>
    <p:extLst>
      <p:ext uri="{BB962C8B-B14F-4D97-AF65-F5344CB8AC3E}">
        <p14:creationId xmlns:p14="http://schemas.microsoft.com/office/powerpoint/2010/main" val="369369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A23A62-56DF-4B00-A0EA-B4837A781DFD}"/>
              </a:ext>
            </a:extLst>
          </p:cNvPr>
          <p:cNvSpPr/>
          <p:nvPr/>
        </p:nvSpPr>
        <p:spPr>
          <a:xfrm>
            <a:off x="0" y="6617970"/>
            <a:ext cx="1691640" cy="240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0CB6BA9-A40C-4D95-9B06-492A497737A9}"/>
              </a:ext>
            </a:extLst>
          </p:cNvPr>
          <p:cNvSpPr>
            <a:spLocks noGrp="1"/>
          </p:cNvSpPr>
          <p:nvPr>
            <p:ph type="title"/>
          </p:nvPr>
        </p:nvSpPr>
        <p:spPr/>
        <p:txBody>
          <a:bodyPr/>
          <a:lstStyle/>
          <a:p>
            <a:r>
              <a:rPr lang="en-GB" dirty="0"/>
              <a:t>cost effective health screening</a:t>
            </a:r>
          </a:p>
        </p:txBody>
      </p:sp>
      <p:sp>
        <p:nvSpPr>
          <p:cNvPr id="3" name="Slide Number Placeholder 2">
            <a:extLst>
              <a:ext uri="{FF2B5EF4-FFF2-40B4-BE49-F238E27FC236}">
                <a16:creationId xmlns:a16="http://schemas.microsoft.com/office/drawing/2014/main" id="{0676D062-4401-4E12-BAA4-15799438E12C}"/>
              </a:ext>
            </a:extLst>
          </p:cNvPr>
          <p:cNvSpPr>
            <a:spLocks noGrp="1"/>
          </p:cNvSpPr>
          <p:nvPr>
            <p:ph type="sldNum" sz="quarter" idx="10"/>
          </p:nvPr>
        </p:nvSpPr>
        <p:spPr/>
        <p:txBody>
          <a:bodyPr/>
          <a:lstStyle/>
          <a:p>
            <a:fld id="{887360FE-02F5-4392-9C12-7D03F05745BB}" type="slidenum">
              <a:rPr lang="en-GB" smtClean="0"/>
              <a:pPr/>
              <a:t>12</a:t>
            </a:fld>
            <a:endParaRPr lang="en-GB" dirty="0"/>
          </a:p>
        </p:txBody>
      </p:sp>
      <p:sp>
        <p:nvSpPr>
          <p:cNvPr id="4" name="Text Placeholder 3">
            <a:extLst>
              <a:ext uri="{FF2B5EF4-FFF2-40B4-BE49-F238E27FC236}">
                <a16:creationId xmlns:a16="http://schemas.microsoft.com/office/drawing/2014/main" id="{C1A80AB8-FE1F-4EC1-9EFB-2A7F1AD7E02E}"/>
              </a:ext>
            </a:extLst>
          </p:cNvPr>
          <p:cNvSpPr>
            <a:spLocks noGrp="1"/>
          </p:cNvSpPr>
          <p:nvPr>
            <p:ph type="body" sz="quarter" idx="11"/>
          </p:nvPr>
        </p:nvSpPr>
        <p:spPr/>
        <p:txBody>
          <a:bodyPr/>
          <a:lstStyle/>
          <a:p>
            <a:r>
              <a:rPr lang="en-GB" dirty="0"/>
              <a:t>For Bowel cancer screening</a:t>
            </a:r>
          </a:p>
        </p:txBody>
      </p:sp>
      <p:sp>
        <p:nvSpPr>
          <p:cNvPr id="5" name="Text Placeholder 4">
            <a:extLst>
              <a:ext uri="{FF2B5EF4-FFF2-40B4-BE49-F238E27FC236}">
                <a16:creationId xmlns:a16="http://schemas.microsoft.com/office/drawing/2014/main" id="{03AAD357-A568-4E2A-9826-554EF9D9E671}"/>
              </a:ext>
            </a:extLst>
          </p:cNvPr>
          <p:cNvSpPr>
            <a:spLocks noGrp="1"/>
          </p:cNvSpPr>
          <p:nvPr>
            <p:ph type="body" sz="quarter" idx="12"/>
          </p:nvPr>
        </p:nvSpPr>
        <p:spPr>
          <a:xfrm>
            <a:off x="486001" y="1800000"/>
            <a:ext cx="5374026" cy="4644000"/>
          </a:xfrm>
        </p:spPr>
        <p:txBody>
          <a:bodyPr/>
          <a:lstStyle/>
          <a:p>
            <a:r>
              <a:rPr lang="en-US" dirty="0"/>
              <a:t>Each hospital appointment is estimated to cost the taxpayer £108.</a:t>
            </a:r>
          </a:p>
          <a:p>
            <a:r>
              <a:rPr lang="en-US" dirty="0"/>
              <a:t>The NHS use direct mail to send samples for bowel cancer screening to 60-74 year old's.</a:t>
            </a:r>
          </a:p>
          <a:p>
            <a:r>
              <a:rPr lang="en-US" b="1" dirty="0"/>
              <a:t>Estimated cost of 1 x bowel cancer screening pack = £3-£4.</a:t>
            </a:r>
            <a:endParaRPr lang="en-US" dirty="0"/>
          </a:p>
          <a:p>
            <a:r>
              <a:rPr lang="en-US" dirty="0"/>
              <a:t>Saving money and providing a cost effective way of screening.</a:t>
            </a:r>
          </a:p>
          <a:p>
            <a:endParaRPr lang="en-GB" dirty="0"/>
          </a:p>
        </p:txBody>
      </p:sp>
      <p:pic>
        <p:nvPicPr>
          <p:cNvPr id="1026" name="Picture 2" descr="Image result for bowel cancer screening mail pack">
            <a:extLst>
              <a:ext uri="{FF2B5EF4-FFF2-40B4-BE49-F238E27FC236}">
                <a16:creationId xmlns:a16="http://schemas.microsoft.com/office/drawing/2014/main" id="{CF8D9FED-8D52-496E-8BF9-5CA9ECAF3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180" y="1800000"/>
            <a:ext cx="4888935" cy="32640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5A5C782-9F9C-4178-8A32-87A64D725546}"/>
              </a:ext>
            </a:extLst>
          </p:cNvPr>
          <p:cNvSpPr txBox="1"/>
          <p:nvPr/>
        </p:nvSpPr>
        <p:spPr>
          <a:xfrm>
            <a:off x="394637" y="6627168"/>
            <a:ext cx="4487126" cy="230832"/>
          </a:xfrm>
          <a:prstGeom prst="rect">
            <a:avLst/>
          </a:prstGeom>
          <a:noFill/>
        </p:spPr>
        <p:txBody>
          <a:bodyPr wrap="none" rtlCol="0">
            <a:spAutoFit/>
          </a:bodyPr>
          <a:lstStyle/>
          <a:p>
            <a:pPr fontAlgn="base"/>
            <a:r>
              <a:rPr lang="en-GB" sz="900" dirty="0"/>
              <a:t>Source: </a:t>
            </a:r>
            <a:r>
              <a:rPr lang="en-US" sz="900" dirty="0"/>
              <a:t>Philip Kelly, Manager, North East Bowel Cancer Screening Programme Hub</a:t>
            </a:r>
            <a:endParaRPr lang="en-GB" sz="900" dirty="0"/>
          </a:p>
        </p:txBody>
      </p:sp>
    </p:spTree>
    <p:extLst>
      <p:ext uri="{BB962C8B-B14F-4D97-AF65-F5344CB8AC3E}">
        <p14:creationId xmlns:p14="http://schemas.microsoft.com/office/powerpoint/2010/main" val="542675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79C09-A867-4F20-9465-ABC8345FD8D3}"/>
              </a:ext>
            </a:extLst>
          </p:cNvPr>
          <p:cNvSpPr/>
          <p:nvPr/>
        </p:nvSpPr>
        <p:spPr>
          <a:xfrm>
            <a:off x="0" y="6617970"/>
            <a:ext cx="1691640" cy="240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BDBD968-7D0F-4CC2-B54C-90F5FB1770D9}"/>
              </a:ext>
            </a:extLst>
          </p:cNvPr>
          <p:cNvSpPr>
            <a:spLocks noGrp="1"/>
          </p:cNvSpPr>
          <p:nvPr>
            <p:ph type="title"/>
          </p:nvPr>
        </p:nvSpPr>
        <p:spPr/>
        <p:txBody>
          <a:bodyPr/>
          <a:lstStyle/>
          <a:p>
            <a:r>
              <a:rPr lang="en-GB" dirty="0"/>
              <a:t>Mail helped smokers quit</a:t>
            </a:r>
          </a:p>
        </p:txBody>
      </p:sp>
      <p:sp>
        <p:nvSpPr>
          <p:cNvPr id="3" name="Slide Number Placeholder 2">
            <a:extLst>
              <a:ext uri="{FF2B5EF4-FFF2-40B4-BE49-F238E27FC236}">
                <a16:creationId xmlns:a16="http://schemas.microsoft.com/office/drawing/2014/main" id="{4C269AEB-75D7-436A-BA4C-4708C103874B}"/>
              </a:ext>
            </a:extLst>
          </p:cNvPr>
          <p:cNvSpPr>
            <a:spLocks noGrp="1"/>
          </p:cNvSpPr>
          <p:nvPr>
            <p:ph type="sldNum" sz="quarter" idx="10"/>
          </p:nvPr>
        </p:nvSpPr>
        <p:spPr/>
        <p:txBody>
          <a:bodyPr/>
          <a:lstStyle/>
          <a:p>
            <a:fld id="{887360FE-02F5-4392-9C12-7D03F05745BB}" type="slidenum">
              <a:rPr lang="en-GB" smtClean="0"/>
              <a:pPr/>
              <a:t>13</a:t>
            </a:fld>
            <a:endParaRPr lang="en-GB" dirty="0"/>
          </a:p>
        </p:txBody>
      </p:sp>
      <p:sp>
        <p:nvSpPr>
          <p:cNvPr id="4" name="Text Placeholder 3">
            <a:extLst>
              <a:ext uri="{FF2B5EF4-FFF2-40B4-BE49-F238E27FC236}">
                <a16:creationId xmlns:a16="http://schemas.microsoft.com/office/drawing/2014/main" id="{BCFBD764-54E5-4E82-97D4-7F2B9A8A4DF7}"/>
              </a:ext>
            </a:extLst>
          </p:cNvPr>
          <p:cNvSpPr>
            <a:spLocks noGrp="1"/>
          </p:cNvSpPr>
          <p:nvPr>
            <p:ph type="body" sz="quarter" idx="11"/>
          </p:nvPr>
        </p:nvSpPr>
        <p:spPr/>
        <p:txBody>
          <a:bodyPr/>
          <a:lstStyle/>
          <a:p>
            <a:r>
              <a:rPr lang="en-GB" dirty="0"/>
              <a:t>A mail support kit helped those trying to quit for stoptober</a:t>
            </a:r>
          </a:p>
        </p:txBody>
      </p:sp>
      <p:sp>
        <p:nvSpPr>
          <p:cNvPr id="5" name="Text Placeholder 4">
            <a:extLst>
              <a:ext uri="{FF2B5EF4-FFF2-40B4-BE49-F238E27FC236}">
                <a16:creationId xmlns:a16="http://schemas.microsoft.com/office/drawing/2014/main" id="{275B8088-1646-445A-9C1A-7FCCB7ADD1F4}"/>
              </a:ext>
            </a:extLst>
          </p:cNvPr>
          <p:cNvSpPr>
            <a:spLocks noGrp="1"/>
          </p:cNvSpPr>
          <p:nvPr>
            <p:ph type="body" sz="quarter" idx="12"/>
          </p:nvPr>
        </p:nvSpPr>
        <p:spPr>
          <a:xfrm>
            <a:off x="486001" y="1800000"/>
            <a:ext cx="5967962" cy="4644000"/>
          </a:xfrm>
        </p:spPr>
        <p:txBody>
          <a:bodyPr/>
          <a:lstStyle/>
          <a:p>
            <a:r>
              <a:rPr lang="en-US" dirty="0"/>
              <a:t>There are over 8 million smokers in England with an annual </a:t>
            </a:r>
            <a:r>
              <a:rPr lang="en-US" b="1" dirty="0"/>
              <a:t>NHS cost of £5bn</a:t>
            </a:r>
          </a:p>
          <a:p>
            <a:r>
              <a:rPr lang="en-US" dirty="0"/>
              <a:t>Stoptober was launched to invite smokers to quit with the help of a mail support kit, an app and SMS service. </a:t>
            </a:r>
          </a:p>
          <a:p>
            <a:r>
              <a:rPr lang="en-US" dirty="0"/>
              <a:t>Stoptober contributed to a nationwide decline in adult smokers by 2.5%, resulting in </a:t>
            </a:r>
            <a:r>
              <a:rPr lang="en-US" b="1" dirty="0"/>
              <a:t>70,000 fewer smokers.</a:t>
            </a:r>
          </a:p>
          <a:p>
            <a:r>
              <a:rPr lang="en-US" dirty="0"/>
              <a:t>The </a:t>
            </a:r>
            <a:r>
              <a:rPr lang="en-US" b="1" dirty="0"/>
              <a:t>ROI </a:t>
            </a:r>
            <a:r>
              <a:rPr lang="en-US" dirty="0"/>
              <a:t>was </a:t>
            </a:r>
            <a:r>
              <a:rPr lang="en-US" b="1" dirty="0"/>
              <a:t>£2.85 </a:t>
            </a:r>
            <a:r>
              <a:rPr lang="en-US" dirty="0"/>
              <a:t>for every </a:t>
            </a:r>
            <a:r>
              <a:rPr lang="en-US" b="1" dirty="0"/>
              <a:t>£1 </a:t>
            </a:r>
            <a:r>
              <a:rPr lang="en-US" dirty="0"/>
              <a:t>invested.</a:t>
            </a:r>
            <a:endParaRPr lang="en-GB" dirty="0"/>
          </a:p>
          <a:p>
            <a:endParaRPr lang="en-GB" dirty="0"/>
          </a:p>
        </p:txBody>
      </p:sp>
      <p:pic>
        <p:nvPicPr>
          <p:cNvPr id="6" name="Picture 6">
            <a:extLst>
              <a:ext uri="{FF2B5EF4-FFF2-40B4-BE49-F238E27FC236}">
                <a16:creationId xmlns:a16="http://schemas.microsoft.com/office/drawing/2014/main" id="{F73601DA-F23B-43A8-9EBA-77AC537DA3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954"/>
          <a:stretch/>
        </p:blipFill>
        <p:spPr bwMode="auto">
          <a:xfrm>
            <a:off x="6621176" y="1800000"/>
            <a:ext cx="5021224" cy="285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0B628C04-B9EC-4304-8EC7-85F47AE74101}"/>
              </a:ext>
            </a:extLst>
          </p:cNvPr>
          <p:cNvSpPr txBox="1"/>
          <p:nvPr/>
        </p:nvSpPr>
        <p:spPr>
          <a:xfrm>
            <a:off x="394637" y="6627168"/>
            <a:ext cx="4961615" cy="230832"/>
          </a:xfrm>
          <a:prstGeom prst="rect">
            <a:avLst/>
          </a:prstGeom>
          <a:noFill/>
        </p:spPr>
        <p:txBody>
          <a:bodyPr wrap="none" rtlCol="0">
            <a:spAutoFit/>
          </a:bodyPr>
          <a:lstStyle/>
          <a:p>
            <a:r>
              <a:rPr lang="en-GB" sz="900" dirty="0">
                <a:latin typeface="Arial" panose="020B0604020202020204" pitchFamily="34" charset="0"/>
                <a:cs typeface="Arial" panose="020B0604020202020204" pitchFamily="34" charset="0"/>
              </a:rPr>
              <a:t>Source: Warc - </a:t>
            </a:r>
            <a:r>
              <a:rPr lang="en-US" sz="900" dirty="0">
                <a:latin typeface="Arial" panose="020B0604020202020204" pitchFamily="34" charset="0"/>
                <a:cs typeface="Arial" panose="020B0604020202020204" pitchFamily="34" charset="0"/>
              </a:rPr>
              <a:t> Institute of Practitioners in Advertising, Gold, IPA Effectiveness Awards, 2016</a:t>
            </a:r>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734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7A1A2B-1E5B-4E09-97C2-B50B78C96FF2}"/>
              </a:ext>
            </a:extLst>
          </p:cNvPr>
          <p:cNvSpPr>
            <a:spLocks noGrp="1"/>
          </p:cNvSpPr>
          <p:nvPr>
            <p:ph type="title"/>
          </p:nvPr>
        </p:nvSpPr>
        <p:spPr/>
        <p:txBody>
          <a:bodyPr/>
          <a:lstStyle/>
          <a:p>
            <a:r>
              <a:rPr lang="en-GB" dirty="0"/>
              <a:t>Exclusive invitation</a:t>
            </a:r>
          </a:p>
        </p:txBody>
      </p:sp>
      <p:sp>
        <p:nvSpPr>
          <p:cNvPr id="3" name="Slide Number Placeholder 2">
            <a:extLst>
              <a:ext uri="{FF2B5EF4-FFF2-40B4-BE49-F238E27FC236}">
                <a16:creationId xmlns:a16="http://schemas.microsoft.com/office/drawing/2014/main" id="{9EE4DED9-CE48-41C1-B409-0CA001F12348}"/>
              </a:ext>
            </a:extLst>
          </p:cNvPr>
          <p:cNvSpPr>
            <a:spLocks noGrp="1"/>
          </p:cNvSpPr>
          <p:nvPr>
            <p:ph type="sldNum" sz="quarter" idx="10"/>
          </p:nvPr>
        </p:nvSpPr>
        <p:spPr/>
        <p:txBody>
          <a:bodyPr/>
          <a:lstStyle/>
          <a:p>
            <a:fld id="{887360FE-02F5-4392-9C12-7D03F05745BB}" type="slidenum">
              <a:rPr lang="en-GB" smtClean="0"/>
              <a:pPr/>
              <a:t>14</a:t>
            </a:fld>
            <a:endParaRPr lang="en-GB" dirty="0"/>
          </a:p>
        </p:txBody>
      </p:sp>
      <p:sp>
        <p:nvSpPr>
          <p:cNvPr id="8" name="Text Placeholder 7">
            <a:extLst>
              <a:ext uri="{FF2B5EF4-FFF2-40B4-BE49-F238E27FC236}">
                <a16:creationId xmlns:a16="http://schemas.microsoft.com/office/drawing/2014/main" id="{D3407F04-3B55-49C5-8143-BC11394A1032}"/>
              </a:ext>
            </a:extLst>
          </p:cNvPr>
          <p:cNvSpPr>
            <a:spLocks noGrp="1"/>
          </p:cNvSpPr>
          <p:nvPr>
            <p:ph type="body" sz="quarter" idx="11"/>
          </p:nvPr>
        </p:nvSpPr>
        <p:spPr/>
        <p:txBody>
          <a:bodyPr/>
          <a:lstStyle/>
          <a:p>
            <a:r>
              <a:rPr lang="en-GB" dirty="0"/>
              <a:t>Gets the other half involved in buying</a:t>
            </a:r>
          </a:p>
        </p:txBody>
      </p:sp>
      <p:cxnSp>
        <p:nvCxnSpPr>
          <p:cNvPr id="24" name="Straight Connector 23">
            <a:extLst>
              <a:ext uri="{FF2B5EF4-FFF2-40B4-BE49-F238E27FC236}">
                <a16:creationId xmlns:a16="http://schemas.microsoft.com/office/drawing/2014/main" id="{1F742F8F-8FED-41C2-A490-C130CFB7F993}"/>
              </a:ext>
            </a:extLst>
          </p:cNvPr>
          <p:cNvCxnSpPr/>
          <p:nvPr/>
        </p:nvCxnSpPr>
        <p:spPr>
          <a:xfrm>
            <a:off x="4181004" y="2320290"/>
            <a:ext cx="642603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5" name="Arc 24">
            <a:extLst>
              <a:ext uri="{FF2B5EF4-FFF2-40B4-BE49-F238E27FC236}">
                <a16:creationId xmlns:a16="http://schemas.microsoft.com/office/drawing/2014/main" id="{C5DC9BD5-4964-436B-9BEE-D3EF0D6F2BBB}"/>
              </a:ext>
            </a:extLst>
          </p:cNvPr>
          <p:cNvSpPr/>
          <p:nvPr/>
        </p:nvSpPr>
        <p:spPr>
          <a:xfrm rot="5564468">
            <a:off x="9961914" y="1910522"/>
            <a:ext cx="1342987" cy="2162895"/>
          </a:xfrm>
          <a:prstGeom prst="arc">
            <a:avLst>
              <a:gd name="adj1" fmla="val 10406095"/>
              <a:gd name="adj2" fmla="val 21093327"/>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26" name="Straight Connector 25">
            <a:extLst>
              <a:ext uri="{FF2B5EF4-FFF2-40B4-BE49-F238E27FC236}">
                <a16:creationId xmlns:a16="http://schemas.microsoft.com/office/drawing/2014/main" id="{D12845A0-1CE9-434A-B9C2-A7515938D113}"/>
              </a:ext>
            </a:extLst>
          </p:cNvPr>
          <p:cNvCxnSpPr/>
          <p:nvPr/>
        </p:nvCxnSpPr>
        <p:spPr>
          <a:xfrm>
            <a:off x="4333404" y="3659505"/>
            <a:ext cx="642603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Arc 26">
            <a:extLst>
              <a:ext uri="{FF2B5EF4-FFF2-40B4-BE49-F238E27FC236}">
                <a16:creationId xmlns:a16="http://schemas.microsoft.com/office/drawing/2014/main" id="{F944EBC4-E25F-42EB-A852-A8E7C8267AB2}"/>
              </a:ext>
            </a:extLst>
          </p:cNvPr>
          <p:cNvSpPr/>
          <p:nvPr/>
        </p:nvSpPr>
        <p:spPr>
          <a:xfrm rot="16035532" flipH="1">
            <a:off x="3620804" y="3254817"/>
            <a:ext cx="1342987" cy="2162895"/>
          </a:xfrm>
          <a:prstGeom prst="arc">
            <a:avLst>
              <a:gd name="adj1" fmla="val 10406095"/>
              <a:gd name="adj2" fmla="val 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28" name="Straight Connector 27">
            <a:extLst>
              <a:ext uri="{FF2B5EF4-FFF2-40B4-BE49-F238E27FC236}">
                <a16:creationId xmlns:a16="http://schemas.microsoft.com/office/drawing/2014/main" id="{8E569396-57FB-4858-B97A-066314BEA46F}"/>
              </a:ext>
            </a:extLst>
          </p:cNvPr>
          <p:cNvCxnSpPr/>
          <p:nvPr/>
        </p:nvCxnSpPr>
        <p:spPr>
          <a:xfrm>
            <a:off x="4319434" y="5006975"/>
            <a:ext cx="642603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18A95487-1C31-468E-AAB8-50C2D40A9E0E}"/>
              </a:ext>
            </a:extLst>
          </p:cNvPr>
          <p:cNvSpPr/>
          <p:nvPr/>
        </p:nvSpPr>
        <p:spPr>
          <a:xfrm>
            <a:off x="4181004" y="2045968"/>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21</a:t>
            </a:r>
            <a:endParaRPr lang="en-GB" sz="1050" dirty="0">
              <a:solidFill>
                <a:schemeClr val="accent1"/>
              </a:solidFill>
              <a:latin typeface="+mj-lt"/>
            </a:endParaRPr>
          </a:p>
        </p:txBody>
      </p:sp>
      <p:sp>
        <p:nvSpPr>
          <p:cNvPr id="33" name="TextBox 32">
            <a:extLst>
              <a:ext uri="{FF2B5EF4-FFF2-40B4-BE49-F238E27FC236}">
                <a16:creationId xmlns:a16="http://schemas.microsoft.com/office/drawing/2014/main" id="{FC31E8E1-6DD7-4BFE-A877-25629E2FDBF1}"/>
              </a:ext>
            </a:extLst>
          </p:cNvPr>
          <p:cNvSpPr txBox="1"/>
          <p:nvPr/>
        </p:nvSpPr>
        <p:spPr>
          <a:xfrm>
            <a:off x="3949147" y="2629065"/>
            <a:ext cx="1016625" cy="276999"/>
          </a:xfrm>
          <a:prstGeom prst="rect">
            <a:avLst/>
          </a:prstGeom>
          <a:noFill/>
        </p:spPr>
        <p:txBody>
          <a:bodyPr wrap="none" rtlCol="0">
            <a:spAutoFit/>
          </a:bodyPr>
          <a:lstStyle/>
          <a:p>
            <a:r>
              <a:rPr lang="en-GB" sz="1200" dirty="0">
                <a:latin typeface="+mj-lt"/>
              </a:rPr>
              <a:t>ITEM ARRIVES</a:t>
            </a:r>
          </a:p>
        </p:txBody>
      </p:sp>
      <p:sp>
        <p:nvSpPr>
          <p:cNvPr id="34" name="Rectangle 33">
            <a:extLst>
              <a:ext uri="{FF2B5EF4-FFF2-40B4-BE49-F238E27FC236}">
                <a16:creationId xmlns:a16="http://schemas.microsoft.com/office/drawing/2014/main" id="{927E6E4C-0510-4285-9CFE-F777708A3979}"/>
              </a:ext>
            </a:extLst>
          </p:cNvPr>
          <p:cNvSpPr/>
          <p:nvPr/>
        </p:nvSpPr>
        <p:spPr>
          <a:xfrm>
            <a:off x="515938" y="1822174"/>
            <a:ext cx="2293523" cy="416780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Graphic 41" descr="Home">
            <a:extLst>
              <a:ext uri="{FF2B5EF4-FFF2-40B4-BE49-F238E27FC236}">
                <a16:creationId xmlns:a16="http://schemas.microsoft.com/office/drawing/2014/main" id="{22011745-CB74-41C1-9561-2309D725DE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125" y="1884687"/>
            <a:ext cx="687003" cy="687003"/>
          </a:xfrm>
          <a:prstGeom prst="rect">
            <a:avLst/>
          </a:prstGeom>
        </p:spPr>
      </p:pic>
      <p:sp>
        <p:nvSpPr>
          <p:cNvPr id="22" name="TextBox 21">
            <a:extLst>
              <a:ext uri="{FF2B5EF4-FFF2-40B4-BE49-F238E27FC236}">
                <a16:creationId xmlns:a16="http://schemas.microsoft.com/office/drawing/2014/main" id="{693D30AB-EAF4-458F-BD19-4D41C0BD26CA}"/>
              </a:ext>
            </a:extLst>
          </p:cNvPr>
          <p:cNvSpPr txBox="1"/>
          <p:nvPr/>
        </p:nvSpPr>
        <p:spPr>
          <a:xfrm>
            <a:off x="3899451" y="1741335"/>
            <a:ext cx="1112805" cy="276999"/>
          </a:xfrm>
          <a:prstGeom prst="rect">
            <a:avLst/>
          </a:prstGeom>
          <a:noFill/>
        </p:spPr>
        <p:txBody>
          <a:bodyPr wrap="none" rtlCol="0">
            <a:spAutoFit/>
          </a:bodyPr>
          <a:lstStyle/>
          <a:p>
            <a:r>
              <a:rPr lang="en-GB" sz="1200" dirty="0">
                <a:latin typeface="+mj-lt"/>
              </a:rPr>
              <a:t>AUG/SEPT 2018</a:t>
            </a:r>
          </a:p>
        </p:txBody>
      </p:sp>
      <p:sp>
        <p:nvSpPr>
          <p:cNvPr id="30" name="TextBox 29">
            <a:extLst>
              <a:ext uri="{FF2B5EF4-FFF2-40B4-BE49-F238E27FC236}">
                <a16:creationId xmlns:a16="http://schemas.microsoft.com/office/drawing/2014/main" id="{FE86C671-D686-4D79-B2D3-B9B90F9CDA05}"/>
              </a:ext>
            </a:extLst>
          </p:cNvPr>
          <p:cNvSpPr txBox="1"/>
          <p:nvPr/>
        </p:nvSpPr>
        <p:spPr>
          <a:xfrm>
            <a:off x="687812" y="5042922"/>
            <a:ext cx="1997663" cy="738664"/>
          </a:xfrm>
          <a:prstGeom prst="rect">
            <a:avLst/>
          </a:prstGeom>
          <a:noFill/>
        </p:spPr>
        <p:txBody>
          <a:bodyPr wrap="none" rtlCol="0">
            <a:spAutoFit/>
          </a:bodyPr>
          <a:lstStyle/>
          <a:p>
            <a:pPr algn="ctr"/>
            <a:r>
              <a:rPr lang="en-GB" sz="1400" dirty="0">
                <a:latin typeface="+mj-lt"/>
              </a:rPr>
              <a:t>REACH = 2</a:t>
            </a:r>
          </a:p>
          <a:p>
            <a:pPr algn="ctr"/>
            <a:r>
              <a:rPr lang="en-GB" sz="1400" dirty="0">
                <a:latin typeface="+mj-lt"/>
              </a:rPr>
              <a:t>FREQUENCY = 15</a:t>
            </a:r>
          </a:p>
          <a:p>
            <a:pPr algn="ctr"/>
            <a:r>
              <a:rPr lang="en-GB" sz="1400" dirty="0">
                <a:latin typeface="+mj-lt"/>
              </a:rPr>
              <a:t>COMMERCIAL ACTIONS = 4</a:t>
            </a:r>
          </a:p>
        </p:txBody>
      </p:sp>
      <p:sp>
        <p:nvSpPr>
          <p:cNvPr id="36" name="Rectangle 35">
            <a:extLst>
              <a:ext uri="{FF2B5EF4-FFF2-40B4-BE49-F238E27FC236}">
                <a16:creationId xmlns:a16="http://schemas.microsoft.com/office/drawing/2014/main" id="{CCF6D7B6-9570-4148-967C-EAE448A8168F}"/>
              </a:ext>
            </a:extLst>
          </p:cNvPr>
          <p:cNvSpPr/>
          <p:nvPr/>
        </p:nvSpPr>
        <p:spPr>
          <a:xfrm>
            <a:off x="0" y="6606540"/>
            <a:ext cx="1543050" cy="25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1670B781-6D72-4117-8F94-3F93EC5156CD}"/>
              </a:ext>
            </a:extLst>
          </p:cNvPr>
          <p:cNvSpPr txBox="1"/>
          <p:nvPr/>
        </p:nvSpPr>
        <p:spPr>
          <a:xfrm>
            <a:off x="386660" y="6611779"/>
            <a:ext cx="6339458"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Examples Database Q2 2017 – Q3 2018</a:t>
            </a:r>
          </a:p>
        </p:txBody>
      </p:sp>
      <p:pic>
        <p:nvPicPr>
          <p:cNvPr id="39" name="Graphic 38" descr="Envelope">
            <a:extLst>
              <a:ext uri="{FF2B5EF4-FFF2-40B4-BE49-F238E27FC236}">
                <a16:creationId xmlns:a16="http://schemas.microsoft.com/office/drawing/2014/main" id="{23E8DB00-C9FC-4FB0-B2BA-A53D3E45A5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1397" y="2848652"/>
            <a:ext cx="320492" cy="320492"/>
          </a:xfrm>
          <a:prstGeom prst="rect">
            <a:avLst/>
          </a:prstGeom>
        </p:spPr>
      </p:pic>
      <p:pic>
        <p:nvPicPr>
          <p:cNvPr id="48" name="Graphic 47" descr="Open envelope">
            <a:extLst>
              <a:ext uri="{FF2B5EF4-FFF2-40B4-BE49-F238E27FC236}">
                <a16:creationId xmlns:a16="http://schemas.microsoft.com/office/drawing/2014/main" id="{AF0E9A05-6CEE-4D0F-A8CA-91E358A2F01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28901" y="2840360"/>
            <a:ext cx="291356" cy="291356"/>
          </a:xfrm>
          <a:prstGeom prst="rect">
            <a:avLst/>
          </a:prstGeom>
        </p:spPr>
      </p:pic>
      <p:sp>
        <p:nvSpPr>
          <p:cNvPr id="50" name="Oval 49">
            <a:extLst>
              <a:ext uri="{FF2B5EF4-FFF2-40B4-BE49-F238E27FC236}">
                <a16:creationId xmlns:a16="http://schemas.microsoft.com/office/drawing/2014/main" id="{FD7F8F35-5C78-48D4-B9D4-8B693E0295D7}"/>
              </a:ext>
            </a:extLst>
          </p:cNvPr>
          <p:cNvSpPr/>
          <p:nvPr/>
        </p:nvSpPr>
        <p:spPr>
          <a:xfrm>
            <a:off x="5108679" y="3388423"/>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5</a:t>
            </a:r>
            <a:endParaRPr lang="en-GB" sz="1050" dirty="0">
              <a:solidFill>
                <a:schemeClr val="accent1"/>
              </a:solidFill>
              <a:latin typeface="+mj-lt"/>
            </a:endParaRPr>
          </a:p>
        </p:txBody>
      </p:sp>
      <p:sp>
        <p:nvSpPr>
          <p:cNvPr id="54" name="Oval 53">
            <a:extLst>
              <a:ext uri="{FF2B5EF4-FFF2-40B4-BE49-F238E27FC236}">
                <a16:creationId xmlns:a16="http://schemas.microsoft.com/office/drawing/2014/main" id="{945E6E17-3FA0-41D6-8A26-141A7D493C92}"/>
              </a:ext>
            </a:extLst>
          </p:cNvPr>
          <p:cNvSpPr/>
          <p:nvPr/>
        </p:nvSpPr>
        <p:spPr>
          <a:xfrm>
            <a:off x="11362409" y="2674717"/>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23</a:t>
            </a:r>
            <a:endParaRPr lang="en-GB" sz="1050" dirty="0">
              <a:solidFill>
                <a:schemeClr val="accent1"/>
              </a:solidFill>
              <a:latin typeface="+mj-lt"/>
            </a:endParaRPr>
          </a:p>
        </p:txBody>
      </p:sp>
      <p:pic>
        <p:nvPicPr>
          <p:cNvPr id="57" name="Graphic 56" descr="Female Profile">
            <a:extLst>
              <a:ext uri="{FF2B5EF4-FFF2-40B4-BE49-F238E27FC236}">
                <a16:creationId xmlns:a16="http://schemas.microsoft.com/office/drawing/2014/main" id="{8C5DDE95-A92E-4343-B632-69C79A147D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2496" y="2859493"/>
            <a:ext cx="687003" cy="687003"/>
          </a:xfrm>
          <a:prstGeom prst="rect">
            <a:avLst/>
          </a:prstGeom>
        </p:spPr>
      </p:pic>
      <p:sp>
        <p:nvSpPr>
          <p:cNvPr id="58" name="TextBox 57">
            <a:extLst>
              <a:ext uri="{FF2B5EF4-FFF2-40B4-BE49-F238E27FC236}">
                <a16:creationId xmlns:a16="http://schemas.microsoft.com/office/drawing/2014/main" id="{F15B4452-1820-42C6-93C2-9D617C050635}"/>
              </a:ext>
            </a:extLst>
          </p:cNvPr>
          <p:cNvSpPr txBox="1"/>
          <p:nvPr/>
        </p:nvSpPr>
        <p:spPr>
          <a:xfrm>
            <a:off x="1033735" y="3475232"/>
            <a:ext cx="622285" cy="646331"/>
          </a:xfrm>
          <a:prstGeom prst="rect">
            <a:avLst/>
          </a:prstGeom>
          <a:noFill/>
        </p:spPr>
        <p:txBody>
          <a:bodyPr wrap="none" rtlCol="0">
            <a:spAutoFit/>
          </a:bodyPr>
          <a:lstStyle/>
          <a:p>
            <a:pPr algn="ctr"/>
            <a:r>
              <a:rPr lang="en-GB" sz="1200" dirty="0">
                <a:solidFill>
                  <a:schemeClr val="accent1"/>
                </a:solidFill>
                <a:latin typeface="+mj-lt"/>
              </a:rPr>
              <a:t>FEMALE</a:t>
            </a:r>
          </a:p>
          <a:p>
            <a:pPr algn="ctr"/>
            <a:r>
              <a:rPr lang="en-GB" sz="1200" dirty="0">
                <a:solidFill>
                  <a:schemeClr val="accent1"/>
                </a:solidFill>
                <a:latin typeface="+mj-lt"/>
              </a:rPr>
              <a:t>23-34</a:t>
            </a:r>
          </a:p>
          <a:p>
            <a:pPr algn="ctr"/>
            <a:r>
              <a:rPr lang="en-GB" sz="1200" dirty="0">
                <a:solidFill>
                  <a:schemeClr val="accent1"/>
                </a:solidFill>
                <a:latin typeface="+mj-lt"/>
              </a:rPr>
              <a:t>HHC</a:t>
            </a:r>
          </a:p>
        </p:txBody>
      </p:sp>
      <p:pic>
        <p:nvPicPr>
          <p:cNvPr id="59" name="Graphic 58" descr="Male profile">
            <a:extLst>
              <a:ext uri="{FF2B5EF4-FFF2-40B4-BE49-F238E27FC236}">
                <a16:creationId xmlns:a16="http://schemas.microsoft.com/office/drawing/2014/main" id="{AC0DA0E8-D6DD-4E0B-9092-ECCBF53F96A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62060" y="2815634"/>
            <a:ext cx="755703" cy="755703"/>
          </a:xfrm>
          <a:prstGeom prst="rect">
            <a:avLst/>
          </a:prstGeom>
        </p:spPr>
      </p:pic>
      <p:sp>
        <p:nvSpPr>
          <p:cNvPr id="60" name="TextBox 59">
            <a:extLst>
              <a:ext uri="{FF2B5EF4-FFF2-40B4-BE49-F238E27FC236}">
                <a16:creationId xmlns:a16="http://schemas.microsoft.com/office/drawing/2014/main" id="{899D3FF7-3C51-4EF4-805F-6D13240DBA2C}"/>
              </a:ext>
            </a:extLst>
          </p:cNvPr>
          <p:cNvSpPr txBox="1"/>
          <p:nvPr/>
        </p:nvSpPr>
        <p:spPr>
          <a:xfrm>
            <a:off x="1757592" y="3475232"/>
            <a:ext cx="548548" cy="461665"/>
          </a:xfrm>
          <a:prstGeom prst="rect">
            <a:avLst/>
          </a:prstGeom>
          <a:noFill/>
        </p:spPr>
        <p:txBody>
          <a:bodyPr wrap="none" rtlCol="0">
            <a:spAutoFit/>
          </a:bodyPr>
          <a:lstStyle/>
          <a:p>
            <a:pPr algn="ctr"/>
            <a:r>
              <a:rPr lang="en-GB" sz="1200" dirty="0">
                <a:solidFill>
                  <a:schemeClr val="accent2"/>
                </a:solidFill>
                <a:latin typeface="+mj-lt"/>
              </a:rPr>
              <a:t>MALE</a:t>
            </a:r>
          </a:p>
          <a:p>
            <a:pPr algn="ctr"/>
            <a:r>
              <a:rPr lang="en-GB" sz="1200" dirty="0">
                <a:solidFill>
                  <a:schemeClr val="accent2"/>
                </a:solidFill>
                <a:latin typeface="+mj-lt"/>
              </a:rPr>
              <a:t>35-44</a:t>
            </a:r>
          </a:p>
        </p:txBody>
      </p:sp>
      <p:sp>
        <p:nvSpPr>
          <p:cNvPr id="61" name="TextBox 60">
            <a:extLst>
              <a:ext uri="{FF2B5EF4-FFF2-40B4-BE49-F238E27FC236}">
                <a16:creationId xmlns:a16="http://schemas.microsoft.com/office/drawing/2014/main" id="{BBCA098F-F932-4E6E-827E-DB4E3266AD1D}"/>
              </a:ext>
            </a:extLst>
          </p:cNvPr>
          <p:cNvSpPr txBox="1"/>
          <p:nvPr/>
        </p:nvSpPr>
        <p:spPr>
          <a:xfrm>
            <a:off x="1135197" y="1994922"/>
            <a:ext cx="910827" cy="461665"/>
          </a:xfrm>
          <a:prstGeom prst="rect">
            <a:avLst/>
          </a:prstGeom>
          <a:noFill/>
        </p:spPr>
        <p:txBody>
          <a:bodyPr wrap="none" rtlCol="0">
            <a:spAutoFit/>
          </a:bodyPr>
          <a:lstStyle/>
          <a:p>
            <a:r>
              <a:rPr lang="en-GB" sz="1200" dirty="0">
                <a:latin typeface="+mj-lt"/>
              </a:rPr>
              <a:t>C2</a:t>
            </a:r>
          </a:p>
          <a:p>
            <a:r>
              <a:rPr lang="en-GB" sz="1200" dirty="0">
                <a:latin typeface="+mj-lt"/>
              </a:rPr>
              <a:t>NORTH EAST</a:t>
            </a:r>
          </a:p>
        </p:txBody>
      </p:sp>
      <p:pic>
        <p:nvPicPr>
          <p:cNvPr id="47" name="Graphic 46" descr="Share">
            <a:extLst>
              <a:ext uri="{FF2B5EF4-FFF2-40B4-BE49-F238E27FC236}">
                <a16:creationId xmlns:a16="http://schemas.microsoft.com/office/drawing/2014/main" id="{CFC35D93-15AA-44DF-93A8-03A6C2A1E70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06618" y="2840360"/>
            <a:ext cx="291356" cy="291356"/>
          </a:xfrm>
          <a:prstGeom prst="rect">
            <a:avLst/>
          </a:prstGeom>
        </p:spPr>
      </p:pic>
      <p:pic>
        <p:nvPicPr>
          <p:cNvPr id="67" name="Graphic 66" descr="Eye">
            <a:extLst>
              <a:ext uri="{FF2B5EF4-FFF2-40B4-BE49-F238E27FC236}">
                <a16:creationId xmlns:a16="http://schemas.microsoft.com/office/drawing/2014/main" id="{EC03CE50-6A60-4444-8886-BC658802810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31251" y="2792141"/>
            <a:ext cx="387795" cy="387795"/>
          </a:xfrm>
          <a:prstGeom prst="rect">
            <a:avLst/>
          </a:prstGeom>
        </p:spPr>
      </p:pic>
      <p:sp>
        <p:nvSpPr>
          <p:cNvPr id="74" name="Oval 73">
            <a:extLst>
              <a:ext uri="{FF2B5EF4-FFF2-40B4-BE49-F238E27FC236}">
                <a16:creationId xmlns:a16="http://schemas.microsoft.com/office/drawing/2014/main" id="{5F592EC3-1792-4D09-83DE-C68968905C62}"/>
              </a:ext>
            </a:extLst>
          </p:cNvPr>
          <p:cNvSpPr/>
          <p:nvPr/>
        </p:nvSpPr>
        <p:spPr>
          <a:xfrm>
            <a:off x="4280573" y="3600272"/>
            <a:ext cx="95474" cy="954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Oval 74">
            <a:extLst>
              <a:ext uri="{FF2B5EF4-FFF2-40B4-BE49-F238E27FC236}">
                <a16:creationId xmlns:a16="http://schemas.microsoft.com/office/drawing/2014/main" id="{B6DC1C68-EC29-42F6-BBDE-3FEC556685D0}"/>
              </a:ext>
            </a:extLst>
          </p:cNvPr>
          <p:cNvSpPr/>
          <p:nvPr/>
        </p:nvSpPr>
        <p:spPr>
          <a:xfrm>
            <a:off x="4238873" y="4950278"/>
            <a:ext cx="95474" cy="954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Oval 75">
            <a:extLst>
              <a:ext uri="{FF2B5EF4-FFF2-40B4-BE49-F238E27FC236}">
                <a16:creationId xmlns:a16="http://schemas.microsoft.com/office/drawing/2014/main" id="{943CDD74-7FD0-406E-B65A-D7FBC0C0358B}"/>
              </a:ext>
            </a:extLst>
          </p:cNvPr>
          <p:cNvSpPr/>
          <p:nvPr/>
        </p:nvSpPr>
        <p:spPr>
          <a:xfrm>
            <a:off x="10661583" y="4957332"/>
            <a:ext cx="95474" cy="954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Oval 76">
            <a:extLst>
              <a:ext uri="{FF2B5EF4-FFF2-40B4-BE49-F238E27FC236}">
                <a16:creationId xmlns:a16="http://schemas.microsoft.com/office/drawing/2014/main" id="{00EE5911-7240-4B98-A85C-17DDF4E0A9EA}"/>
              </a:ext>
            </a:extLst>
          </p:cNvPr>
          <p:cNvSpPr/>
          <p:nvPr/>
        </p:nvSpPr>
        <p:spPr>
          <a:xfrm>
            <a:off x="10653254" y="3609810"/>
            <a:ext cx="105021" cy="10502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Oval 77">
            <a:extLst>
              <a:ext uri="{FF2B5EF4-FFF2-40B4-BE49-F238E27FC236}">
                <a16:creationId xmlns:a16="http://schemas.microsoft.com/office/drawing/2014/main" id="{A0E81C40-C817-46DE-A3C1-41C173042A7A}"/>
              </a:ext>
            </a:extLst>
          </p:cNvPr>
          <p:cNvSpPr/>
          <p:nvPr/>
        </p:nvSpPr>
        <p:spPr>
          <a:xfrm>
            <a:off x="10525069" y="2261324"/>
            <a:ext cx="105021" cy="10502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9" name="Graphic 48" descr="School boy">
            <a:extLst>
              <a:ext uri="{FF2B5EF4-FFF2-40B4-BE49-F238E27FC236}">
                <a16:creationId xmlns:a16="http://schemas.microsoft.com/office/drawing/2014/main" id="{56E6D7AC-2A41-4D7F-8768-488D891DEE7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18949" y="4051484"/>
            <a:ext cx="516155" cy="516155"/>
          </a:xfrm>
          <a:prstGeom prst="rect">
            <a:avLst/>
          </a:prstGeom>
        </p:spPr>
      </p:pic>
      <p:sp>
        <p:nvSpPr>
          <p:cNvPr id="62" name="TextBox 61">
            <a:extLst>
              <a:ext uri="{FF2B5EF4-FFF2-40B4-BE49-F238E27FC236}">
                <a16:creationId xmlns:a16="http://schemas.microsoft.com/office/drawing/2014/main" id="{EAD937BE-6230-434C-A441-EF4633D61B15}"/>
              </a:ext>
            </a:extLst>
          </p:cNvPr>
          <p:cNvSpPr txBox="1"/>
          <p:nvPr/>
        </p:nvSpPr>
        <p:spPr>
          <a:xfrm>
            <a:off x="1415304" y="4460176"/>
            <a:ext cx="497252" cy="461665"/>
          </a:xfrm>
          <a:prstGeom prst="rect">
            <a:avLst/>
          </a:prstGeom>
          <a:noFill/>
        </p:spPr>
        <p:txBody>
          <a:bodyPr wrap="none" rtlCol="0">
            <a:spAutoFit/>
          </a:bodyPr>
          <a:lstStyle/>
          <a:p>
            <a:pPr algn="ctr"/>
            <a:r>
              <a:rPr lang="en-GB" sz="1200" dirty="0">
                <a:solidFill>
                  <a:schemeClr val="accent3"/>
                </a:solidFill>
                <a:latin typeface="+mj-lt"/>
              </a:rPr>
              <a:t>MALE</a:t>
            </a:r>
          </a:p>
          <a:p>
            <a:pPr algn="ctr"/>
            <a:r>
              <a:rPr lang="en-GB" sz="1200" dirty="0">
                <a:solidFill>
                  <a:schemeClr val="accent3"/>
                </a:solidFill>
                <a:latin typeface="+mj-lt"/>
              </a:rPr>
              <a:t>0-16</a:t>
            </a:r>
          </a:p>
        </p:txBody>
      </p:sp>
      <p:pic>
        <p:nvPicPr>
          <p:cNvPr id="63" name="Picture 2" descr="Image result for NHS LOGO">
            <a:extLst>
              <a:ext uri="{FF2B5EF4-FFF2-40B4-BE49-F238E27FC236}">
                <a16:creationId xmlns:a16="http://schemas.microsoft.com/office/drawing/2014/main" id="{5ABD76B1-6455-4717-A006-74FE4DB4F4D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599791" y="401133"/>
            <a:ext cx="2203380" cy="580223"/>
          </a:xfrm>
          <a:prstGeom prst="rect">
            <a:avLst/>
          </a:prstGeom>
          <a:noFill/>
          <a:extLst>
            <a:ext uri="{909E8E84-426E-40DD-AFC4-6F175D3DCCD1}">
              <a14:hiddenFill xmlns:a14="http://schemas.microsoft.com/office/drawing/2010/main">
                <a:solidFill>
                  <a:srgbClr val="FFFFFF"/>
                </a:solidFill>
              </a14:hiddenFill>
            </a:ext>
          </a:extLst>
        </p:spPr>
      </p:pic>
      <p:pic>
        <p:nvPicPr>
          <p:cNvPr id="64" name="Graphic 63" descr="Open Folder">
            <a:extLst>
              <a:ext uri="{FF2B5EF4-FFF2-40B4-BE49-F238E27FC236}">
                <a16:creationId xmlns:a16="http://schemas.microsoft.com/office/drawing/2014/main" id="{F8E74A39-A5F9-400A-9250-928DA3266D1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760909" y="3126652"/>
            <a:ext cx="352541" cy="352541"/>
          </a:xfrm>
          <a:prstGeom prst="rect">
            <a:avLst/>
          </a:prstGeom>
        </p:spPr>
      </p:pic>
      <p:pic>
        <p:nvPicPr>
          <p:cNvPr id="66" name="Graphic 65" descr="Single gear">
            <a:extLst>
              <a:ext uri="{FF2B5EF4-FFF2-40B4-BE49-F238E27FC236}">
                <a16:creationId xmlns:a16="http://schemas.microsoft.com/office/drawing/2014/main" id="{C27AE14C-54A0-4BD9-9C09-8BBF2CDD654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327871" y="3105603"/>
            <a:ext cx="387795" cy="387795"/>
          </a:xfrm>
          <a:prstGeom prst="rect">
            <a:avLst/>
          </a:prstGeom>
        </p:spPr>
      </p:pic>
      <p:pic>
        <p:nvPicPr>
          <p:cNvPr id="80" name="Graphic 79" descr="Chat">
            <a:extLst>
              <a:ext uri="{FF2B5EF4-FFF2-40B4-BE49-F238E27FC236}">
                <a16:creationId xmlns:a16="http://schemas.microsoft.com/office/drawing/2014/main" id="{3F7BB3C5-A3B9-4D43-9332-5EBE7662AE3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884558" y="3147043"/>
            <a:ext cx="426575" cy="426575"/>
          </a:xfrm>
          <a:prstGeom prst="rect">
            <a:avLst/>
          </a:prstGeom>
        </p:spPr>
      </p:pic>
      <p:pic>
        <p:nvPicPr>
          <p:cNvPr id="82" name="Graphic 81" descr="Envelope">
            <a:extLst>
              <a:ext uri="{FF2B5EF4-FFF2-40B4-BE49-F238E27FC236}">
                <a16:creationId xmlns:a16="http://schemas.microsoft.com/office/drawing/2014/main" id="{BE0A792F-B08B-40A0-AA9A-B5A6106D89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66740" y="2571690"/>
            <a:ext cx="320492" cy="320492"/>
          </a:xfrm>
          <a:prstGeom prst="rect">
            <a:avLst/>
          </a:prstGeom>
        </p:spPr>
      </p:pic>
      <p:pic>
        <p:nvPicPr>
          <p:cNvPr id="83" name="Graphic 82" descr="Open envelope">
            <a:extLst>
              <a:ext uri="{FF2B5EF4-FFF2-40B4-BE49-F238E27FC236}">
                <a16:creationId xmlns:a16="http://schemas.microsoft.com/office/drawing/2014/main" id="{A56FAE88-1550-4345-8112-1F85156FFC1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81308" y="2943954"/>
            <a:ext cx="291356" cy="291356"/>
          </a:xfrm>
          <a:prstGeom prst="rect">
            <a:avLst/>
          </a:prstGeom>
        </p:spPr>
      </p:pic>
      <p:pic>
        <p:nvPicPr>
          <p:cNvPr id="84" name="Graphic 83" descr="Eye">
            <a:extLst>
              <a:ext uri="{FF2B5EF4-FFF2-40B4-BE49-F238E27FC236}">
                <a16:creationId xmlns:a16="http://schemas.microsoft.com/office/drawing/2014/main" id="{22E732D4-1719-4B70-958F-8F11D886BC5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33089" y="3189420"/>
            <a:ext cx="387795" cy="387795"/>
          </a:xfrm>
          <a:prstGeom prst="rect">
            <a:avLst/>
          </a:prstGeom>
        </p:spPr>
      </p:pic>
      <p:pic>
        <p:nvPicPr>
          <p:cNvPr id="85" name="Graphic 84" descr="Download">
            <a:extLst>
              <a:ext uri="{FF2B5EF4-FFF2-40B4-BE49-F238E27FC236}">
                <a16:creationId xmlns:a16="http://schemas.microsoft.com/office/drawing/2014/main" id="{D811EF9A-12EA-4E34-A6BC-AC401564BA89}"/>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458175" y="2851406"/>
            <a:ext cx="387795" cy="387795"/>
          </a:xfrm>
          <a:prstGeom prst="rect">
            <a:avLst/>
          </a:prstGeom>
        </p:spPr>
      </p:pic>
      <p:pic>
        <p:nvPicPr>
          <p:cNvPr id="86" name="Graphic 85" descr="Pin">
            <a:extLst>
              <a:ext uri="{FF2B5EF4-FFF2-40B4-BE49-F238E27FC236}">
                <a16:creationId xmlns:a16="http://schemas.microsoft.com/office/drawing/2014/main" id="{A43C0C11-403A-444C-AAD8-545E957CA5B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491826" y="2582619"/>
            <a:ext cx="320492" cy="320492"/>
          </a:xfrm>
          <a:prstGeom prst="rect">
            <a:avLst/>
          </a:prstGeom>
        </p:spPr>
      </p:pic>
      <p:pic>
        <p:nvPicPr>
          <p:cNvPr id="87" name="Graphic 86" descr="Chat">
            <a:extLst>
              <a:ext uri="{FF2B5EF4-FFF2-40B4-BE49-F238E27FC236}">
                <a16:creationId xmlns:a16="http://schemas.microsoft.com/office/drawing/2014/main" id="{0163D4A2-355F-4061-906F-4EC495A7033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0458175" y="3227881"/>
            <a:ext cx="387795" cy="387795"/>
          </a:xfrm>
          <a:prstGeom prst="rect">
            <a:avLst/>
          </a:prstGeom>
        </p:spPr>
      </p:pic>
      <p:pic>
        <p:nvPicPr>
          <p:cNvPr id="89" name="Graphic 88" descr="Open envelope">
            <a:extLst>
              <a:ext uri="{FF2B5EF4-FFF2-40B4-BE49-F238E27FC236}">
                <a16:creationId xmlns:a16="http://schemas.microsoft.com/office/drawing/2014/main" id="{03685C6A-F745-4432-89D7-CAB2D481911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40974" y="4250256"/>
            <a:ext cx="264869" cy="264869"/>
          </a:xfrm>
          <a:prstGeom prst="rect">
            <a:avLst/>
          </a:prstGeom>
        </p:spPr>
      </p:pic>
      <p:pic>
        <p:nvPicPr>
          <p:cNvPr id="90" name="Graphic 89" descr="Download">
            <a:extLst>
              <a:ext uri="{FF2B5EF4-FFF2-40B4-BE49-F238E27FC236}">
                <a16:creationId xmlns:a16="http://schemas.microsoft.com/office/drawing/2014/main" id="{80BCA258-2431-49C7-B232-251EF28ACB35}"/>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574056" y="3896700"/>
            <a:ext cx="387795" cy="387795"/>
          </a:xfrm>
          <a:prstGeom prst="rect">
            <a:avLst/>
          </a:prstGeom>
        </p:spPr>
      </p:pic>
      <p:pic>
        <p:nvPicPr>
          <p:cNvPr id="91" name="Graphic 90" descr="Footprints">
            <a:extLst>
              <a:ext uri="{FF2B5EF4-FFF2-40B4-BE49-F238E27FC236}">
                <a16:creationId xmlns:a16="http://schemas.microsoft.com/office/drawing/2014/main" id="{4F2DC2C9-6A3B-4259-B0E1-ED3CB27939FB}"/>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5400000">
            <a:off x="5385859" y="4513430"/>
            <a:ext cx="387795" cy="387795"/>
          </a:xfrm>
          <a:prstGeom prst="rect">
            <a:avLst/>
          </a:prstGeom>
        </p:spPr>
      </p:pic>
      <p:pic>
        <p:nvPicPr>
          <p:cNvPr id="92" name="Graphic 91" descr="Single gear">
            <a:extLst>
              <a:ext uri="{FF2B5EF4-FFF2-40B4-BE49-F238E27FC236}">
                <a16:creationId xmlns:a16="http://schemas.microsoft.com/office/drawing/2014/main" id="{D332CB26-239F-4C1D-B3E0-F7C43A6F3F7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227503" y="4222444"/>
            <a:ext cx="320492" cy="320492"/>
          </a:xfrm>
          <a:prstGeom prst="rect">
            <a:avLst/>
          </a:prstGeom>
        </p:spPr>
      </p:pic>
      <p:pic>
        <p:nvPicPr>
          <p:cNvPr id="93" name="Graphic 92" descr="Eye">
            <a:extLst>
              <a:ext uri="{FF2B5EF4-FFF2-40B4-BE49-F238E27FC236}">
                <a16:creationId xmlns:a16="http://schemas.microsoft.com/office/drawing/2014/main" id="{813DD243-B8D3-4370-91DB-CB1B81556DF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186261" y="3896700"/>
            <a:ext cx="387795" cy="387795"/>
          </a:xfrm>
          <a:prstGeom prst="rect">
            <a:avLst/>
          </a:prstGeom>
        </p:spPr>
      </p:pic>
      <p:pic>
        <p:nvPicPr>
          <p:cNvPr id="94" name="Graphic 93" descr="Chat">
            <a:extLst>
              <a:ext uri="{FF2B5EF4-FFF2-40B4-BE49-F238E27FC236}">
                <a16:creationId xmlns:a16="http://schemas.microsoft.com/office/drawing/2014/main" id="{9643FDBF-046A-4F2D-A7FF-0B2BAE3E0F1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941298" y="4513430"/>
            <a:ext cx="387795" cy="387795"/>
          </a:xfrm>
          <a:prstGeom prst="rect">
            <a:avLst/>
          </a:prstGeom>
        </p:spPr>
      </p:pic>
      <p:pic>
        <p:nvPicPr>
          <p:cNvPr id="95" name="Graphic 94" descr="Magnifying glass">
            <a:extLst>
              <a:ext uri="{FF2B5EF4-FFF2-40B4-BE49-F238E27FC236}">
                <a16:creationId xmlns:a16="http://schemas.microsoft.com/office/drawing/2014/main" id="{24F6A899-11EB-4D48-B7D9-0A67D129B612}"/>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589237" y="4237012"/>
            <a:ext cx="291356" cy="291356"/>
          </a:xfrm>
          <a:prstGeom prst="rect">
            <a:avLst/>
          </a:prstGeom>
        </p:spPr>
      </p:pic>
      <p:pic>
        <p:nvPicPr>
          <p:cNvPr id="96" name="Graphic 95" descr="Eye">
            <a:extLst>
              <a:ext uri="{FF2B5EF4-FFF2-40B4-BE49-F238E27FC236}">
                <a16:creationId xmlns:a16="http://schemas.microsoft.com/office/drawing/2014/main" id="{FB3D4EDE-E6CF-439C-9F92-533EBAC9376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780255" y="3896700"/>
            <a:ext cx="387795" cy="387795"/>
          </a:xfrm>
          <a:prstGeom prst="rect">
            <a:avLst/>
          </a:prstGeom>
        </p:spPr>
      </p:pic>
      <p:sp>
        <p:nvSpPr>
          <p:cNvPr id="97" name="TextBox 96">
            <a:extLst>
              <a:ext uri="{FF2B5EF4-FFF2-40B4-BE49-F238E27FC236}">
                <a16:creationId xmlns:a16="http://schemas.microsoft.com/office/drawing/2014/main" id="{9063FBBF-18B6-4DB9-B5AC-917543BA3D13}"/>
              </a:ext>
            </a:extLst>
          </p:cNvPr>
          <p:cNvSpPr txBox="1"/>
          <p:nvPr/>
        </p:nvSpPr>
        <p:spPr>
          <a:xfrm>
            <a:off x="9667469" y="5060839"/>
            <a:ext cx="1152880" cy="276999"/>
          </a:xfrm>
          <a:prstGeom prst="rect">
            <a:avLst/>
          </a:prstGeom>
          <a:noFill/>
        </p:spPr>
        <p:txBody>
          <a:bodyPr wrap="none" rtlCol="0">
            <a:spAutoFit/>
          </a:bodyPr>
          <a:lstStyle/>
          <a:p>
            <a:r>
              <a:rPr lang="en-GB" sz="1200" dirty="0">
                <a:latin typeface="+mj-lt"/>
              </a:rPr>
              <a:t>STI IN THE HOME</a:t>
            </a:r>
          </a:p>
        </p:txBody>
      </p:sp>
    </p:spTree>
    <p:extLst>
      <p:ext uri="{BB962C8B-B14F-4D97-AF65-F5344CB8AC3E}">
        <p14:creationId xmlns:p14="http://schemas.microsoft.com/office/powerpoint/2010/main" val="2168397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619F5BD-C232-4AD3-862E-89D1C6B8D406}"/>
              </a:ext>
            </a:extLst>
          </p:cNvPr>
          <p:cNvSpPr>
            <a:spLocks noGrp="1"/>
          </p:cNvSpPr>
          <p:nvPr>
            <p:ph type="body" sz="quarter" idx="11"/>
          </p:nvPr>
        </p:nvSpPr>
        <p:spPr/>
        <p:txBody>
          <a:bodyPr/>
          <a:lstStyle/>
          <a:p>
            <a:endParaRPr lang="en-GB" dirty="0"/>
          </a:p>
        </p:txBody>
      </p:sp>
      <p:sp>
        <p:nvSpPr>
          <p:cNvPr id="7" name="Text Placeholder 6">
            <a:extLst>
              <a:ext uri="{FF2B5EF4-FFF2-40B4-BE49-F238E27FC236}">
                <a16:creationId xmlns:a16="http://schemas.microsoft.com/office/drawing/2014/main" id="{7463C8FD-7E9B-4A52-ADE2-C967C362A104}"/>
              </a:ext>
            </a:extLst>
          </p:cNvPr>
          <p:cNvSpPr>
            <a:spLocks noGrp="1"/>
          </p:cNvSpPr>
          <p:nvPr>
            <p:ph type="body" sz="quarter" idx="12"/>
          </p:nvPr>
        </p:nvSpPr>
        <p:spPr/>
        <p:txBody>
          <a:bodyPr/>
          <a:lstStyle/>
          <a:p>
            <a:endParaRPr lang="en-GB" dirty="0"/>
          </a:p>
        </p:txBody>
      </p:sp>
      <p:sp>
        <p:nvSpPr>
          <p:cNvPr id="8" name="Text Placeholder 7">
            <a:extLst>
              <a:ext uri="{FF2B5EF4-FFF2-40B4-BE49-F238E27FC236}">
                <a16:creationId xmlns:a16="http://schemas.microsoft.com/office/drawing/2014/main" id="{9ADEE18E-110D-41CE-A915-8F3207A43C22}"/>
              </a:ext>
            </a:extLst>
          </p:cNvPr>
          <p:cNvSpPr>
            <a:spLocks noGrp="1"/>
          </p:cNvSpPr>
          <p:nvPr>
            <p:ph type="body" sz="quarter" idx="13"/>
          </p:nvPr>
        </p:nvSpPr>
        <p:spPr/>
        <p:txBody>
          <a:bodyPr/>
          <a:lstStyle/>
          <a:p>
            <a:endParaRPr lang="en-GB" dirty="0"/>
          </a:p>
        </p:txBody>
      </p:sp>
      <p:sp>
        <p:nvSpPr>
          <p:cNvPr id="9" name="Text Placeholder 8">
            <a:extLst>
              <a:ext uri="{FF2B5EF4-FFF2-40B4-BE49-F238E27FC236}">
                <a16:creationId xmlns:a16="http://schemas.microsoft.com/office/drawing/2014/main" id="{49618E71-429A-4000-95AF-97C3201B1617}"/>
              </a:ext>
            </a:extLst>
          </p:cNvPr>
          <p:cNvSpPr>
            <a:spLocks noGrp="1"/>
          </p:cNvSpPr>
          <p:nvPr>
            <p:ph type="body" sz="quarter" idx="14"/>
          </p:nvPr>
        </p:nvSpPr>
        <p:spPr/>
        <p:txBody>
          <a:bodyPr/>
          <a:lstStyle/>
          <a:p>
            <a:endParaRPr lang="en-GB" dirty="0"/>
          </a:p>
        </p:txBody>
      </p:sp>
      <p:sp>
        <p:nvSpPr>
          <p:cNvPr id="3" name="Slide Number Placeholder 2">
            <a:extLst>
              <a:ext uri="{FF2B5EF4-FFF2-40B4-BE49-F238E27FC236}">
                <a16:creationId xmlns:a16="http://schemas.microsoft.com/office/drawing/2014/main" id="{9879B084-5BFE-42C8-9D76-9FA62C56A5CB}"/>
              </a:ext>
            </a:extLst>
          </p:cNvPr>
          <p:cNvSpPr>
            <a:spLocks noGrp="1"/>
          </p:cNvSpPr>
          <p:nvPr>
            <p:ph type="sldNum" sz="quarter" idx="4294967295"/>
          </p:nvPr>
        </p:nvSpPr>
        <p:spPr>
          <a:xfrm>
            <a:off x="11766550" y="6443663"/>
            <a:ext cx="425450" cy="179387"/>
          </a:xfrm>
          <a:prstGeom prst="rect">
            <a:avLst/>
          </a:prstGeom>
        </p:spPr>
        <p:txBody>
          <a:bodyPr/>
          <a:lstStyle/>
          <a:p>
            <a:fld id="{887360FE-02F5-4392-9C12-7D03F05745BB}" type="slidenum">
              <a:rPr lang="en-GB" smtClean="0"/>
              <a:pPr/>
              <a:t>15</a:t>
            </a:fld>
            <a:endParaRPr lang="en-GB" dirty="0"/>
          </a:p>
        </p:txBody>
      </p:sp>
    </p:spTree>
    <p:extLst>
      <p:ext uri="{BB962C8B-B14F-4D97-AF65-F5344CB8AC3E}">
        <p14:creationId xmlns:p14="http://schemas.microsoft.com/office/powerpoint/2010/main" val="2250870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40BCB-5F40-4E5B-AD8F-AE1E53BB7448}"/>
              </a:ext>
            </a:extLst>
          </p:cNvPr>
          <p:cNvSpPr>
            <a:spLocks noGrp="1"/>
          </p:cNvSpPr>
          <p:nvPr>
            <p:ph type="title"/>
          </p:nvPr>
        </p:nvSpPr>
        <p:spPr/>
        <p:txBody>
          <a:bodyPr/>
          <a:lstStyle/>
          <a:p>
            <a:r>
              <a:rPr lang="en-GB" dirty="0"/>
              <a:t>Not getting consumers to act costs</a:t>
            </a:r>
          </a:p>
        </p:txBody>
      </p:sp>
      <p:sp>
        <p:nvSpPr>
          <p:cNvPr id="4" name="Text Placeholder 3">
            <a:extLst>
              <a:ext uri="{FF2B5EF4-FFF2-40B4-BE49-F238E27FC236}">
                <a16:creationId xmlns:a16="http://schemas.microsoft.com/office/drawing/2014/main" id="{11890F9E-850B-4A0F-92E6-6ABB8490C429}"/>
              </a:ext>
            </a:extLst>
          </p:cNvPr>
          <p:cNvSpPr>
            <a:spLocks noGrp="1"/>
          </p:cNvSpPr>
          <p:nvPr>
            <p:ph type="body" sz="quarter" idx="11"/>
          </p:nvPr>
        </p:nvSpPr>
        <p:spPr/>
        <p:txBody>
          <a:bodyPr/>
          <a:lstStyle/>
          <a:p>
            <a:endParaRPr lang="en-GB" dirty="0"/>
          </a:p>
        </p:txBody>
      </p:sp>
      <p:pic>
        <p:nvPicPr>
          <p:cNvPr id="6" name="Picture 5">
            <a:extLst>
              <a:ext uri="{FF2B5EF4-FFF2-40B4-BE49-F238E27FC236}">
                <a16:creationId xmlns:a16="http://schemas.microsoft.com/office/drawing/2014/main" id="{07F66BF3-3713-4FBE-BCAD-4CC75C38521A}"/>
              </a:ext>
            </a:extLst>
          </p:cNvPr>
          <p:cNvPicPr>
            <a:picLocks noChangeAspect="1"/>
          </p:cNvPicPr>
          <p:nvPr/>
        </p:nvPicPr>
        <p:blipFill>
          <a:blip r:embed="rId3"/>
          <a:stretch>
            <a:fillRect/>
          </a:stretch>
        </p:blipFill>
        <p:spPr>
          <a:xfrm>
            <a:off x="515938" y="1623337"/>
            <a:ext cx="7199312" cy="236933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F61D306-7DB8-46C9-BAA9-B4F9E3F15B8C}"/>
              </a:ext>
            </a:extLst>
          </p:cNvPr>
          <p:cNvPicPr>
            <a:picLocks noChangeAspect="1"/>
          </p:cNvPicPr>
          <p:nvPr/>
        </p:nvPicPr>
        <p:blipFill>
          <a:blip r:embed="rId4"/>
          <a:stretch>
            <a:fillRect/>
          </a:stretch>
        </p:blipFill>
        <p:spPr>
          <a:xfrm>
            <a:off x="3636715" y="4120277"/>
            <a:ext cx="8005685" cy="2049107"/>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818F6501-A423-4827-9C2D-BE32D48CDD96}"/>
              </a:ext>
            </a:extLst>
          </p:cNvPr>
          <p:cNvSpPr/>
          <p:nvPr/>
        </p:nvSpPr>
        <p:spPr>
          <a:xfrm>
            <a:off x="0" y="6549390"/>
            <a:ext cx="1725930"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3993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BC7E-23D4-4388-9A83-2C46382D7D65}"/>
              </a:ext>
            </a:extLst>
          </p:cNvPr>
          <p:cNvSpPr>
            <a:spLocks noGrp="1"/>
          </p:cNvSpPr>
          <p:nvPr>
            <p:ph type="title"/>
          </p:nvPr>
        </p:nvSpPr>
        <p:spPr/>
        <p:txBody>
          <a:bodyPr/>
          <a:lstStyle/>
          <a:p>
            <a:r>
              <a:rPr lang="en-GB" dirty="0"/>
              <a:t>Obesity and diabetes are on the rise</a:t>
            </a:r>
          </a:p>
        </p:txBody>
      </p:sp>
      <p:sp>
        <p:nvSpPr>
          <p:cNvPr id="3" name="Slide Number Placeholder 2">
            <a:extLst>
              <a:ext uri="{FF2B5EF4-FFF2-40B4-BE49-F238E27FC236}">
                <a16:creationId xmlns:a16="http://schemas.microsoft.com/office/drawing/2014/main" id="{65A24D05-56D5-424C-B029-C29351C51B04}"/>
              </a:ext>
            </a:extLst>
          </p:cNvPr>
          <p:cNvSpPr>
            <a:spLocks noGrp="1"/>
          </p:cNvSpPr>
          <p:nvPr>
            <p:ph type="sldNum" sz="quarter" idx="10"/>
          </p:nvPr>
        </p:nvSpPr>
        <p:spPr/>
        <p:txBody>
          <a:bodyPr/>
          <a:lstStyle/>
          <a:p>
            <a:fld id="{887360FE-02F5-4392-9C12-7D03F05745BB}" type="slidenum">
              <a:rPr lang="en-GB" smtClean="0"/>
              <a:pPr/>
              <a:t>3</a:t>
            </a:fld>
            <a:endParaRPr lang="en-GB" dirty="0"/>
          </a:p>
        </p:txBody>
      </p:sp>
      <p:sp>
        <p:nvSpPr>
          <p:cNvPr id="4" name="Text Placeholder 3">
            <a:extLst>
              <a:ext uri="{FF2B5EF4-FFF2-40B4-BE49-F238E27FC236}">
                <a16:creationId xmlns:a16="http://schemas.microsoft.com/office/drawing/2014/main" id="{DAE30107-7510-41DF-ACA4-38438C74B80B}"/>
              </a:ext>
            </a:extLst>
          </p:cNvPr>
          <p:cNvSpPr>
            <a:spLocks noGrp="1"/>
          </p:cNvSpPr>
          <p:nvPr>
            <p:ph type="body" sz="quarter" idx="11"/>
          </p:nvPr>
        </p:nvSpPr>
        <p:spPr/>
        <p:txBody>
          <a:bodyPr/>
          <a:lstStyle/>
          <a:p>
            <a:r>
              <a:rPr lang="en-GB" dirty="0"/>
              <a:t>Whilst people are living longer there are big health issues to tackle</a:t>
            </a:r>
          </a:p>
        </p:txBody>
      </p:sp>
      <p:pic>
        <p:nvPicPr>
          <p:cNvPr id="6" name="Picture 5">
            <a:extLst>
              <a:ext uri="{FF2B5EF4-FFF2-40B4-BE49-F238E27FC236}">
                <a16:creationId xmlns:a16="http://schemas.microsoft.com/office/drawing/2014/main" id="{B77A5E4E-2F45-4F2C-B7F3-ACF68D649E92}"/>
              </a:ext>
            </a:extLst>
          </p:cNvPr>
          <p:cNvPicPr>
            <a:picLocks noChangeAspect="1"/>
          </p:cNvPicPr>
          <p:nvPr/>
        </p:nvPicPr>
        <p:blipFill rotWithShape="1">
          <a:blip r:embed="rId3"/>
          <a:srcRect l="423" t="549"/>
          <a:stretch/>
        </p:blipFill>
        <p:spPr>
          <a:xfrm>
            <a:off x="641350" y="1645372"/>
            <a:ext cx="4505740" cy="444051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52FD653-9029-48B9-ADA3-8AC562D8409E}"/>
              </a:ext>
            </a:extLst>
          </p:cNvPr>
          <p:cNvPicPr>
            <a:picLocks noChangeAspect="1"/>
          </p:cNvPicPr>
          <p:nvPr/>
        </p:nvPicPr>
        <p:blipFill>
          <a:blip r:embed="rId4"/>
          <a:stretch>
            <a:fillRect/>
          </a:stretch>
        </p:blipFill>
        <p:spPr>
          <a:xfrm>
            <a:off x="5853563" y="1645372"/>
            <a:ext cx="4524877" cy="4478764"/>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0A9D7D3A-4D3F-4E95-92D4-E4895622A270}"/>
              </a:ext>
            </a:extLst>
          </p:cNvPr>
          <p:cNvSpPr/>
          <p:nvPr/>
        </p:nvSpPr>
        <p:spPr>
          <a:xfrm>
            <a:off x="0" y="6549390"/>
            <a:ext cx="1725930"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8704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823BAD0-C714-48AA-A30D-FC2F9767DAAA}"/>
              </a:ext>
            </a:extLst>
          </p:cNvPr>
          <p:cNvSpPr/>
          <p:nvPr/>
        </p:nvSpPr>
        <p:spPr>
          <a:xfrm>
            <a:off x="0" y="6549390"/>
            <a:ext cx="1725930"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04A40DE-72A4-45E6-8326-5D13E9FE817B}"/>
              </a:ext>
            </a:extLst>
          </p:cNvPr>
          <p:cNvSpPr>
            <a:spLocks noGrp="1"/>
          </p:cNvSpPr>
          <p:nvPr>
            <p:ph type="title"/>
          </p:nvPr>
        </p:nvSpPr>
        <p:spPr/>
        <p:txBody>
          <a:bodyPr/>
          <a:lstStyle/>
          <a:p>
            <a:r>
              <a:rPr lang="en-GB" dirty="0"/>
              <a:t>And for consumers health is a personal matter</a:t>
            </a:r>
          </a:p>
        </p:txBody>
      </p:sp>
      <p:sp>
        <p:nvSpPr>
          <p:cNvPr id="3" name="Slide Number Placeholder 2">
            <a:extLst>
              <a:ext uri="{FF2B5EF4-FFF2-40B4-BE49-F238E27FC236}">
                <a16:creationId xmlns:a16="http://schemas.microsoft.com/office/drawing/2014/main" id="{3145C673-F1E0-4A74-AF19-17267AE19C0A}"/>
              </a:ext>
            </a:extLst>
          </p:cNvPr>
          <p:cNvSpPr>
            <a:spLocks noGrp="1"/>
          </p:cNvSpPr>
          <p:nvPr>
            <p:ph type="sldNum" sz="quarter" idx="10"/>
          </p:nvPr>
        </p:nvSpPr>
        <p:spPr/>
        <p:txBody>
          <a:bodyPr/>
          <a:lstStyle/>
          <a:p>
            <a:fld id="{887360FE-02F5-4392-9C12-7D03F05745BB}" type="slidenum">
              <a:rPr lang="en-GB" smtClean="0"/>
              <a:pPr/>
              <a:t>4</a:t>
            </a:fld>
            <a:endParaRPr lang="en-GB" dirty="0"/>
          </a:p>
        </p:txBody>
      </p:sp>
      <p:sp>
        <p:nvSpPr>
          <p:cNvPr id="20" name="Text Placeholder 19">
            <a:extLst>
              <a:ext uri="{FF2B5EF4-FFF2-40B4-BE49-F238E27FC236}">
                <a16:creationId xmlns:a16="http://schemas.microsoft.com/office/drawing/2014/main" id="{8BFB5601-F5B2-4CFC-A6A9-FB850103FE30}"/>
              </a:ext>
            </a:extLst>
          </p:cNvPr>
          <p:cNvSpPr>
            <a:spLocks noGrp="1"/>
          </p:cNvSpPr>
          <p:nvPr>
            <p:ph type="body" sz="quarter" idx="12"/>
          </p:nvPr>
        </p:nvSpPr>
        <p:spPr>
          <a:xfrm>
            <a:off x="485998" y="1800000"/>
            <a:ext cx="11156401" cy="4644000"/>
          </a:xfrm>
        </p:spPr>
        <p:txBody>
          <a:bodyPr/>
          <a:lstStyle/>
          <a:p>
            <a:pPr>
              <a:lnSpc>
                <a:spcPct val="114000"/>
              </a:lnSpc>
            </a:pPr>
            <a:r>
              <a:rPr lang="en-GB" dirty="0"/>
              <a:t>Fundamentally health communications are personal and confidential which makes it important to people.</a:t>
            </a:r>
          </a:p>
          <a:p>
            <a:pPr>
              <a:lnSpc>
                <a:spcPct val="114000"/>
              </a:lnSpc>
            </a:pPr>
            <a:r>
              <a:rPr lang="en-GB" dirty="0"/>
              <a:t>It also provides a persistent, tangible reminder to change or modify behaviour which is a process that sinks in gradually over time.</a:t>
            </a:r>
          </a:p>
          <a:p>
            <a:pPr>
              <a:lnSpc>
                <a:spcPct val="114000"/>
              </a:lnSpc>
            </a:pPr>
            <a:endParaRPr lang="en-GB" dirty="0"/>
          </a:p>
          <a:p>
            <a:endParaRPr lang="en-GB" dirty="0"/>
          </a:p>
        </p:txBody>
      </p:sp>
      <p:sp>
        <p:nvSpPr>
          <p:cNvPr id="18" name="Rectangle 17">
            <a:extLst>
              <a:ext uri="{FF2B5EF4-FFF2-40B4-BE49-F238E27FC236}">
                <a16:creationId xmlns:a16="http://schemas.microsoft.com/office/drawing/2014/main" id="{55CA3315-31EB-4F35-87B3-BB26B4274F66}"/>
              </a:ext>
            </a:extLst>
          </p:cNvPr>
          <p:cNvSpPr/>
          <p:nvPr/>
        </p:nvSpPr>
        <p:spPr>
          <a:xfrm>
            <a:off x="317969" y="6627168"/>
            <a:ext cx="7340471" cy="230832"/>
          </a:xfrm>
          <a:prstGeom prst="rect">
            <a:avLst/>
          </a:prstGeom>
        </p:spPr>
        <p:txBody>
          <a:bodyPr wrap="none">
            <a:spAutoFit/>
          </a:bodyPr>
          <a:lstStyle/>
          <a:p>
            <a:pPr algn="r"/>
            <a:r>
              <a:rPr lang="en-GB" sz="900" dirty="0">
                <a:latin typeface="Arial" panose="020B0604020202020204" pitchFamily="34" charset="0"/>
                <a:cs typeface="Arial" panose="020B0604020202020204" pitchFamily="34" charset="0"/>
              </a:rPr>
              <a:t> Source: Royal Mail MarketReach Research conducted by Kantar TNS in May 2017: Base 1269  UK adults, nationally representative sample </a:t>
            </a:r>
          </a:p>
        </p:txBody>
      </p:sp>
      <p:sp>
        <p:nvSpPr>
          <p:cNvPr id="6" name="Speech Bubble: Rectangle 5">
            <a:extLst>
              <a:ext uri="{FF2B5EF4-FFF2-40B4-BE49-F238E27FC236}">
                <a16:creationId xmlns:a16="http://schemas.microsoft.com/office/drawing/2014/main" id="{515EA609-E836-4039-B35F-19B84DEE98A3}"/>
              </a:ext>
            </a:extLst>
          </p:cNvPr>
          <p:cNvSpPr/>
          <p:nvPr/>
        </p:nvSpPr>
        <p:spPr>
          <a:xfrm>
            <a:off x="5180859" y="2802119"/>
            <a:ext cx="4539191" cy="1714875"/>
          </a:xfrm>
          <a:prstGeom prst="wedgeRectCallout">
            <a:avLst>
              <a:gd name="adj1" fmla="val 73343"/>
              <a:gd name="adj2" fmla="val 69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I would prefer to have hospital appointments on paper so I could refer to it quickly than having to go through and sort through </a:t>
            </a:r>
          </a:p>
          <a:p>
            <a:pPr algn="ctr"/>
            <a:r>
              <a:rPr lang="en-GB" b="1" dirty="0">
                <a:latin typeface="Arial" panose="020B0604020202020204" pitchFamily="34" charset="0"/>
                <a:cs typeface="Arial" panose="020B0604020202020204" pitchFamily="34" charset="0"/>
              </a:rPr>
              <a:t>emails.</a:t>
            </a:r>
          </a:p>
          <a:p>
            <a:pPr algn="ctr"/>
            <a:r>
              <a:rPr lang="en-GB" sz="1100" b="1" dirty="0">
                <a:latin typeface="Arial" panose="020B0604020202020204" pitchFamily="34" charset="0"/>
                <a:cs typeface="Arial" panose="020B0604020202020204" pitchFamily="34" charset="0"/>
              </a:rPr>
              <a:t>Sharer, Gateshead</a:t>
            </a:r>
          </a:p>
        </p:txBody>
      </p:sp>
      <p:sp>
        <p:nvSpPr>
          <p:cNvPr id="19" name="Speech Bubble: Rectangle 18">
            <a:extLst>
              <a:ext uri="{FF2B5EF4-FFF2-40B4-BE49-F238E27FC236}">
                <a16:creationId xmlns:a16="http://schemas.microsoft.com/office/drawing/2014/main" id="{ACFDD905-F048-4D2A-B01F-8B60D90B099E}"/>
              </a:ext>
            </a:extLst>
          </p:cNvPr>
          <p:cNvSpPr/>
          <p:nvPr/>
        </p:nvSpPr>
        <p:spPr>
          <a:xfrm>
            <a:off x="515938" y="3673772"/>
            <a:ext cx="4539191" cy="1943005"/>
          </a:xfrm>
          <a:prstGeom prst="wedgeRectCallout">
            <a:avLst>
              <a:gd name="adj1" fmla="val -67165"/>
              <a:gd name="adj2" fmla="val 573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If you've got a letter for an appointment… I </a:t>
            </a:r>
          </a:p>
          <a:p>
            <a:pPr algn="ctr"/>
            <a:r>
              <a:rPr lang="en-GB" dirty="0">
                <a:latin typeface="Arial" panose="020B0604020202020204" pitchFamily="34" charset="0"/>
                <a:cs typeface="Arial" panose="020B0604020202020204" pitchFamily="34" charset="0"/>
              </a:rPr>
              <a:t>can keep referring back to that to know when the appointment is… for me with health matters then I do like to have it through the post.</a:t>
            </a:r>
            <a:endParaRPr lang="en-GB" sz="1050" dirty="0">
              <a:latin typeface="Arial" panose="020B0604020202020204" pitchFamily="34" charset="0"/>
              <a:cs typeface="Arial" panose="020B0604020202020204" pitchFamily="34" charset="0"/>
            </a:endParaRPr>
          </a:p>
          <a:p>
            <a:pPr algn="ctr"/>
            <a:r>
              <a:rPr lang="en-GB" sz="1100" b="1" dirty="0">
                <a:latin typeface="Arial" panose="020B0604020202020204" pitchFamily="34" charset="0"/>
                <a:cs typeface="Arial" panose="020B0604020202020204" pitchFamily="34" charset="0"/>
              </a:rPr>
              <a:t>Empty Nester, Solihull </a:t>
            </a:r>
          </a:p>
          <a:p>
            <a:pPr algn="ctr"/>
            <a:r>
              <a:rPr lang="en-GB" sz="1100" b="1" dirty="0">
                <a:latin typeface="Arial" panose="020B0604020202020204" pitchFamily="34" charset="0"/>
                <a:cs typeface="Arial" panose="020B0604020202020204" pitchFamily="34" charset="0"/>
              </a:rPr>
              <a:t>(keeps her health correspondence in her diary until she has ‘completed’ the task or appointment)</a:t>
            </a:r>
            <a:endParaRPr lang="en-US" sz="1100" b="1" dirty="0">
              <a:latin typeface="Arial" panose="020B0604020202020204" pitchFamily="34" charset="0"/>
              <a:cs typeface="Arial" panose="020B0604020202020204" pitchFamily="34" charset="0"/>
            </a:endParaRPr>
          </a:p>
        </p:txBody>
      </p:sp>
      <p:sp>
        <p:nvSpPr>
          <p:cNvPr id="21" name="Speech Bubble: Rectangle 20">
            <a:extLst>
              <a:ext uri="{FF2B5EF4-FFF2-40B4-BE49-F238E27FC236}">
                <a16:creationId xmlns:a16="http://schemas.microsoft.com/office/drawing/2014/main" id="{7A4D67E3-1182-4C10-829C-F9512CA54709}"/>
              </a:ext>
            </a:extLst>
          </p:cNvPr>
          <p:cNvSpPr/>
          <p:nvPr/>
        </p:nvSpPr>
        <p:spPr>
          <a:xfrm>
            <a:off x="6920780" y="4631911"/>
            <a:ext cx="4539191" cy="1548582"/>
          </a:xfrm>
          <a:prstGeom prst="wedgeRectCallout">
            <a:avLst>
              <a:gd name="adj1" fmla="val 66041"/>
              <a:gd name="adj2" fmla="val 48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latin typeface="Arial" panose="020B0604020202020204" pitchFamily="34" charset="0"/>
                <a:cs typeface="Arial" panose="020B0604020202020204" pitchFamily="34" charset="0"/>
              </a:rPr>
              <a:t>It works well because a letter invites a response – it’s a prime example of where mail can encourage you to respond if its made easy to do so.</a:t>
            </a:r>
            <a:endParaRPr lang="en-GB" sz="1100" i="1" dirty="0">
              <a:latin typeface="Arial" panose="020B0604020202020204" pitchFamily="34" charset="0"/>
              <a:cs typeface="Arial" panose="020B0604020202020204" pitchFamily="34" charset="0"/>
            </a:endParaRPr>
          </a:p>
          <a:p>
            <a:pPr algn="ctr"/>
            <a:r>
              <a:rPr lang="en-GB" sz="1100" b="1" dirty="0">
                <a:latin typeface="Arial" panose="020B0604020202020204" pitchFamily="34" charset="0"/>
                <a:cs typeface="Arial" panose="020B0604020202020204" pitchFamily="34" charset="0"/>
              </a:rPr>
              <a:t>Retiree, Lambeth</a:t>
            </a:r>
          </a:p>
        </p:txBody>
      </p:sp>
    </p:spTree>
    <p:extLst>
      <p:ext uri="{BB962C8B-B14F-4D97-AF65-F5344CB8AC3E}">
        <p14:creationId xmlns:p14="http://schemas.microsoft.com/office/powerpoint/2010/main" val="62113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5D45-A60C-4208-93B6-290CEDDB3C7E}"/>
              </a:ext>
            </a:extLst>
          </p:cNvPr>
          <p:cNvSpPr>
            <a:spLocks noGrp="1"/>
          </p:cNvSpPr>
          <p:nvPr>
            <p:ph type="title"/>
          </p:nvPr>
        </p:nvSpPr>
        <p:spPr/>
        <p:txBody>
          <a:bodyPr/>
          <a:lstStyle/>
          <a:p>
            <a:r>
              <a:rPr lang="en-GB" dirty="0"/>
              <a:t>Mail from healthcare sector cuts through</a:t>
            </a:r>
          </a:p>
        </p:txBody>
      </p:sp>
      <p:sp>
        <p:nvSpPr>
          <p:cNvPr id="3" name="Slide Number Placeholder 2">
            <a:extLst>
              <a:ext uri="{FF2B5EF4-FFF2-40B4-BE49-F238E27FC236}">
                <a16:creationId xmlns:a16="http://schemas.microsoft.com/office/drawing/2014/main" id="{A01AA114-2E0F-4784-B427-136266151672}"/>
              </a:ext>
            </a:extLst>
          </p:cNvPr>
          <p:cNvSpPr>
            <a:spLocks noGrp="1"/>
          </p:cNvSpPr>
          <p:nvPr>
            <p:ph type="sldNum" sz="quarter" idx="10"/>
          </p:nvPr>
        </p:nvSpPr>
        <p:spPr/>
        <p:txBody>
          <a:bodyPr/>
          <a:lstStyle/>
          <a:p>
            <a:fld id="{887360FE-02F5-4392-9C12-7D03F05745BB}" type="slidenum">
              <a:rPr lang="en-GB" smtClean="0"/>
              <a:pPr/>
              <a:t>5</a:t>
            </a:fld>
            <a:endParaRPr lang="en-GB" dirty="0"/>
          </a:p>
        </p:txBody>
      </p:sp>
      <p:sp>
        <p:nvSpPr>
          <p:cNvPr id="4" name="Text Placeholder 3">
            <a:extLst>
              <a:ext uri="{FF2B5EF4-FFF2-40B4-BE49-F238E27FC236}">
                <a16:creationId xmlns:a16="http://schemas.microsoft.com/office/drawing/2014/main" id="{29C5F620-3F7D-47E3-B149-9695DA77D7FF}"/>
              </a:ext>
            </a:extLst>
          </p:cNvPr>
          <p:cNvSpPr>
            <a:spLocks noGrp="1"/>
          </p:cNvSpPr>
          <p:nvPr>
            <p:ph type="body" sz="quarter" idx="11"/>
          </p:nvPr>
        </p:nvSpPr>
        <p:spPr/>
        <p:txBody>
          <a:bodyPr/>
          <a:lstStyle/>
          <a:p>
            <a:r>
              <a:rPr lang="en-GB" dirty="0"/>
              <a:t>At a higher rate than average</a:t>
            </a:r>
          </a:p>
        </p:txBody>
      </p:sp>
      <p:graphicFrame>
        <p:nvGraphicFramePr>
          <p:cNvPr id="18" name="Chart 17">
            <a:extLst>
              <a:ext uri="{FF2B5EF4-FFF2-40B4-BE49-F238E27FC236}">
                <a16:creationId xmlns:a16="http://schemas.microsoft.com/office/drawing/2014/main" id="{479618DE-A6AF-48AF-BE23-B09D0AAE0C30}"/>
              </a:ext>
            </a:extLst>
          </p:cNvPr>
          <p:cNvGraphicFramePr/>
          <p:nvPr>
            <p:extLst>
              <p:ext uri="{D42A27DB-BD31-4B8C-83A1-F6EECF244321}">
                <p14:modId xmlns:p14="http://schemas.microsoft.com/office/powerpoint/2010/main" val="1557643396"/>
              </p:ext>
            </p:extLst>
          </p:nvPr>
        </p:nvGraphicFramePr>
        <p:xfrm>
          <a:off x="1190209" y="2112621"/>
          <a:ext cx="3662040" cy="2705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C368C0A8-01C2-41F6-8E7D-932AA5B3CE6B}"/>
              </a:ext>
            </a:extLst>
          </p:cNvPr>
          <p:cNvGraphicFramePr/>
          <p:nvPr>
            <p:extLst>
              <p:ext uri="{D42A27DB-BD31-4B8C-83A1-F6EECF244321}">
                <p14:modId xmlns:p14="http://schemas.microsoft.com/office/powerpoint/2010/main" val="1066550400"/>
              </p:ext>
            </p:extLst>
          </p:nvPr>
        </p:nvGraphicFramePr>
        <p:xfrm>
          <a:off x="4239783" y="2112621"/>
          <a:ext cx="3662040" cy="2705389"/>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8A958895-FC05-4CFC-ABE5-7189A2ECFA36}"/>
              </a:ext>
            </a:extLst>
          </p:cNvPr>
          <p:cNvSpPr txBox="1"/>
          <p:nvPr/>
        </p:nvSpPr>
        <p:spPr>
          <a:xfrm>
            <a:off x="2589720" y="3209023"/>
            <a:ext cx="883575" cy="584775"/>
          </a:xfrm>
          <a:prstGeom prst="rect">
            <a:avLst/>
          </a:prstGeom>
          <a:noFill/>
        </p:spPr>
        <p:txBody>
          <a:bodyPr wrap="none" rtlCol="0">
            <a:spAutoFit/>
          </a:bodyPr>
          <a:lstStyle/>
          <a:p>
            <a:r>
              <a:rPr lang="en-US" sz="3200" b="1" dirty="0">
                <a:solidFill>
                  <a:schemeClr val="accent1"/>
                </a:solidFill>
                <a:latin typeface="Arial" panose="020B0604020202020204" pitchFamily="34" charset="0"/>
                <a:cs typeface="Arial" panose="020B0604020202020204" pitchFamily="34" charset="0"/>
              </a:rPr>
              <a:t>98</a:t>
            </a:r>
            <a:r>
              <a:rPr lang="en-US" sz="3200" b="1" baseline="30000" dirty="0">
                <a:solidFill>
                  <a:schemeClr val="accent1"/>
                </a:solidFill>
                <a:latin typeface="Arial" panose="020B0604020202020204" pitchFamily="34" charset="0"/>
                <a:cs typeface="Arial" panose="020B0604020202020204" pitchFamily="34" charset="0"/>
              </a:rPr>
              <a:t>%</a:t>
            </a:r>
          </a:p>
        </p:txBody>
      </p:sp>
      <p:sp>
        <p:nvSpPr>
          <p:cNvPr id="22" name="TextBox 21">
            <a:extLst>
              <a:ext uri="{FF2B5EF4-FFF2-40B4-BE49-F238E27FC236}">
                <a16:creationId xmlns:a16="http://schemas.microsoft.com/office/drawing/2014/main" id="{12667A6E-65F4-4EEA-BFCD-4C51E3EBA909}"/>
              </a:ext>
            </a:extLst>
          </p:cNvPr>
          <p:cNvSpPr txBox="1"/>
          <p:nvPr/>
        </p:nvSpPr>
        <p:spPr>
          <a:xfrm>
            <a:off x="5631368" y="3224790"/>
            <a:ext cx="883575" cy="584775"/>
          </a:xfrm>
          <a:prstGeom prst="rect">
            <a:avLst/>
          </a:prstGeom>
          <a:noFill/>
        </p:spPr>
        <p:txBody>
          <a:bodyPr wrap="none" rtlCol="0">
            <a:spAutoFit/>
          </a:bodyPr>
          <a:lstStyle/>
          <a:p>
            <a:r>
              <a:rPr lang="en-US" sz="3200" b="1" dirty="0">
                <a:solidFill>
                  <a:schemeClr val="accent1"/>
                </a:solidFill>
                <a:latin typeface="Arial" panose="020B0604020202020204" pitchFamily="34" charset="0"/>
                <a:cs typeface="Arial" panose="020B0604020202020204" pitchFamily="34" charset="0"/>
              </a:rPr>
              <a:t>96</a:t>
            </a:r>
            <a:r>
              <a:rPr lang="en-US" sz="3200" b="1" baseline="30000" dirty="0">
                <a:solidFill>
                  <a:schemeClr val="accent1"/>
                </a:solidFill>
                <a:latin typeface="Arial" panose="020B0604020202020204" pitchFamily="34" charset="0"/>
                <a:cs typeface="Arial" panose="020B0604020202020204" pitchFamily="34" charset="0"/>
              </a:rPr>
              <a:t>%</a:t>
            </a:r>
          </a:p>
        </p:txBody>
      </p:sp>
      <p:sp>
        <p:nvSpPr>
          <p:cNvPr id="24" name="Rectangle 23">
            <a:extLst>
              <a:ext uri="{FF2B5EF4-FFF2-40B4-BE49-F238E27FC236}">
                <a16:creationId xmlns:a16="http://schemas.microsoft.com/office/drawing/2014/main" id="{A8373253-B65B-4387-B407-DC7E48ABA241}"/>
              </a:ext>
            </a:extLst>
          </p:cNvPr>
          <p:cNvSpPr/>
          <p:nvPr/>
        </p:nvSpPr>
        <p:spPr>
          <a:xfrm>
            <a:off x="0" y="6610327"/>
            <a:ext cx="1577009"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6E116C45-A304-4E3C-9E60-4881E334B7BB}"/>
              </a:ext>
            </a:extLst>
          </p:cNvPr>
          <p:cNvGrpSpPr/>
          <p:nvPr/>
        </p:nvGrpSpPr>
        <p:grpSpPr>
          <a:xfrm>
            <a:off x="7901823" y="3675338"/>
            <a:ext cx="2118836" cy="614287"/>
            <a:chOff x="8844927" y="1665434"/>
            <a:chExt cx="2118836" cy="614287"/>
          </a:xfrm>
        </p:grpSpPr>
        <p:sp>
          <p:nvSpPr>
            <p:cNvPr id="28" name="Rectangle 27">
              <a:extLst>
                <a:ext uri="{FF2B5EF4-FFF2-40B4-BE49-F238E27FC236}">
                  <a16:creationId xmlns:a16="http://schemas.microsoft.com/office/drawing/2014/main" id="{6E2D3634-33C8-470C-B15F-95A962E82E8F}"/>
                </a:ext>
              </a:extLst>
            </p:cNvPr>
            <p:cNvSpPr/>
            <p:nvPr/>
          </p:nvSpPr>
          <p:spPr>
            <a:xfrm>
              <a:off x="8844927" y="1713920"/>
              <a:ext cx="205477" cy="21080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29" name="Rectangle 28">
              <a:extLst>
                <a:ext uri="{FF2B5EF4-FFF2-40B4-BE49-F238E27FC236}">
                  <a16:creationId xmlns:a16="http://schemas.microsoft.com/office/drawing/2014/main" id="{EF819AD0-6A95-4FC7-A5C0-4D1EE559C836}"/>
                </a:ext>
              </a:extLst>
            </p:cNvPr>
            <p:cNvSpPr/>
            <p:nvPr/>
          </p:nvSpPr>
          <p:spPr>
            <a:xfrm>
              <a:off x="8844927" y="1999542"/>
              <a:ext cx="205477" cy="210805"/>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b="1" dirty="0"/>
            </a:p>
          </p:txBody>
        </p:sp>
        <p:sp>
          <p:nvSpPr>
            <p:cNvPr id="30" name="TextBox 29">
              <a:extLst>
                <a:ext uri="{FF2B5EF4-FFF2-40B4-BE49-F238E27FC236}">
                  <a16:creationId xmlns:a16="http://schemas.microsoft.com/office/drawing/2014/main" id="{F416D87C-9F4E-4B6E-AA34-7E7E37D13D21}"/>
                </a:ext>
              </a:extLst>
            </p:cNvPr>
            <p:cNvSpPr txBox="1"/>
            <p:nvPr/>
          </p:nvSpPr>
          <p:spPr>
            <a:xfrm>
              <a:off x="9020710" y="1665434"/>
              <a:ext cx="939681" cy="307777"/>
            </a:xfrm>
            <a:prstGeom prst="rect">
              <a:avLst/>
            </a:prstGeom>
            <a:noFill/>
          </p:spPr>
          <p:txBody>
            <a:bodyPr wrap="none" rtlCol="0">
              <a:spAutoFit/>
            </a:bodyPr>
            <a:lstStyle/>
            <a:p>
              <a:r>
                <a:rPr lang="en-GB" sz="1400" b="1" dirty="0">
                  <a:solidFill>
                    <a:schemeClr val="tx2"/>
                  </a:solidFill>
                </a:rPr>
                <a:t>Engaged</a:t>
              </a:r>
            </a:p>
          </p:txBody>
        </p:sp>
        <p:sp>
          <p:nvSpPr>
            <p:cNvPr id="31" name="TextBox 30">
              <a:extLst>
                <a:ext uri="{FF2B5EF4-FFF2-40B4-BE49-F238E27FC236}">
                  <a16:creationId xmlns:a16="http://schemas.microsoft.com/office/drawing/2014/main" id="{35D06798-5118-4393-944E-5BC042CEA89C}"/>
                </a:ext>
              </a:extLst>
            </p:cNvPr>
            <p:cNvSpPr txBox="1"/>
            <p:nvPr/>
          </p:nvSpPr>
          <p:spPr>
            <a:xfrm>
              <a:off x="9019000" y="1971944"/>
              <a:ext cx="1944763" cy="307777"/>
            </a:xfrm>
            <a:prstGeom prst="rect">
              <a:avLst/>
            </a:prstGeom>
            <a:noFill/>
          </p:spPr>
          <p:txBody>
            <a:bodyPr wrap="none" rtlCol="0">
              <a:spAutoFit/>
            </a:bodyPr>
            <a:lstStyle/>
            <a:p>
              <a:r>
                <a:rPr lang="en-GB" sz="1400" b="1" dirty="0">
                  <a:solidFill>
                    <a:schemeClr val="tx2"/>
                  </a:solidFill>
                </a:rPr>
                <a:t>Minimally processed</a:t>
              </a:r>
            </a:p>
          </p:txBody>
        </p:sp>
      </p:grpSp>
      <p:sp>
        <p:nvSpPr>
          <p:cNvPr id="33" name="TextBox 32">
            <a:extLst>
              <a:ext uri="{FF2B5EF4-FFF2-40B4-BE49-F238E27FC236}">
                <a16:creationId xmlns:a16="http://schemas.microsoft.com/office/drawing/2014/main" id="{311E7F3D-C7A0-4220-B88E-DBDE54AD73FC}"/>
              </a:ext>
            </a:extLst>
          </p:cNvPr>
          <p:cNvSpPr txBox="1"/>
          <p:nvPr/>
        </p:nvSpPr>
        <p:spPr>
          <a:xfrm>
            <a:off x="774495" y="4739669"/>
            <a:ext cx="4377691" cy="50013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Healthcare</a:t>
            </a:r>
          </a:p>
          <a:p>
            <a:pPr algn="ctr"/>
            <a:r>
              <a:rPr lang="en-GB" sz="1000" dirty="0">
                <a:latin typeface="Arial" panose="020B0604020202020204" pitchFamily="34" charset="0"/>
                <a:cs typeface="Arial" panose="020B0604020202020204" pitchFamily="34" charset="0"/>
              </a:rPr>
              <a:t>n=2365</a:t>
            </a:r>
            <a:endParaRPr lang="en-GB" sz="16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55614638-0711-4202-9E7E-847DE28831EF}"/>
              </a:ext>
            </a:extLst>
          </p:cNvPr>
          <p:cNvSpPr txBox="1"/>
          <p:nvPr/>
        </p:nvSpPr>
        <p:spPr>
          <a:xfrm>
            <a:off x="3952793" y="4755436"/>
            <a:ext cx="4377691" cy="50013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All mail</a:t>
            </a:r>
          </a:p>
          <a:p>
            <a:pPr algn="ctr"/>
            <a:r>
              <a:rPr lang="en-GB" sz="1000" dirty="0">
                <a:latin typeface="Arial" panose="020B0604020202020204" pitchFamily="34" charset="0"/>
                <a:cs typeface="Arial" panose="020B0604020202020204" pitchFamily="34" charset="0"/>
              </a:rPr>
              <a:t>n=33829</a:t>
            </a:r>
          </a:p>
        </p:txBody>
      </p:sp>
      <p:sp>
        <p:nvSpPr>
          <p:cNvPr id="35" name="ENGAGED: % of mai...">
            <a:extLst>
              <a:ext uri="{FF2B5EF4-FFF2-40B4-BE49-F238E27FC236}">
                <a16:creationId xmlns:a16="http://schemas.microsoft.com/office/drawing/2014/main" id="{47AE0B7C-1ADD-4947-A4F4-5CCF0E352079}"/>
              </a:ext>
            </a:extLst>
          </p:cNvPr>
          <p:cNvSpPr/>
          <p:nvPr/>
        </p:nvSpPr>
        <p:spPr>
          <a:xfrm>
            <a:off x="505664" y="5531686"/>
            <a:ext cx="8299301" cy="742950"/>
          </a:xfrm>
          <a:prstGeom prst="rect">
            <a:avLst/>
          </a:prstGeom>
          <a:noFill/>
        </p:spPr>
        <p:txBody>
          <a:bodyPr lIns="0" tIns="0" rIns="0" bIns="0"/>
          <a:lstStyle/>
          <a:p>
            <a:pPr marL="0" lvl="1" indent="0"/>
            <a:r>
              <a:rPr sz="1200" i="0" u="none" strike="noStrike" dirty="0">
                <a:solidFill>
                  <a:srgbClr val="000000"/>
                </a:solidFill>
              </a:rPr>
              <a:t>ENGAGED: % of mail processed in some way including – opening, reading, sorting, put aside for later, filed, </a:t>
            </a:r>
            <a:r>
              <a:rPr lang="en-GB" sz="1200" i="0" u="none" strike="noStrike" dirty="0">
                <a:solidFill>
                  <a:srgbClr val="000000"/>
                </a:solidFill>
              </a:rPr>
              <a:t>put</a:t>
            </a:r>
            <a:r>
              <a:rPr sz="1200" i="0" u="none" strike="noStrike" dirty="0">
                <a:solidFill>
                  <a:srgbClr val="000000"/>
                </a:solidFill>
              </a:rPr>
              <a:t> on display, </a:t>
            </a:r>
            <a:r>
              <a:rPr lang="en-GB" sz="1200" dirty="0">
                <a:solidFill>
                  <a:srgbClr val="000000"/>
                </a:solidFill>
              </a:rPr>
              <a:t>put</a:t>
            </a:r>
            <a:r>
              <a:rPr sz="1200" i="0" u="none" strike="noStrike" dirty="0">
                <a:solidFill>
                  <a:srgbClr val="000000"/>
                </a:solidFill>
              </a:rPr>
              <a:t> in the usual place</a:t>
            </a:r>
            <a:r>
              <a:rPr lang="en-GB" sz="1200" i="0" u="none" strike="noStrike" dirty="0">
                <a:solidFill>
                  <a:srgbClr val="000000"/>
                </a:solidFill>
              </a:rPr>
              <a:t>.</a:t>
            </a:r>
          </a:p>
          <a:p>
            <a:pPr marL="0" lvl="1" indent="0"/>
            <a:endParaRPr sz="1200" dirty="0"/>
          </a:p>
          <a:p>
            <a:pPr marL="0" lvl="1" indent="0"/>
            <a:r>
              <a:rPr sz="1200" i="0" u="none" strike="noStrike" dirty="0">
                <a:solidFill>
                  <a:srgbClr val="000000"/>
                </a:solidFill>
              </a:rPr>
              <a:t>MINIMALLY PROCESSED: % of mail thrown away only</a:t>
            </a:r>
            <a:r>
              <a:rPr lang="en-GB" sz="1200" i="0" u="none" strike="noStrike" dirty="0">
                <a:solidFill>
                  <a:srgbClr val="000000"/>
                </a:solidFill>
              </a:rPr>
              <a:t>.</a:t>
            </a:r>
            <a:endParaRPr sz="1200" dirty="0"/>
          </a:p>
        </p:txBody>
      </p:sp>
      <p:sp>
        <p:nvSpPr>
          <p:cNvPr id="36" name="TextBox 35">
            <a:extLst>
              <a:ext uri="{FF2B5EF4-FFF2-40B4-BE49-F238E27FC236}">
                <a16:creationId xmlns:a16="http://schemas.microsoft.com/office/drawing/2014/main" id="{1D79F53C-B3F0-4024-8D0E-8E70DEC5B066}"/>
              </a:ext>
            </a:extLst>
          </p:cNvPr>
          <p:cNvSpPr txBox="1"/>
          <p:nvPr/>
        </p:nvSpPr>
        <p:spPr>
          <a:xfrm>
            <a:off x="409000" y="6611779"/>
            <a:ext cx="576314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Q2 2017 – Q1 2018. Engagement rate</a:t>
            </a:r>
          </a:p>
        </p:txBody>
      </p:sp>
    </p:spTree>
    <p:extLst>
      <p:ext uri="{BB962C8B-B14F-4D97-AF65-F5344CB8AC3E}">
        <p14:creationId xmlns:p14="http://schemas.microsoft.com/office/powerpoint/2010/main" val="4156122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4513-9B5C-49B5-B87E-A1EF81D4D360}"/>
              </a:ext>
            </a:extLst>
          </p:cNvPr>
          <p:cNvSpPr>
            <a:spLocks noGrp="1"/>
          </p:cNvSpPr>
          <p:nvPr>
            <p:ph type="title"/>
          </p:nvPr>
        </p:nvSpPr>
        <p:spPr/>
        <p:txBody>
          <a:bodyPr/>
          <a:lstStyle/>
          <a:p>
            <a:r>
              <a:rPr lang="en-GB" dirty="0"/>
              <a:t>Mail can reach everyone</a:t>
            </a:r>
          </a:p>
        </p:txBody>
      </p:sp>
      <p:sp>
        <p:nvSpPr>
          <p:cNvPr id="3" name="Slide Number Placeholder 2">
            <a:extLst>
              <a:ext uri="{FF2B5EF4-FFF2-40B4-BE49-F238E27FC236}">
                <a16:creationId xmlns:a16="http://schemas.microsoft.com/office/drawing/2014/main" id="{B68897E5-F5EC-4439-A35C-F2C25790DF5E}"/>
              </a:ext>
            </a:extLst>
          </p:cNvPr>
          <p:cNvSpPr>
            <a:spLocks noGrp="1"/>
          </p:cNvSpPr>
          <p:nvPr>
            <p:ph type="sldNum" sz="quarter" idx="10"/>
          </p:nvPr>
        </p:nvSpPr>
        <p:spPr/>
        <p:txBody>
          <a:bodyPr/>
          <a:lstStyle/>
          <a:p>
            <a:fld id="{887360FE-02F5-4392-9C12-7D03F05745BB}" type="slidenum">
              <a:rPr lang="en-GB" smtClean="0"/>
              <a:pPr/>
              <a:t>6</a:t>
            </a:fld>
            <a:endParaRPr lang="en-GB" dirty="0"/>
          </a:p>
        </p:txBody>
      </p:sp>
      <p:sp>
        <p:nvSpPr>
          <p:cNvPr id="4" name="Text Placeholder 3">
            <a:extLst>
              <a:ext uri="{FF2B5EF4-FFF2-40B4-BE49-F238E27FC236}">
                <a16:creationId xmlns:a16="http://schemas.microsoft.com/office/drawing/2014/main" id="{2F8DF7B5-E3B2-4BC9-8A9C-6FFB257ABB3D}"/>
              </a:ext>
            </a:extLst>
          </p:cNvPr>
          <p:cNvSpPr>
            <a:spLocks noGrp="1"/>
          </p:cNvSpPr>
          <p:nvPr>
            <p:ph type="body" sz="quarter" idx="11"/>
          </p:nvPr>
        </p:nvSpPr>
        <p:spPr/>
        <p:txBody>
          <a:bodyPr/>
          <a:lstStyle/>
          <a:p>
            <a:r>
              <a:rPr lang="en-GB" dirty="0"/>
              <a:t>Including some of those audiences who are hard to reach</a:t>
            </a:r>
          </a:p>
        </p:txBody>
      </p:sp>
      <p:sp>
        <p:nvSpPr>
          <p:cNvPr id="6" name="Rectangle 5">
            <a:extLst>
              <a:ext uri="{FF2B5EF4-FFF2-40B4-BE49-F238E27FC236}">
                <a16:creationId xmlns:a16="http://schemas.microsoft.com/office/drawing/2014/main" id="{0E7B004A-5966-4E4C-BEFE-CCF9FFA7ED64}"/>
              </a:ext>
            </a:extLst>
          </p:cNvPr>
          <p:cNvSpPr/>
          <p:nvPr/>
        </p:nvSpPr>
        <p:spPr>
          <a:xfrm>
            <a:off x="881698" y="2137547"/>
            <a:ext cx="9651905" cy="616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10% of the UK are still internet non-users, not used in the last 3 months or ever</a:t>
            </a:r>
          </a:p>
        </p:txBody>
      </p:sp>
      <p:pic>
        <p:nvPicPr>
          <p:cNvPr id="1026" name="Picture 2" descr="Image result for old person on phone&quot;">
            <a:extLst>
              <a:ext uri="{FF2B5EF4-FFF2-40B4-BE49-F238E27FC236}">
                <a16:creationId xmlns:a16="http://schemas.microsoft.com/office/drawing/2014/main" id="{3BBA85D7-8499-432C-8F3E-068E78DF5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698" y="2748509"/>
            <a:ext cx="3394824" cy="25461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uncil estate picture&quot;">
            <a:extLst>
              <a:ext uri="{FF2B5EF4-FFF2-40B4-BE49-F238E27FC236}">
                <a16:creationId xmlns:a16="http://schemas.microsoft.com/office/drawing/2014/main" id="{55DD4EA8-E3C6-43F2-ABD3-EFB50A907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2800" y="2756535"/>
            <a:ext cx="3068022" cy="25380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ousing benefit image&quot;">
            <a:extLst>
              <a:ext uri="{FF2B5EF4-FFF2-40B4-BE49-F238E27FC236}">
                <a16:creationId xmlns:a16="http://schemas.microsoft.com/office/drawing/2014/main" id="{6BD472CC-9010-4281-B5F0-6604A481BD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6175"/>
          <a:stretch/>
        </p:blipFill>
        <p:spPr bwMode="auto">
          <a:xfrm>
            <a:off x="7340823" y="2759495"/>
            <a:ext cx="3192780" cy="25431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01DABC2-7B5D-46E8-A2DA-9A5E0D217F8E}"/>
              </a:ext>
            </a:extLst>
          </p:cNvPr>
          <p:cNvSpPr txBox="1"/>
          <p:nvPr/>
        </p:nvSpPr>
        <p:spPr>
          <a:xfrm>
            <a:off x="813498" y="5294627"/>
            <a:ext cx="3447872" cy="830997"/>
          </a:xfrm>
          <a:prstGeom prst="rect">
            <a:avLst/>
          </a:prstGeom>
          <a:noFill/>
        </p:spPr>
        <p:txBody>
          <a:bodyPr wrap="square" rtlCol="0">
            <a:spAutoFit/>
          </a:bodyPr>
          <a:lstStyle/>
          <a:p>
            <a:pPr algn="ctr"/>
            <a:r>
              <a:rPr lang="en-GB" sz="1600" dirty="0"/>
              <a:t>Not used the internet at home </a:t>
            </a:r>
          </a:p>
          <a:p>
            <a:pPr algn="ctr"/>
            <a:r>
              <a:rPr lang="en-GB" sz="1600" dirty="0"/>
              <a:t>Age 65+</a:t>
            </a:r>
          </a:p>
          <a:p>
            <a:pPr algn="ctr"/>
            <a:r>
              <a:rPr lang="en-GB" sz="1600" b="1" dirty="0">
                <a:solidFill>
                  <a:schemeClr val="accent1"/>
                </a:solidFill>
              </a:rPr>
              <a:t>Index 269</a:t>
            </a:r>
          </a:p>
        </p:txBody>
      </p:sp>
      <p:sp>
        <p:nvSpPr>
          <p:cNvPr id="12" name="TextBox 11">
            <a:extLst>
              <a:ext uri="{FF2B5EF4-FFF2-40B4-BE49-F238E27FC236}">
                <a16:creationId xmlns:a16="http://schemas.microsoft.com/office/drawing/2014/main" id="{EC848AC6-6CC4-445C-9010-2132C0D16003}"/>
              </a:ext>
            </a:extLst>
          </p:cNvPr>
          <p:cNvSpPr txBox="1"/>
          <p:nvPr/>
        </p:nvSpPr>
        <p:spPr>
          <a:xfrm>
            <a:off x="4109148" y="5298437"/>
            <a:ext cx="3447872" cy="861774"/>
          </a:xfrm>
          <a:prstGeom prst="rect">
            <a:avLst/>
          </a:prstGeom>
          <a:noFill/>
        </p:spPr>
        <p:txBody>
          <a:bodyPr wrap="square" rtlCol="0">
            <a:spAutoFit/>
          </a:bodyPr>
          <a:lstStyle/>
          <a:p>
            <a:pPr algn="ctr"/>
            <a:r>
              <a:rPr lang="en-GB" sz="1600" dirty="0"/>
              <a:t>Not used the internet at home</a:t>
            </a:r>
          </a:p>
          <a:p>
            <a:pPr algn="ctr"/>
            <a:r>
              <a:rPr lang="en-GB" sz="1600" dirty="0"/>
              <a:t>Social grade E</a:t>
            </a:r>
          </a:p>
          <a:p>
            <a:pPr algn="ctr"/>
            <a:r>
              <a:rPr lang="en-GB" sz="1600" b="1" dirty="0">
                <a:solidFill>
                  <a:schemeClr val="accent1"/>
                </a:solidFill>
              </a:rPr>
              <a:t>Index 244</a:t>
            </a:r>
          </a:p>
        </p:txBody>
      </p:sp>
      <p:sp>
        <p:nvSpPr>
          <p:cNvPr id="13" name="TextBox 12">
            <a:extLst>
              <a:ext uri="{FF2B5EF4-FFF2-40B4-BE49-F238E27FC236}">
                <a16:creationId xmlns:a16="http://schemas.microsoft.com/office/drawing/2014/main" id="{1D07695F-0A1B-41B2-8311-5AFC44035407}"/>
              </a:ext>
            </a:extLst>
          </p:cNvPr>
          <p:cNvSpPr txBox="1"/>
          <p:nvPr/>
        </p:nvSpPr>
        <p:spPr>
          <a:xfrm>
            <a:off x="7267638" y="5302247"/>
            <a:ext cx="3447872" cy="861774"/>
          </a:xfrm>
          <a:prstGeom prst="rect">
            <a:avLst/>
          </a:prstGeom>
          <a:noFill/>
        </p:spPr>
        <p:txBody>
          <a:bodyPr wrap="square" rtlCol="0">
            <a:spAutoFit/>
          </a:bodyPr>
          <a:lstStyle/>
          <a:p>
            <a:pPr algn="ctr"/>
            <a:r>
              <a:rPr lang="en-GB" sz="1600" dirty="0"/>
              <a:t>Not used the internet at home</a:t>
            </a:r>
          </a:p>
          <a:p>
            <a:pPr algn="ctr"/>
            <a:r>
              <a:rPr lang="en-GB" sz="1600" dirty="0"/>
              <a:t>Those receiving housing benefit</a:t>
            </a:r>
          </a:p>
          <a:p>
            <a:pPr algn="ctr"/>
            <a:r>
              <a:rPr lang="en-GB" sz="1600" b="1" dirty="0">
                <a:solidFill>
                  <a:schemeClr val="accent1"/>
                </a:solidFill>
              </a:rPr>
              <a:t>Index 149</a:t>
            </a:r>
          </a:p>
        </p:txBody>
      </p:sp>
      <p:sp>
        <p:nvSpPr>
          <p:cNvPr id="14" name="Rectangle 13">
            <a:extLst>
              <a:ext uri="{FF2B5EF4-FFF2-40B4-BE49-F238E27FC236}">
                <a16:creationId xmlns:a16="http://schemas.microsoft.com/office/drawing/2014/main" id="{9DD64CEC-CBBC-46D6-A81F-C219A6889393}"/>
              </a:ext>
            </a:extLst>
          </p:cNvPr>
          <p:cNvSpPr/>
          <p:nvPr/>
        </p:nvSpPr>
        <p:spPr>
          <a:xfrm>
            <a:off x="0" y="6610327"/>
            <a:ext cx="1577009"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ABBD5870-EE33-49D3-AE18-E88401EBFFF1}"/>
              </a:ext>
            </a:extLst>
          </p:cNvPr>
          <p:cNvSpPr txBox="1"/>
          <p:nvPr/>
        </p:nvSpPr>
        <p:spPr>
          <a:xfrm>
            <a:off x="434759" y="6600049"/>
            <a:ext cx="2130711" cy="246221"/>
          </a:xfrm>
          <a:prstGeom prst="rect">
            <a:avLst/>
          </a:prstGeom>
          <a:noFill/>
        </p:spPr>
        <p:txBody>
          <a:bodyPr wrap="none" rtlCol="0">
            <a:spAutoFit/>
          </a:bodyPr>
          <a:lstStyle/>
          <a:p>
            <a:r>
              <a:rPr lang="en-GB" sz="1000" dirty="0">
                <a:solidFill>
                  <a:prstClr val="black"/>
                </a:solidFill>
                <a:latin typeface="Arial" panose="020B0604020202020204" pitchFamily="34" charset="0"/>
                <a:cs typeface="Arial" panose="020B0604020202020204" pitchFamily="34" charset="0"/>
              </a:rPr>
              <a:t>Source:  TGI, Q1 2020, ONS 2019</a:t>
            </a:r>
            <a:endParaRPr lang="en-GB" dirty="0"/>
          </a:p>
        </p:txBody>
      </p:sp>
    </p:spTree>
    <p:extLst>
      <p:ext uri="{BB962C8B-B14F-4D97-AF65-F5344CB8AC3E}">
        <p14:creationId xmlns:p14="http://schemas.microsoft.com/office/powerpoint/2010/main" val="2361045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A309CAF-9F52-4204-AE59-0E51B210C7CD}"/>
              </a:ext>
            </a:extLst>
          </p:cNvPr>
          <p:cNvSpPr/>
          <p:nvPr/>
        </p:nvSpPr>
        <p:spPr>
          <a:xfrm>
            <a:off x="0" y="6610327"/>
            <a:ext cx="1577009"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B9BB56B-0DFA-44C3-8499-6CD29DF447E8}"/>
              </a:ext>
            </a:extLst>
          </p:cNvPr>
          <p:cNvSpPr>
            <a:spLocks noGrp="1"/>
          </p:cNvSpPr>
          <p:nvPr>
            <p:ph type="title"/>
          </p:nvPr>
        </p:nvSpPr>
        <p:spPr/>
        <p:txBody>
          <a:bodyPr/>
          <a:lstStyle/>
          <a:p>
            <a:r>
              <a:rPr lang="en-GB" dirty="0"/>
              <a:t>mail is preferred by all age groups</a:t>
            </a:r>
          </a:p>
        </p:txBody>
      </p:sp>
      <p:sp>
        <p:nvSpPr>
          <p:cNvPr id="10" name="Slide Number Placeholder 9">
            <a:extLst>
              <a:ext uri="{FF2B5EF4-FFF2-40B4-BE49-F238E27FC236}">
                <a16:creationId xmlns:a16="http://schemas.microsoft.com/office/drawing/2014/main" id="{CD6F5A80-D898-4C68-84D9-82003E234798}"/>
              </a:ext>
            </a:extLst>
          </p:cNvPr>
          <p:cNvSpPr>
            <a:spLocks noGrp="1"/>
          </p:cNvSpPr>
          <p:nvPr>
            <p:ph type="sldNum" sz="quarter" idx="10"/>
          </p:nvPr>
        </p:nvSpPr>
        <p:spPr/>
        <p:txBody>
          <a:bodyPr/>
          <a:lstStyle/>
          <a:p>
            <a:fld id="{887360FE-02F5-4392-9C12-7D03F05745BB}" type="slidenum">
              <a:rPr lang="en-GB" smtClean="0"/>
              <a:pPr/>
              <a:t>7</a:t>
            </a:fld>
            <a:endParaRPr lang="en-GB" dirty="0"/>
          </a:p>
        </p:txBody>
      </p:sp>
      <p:sp>
        <p:nvSpPr>
          <p:cNvPr id="4" name="Text Placeholder 3">
            <a:extLst>
              <a:ext uri="{FF2B5EF4-FFF2-40B4-BE49-F238E27FC236}">
                <a16:creationId xmlns:a16="http://schemas.microsoft.com/office/drawing/2014/main" id="{8D2776A3-CF99-4708-A01A-AE0D30CF4458}"/>
              </a:ext>
            </a:extLst>
          </p:cNvPr>
          <p:cNvSpPr>
            <a:spLocks noGrp="1"/>
          </p:cNvSpPr>
          <p:nvPr>
            <p:ph type="body" sz="quarter" idx="11"/>
          </p:nvPr>
        </p:nvSpPr>
        <p:spPr/>
        <p:txBody>
          <a:bodyPr/>
          <a:lstStyle/>
          <a:p>
            <a:r>
              <a:rPr lang="en-GB" dirty="0"/>
              <a:t>For Health and wellbeing communications </a:t>
            </a:r>
          </a:p>
        </p:txBody>
      </p:sp>
      <p:grpSp>
        <p:nvGrpSpPr>
          <p:cNvPr id="20" name="Group 19">
            <a:extLst>
              <a:ext uri="{FF2B5EF4-FFF2-40B4-BE49-F238E27FC236}">
                <a16:creationId xmlns:a16="http://schemas.microsoft.com/office/drawing/2014/main" id="{B97BAFA2-9A61-46B2-92C6-C634CF1F1A59}"/>
              </a:ext>
            </a:extLst>
          </p:cNvPr>
          <p:cNvGrpSpPr/>
          <p:nvPr/>
        </p:nvGrpSpPr>
        <p:grpSpPr>
          <a:xfrm>
            <a:off x="1135363" y="1577296"/>
            <a:ext cx="3780000" cy="4632548"/>
            <a:chOff x="1135363" y="2165729"/>
            <a:chExt cx="3728426" cy="4140976"/>
          </a:xfrm>
        </p:grpSpPr>
        <p:graphicFrame>
          <p:nvGraphicFramePr>
            <p:cNvPr id="6" name="Chart 5">
              <a:extLst>
                <a:ext uri="{FF2B5EF4-FFF2-40B4-BE49-F238E27FC236}">
                  <a16:creationId xmlns:a16="http://schemas.microsoft.com/office/drawing/2014/main" id="{7F35407C-6FBD-4789-A3A8-FD8C426A608D}"/>
                </a:ext>
              </a:extLst>
            </p:cNvPr>
            <p:cNvGraphicFramePr/>
            <p:nvPr>
              <p:extLst>
                <p:ext uri="{D42A27DB-BD31-4B8C-83A1-F6EECF244321}">
                  <p14:modId xmlns:p14="http://schemas.microsoft.com/office/powerpoint/2010/main" val="1266305504"/>
                </p:ext>
              </p:extLst>
            </p:nvPr>
          </p:nvGraphicFramePr>
          <p:xfrm>
            <a:off x="1135363" y="2165729"/>
            <a:ext cx="3728426" cy="383081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6082EC60-2A76-45ED-A1C7-4CBE450885AE}"/>
                </a:ext>
              </a:extLst>
            </p:cNvPr>
            <p:cNvSpPr/>
            <p:nvPr/>
          </p:nvSpPr>
          <p:spPr>
            <a:xfrm>
              <a:off x="1361842" y="6004076"/>
              <a:ext cx="2390933" cy="302629"/>
            </a:xfrm>
            <a:prstGeom prst="rect">
              <a:avLst/>
            </a:prstGeom>
          </p:spPr>
          <p:txBody>
            <a:bodyPr wrap="square">
              <a:spAutoFit/>
            </a:bodyPr>
            <a:lstStyle/>
            <a:p>
              <a:pPr algn="r"/>
              <a:r>
                <a:rPr lang="en-US" sz="1600" b="1" dirty="0">
                  <a:solidFill>
                    <a:schemeClr val="tx2"/>
                  </a:solidFill>
                </a:rPr>
                <a:t>16-29 year old's</a:t>
              </a:r>
            </a:p>
          </p:txBody>
        </p:sp>
      </p:grpSp>
      <p:sp>
        <p:nvSpPr>
          <p:cNvPr id="9" name="TextBox 8">
            <a:extLst>
              <a:ext uri="{FF2B5EF4-FFF2-40B4-BE49-F238E27FC236}">
                <a16:creationId xmlns:a16="http://schemas.microsoft.com/office/drawing/2014/main" id="{9B0FEE17-8511-41A5-9DEF-82CC3EDAD681}"/>
              </a:ext>
            </a:extLst>
          </p:cNvPr>
          <p:cNvSpPr txBox="1"/>
          <p:nvPr/>
        </p:nvSpPr>
        <p:spPr>
          <a:xfrm>
            <a:off x="394637" y="6627168"/>
            <a:ext cx="4179349"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Source: Local Government Research 2017 Royal Mail MarketReach, Illuminas</a:t>
            </a:r>
          </a:p>
        </p:txBody>
      </p:sp>
      <p:grpSp>
        <p:nvGrpSpPr>
          <p:cNvPr id="3" name="Group 2">
            <a:extLst>
              <a:ext uri="{FF2B5EF4-FFF2-40B4-BE49-F238E27FC236}">
                <a16:creationId xmlns:a16="http://schemas.microsoft.com/office/drawing/2014/main" id="{67ABAAA0-4512-455F-A06A-5EB6AD40C2DD}"/>
              </a:ext>
            </a:extLst>
          </p:cNvPr>
          <p:cNvGrpSpPr/>
          <p:nvPr/>
        </p:nvGrpSpPr>
        <p:grpSpPr>
          <a:xfrm>
            <a:off x="9720275" y="3713244"/>
            <a:ext cx="1526708" cy="1179311"/>
            <a:chOff x="8843217" y="1203095"/>
            <a:chExt cx="1526708" cy="1179311"/>
          </a:xfrm>
        </p:grpSpPr>
        <p:sp>
          <p:nvSpPr>
            <p:cNvPr id="12" name="Rectangle 11">
              <a:extLst>
                <a:ext uri="{FF2B5EF4-FFF2-40B4-BE49-F238E27FC236}">
                  <a16:creationId xmlns:a16="http://schemas.microsoft.com/office/drawing/2014/main" id="{0E16AA17-8C89-47C6-8905-F3852CA4B433}"/>
                </a:ext>
              </a:extLst>
            </p:cNvPr>
            <p:cNvSpPr/>
            <p:nvPr/>
          </p:nvSpPr>
          <p:spPr>
            <a:xfrm>
              <a:off x="8844927" y="1251581"/>
              <a:ext cx="205477" cy="21080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13" name="Rectangle 12">
              <a:extLst>
                <a:ext uri="{FF2B5EF4-FFF2-40B4-BE49-F238E27FC236}">
                  <a16:creationId xmlns:a16="http://schemas.microsoft.com/office/drawing/2014/main" id="{A0819D27-44CE-470D-B3FC-02A0149381B8}"/>
                </a:ext>
              </a:extLst>
            </p:cNvPr>
            <p:cNvSpPr/>
            <p:nvPr/>
          </p:nvSpPr>
          <p:spPr>
            <a:xfrm>
              <a:off x="8844927" y="1537203"/>
              <a:ext cx="205477" cy="210805"/>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b="1" dirty="0"/>
            </a:p>
          </p:txBody>
        </p:sp>
        <p:sp>
          <p:nvSpPr>
            <p:cNvPr id="14" name="Rectangle 13">
              <a:extLst>
                <a:ext uri="{FF2B5EF4-FFF2-40B4-BE49-F238E27FC236}">
                  <a16:creationId xmlns:a16="http://schemas.microsoft.com/office/drawing/2014/main" id="{6C2B693C-5C03-4230-B688-2776E69C4732}"/>
                </a:ext>
              </a:extLst>
            </p:cNvPr>
            <p:cNvSpPr/>
            <p:nvPr/>
          </p:nvSpPr>
          <p:spPr>
            <a:xfrm>
              <a:off x="8844927" y="1830153"/>
              <a:ext cx="205477" cy="210805"/>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b="1" dirty="0"/>
            </a:p>
          </p:txBody>
        </p:sp>
        <p:sp>
          <p:nvSpPr>
            <p:cNvPr id="15" name="TextBox 14">
              <a:extLst>
                <a:ext uri="{FF2B5EF4-FFF2-40B4-BE49-F238E27FC236}">
                  <a16:creationId xmlns:a16="http://schemas.microsoft.com/office/drawing/2014/main" id="{6DEDC212-D31B-45A8-8A94-3E322E6714AA}"/>
                </a:ext>
              </a:extLst>
            </p:cNvPr>
            <p:cNvSpPr txBox="1"/>
            <p:nvPr/>
          </p:nvSpPr>
          <p:spPr>
            <a:xfrm>
              <a:off x="9020710" y="1203095"/>
              <a:ext cx="532518" cy="307777"/>
            </a:xfrm>
            <a:prstGeom prst="rect">
              <a:avLst/>
            </a:prstGeom>
            <a:noFill/>
          </p:spPr>
          <p:txBody>
            <a:bodyPr wrap="none" rtlCol="0">
              <a:spAutoFit/>
            </a:bodyPr>
            <a:lstStyle/>
            <a:p>
              <a:r>
                <a:rPr lang="en-GB" sz="1400" b="1" dirty="0">
                  <a:solidFill>
                    <a:schemeClr val="tx2"/>
                  </a:solidFill>
                </a:rPr>
                <a:t>Mail</a:t>
              </a:r>
            </a:p>
          </p:txBody>
        </p:sp>
        <p:sp>
          <p:nvSpPr>
            <p:cNvPr id="16" name="TextBox 15">
              <a:extLst>
                <a:ext uri="{FF2B5EF4-FFF2-40B4-BE49-F238E27FC236}">
                  <a16:creationId xmlns:a16="http://schemas.microsoft.com/office/drawing/2014/main" id="{A9B0C957-85F5-498C-BAEA-174C4352022A}"/>
                </a:ext>
              </a:extLst>
            </p:cNvPr>
            <p:cNvSpPr txBox="1"/>
            <p:nvPr/>
          </p:nvSpPr>
          <p:spPr>
            <a:xfrm>
              <a:off x="9019000" y="1509605"/>
              <a:ext cx="663964" cy="307777"/>
            </a:xfrm>
            <a:prstGeom prst="rect">
              <a:avLst/>
            </a:prstGeom>
            <a:noFill/>
          </p:spPr>
          <p:txBody>
            <a:bodyPr wrap="none" rtlCol="0">
              <a:spAutoFit/>
            </a:bodyPr>
            <a:lstStyle/>
            <a:p>
              <a:r>
                <a:rPr lang="en-GB" sz="1400" b="1" dirty="0">
                  <a:solidFill>
                    <a:schemeClr val="tx2"/>
                  </a:solidFill>
                </a:rPr>
                <a:t>Email</a:t>
              </a:r>
            </a:p>
          </p:txBody>
        </p:sp>
        <p:sp>
          <p:nvSpPr>
            <p:cNvPr id="17" name="TextBox 16">
              <a:extLst>
                <a:ext uri="{FF2B5EF4-FFF2-40B4-BE49-F238E27FC236}">
                  <a16:creationId xmlns:a16="http://schemas.microsoft.com/office/drawing/2014/main" id="{82158F88-DC05-4219-A0C0-5002BE3C37F0}"/>
                </a:ext>
              </a:extLst>
            </p:cNvPr>
            <p:cNvSpPr txBox="1"/>
            <p:nvPr/>
          </p:nvSpPr>
          <p:spPr>
            <a:xfrm>
              <a:off x="9017290" y="1788667"/>
              <a:ext cx="1279517" cy="307777"/>
            </a:xfrm>
            <a:prstGeom prst="rect">
              <a:avLst/>
            </a:prstGeom>
            <a:noFill/>
          </p:spPr>
          <p:txBody>
            <a:bodyPr wrap="none" rtlCol="0">
              <a:spAutoFit/>
            </a:bodyPr>
            <a:lstStyle/>
            <a:p>
              <a:r>
                <a:rPr lang="en-GB" sz="1400" b="1" dirty="0">
                  <a:solidFill>
                    <a:schemeClr val="tx2"/>
                  </a:solidFill>
                </a:rPr>
                <a:t>Social media</a:t>
              </a:r>
            </a:p>
          </p:txBody>
        </p:sp>
        <p:sp>
          <p:nvSpPr>
            <p:cNvPr id="18" name="Rectangle 17">
              <a:extLst>
                <a:ext uri="{FF2B5EF4-FFF2-40B4-BE49-F238E27FC236}">
                  <a16:creationId xmlns:a16="http://schemas.microsoft.com/office/drawing/2014/main" id="{5F1A4BED-A239-4A11-A19C-50C9FE86E8B5}"/>
                </a:ext>
              </a:extLst>
            </p:cNvPr>
            <p:cNvSpPr/>
            <p:nvPr/>
          </p:nvSpPr>
          <p:spPr>
            <a:xfrm>
              <a:off x="8843217" y="2116115"/>
              <a:ext cx="205477" cy="210805"/>
            </a:xfrm>
            <a:prstGeom prst="rect">
              <a:avLst/>
            </a:prstGeom>
            <a:solidFill>
              <a:schemeClr val="accent4"/>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b="1" dirty="0"/>
            </a:p>
          </p:txBody>
        </p:sp>
        <p:sp>
          <p:nvSpPr>
            <p:cNvPr id="19" name="TextBox 18">
              <a:extLst>
                <a:ext uri="{FF2B5EF4-FFF2-40B4-BE49-F238E27FC236}">
                  <a16:creationId xmlns:a16="http://schemas.microsoft.com/office/drawing/2014/main" id="{C728BF41-0741-42CB-A6A0-7E143CBA86EF}"/>
                </a:ext>
              </a:extLst>
            </p:cNvPr>
            <p:cNvSpPr txBox="1"/>
            <p:nvPr/>
          </p:nvSpPr>
          <p:spPr>
            <a:xfrm>
              <a:off x="9015580" y="2074629"/>
              <a:ext cx="1354345" cy="307777"/>
            </a:xfrm>
            <a:prstGeom prst="rect">
              <a:avLst/>
            </a:prstGeom>
            <a:noFill/>
          </p:spPr>
          <p:txBody>
            <a:bodyPr wrap="none" rtlCol="0">
              <a:spAutoFit/>
            </a:bodyPr>
            <a:lstStyle/>
            <a:p>
              <a:r>
                <a:rPr lang="en-GB" sz="1400" b="1" dirty="0">
                  <a:solidFill>
                    <a:schemeClr val="tx2"/>
                  </a:solidFill>
                </a:rPr>
                <a:t>Text message</a:t>
              </a:r>
            </a:p>
          </p:txBody>
        </p:sp>
      </p:grpSp>
      <p:grpSp>
        <p:nvGrpSpPr>
          <p:cNvPr id="11" name="Group 10">
            <a:extLst>
              <a:ext uri="{FF2B5EF4-FFF2-40B4-BE49-F238E27FC236}">
                <a16:creationId xmlns:a16="http://schemas.microsoft.com/office/drawing/2014/main" id="{E988FF63-2CAD-4A4A-B1F0-89F4B0D1855C}"/>
              </a:ext>
            </a:extLst>
          </p:cNvPr>
          <p:cNvGrpSpPr/>
          <p:nvPr/>
        </p:nvGrpSpPr>
        <p:grpSpPr>
          <a:xfrm>
            <a:off x="5622641" y="1655597"/>
            <a:ext cx="3780116" cy="4581094"/>
            <a:chOff x="4660115" y="2204185"/>
            <a:chExt cx="3780116" cy="4094982"/>
          </a:xfrm>
        </p:grpSpPr>
        <p:graphicFrame>
          <p:nvGraphicFramePr>
            <p:cNvPr id="7" name="Chart 6">
              <a:extLst>
                <a:ext uri="{FF2B5EF4-FFF2-40B4-BE49-F238E27FC236}">
                  <a16:creationId xmlns:a16="http://schemas.microsoft.com/office/drawing/2014/main" id="{CAB3FDB8-F357-482C-86C3-F671CB54D9DE}"/>
                </a:ext>
              </a:extLst>
            </p:cNvPr>
            <p:cNvGraphicFramePr/>
            <p:nvPr>
              <p:extLst>
                <p:ext uri="{D42A27DB-BD31-4B8C-83A1-F6EECF244321}">
                  <p14:modId xmlns:p14="http://schemas.microsoft.com/office/powerpoint/2010/main" val="314529283"/>
                </p:ext>
              </p:extLst>
            </p:nvPr>
          </p:nvGraphicFramePr>
          <p:xfrm>
            <a:off x="4660115" y="2204185"/>
            <a:ext cx="3780116" cy="3792353"/>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3BA3C5D6-4D01-4445-8EDC-95F0A0ED1F31}"/>
                </a:ext>
              </a:extLst>
            </p:cNvPr>
            <p:cNvSpPr/>
            <p:nvPr/>
          </p:nvSpPr>
          <p:spPr>
            <a:xfrm>
              <a:off x="5722401" y="5996538"/>
              <a:ext cx="1655544" cy="302629"/>
            </a:xfrm>
            <a:prstGeom prst="rect">
              <a:avLst/>
            </a:prstGeom>
          </p:spPr>
          <p:txBody>
            <a:bodyPr wrap="square">
              <a:spAutoFit/>
            </a:bodyPr>
            <a:lstStyle/>
            <a:p>
              <a:pPr algn="ctr"/>
              <a:r>
                <a:rPr lang="en-US" sz="1600" b="1" dirty="0">
                  <a:solidFill>
                    <a:schemeClr val="tx2"/>
                  </a:solidFill>
                </a:rPr>
                <a:t>65+ year old's</a:t>
              </a:r>
            </a:p>
          </p:txBody>
        </p:sp>
      </p:grpSp>
    </p:spTree>
    <p:extLst>
      <p:ext uri="{BB962C8B-B14F-4D97-AF65-F5344CB8AC3E}">
        <p14:creationId xmlns:p14="http://schemas.microsoft.com/office/powerpoint/2010/main" val="112808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900A4C-F493-43D0-8D7D-90CC2084A4AE}"/>
              </a:ext>
            </a:extLst>
          </p:cNvPr>
          <p:cNvSpPr/>
          <p:nvPr/>
        </p:nvSpPr>
        <p:spPr>
          <a:xfrm>
            <a:off x="0" y="6617970"/>
            <a:ext cx="1691640" cy="240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Chart 9">
            <a:extLst>
              <a:ext uri="{FF2B5EF4-FFF2-40B4-BE49-F238E27FC236}">
                <a16:creationId xmlns:a16="http://schemas.microsoft.com/office/drawing/2014/main" id="{2E06400F-3CE2-4A3B-B093-431C29D447EE}"/>
              </a:ext>
            </a:extLst>
          </p:cNvPr>
          <p:cNvGraphicFramePr/>
          <p:nvPr>
            <p:extLst>
              <p:ext uri="{D42A27DB-BD31-4B8C-83A1-F6EECF244321}">
                <p14:modId xmlns:p14="http://schemas.microsoft.com/office/powerpoint/2010/main" val="2580375527"/>
              </p:ext>
            </p:extLst>
          </p:nvPr>
        </p:nvGraphicFramePr>
        <p:xfrm>
          <a:off x="2273" y="1811878"/>
          <a:ext cx="11017127" cy="44905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5DD5043-FA53-41C5-A94E-5C8D3696FB04}"/>
              </a:ext>
            </a:extLst>
          </p:cNvPr>
          <p:cNvSpPr>
            <a:spLocks noGrp="1"/>
          </p:cNvSpPr>
          <p:nvPr>
            <p:ph type="title"/>
          </p:nvPr>
        </p:nvSpPr>
        <p:spPr/>
        <p:txBody>
          <a:bodyPr/>
          <a:lstStyle/>
          <a:p>
            <a:r>
              <a:rPr lang="en-GB" dirty="0"/>
              <a:t>Mail helps overcome barriers</a:t>
            </a:r>
          </a:p>
        </p:txBody>
      </p:sp>
      <p:sp>
        <p:nvSpPr>
          <p:cNvPr id="4" name="Text Placeholder 3">
            <a:extLst>
              <a:ext uri="{FF2B5EF4-FFF2-40B4-BE49-F238E27FC236}">
                <a16:creationId xmlns:a16="http://schemas.microsoft.com/office/drawing/2014/main" id="{870AA465-17A1-4C0E-B6F4-CC9A12F0CA5F}"/>
              </a:ext>
            </a:extLst>
          </p:cNvPr>
          <p:cNvSpPr>
            <a:spLocks noGrp="1"/>
          </p:cNvSpPr>
          <p:nvPr>
            <p:ph type="body" sz="quarter" idx="11"/>
          </p:nvPr>
        </p:nvSpPr>
        <p:spPr>
          <a:xfrm>
            <a:off x="486000" y="993160"/>
            <a:ext cx="11411032" cy="275201"/>
          </a:xfrm>
        </p:spPr>
        <p:txBody>
          <a:bodyPr/>
          <a:lstStyle/>
          <a:p>
            <a:r>
              <a:rPr lang="en-GB" dirty="0"/>
              <a:t>MAIL IS MORE LIKELY TO BE READ IN FULL EVEN IF READERS’ VIEWS ARE NOT REFLECTED</a:t>
            </a:r>
          </a:p>
        </p:txBody>
      </p:sp>
      <p:sp>
        <p:nvSpPr>
          <p:cNvPr id="6" name="Rectangle 5">
            <a:extLst>
              <a:ext uri="{FF2B5EF4-FFF2-40B4-BE49-F238E27FC236}">
                <a16:creationId xmlns:a16="http://schemas.microsoft.com/office/drawing/2014/main" id="{BFD26EDC-11AE-4C94-9F29-A05F68A518CC}"/>
              </a:ext>
            </a:extLst>
          </p:cNvPr>
          <p:cNvSpPr/>
          <p:nvPr/>
        </p:nvSpPr>
        <p:spPr>
          <a:xfrm>
            <a:off x="397511" y="1811878"/>
            <a:ext cx="10849472" cy="268192"/>
          </a:xfrm>
          <a:prstGeom prst="rect">
            <a:avLst/>
          </a:prstGeom>
        </p:spPr>
        <p:txBody>
          <a:bodyPr wrap="square" lIns="87797" tIns="43899" rIns="87797" bIns="43899">
            <a:spAutoFit/>
          </a:bodyPr>
          <a:lstStyle/>
          <a:p>
            <a:pPr>
              <a:lnSpc>
                <a:spcPts val="1440"/>
              </a:lnSpc>
              <a:spcAft>
                <a:spcPts val="288"/>
              </a:spcAft>
            </a:pPr>
            <a:r>
              <a:rPr lang="en-GB" sz="1600" b="1" dirty="0">
                <a:solidFill>
                  <a:prstClr val="black"/>
                </a:solidFill>
                <a:latin typeface="Arial" panose="020B0604020202020204" pitchFamily="34" charset="0"/>
                <a:cs typeface="Arial" panose="020B0604020202020204" pitchFamily="34" charset="0"/>
              </a:rPr>
              <a:t>Extent to which communication has been read / consumed which somewhat / strongly differed from my views.</a:t>
            </a:r>
            <a:endParaRPr lang="en-GB" sz="2000" b="1" dirty="0">
              <a:solidFill>
                <a:prstClr val="black"/>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7048F03-7DFF-448E-9D34-03FA48AEB825}"/>
              </a:ext>
            </a:extLst>
          </p:cNvPr>
          <p:cNvSpPr/>
          <p:nvPr/>
        </p:nvSpPr>
        <p:spPr>
          <a:xfrm>
            <a:off x="413886" y="6502477"/>
            <a:ext cx="7761312" cy="365654"/>
          </a:xfrm>
          <a:prstGeom prst="rect">
            <a:avLst/>
          </a:prstGeom>
        </p:spPr>
        <p:txBody>
          <a:bodyPr wrap="square" lIns="87797" tIns="43899" rIns="87797" bIns="43899">
            <a:spAutoFit/>
          </a:bodyPr>
          <a:lstStyle/>
          <a:p>
            <a:r>
              <a:rPr lang="en-GB" sz="900" dirty="0"/>
              <a:t>Source:  Communications in Electoral Engagement, Royal Mail MarketReach, Illuminas 2017 </a:t>
            </a:r>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Base: All answers on communications which somewhat / strongly differed from views by media (excluding leaflets &amp; magazines)</a:t>
            </a:r>
            <a:endParaRPr lang="en-US" sz="900" dirty="0"/>
          </a:p>
        </p:txBody>
      </p:sp>
      <p:sp>
        <p:nvSpPr>
          <p:cNvPr id="9" name="Slide Number Placeholder 8">
            <a:extLst>
              <a:ext uri="{FF2B5EF4-FFF2-40B4-BE49-F238E27FC236}">
                <a16:creationId xmlns:a16="http://schemas.microsoft.com/office/drawing/2014/main" id="{11DB90A2-5F05-4E17-9598-855468E2C431}"/>
              </a:ext>
            </a:extLst>
          </p:cNvPr>
          <p:cNvSpPr>
            <a:spLocks noGrp="1"/>
          </p:cNvSpPr>
          <p:nvPr>
            <p:ph type="sldNum" sz="quarter" idx="10"/>
          </p:nvPr>
        </p:nvSpPr>
        <p:spPr/>
        <p:txBody>
          <a:bodyPr/>
          <a:lstStyle/>
          <a:p>
            <a:fld id="{887360FE-02F5-4392-9C12-7D03F05745BB}" type="slidenum">
              <a:rPr lang="en-GB" smtClean="0"/>
              <a:pPr/>
              <a:t>8</a:t>
            </a:fld>
            <a:endParaRPr lang="en-GB" dirty="0"/>
          </a:p>
        </p:txBody>
      </p:sp>
    </p:spTree>
    <p:extLst>
      <p:ext uri="{BB962C8B-B14F-4D97-AF65-F5344CB8AC3E}">
        <p14:creationId xmlns:p14="http://schemas.microsoft.com/office/powerpoint/2010/main" val="418572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2360-D95E-4B06-BEF8-FF729C9F444A}"/>
              </a:ext>
            </a:extLst>
          </p:cNvPr>
          <p:cNvSpPr>
            <a:spLocks noGrp="1"/>
          </p:cNvSpPr>
          <p:nvPr>
            <p:ph type="title"/>
          </p:nvPr>
        </p:nvSpPr>
        <p:spPr/>
        <p:txBody>
          <a:bodyPr/>
          <a:lstStyle/>
          <a:p>
            <a:r>
              <a:rPr lang="en-GB" dirty="0"/>
              <a:t>Reach &amp; frequency is good for healthcare</a:t>
            </a:r>
          </a:p>
        </p:txBody>
      </p:sp>
      <p:sp>
        <p:nvSpPr>
          <p:cNvPr id="3" name="Slide Number Placeholder 2">
            <a:extLst>
              <a:ext uri="{FF2B5EF4-FFF2-40B4-BE49-F238E27FC236}">
                <a16:creationId xmlns:a16="http://schemas.microsoft.com/office/drawing/2014/main" id="{890F6C68-B05B-4E12-9290-0593971CAFD7}"/>
              </a:ext>
            </a:extLst>
          </p:cNvPr>
          <p:cNvSpPr>
            <a:spLocks noGrp="1"/>
          </p:cNvSpPr>
          <p:nvPr>
            <p:ph type="sldNum" sz="quarter" idx="10"/>
          </p:nvPr>
        </p:nvSpPr>
        <p:spPr/>
        <p:txBody>
          <a:bodyPr/>
          <a:lstStyle/>
          <a:p>
            <a:fld id="{887360FE-02F5-4392-9C12-7D03F05745BB}" type="slidenum">
              <a:rPr lang="en-GB" smtClean="0"/>
              <a:pPr/>
              <a:t>9</a:t>
            </a:fld>
            <a:endParaRPr lang="en-GB" dirty="0"/>
          </a:p>
        </p:txBody>
      </p:sp>
      <p:sp>
        <p:nvSpPr>
          <p:cNvPr id="4" name="Text Placeholder 3">
            <a:extLst>
              <a:ext uri="{FF2B5EF4-FFF2-40B4-BE49-F238E27FC236}">
                <a16:creationId xmlns:a16="http://schemas.microsoft.com/office/drawing/2014/main" id="{0D9BCA34-ACC0-4EEA-81DE-ED718D665FC0}"/>
              </a:ext>
            </a:extLst>
          </p:cNvPr>
          <p:cNvSpPr>
            <a:spLocks noGrp="1"/>
          </p:cNvSpPr>
          <p:nvPr>
            <p:ph type="body" sz="quarter" idx="11"/>
          </p:nvPr>
        </p:nvSpPr>
        <p:spPr/>
        <p:txBody>
          <a:bodyPr/>
          <a:lstStyle/>
          <a:p>
            <a:r>
              <a:rPr lang="en-GB" dirty="0"/>
              <a:t>It out-performs average physical interactions</a:t>
            </a:r>
          </a:p>
        </p:txBody>
      </p:sp>
      <p:pic>
        <p:nvPicPr>
          <p:cNvPr id="10" name="Picture 9">
            <a:extLst>
              <a:ext uri="{FF2B5EF4-FFF2-40B4-BE49-F238E27FC236}">
                <a16:creationId xmlns:a16="http://schemas.microsoft.com/office/drawing/2014/main" id="{33AEA83C-9251-431A-B41A-410516328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6195" y="4534209"/>
            <a:ext cx="1350788" cy="977513"/>
          </a:xfrm>
          <a:prstGeom prst="rect">
            <a:avLst/>
          </a:prstGeom>
        </p:spPr>
      </p:pic>
      <p:graphicFrame>
        <p:nvGraphicFramePr>
          <p:cNvPr id="7" name="Chart 6">
            <a:extLst>
              <a:ext uri="{FF2B5EF4-FFF2-40B4-BE49-F238E27FC236}">
                <a16:creationId xmlns:a16="http://schemas.microsoft.com/office/drawing/2014/main" id="{DA3D40E3-29B5-4372-AE01-EDF6B7265471}"/>
              </a:ext>
            </a:extLst>
          </p:cNvPr>
          <p:cNvGraphicFramePr/>
          <p:nvPr>
            <p:extLst>
              <p:ext uri="{D42A27DB-BD31-4B8C-83A1-F6EECF244321}">
                <p14:modId xmlns:p14="http://schemas.microsoft.com/office/powerpoint/2010/main" val="4016556940"/>
              </p:ext>
            </p:extLst>
          </p:nvPr>
        </p:nvGraphicFramePr>
        <p:xfrm>
          <a:off x="693531" y="3829878"/>
          <a:ext cx="4156765" cy="23349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91A3BCB1-3C0C-44D3-BB42-C814033DFFB7}"/>
              </a:ext>
            </a:extLst>
          </p:cNvPr>
          <p:cNvGraphicFramePr/>
          <p:nvPr>
            <p:extLst>
              <p:ext uri="{D42A27DB-BD31-4B8C-83A1-F6EECF244321}">
                <p14:modId xmlns:p14="http://schemas.microsoft.com/office/powerpoint/2010/main" val="1245406279"/>
              </p:ext>
            </p:extLst>
          </p:nvPr>
        </p:nvGraphicFramePr>
        <p:xfrm>
          <a:off x="5152892" y="2146852"/>
          <a:ext cx="4156765" cy="401136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33FE1A61-A4D6-4688-9065-103CFF4E2F8B}"/>
              </a:ext>
            </a:extLst>
          </p:cNvPr>
          <p:cNvSpPr txBox="1"/>
          <p:nvPr/>
        </p:nvSpPr>
        <p:spPr>
          <a:xfrm>
            <a:off x="1202104" y="1842052"/>
            <a:ext cx="3121368" cy="646331"/>
          </a:xfrm>
          <a:prstGeom prst="rect">
            <a:avLst/>
          </a:prstGeom>
          <a:noFill/>
        </p:spPr>
        <p:txBody>
          <a:bodyPr wrap="none" rtlCol="0">
            <a:spAutoFit/>
          </a:bodyPr>
          <a:lstStyle/>
          <a:p>
            <a:pPr algn="ctr"/>
            <a:r>
              <a:rPr lang="en-GB" b="1" dirty="0"/>
              <a:t>REACH</a:t>
            </a:r>
          </a:p>
          <a:p>
            <a:pPr algn="ctr"/>
            <a:r>
              <a:rPr lang="en-GB" b="1" dirty="0"/>
              <a:t>How many people see mail</a:t>
            </a:r>
          </a:p>
        </p:txBody>
      </p:sp>
      <p:sp>
        <p:nvSpPr>
          <p:cNvPr id="15" name="TextBox 14">
            <a:extLst>
              <a:ext uri="{FF2B5EF4-FFF2-40B4-BE49-F238E27FC236}">
                <a16:creationId xmlns:a16="http://schemas.microsoft.com/office/drawing/2014/main" id="{E4C9B480-2587-42B5-A785-66F9CF939B59}"/>
              </a:ext>
            </a:extLst>
          </p:cNvPr>
          <p:cNvSpPr txBox="1"/>
          <p:nvPr/>
        </p:nvSpPr>
        <p:spPr>
          <a:xfrm>
            <a:off x="5101055" y="1842052"/>
            <a:ext cx="4083169" cy="646331"/>
          </a:xfrm>
          <a:prstGeom prst="rect">
            <a:avLst/>
          </a:prstGeom>
          <a:noFill/>
        </p:spPr>
        <p:txBody>
          <a:bodyPr wrap="none" rtlCol="0">
            <a:spAutoFit/>
          </a:bodyPr>
          <a:lstStyle/>
          <a:p>
            <a:pPr algn="ctr"/>
            <a:r>
              <a:rPr lang="en-GB" b="1" dirty="0"/>
              <a:t>FREQUENCY</a:t>
            </a:r>
          </a:p>
          <a:p>
            <a:pPr algn="ctr"/>
            <a:r>
              <a:rPr lang="en-GB" b="1" dirty="0"/>
              <a:t>How many times people revisit mail</a:t>
            </a:r>
          </a:p>
        </p:txBody>
      </p:sp>
      <p:sp>
        <p:nvSpPr>
          <p:cNvPr id="16" name="Rectangle 15">
            <a:extLst>
              <a:ext uri="{FF2B5EF4-FFF2-40B4-BE49-F238E27FC236}">
                <a16:creationId xmlns:a16="http://schemas.microsoft.com/office/drawing/2014/main" id="{2854DBEB-AC44-436D-A1E2-C735CB837C00}"/>
              </a:ext>
            </a:extLst>
          </p:cNvPr>
          <p:cNvSpPr/>
          <p:nvPr/>
        </p:nvSpPr>
        <p:spPr>
          <a:xfrm>
            <a:off x="0" y="6617970"/>
            <a:ext cx="1691640" cy="240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F511E139-0FB8-4C63-B80D-1EEFD9D3C05A}"/>
              </a:ext>
            </a:extLst>
          </p:cNvPr>
          <p:cNvSpPr txBox="1"/>
          <p:nvPr/>
        </p:nvSpPr>
        <p:spPr>
          <a:xfrm>
            <a:off x="394637" y="6627168"/>
            <a:ext cx="6455613"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Source: MICMAIL, Q2 2017-Q1 2019 Addressed advertising/Business Mail.  Bases:  All Mail 72,595, Healthcare Mail 5,186</a:t>
            </a:r>
          </a:p>
        </p:txBody>
      </p:sp>
    </p:spTree>
    <p:extLst>
      <p:ext uri="{BB962C8B-B14F-4D97-AF65-F5344CB8AC3E}">
        <p14:creationId xmlns:p14="http://schemas.microsoft.com/office/powerpoint/2010/main" val="1790700579"/>
      </p:ext>
    </p:extLst>
  </p:cSld>
  <p:clrMapOvr>
    <a:masterClrMapping/>
  </p:clrMapOvr>
</p:sld>
</file>

<file path=ppt/theme/theme1.xml><?xml version="1.0" encoding="utf-8"?>
<a:theme xmlns:a="http://schemas.openxmlformats.org/drawingml/2006/main" name="Office Theme">
  <a:themeElements>
    <a:clrScheme name="Royal Mail MarketReach">
      <a:dk1>
        <a:sysClr val="windowText" lastClr="000000"/>
      </a:dk1>
      <a:lt1>
        <a:sysClr val="window" lastClr="FFFFFF"/>
      </a:lt1>
      <a:dk2>
        <a:srgbClr val="7F7F7F"/>
      </a:dk2>
      <a:lt2>
        <a:srgbClr val="FFFFFF"/>
      </a:lt2>
      <a:accent1>
        <a:srgbClr val="E20C18"/>
      </a:accent1>
      <a:accent2>
        <a:srgbClr val="1BACE4"/>
      </a:accent2>
      <a:accent3>
        <a:srgbClr val="EF7E05"/>
      </a:accent3>
      <a:accent4>
        <a:srgbClr val="95C121"/>
      </a:accent4>
      <a:accent5>
        <a:srgbClr val="82CBD4"/>
      </a:accent5>
      <a:accent6>
        <a:srgbClr val="FDC304"/>
      </a:accent6>
      <a:hlink>
        <a:srgbClr val="000000"/>
      </a:hlink>
      <a:folHlink>
        <a:srgbClr val="000000"/>
      </a:folHlink>
    </a:clrScheme>
    <a:fontScheme name="Royal Mail MarketReach">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2203</Words>
  <Application>Microsoft Office PowerPoint</Application>
  <PresentationFormat>Widescreen</PresentationFormat>
  <Paragraphs>216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Impact</vt:lpstr>
      <vt:lpstr>Office Theme</vt:lpstr>
      <vt:lpstr>Engage citizens with mail for  health messages</vt:lpstr>
      <vt:lpstr>Not getting consumers to act costs</vt:lpstr>
      <vt:lpstr>Obesity and diabetes are on the rise</vt:lpstr>
      <vt:lpstr>And for consumers health is a personal matter</vt:lpstr>
      <vt:lpstr>Mail from healthcare sector cuts through</vt:lpstr>
      <vt:lpstr>Mail can reach everyone</vt:lpstr>
      <vt:lpstr>mail is preferred by all age groups</vt:lpstr>
      <vt:lpstr>Mail helps overcome barriers</vt:lpstr>
      <vt:lpstr>Reach &amp; frequency is good for healthcare</vt:lpstr>
      <vt:lpstr>Physical engagement high</vt:lpstr>
      <vt:lpstr>Mail interactions are high</vt:lpstr>
      <vt:lpstr>cost effective health screening</vt:lpstr>
      <vt:lpstr>Mail helped smokers quit</vt:lpstr>
      <vt:lpstr>Exclusive invitation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2020-04-21T16:31:27Z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iteId">
    <vt:lpwstr>7a082108-90dd-41ac-be41-9b8feabee2da</vt:lpwstr>
  </property>
  <property fmtid="{D5CDD505-2E9C-101B-9397-08002B2CF9AE}" pid="4" name="MSIP_Label_980f36f3-41a5-4f45-a6a2-e224f336accd_Owner">
    <vt:lpwstr>sophie.grender@royalmail.com</vt:lpwstr>
  </property>
  <property fmtid="{D5CDD505-2E9C-101B-9397-08002B2CF9AE}" pid="5" name="MSIP_Label_980f36f3-41a5-4f45-a6a2-e224f336accd_SetDate">
    <vt:lpwstr>2020-02-04T16:03:18.0593586Z</vt:lpwstr>
  </property>
  <property fmtid="{D5CDD505-2E9C-101B-9397-08002B2CF9AE}" pid="6" name="MSIP_Label_980f36f3-41a5-4f45-a6a2-e224f336accd_Name">
    <vt:lpwstr>Internal</vt:lpwstr>
  </property>
  <property fmtid="{D5CDD505-2E9C-101B-9397-08002B2CF9AE}" pid="7" name="MSIP_Label_980f36f3-41a5-4f45-a6a2-e224f336accd_Application">
    <vt:lpwstr>Microsoft Azure Information Protection</vt:lpwstr>
  </property>
  <property fmtid="{D5CDD505-2E9C-101B-9397-08002B2CF9AE}" pid="8" name="MSIP_Label_980f36f3-41a5-4f45-a6a2-e224f336accd_Extended_MSFT_Method">
    <vt:lpwstr>Automatic</vt:lpwstr>
  </property>
  <property fmtid="{D5CDD505-2E9C-101B-9397-08002B2CF9AE}" pid="9" name="Sensitivity">
    <vt:lpwstr>Internal</vt:lpwstr>
  </property>
</Properties>
</file>