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5.xml" ContentType="application/vnd.openxmlformats-officedocument.drawingml.chart+xml"/>
  <Override PartName="/ppt/notesSlides/notesSlide23.xml" ContentType="application/vnd.openxmlformats-officedocument.presentationml.notesSlide+xml"/>
  <Override PartName="/ppt/charts/chart26.xml" ContentType="application/vnd.openxmlformats-officedocument.drawingml.chart+xml"/>
  <Override PartName="/ppt/drawings/drawing1.xml" ContentType="application/vnd.openxmlformats-officedocument.drawingml.chartshapes+xml"/>
  <Override PartName="/ppt/charts/chart27.xml" ContentType="application/vnd.openxmlformats-officedocument.drawingml.chart+xml"/>
  <Override PartName="/ppt/drawings/drawing2.xml" ContentType="application/vnd.openxmlformats-officedocument.drawingml.chartshapes+xml"/>
  <Override PartName="/ppt/charts/chart28.xml" ContentType="application/vnd.openxmlformats-officedocument.drawingml.chart+xml"/>
  <Override PartName="/ppt/drawings/drawing3.xml" ContentType="application/vnd.openxmlformats-officedocument.drawingml.chartshapes+xml"/>
  <Override PartName="/ppt/charts/chart29.xml" ContentType="application/vnd.openxmlformats-officedocument.drawingml.chart+xml"/>
  <Override PartName="/ppt/drawings/drawing4.xml" ContentType="application/vnd.openxmlformats-officedocument.drawingml.chartshapes+xml"/>
  <Override PartName="/ppt/charts/chart30.xml" ContentType="application/vnd.openxmlformats-officedocument.drawingml.chart+xml"/>
  <Override PartName="/ppt/drawings/drawing5.xml" ContentType="application/vnd.openxmlformats-officedocument.drawingml.chartshapes+xml"/>
  <Override PartName="/ppt/charts/chart31.xml" ContentType="application/vnd.openxmlformats-officedocument.drawingml.chart+xml"/>
  <Override PartName="/ppt/drawings/drawing6.xml" ContentType="application/vnd.openxmlformats-officedocument.drawingml.chartshapes+xml"/>
  <Override PartName="/ppt/notesSlides/notesSlide24.xml" ContentType="application/vnd.openxmlformats-officedocument.presentationml.notesSlide+xml"/>
  <Override PartName="/ppt/charts/chart3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61"/>
  </p:notesMasterIdLst>
  <p:handoutMasterIdLst>
    <p:handoutMasterId r:id="rId62"/>
  </p:handoutMasterIdLst>
  <p:sldIdLst>
    <p:sldId id="656" r:id="rId5"/>
    <p:sldId id="643" r:id="rId6"/>
    <p:sldId id="644" r:id="rId7"/>
    <p:sldId id="616" r:id="rId8"/>
    <p:sldId id="645" r:id="rId9"/>
    <p:sldId id="683" r:id="rId10"/>
    <p:sldId id="647" r:id="rId11"/>
    <p:sldId id="666" r:id="rId12"/>
    <p:sldId id="617" r:id="rId13"/>
    <p:sldId id="667" r:id="rId14"/>
    <p:sldId id="618" r:id="rId15"/>
    <p:sldId id="523" r:id="rId16"/>
    <p:sldId id="619" r:id="rId17"/>
    <p:sldId id="507" r:id="rId18"/>
    <p:sldId id="620" r:id="rId19"/>
    <p:sldId id="529" r:id="rId20"/>
    <p:sldId id="621" r:id="rId21"/>
    <p:sldId id="533" r:id="rId22"/>
    <p:sldId id="622" r:id="rId23"/>
    <p:sldId id="536" r:id="rId24"/>
    <p:sldId id="668" r:id="rId25"/>
    <p:sldId id="476" r:id="rId26"/>
    <p:sldId id="607" r:id="rId27"/>
    <p:sldId id="632" r:id="rId28"/>
    <p:sldId id="556" r:id="rId29"/>
    <p:sldId id="557" r:id="rId30"/>
    <p:sldId id="558" r:id="rId31"/>
    <p:sldId id="648" r:id="rId32"/>
    <p:sldId id="669" r:id="rId33"/>
    <p:sldId id="649" r:id="rId34"/>
    <p:sldId id="670" r:id="rId35"/>
    <p:sldId id="657" r:id="rId36"/>
    <p:sldId id="671" r:id="rId37"/>
    <p:sldId id="624" r:id="rId38"/>
    <p:sldId id="672" r:id="rId39"/>
    <p:sldId id="658" r:id="rId40"/>
    <p:sldId id="673" r:id="rId41"/>
    <p:sldId id="625" r:id="rId42"/>
    <p:sldId id="674" r:id="rId43"/>
    <p:sldId id="659" r:id="rId44"/>
    <p:sldId id="675" r:id="rId45"/>
    <p:sldId id="626" r:id="rId46"/>
    <p:sldId id="676" r:id="rId47"/>
    <p:sldId id="660" r:id="rId48"/>
    <p:sldId id="677" r:id="rId49"/>
    <p:sldId id="627" r:id="rId50"/>
    <p:sldId id="678" r:id="rId51"/>
    <p:sldId id="661" r:id="rId52"/>
    <p:sldId id="679" r:id="rId53"/>
    <p:sldId id="628" r:id="rId54"/>
    <p:sldId id="680" r:id="rId55"/>
    <p:sldId id="662" r:id="rId56"/>
    <p:sldId id="681" r:id="rId57"/>
    <p:sldId id="629" r:id="rId58"/>
    <p:sldId id="682" r:id="rId59"/>
    <p:sldId id="663" r:id="rId60"/>
  </p:sldIdLst>
  <p:sldSz cx="9144000" cy="5715000" type="screen16x1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77" userDrawn="1">
          <p15:clr>
            <a:srgbClr val="A4A3A4"/>
          </p15:clr>
        </p15:guide>
        <p15:guide id="2" pos="1276">
          <p15:clr>
            <a:srgbClr val="A4A3A4"/>
          </p15:clr>
        </p15:guide>
        <p15:guide id="3" pos="4895">
          <p15:clr>
            <a:srgbClr val="A4A3A4"/>
          </p15:clr>
        </p15:guide>
        <p15:guide id="4" pos="2880">
          <p15:clr>
            <a:srgbClr val="A4A3A4"/>
          </p15:clr>
        </p15:guide>
        <p15:guide id="5" pos="361">
          <p15:clr>
            <a:srgbClr val="A4A3A4"/>
          </p15:clr>
        </p15:guide>
      </p15:sldGuideLst>
    </p:ext>
    <p:ext uri="{2D200454-40CA-4A62-9FC3-DE9A4176ACB9}">
      <p15:notesGuideLst xmlns:p15="http://schemas.microsoft.com/office/powerpoint/2012/main" xmlns="">
        <p15:guide id="1" orient="horz" pos="3128">
          <p15:clr>
            <a:srgbClr val="A4A3A4"/>
          </p15:clr>
        </p15:guide>
        <p15:guide id="2" pos="214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d Norman" initials="TN" lastIdx="1" clrIdx="0"/>
  <p:cmAuthor id="7" name="Antony Barrington" initials="AB [4]" lastIdx="1" clrIdx="7">
    <p:extLst/>
  </p:cmAuthor>
  <p:cmAuthor id="1" name="Seirian Hanner" initials="SJH" lastIdx="9" clrIdx="1"/>
  <p:cmAuthor id="8" name="Antony Barrington" initials="AB [5]" lastIdx="1" clrIdx="8">
    <p:extLst/>
  </p:cmAuthor>
  <p:cmAuthor id="2" name="Tod" initials="T" lastIdx="0" clrIdx="2"/>
  <p:cmAuthor id="9" name="Emma Springham" initials="ES" lastIdx="14" clrIdx="9"/>
  <p:cmAuthor id="3" name="Maria Michael" initials="MM" lastIdx="21" clrIdx="3"/>
  <p:cmAuthor id="4" name="Antony Barrington" initials="AB" lastIdx="10" clrIdx="4">
    <p:extLst/>
  </p:cmAuthor>
  <p:cmAuthor id="5" name="Antony Barrington" initials="AB [2]" lastIdx="1" clrIdx="5">
    <p:extLst/>
  </p:cmAuthor>
  <p:cmAuthor id="6" name="Antony Barrington" initials="AB [3]"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C20"/>
    <a:srgbClr val="EF8214"/>
    <a:srgbClr val="81D51B"/>
    <a:srgbClr val="66F0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2" autoAdjust="0"/>
    <p:restoredTop sz="79218" autoAdjust="0"/>
  </p:normalViewPr>
  <p:slideViewPr>
    <p:cSldViewPr snapToGrid="0" snapToObjects="1">
      <p:cViewPr>
        <p:scale>
          <a:sx n="70" d="100"/>
          <a:sy n="70" d="100"/>
        </p:scale>
        <p:origin x="-1452" y="-84"/>
      </p:cViewPr>
      <p:guideLst>
        <p:guide orient="horz" pos="1777"/>
        <p:guide pos="1276"/>
        <p:guide pos="4895"/>
        <p:guide pos="2880"/>
        <p:guide pos="361"/>
      </p:guideLst>
    </p:cSldViewPr>
  </p:slideViewPr>
  <p:outlineViewPr>
    <p:cViewPr>
      <p:scale>
        <a:sx n="33" d="100"/>
        <a:sy n="33" d="100"/>
      </p:scale>
      <p:origin x="0" y="-177648"/>
    </p:cViewPr>
  </p:outlineViewPr>
  <p:notesTextViewPr>
    <p:cViewPr>
      <p:scale>
        <a:sx n="100" d="100"/>
        <a:sy n="100" d="100"/>
      </p:scale>
      <p:origin x="0" y="0"/>
    </p:cViewPr>
  </p:notesTextViewPr>
  <p:sorterViewPr>
    <p:cViewPr>
      <p:scale>
        <a:sx n="100" d="100"/>
        <a:sy n="100" d="100"/>
      </p:scale>
      <p:origin x="0" y="3360"/>
    </p:cViewPr>
  </p:sorterViewPr>
  <p:notesViewPr>
    <p:cSldViewPr snapToGrid="0" snapToObjects="1">
      <p:cViewPr>
        <p:scale>
          <a:sx n="98" d="100"/>
          <a:sy n="98" d="100"/>
        </p:scale>
        <p:origin x="-1140" y="960"/>
      </p:cViewPr>
      <p:guideLst>
        <p:guide orient="horz" pos="3128"/>
        <p:guide orient="horz" pos="2928"/>
        <p:guide pos="2140"/>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415358210811001E-2"/>
          <c:y val="3.1692564624211599E-2"/>
          <c:w val="0.96440517661351299"/>
          <c:h val="0.81527391740648902"/>
        </c:manualLayout>
      </c:layout>
      <c:barChart>
        <c:barDir val="col"/>
        <c:grouping val="stacked"/>
        <c:varyColors val="0"/>
        <c:ser>
          <c:idx val="0"/>
          <c:order val="0"/>
          <c:tx>
            <c:strRef>
              <c:f>Sheet1!$B$1</c:f>
              <c:strCache>
                <c:ptCount val="1"/>
                <c:pt idx="0">
                  <c:v>Post</c:v>
                </c:pt>
              </c:strCache>
            </c:strRef>
          </c:tx>
          <c:spPr>
            <a:solidFill>
              <a:schemeClr val="accent1"/>
            </a:solidFill>
          </c:spPr>
          <c:invertIfNegative val="0"/>
          <c:dLbls>
            <c:numFmt formatCode="0%" sourceLinked="0"/>
            <c:spPr>
              <a:noFill/>
              <a:ln>
                <a:noFill/>
              </a:ln>
              <a:effectLst/>
            </c:spPr>
            <c:txPr>
              <a:bodyPr wrap="square" lIns="38100" tIns="19050" rIns="38100" bIns="19050" anchor="ctr">
                <a:spAutoFit/>
              </a:bodyPr>
              <a:lstStyle/>
              <a:p>
                <a:pPr>
                  <a:defRPr sz="105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Sheet1!$A$2:$A$8</c:f>
              <c:strCache>
                <c:ptCount val="7"/>
                <c:pt idx="0">
                  <c:v>Fledglings</c:v>
                </c:pt>
                <c:pt idx="1">
                  <c:v>Sharers</c:v>
                </c:pt>
                <c:pt idx="2">
                  <c:v>Couples</c:v>
                </c:pt>
                <c:pt idx="3">
                  <c:v>Young Families</c:v>
                </c:pt>
                <c:pt idx="4">
                  <c:v>Older Families</c:v>
                </c:pt>
                <c:pt idx="5">
                  <c:v>Empty Nesters</c:v>
                </c:pt>
                <c:pt idx="6">
                  <c:v>Older Retirees</c:v>
                </c:pt>
              </c:strCache>
            </c:strRef>
          </c:cat>
          <c:val>
            <c:numRef>
              <c:f>Sheet1!$B$2:$B$8</c:f>
              <c:numCache>
                <c:formatCode>0.00%</c:formatCode>
                <c:ptCount val="7"/>
                <c:pt idx="0">
                  <c:v>4.65E-2</c:v>
                </c:pt>
                <c:pt idx="1">
                  <c:v>5.2499999999999998E-2</c:v>
                </c:pt>
                <c:pt idx="2">
                  <c:v>5.0900000000000001E-2</c:v>
                </c:pt>
                <c:pt idx="3">
                  <c:v>7.0000000000000007E-2</c:v>
                </c:pt>
                <c:pt idx="4">
                  <c:v>6.3600000000000004E-2</c:v>
                </c:pt>
                <c:pt idx="5">
                  <c:v>0.1</c:v>
                </c:pt>
                <c:pt idx="6">
                  <c:v>0.14099999999999999</c:v>
                </c:pt>
              </c:numCache>
            </c:numRef>
          </c:val>
        </c:ser>
        <c:ser>
          <c:idx val="1"/>
          <c:order val="1"/>
          <c:tx>
            <c:strRef>
              <c:f>Sheet1!$C$1</c:f>
              <c:strCache>
                <c:ptCount val="1"/>
                <c:pt idx="0">
                  <c:v>Phone</c:v>
                </c:pt>
              </c:strCache>
            </c:strRef>
          </c:tx>
          <c:spPr>
            <a:solidFill>
              <a:schemeClr val="accent2"/>
            </a:solidFill>
          </c:spPr>
          <c:invertIfNegative val="0"/>
          <c:dLbls>
            <c:numFmt formatCode="0%" sourceLinked="0"/>
            <c:spPr>
              <a:noFill/>
              <a:ln>
                <a:noFill/>
              </a:ln>
              <a:effectLst/>
            </c:spPr>
            <c:txPr>
              <a:bodyPr wrap="square" lIns="38100" tIns="19050" rIns="38100" bIns="19050" anchor="ctr">
                <a:spAutoFit/>
              </a:bodyPr>
              <a:lstStyle/>
              <a:p>
                <a:pPr>
                  <a:defRPr sz="105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Sheet1!$A$2:$A$8</c:f>
              <c:strCache>
                <c:ptCount val="7"/>
                <c:pt idx="0">
                  <c:v>Fledglings</c:v>
                </c:pt>
                <c:pt idx="1">
                  <c:v>Sharers</c:v>
                </c:pt>
                <c:pt idx="2">
                  <c:v>Couples</c:v>
                </c:pt>
                <c:pt idx="3">
                  <c:v>Young Families</c:v>
                </c:pt>
                <c:pt idx="4">
                  <c:v>Older Families</c:v>
                </c:pt>
                <c:pt idx="5">
                  <c:v>Empty Nesters</c:v>
                </c:pt>
                <c:pt idx="6">
                  <c:v>Older Retirees</c:v>
                </c:pt>
              </c:strCache>
            </c:strRef>
          </c:cat>
          <c:val>
            <c:numRef>
              <c:f>Sheet1!$C$2:$C$8</c:f>
              <c:numCache>
                <c:formatCode>0.00%</c:formatCode>
                <c:ptCount val="7"/>
                <c:pt idx="0">
                  <c:v>5.3999999999999999E-2</c:v>
                </c:pt>
                <c:pt idx="1">
                  <c:v>6.4000000000000001E-2</c:v>
                </c:pt>
                <c:pt idx="2">
                  <c:v>6.9900000000000004E-2</c:v>
                </c:pt>
                <c:pt idx="3">
                  <c:v>7.0300000000000001E-2</c:v>
                </c:pt>
                <c:pt idx="4">
                  <c:v>7.0400000000000004E-2</c:v>
                </c:pt>
                <c:pt idx="5">
                  <c:v>0.14000000000000001</c:v>
                </c:pt>
                <c:pt idx="6">
                  <c:v>0.157</c:v>
                </c:pt>
              </c:numCache>
            </c:numRef>
          </c:val>
        </c:ser>
        <c:ser>
          <c:idx val="2"/>
          <c:order val="2"/>
          <c:tx>
            <c:strRef>
              <c:f>Sheet1!$D$1</c:f>
              <c:strCache>
                <c:ptCount val="1"/>
                <c:pt idx="0">
                  <c:v>Shop</c:v>
                </c:pt>
              </c:strCache>
            </c:strRef>
          </c:tx>
          <c:spPr>
            <a:solidFill>
              <a:schemeClr val="accent3"/>
            </a:solidFill>
          </c:spPr>
          <c:invertIfNegative val="0"/>
          <c:dLbls>
            <c:numFmt formatCode="0%" sourceLinked="0"/>
            <c:spPr>
              <a:noFill/>
              <a:ln>
                <a:noFill/>
              </a:ln>
              <a:effectLst/>
            </c:spPr>
            <c:txPr>
              <a:bodyPr wrap="square" lIns="38100" tIns="19050" rIns="38100" bIns="19050" anchor="ctr">
                <a:spAutoFit/>
              </a:bodyPr>
              <a:lstStyle/>
              <a:p>
                <a:pPr>
                  <a:defRPr sz="105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Sheet1!$A$2:$A$8</c:f>
              <c:strCache>
                <c:ptCount val="7"/>
                <c:pt idx="0">
                  <c:v>Fledglings</c:v>
                </c:pt>
                <c:pt idx="1">
                  <c:v>Sharers</c:v>
                </c:pt>
                <c:pt idx="2">
                  <c:v>Couples</c:v>
                </c:pt>
                <c:pt idx="3">
                  <c:v>Young Families</c:v>
                </c:pt>
                <c:pt idx="4">
                  <c:v>Older Families</c:v>
                </c:pt>
                <c:pt idx="5">
                  <c:v>Empty Nesters</c:v>
                </c:pt>
                <c:pt idx="6">
                  <c:v>Older Retirees</c:v>
                </c:pt>
              </c:strCache>
            </c:strRef>
          </c:cat>
          <c:val>
            <c:numRef>
              <c:f>Sheet1!$D$2:$D$8</c:f>
              <c:numCache>
                <c:formatCode>0.00%</c:formatCode>
                <c:ptCount val="7"/>
                <c:pt idx="0">
                  <c:v>9.1600000000000001E-2</c:v>
                </c:pt>
                <c:pt idx="1">
                  <c:v>8.5099999999999995E-2</c:v>
                </c:pt>
                <c:pt idx="2">
                  <c:v>9.8699999999999996E-2</c:v>
                </c:pt>
                <c:pt idx="3">
                  <c:v>0.106</c:v>
                </c:pt>
                <c:pt idx="4">
                  <c:v>0.104</c:v>
                </c:pt>
                <c:pt idx="5">
                  <c:v>9.3299999999999994E-2</c:v>
                </c:pt>
                <c:pt idx="6">
                  <c:v>8.0600000000000005E-2</c:v>
                </c:pt>
              </c:numCache>
            </c:numRef>
          </c:val>
        </c:ser>
        <c:ser>
          <c:idx val="3"/>
          <c:order val="3"/>
          <c:tx>
            <c:strRef>
              <c:f>Sheet1!$E$1</c:f>
              <c:strCache>
                <c:ptCount val="1"/>
                <c:pt idx="0">
                  <c:v>Online via PC</c:v>
                </c:pt>
              </c:strCache>
            </c:strRef>
          </c:tx>
          <c:spPr>
            <a:solidFill>
              <a:schemeClr val="accent4"/>
            </a:solidFill>
          </c:spPr>
          <c:invertIfNegative val="0"/>
          <c:dLbls>
            <c:numFmt formatCode="0%" sourceLinked="0"/>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Sheet1!$A$2:$A$8</c:f>
              <c:strCache>
                <c:ptCount val="7"/>
                <c:pt idx="0">
                  <c:v>Fledglings</c:v>
                </c:pt>
                <c:pt idx="1">
                  <c:v>Sharers</c:v>
                </c:pt>
                <c:pt idx="2">
                  <c:v>Couples</c:v>
                </c:pt>
                <c:pt idx="3">
                  <c:v>Young Families</c:v>
                </c:pt>
                <c:pt idx="4">
                  <c:v>Older Families</c:v>
                </c:pt>
                <c:pt idx="5">
                  <c:v>Empty Nesters</c:v>
                </c:pt>
                <c:pt idx="6">
                  <c:v>Older Retirees</c:v>
                </c:pt>
              </c:strCache>
            </c:strRef>
          </c:cat>
          <c:val>
            <c:numRef>
              <c:f>Sheet1!$E$2:$E$8</c:f>
              <c:numCache>
                <c:formatCode>0.00%</c:formatCode>
                <c:ptCount val="7"/>
                <c:pt idx="0">
                  <c:v>0.23100000000000001</c:v>
                </c:pt>
                <c:pt idx="1">
                  <c:v>0.22800000000000001</c:v>
                </c:pt>
                <c:pt idx="2">
                  <c:v>0.26200000000000001</c:v>
                </c:pt>
                <c:pt idx="3">
                  <c:v>0.29599999999999999</c:v>
                </c:pt>
                <c:pt idx="4">
                  <c:v>0.30399999999999999</c:v>
                </c:pt>
                <c:pt idx="5">
                  <c:v>0.21199999999999999</c:v>
                </c:pt>
                <c:pt idx="6">
                  <c:v>0.14699999999999999</c:v>
                </c:pt>
              </c:numCache>
            </c:numRef>
          </c:val>
        </c:ser>
        <c:ser>
          <c:idx val="4"/>
          <c:order val="4"/>
          <c:tx>
            <c:strRef>
              <c:f>Sheet1!$F$1</c:f>
              <c:strCache>
                <c:ptCount val="1"/>
                <c:pt idx="0">
                  <c:v>Online via tablet/smartphone</c:v>
                </c:pt>
              </c:strCache>
            </c:strRef>
          </c:tx>
          <c:spPr>
            <a:solidFill>
              <a:schemeClr val="accent5"/>
            </a:solidFill>
          </c:spPr>
          <c:invertIfNegative val="0"/>
          <c:dLbls>
            <c:dLbl>
              <c:idx val="2"/>
              <c:numFmt formatCode="0%" sourceLinked="0"/>
              <c:spPr/>
              <c:txPr>
                <a:bodyPr/>
                <a:lstStyle/>
                <a:p>
                  <a:pPr>
                    <a:defRPr sz="1050" b="1">
                      <a:solidFill>
                        <a:schemeClr val="bg1"/>
                      </a:solidFill>
                    </a:defRPr>
                  </a:pPr>
                  <a:endParaRPr lang="en-US"/>
                </a:p>
              </c:txPr>
              <c:showLegendKey val="0"/>
              <c:showVal val="1"/>
              <c:showCatName val="0"/>
              <c:showSerName val="0"/>
              <c:showPercent val="0"/>
              <c:showBubbleSize val="0"/>
            </c:dLbl>
            <c:dLbl>
              <c:idx val="3"/>
              <c:numFmt formatCode="0%" sourceLinked="0"/>
              <c:spPr/>
              <c:txPr>
                <a:bodyPr/>
                <a:lstStyle/>
                <a:p>
                  <a:pPr>
                    <a:defRPr sz="1050" b="1">
                      <a:solidFill>
                        <a:schemeClr val="bg1"/>
                      </a:solidFill>
                    </a:defRPr>
                  </a:pPr>
                  <a:endParaRPr lang="en-US"/>
                </a:p>
              </c:txPr>
              <c:showLegendKey val="0"/>
              <c:showVal val="1"/>
              <c:showCatName val="0"/>
              <c:showSerName val="0"/>
              <c:showPercent val="0"/>
              <c:showBubbleSize val="0"/>
            </c:dLbl>
            <c:numFmt formatCode="0%" sourceLinked="0"/>
            <c:spPr>
              <a:noFill/>
              <a:ln>
                <a:noFill/>
              </a:ln>
              <a:effectLst/>
            </c:spPr>
            <c:txPr>
              <a:bodyPr wrap="square" lIns="38100" tIns="19050" rIns="38100" bIns="19050" anchor="ctr">
                <a:spAutoFit/>
              </a:bodyPr>
              <a:lstStyle/>
              <a:p>
                <a:pPr>
                  <a:defRPr sz="105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Sheet1!$A$2:$A$8</c:f>
              <c:strCache>
                <c:ptCount val="7"/>
                <c:pt idx="0">
                  <c:v>Fledglings</c:v>
                </c:pt>
                <c:pt idx="1">
                  <c:v>Sharers</c:v>
                </c:pt>
                <c:pt idx="2">
                  <c:v>Couples</c:v>
                </c:pt>
                <c:pt idx="3">
                  <c:v>Young Families</c:v>
                </c:pt>
                <c:pt idx="4">
                  <c:v>Older Families</c:v>
                </c:pt>
                <c:pt idx="5">
                  <c:v>Empty Nesters</c:v>
                </c:pt>
                <c:pt idx="6">
                  <c:v>Older Retirees</c:v>
                </c:pt>
              </c:strCache>
            </c:strRef>
          </c:cat>
          <c:val>
            <c:numRef>
              <c:f>Sheet1!$F$2:$F$8</c:f>
              <c:numCache>
                <c:formatCode>0.00%</c:formatCode>
                <c:ptCount val="7"/>
                <c:pt idx="0">
                  <c:v>8.7400000000000005E-2</c:v>
                </c:pt>
                <c:pt idx="1">
                  <c:v>6.3500000000000001E-2</c:v>
                </c:pt>
                <c:pt idx="2">
                  <c:v>9.98E-2</c:v>
                </c:pt>
                <c:pt idx="3">
                  <c:v>0.14399999999999999</c:v>
                </c:pt>
                <c:pt idx="4">
                  <c:v>9.6799999999999997E-2</c:v>
                </c:pt>
                <c:pt idx="5">
                  <c:v>3.4299999999999997E-2</c:v>
                </c:pt>
                <c:pt idx="6">
                  <c:v>2.1000000000000001E-2</c:v>
                </c:pt>
              </c:numCache>
            </c:numRef>
          </c:val>
        </c:ser>
        <c:ser>
          <c:idx val="5"/>
          <c:order val="5"/>
          <c:tx>
            <c:strRef>
              <c:f>Sheet1!$G$1</c:f>
              <c:strCache>
                <c:ptCount val="1"/>
                <c:pt idx="0">
                  <c:v>SMS</c:v>
                </c:pt>
              </c:strCache>
            </c:strRef>
          </c:tx>
          <c:spPr>
            <a:solidFill>
              <a:schemeClr val="accent6"/>
            </a:solidFill>
          </c:spPr>
          <c:invertIfNegative val="0"/>
          <c:cat>
            <c:strRef>
              <c:f>Sheet1!$A$2:$A$8</c:f>
              <c:strCache>
                <c:ptCount val="7"/>
                <c:pt idx="0">
                  <c:v>Fledglings</c:v>
                </c:pt>
                <c:pt idx="1">
                  <c:v>Sharers</c:v>
                </c:pt>
                <c:pt idx="2">
                  <c:v>Couples</c:v>
                </c:pt>
                <c:pt idx="3">
                  <c:v>Young Families</c:v>
                </c:pt>
                <c:pt idx="4">
                  <c:v>Older Families</c:v>
                </c:pt>
                <c:pt idx="5">
                  <c:v>Empty Nesters</c:v>
                </c:pt>
                <c:pt idx="6">
                  <c:v>Older Retirees</c:v>
                </c:pt>
              </c:strCache>
            </c:strRef>
          </c:cat>
          <c:val>
            <c:numRef>
              <c:f>Sheet1!$G$2:$G$8</c:f>
              <c:numCache>
                <c:formatCode>0.00%</c:formatCode>
                <c:ptCount val="7"/>
                <c:pt idx="0">
                  <c:v>3.0099999999999998E-2</c:v>
                </c:pt>
                <c:pt idx="1">
                  <c:v>1.8700000000000001E-2</c:v>
                </c:pt>
                <c:pt idx="2">
                  <c:v>1.44E-2</c:v>
                </c:pt>
                <c:pt idx="3">
                  <c:v>1.26E-2</c:v>
                </c:pt>
                <c:pt idx="4">
                  <c:v>1.4E-2</c:v>
                </c:pt>
                <c:pt idx="5">
                  <c:v>3.0999999999999999E-3</c:v>
                </c:pt>
                <c:pt idx="6">
                  <c:v>3.5000000000000001E-3</c:v>
                </c:pt>
              </c:numCache>
            </c:numRef>
          </c:val>
        </c:ser>
        <c:dLbls>
          <c:showLegendKey val="0"/>
          <c:showVal val="0"/>
          <c:showCatName val="0"/>
          <c:showSerName val="0"/>
          <c:showPercent val="0"/>
          <c:showBubbleSize val="0"/>
        </c:dLbls>
        <c:gapWidth val="25"/>
        <c:overlap val="100"/>
        <c:axId val="189256832"/>
        <c:axId val="189258368"/>
      </c:barChart>
      <c:catAx>
        <c:axId val="189256832"/>
        <c:scaling>
          <c:orientation val="minMax"/>
        </c:scaling>
        <c:delete val="0"/>
        <c:axPos val="b"/>
        <c:numFmt formatCode="General" sourceLinked="0"/>
        <c:majorTickMark val="out"/>
        <c:minorTickMark val="none"/>
        <c:tickLblPos val="nextTo"/>
        <c:txPr>
          <a:bodyPr/>
          <a:lstStyle/>
          <a:p>
            <a:pPr>
              <a:defRPr sz="1100"/>
            </a:pPr>
            <a:endParaRPr lang="en-US"/>
          </a:p>
        </c:txPr>
        <c:crossAx val="189258368"/>
        <c:crosses val="autoZero"/>
        <c:auto val="1"/>
        <c:lblAlgn val="ctr"/>
        <c:lblOffset val="100"/>
        <c:noMultiLvlLbl val="0"/>
      </c:catAx>
      <c:valAx>
        <c:axId val="189258368"/>
        <c:scaling>
          <c:orientation val="minMax"/>
        </c:scaling>
        <c:delete val="1"/>
        <c:axPos val="l"/>
        <c:numFmt formatCode="0.00%" sourceLinked="1"/>
        <c:majorTickMark val="out"/>
        <c:minorTickMark val="none"/>
        <c:tickLblPos val="nextTo"/>
        <c:crossAx val="189256832"/>
        <c:crosses val="autoZero"/>
        <c:crossBetween val="between"/>
      </c:valAx>
    </c:plotArea>
    <c:legend>
      <c:legendPos val="b"/>
      <c:layout>
        <c:manualLayout>
          <c:xMode val="edge"/>
          <c:yMode val="edge"/>
          <c:x val="0.139926766899515"/>
          <c:y val="0.93277858682435499"/>
          <c:w val="0.72014633880360601"/>
          <c:h val="5.8516610180644101E-2"/>
        </c:manualLayout>
      </c:layout>
      <c:overlay val="0"/>
      <c:txPr>
        <a:bodyPr/>
        <a:lstStyle/>
        <a:p>
          <a:pPr>
            <a:defRPr sz="105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20</c:v>
                </c:pt>
                <c:pt idx="1">
                  <c:v>80</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69</c:v>
                </c:pt>
                <c:pt idx="1">
                  <c:v>31</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30</c:v>
                </c:pt>
                <c:pt idx="1">
                  <c:v>70</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5"/>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63</c:v>
                </c:pt>
                <c:pt idx="1">
                  <c:v>37</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5"/>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27</c:v>
                </c:pt>
                <c:pt idx="1">
                  <c:v>73</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5"/>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52</c:v>
                </c:pt>
                <c:pt idx="1">
                  <c:v>48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5"/>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39</c:v>
                </c:pt>
                <c:pt idx="1">
                  <c:v>61</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67</c:v>
                </c:pt>
                <c:pt idx="1">
                  <c:v>33</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26</c:v>
                </c:pt>
                <c:pt idx="1">
                  <c:v>74</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32</c:v>
                </c:pt>
                <c:pt idx="1">
                  <c:v>68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52</c:v>
                </c:pt>
                <c:pt idx="1">
                  <c:v>48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39</c:v>
                </c:pt>
                <c:pt idx="1">
                  <c:v>61</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67</c:v>
                </c:pt>
                <c:pt idx="1">
                  <c:v>33</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32</c:v>
                </c:pt>
                <c:pt idx="1">
                  <c:v>68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72</c:v>
                </c:pt>
                <c:pt idx="1">
                  <c:v>28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805330868969"/>
          <c:y val="9.1362895813741199E-2"/>
          <c:w val="0.49867779857726102"/>
          <c:h val="0.81727403082610295"/>
        </c:manualLayout>
      </c:layout>
      <c:radarChart>
        <c:radarStyle val="filled"/>
        <c:varyColors val="0"/>
        <c:ser>
          <c:idx val="0"/>
          <c:order val="0"/>
          <c:tx>
            <c:strRef>
              <c:f>Sheet1!$B$1</c:f>
              <c:strCache>
                <c:ptCount val="1"/>
                <c:pt idx="0">
                  <c:v>18-34</c:v>
                </c:pt>
              </c:strCache>
            </c:strRef>
          </c:tx>
          <c:spPr>
            <a:noFill/>
            <a:ln w="22225">
              <a:solidFill>
                <a:srgbClr val="EF8214"/>
              </a:solidFill>
            </a:ln>
          </c:spPr>
          <c:cat>
            <c:strRef>
              <c:f>Sheet1!$A$2:$A$23</c:f>
              <c:strCache>
                <c:ptCount val="22"/>
                <c:pt idx="0">
                  <c:v>Spontaneous</c:v>
                </c:pt>
                <c:pt idx="1">
                  <c:v>Informal</c:v>
                </c:pt>
                <c:pt idx="2">
                  <c:v>Fun</c:v>
                </c:pt>
                <c:pt idx="3">
                  <c:v>Boring</c:v>
                </c:pt>
                <c:pt idx="4">
                  <c:v>Personal</c:v>
                </c:pt>
                <c:pt idx="5">
                  <c:v>Impersonal</c:v>
                </c:pt>
                <c:pt idx="6">
                  <c:v>Informative</c:v>
                </c:pt>
                <c:pt idx="7">
                  <c:v>Anonymous</c:v>
                </c:pt>
                <c:pt idx="8">
                  <c:v>Interesting</c:v>
                </c:pt>
                <c:pt idx="9">
                  <c:v>Serious</c:v>
                </c:pt>
                <c:pt idx="10">
                  <c:v>Considered</c:v>
                </c:pt>
                <c:pt idx="11">
                  <c:v>Important</c:v>
                </c:pt>
                <c:pt idx="12">
                  <c:v>Official/ believable</c:v>
                </c:pt>
                <c:pt idx="13">
                  <c:v>Inspiring</c:v>
                </c:pt>
                <c:pt idx="14">
                  <c:v>Persuasive</c:v>
                </c:pt>
                <c:pt idx="15">
                  <c:v>Believable</c:v>
                </c:pt>
                <c:pt idx="16">
                  <c:v>Smart</c:v>
                </c:pt>
                <c:pt idx="17">
                  <c:v>Down to earth</c:v>
                </c:pt>
                <c:pt idx="18">
                  <c:v>Reliable</c:v>
                </c:pt>
                <c:pt idx="19">
                  <c:v>Clever</c:v>
                </c:pt>
                <c:pt idx="20">
                  <c:v>Welcoming</c:v>
                </c:pt>
                <c:pt idx="21">
                  <c:v>Formal</c:v>
                </c:pt>
              </c:strCache>
            </c:strRef>
          </c:cat>
          <c:val>
            <c:numRef>
              <c:f>Sheet1!$B$2:$B$23</c:f>
              <c:numCache>
                <c:formatCode>General</c:formatCode>
                <c:ptCount val="22"/>
                <c:pt idx="0">
                  <c:v>11</c:v>
                </c:pt>
                <c:pt idx="1">
                  <c:v>11</c:v>
                </c:pt>
                <c:pt idx="2">
                  <c:v>11</c:v>
                </c:pt>
                <c:pt idx="3">
                  <c:v>22</c:v>
                </c:pt>
                <c:pt idx="4">
                  <c:v>38</c:v>
                </c:pt>
                <c:pt idx="5">
                  <c:v>21</c:v>
                </c:pt>
                <c:pt idx="6">
                  <c:v>47</c:v>
                </c:pt>
                <c:pt idx="7">
                  <c:v>15</c:v>
                </c:pt>
                <c:pt idx="8">
                  <c:v>26</c:v>
                </c:pt>
                <c:pt idx="9">
                  <c:v>48</c:v>
                </c:pt>
                <c:pt idx="10">
                  <c:v>45</c:v>
                </c:pt>
                <c:pt idx="11">
                  <c:v>52</c:v>
                </c:pt>
                <c:pt idx="12">
                  <c:v>59</c:v>
                </c:pt>
                <c:pt idx="13">
                  <c:v>18</c:v>
                </c:pt>
                <c:pt idx="14">
                  <c:v>25</c:v>
                </c:pt>
                <c:pt idx="15">
                  <c:v>45</c:v>
                </c:pt>
                <c:pt idx="16">
                  <c:v>32</c:v>
                </c:pt>
                <c:pt idx="17">
                  <c:v>26</c:v>
                </c:pt>
                <c:pt idx="18">
                  <c:v>40</c:v>
                </c:pt>
                <c:pt idx="19">
                  <c:v>21</c:v>
                </c:pt>
                <c:pt idx="20">
                  <c:v>30</c:v>
                </c:pt>
                <c:pt idx="21">
                  <c:v>72</c:v>
                </c:pt>
              </c:numCache>
            </c:numRef>
          </c:val>
        </c:ser>
        <c:ser>
          <c:idx val="1"/>
          <c:order val="1"/>
          <c:tx>
            <c:strRef>
              <c:f>Sheet1!$C$1</c:f>
              <c:strCache>
                <c:ptCount val="1"/>
                <c:pt idx="0">
                  <c:v>35-54</c:v>
                </c:pt>
              </c:strCache>
            </c:strRef>
          </c:tx>
          <c:spPr>
            <a:noFill/>
            <a:ln w="31750">
              <a:solidFill>
                <a:schemeClr val="accent2"/>
              </a:solidFill>
            </a:ln>
          </c:spPr>
          <c:cat>
            <c:strRef>
              <c:f>Sheet1!$A$2:$A$23</c:f>
              <c:strCache>
                <c:ptCount val="22"/>
                <c:pt idx="0">
                  <c:v>Spontaneous</c:v>
                </c:pt>
                <c:pt idx="1">
                  <c:v>Informal</c:v>
                </c:pt>
                <c:pt idx="2">
                  <c:v>Fun</c:v>
                </c:pt>
                <c:pt idx="3">
                  <c:v>Boring</c:v>
                </c:pt>
                <c:pt idx="4">
                  <c:v>Personal</c:v>
                </c:pt>
                <c:pt idx="5">
                  <c:v>Impersonal</c:v>
                </c:pt>
                <c:pt idx="6">
                  <c:v>Informative</c:v>
                </c:pt>
                <c:pt idx="7">
                  <c:v>Anonymous</c:v>
                </c:pt>
                <c:pt idx="8">
                  <c:v>Interesting</c:v>
                </c:pt>
                <c:pt idx="9">
                  <c:v>Serious</c:v>
                </c:pt>
                <c:pt idx="10">
                  <c:v>Considered</c:v>
                </c:pt>
                <c:pt idx="11">
                  <c:v>Important</c:v>
                </c:pt>
                <c:pt idx="12">
                  <c:v>Official/ believable</c:v>
                </c:pt>
                <c:pt idx="13">
                  <c:v>Inspiring</c:v>
                </c:pt>
                <c:pt idx="14">
                  <c:v>Persuasive</c:v>
                </c:pt>
                <c:pt idx="15">
                  <c:v>Believable</c:v>
                </c:pt>
                <c:pt idx="16">
                  <c:v>Smart</c:v>
                </c:pt>
                <c:pt idx="17">
                  <c:v>Down to earth</c:v>
                </c:pt>
                <c:pt idx="18">
                  <c:v>Reliable</c:v>
                </c:pt>
                <c:pt idx="19">
                  <c:v>Clever</c:v>
                </c:pt>
                <c:pt idx="20">
                  <c:v>Welcoming</c:v>
                </c:pt>
                <c:pt idx="21">
                  <c:v>Formal</c:v>
                </c:pt>
              </c:strCache>
            </c:strRef>
          </c:cat>
          <c:val>
            <c:numRef>
              <c:f>Sheet1!$C$2:$C$23</c:f>
              <c:numCache>
                <c:formatCode>General</c:formatCode>
                <c:ptCount val="22"/>
                <c:pt idx="0">
                  <c:v>9</c:v>
                </c:pt>
                <c:pt idx="1">
                  <c:v>10</c:v>
                </c:pt>
                <c:pt idx="2">
                  <c:v>8</c:v>
                </c:pt>
                <c:pt idx="3">
                  <c:v>20</c:v>
                </c:pt>
                <c:pt idx="4">
                  <c:v>41</c:v>
                </c:pt>
                <c:pt idx="5">
                  <c:v>17</c:v>
                </c:pt>
                <c:pt idx="6">
                  <c:v>53</c:v>
                </c:pt>
                <c:pt idx="7">
                  <c:v>13</c:v>
                </c:pt>
                <c:pt idx="8">
                  <c:v>32</c:v>
                </c:pt>
                <c:pt idx="9">
                  <c:v>53</c:v>
                </c:pt>
                <c:pt idx="10">
                  <c:v>51</c:v>
                </c:pt>
                <c:pt idx="11">
                  <c:v>56</c:v>
                </c:pt>
                <c:pt idx="12">
                  <c:v>64</c:v>
                </c:pt>
                <c:pt idx="13">
                  <c:v>17</c:v>
                </c:pt>
                <c:pt idx="14">
                  <c:v>24</c:v>
                </c:pt>
                <c:pt idx="15">
                  <c:v>47</c:v>
                </c:pt>
                <c:pt idx="16">
                  <c:v>30</c:v>
                </c:pt>
                <c:pt idx="17">
                  <c:v>29</c:v>
                </c:pt>
                <c:pt idx="18">
                  <c:v>45</c:v>
                </c:pt>
                <c:pt idx="19">
                  <c:v>19</c:v>
                </c:pt>
                <c:pt idx="20">
                  <c:v>32</c:v>
                </c:pt>
                <c:pt idx="21">
                  <c:v>72</c:v>
                </c:pt>
              </c:numCache>
            </c:numRef>
          </c:val>
        </c:ser>
        <c:ser>
          <c:idx val="2"/>
          <c:order val="2"/>
          <c:tx>
            <c:strRef>
              <c:f>Sheet1!$D$1</c:f>
              <c:strCache>
                <c:ptCount val="1"/>
                <c:pt idx="0">
                  <c:v>55+</c:v>
                </c:pt>
              </c:strCache>
            </c:strRef>
          </c:tx>
          <c:spPr>
            <a:noFill/>
            <a:ln w="31750">
              <a:solidFill>
                <a:srgbClr val="FF0000"/>
              </a:solidFill>
              <a:bevel/>
            </a:ln>
          </c:spPr>
          <c:cat>
            <c:strRef>
              <c:f>Sheet1!$A$2:$A$23</c:f>
              <c:strCache>
                <c:ptCount val="22"/>
                <c:pt idx="0">
                  <c:v>Spontaneous</c:v>
                </c:pt>
                <c:pt idx="1">
                  <c:v>Informal</c:v>
                </c:pt>
                <c:pt idx="2">
                  <c:v>Fun</c:v>
                </c:pt>
                <c:pt idx="3">
                  <c:v>Boring</c:v>
                </c:pt>
                <c:pt idx="4">
                  <c:v>Personal</c:v>
                </c:pt>
                <c:pt idx="5">
                  <c:v>Impersonal</c:v>
                </c:pt>
                <c:pt idx="6">
                  <c:v>Informative</c:v>
                </c:pt>
                <c:pt idx="7">
                  <c:v>Anonymous</c:v>
                </c:pt>
                <c:pt idx="8">
                  <c:v>Interesting</c:v>
                </c:pt>
                <c:pt idx="9">
                  <c:v>Serious</c:v>
                </c:pt>
                <c:pt idx="10">
                  <c:v>Considered</c:v>
                </c:pt>
                <c:pt idx="11">
                  <c:v>Important</c:v>
                </c:pt>
                <c:pt idx="12">
                  <c:v>Official/ believable</c:v>
                </c:pt>
                <c:pt idx="13">
                  <c:v>Inspiring</c:v>
                </c:pt>
                <c:pt idx="14">
                  <c:v>Persuasive</c:v>
                </c:pt>
                <c:pt idx="15">
                  <c:v>Believable</c:v>
                </c:pt>
                <c:pt idx="16">
                  <c:v>Smart</c:v>
                </c:pt>
                <c:pt idx="17">
                  <c:v>Down to earth</c:v>
                </c:pt>
                <c:pt idx="18">
                  <c:v>Reliable</c:v>
                </c:pt>
                <c:pt idx="19">
                  <c:v>Clever</c:v>
                </c:pt>
                <c:pt idx="20">
                  <c:v>Welcoming</c:v>
                </c:pt>
                <c:pt idx="21">
                  <c:v>Formal</c:v>
                </c:pt>
              </c:strCache>
            </c:strRef>
          </c:cat>
          <c:val>
            <c:numRef>
              <c:f>Sheet1!$D$2:$D$23</c:f>
              <c:numCache>
                <c:formatCode>General</c:formatCode>
                <c:ptCount val="22"/>
                <c:pt idx="0">
                  <c:v>10</c:v>
                </c:pt>
                <c:pt idx="1">
                  <c:v>14</c:v>
                </c:pt>
                <c:pt idx="2">
                  <c:v>6</c:v>
                </c:pt>
                <c:pt idx="3">
                  <c:v>18</c:v>
                </c:pt>
                <c:pt idx="4">
                  <c:v>46</c:v>
                </c:pt>
                <c:pt idx="5">
                  <c:v>20</c:v>
                </c:pt>
                <c:pt idx="6">
                  <c:v>52</c:v>
                </c:pt>
                <c:pt idx="7">
                  <c:v>11</c:v>
                </c:pt>
                <c:pt idx="8">
                  <c:v>34</c:v>
                </c:pt>
                <c:pt idx="9">
                  <c:v>45</c:v>
                </c:pt>
                <c:pt idx="10">
                  <c:v>50</c:v>
                </c:pt>
                <c:pt idx="11">
                  <c:v>51</c:v>
                </c:pt>
                <c:pt idx="12">
                  <c:v>64</c:v>
                </c:pt>
                <c:pt idx="13">
                  <c:v>17</c:v>
                </c:pt>
                <c:pt idx="14">
                  <c:v>21</c:v>
                </c:pt>
                <c:pt idx="15">
                  <c:v>42</c:v>
                </c:pt>
                <c:pt idx="16">
                  <c:v>22</c:v>
                </c:pt>
                <c:pt idx="17">
                  <c:v>31</c:v>
                </c:pt>
                <c:pt idx="18">
                  <c:v>46</c:v>
                </c:pt>
                <c:pt idx="19">
                  <c:v>16</c:v>
                </c:pt>
                <c:pt idx="20">
                  <c:v>28</c:v>
                </c:pt>
                <c:pt idx="21">
                  <c:v>73</c:v>
                </c:pt>
              </c:numCache>
            </c:numRef>
          </c:val>
        </c:ser>
        <c:dLbls>
          <c:showLegendKey val="0"/>
          <c:showVal val="0"/>
          <c:showCatName val="0"/>
          <c:showSerName val="0"/>
          <c:showPercent val="0"/>
          <c:showBubbleSize val="0"/>
        </c:dLbls>
        <c:axId val="145672832"/>
        <c:axId val="172884352"/>
      </c:radarChart>
      <c:catAx>
        <c:axId val="145672832"/>
        <c:scaling>
          <c:orientation val="minMax"/>
        </c:scaling>
        <c:delete val="0"/>
        <c:axPos val="b"/>
        <c:majorGridlines/>
        <c:numFmt formatCode="General" sourceLinked="1"/>
        <c:majorTickMark val="out"/>
        <c:minorTickMark val="none"/>
        <c:tickLblPos val="nextTo"/>
        <c:crossAx val="172884352"/>
        <c:crosses val="autoZero"/>
        <c:auto val="1"/>
        <c:lblAlgn val="ctr"/>
        <c:lblOffset val="100"/>
        <c:noMultiLvlLbl val="0"/>
      </c:catAx>
      <c:valAx>
        <c:axId val="172884352"/>
        <c:scaling>
          <c:orientation val="minMax"/>
        </c:scaling>
        <c:delete val="0"/>
        <c:axPos val="l"/>
        <c:majorGridlines/>
        <c:numFmt formatCode="General" sourceLinked="1"/>
        <c:majorTickMark val="cross"/>
        <c:minorTickMark val="none"/>
        <c:tickLblPos val="nextTo"/>
        <c:txPr>
          <a:bodyPr/>
          <a:lstStyle/>
          <a:p>
            <a:pPr>
              <a:defRPr sz="700"/>
            </a:pPr>
            <a:endParaRPr lang="en-US"/>
          </a:p>
        </c:txPr>
        <c:crossAx val="145672832"/>
        <c:crosses val="autoZero"/>
        <c:crossBetween val="between"/>
      </c:valAx>
    </c:plotArea>
    <c:legend>
      <c:legendPos val="r"/>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50070304524501"/>
          <c:y val="4.9267434136512897E-2"/>
          <c:w val="0.812098285083242"/>
          <c:h val="0.8314250580680420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4"/>
              </a:solidFill>
            </c:spPr>
          </c:dPt>
          <c:dPt>
            <c:idx val="1"/>
            <c:invertIfNegative val="0"/>
            <c:bubble3D val="0"/>
            <c:spPr>
              <a:solidFill>
                <a:schemeClr val="accent3"/>
              </a:solidFill>
            </c:spPr>
          </c:dPt>
          <c:dPt>
            <c:idx val="2"/>
            <c:invertIfNegative val="0"/>
            <c:bubble3D val="0"/>
            <c:spPr>
              <a:solidFill>
                <a:schemeClr val="accent2"/>
              </a:solidFill>
            </c:spPr>
          </c:dPt>
          <c:dLbls>
            <c:dLbl>
              <c:idx val="0"/>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1"/>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2"/>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spPr>
              <a:ln>
                <a:noFill/>
              </a:ln>
              <a:effectLst/>
            </c:spPr>
            <c:txPr>
              <a:bodyPr/>
              <a:lstStyle/>
              <a:p>
                <a:pPr>
                  <a:defRPr lang="en-GB" sz="1100">
                    <a:solidFill>
                      <a:schemeClr val="bg1"/>
                    </a:solidFill>
                    <a:effectLs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55+</c:v>
                </c:pt>
                <c:pt idx="1">
                  <c:v>33-54</c:v>
                </c:pt>
                <c:pt idx="2">
                  <c:v>18-34</c:v>
                </c:pt>
              </c:strCache>
            </c:strRef>
          </c:cat>
          <c:val>
            <c:numRef>
              <c:f>Sheet1!$B$2:$B$4</c:f>
              <c:numCache>
                <c:formatCode>0%</c:formatCode>
                <c:ptCount val="3"/>
                <c:pt idx="0">
                  <c:v>0.57999999999999996</c:v>
                </c:pt>
                <c:pt idx="1">
                  <c:v>0.56999999999999995</c:v>
                </c:pt>
                <c:pt idx="2">
                  <c:v>0.59</c:v>
                </c:pt>
              </c:numCache>
            </c:numRef>
          </c:val>
        </c:ser>
        <c:dLbls>
          <c:showLegendKey val="0"/>
          <c:showVal val="1"/>
          <c:showCatName val="0"/>
          <c:showSerName val="0"/>
          <c:showPercent val="0"/>
          <c:showBubbleSize val="0"/>
        </c:dLbls>
        <c:gapWidth val="28"/>
        <c:overlap val="-75"/>
        <c:axId val="177226880"/>
        <c:axId val="177228416"/>
      </c:barChart>
      <c:catAx>
        <c:axId val="177226880"/>
        <c:scaling>
          <c:orientation val="minMax"/>
        </c:scaling>
        <c:delete val="0"/>
        <c:axPos val="l"/>
        <c:numFmt formatCode="General" sourceLinked="0"/>
        <c:majorTickMark val="none"/>
        <c:minorTickMark val="none"/>
        <c:tickLblPos val="low"/>
        <c:spPr>
          <a:noFill/>
          <a:ln>
            <a:noFill/>
          </a:ln>
        </c:spPr>
        <c:txPr>
          <a:bodyPr anchor="b" anchorCtr="1"/>
          <a:lstStyle/>
          <a:p>
            <a:pPr algn="l">
              <a:defRPr lang="en-GB" sz="1100">
                <a:solidFill>
                  <a:schemeClr val="tx1"/>
                </a:solidFill>
              </a:defRPr>
            </a:pPr>
            <a:endParaRPr lang="en-US"/>
          </a:p>
        </c:txPr>
        <c:crossAx val="177228416"/>
        <c:crosses val="autoZero"/>
        <c:auto val="0"/>
        <c:lblAlgn val="ctr"/>
        <c:lblOffset val="100"/>
        <c:noMultiLvlLbl val="0"/>
      </c:catAx>
      <c:valAx>
        <c:axId val="177228416"/>
        <c:scaling>
          <c:orientation val="minMax"/>
          <c:max val="0.6"/>
          <c:min val="0"/>
        </c:scaling>
        <c:delete val="0"/>
        <c:axPos val="b"/>
        <c:numFmt formatCode="0%" sourceLinked="1"/>
        <c:majorTickMark val="none"/>
        <c:minorTickMark val="none"/>
        <c:tickLblPos val="none"/>
        <c:spPr>
          <a:ln>
            <a:noFill/>
          </a:ln>
        </c:spPr>
        <c:crossAx val="17722688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50070304524501"/>
          <c:y val="4.9267434136512897E-2"/>
          <c:w val="0.812098285083242"/>
          <c:h val="0.8314250580680420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6"/>
              </a:solidFill>
            </c:spPr>
          </c:dPt>
          <c:dPt>
            <c:idx val="1"/>
            <c:invertIfNegative val="0"/>
            <c:bubble3D val="0"/>
            <c:spPr>
              <a:solidFill>
                <a:schemeClr val="accent5"/>
              </a:solidFill>
            </c:spPr>
          </c:dPt>
          <c:dPt>
            <c:idx val="2"/>
            <c:invertIfNegative val="0"/>
            <c:bubble3D val="0"/>
            <c:spPr>
              <a:solidFill>
                <a:schemeClr val="accent4"/>
              </a:solidFill>
            </c:spPr>
          </c:dPt>
          <c:dPt>
            <c:idx val="3"/>
            <c:invertIfNegative val="0"/>
            <c:bubble3D val="0"/>
            <c:spPr>
              <a:solidFill>
                <a:schemeClr val="accent3"/>
              </a:solidFill>
            </c:spPr>
          </c:dPt>
          <c:dPt>
            <c:idx val="4"/>
            <c:invertIfNegative val="0"/>
            <c:bubble3D val="0"/>
            <c:spPr>
              <a:solidFill>
                <a:schemeClr val="accent2"/>
              </a:solidFill>
            </c:spPr>
          </c:dPt>
          <c:dLbls>
            <c:dLbl>
              <c:idx val="0"/>
              <c:tx>
                <c:rich>
                  <a:bodyPr/>
                  <a:lstStyle/>
                  <a:p>
                    <a:r>
                      <a:rPr lang="en-US" dirty="0">
                        <a:solidFill>
                          <a:schemeClr val="tx1"/>
                        </a:solidFill>
                      </a:rPr>
                      <a:t>52%</a:t>
                    </a:r>
                  </a:p>
                </c:rich>
              </c:tx>
              <c:dLblPos val="inBase"/>
              <c:showLegendKey val="0"/>
              <c:showVal val="1"/>
              <c:showCatName val="0"/>
              <c:showSerName val="0"/>
              <c:showPercent val="0"/>
              <c:showBubbleSize val="0"/>
            </c:dLbl>
            <c:dLbl>
              <c:idx val="1"/>
              <c:tx>
                <c:rich>
                  <a:bodyPr/>
                  <a:lstStyle/>
                  <a:p>
                    <a:r>
                      <a:rPr lang="en-US" dirty="0">
                        <a:solidFill>
                          <a:schemeClr val="tx1"/>
                        </a:solidFill>
                      </a:rPr>
                      <a:t>46%</a:t>
                    </a:r>
                  </a:p>
                </c:rich>
              </c:tx>
              <c:dLblPos val="inBase"/>
              <c:showLegendKey val="0"/>
              <c:showVal val="1"/>
              <c:showCatName val="0"/>
              <c:showSerName val="0"/>
              <c:showPercent val="0"/>
              <c:showBubbleSize val="0"/>
            </c:dLbl>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65+</c:v>
                </c:pt>
                <c:pt idx="1">
                  <c:v>55-65</c:v>
                </c:pt>
                <c:pt idx="2">
                  <c:v>45-54</c:v>
                </c:pt>
                <c:pt idx="3">
                  <c:v>35-44</c:v>
                </c:pt>
                <c:pt idx="4">
                  <c:v>18-34</c:v>
                </c:pt>
              </c:strCache>
            </c:strRef>
          </c:cat>
          <c:val>
            <c:numRef>
              <c:f>Sheet1!$B$2:$B$6</c:f>
              <c:numCache>
                <c:formatCode>0%</c:formatCode>
                <c:ptCount val="5"/>
                <c:pt idx="0">
                  <c:v>0.52</c:v>
                </c:pt>
                <c:pt idx="1">
                  <c:v>0.46</c:v>
                </c:pt>
                <c:pt idx="2">
                  <c:v>0.42</c:v>
                </c:pt>
                <c:pt idx="3">
                  <c:v>0.39</c:v>
                </c:pt>
                <c:pt idx="4">
                  <c:v>0.48</c:v>
                </c:pt>
              </c:numCache>
            </c:numRef>
          </c:val>
        </c:ser>
        <c:dLbls>
          <c:showLegendKey val="0"/>
          <c:showVal val="1"/>
          <c:showCatName val="0"/>
          <c:showSerName val="0"/>
          <c:showPercent val="0"/>
          <c:showBubbleSize val="0"/>
        </c:dLbls>
        <c:gapWidth val="28"/>
        <c:overlap val="-75"/>
        <c:axId val="177244416"/>
        <c:axId val="177269760"/>
      </c:barChart>
      <c:catAx>
        <c:axId val="177244416"/>
        <c:scaling>
          <c:orientation val="minMax"/>
        </c:scaling>
        <c:delete val="0"/>
        <c:axPos val="l"/>
        <c:numFmt formatCode="General" sourceLinked="0"/>
        <c:majorTickMark val="none"/>
        <c:minorTickMark val="none"/>
        <c:tickLblPos val="low"/>
        <c:spPr>
          <a:noFill/>
          <a:ln>
            <a:noFill/>
          </a:ln>
        </c:spPr>
        <c:txPr>
          <a:bodyPr anchor="b" anchorCtr="1"/>
          <a:lstStyle/>
          <a:p>
            <a:pPr algn="l">
              <a:defRPr lang="en-GB" sz="1100">
                <a:solidFill>
                  <a:schemeClr val="tx1"/>
                </a:solidFill>
              </a:defRPr>
            </a:pPr>
            <a:endParaRPr lang="en-US"/>
          </a:p>
        </c:txPr>
        <c:crossAx val="177269760"/>
        <c:crosses val="autoZero"/>
        <c:auto val="0"/>
        <c:lblAlgn val="ctr"/>
        <c:lblOffset val="100"/>
        <c:noMultiLvlLbl val="0"/>
      </c:catAx>
      <c:valAx>
        <c:axId val="177269760"/>
        <c:scaling>
          <c:orientation val="minMax"/>
          <c:max val="0.52"/>
          <c:min val="0"/>
        </c:scaling>
        <c:delete val="1"/>
        <c:axPos val="b"/>
        <c:numFmt formatCode="0%" sourceLinked="1"/>
        <c:majorTickMark val="out"/>
        <c:minorTickMark val="none"/>
        <c:tickLblPos val="nextTo"/>
        <c:crossAx val="17724441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9088146622101"/>
          <c:y val="4.9267434136512897E-2"/>
          <c:w val="0.79418190968549696"/>
          <c:h val="0.8314250580680420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4"/>
              </a:solidFill>
            </c:spPr>
          </c:dPt>
          <c:dPt>
            <c:idx val="1"/>
            <c:invertIfNegative val="0"/>
            <c:bubble3D val="0"/>
            <c:spPr>
              <a:solidFill>
                <a:schemeClr val="accent3"/>
              </a:solidFill>
            </c:spPr>
          </c:dPt>
          <c:dPt>
            <c:idx val="2"/>
            <c:invertIfNegative val="0"/>
            <c:bubble3D val="0"/>
            <c:spPr>
              <a:solidFill>
                <a:schemeClr val="accent2"/>
              </a:solidFill>
            </c:spPr>
          </c:dPt>
          <c:dLbls>
            <c:dLbl>
              <c:idx val="0"/>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1"/>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2"/>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spPr>
              <a:ln>
                <a:noFill/>
              </a:ln>
              <a:effectLst/>
            </c:spPr>
            <c:txPr>
              <a:bodyPr/>
              <a:lstStyle/>
              <a:p>
                <a:pPr>
                  <a:defRPr lang="en-GB" sz="1100">
                    <a:solidFill>
                      <a:schemeClr val="bg1"/>
                    </a:solidFill>
                    <a:effectLs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55+</c:v>
                </c:pt>
                <c:pt idx="1">
                  <c:v>33-54</c:v>
                </c:pt>
                <c:pt idx="2">
                  <c:v>18-34</c:v>
                </c:pt>
              </c:strCache>
            </c:strRef>
          </c:cat>
          <c:val>
            <c:numRef>
              <c:f>Sheet1!$B$2:$B$4</c:f>
              <c:numCache>
                <c:formatCode>0%</c:formatCode>
                <c:ptCount val="3"/>
                <c:pt idx="0">
                  <c:v>0.68</c:v>
                </c:pt>
                <c:pt idx="1">
                  <c:v>0.67</c:v>
                </c:pt>
                <c:pt idx="2">
                  <c:v>0.63</c:v>
                </c:pt>
              </c:numCache>
            </c:numRef>
          </c:val>
        </c:ser>
        <c:dLbls>
          <c:showLegendKey val="0"/>
          <c:showVal val="1"/>
          <c:showCatName val="0"/>
          <c:showSerName val="0"/>
          <c:showPercent val="0"/>
          <c:showBubbleSize val="0"/>
        </c:dLbls>
        <c:gapWidth val="28"/>
        <c:overlap val="-75"/>
        <c:axId val="216869888"/>
        <c:axId val="216883968"/>
      </c:barChart>
      <c:catAx>
        <c:axId val="216869888"/>
        <c:scaling>
          <c:orientation val="minMax"/>
        </c:scaling>
        <c:delete val="0"/>
        <c:axPos val="l"/>
        <c:numFmt formatCode="General" sourceLinked="0"/>
        <c:majorTickMark val="none"/>
        <c:minorTickMark val="none"/>
        <c:tickLblPos val="low"/>
        <c:spPr>
          <a:noFill/>
          <a:ln>
            <a:noFill/>
          </a:ln>
        </c:spPr>
        <c:txPr>
          <a:bodyPr anchor="b" anchorCtr="1"/>
          <a:lstStyle/>
          <a:p>
            <a:pPr algn="l">
              <a:defRPr lang="en-GB" sz="900">
                <a:solidFill>
                  <a:schemeClr val="tx1"/>
                </a:solidFill>
              </a:defRPr>
            </a:pPr>
            <a:endParaRPr lang="en-US"/>
          </a:p>
        </c:txPr>
        <c:crossAx val="216883968"/>
        <c:crosses val="autoZero"/>
        <c:auto val="0"/>
        <c:lblAlgn val="ctr"/>
        <c:lblOffset val="100"/>
        <c:noMultiLvlLbl val="0"/>
      </c:catAx>
      <c:valAx>
        <c:axId val="216883968"/>
        <c:scaling>
          <c:orientation val="minMax"/>
          <c:max val="0.69"/>
          <c:min val="0"/>
        </c:scaling>
        <c:delete val="1"/>
        <c:axPos val="b"/>
        <c:numFmt formatCode="0%" sourceLinked="1"/>
        <c:majorTickMark val="out"/>
        <c:minorTickMark val="none"/>
        <c:tickLblPos val="nextTo"/>
        <c:crossAx val="21686988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9088146622101"/>
          <c:y val="4.9267434136512897E-2"/>
          <c:w val="0.79418190968549696"/>
          <c:h val="0.8314250580680420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4"/>
              </a:solidFill>
            </c:spPr>
          </c:dPt>
          <c:dPt>
            <c:idx val="1"/>
            <c:invertIfNegative val="0"/>
            <c:bubble3D val="0"/>
            <c:spPr>
              <a:solidFill>
                <a:schemeClr val="accent3"/>
              </a:solidFill>
            </c:spPr>
          </c:dPt>
          <c:dPt>
            <c:idx val="2"/>
            <c:invertIfNegative val="0"/>
            <c:bubble3D val="0"/>
            <c:spPr>
              <a:solidFill>
                <a:schemeClr val="accent2"/>
              </a:solidFill>
            </c:spPr>
          </c:dPt>
          <c:dLbls>
            <c:dLbl>
              <c:idx val="0"/>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1"/>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2"/>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spPr>
              <a:ln>
                <a:noFill/>
              </a:ln>
              <a:effectLst/>
            </c:spPr>
            <c:txPr>
              <a:bodyPr/>
              <a:lstStyle/>
              <a:p>
                <a:pPr>
                  <a:defRPr lang="en-GB" sz="1100">
                    <a:solidFill>
                      <a:schemeClr val="bg1"/>
                    </a:solidFill>
                    <a:effectLs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55+</c:v>
                </c:pt>
                <c:pt idx="1">
                  <c:v>33-54</c:v>
                </c:pt>
                <c:pt idx="2">
                  <c:v>18-34</c:v>
                </c:pt>
              </c:strCache>
            </c:strRef>
          </c:cat>
          <c:val>
            <c:numRef>
              <c:f>Sheet1!$B$2:$B$4</c:f>
              <c:numCache>
                <c:formatCode>0%</c:formatCode>
                <c:ptCount val="3"/>
                <c:pt idx="0">
                  <c:v>0.65</c:v>
                </c:pt>
                <c:pt idx="1">
                  <c:v>0.65</c:v>
                </c:pt>
                <c:pt idx="2">
                  <c:v>0.64</c:v>
                </c:pt>
              </c:numCache>
            </c:numRef>
          </c:val>
        </c:ser>
        <c:dLbls>
          <c:showLegendKey val="0"/>
          <c:showVal val="1"/>
          <c:showCatName val="0"/>
          <c:showSerName val="0"/>
          <c:showPercent val="0"/>
          <c:showBubbleSize val="0"/>
        </c:dLbls>
        <c:gapWidth val="28"/>
        <c:overlap val="-75"/>
        <c:axId val="216908160"/>
        <c:axId val="216536576"/>
      </c:barChart>
      <c:catAx>
        <c:axId val="216908160"/>
        <c:scaling>
          <c:orientation val="minMax"/>
        </c:scaling>
        <c:delete val="0"/>
        <c:axPos val="l"/>
        <c:numFmt formatCode="General" sourceLinked="0"/>
        <c:majorTickMark val="none"/>
        <c:minorTickMark val="none"/>
        <c:tickLblPos val="low"/>
        <c:spPr>
          <a:noFill/>
          <a:ln>
            <a:noFill/>
          </a:ln>
        </c:spPr>
        <c:txPr>
          <a:bodyPr anchor="b" anchorCtr="1"/>
          <a:lstStyle/>
          <a:p>
            <a:pPr algn="l">
              <a:defRPr lang="en-GB" sz="900">
                <a:solidFill>
                  <a:schemeClr val="tx1"/>
                </a:solidFill>
              </a:defRPr>
            </a:pPr>
            <a:endParaRPr lang="en-US"/>
          </a:p>
        </c:txPr>
        <c:crossAx val="216536576"/>
        <c:crosses val="autoZero"/>
        <c:auto val="0"/>
        <c:lblAlgn val="ctr"/>
        <c:lblOffset val="100"/>
        <c:noMultiLvlLbl val="0"/>
      </c:catAx>
      <c:valAx>
        <c:axId val="216536576"/>
        <c:scaling>
          <c:orientation val="minMax"/>
          <c:max val="0.69"/>
          <c:min val="0"/>
        </c:scaling>
        <c:delete val="1"/>
        <c:axPos val="b"/>
        <c:numFmt formatCode="0%" sourceLinked="1"/>
        <c:majorTickMark val="out"/>
        <c:minorTickMark val="none"/>
        <c:tickLblPos val="nextTo"/>
        <c:crossAx val="21690816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23</c:v>
                </c:pt>
                <c:pt idx="1">
                  <c:v>77</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9088146622101"/>
          <c:y val="4.9267434136512897E-2"/>
          <c:w val="0.79418190968549696"/>
          <c:h val="0.8314250580680420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4"/>
              </a:solidFill>
            </c:spPr>
          </c:dPt>
          <c:dPt>
            <c:idx val="1"/>
            <c:invertIfNegative val="0"/>
            <c:bubble3D val="0"/>
            <c:spPr>
              <a:solidFill>
                <a:schemeClr val="accent3"/>
              </a:solidFill>
            </c:spPr>
          </c:dPt>
          <c:dPt>
            <c:idx val="2"/>
            <c:invertIfNegative val="0"/>
            <c:bubble3D val="0"/>
            <c:spPr>
              <a:solidFill>
                <a:schemeClr val="accent2"/>
              </a:solidFill>
            </c:spPr>
          </c:dPt>
          <c:dLbls>
            <c:dLbl>
              <c:idx val="0"/>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1"/>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2"/>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spPr>
              <a:ln>
                <a:noFill/>
              </a:ln>
              <a:effectLst/>
            </c:spPr>
            <c:txPr>
              <a:bodyPr/>
              <a:lstStyle/>
              <a:p>
                <a:pPr>
                  <a:defRPr lang="en-GB" sz="1100">
                    <a:solidFill>
                      <a:schemeClr val="bg1"/>
                    </a:solidFill>
                    <a:effectLs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55+</c:v>
                </c:pt>
                <c:pt idx="1">
                  <c:v>33-54</c:v>
                </c:pt>
                <c:pt idx="2">
                  <c:v>18-34</c:v>
                </c:pt>
              </c:strCache>
            </c:strRef>
          </c:cat>
          <c:val>
            <c:numRef>
              <c:f>Sheet1!$B$2:$B$4</c:f>
              <c:numCache>
                <c:formatCode>0%</c:formatCode>
                <c:ptCount val="3"/>
                <c:pt idx="0">
                  <c:v>0.67</c:v>
                </c:pt>
                <c:pt idx="1">
                  <c:v>0.61</c:v>
                </c:pt>
                <c:pt idx="2">
                  <c:v>0.67</c:v>
                </c:pt>
              </c:numCache>
            </c:numRef>
          </c:val>
        </c:ser>
        <c:dLbls>
          <c:showLegendKey val="0"/>
          <c:showVal val="1"/>
          <c:showCatName val="0"/>
          <c:showSerName val="0"/>
          <c:showPercent val="0"/>
          <c:showBubbleSize val="0"/>
        </c:dLbls>
        <c:gapWidth val="28"/>
        <c:overlap val="-75"/>
        <c:axId val="5522176"/>
        <c:axId val="5523712"/>
      </c:barChart>
      <c:catAx>
        <c:axId val="5522176"/>
        <c:scaling>
          <c:orientation val="minMax"/>
        </c:scaling>
        <c:delete val="0"/>
        <c:axPos val="l"/>
        <c:numFmt formatCode="General" sourceLinked="0"/>
        <c:majorTickMark val="none"/>
        <c:minorTickMark val="none"/>
        <c:tickLblPos val="low"/>
        <c:spPr>
          <a:noFill/>
          <a:ln>
            <a:noFill/>
          </a:ln>
        </c:spPr>
        <c:txPr>
          <a:bodyPr anchor="b" anchorCtr="1"/>
          <a:lstStyle/>
          <a:p>
            <a:pPr algn="l">
              <a:defRPr lang="en-GB" sz="900">
                <a:solidFill>
                  <a:schemeClr val="tx1"/>
                </a:solidFill>
              </a:defRPr>
            </a:pPr>
            <a:endParaRPr lang="en-US"/>
          </a:p>
        </c:txPr>
        <c:crossAx val="5523712"/>
        <c:crosses val="autoZero"/>
        <c:auto val="0"/>
        <c:lblAlgn val="ctr"/>
        <c:lblOffset val="100"/>
        <c:noMultiLvlLbl val="0"/>
      </c:catAx>
      <c:valAx>
        <c:axId val="5523712"/>
        <c:scaling>
          <c:orientation val="minMax"/>
          <c:max val="0.69"/>
          <c:min val="0"/>
        </c:scaling>
        <c:delete val="1"/>
        <c:axPos val="b"/>
        <c:numFmt formatCode="0%" sourceLinked="1"/>
        <c:majorTickMark val="out"/>
        <c:minorTickMark val="none"/>
        <c:tickLblPos val="nextTo"/>
        <c:crossAx val="552217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9088146622101"/>
          <c:y val="4.9267434136512897E-2"/>
          <c:w val="0.79418190968549696"/>
          <c:h val="0.8314250580680420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4"/>
              </a:solidFill>
            </c:spPr>
          </c:dPt>
          <c:dPt>
            <c:idx val="1"/>
            <c:invertIfNegative val="0"/>
            <c:bubble3D val="0"/>
            <c:spPr>
              <a:solidFill>
                <a:schemeClr val="accent3"/>
              </a:solidFill>
            </c:spPr>
          </c:dPt>
          <c:dPt>
            <c:idx val="2"/>
            <c:invertIfNegative val="0"/>
            <c:bubble3D val="0"/>
            <c:spPr>
              <a:solidFill>
                <a:schemeClr val="accent2"/>
              </a:solidFill>
            </c:spPr>
          </c:dPt>
          <c:dLbls>
            <c:dLbl>
              <c:idx val="0"/>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1"/>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dLbl>
              <c:idx val="2"/>
              <c:spPr>
                <a:ln>
                  <a:noFill/>
                </a:ln>
                <a:effectLst/>
              </c:spPr>
              <c:txPr>
                <a:bodyPr/>
                <a:lstStyle/>
                <a:p>
                  <a:pPr>
                    <a:defRPr lang="en-GB" sz="1100" b="1">
                      <a:solidFill>
                        <a:schemeClr val="bg1"/>
                      </a:solidFill>
                      <a:effectLst/>
                    </a:defRPr>
                  </a:pPr>
                  <a:endParaRPr lang="en-US"/>
                </a:p>
              </c:txPr>
              <c:dLblPos val="inBase"/>
              <c:showLegendKey val="0"/>
              <c:showVal val="1"/>
              <c:showCatName val="0"/>
              <c:showSerName val="0"/>
              <c:showPercent val="0"/>
              <c:showBubbleSize val="0"/>
            </c:dLbl>
            <c:spPr>
              <a:ln>
                <a:noFill/>
              </a:ln>
              <a:effectLst/>
            </c:spPr>
            <c:txPr>
              <a:bodyPr/>
              <a:lstStyle/>
              <a:p>
                <a:pPr>
                  <a:defRPr lang="en-GB" sz="1100">
                    <a:solidFill>
                      <a:schemeClr val="bg1"/>
                    </a:solidFill>
                    <a:effectLs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55+</c:v>
                </c:pt>
                <c:pt idx="1">
                  <c:v>33-54</c:v>
                </c:pt>
                <c:pt idx="2">
                  <c:v>18-34</c:v>
                </c:pt>
              </c:strCache>
            </c:strRef>
          </c:cat>
          <c:val>
            <c:numRef>
              <c:f>Sheet1!$B$2:$B$4</c:f>
              <c:numCache>
                <c:formatCode>0%</c:formatCode>
                <c:ptCount val="3"/>
                <c:pt idx="0">
                  <c:v>0.65</c:v>
                </c:pt>
                <c:pt idx="1">
                  <c:v>0.63</c:v>
                </c:pt>
                <c:pt idx="2">
                  <c:v>0.63</c:v>
                </c:pt>
              </c:numCache>
            </c:numRef>
          </c:val>
        </c:ser>
        <c:dLbls>
          <c:showLegendKey val="0"/>
          <c:showVal val="1"/>
          <c:showCatName val="0"/>
          <c:showSerName val="0"/>
          <c:showPercent val="0"/>
          <c:showBubbleSize val="0"/>
        </c:dLbls>
        <c:gapWidth val="28"/>
        <c:overlap val="-75"/>
        <c:axId val="5576192"/>
        <c:axId val="5577728"/>
      </c:barChart>
      <c:catAx>
        <c:axId val="5576192"/>
        <c:scaling>
          <c:orientation val="minMax"/>
        </c:scaling>
        <c:delete val="0"/>
        <c:axPos val="l"/>
        <c:numFmt formatCode="General" sourceLinked="0"/>
        <c:majorTickMark val="none"/>
        <c:minorTickMark val="none"/>
        <c:tickLblPos val="low"/>
        <c:spPr>
          <a:noFill/>
          <a:ln>
            <a:noFill/>
          </a:ln>
        </c:spPr>
        <c:txPr>
          <a:bodyPr anchor="b" anchorCtr="1"/>
          <a:lstStyle/>
          <a:p>
            <a:pPr algn="l">
              <a:defRPr lang="en-GB" sz="900">
                <a:solidFill>
                  <a:schemeClr val="tx1"/>
                </a:solidFill>
              </a:defRPr>
            </a:pPr>
            <a:endParaRPr lang="en-US"/>
          </a:p>
        </c:txPr>
        <c:crossAx val="5577728"/>
        <c:crosses val="autoZero"/>
        <c:auto val="0"/>
        <c:lblAlgn val="ctr"/>
        <c:lblOffset val="100"/>
        <c:noMultiLvlLbl val="0"/>
      </c:catAx>
      <c:valAx>
        <c:axId val="5577728"/>
        <c:scaling>
          <c:orientation val="minMax"/>
          <c:max val="0.69"/>
          <c:min val="0"/>
        </c:scaling>
        <c:delete val="1"/>
        <c:axPos val="b"/>
        <c:numFmt formatCode="0%" sourceLinked="1"/>
        <c:majorTickMark val="out"/>
        <c:minorTickMark val="none"/>
        <c:tickLblPos val="nextTo"/>
        <c:crossAx val="557619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Bought or ordered something as a result of item of mail</c:v>
                </c:pt>
              </c:strCache>
            </c:strRef>
          </c:tx>
          <c:invertIfNegative val="0"/>
          <c:dPt>
            <c:idx val="0"/>
            <c:invertIfNegative val="0"/>
            <c:bubble3D val="0"/>
            <c:spPr>
              <a:solidFill>
                <a:schemeClr val="accent1"/>
              </a:solidFill>
            </c:spPr>
          </c:dPt>
          <c:dPt>
            <c:idx val="1"/>
            <c:invertIfNegative val="0"/>
            <c:bubble3D val="0"/>
            <c:spPr>
              <a:solidFill>
                <a:schemeClr val="accent2"/>
              </a:solidFill>
            </c:spPr>
          </c:dPt>
          <c:dPt>
            <c:idx val="2"/>
            <c:invertIfNegative val="0"/>
            <c:bubble3D val="0"/>
            <c:spPr>
              <a:solidFill>
                <a:schemeClr val="accent3"/>
              </a:solidFill>
            </c:spPr>
          </c:dPt>
          <c:dPt>
            <c:idx val="3"/>
            <c:invertIfNegative val="0"/>
            <c:bubble3D val="0"/>
            <c:spPr>
              <a:solidFill>
                <a:schemeClr val="accent4"/>
              </a:solidFill>
            </c:spPr>
          </c:dPt>
          <c:dPt>
            <c:idx val="4"/>
            <c:invertIfNegative val="0"/>
            <c:bubble3D val="0"/>
            <c:spPr>
              <a:solidFill>
                <a:schemeClr val="accent5"/>
              </a:solidFill>
            </c:spPr>
          </c:dPt>
          <c:dPt>
            <c:idx val="5"/>
            <c:invertIfNegative val="0"/>
            <c:bubble3D val="0"/>
            <c:spPr>
              <a:solidFill>
                <a:schemeClr val="accent6"/>
              </a:solidFill>
            </c:spPr>
          </c:dPt>
          <c:dLbls>
            <c:dLbl>
              <c:idx val="0"/>
              <c:tx>
                <c:rich>
                  <a:bodyPr/>
                  <a:lstStyle/>
                  <a:p>
                    <a:r>
                      <a:rPr lang="is-IS" sz="1600" dirty="0" smtClean="0"/>
                      <a:t>27%</a:t>
                    </a:r>
                    <a:endParaRPr lang="is-IS" dirty="0"/>
                  </a:p>
                </c:rich>
              </c:tx>
              <c:dLblPos val="inBase"/>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is-IS" sz="1600" dirty="0" smtClean="0"/>
                      <a:t>21%</a:t>
                    </a:r>
                    <a:endParaRPr lang="is-IS" dirty="0"/>
                  </a:p>
                </c:rich>
              </c:tx>
              <c:dLblPos val="inBase"/>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is-IS" sz="1600" dirty="0" smtClean="0"/>
                      <a:t>21%</a:t>
                    </a:r>
                    <a:endParaRPr lang="is-IS" dirty="0"/>
                  </a:p>
                </c:rich>
              </c:tx>
              <c:dLblPos val="inBase"/>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is-IS" sz="1600" dirty="0" smtClean="0"/>
                      <a:t>24%</a:t>
                    </a:r>
                    <a:endParaRPr lang="is-IS" dirty="0"/>
                  </a:p>
                </c:rich>
              </c:tx>
              <c:dLblPos val="inBase"/>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it-IT" sz="1600" dirty="0" smtClean="0"/>
                      <a:t>25%</a:t>
                    </a:r>
                    <a:endParaRPr lang="it-IT" dirty="0"/>
                  </a:p>
                </c:rich>
              </c:tx>
              <c:dLblPos val="inBase"/>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pt-BR" sz="1600" dirty="0" smtClean="0"/>
                      <a:t>33%</a:t>
                    </a:r>
                    <a:endParaRPr lang="pt-BR" dirty="0"/>
                  </a:p>
                </c:rich>
              </c:tx>
              <c:dLblPos val="inBase"/>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15-24</c:v>
                </c:pt>
                <c:pt idx="1">
                  <c:v>25-34</c:v>
                </c:pt>
                <c:pt idx="2">
                  <c:v>35-44</c:v>
                </c:pt>
                <c:pt idx="3">
                  <c:v>45-54</c:v>
                </c:pt>
                <c:pt idx="4">
                  <c:v>55-64</c:v>
                </c:pt>
                <c:pt idx="5">
                  <c:v>65+</c:v>
                </c:pt>
              </c:strCache>
            </c:strRef>
          </c:cat>
          <c:val>
            <c:numRef>
              <c:f>Sheet1!$B$2:$B$7</c:f>
              <c:numCache>
                <c:formatCode>General</c:formatCode>
                <c:ptCount val="6"/>
                <c:pt idx="0">
                  <c:v>0.27</c:v>
                </c:pt>
                <c:pt idx="1">
                  <c:v>0.21</c:v>
                </c:pt>
                <c:pt idx="2">
                  <c:v>0.21</c:v>
                </c:pt>
                <c:pt idx="3">
                  <c:v>0.24</c:v>
                </c:pt>
                <c:pt idx="4">
                  <c:v>0.25</c:v>
                </c:pt>
                <c:pt idx="5">
                  <c:v>0.33</c:v>
                </c:pt>
              </c:numCache>
            </c:numRef>
          </c:val>
        </c:ser>
        <c:dLbls>
          <c:showLegendKey val="0"/>
          <c:showVal val="0"/>
          <c:showCatName val="0"/>
          <c:showSerName val="0"/>
          <c:showPercent val="0"/>
          <c:showBubbleSize val="0"/>
        </c:dLbls>
        <c:gapWidth val="5"/>
        <c:overlap val="-53"/>
        <c:axId val="216941696"/>
        <c:axId val="216943232"/>
      </c:barChart>
      <c:catAx>
        <c:axId val="216941696"/>
        <c:scaling>
          <c:orientation val="minMax"/>
        </c:scaling>
        <c:delete val="0"/>
        <c:axPos val="b"/>
        <c:numFmt formatCode="General" sourceLinked="0"/>
        <c:majorTickMark val="none"/>
        <c:minorTickMark val="none"/>
        <c:tickLblPos val="nextTo"/>
        <c:spPr>
          <a:ln>
            <a:noFill/>
          </a:ln>
        </c:spPr>
        <c:txPr>
          <a:bodyPr/>
          <a:lstStyle/>
          <a:p>
            <a:pPr>
              <a:defRPr sz="1400"/>
            </a:pPr>
            <a:endParaRPr lang="en-US"/>
          </a:p>
        </c:txPr>
        <c:crossAx val="216943232"/>
        <c:crosses val="autoZero"/>
        <c:auto val="1"/>
        <c:lblAlgn val="ctr"/>
        <c:lblOffset val="100"/>
        <c:noMultiLvlLbl val="0"/>
      </c:catAx>
      <c:valAx>
        <c:axId val="216943232"/>
        <c:scaling>
          <c:orientation val="minMax"/>
        </c:scaling>
        <c:delete val="1"/>
        <c:axPos val="l"/>
        <c:numFmt formatCode="General" sourceLinked="1"/>
        <c:majorTickMark val="out"/>
        <c:minorTickMark val="none"/>
        <c:tickLblPos val="nextTo"/>
        <c:crossAx val="2169416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38</c:v>
                </c:pt>
                <c:pt idx="1">
                  <c:v>62</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2"/>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51</c:v>
                </c:pt>
                <c:pt idx="1">
                  <c:v>49</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2"/>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22</c:v>
                </c:pt>
                <c:pt idx="1">
                  <c:v>77</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82</c:v>
                </c:pt>
                <c:pt idx="1">
                  <c:v>18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a:effectLst/>
            </c:spPr>
          </c:dPt>
          <c:dPt>
            <c:idx val="1"/>
            <c:bubble3D val="0"/>
            <c:spPr>
              <a:solidFill>
                <a:schemeClr val="bg1">
                  <a:lumMod val="85000"/>
                </a:schemeClr>
              </a:solidFill>
              <a:ln>
                <a:noFill/>
              </a:ln>
              <a:effectLst/>
            </c:spPr>
          </c:dPt>
          <c:cat>
            <c:numRef>
              <c:f>Sheet1!$A$2:$A$3</c:f>
              <c:numCache>
                <c:formatCode>General</c:formatCode>
                <c:ptCount val="2"/>
              </c:numCache>
            </c:numRef>
          </c:cat>
          <c:val>
            <c:numRef>
              <c:f>Sheet1!$B$2:$B$3</c:f>
              <c:numCache>
                <c:formatCode>General</c:formatCode>
                <c:ptCount val="2"/>
                <c:pt idx="0">
                  <c:v>12</c:v>
                </c:pt>
                <c:pt idx="1">
                  <c:v>88</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0.02229</cdr:x>
      <cdr:y>0.32073</cdr:y>
    </cdr:from>
    <cdr:to>
      <cdr:x>0.95808</cdr:x>
      <cdr:y>0.32073</cdr:y>
    </cdr:to>
    <cdr:cxnSp macro="">
      <cdr:nvCxnSpPr>
        <cdr:cNvPr id="2" name="Straight Connector 1"/>
        <cdr:cNvCxnSpPr/>
      </cdr:nvCxnSpPr>
      <cdr:spPr>
        <a:xfrm xmlns:a="http://schemas.openxmlformats.org/drawingml/2006/main">
          <a:off x="86811" y="399057"/>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0.59981</cdr:y>
    </cdr:from>
    <cdr:to>
      <cdr:x>0.95808</cdr:x>
      <cdr:y>0.59981</cdr:y>
    </cdr:to>
    <cdr:cxnSp macro="">
      <cdr:nvCxnSpPr>
        <cdr:cNvPr id="4" name="Straight Connector 3"/>
        <cdr:cNvCxnSpPr/>
      </cdr:nvCxnSpPr>
      <cdr:spPr>
        <a:xfrm xmlns:a="http://schemas.openxmlformats.org/drawingml/2006/main">
          <a:off x="86811" y="746298"/>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0.88354</cdr:y>
    </cdr:from>
    <cdr:to>
      <cdr:x>0.95808</cdr:x>
      <cdr:y>0.88354</cdr:y>
    </cdr:to>
    <cdr:cxnSp macro="">
      <cdr:nvCxnSpPr>
        <cdr:cNvPr id="5" name="Straight Connector 4"/>
        <cdr:cNvCxnSpPr/>
      </cdr:nvCxnSpPr>
      <cdr:spPr>
        <a:xfrm xmlns:a="http://schemas.openxmlformats.org/drawingml/2006/main">
          <a:off x="86811" y="1099325"/>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0.02229</cdr:x>
      <cdr:y>0.2149</cdr:y>
    </cdr:from>
    <cdr:to>
      <cdr:x>0.95808</cdr:x>
      <cdr:y>0.2149</cdr:y>
    </cdr:to>
    <cdr:cxnSp macro="">
      <cdr:nvCxnSpPr>
        <cdr:cNvPr id="2" name="Straight Connector 1"/>
        <cdr:cNvCxnSpPr/>
      </cdr:nvCxnSpPr>
      <cdr:spPr>
        <a:xfrm xmlns:a="http://schemas.openxmlformats.org/drawingml/2006/main">
          <a:off x="86792" y="399560"/>
          <a:ext cx="3643756"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0.54827</cdr:y>
    </cdr:from>
    <cdr:to>
      <cdr:x>0.95808</cdr:x>
      <cdr:y>0.54827</cdr:y>
    </cdr:to>
    <cdr:cxnSp macro="">
      <cdr:nvCxnSpPr>
        <cdr:cNvPr id="4" name="Straight Connector 3"/>
        <cdr:cNvCxnSpPr/>
      </cdr:nvCxnSpPr>
      <cdr:spPr>
        <a:xfrm xmlns:a="http://schemas.openxmlformats.org/drawingml/2006/main">
          <a:off x="86792" y="1108247"/>
          <a:ext cx="3643756"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0.88354</cdr:y>
    </cdr:from>
    <cdr:to>
      <cdr:x>0.95808</cdr:x>
      <cdr:y>0.88354</cdr:y>
    </cdr:to>
    <cdr:cxnSp macro="">
      <cdr:nvCxnSpPr>
        <cdr:cNvPr id="5" name="Straight Connector 4"/>
        <cdr:cNvCxnSpPr/>
      </cdr:nvCxnSpPr>
      <cdr:spPr>
        <a:xfrm xmlns:a="http://schemas.openxmlformats.org/drawingml/2006/main">
          <a:off x="86811" y="1099325"/>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0.3781</cdr:y>
    </cdr:from>
    <cdr:to>
      <cdr:x>0.95808</cdr:x>
      <cdr:y>0.3781</cdr:y>
    </cdr:to>
    <cdr:cxnSp macro="">
      <cdr:nvCxnSpPr>
        <cdr:cNvPr id="6" name="Straight Connector 5"/>
        <cdr:cNvCxnSpPr/>
      </cdr:nvCxnSpPr>
      <cdr:spPr>
        <a:xfrm xmlns:a="http://schemas.openxmlformats.org/drawingml/2006/main">
          <a:off x="86792" y="764263"/>
          <a:ext cx="3643756"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0.71434</cdr:y>
    </cdr:from>
    <cdr:to>
      <cdr:x>0.95808</cdr:x>
      <cdr:y>0.71434</cdr:y>
    </cdr:to>
    <cdr:cxnSp macro="">
      <cdr:nvCxnSpPr>
        <cdr:cNvPr id="7" name="Straight Connector 6"/>
        <cdr:cNvCxnSpPr/>
      </cdr:nvCxnSpPr>
      <cdr:spPr>
        <a:xfrm xmlns:a="http://schemas.openxmlformats.org/drawingml/2006/main">
          <a:off x="86792" y="1443913"/>
          <a:ext cx="3643756"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0.02229</cdr:x>
      <cdr:y>0.32073</cdr:y>
    </cdr:from>
    <cdr:to>
      <cdr:x>0.95808</cdr:x>
      <cdr:y>0.32073</cdr:y>
    </cdr:to>
    <cdr:cxnSp macro="">
      <cdr:nvCxnSpPr>
        <cdr:cNvPr id="2" name="Straight Connector 1"/>
        <cdr:cNvCxnSpPr/>
      </cdr:nvCxnSpPr>
      <cdr:spPr>
        <a:xfrm xmlns:a="http://schemas.openxmlformats.org/drawingml/2006/main">
          <a:off x="86811" y="399057"/>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0.59981</cdr:y>
    </cdr:from>
    <cdr:to>
      <cdr:x>0.95808</cdr:x>
      <cdr:y>0.59981</cdr:y>
    </cdr:to>
    <cdr:cxnSp macro="">
      <cdr:nvCxnSpPr>
        <cdr:cNvPr id="4" name="Straight Connector 3"/>
        <cdr:cNvCxnSpPr/>
      </cdr:nvCxnSpPr>
      <cdr:spPr>
        <a:xfrm xmlns:a="http://schemas.openxmlformats.org/drawingml/2006/main">
          <a:off x="86811" y="746298"/>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0.88354</cdr:y>
    </cdr:from>
    <cdr:to>
      <cdr:x>0.95808</cdr:x>
      <cdr:y>0.88354</cdr:y>
    </cdr:to>
    <cdr:cxnSp macro="">
      <cdr:nvCxnSpPr>
        <cdr:cNvPr id="5" name="Straight Connector 4"/>
        <cdr:cNvCxnSpPr/>
      </cdr:nvCxnSpPr>
      <cdr:spPr>
        <a:xfrm xmlns:a="http://schemas.openxmlformats.org/drawingml/2006/main">
          <a:off x="86811" y="1099325"/>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0.02229</cdr:x>
      <cdr:y>0.32073</cdr:y>
    </cdr:from>
    <cdr:to>
      <cdr:x>0.95808</cdr:x>
      <cdr:y>0.32073</cdr:y>
    </cdr:to>
    <cdr:cxnSp macro="">
      <cdr:nvCxnSpPr>
        <cdr:cNvPr id="2" name="Straight Connector 1"/>
        <cdr:cNvCxnSpPr/>
      </cdr:nvCxnSpPr>
      <cdr:spPr>
        <a:xfrm xmlns:a="http://schemas.openxmlformats.org/drawingml/2006/main">
          <a:off x="86811" y="399057"/>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0.59981</cdr:y>
    </cdr:from>
    <cdr:to>
      <cdr:x>0.95808</cdr:x>
      <cdr:y>0.59981</cdr:y>
    </cdr:to>
    <cdr:cxnSp macro="">
      <cdr:nvCxnSpPr>
        <cdr:cNvPr id="4" name="Straight Connector 3"/>
        <cdr:cNvCxnSpPr/>
      </cdr:nvCxnSpPr>
      <cdr:spPr>
        <a:xfrm xmlns:a="http://schemas.openxmlformats.org/drawingml/2006/main">
          <a:off x="86811" y="746298"/>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0.88354</cdr:y>
    </cdr:from>
    <cdr:to>
      <cdr:x>0.95808</cdr:x>
      <cdr:y>0.88354</cdr:y>
    </cdr:to>
    <cdr:cxnSp macro="">
      <cdr:nvCxnSpPr>
        <cdr:cNvPr id="5" name="Straight Connector 4"/>
        <cdr:cNvCxnSpPr/>
      </cdr:nvCxnSpPr>
      <cdr:spPr>
        <a:xfrm xmlns:a="http://schemas.openxmlformats.org/drawingml/2006/main">
          <a:off x="86811" y="1099325"/>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0.02229</cdr:x>
      <cdr:y>0.32073</cdr:y>
    </cdr:from>
    <cdr:to>
      <cdr:x>0.95808</cdr:x>
      <cdr:y>0.32073</cdr:y>
    </cdr:to>
    <cdr:cxnSp macro="">
      <cdr:nvCxnSpPr>
        <cdr:cNvPr id="2" name="Straight Connector 1"/>
        <cdr:cNvCxnSpPr/>
      </cdr:nvCxnSpPr>
      <cdr:spPr>
        <a:xfrm xmlns:a="http://schemas.openxmlformats.org/drawingml/2006/main">
          <a:off x="86811" y="399057"/>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0.59981</cdr:y>
    </cdr:from>
    <cdr:to>
      <cdr:x>0.95808</cdr:x>
      <cdr:y>0.59981</cdr:y>
    </cdr:to>
    <cdr:cxnSp macro="">
      <cdr:nvCxnSpPr>
        <cdr:cNvPr id="4" name="Straight Connector 3"/>
        <cdr:cNvCxnSpPr/>
      </cdr:nvCxnSpPr>
      <cdr:spPr>
        <a:xfrm xmlns:a="http://schemas.openxmlformats.org/drawingml/2006/main">
          <a:off x="86811" y="746298"/>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0.88354</cdr:y>
    </cdr:from>
    <cdr:to>
      <cdr:x>0.95808</cdr:x>
      <cdr:y>0.88354</cdr:y>
    </cdr:to>
    <cdr:cxnSp macro="">
      <cdr:nvCxnSpPr>
        <cdr:cNvPr id="5" name="Straight Connector 4"/>
        <cdr:cNvCxnSpPr/>
      </cdr:nvCxnSpPr>
      <cdr:spPr>
        <a:xfrm xmlns:a="http://schemas.openxmlformats.org/drawingml/2006/main">
          <a:off x="86811" y="1099325"/>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0.02229</cdr:x>
      <cdr:y>0.32073</cdr:y>
    </cdr:from>
    <cdr:to>
      <cdr:x>0.95808</cdr:x>
      <cdr:y>0.32073</cdr:y>
    </cdr:to>
    <cdr:cxnSp macro="">
      <cdr:nvCxnSpPr>
        <cdr:cNvPr id="2" name="Straight Connector 1"/>
        <cdr:cNvCxnSpPr/>
      </cdr:nvCxnSpPr>
      <cdr:spPr>
        <a:xfrm xmlns:a="http://schemas.openxmlformats.org/drawingml/2006/main">
          <a:off x="86811" y="399057"/>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0.59981</cdr:y>
    </cdr:from>
    <cdr:to>
      <cdr:x>0.95808</cdr:x>
      <cdr:y>0.59981</cdr:y>
    </cdr:to>
    <cdr:cxnSp macro="">
      <cdr:nvCxnSpPr>
        <cdr:cNvPr id="4" name="Straight Connector 3"/>
        <cdr:cNvCxnSpPr/>
      </cdr:nvCxnSpPr>
      <cdr:spPr>
        <a:xfrm xmlns:a="http://schemas.openxmlformats.org/drawingml/2006/main">
          <a:off x="86811" y="746298"/>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0.02229</cdr:x>
      <cdr:y>0.88354</cdr:y>
    </cdr:from>
    <cdr:to>
      <cdr:x>0.95808</cdr:x>
      <cdr:y>0.88354</cdr:y>
    </cdr:to>
    <cdr:cxnSp macro="">
      <cdr:nvCxnSpPr>
        <cdr:cNvPr id="5" name="Straight Connector 4"/>
        <cdr:cNvCxnSpPr/>
      </cdr:nvCxnSpPr>
      <cdr:spPr>
        <a:xfrm xmlns:a="http://schemas.openxmlformats.org/drawingml/2006/main">
          <a:off x="86811" y="1099325"/>
          <a:ext cx="3643741" cy="0"/>
        </a:xfrm>
        <a:prstGeom xmlns:a="http://schemas.openxmlformats.org/drawingml/2006/main" prst="line">
          <a:avLst/>
        </a:prstGeom>
        <a:ln xmlns:a="http://schemas.openxmlformats.org/drawingml/2006/main" w="6350" cap="flat" cmpd="sng" algn="ctr">
          <a:solidFill>
            <a:schemeClr val="tx2">
              <a:lumMod val="60000"/>
              <a:lumOff val="40000"/>
            </a:schemeClr>
          </a:solidFill>
          <a:prstDash val="solid"/>
          <a:round/>
          <a:headEnd type="none" w="med" len="med"/>
          <a:tailEnd type="none" w="med" len="me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1440" tIns="45720" rIns="91440" bIns="45720" rtlCol="0"/>
          <a:lstStyle>
            <a:lvl1pPr algn="r">
              <a:defRPr sz="1200"/>
            </a:lvl1pPr>
          </a:lstStyle>
          <a:p>
            <a:fld id="{7386A8C0-F938-F34C-86E5-0BB967CF11A1}" type="datetime1">
              <a:rPr lang="en-US" smtClean="0"/>
              <a:t>3/1/2018</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1440" tIns="45720" rIns="91440" bIns="45720" rtlCol="0" anchor="b"/>
          <a:lstStyle>
            <a:lvl1pPr algn="r">
              <a:defRPr sz="1200"/>
            </a:lvl1pPr>
          </a:lstStyle>
          <a:p>
            <a:fld id="{F338ECBA-3149-4D42-AC08-8A62981F1E22}" type="slidenum">
              <a:rPr lang="en-US" smtClean="0"/>
              <a:t>‹#›</a:t>
            </a:fld>
            <a:endParaRPr lang="en-US" dirty="0"/>
          </a:p>
        </p:txBody>
      </p:sp>
    </p:spTree>
    <p:extLst>
      <p:ext uri="{BB962C8B-B14F-4D97-AF65-F5344CB8AC3E}">
        <p14:creationId xmlns:p14="http://schemas.microsoft.com/office/powerpoint/2010/main" val="1616324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a:lvl1pPr>
          </a:lstStyle>
          <a:p>
            <a:fld id="{78DAC6EF-525B-E644-886D-F66E4CFCEE44}" type="datetime1">
              <a:rPr lang="en-US" smtClean="0"/>
              <a:t>3/1/2018</a:t>
            </a:fld>
            <a:endParaRPr lang="en-US" dirty="0"/>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1440" tIns="45720" rIns="91440" bIns="45720" rtlCol="0" anchor="b"/>
          <a:lstStyle>
            <a:lvl1pPr algn="r">
              <a:defRPr sz="1200"/>
            </a:lvl1pPr>
          </a:lstStyle>
          <a:p>
            <a:fld id="{F7B62102-FECF-BF40-A429-51E70898E4B7}" type="slidenum">
              <a:rPr lang="en-US" smtClean="0"/>
              <a:t>‹#›</a:t>
            </a:fld>
            <a:endParaRPr lang="en-US" dirty="0"/>
          </a:p>
        </p:txBody>
      </p:sp>
    </p:spTree>
    <p:extLst>
      <p:ext uri="{BB962C8B-B14F-4D97-AF65-F5344CB8AC3E}">
        <p14:creationId xmlns:p14="http://schemas.microsoft.com/office/powerpoint/2010/main" val="1797075403"/>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When new technologies become mainstream, many assume </a:t>
            </a:r>
            <a:r>
              <a:rPr lang="en-GB" sz="1100" baseline="0" dirty="0" smtClean="0"/>
              <a:t>that the previous technologies will become extinct. Cars eliminated horse drawn carriages, electric lamps eliminated gas lamps, etc. </a:t>
            </a:r>
          </a:p>
          <a:p>
            <a:endParaRPr lang="en-GB" sz="1100" baseline="0" dirty="0" smtClean="0"/>
          </a:p>
          <a:p>
            <a:r>
              <a:rPr lang="en-GB" sz="1100" baseline="0" dirty="0" smtClean="0"/>
              <a:t>The embrace of digital communication – particularly by younger generations – has led some to wonder if direct mail is doomed; there seems to be a concern that mail is only really relevant for older people, and that as today’s younger people grow older, mail will become an historical artefact. Clearly, this is an issue of great importance to RM; but is the concern justified? Are younger people, and those of any age who are particularly digitally savvy, turning away from mail? </a:t>
            </a:r>
          </a:p>
          <a:p>
            <a:endParaRPr lang="en-GB" sz="1100" baseline="0" dirty="0" smtClean="0"/>
          </a:p>
          <a:p>
            <a:r>
              <a:rPr lang="en-GB" sz="1100" baseline="0" dirty="0" smtClean="0"/>
              <a:t>We clearly needed to investigate this issue. We set up a research based project with the objective of understanding the similarities and differences between different ages/life stages of people regarding how they engage with direct mail and door drops. We wanted to explore not only the influence of age/life stage, but also the reactions of the most digital savvy consumers.</a:t>
            </a:r>
          </a:p>
          <a:p>
            <a:endParaRPr lang="en-GB"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A key part of the project was to collect the information and insight required to help our advertisers create even better mail for the different groups if we found there were significant differences in how they engaged with the medium. </a:t>
            </a:r>
          </a:p>
          <a:p>
            <a:endParaRPr lang="en-US" sz="1100" b="0" i="0" u="none" strike="noStrike" kern="1200" baseline="0" dirty="0" smtClean="0">
              <a:solidFill>
                <a:schemeClr val="tx1"/>
              </a:solidFill>
              <a:latin typeface="+mn-lt"/>
              <a:ea typeface="+mn-ea"/>
              <a:cs typeface="+mn-cs"/>
            </a:endParaRPr>
          </a:p>
          <a:p>
            <a:endParaRPr lang="en-GB" sz="1100" b="0" i="0" u="none" strike="noStrike" kern="1200" baseline="0" dirty="0" smtClean="0">
              <a:solidFill>
                <a:schemeClr val="tx1"/>
              </a:solidFill>
              <a:latin typeface="+mn-lt"/>
              <a:ea typeface="+mn-ea"/>
              <a:cs typeface="+mn-cs"/>
            </a:endParaRPr>
          </a:p>
          <a:p>
            <a:endParaRPr lang="en-GB" sz="1100" dirty="0"/>
          </a:p>
        </p:txBody>
      </p:sp>
    </p:spTree>
    <p:extLst>
      <p:ext uri="{BB962C8B-B14F-4D97-AF65-F5344CB8AC3E}">
        <p14:creationId xmlns:p14="http://schemas.microsoft.com/office/powerpoint/2010/main" val="1838459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dirty="0" smtClean="0"/>
              <a:t>On one level, it’s easy to define Couples: two people living together as partners with no children or other people in the accommodation. But it’s far harder to define them in other ways. </a:t>
            </a:r>
          </a:p>
          <a:p>
            <a:endParaRPr lang="en-US" sz="1200" dirty="0" smtClean="0"/>
          </a:p>
          <a:p>
            <a:r>
              <a:rPr lang="en-US" sz="1200" dirty="0" smtClean="0"/>
              <a:t>From 18 to 54 they are more or less evenly distributed across the age ranges</a:t>
            </a:r>
            <a:r>
              <a:rPr lang="en-US" sz="1200" baseline="0" dirty="0" smtClean="0"/>
              <a:t> </a:t>
            </a:r>
            <a:r>
              <a:rPr lang="en-US" sz="1200" dirty="0" smtClean="0"/>
              <a:t>( 36% 18-34, 47% 35-54). We can’t know what commitment they have to each other, and thus what level of planning for the future they are making. Some are in the early stages of a relationship; some may have committed to each other and be considering having children; and others may have lived together for many years and have no intention to have a family. </a:t>
            </a:r>
            <a:r>
              <a:rPr lang="en-US" sz="1200" b="0" i="0" u="none" strike="noStrike" kern="1200" baseline="0" dirty="0" smtClean="0">
                <a:solidFill>
                  <a:schemeClr val="tx1"/>
                </a:solidFill>
                <a:latin typeface="+mn-lt"/>
                <a:ea typeface="+mn-ea"/>
                <a:cs typeface="+mn-cs"/>
              </a:rPr>
              <a:t>But what they share is the opportunity and requirement to focus on each other both emotionally and practically in a manner that is obviously very different from Sharers or Young Families. To seeing the world in terms of  ‘My Parents Family’,  ‘My Gang/group’  and ‘Myself’ new perspective is added: ‘ Me and my partner’.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Thus the sharing, discussion about, and actions taken as a result of a piece of mail are different in nature than other groups.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Analysis suggest that in both attitudinal and behavior, this group bridges the gap; they have some of the ‘lightness’ of the sharers, but are beginning to develop more mature and responsible perspective of the young family respondents.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terms of mail, this means they take it slightly more seriously than Sharers, but less than Young and Older Families.</a:t>
            </a:r>
            <a:endParaRPr lang="en-US" sz="1200" dirty="0" smtClean="0"/>
          </a:p>
          <a:p>
            <a:endParaRPr lang="en-US" sz="1200" dirty="0" smtClean="0"/>
          </a:p>
          <a:p>
            <a:r>
              <a:rPr lang="en-US" sz="1200" dirty="0" smtClean="0"/>
              <a:t>Couples are often socially focused: they are not absorbed by their own children. They are still more interested in their friends than other groups, and spend money on clothes and going out.</a:t>
            </a:r>
          </a:p>
          <a:p>
            <a:endParaRPr lang="en-US" sz="1200" dirty="0" smtClean="0"/>
          </a:p>
          <a:p>
            <a:r>
              <a:rPr lang="en-US" sz="1200" dirty="0" smtClean="0"/>
              <a:t>This</a:t>
            </a:r>
            <a:r>
              <a:rPr lang="en-US" sz="1200" baseline="0" dirty="0" smtClean="0"/>
              <a:t> group tends to be very close to the average of all the groups in the majority of its responses to a wide range of questions.</a:t>
            </a:r>
            <a:r>
              <a:rPr lang="en-US" sz="1200" b="0" i="0" u="none" strike="noStrike" kern="1200" baseline="0" dirty="0" smtClean="0">
                <a:solidFill>
                  <a:schemeClr val="tx1"/>
                </a:solidFill>
                <a:latin typeface="+mn-lt"/>
                <a:ea typeface="+mn-ea"/>
                <a:cs typeface="+mn-cs"/>
              </a:rPr>
              <a:t> In short they take mail and its contents more seriously than</a:t>
            </a:r>
          </a:p>
          <a:p>
            <a:r>
              <a:rPr lang="en-US" sz="1200" b="0" i="0" u="none" strike="noStrike" kern="1200" baseline="0" dirty="0" smtClean="0">
                <a:solidFill>
                  <a:schemeClr val="tx1"/>
                </a:solidFill>
                <a:latin typeface="+mn-lt"/>
                <a:ea typeface="+mn-ea"/>
                <a:cs typeface="+mn-cs"/>
              </a:rPr>
              <a:t>Sharers, but less than Young and Older Families</a:t>
            </a:r>
            <a:endParaRPr lang="en-GB" sz="1200" dirty="0" smtClean="0"/>
          </a:p>
          <a:p>
            <a:pPr marL="0" indent="0">
              <a:buNone/>
            </a:pPr>
            <a:endParaRPr lang="en-GB" dirty="0" smtClean="0"/>
          </a:p>
          <a:p>
            <a:endParaRPr lang="en-GB" dirty="0" smtClean="0"/>
          </a:p>
        </p:txBody>
      </p:sp>
    </p:spTree>
    <p:extLst>
      <p:ext uri="{BB962C8B-B14F-4D97-AF65-F5344CB8AC3E}">
        <p14:creationId xmlns:p14="http://schemas.microsoft.com/office/powerpoint/2010/main" val="312805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88" lvl="1"/>
            <a:r>
              <a:rPr lang="en-GB" sz="1100" b="1" dirty="0" smtClean="0"/>
              <a:t>Still socially focussed but leading more grown up lives</a:t>
            </a:r>
          </a:p>
          <a:p>
            <a:pPr marL="1588" lvl="1"/>
            <a:r>
              <a:rPr lang="en-GB" sz="1100" b="0" dirty="0" smtClean="0"/>
              <a:t>Couples</a:t>
            </a:r>
            <a:r>
              <a:rPr lang="en-GB" sz="1100" b="0" baseline="0" dirty="0" smtClean="0"/>
              <a:t> still want and need to position themselves in a social context so a stylish execution remains important; but the style that is desirable may well be a bit more mature than that used for Fledglings or Sharers.</a:t>
            </a:r>
          </a:p>
          <a:p>
            <a:pPr marL="1588" lvl="1"/>
            <a:endParaRPr lang="en-GB" sz="1100" b="0" dirty="0" smtClean="0"/>
          </a:p>
          <a:p>
            <a:pPr marL="1588" lvl="1"/>
            <a:r>
              <a:rPr lang="en-GB" sz="1100" b="1" dirty="0" smtClean="0"/>
              <a:t>Adult responsibilities to partners and home are growing</a:t>
            </a:r>
          </a:p>
          <a:p>
            <a:pPr marL="1588" lvl="1"/>
            <a:r>
              <a:rPr lang="en-US" sz="1100" b="0" i="0" u="none" strike="noStrike" kern="1200" baseline="0" dirty="0" smtClean="0">
                <a:solidFill>
                  <a:schemeClr val="tx1"/>
                </a:solidFill>
                <a:latin typeface="+mn-lt"/>
                <a:ea typeface="+mn-ea"/>
                <a:cs typeface="+mn-cs"/>
              </a:rPr>
              <a:t>Adult responsibilities to homes and partners mean mail requires more serious, shared and structured management. As they engage with their home and consider new products and services, mail can have a significant impact. Write copy that acknowledges the fact they may want to discuss with others/potential for joint decision making</a:t>
            </a:r>
          </a:p>
          <a:p>
            <a:pPr marL="1588" lvl="1"/>
            <a:endParaRPr lang="en-GB" sz="1100" dirty="0" smtClean="0"/>
          </a:p>
          <a:p>
            <a:pPr marL="1588" lvl="1"/>
            <a:r>
              <a:rPr lang="en-GB" sz="1100" b="1" dirty="0" smtClean="0"/>
              <a:t>For many, their residence is becoming a ‘home’ </a:t>
            </a:r>
          </a:p>
          <a:p>
            <a:pPr marL="1588" lvl="1"/>
            <a:r>
              <a:rPr lang="en-US" sz="1100" b="0" i="0" u="none" strike="noStrike" kern="1200" baseline="0" dirty="0" smtClean="0">
                <a:solidFill>
                  <a:schemeClr val="tx1"/>
                </a:solidFill>
                <a:latin typeface="+mn-lt"/>
                <a:ea typeface="+mn-ea"/>
                <a:cs typeface="+mn-cs"/>
              </a:rPr>
              <a:t>Couples tend to live in smaller premises. Mail may therefore take a shorter journey round the home. Possible shortages of filing or storage space mean mail imagery needs to be strong to demand attention. It also means mail may be dealt with outside the home, so digital response mechanisms should be included. Overt messages both on the envelope and in the content will help drive attention and action, especially with the inclusion of digital response channels. </a:t>
            </a:r>
          </a:p>
          <a:p>
            <a:pPr marL="1588" lvl="1"/>
            <a:endParaRPr lang="en-US" sz="1100" b="0" i="0" u="none" strike="noStrike" kern="1200" baseline="0" dirty="0" smtClean="0">
              <a:solidFill>
                <a:schemeClr val="tx1"/>
              </a:solidFill>
              <a:latin typeface="+mn-lt"/>
              <a:ea typeface="+mn-ea"/>
              <a:cs typeface="+mn-cs"/>
            </a:endParaRPr>
          </a:p>
          <a:p>
            <a:pPr marL="1588" lvl="1"/>
            <a:r>
              <a:rPr lang="en-GB" sz="1100" b="1" dirty="0" smtClean="0"/>
              <a:t>Beginning to have deeper relationship with local community </a:t>
            </a:r>
            <a:r>
              <a:rPr lang="en-US" sz="1100" b="0" i="0" u="none" strike="noStrike" kern="1200" baseline="0" dirty="0" smtClean="0">
                <a:solidFill>
                  <a:schemeClr val="tx1"/>
                </a:solidFill>
                <a:latin typeface="+mn-lt"/>
                <a:ea typeface="+mn-ea"/>
                <a:cs typeface="+mn-cs"/>
              </a:rPr>
              <a:t>Couples are not only engaging with their home, but also their local area. Door drops by local businesses or local operations of larger companies are likely to </a:t>
            </a:r>
            <a:r>
              <a:rPr lang="en-GB" sz="1100" b="0" i="0" u="none" strike="noStrike" kern="1200" baseline="0" dirty="0" smtClean="0">
                <a:solidFill>
                  <a:schemeClr val="tx1"/>
                </a:solidFill>
                <a:latin typeface="+mn-lt"/>
                <a:ea typeface="+mn-ea"/>
                <a:cs typeface="+mn-cs"/>
              </a:rPr>
              <a:t>resonate.</a:t>
            </a:r>
            <a:endParaRPr lang="en-GB" sz="1100" b="1" dirty="0" smtClean="0"/>
          </a:p>
        </p:txBody>
      </p:sp>
    </p:spTree>
    <p:extLst>
      <p:ext uri="{BB962C8B-B14F-4D97-AF65-F5344CB8AC3E}">
        <p14:creationId xmlns:p14="http://schemas.microsoft.com/office/powerpoint/2010/main" val="307275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Few moments in life have such a fundamental impact as the birth of a first child. So much changes; there are so many new things to learn about and deal with. It comes as no surprise that the shift in attitudes and behaviours from Couples to Young Families is one of the most dramatic we observed.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responsibilities of parenthood mean Young Families need to connect with new types of products and services.  They do so enthusiastically because their desire to be good parents is so strong. This means they are exceptionally positive recipients of mail, as the chart above shows.  </a:t>
            </a:r>
            <a:endParaRPr lang="en-GB" sz="1200" dirty="0" smtClean="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smtClean="0">
              <a:latin typeface="+mn-lt"/>
            </a:endParaRPr>
          </a:p>
          <a:p>
            <a:r>
              <a:rPr lang="en-GB" sz="1200" baseline="0" dirty="0" smtClean="0">
                <a:latin typeface="+mn-lt"/>
              </a:rPr>
              <a:t>The business of their lives and their relative youth means they are heavy users of the internet - and in particular smart phones and tablets  - as response channels to mail.</a:t>
            </a:r>
          </a:p>
          <a:p>
            <a:endParaRPr lang="en-GB" sz="1200" baseline="0" dirty="0" smtClean="0">
              <a:latin typeface="+mn-lt"/>
            </a:endParaRPr>
          </a:p>
          <a:p>
            <a:r>
              <a:rPr lang="en-GB" sz="1200" baseline="0" dirty="0" smtClean="0">
                <a:latin typeface="+mn-lt"/>
              </a:rPr>
              <a:t>Along with time poverty, many experience more challenging financial circumstances too – they want to create a real home, but kids are always more expensive than you think, and the household income may be limited, so value is an important message. </a:t>
            </a:r>
          </a:p>
          <a:p>
            <a:endParaRPr lang="en-GB" sz="1200" baseline="0" dirty="0" smtClean="0">
              <a:latin typeface="+mn-lt"/>
            </a:endParaRPr>
          </a:p>
          <a:p>
            <a:r>
              <a:rPr lang="en-GB" sz="1200" baseline="0" dirty="0" smtClean="0">
                <a:latin typeface="+mn-lt"/>
              </a:rPr>
              <a:t>And when they manage to get a few moments to relax,  an inspiring catalogue, brochure or other tempting window shop featuring lovely relaxed offerings can have a real advantage. </a:t>
            </a:r>
          </a:p>
          <a:p>
            <a:endParaRPr lang="en-GB" sz="1400" baseline="0" dirty="0" smtClean="0">
              <a:latin typeface="Arial Black" panose="020B0A04020102020204" pitchFamily="34" charset="0"/>
            </a:endParaRPr>
          </a:p>
          <a:p>
            <a:endParaRPr lang="en-GB" dirty="0"/>
          </a:p>
        </p:txBody>
      </p:sp>
    </p:spTree>
    <p:extLst>
      <p:ext uri="{BB962C8B-B14F-4D97-AF65-F5344CB8AC3E}">
        <p14:creationId xmlns:p14="http://schemas.microsoft.com/office/powerpoint/2010/main" val="3128059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b="1" dirty="0" smtClean="0">
                <a:latin typeface="+mn-lt"/>
              </a:rPr>
              <a:t>New life creates new questions, needs and responsibilities</a:t>
            </a:r>
          </a:p>
          <a:p>
            <a:r>
              <a:rPr lang="en-GB" sz="1100" baseline="0" dirty="0" smtClean="0">
                <a:latin typeface="+mn-lt"/>
              </a:rPr>
              <a:t>Unlike younger consumers, Young Families are less worried about the social impression the pack creates and more about whether or not it has something useful for them in their parenting role for them. Make sure mail reflects their life perspective; they may be tired or worried, but they passionately want to do the best for their family. </a:t>
            </a:r>
          </a:p>
          <a:p>
            <a:endParaRPr lang="en-GB" sz="1100" dirty="0" smtClean="0">
              <a:latin typeface="+mn-lt"/>
            </a:endParaRPr>
          </a:p>
          <a:p>
            <a:r>
              <a:rPr lang="en-GB" sz="1100" b="1" dirty="0" smtClean="0">
                <a:latin typeface="+mn-lt"/>
                <a:cs typeface="Arial" panose="020B0604020202020204" pitchFamily="34" charset="0"/>
              </a:rPr>
              <a:t>Time is precious</a:t>
            </a:r>
          </a:p>
          <a:p>
            <a:r>
              <a:rPr lang="en-GB" sz="1100" baseline="0" dirty="0" smtClean="0">
                <a:latin typeface="+mn-lt"/>
              </a:rPr>
              <a:t>Make sure mail quickly communicates the content that has value for them rather than trying to intrigue them. </a:t>
            </a:r>
            <a:r>
              <a:rPr lang="en-GB" sz="1100" dirty="0" smtClean="0">
                <a:latin typeface="+mn-lt"/>
                <a:cs typeface="Arial" panose="020B0604020202020204" pitchFamily="34" charset="0"/>
              </a:rPr>
              <a:t>Young</a:t>
            </a:r>
            <a:r>
              <a:rPr lang="en-GB" sz="1100" baseline="0" dirty="0" smtClean="0">
                <a:latin typeface="+mn-lt"/>
                <a:cs typeface="Arial" panose="020B0604020202020204" pitchFamily="34" charset="0"/>
              </a:rPr>
              <a:t> families are heavy users of mobile/tablets, and will often use these to respond to mail as the have very little time to sit and ponder. </a:t>
            </a:r>
            <a:r>
              <a:rPr lang="en-GB" sz="1100" b="0" i="0" u="none" strike="noStrike" kern="1200" baseline="0" dirty="0" smtClean="0">
                <a:solidFill>
                  <a:schemeClr val="tx1"/>
                </a:solidFill>
                <a:latin typeface="+mn-lt"/>
                <a:ea typeface="+mn-ea"/>
                <a:cs typeface="+mn-cs"/>
              </a:rPr>
              <a:t>Clear digital response </a:t>
            </a:r>
            <a:r>
              <a:rPr lang="en-US" sz="1100" b="0" i="0" u="none" strike="noStrike" kern="1200" baseline="0" dirty="0" smtClean="0">
                <a:solidFill>
                  <a:schemeClr val="tx1"/>
                </a:solidFill>
                <a:latin typeface="+mn-lt"/>
                <a:ea typeface="+mn-ea"/>
                <a:cs typeface="+mn-cs"/>
              </a:rPr>
              <a:t>mechanisms make it easy for them and allow multi-tasking. The exception is vouchers which they appreciate, because they are often tight for money </a:t>
            </a:r>
          </a:p>
          <a:p>
            <a:endParaRPr lang="en-US" sz="1100" b="0" i="0" u="none" strike="noStrike" kern="1200" baseline="0" dirty="0" smtClean="0">
              <a:solidFill>
                <a:schemeClr val="tx1"/>
              </a:solidFill>
              <a:latin typeface="+mn-lt"/>
              <a:ea typeface="+mn-ea"/>
              <a:cs typeface="+mn-cs"/>
            </a:endParaRPr>
          </a:p>
          <a:p>
            <a:r>
              <a:rPr lang="en-GB" sz="1100" b="1" dirty="0" smtClean="0">
                <a:latin typeface="+mn-lt"/>
              </a:rPr>
              <a:t>Price consciousness rises </a:t>
            </a:r>
          </a:p>
          <a:p>
            <a:r>
              <a:rPr lang="en-US" sz="1100" b="0" i="0" u="none" strike="noStrike" kern="1200" baseline="0" dirty="0" smtClean="0">
                <a:solidFill>
                  <a:schemeClr val="tx1"/>
                </a:solidFill>
                <a:latin typeface="+mn-lt"/>
                <a:ea typeface="+mn-ea"/>
                <a:cs typeface="+mn-cs"/>
              </a:rPr>
              <a:t>Young Families become more price conscious as costs rise and in some cases income – perhaps only temporarily – falls. They are the heaviest users of vouchers. Make sure the financial value of the item of mail – whether directly in terms of vouchers or in other ways – is clear and to the fore. </a:t>
            </a:r>
            <a:endParaRPr lang="en-GB" sz="1100" dirty="0" smtClean="0">
              <a:latin typeface="+mn-lt"/>
            </a:endParaRPr>
          </a:p>
          <a:p>
            <a:endParaRPr lang="en-GB" sz="1100" b="1" dirty="0" smtClean="0">
              <a:latin typeface="+mn-lt"/>
            </a:endParaRPr>
          </a:p>
          <a:p>
            <a:r>
              <a:rPr lang="en-GB" sz="1100" b="1" dirty="0" smtClean="0">
                <a:latin typeface="+mn-lt"/>
              </a:rPr>
              <a:t>Time poverty creates appreciation of quiet moments</a:t>
            </a:r>
            <a:endParaRPr lang="en-GB" sz="1100" dirty="0" smtClean="0">
              <a:latin typeface="+mn-lt"/>
            </a:endParaRPr>
          </a:p>
          <a:p>
            <a:r>
              <a:rPr lang="en-GB" sz="1100" dirty="0" smtClean="0">
                <a:latin typeface="+mn-lt"/>
              </a:rPr>
              <a:t>The chance to sit down with a cup of tea and savour</a:t>
            </a:r>
            <a:r>
              <a:rPr lang="en-GB" sz="1100" baseline="0" dirty="0" smtClean="0">
                <a:latin typeface="+mn-lt"/>
              </a:rPr>
              <a:t> a beautiful catalogue is highly appreciated. For advertisers who can help them indulge themselves, this is a great opportunity. The creative work should provide a reward, and be easy to respond to, rather than urgent or demanding.</a:t>
            </a:r>
            <a:endParaRPr lang="en-GB" sz="1100" dirty="0">
              <a:latin typeface="+mn-lt"/>
            </a:endParaRPr>
          </a:p>
        </p:txBody>
      </p:sp>
    </p:spTree>
    <p:extLst>
      <p:ext uri="{BB962C8B-B14F-4D97-AF65-F5344CB8AC3E}">
        <p14:creationId xmlns:p14="http://schemas.microsoft.com/office/powerpoint/2010/main" val="106047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dirty="0" smtClean="0"/>
              <a:t>Mail is fully</a:t>
            </a:r>
            <a:r>
              <a:rPr lang="en-GB" sz="1200" baseline="0" dirty="0" smtClean="0"/>
              <a:t> i</a:t>
            </a:r>
            <a:r>
              <a:rPr lang="en-GB" sz="1200" dirty="0" smtClean="0"/>
              <a:t>ntegrated into</a:t>
            </a:r>
            <a:r>
              <a:rPr lang="en-GB" sz="1200" baseline="0" dirty="0" smtClean="0"/>
              <a:t> </a:t>
            </a:r>
            <a:r>
              <a:rPr lang="en-GB" sz="1200" dirty="0" smtClean="0"/>
              <a:t>Older Families</a:t>
            </a:r>
            <a:r>
              <a:rPr lang="en-GB" sz="1200" baseline="0" dirty="0" smtClean="0"/>
              <a:t> lives. They receive </a:t>
            </a:r>
            <a:r>
              <a:rPr lang="en-GB" sz="1200" b="1" baseline="0" dirty="0" smtClean="0"/>
              <a:t>a lot of it, including a higher proportion of mail from companies they currently have a relationship with than any of the previous groups </a:t>
            </a:r>
            <a:r>
              <a:rPr lang="en-GB" sz="1200" b="0" baseline="0" dirty="0" smtClean="0"/>
              <a:t>And they </a:t>
            </a:r>
            <a:r>
              <a:rPr lang="en-GB" sz="1200" baseline="0" dirty="0" smtClean="0"/>
              <a:t>read, display, share, and respond to it all at levels above average. </a:t>
            </a:r>
          </a:p>
          <a:p>
            <a:pPr marL="0" indent="0">
              <a:buNone/>
            </a:pPr>
            <a:endParaRPr lang="en-GB" sz="1200" baseline="0" dirty="0" smtClean="0"/>
          </a:p>
          <a:p>
            <a:r>
              <a:rPr lang="en-US" sz="1200" b="0" i="0" u="none" strike="noStrike" kern="1200" baseline="0" dirty="0" smtClean="0">
                <a:solidFill>
                  <a:schemeClr val="tx1"/>
                </a:solidFill>
                <a:latin typeface="+mn-lt"/>
                <a:ea typeface="+mn-ea"/>
                <a:cs typeface="+mn-cs"/>
              </a:rPr>
              <a:t>This life stage seems to be the most communal of all the different groups. Older children are more able to share in the life of the household rather than simply be its focus. Choices about activities, products and services are more likely to be discussed with partners and children rather than the partner alone. The manner in which this group engages with their mail reflects this. Older families are more likely than most to share the management of mail, from opening it to checking, paying bills, and filing it.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They also over-index in terms of their positive associations with mail, including finding it welcoming, useful, memorable and informative. Thus they are generally </a:t>
            </a:r>
            <a:r>
              <a:rPr lang="en-GB" sz="1200" b="0" i="0" u="none" strike="noStrike" kern="1200" baseline="0" dirty="0" smtClean="0">
                <a:solidFill>
                  <a:schemeClr val="tx1"/>
                </a:solidFill>
                <a:latin typeface="+mn-lt"/>
                <a:ea typeface="+mn-ea"/>
                <a:cs typeface="+mn-cs"/>
              </a:rPr>
              <a:t>warm to mail.</a:t>
            </a:r>
            <a:endParaRPr lang="en-US" sz="1200" b="0" i="0" u="none" strike="noStrike" kern="1200" baseline="0" dirty="0" smtClean="0">
              <a:solidFill>
                <a:schemeClr val="tx1"/>
              </a:solidFill>
              <a:latin typeface="+mn-lt"/>
              <a:ea typeface="+mn-ea"/>
              <a:cs typeface="+mn-cs"/>
            </a:endParaRPr>
          </a:p>
          <a:p>
            <a:endParaRPr lang="en-GB" sz="1200" baseline="0" dirty="0" smtClean="0"/>
          </a:p>
          <a:p>
            <a:r>
              <a:rPr lang="en-GB" sz="1200" baseline="0" dirty="0" smtClean="0"/>
              <a:t> But – yet again – a key attribute of this life stage seems to be that many seem to feel financially stressed; older children’s needs – food, clothes, holiday, even education – can be much more expensive than those of younger children. Given this, value messages are highly valued.  </a:t>
            </a:r>
            <a:endParaRPr lang="en-GB" sz="1200" dirty="0" smtClean="0"/>
          </a:p>
          <a:p>
            <a:pPr marL="0" indent="0">
              <a:buNone/>
            </a:pPr>
            <a:endParaRPr lang="en-GB" sz="1200" dirty="0" smtClean="0"/>
          </a:p>
          <a:p>
            <a:pPr marL="0" indent="0">
              <a:buNone/>
            </a:pPr>
            <a:endParaRPr lang="en-GB" sz="1200" dirty="0" smtClean="0"/>
          </a:p>
          <a:p>
            <a:endParaRPr lang="en-GB" sz="1200" dirty="0"/>
          </a:p>
        </p:txBody>
      </p:sp>
    </p:spTree>
    <p:extLst>
      <p:ext uri="{BB962C8B-B14F-4D97-AF65-F5344CB8AC3E}">
        <p14:creationId xmlns:p14="http://schemas.microsoft.com/office/powerpoint/2010/main" val="312805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dirty="0" smtClean="0"/>
              <a:t>The family is the core unit</a:t>
            </a:r>
          </a:p>
          <a:p>
            <a:pPr marL="3175" lvl="1"/>
            <a:r>
              <a:rPr lang="en-GB" b="0" dirty="0" smtClean="0"/>
              <a:t>In older families mail is often shared and or displayed;</a:t>
            </a:r>
            <a:r>
              <a:rPr lang="en-GB" b="0" baseline="0" dirty="0" smtClean="0"/>
              <a:t> vouchers are put on the fridge, holiday catalogues are seen by the older children, and clothing catalogues jointly reviewed. It’s worth considering this in regard to any item of mail: could this be displayed or shared in a home? </a:t>
            </a:r>
          </a:p>
          <a:p>
            <a:pPr marL="3175" lvl="1"/>
            <a:endParaRPr lang="en-GB" sz="1100" b="0" baseline="0" dirty="0" smtClean="0"/>
          </a:p>
          <a:p>
            <a:pPr>
              <a:lnSpc>
                <a:spcPct val="150000"/>
              </a:lnSpc>
            </a:pPr>
            <a:r>
              <a:rPr lang="en-GB" b="1" dirty="0" smtClean="0"/>
              <a:t>This group can be hard pressed financially</a:t>
            </a:r>
          </a:p>
          <a:p>
            <a:pPr marL="3175" lvl="1">
              <a:lnSpc>
                <a:spcPct val="110000"/>
              </a:lnSpc>
            </a:pPr>
            <a:r>
              <a:rPr lang="en-GB" b="0" dirty="0" smtClean="0"/>
              <a:t>As noted, kids cost a lot. Even financially successful families may be feeling</a:t>
            </a:r>
            <a:r>
              <a:rPr lang="en-GB" b="0" baseline="0" dirty="0" smtClean="0"/>
              <a:t> hard pressed as their money doesn’t seem to go as far as it used too. Don’t hide the value messages!</a:t>
            </a:r>
          </a:p>
          <a:p>
            <a:pPr lvl="1">
              <a:lnSpc>
                <a:spcPct val="150000"/>
              </a:lnSpc>
            </a:pPr>
            <a:endParaRPr lang="en-GB" sz="1100" b="0" baseline="0" dirty="0" smtClean="0"/>
          </a:p>
          <a:p>
            <a:r>
              <a:rPr lang="en-GB" b="1" dirty="0" smtClean="0"/>
              <a:t>Experience and finances means brand selection is considered, not impulse driven</a:t>
            </a:r>
          </a:p>
          <a:p>
            <a:pPr marL="3175" lvl="1"/>
            <a:r>
              <a:rPr lang="en-GB" b="0" dirty="0" smtClean="0"/>
              <a:t>Beyond</a:t>
            </a:r>
            <a:r>
              <a:rPr lang="en-GB" b="0" baseline="0" dirty="0" smtClean="0"/>
              <a:t> its pragmatic benefits, mail is used to evaluate – and evangelise – brands to older children. </a:t>
            </a:r>
            <a:r>
              <a:rPr lang="en-GB" b="0" dirty="0" smtClean="0"/>
              <a:t>This group is more likely than many to appreciate companies</a:t>
            </a:r>
            <a:r>
              <a:rPr lang="en-GB" b="0" baseline="0" dirty="0" smtClean="0"/>
              <a:t> </a:t>
            </a:r>
            <a:r>
              <a:rPr lang="en-GB" b="0" dirty="0" smtClean="0"/>
              <a:t>that reward their</a:t>
            </a:r>
            <a:r>
              <a:rPr lang="en-GB" b="0" baseline="0" dirty="0" smtClean="0"/>
              <a:t> loyalty, and mail can make them feel more reassured about the products or services the brand provides. Rather than the ‘social sizzle’ of the younger groups, Older Families are more appreciative of substance and to longer term relationships with brands. This gets communicated to the next generation. So appreciate the role the mail item is playing in delivering your brand to more than 1 individual and generation.</a:t>
            </a:r>
          </a:p>
          <a:p>
            <a:pPr lvl="1"/>
            <a:endParaRPr lang="en-GB" sz="1100" b="0" dirty="0" smtClean="0"/>
          </a:p>
          <a:p>
            <a:r>
              <a:rPr lang="en-GB" b="1" dirty="0" smtClean="0"/>
              <a:t>Mail informs and drives digital response and action </a:t>
            </a:r>
          </a:p>
          <a:p>
            <a:pPr marL="3175" lvl="1"/>
            <a:r>
              <a:rPr lang="en-GB" b="0" dirty="0" smtClean="0"/>
              <a:t>Keep the digital response channel front of mind and make it easy to use digital to engage and respond including out of home. </a:t>
            </a:r>
          </a:p>
          <a:p>
            <a:endParaRPr lang="en-GB" dirty="0" smtClean="0"/>
          </a:p>
          <a:p>
            <a:endParaRPr lang="en-GB" dirty="0"/>
          </a:p>
        </p:txBody>
      </p:sp>
    </p:spTree>
    <p:extLst>
      <p:ext uri="{BB962C8B-B14F-4D97-AF65-F5344CB8AC3E}">
        <p14:creationId xmlns:p14="http://schemas.microsoft.com/office/powerpoint/2010/main" val="3971918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None/>
            </a:pPr>
            <a:r>
              <a:rPr lang="en-GB" sz="1200" dirty="0" smtClean="0"/>
              <a:t>The peak age for Empty Nesters – couples whose child(ren) have left home, and where at least one partner is still economically active – is between 55 and 64 (36.9%). They have experienced the challenges and rewards of raising children. But (unlike the older retired group) many are not yet limited to pension income alone, so disposable income stretches further: 38.8% (index 155) say they are comfortable on their present income.</a:t>
            </a:r>
          </a:p>
          <a:p>
            <a:pPr marL="0" indent="0">
              <a:buNone/>
            </a:pPr>
            <a:endParaRPr lang="en-GB" sz="1200" dirty="0" smtClean="0"/>
          </a:p>
          <a:p>
            <a:pPr marL="0" indent="0">
              <a:buNone/>
            </a:pPr>
            <a:r>
              <a:rPr lang="en-GB" sz="1200" dirty="0" smtClean="0"/>
              <a:t>While some may be ‘living the dream’ of a life without children at home and their associated costs, others are consolidating and preparing for their retirement by consolidating their finances and product/brand choices. This means they can be less open to new products or services.</a:t>
            </a:r>
          </a:p>
          <a:p>
            <a:pPr marL="0" indent="0">
              <a:buNone/>
            </a:pPr>
            <a:endParaRPr lang="en-GB" sz="1200" dirty="0" smtClean="0"/>
          </a:p>
          <a:p>
            <a:pPr marL="0" indent="0">
              <a:buNone/>
            </a:pPr>
            <a:r>
              <a:rPr lang="en-GB" sz="1200" dirty="0" smtClean="0"/>
              <a:t>Of particular note is that their use of digital technology (to respond to mail and overall) drops significantly. This may be a ‘cohort’ effect, or simply not having children around to help them; but in general they do like print.</a:t>
            </a:r>
          </a:p>
          <a:p>
            <a:pPr marL="0" indent="0">
              <a:buNone/>
            </a:pPr>
            <a:endParaRPr lang="en-GB" sz="1200" dirty="0" smtClean="0"/>
          </a:p>
          <a:p>
            <a:pPr marL="0" indent="0">
              <a:buNone/>
            </a:pPr>
            <a:r>
              <a:rPr lang="en-GB" sz="1200" dirty="0" smtClean="0"/>
              <a:t>Empty Nesters are the group most likely to read a newspaper every day and rely on newspapers to keep them informed. As printed material, mail benefits from this too: 64.2% (index 117) agree they “would feel less in control of their lives if they didn’t have printed copies of important documents”. They are much more likely overall to re-read items they keep, often four or more times for items such as newsletters, catalogues, statements, loyalty mailings and information on local events and businesses. But they get a lot of mail from a wide range of sectors, and are highly selective. </a:t>
            </a:r>
          </a:p>
          <a:p>
            <a:pPr marL="0" indent="0">
              <a:buNone/>
            </a:pPr>
            <a:endParaRPr lang="en-GB" sz="1200" dirty="0" smtClean="0"/>
          </a:p>
          <a:p>
            <a:pPr marL="0" indent="0">
              <a:buNone/>
            </a:pPr>
            <a:r>
              <a:rPr lang="en-GB" sz="1200" dirty="0" smtClean="0"/>
              <a:t>They receive a lot of mail, and used to making quick decisions as to whether it is worth engaging with.  </a:t>
            </a:r>
          </a:p>
          <a:p>
            <a:pPr marL="0" indent="0">
              <a:buNone/>
            </a:pPr>
            <a:endParaRPr lang="en-GB" sz="1200" dirty="0" smtClean="0"/>
          </a:p>
          <a:p>
            <a:pPr marL="0" indent="0">
              <a:buNone/>
            </a:pPr>
            <a:endParaRPr lang="en-GB" sz="1200" dirty="0" smtClean="0"/>
          </a:p>
        </p:txBody>
      </p:sp>
    </p:spTree>
    <p:extLst>
      <p:ext uri="{BB962C8B-B14F-4D97-AF65-F5344CB8AC3E}">
        <p14:creationId xmlns:p14="http://schemas.microsoft.com/office/powerpoint/2010/main" val="3128059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3175">
              <a:lnSpc>
                <a:spcPct val="100000"/>
              </a:lnSpc>
            </a:pPr>
            <a:r>
              <a:rPr lang="en-GB" sz="1100" b="1" dirty="0" smtClean="0"/>
              <a:t>Build on Empty Nesters’ comfort and respect for printed materials</a:t>
            </a:r>
          </a:p>
          <a:p>
            <a:pPr marL="3175" lvl="1">
              <a:lnSpc>
                <a:spcPct val="100000"/>
              </a:lnSpc>
            </a:pPr>
            <a:r>
              <a:rPr lang="en-US" sz="1100" b="0" i="0" u="none" strike="noStrike" kern="1200" baseline="0" dirty="0" smtClean="0">
                <a:solidFill>
                  <a:schemeClr val="tx1"/>
                </a:solidFill>
                <a:latin typeface="+mn-lt"/>
                <a:ea typeface="+mn-ea"/>
                <a:cs typeface="+mn-cs"/>
              </a:rPr>
              <a:t>Empty Nesters are the group most likely to read a newspaper every day and rely on newspapers to keep them informed. As printed material, mail benefits from this too: 64.2% (index 117) agree they “would feel less in control of their lives if they didn’t have printed copies of important documents”. They are much more likely overall to re-read items they keep, often four or more times for items such as newsletters, catalogues, statements, loyalty mailings and information on local events and </a:t>
            </a:r>
            <a:r>
              <a:rPr lang="en-GB" sz="1100" b="0" i="0" u="none" strike="noStrike" kern="1200" baseline="0" dirty="0" smtClean="0">
                <a:solidFill>
                  <a:schemeClr val="tx1"/>
                </a:solidFill>
                <a:latin typeface="+mn-lt"/>
                <a:ea typeface="+mn-ea"/>
                <a:cs typeface="+mn-cs"/>
              </a:rPr>
              <a:t>businesses. </a:t>
            </a:r>
            <a:r>
              <a:rPr lang="en-US" sz="1100" b="0" i="0" u="none" strike="noStrike" kern="1200" baseline="0" dirty="0" smtClean="0">
                <a:solidFill>
                  <a:schemeClr val="tx1"/>
                </a:solidFill>
                <a:latin typeface="+mn-lt"/>
                <a:ea typeface="+mn-ea"/>
                <a:cs typeface="+mn-cs"/>
              </a:rPr>
              <a:t>But they get a lot of mail from a wide range of sectors, and are highly selective. Longer copy can work well if relevant, as they will read it; but they want steak, not sizzle and can be skeptical of hype and over-claim. </a:t>
            </a:r>
          </a:p>
          <a:p>
            <a:pPr marL="3175">
              <a:lnSpc>
                <a:spcPct val="100000"/>
              </a:lnSpc>
            </a:pPr>
            <a:endParaRPr lang="en-GB" sz="1100" dirty="0" smtClean="0"/>
          </a:p>
          <a:p>
            <a:pPr marL="3175">
              <a:lnSpc>
                <a:spcPct val="100000"/>
              </a:lnSpc>
            </a:pPr>
            <a:r>
              <a:rPr lang="en-GB" sz="1100" b="1" dirty="0" smtClean="0"/>
              <a:t>Respect their pride in their life experience </a:t>
            </a:r>
          </a:p>
          <a:p>
            <a:pPr marL="3175" marR="0" lvl="1" algn="l" defTabSz="457200" rtl="0" eaLnBrk="1" fontAlgn="auto" latinLnBrk="0" hangingPunct="1">
              <a:lnSpc>
                <a:spcPct val="100000"/>
              </a:lnSpc>
              <a:spcBef>
                <a:spcPts val="0"/>
              </a:spcBef>
              <a:spcAft>
                <a:spcPts val="0"/>
              </a:spcAft>
              <a:buClrTx/>
              <a:buSzTx/>
              <a:buFontTx/>
              <a:buNone/>
              <a:tabLst/>
              <a:defRPr/>
            </a:pPr>
            <a:r>
              <a:rPr lang="en-GB" sz="1100" dirty="0" smtClean="0"/>
              <a:t>Speak to them in a personal yet respectful manner: don’t condescend. They feel their experience counts, and can</a:t>
            </a:r>
            <a:r>
              <a:rPr lang="en-GB" sz="1100" baseline="0" dirty="0" smtClean="0"/>
              <a:t> be sceptical of hype;</a:t>
            </a:r>
            <a:r>
              <a:rPr lang="en-US" sz="1100" b="0" i="0" u="none" strike="noStrike" kern="1200" baseline="0" dirty="0" smtClean="0">
                <a:solidFill>
                  <a:schemeClr val="tx1"/>
                </a:solidFill>
                <a:latin typeface="+mn-lt"/>
                <a:ea typeface="+mn-ea"/>
                <a:cs typeface="+mn-cs"/>
              </a:rPr>
              <a:t> they want steak, not sizzle as that feel they are aware of the difference and wary of over claim.</a:t>
            </a:r>
            <a:r>
              <a:rPr lang="en-GB" sz="1100" baseline="0" dirty="0" smtClean="0"/>
              <a:t>  </a:t>
            </a:r>
            <a:endParaRPr lang="en-GB" sz="1100" dirty="0" smtClean="0"/>
          </a:p>
          <a:p>
            <a:pPr marL="3175" lvl="1">
              <a:lnSpc>
                <a:spcPct val="100000"/>
              </a:lnSpc>
            </a:pPr>
            <a:endParaRPr lang="en-GB" sz="1100" dirty="0" smtClean="0"/>
          </a:p>
          <a:p>
            <a:pPr marL="3175">
              <a:lnSpc>
                <a:spcPct val="100000"/>
              </a:lnSpc>
            </a:pPr>
            <a:r>
              <a:rPr lang="en-GB" sz="1100" b="1" dirty="0" smtClean="0"/>
              <a:t>Understand and speak clearly to their emotions regarding their future</a:t>
            </a:r>
          </a:p>
          <a:p>
            <a:pPr marL="3175" lvl="1">
              <a:lnSpc>
                <a:spcPct val="100000"/>
              </a:lnSpc>
            </a:pPr>
            <a:r>
              <a:rPr lang="en-GB" sz="1100" dirty="0" smtClean="0"/>
              <a:t>Consider your message in terms of the mind state that your best prospects will have.</a:t>
            </a:r>
            <a:r>
              <a:rPr lang="en-GB" sz="1100" baseline="0" dirty="0" smtClean="0"/>
              <a:t> Do they need reassurance </a:t>
            </a:r>
            <a:r>
              <a:rPr lang="en-GB" sz="1100" dirty="0" smtClean="0"/>
              <a:t>or want inspiration? </a:t>
            </a:r>
          </a:p>
          <a:p>
            <a:pPr marL="3175" lvl="1">
              <a:lnSpc>
                <a:spcPct val="100000"/>
              </a:lnSpc>
            </a:pPr>
            <a:endParaRPr lang="en-GB" sz="1100" dirty="0" smtClean="0"/>
          </a:p>
          <a:p>
            <a:pPr marL="3175">
              <a:lnSpc>
                <a:spcPct val="100000"/>
              </a:lnSpc>
            </a:pPr>
            <a:r>
              <a:rPr lang="en-GB" sz="1100" b="1" dirty="0" smtClean="0"/>
              <a:t>Baby Boomers are the original teenagers </a:t>
            </a:r>
          </a:p>
          <a:p>
            <a:pPr marL="3175" lvl="1">
              <a:lnSpc>
                <a:spcPct val="100000"/>
              </a:lnSpc>
            </a:pPr>
            <a:r>
              <a:rPr lang="en-GB" sz="1100" dirty="0" smtClean="0"/>
              <a:t>They value choice and individuality, and want empowerment and choice: offer them a range of response channels, but many will choose the phone.</a:t>
            </a:r>
          </a:p>
          <a:p>
            <a:pPr marL="3175" lvl="1">
              <a:lnSpc>
                <a:spcPct val="100000"/>
              </a:lnSpc>
            </a:pPr>
            <a:endParaRPr lang="en-GB" sz="1100" dirty="0" smtClean="0"/>
          </a:p>
          <a:p>
            <a:pPr marL="3175">
              <a:lnSpc>
                <a:spcPct val="100000"/>
              </a:lnSpc>
            </a:pPr>
            <a:r>
              <a:rPr lang="en-GB" sz="1100" b="1" dirty="0" smtClean="0"/>
              <a:t>They are ageing, not old</a:t>
            </a:r>
          </a:p>
          <a:p>
            <a:pPr marL="3175" lvl="1">
              <a:lnSpc>
                <a:spcPct val="100000"/>
              </a:lnSpc>
            </a:pPr>
            <a:r>
              <a:rPr lang="en-GB" sz="1100" dirty="0" smtClean="0"/>
              <a:t>Many will still have living relatives from the previous generation.</a:t>
            </a:r>
            <a:r>
              <a:rPr lang="en-GB" sz="1100" baseline="0" dirty="0" smtClean="0"/>
              <a:t>  They often deny (strenuously) the idea that they are the same as their parents. Make sure the proposition and tone make it clear that the brand recognises this. </a:t>
            </a:r>
            <a:endParaRPr lang="en-GB" sz="1100" dirty="0" smtClean="0"/>
          </a:p>
          <a:p>
            <a:pPr>
              <a:lnSpc>
                <a:spcPct val="100000"/>
              </a:lnSpc>
            </a:pPr>
            <a:endParaRPr lang="en-GB" dirty="0" smtClean="0"/>
          </a:p>
          <a:p>
            <a:endParaRPr lang="en-GB" dirty="0"/>
          </a:p>
        </p:txBody>
      </p:sp>
    </p:spTree>
    <p:extLst>
      <p:ext uri="{BB962C8B-B14F-4D97-AF65-F5344CB8AC3E}">
        <p14:creationId xmlns:p14="http://schemas.microsoft.com/office/powerpoint/2010/main" val="203767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smtClean="0"/>
              <a:t>Older Retirees are singles or couples whose only income is from pensions and/or investments. They may live in households managed by one person as they can be widowers, divorcees, or one of the two may be infirm. </a:t>
            </a:r>
            <a:endParaRPr lang="en-GB" sz="1200" dirty="0" smtClean="0"/>
          </a:p>
          <a:p>
            <a:endParaRPr lang="en-GB" sz="1200" dirty="0" smtClean="0"/>
          </a:p>
          <a:p>
            <a:r>
              <a:rPr lang="en-GB" sz="1200" b="0" i="0" u="none" strike="noStrike" kern="1200" baseline="0" dirty="0" smtClean="0">
                <a:solidFill>
                  <a:schemeClr val="tx1"/>
                </a:solidFill>
              </a:rPr>
              <a:t>Unlike Empty Nesters they are more likely to say they are “coping” rather than comfortable, with 76% agreeing that “I am coping on my current income”.</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Attitudinally, they are value driven in areas like religion, conservation and patriotism. For example, 34.2%/index 136 agree “It is more important to do your duty than to live for your own enjoyment”. </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Older Retirees are more likely than any other group to: take personal responsibility for opening the mail; paying the bills; checking statements; and filing any relevant items. They were more likely to indicate that they don’t pass mail to someone else. Four out of five agree that post is part of their daily routine, and they are more likely to say that they open mail immediately. They over-index in having specific places in the house for catalogues, vouchers and other offers.</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This group appreciates addressed mail. They have the highest propensity to buy or order something in response to mail (31.8%) They are more likely to keep mail – particularly newsletters, catalogues, brochures, and advertisements from local traders – for later</a:t>
            </a:r>
          </a:p>
          <a:p>
            <a:r>
              <a:rPr lang="en-GB" sz="1200" b="0" i="0" u="none" strike="noStrike" kern="1200" baseline="0" dirty="0" smtClean="0">
                <a:solidFill>
                  <a:schemeClr val="tx1"/>
                </a:solidFill>
              </a:rPr>
              <a:t>use, often for a long time,</a:t>
            </a:r>
            <a:r>
              <a:rPr lang="en-GB" sz="1200" b="0" i="0" u="none" strike="noStrike" kern="1200" dirty="0" smtClean="0">
                <a:solidFill>
                  <a:schemeClr val="tx1"/>
                </a:solidFill>
              </a:rPr>
              <a:t> and spend  an average 0f 21 minutes per day reading – highest of any life stage.</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Amongst Older Retirees, mail drives renewals: 34.9% (index 136) renewed an existing service as a result of receiving a mail item.</a:t>
            </a:r>
          </a:p>
        </p:txBody>
      </p:sp>
    </p:spTree>
    <p:extLst>
      <p:ext uri="{BB962C8B-B14F-4D97-AF65-F5344CB8AC3E}">
        <p14:creationId xmlns:p14="http://schemas.microsoft.com/office/powerpoint/2010/main" val="312805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300" b="1" dirty="0" smtClean="0"/>
              <a:t>Build on their comfort and respect for printed materials</a:t>
            </a:r>
          </a:p>
          <a:p>
            <a:r>
              <a:rPr lang="en-US" sz="1300" b="0" i="0" u="none" strike="noStrike" kern="1200" baseline="0" dirty="0" smtClean="0">
                <a:solidFill>
                  <a:schemeClr val="tx1"/>
                </a:solidFill>
              </a:rPr>
              <a:t>For this group, print is a familiar and comfortable medium. Almost 75% (index 136) agree that they would feel less in control of their life if they didn’t have printed copies </a:t>
            </a:r>
            <a:r>
              <a:rPr lang="en-GB" sz="1300" b="0" i="0" u="none" strike="noStrike" kern="1200" baseline="0" dirty="0" smtClean="0">
                <a:solidFill>
                  <a:schemeClr val="tx1"/>
                </a:solidFill>
              </a:rPr>
              <a:t>of important documents.  So long copy, involving narrative and personal engagement – remember, they grew up with personal mail – are all good approaches.</a:t>
            </a:r>
            <a:r>
              <a:rPr lang="en-GB" sz="1300" b="0" i="0" u="none" strike="noStrike" kern="1200" dirty="0" smtClean="0">
                <a:solidFill>
                  <a:schemeClr val="tx1"/>
                </a:solidFill>
              </a:rPr>
              <a:t> </a:t>
            </a:r>
            <a:r>
              <a:rPr lang="en-US" sz="1300" b="0" i="0" u="none" strike="noStrike" kern="1200" baseline="0" dirty="0" smtClean="0">
                <a:solidFill>
                  <a:schemeClr val="tx1"/>
                </a:solidFill>
              </a:rPr>
              <a:t>But (anecdotally) they tend to be sticklers for good grammar, and prefer clarity.</a:t>
            </a:r>
            <a:endParaRPr lang="en-GB" sz="1300" b="1" dirty="0" smtClean="0"/>
          </a:p>
          <a:p>
            <a:pPr marL="171450" lvl="1" indent="-171450">
              <a:lnSpc>
                <a:spcPct val="150000"/>
              </a:lnSpc>
            </a:pPr>
            <a:r>
              <a:rPr lang="en-GB" sz="1300" b="1" dirty="0" smtClean="0"/>
              <a:t>Values - as well as good value - are important  to them</a:t>
            </a:r>
          </a:p>
          <a:p>
            <a:r>
              <a:rPr lang="en-GB" sz="1300" b="0" i="0" u="none" strike="noStrike" kern="1200" baseline="0" dirty="0" smtClean="0">
                <a:solidFill>
                  <a:schemeClr val="tx1"/>
                </a:solidFill>
              </a:rPr>
              <a:t>As noted, they are on fixed incomes, which may be scary. So value is important. But so too is understanding that</a:t>
            </a:r>
            <a:r>
              <a:rPr lang="en-GB" sz="1300" b="0" i="0" u="none" strike="noStrike" kern="1200" dirty="0" smtClean="0">
                <a:solidFill>
                  <a:schemeClr val="tx1"/>
                </a:solidFill>
              </a:rPr>
              <a:t> they are or are approaching an age of looking back at their life and determining what is important. </a:t>
            </a:r>
            <a:r>
              <a:rPr lang="en-GB" sz="1300" dirty="0" smtClean="0"/>
              <a:t>Talk to them with this in mind. </a:t>
            </a:r>
            <a:endParaRPr lang="en-GB" sz="1300" b="1" dirty="0" smtClean="0"/>
          </a:p>
          <a:p>
            <a:pPr>
              <a:lnSpc>
                <a:spcPct val="150000"/>
              </a:lnSpc>
            </a:pPr>
            <a:r>
              <a:rPr lang="en-GB" sz="1300" b="1" dirty="0" smtClean="0"/>
              <a:t>Remember that many are alone – and not all by choice</a:t>
            </a:r>
          </a:p>
          <a:p>
            <a:r>
              <a:rPr lang="en-US" sz="1300" b="0" i="0" u="none" strike="noStrike" kern="1200" baseline="0" dirty="0" smtClean="0">
                <a:solidFill>
                  <a:schemeClr val="tx1"/>
                </a:solidFill>
              </a:rPr>
              <a:t>We can’t determine how many of this</a:t>
            </a:r>
            <a:r>
              <a:rPr lang="en-US" sz="1300" b="0" i="0" u="none" strike="noStrike" kern="1200" dirty="0" smtClean="0">
                <a:solidFill>
                  <a:schemeClr val="tx1"/>
                </a:solidFill>
              </a:rPr>
              <a:t> group are living by themselves, but their relatively high scores for personal mail management and lack of sharing suggest many may be.  For this reason – and because their</a:t>
            </a:r>
            <a:r>
              <a:rPr lang="en-GB" sz="1300" dirty="0" smtClean="0"/>
              <a:t> mail includes personal messages between friends or relatives; create copy that – like the radio – can offer ‘company’ as well as content.</a:t>
            </a:r>
          </a:p>
          <a:p>
            <a:endParaRPr lang="en-GB" sz="1300" dirty="0" smtClean="0"/>
          </a:p>
          <a:p>
            <a:pPr marL="171450" lvl="1" indent="-171450"/>
            <a:r>
              <a:rPr lang="en-GB" sz="1300" b="1" dirty="0" smtClean="0"/>
              <a:t>Relevant mail can be saved, savoured and shared with both friends and younger relatives</a:t>
            </a:r>
          </a:p>
          <a:p>
            <a:r>
              <a:rPr lang="en-US" sz="1300" b="0" i="0" u="none" strike="noStrike" kern="1200" baseline="0" dirty="0" smtClean="0">
                <a:solidFill>
                  <a:schemeClr val="tx1"/>
                </a:solidFill>
              </a:rPr>
              <a:t>Older Retirees’ positive attitude to mail is not indiscriminate. Having long experience of the channel, they know that while there is much that is worth using, sharing, saving and</a:t>
            </a:r>
          </a:p>
          <a:p>
            <a:r>
              <a:rPr lang="en-GB" sz="1300" b="0" i="0" u="none" strike="noStrike" kern="1200" baseline="0" dirty="0" smtClean="0">
                <a:solidFill>
                  <a:schemeClr val="tx1"/>
                </a:solidFill>
              </a:rPr>
              <a:t>re-reading, some mail isn’t. </a:t>
            </a:r>
            <a:r>
              <a:rPr lang="en-US" sz="1300" b="0" i="0" u="none" strike="noStrike" kern="1200" baseline="0" dirty="0" smtClean="0">
                <a:solidFill>
                  <a:schemeClr val="tx1"/>
                </a:solidFill>
              </a:rPr>
              <a:t>They are slightly more likely than the sample to discard an item immediately after </a:t>
            </a:r>
            <a:r>
              <a:rPr lang="en-GB" sz="1300" b="0" i="0" u="none" strike="noStrike" kern="1200" baseline="0" dirty="0" smtClean="0">
                <a:solidFill>
                  <a:schemeClr val="tx1"/>
                </a:solidFill>
              </a:rPr>
              <a:t>reading it. But qualitative research indicated that they share their mail with friends and relatives, and may save items useful in buying gifts for younger relatives – so for many, copy that resonates with their role as parents and grandparents will be appreciated</a:t>
            </a:r>
          </a:p>
          <a:p>
            <a:endParaRPr lang="en-GB" sz="1300" b="0" i="0" u="none" strike="noStrike" kern="1200" baseline="0" dirty="0" smtClean="0">
              <a:solidFill>
                <a:schemeClr val="tx1"/>
              </a:solidFill>
            </a:endParaRPr>
          </a:p>
          <a:p>
            <a:r>
              <a:rPr lang="en-GB" sz="1300" b="1" dirty="0" smtClean="0"/>
              <a:t>Response is more likely to come by post </a:t>
            </a:r>
          </a:p>
          <a:p>
            <a:r>
              <a:rPr lang="en-GB" sz="1300" dirty="0" smtClean="0"/>
              <a:t>But telephone – and even digital – response is possible. Don’t pigeonhole</a:t>
            </a:r>
            <a:r>
              <a:rPr lang="en-GB" sz="1300" baseline="0" dirty="0" smtClean="0"/>
              <a:t> them!</a:t>
            </a:r>
            <a:endParaRPr lang="en-GB" sz="1300" dirty="0" smtClean="0"/>
          </a:p>
          <a:p>
            <a:endParaRPr lang="en-GB" sz="1100" dirty="0"/>
          </a:p>
        </p:txBody>
      </p:sp>
    </p:spTree>
    <p:extLst>
      <p:ext uri="{BB962C8B-B14F-4D97-AF65-F5344CB8AC3E}">
        <p14:creationId xmlns:p14="http://schemas.microsoft.com/office/powerpoint/2010/main" val="394282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aseline="0" dirty="0" smtClean="0"/>
              <a:t>To meet our objectives we </a:t>
            </a:r>
            <a:r>
              <a:rPr lang="en-GB" sz="1100" dirty="0" smtClean="0"/>
              <a:t>knew</a:t>
            </a:r>
            <a:r>
              <a:rPr lang="en-GB" sz="1100" baseline="0" dirty="0" smtClean="0"/>
              <a:t> we would have to commission new research. </a:t>
            </a:r>
          </a:p>
          <a:p>
            <a:endParaRPr lang="en-GB" sz="1100" baseline="0" dirty="0" smtClean="0"/>
          </a:p>
          <a:p>
            <a:r>
              <a:rPr lang="en-GB" sz="1100" baseline="0" dirty="0" smtClean="0"/>
              <a:t>But MarketReach has a substantial amount of both proprietary and subscription research to hand. So in addition to having Quadrangle and Trinity McQueen – two highly respected independent research agencies - conduct in home, face to face qualitative research (including week long diaries of addressed and unaddressed mail received and actions taken) we also reviewed other material.</a:t>
            </a:r>
          </a:p>
          <a:p>
            <a:endParaRPr lang="en-GB" sz="1100" baseline="0" dirty="0" smtClean="0"/>
          </a:p>
          <a:p>
            <a:r>
              <a:rPr lang="en-GB" sz="1100" baseline="0" dirty="0" smtClean="0"/>
              <a:t>This included quantitative and qualitative research we commissioned in the past 3 years and have previously published (specifically in ‘It’s all about Mail and Email’, ‘The Private life of Mail’, and ‘This Time it’s Personal’). We knew that within the data there would be relevant material to help us.</a:t>
            </a:r>
          </a:p>
          <a:p>
            <a:endParaRPr lang="en-GB" sz="1100" baseline="0" dirty="0" smtClean="0"/>
          </a:p>
          <a:p>
            <a:r>
              <a:rPr lang="en-GB" sz="1100" baseline="0" dirty="0" smtClean="0"/>
              <a:t>But we also drew heavily on industry research sources including the latest updates of TGI, Ebiquity, and Touch Points.</a:t>
            </a:r>
          </a:p>
          <a:p>
            <a:endParaRPr lang="en-GB" sz="1100" baseline="0" dirty="0" smtClean="0"/>
          </a:p>
          <a:p>
            <a:r>
              <a:rPr lang="en-GB" sz="1100" baseline="0" dirty="0" smtClean="0"/>
              <a:t>The report therefore has a wealth of evidence that provides both depth and breadth of substantiation to our findings.</a:t>
            </a:r>
          </a:p>
          <a:p>
            <a:endParaRPr lang="en-GB" sz="1100" baseline="0" dirty="0" smtClean="0"/>
          </a:p>
          <a:p>
            <a:r>
              <a:rPr lang="en-GB" sz="1100" baseline="0" dirty="0" smtClean="0"/>
              <a:t>The full report is available at mailmen.co.uk, but this presentation provides a resume of the key findings. </a:t>
            </a:r>
          </a:p>
        </p:txBody>
      </p:sp>
    </p:spTree>
    <p:extLst>
      <p:ext uri="{BB962C8B-B14F-4D97-AF65-F5344CB8AC3E}">
        <p14:creationId xmlns:p14="http://schemas.microsoft.com/office/powerpoint/2010/main" val="1943085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41881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8260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example, this chart shows the results from a survey we did in late 2013 for</a:t>
            </a:r>
            <a:r>
              <a:rPr lang="en-GB" baseline="0" dirty="0" smtClean="0"/>
              <a:t> the publication ‘It’s all about Mail and Email’. We asked respondents what words they would associate most with different types of communication, including mail. </a:t>
            </a:r>
          </a:p>
          <a:p>
            <a:endParaRPr lang="en-GB" baseline="0" dirty="0" smtClean="0"/>
          </a:p>
          <a:p>
            <a:r>
              <a:rPr lang="en-GB" baseline="0" dirty="0" smtClean="0"/>
              <a:t>For this current report we looked again at the data for this with specific focus on the different age groups of respondents. </a:t>
            </a:r>
          </a:p>
          <a:p>
            <a:endParaRPr lang="en-GB" baseline="0" dirty="0" smtClean="0"/>
          </a:p>
          <a:p>
            <a:r>
              <a:rPr lang="en-GB" baseline="0" dirty="0" smtClean="0"/>
              <a:t>As the chart above shows, the 3 different groups – 18-34, 35-54, and 55+ - had almost identical associations; so much so that it is hard to see distinctions between the red, blue, and gold lines above!</a:t>
            </a:r>
          </a:p>
          <a:p>
            <a:endParaRPr lang="en-GB" baseline="0" dirty="0" smtClean="0"/>
          </a:p>
          <a:p>
            <a:r>
              <a:rPr lang="en-GB" baseline="0" dirty="0" smtClean="0"/>
              <a:t>So for all ages, mail is likely to be seen as Formal, Believable, Informative, etc., and similarly is </a:t>
            </a:r>
            <a:r>
              <a:rPr lang="en-GB" b="1" i="1" baseline="0" dirty="0" smtClean="0"/>
              <a:t>not</a:t>
            </a:r>
            <a:r>
              <a:rPr lang="en-GB" baseline="0" dirty="0" smtClean="0"/>
              <a:t> seen as fun or spontaneous etc.  There are </a:t>
            </a:r>
            <a:r>
              <a:rPr lang="en-GB" b="1" i="1" baseline="0" dirty="0" smtClean="0"/>
              <a:t>some</a:t>
            </a:r>
            <a:r>
              <a:rPr lang="en-GB" baseline="0" dirty="0" smtClean="0"/>
              <a:t> differences – people 35-54 are slightly more likely than the other groups to see mail as serious, important, and smart, for example – but the differences were relatively minor and didn’t hint at a trend from younger to older or vice versa.</a:t>
            </a:r>
          </a:p>
          <a:p>
            <a:endParaRPr lang="en-GB" baseline="0" dirty="0" smtClean="0"/>
          </a:p>
          <a:p>
            <a:r>
              <a:rPr lang="en-GB" baseline="0" dirty="0" smtClean="0"/>
              <a:t>Not surprisingly, we didn’t highlight these distinctions between the age groups in our final publication.  </a:t>
            </a:r>
            <a:endParaRPr lang="en-GB" dirty="0"/>
          </a:p>
        </p:txBody>
      </p:sp>
    </p:spTree>
    <p:extLst>
      <p:ext uri="{BB962C8B-B14F-4D97-AF65-F5344CB8AC3E}">
        <p14:creationId xmlns:p14="http://schemas.microsoft.com/office/powerpoint/2010/main" val="420113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In fact in all</a:t>
            </a:r>
            <a:r>
              <a:rPr lang="en-GB" sz="1100" baseline="0" dirty="0" smtClean="0"/>
              <a:t> of our recent work we found a similar situation across a wide range of mail behaviour and perceptions dimensions. </a:t>
            </a:r>
          </a:p>
          <a:p>
            <a:r>
              <a:rPr lang="en-GB" sz="1100" baseline="0" dirty="0" smtClean="0"/>
              <a:t>As you can see, the results in all of these areas show a lot of similarity.  </a:t>
            </a:r>
          </a:p>
          <a:p>
            <a:endParaRPr lang="en-GB" sz="1100" baseline="0" dirty="0" smtClean="0"/>
          </a:p>
          <a:p>
            <a:r>
              <a:rPr lang="en-GB" sz="1100" baseline="0" dirty="0" smtClean="0"/>
              <a:t>Claimed response over the last 6 months was </a:t>
            </a:r>
            <a:r>
              <a:rPr lang="en-GB" sz="1100" b="1" i="1" baseline="0" dirty="0" smtClean="0"/>
              <a:t>very</a:t>
            </a:r>
            <a:r>
              <a:rPr lang="en-GB" sz="1100" baseline="0" dirty="0" smtClean="0"/>
              <a:t> similar, and responses to ‘it’s a professional way to communicate’ and ‘If I didn’t get any mail any more I would miss it’ are very close too.  </a:t>
            </a:r>
          </a:p>
          <a:p>
            <a:endParaRPr lang="en-GB" sz="1100" baseline="0" dirty="0" smtClean="0"/>
          </a:p>
          <a:p>
            <a:r>
              <a:rPr lang="en-GB" sz="1100" baseline="0" dirty="0" smtClean="0"/>
              <a:t>Even where we saw larger differences in the response – to ‘I prefer to read on paper rather than screen’, for example – we didn’t see a trend that indicated an absolute linear relationship to age, though there was a hint of a trend  - but the younger group was out of line. Was there something in this?   </a:t>
            </a:r>
          </a:p>
          <a:p>
            <a:endParaRPr lang="en-GB" sz="1100" dirty="0"/>
          </a:p>
        </p:txBody>
      </p:sp>
    </p:spTree>
    <p:extLst>
      <p:ext uri="{BB962C8B-B14F-4D97-AF65-F5344CB8AC3E}">
        <p14:creationId xmlns:p14="http://schemas.microsoft.com/office/powerpoint/2010/main" val="490924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We opted to look at smaller age bands in the particular issue of response. To do so we used TGI data to drill down into 10 year age segments.</a:t>
            </a:r>
          </a:p>
          <a:p>
            <a:endParaRPr lang="en-GB" sz="1100" dirty="0" smtClean="0"/>
          </a:p>
          <a:p>
            <a:r>
              <a:rPr lang="en-GB" sz="1100" dirty="0" smtClean="0"/>
              <a:t>Again we noticed that while there did seem to be some elements of an age related trend – in this case in response – there also seemed to be some variance, especially</a:t>
            </a:r>
            <a:r>
              <a:rPr lang="en-GB" sz="1100" baseline="0" dirty="0" smtClean="0"/>
              <a:t> amongst the younger groups. </a:t>
            </a:r>
          </a:p>
          <a:p>
            <a:endParaRPr lang="en-GB" sz="1100" baseline="0" dirty="0" smtClean="0"/>
          </a:p>
          <a:p>
            <a:r>
              <a:rPr lang="en-GB" sz="1100" baseline="0" dirty="0" smtClean="0"/>
              <a:t>So grouping consumers by age seemed to lead to more questions than answers</a:t>
            </a:r>
          </a:p>
          <a:p>
            <a:endParaRPr lang="en-GB" sz="1100" baseline="0" dirty="0" smtClean="0"/>
          </a:p>
          <a:p>
            <a:r>
              <a:rPr lang="en-GB" sz="1100" baseline="0" dirty="0" smtClean="0"/>
              <a:t>This and other anomalies persuaded us that age had a </a:t>
            </a:r>
            <a:r>
              <a:rPr lang="en-GB" sz="1100" b="1" i="1" baseline="0" dirty="0" smtClean="0"/>
              <a:t>role</a:t>
            </a:r>
            <a:r>
              <a:rPr lang="en-GB" sz="1100" baseline="0" dirty="0" smtClean="0"/>
              <a:t> to play in creating different responses, but there was more to it.  We needed to look further</a:t>
            </a:r>
          </a:p>
          <a:p>
            <a:endParaRPr lang="en-GB" sz="1100" baseline="0" dirty="0" smtClean="0"/>
          </a:p>
          <a:p>
            <a:endParaRPr lang="en-GB" sz="1100" baseline="0" dirty="0" smtClean="0"/>
          </a:p>
          <a:p>
            <a:endParaRPr lang="en-GB" sz="1100" dirty="0"/>
          </a:p>
        </p:txBody>
      </p:sp>
    </p:spTree>
    <p:extLst>
      <p:ext uri="{BB962C8B-B14F-4D97-AF65-F5344CB8AC3E}">
        <p14:creationId xmlns:p14="http://schemas.microsoft.com/office/powerpoint/2010/main" val="3395024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b="1" dirty="0" smtClean="0"/>
              <a:t>Mail is novel</a:t>
            </a:r>
            <a:r>
              <a:rPr lang="en-GB" sz="1200" dirty="0" smtClean="0"/>
              <a:t> </a:t>
            </a:r>
          </a:p>
          <a:p>
            <a:r>
              <a:rPr lang="en-GB" sz="1200" dirty="0" smtClean="0"/>
              <a:t>Fledglings assume mail coming to their house is for their</a:t>
            </a:r>
            <a:r>
              <a:rPr lang="en-GB" sz="1200" baseline="0" dirty="0" smtClean="0"/>
              <a:t> parent(s). They don’t get much, and usually it’s just a bank statement, as they aren’t on as many customer lists. Their lack of familiarity means that mail for them really can be rewarding – but they need ‘help’ in realising it is for them, and even in understanding what to do with it. </a:t>
            </a:r>
          </a:p>
          <a:p>
            <a:endParaRPr lang="en-GB" sz="1200" baseline="0" dirty="0" smtClean="0"/>
          </a:p>
          <a:p>
            <a:r>
              <a:rPr lang="en-GB" sz="1200" b="1" baseline="0" dirty="0" smtClean="0"/>
              <a:t>Mail has brand resonance</a:t>
            </a:r>
          </a:p>
          <a:p>
            <a:r>
              <a:rPr lang="en-GB" sz="1200" baseline="0" dirty="0" smtClean="0"/>
              <a:t>As they are looking for social signals, how a brand represents itself in post is noticed. Does it feel right for them? Is this a brand I might consider either now or in the future? Moreover, mail as a channel has more gravitas than email or other messages.</a:t>
            </a:r>
          </a:p>
          <a:p>
            <a:endParaRPr lang="en-GB" sz="1200" baseline="0" dirty="0" smtClean="0"/>
          </a:p>
          <a:p>
            <a:r>
              <a:rPr lang="en-GB" sz="1200" b="1" baseline="0" dirty="0" smtClean="0"/>
              <a:t>Mail has functionality</a:t>
            </a:r>
          </a:p>
          <a:p>
            <a:r>
              <a:rPr lang="en-GB" sz="1200" baseline="0" dirty="0" smtClean="0"/>
              <a:t>Fledglings are usually on limited incomes, so even if they aren’t paying rent, utilities, etc., they appreciate material that can help them save money like vouchers. And they are learning about new products and services, so clear information regarding the opportunities and challenges they have is much appreciated. And in that much of their mail may be transactional, they appreciate the ability to refer to a mail item when responding by whatever channel they choose.  Interestingly, they can use mail to share not only within the household, but with others: sharing is not limited to online activity.</a:t>
            </a:r>
          </a:p>
          <a:p>
            <a:endParaRPr lang="en-GB" sz="1200" baseline="0" dirty="0" smtClean="0"/>
          </a:p>
          <a:p>
            <a:r>
              <a:rPr lang="en-GB" sz="1200" b="1" dirty="0" smtClean="0"/>
              <a:t>Mail engages and stimulates</a:t>
            </a:r>
          </a:p>
          <a:p>
            <a:endParaRPr lang="en-GB" sz="1200" dirty="0" smtClean="0"/>
          </a:p>
          <a:p>
            <a:r>
              <a:rPr lang="en-GB" sz="1200" dirty="0" smtClean="0"/>
              <a:t>Because so much of their communication is digital, </a:t>
            </a:r>
            <a:r>
              <a:rPr lang="en-GB" sz="1200" baseline="0" dirty="0" smtClean="0"/>
              <a:t>mail engages them: its new and different as well as having tactility. They are looking at the format, creative idea and core proposition harder because they don’t have the familiarity of older people</a:t>
            </a:r>
          </a:p>
          <a:p>
            <a:endParaRPr lang="en-GB" sz="1200" baseline="0" dirty="0" smtClean="0"/>
          </a:p>
          <a:p>
            <a:r>
              <a:rPr lang="en-GB" sz="1200" b="1" dirty="0" smtClean="0"/>
              <a:t>Mail with relevant design value is appreciated</a:t>
            </a:r>
          </a:p>
          <a:p>
            <a:endParaRPr lang="en-GB" sz="1200" dirty="0" smtClean="0"/>
          </a:p>
          <a:p>
            <a:r>
              <a:rPr lang="en-GB" sz="1200" dirty="0" smtClean="0"/>
              <a:t>As noted,</a:t>
            </a:r>
            <a:r>
              <a:rPr lang="en-GB" sz="1200" baseline="0" dirty="0" smtClean="0"/>
              <a:t> they are themselves ‘design oriented’ – just as they dress to impress, they respond to brands that do the same; as long as the design is truly ‘for them’. </a:t>
            </a:r>
            <a:endParaRPr lang="en-GB" sz="1200" dirty="0" smtClean="0"/>
          </a:p>
          <a:p>
            <a:endParaRPr lang="en-GB" sz="1200" dirty="0" smtClean="0"/>
          </a:p>
          <a:p>
            <a:endParaRPr lang="en-GB" dirty="0"/>
          </a:p>
        </p:txBody>
      </p:sp>
    </p:spTree>
    <p:extLst>
      <p:ext uri="{BB962C8B-B14F-4D97-AF65-F5344CB8AC3E}">
        <p14:creationId xmlns:p14="http://schemas.microsoft.com/office/powerpoint/2010/main" val="3436987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100" b="1" dirty="0" smtClean="0"/>
              <a:t>Mail is novel</a:t>
            </a:r>
            <a:r>
              <a:rPr lang="en-GB" sz="1100" dirty="0" smtClean="0"/>
              <a:t> </a:t>
            </a:r>
          </a:p>
          <a:p>
            <a:r>
              <a:rPr lang="en-GB" sz="1100" dirty="0" smtClean="0"/>
              <a:t>Fledglings assume mail coming to their house is for their</a:t>
            </a:r>
            <a:r>
              <a:rPr lang="en-GB" sz="1100" baseline="0" dirty="0" smtClean="0"/>
              <a:t> parent(s). They don’t get much, and usually it’s just a bank statement, as they aren’t on as many customer lists. Their lack of familiarity means that mail for them really can be rewarding – but they need ‘help’ in realising it is for them, and even in understanding what to do with it. </a:t>
            </a:r>
          </a:p>
          <a:p>
            <a:endParaRPr lang="en-GB" sz="1100" baseline="0" dirty="0" smtClean="0"/>
          </a:p>
          <a:p>
            <a:r>
              <a:rPr lang="en-GB" sz="1100" b="1" baseline="0" dirty="0" smtClean="0"/>
              <a:t>Mail has brand resonance</a:t>
            </a:r>
          </a:p>
          <a:p>
            <a:r>
              <a:rPr lang="en-GB" sz="1100" baseline="0" dirty="0" smtClean="0"/>
              <a:t>As they are looking for social signals, how a brand represents itself in post is noticed. Does it feel right for them? Is this a brand I might consider either now or in the future? Moreover, mail as a channel has more gravitas than email or other messages.</a:t>
            </a:r>
          </a:p>
          <a:p>
            <a:endParaRPr lang="en-GB" sz="1100" baseline="0" dirty="0" smtClean="0"/>
          </a:p>
          <a:p>
            <a:r>
              <a:rPr lang="en-GB" sz="1100" b="1" baseline="0" dirty="0" smtClean="0"/>
              <a:t>Mail has functionality</a:t>
            </a:r>
          </a:p>
          <a:p>
            <a:r>
              <a:rPr lang="en-GB" sz="1100" baseline="0" dirty="0" smtClean="0"/>
              <a:t>Fledglings are usually on limited incomes, so even if they aren’t paying rent, utilities, etc., they appreciate material that can help them save money like vouchers. And they are learning about new products and services, so clear information regarding the opportunities and challenges they have is much appreciated. And in that much of their mail may be transactional, they appreciate the ability to refer to a mail item when responding by whatever channel they choose.  Interestingly, they can use mail to share not only within the household, but with others: sharing is not limited to online activity.</a:t>
            </a:r>
          </a:p>
          <a:p>
            <a:endParaRPr lang="en-GB" sz="1100" baseline="0" dirty="0" smtClean="0"/>
          </a:p>
          <a:p>
            <a:r>
              <a:rPr lang="en-GB" sz="1100" b="1" dirty="0" smtClean="0"/>
              <a:t>Mail engages and stimulates</a:t>
            </a:r>
          </a:p>
          <a:p>
            <a:endParaRPr lang="en-GB" sz="1100" dirty="0" smtClean="0"/>
          </a:p>
          <a:p>
            <a:r>
              <a:rPr lang="en-GB" sz="1100" dirty="0" smtClean="0"/>
              <a:t>Because so much of their communication is digital, </a:t>
            </a:r>
            <a:r>
              <a:rPr lang="en-GB" sz="1100" baseline="0" dirty="0" smtClean="0"/>
              <a:t>mail engages them: its new and different as well as having tactility. They are looking at the format, creative idea and core proposition harder because they don’t have the familiarity of older people</a:t>
            </a:r>
          </a:p>
          <a:p>
            <a:endParaRPr lang="en-GB" sz="1100" baseline="0" dirty="0" smtClean="0"/>
          </a:p>
          <a:p>
            <a:r>
              <a:rPr lang="en-GB" sz="1100" b="1" dirty="0" smtClean="0"/>
              <a:t>Mail with relevant design value is appreciated</a:t>
            </a:r>
          </a:p>
          <a:p>
            <a:endParaRPr lang="en-GB" sz="1100" dirty="0" smtClean="0"/>
          </a:p>
          <a:p>
            <a:r>
              <a:rPr lang="en-GB" sz="1100" dirty="0" smtClean="0"/>
              <a:t>As noted,</a:t>
            </a:r>
            <a:r>
              <a:rPr lang="en-GB" sz="1100" baseline="0" dirty="0" smtClean="0"/>
              <a:t> they are themselves ‘design oriented’ – just as they dress to impress, they respond to brands that do the same; as long as the design is truly ‘for them’. </a:t>
            </a:r>
            <a:endParaRPr lang="en-GB" sz="1100" dirty="0" smtClean="0"/>
          </a:p>
          <a:p>
            <a:endParaRPr lang="en-GB" sz="1100" dirty="0"/>
          </a:p>
        </p:txBody>
      </p:sp>
    </p:spTree>
    <p:extLst>
      <p:ext uri="{BB962C8B-B14F-4D97-AF65-F5344CB8AC3E}">
        <p14:creationId xmlns:p14="http://schemas.microsoft.com/office/powerpoint/2010/main" val="1169378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b="1" dirty="0" smtClean="0"/>
              <a:t>Addressed mail limited but welcomed if relevant</a:t>
            </a:r>
          </a:p>
          <a:p>
            <a:endParaRPr lang="en-GB" sz="1200" dirty="0" smtClean="0"/>
          </a:p>
          <a:p>
            <a:r>
              <a:rPr lang="en-GB" sz="1200" dirty="0" smtClean="0"/>
              <a:t>As</a:t>
            </a:r>
            <a:r>
              <a:rPr lang="en-GB" sz="1200" baseline="0" dirty="0" smtClean="0"/>
              <a:t> noted, many sharers don’t have lots of existing relationships with companies, and they can be in relatively short term accommodation – so they don’t seem to get much addressed mail. Having said that, they do appreciate mail from their chosen suppliers that reinforces the style and brand values that made them choose the brand in the first place. The problem is that they aren’t necessarily looking for it – so it needs to impact fully communicate ‘This is for you!’</a:t>
            </a:r>
            <a:endParaRPr lang="en-GB" sz="1200" dirty="0" smtClean="0"/>
          </a:p>
          <a:p>
            <a:endParaRPr lang="en-GB" sz="1200" dirty="0" smtClean="0"/>
          </a:p>
          <a:p>
            <a:r>
              <a:rPr lang="en-GB" sz="1200" b="1" dirty="0" smtClean="0"/>
              <a:t>Value is very important</a:t>
            </a:r>
          </a:p>
          <a:p>
            <a:r>
              <a:rPr lang="en-GB" sz="1200" dirty="0" smtClean="0"/>
              <a:t>As mentioned, this audience</a:t>
            </a:r>
            <a:r>
              <a:rPr lang="en-GB" sz="1200" baseline="0" dirty="0" smtClean="0"/>
              <a:t> often is living on a budget, and vouchers are much appreciated. </a:t>
            </a:r>
            <a:endParaRPr lang="en-GB" sz="1200" dirty="0" smtClean="0"/>
          </a:p>
          <a:p>
            <a:endParaRPr lang="en-GB" sz="1200" dirty="0" smtClean="0"/>
          </a:p>
          <a:p>
            <a:r>
              <a:rPr lang="en-GB" sz="1200" b="1" dirty="0" smtClean="0"/>
              <a:t>Door drops heavily used</a:t>
            </a:r>
          </a:p>
          <a:p>
            <a:endParaRPr lang="en-GB" sz="1200" dirty="0" smtClean="0"/>
          </a:p>
          <a:p>
            <a:r>
              <a:rPr lang="en-GB" sz="1200" dirty="0" smtClean="0"/>
              <a:t>This group is the heaviest users of door drops. This</a:t>
            </a:r>
            <a:r>
              <a:rPr lang="en-GB" sz="1200" baseline="0" dirty="0" smtClean="0"/>
              <a:t> may be because they get less mail, but it also reflects the values localised door drops have in highlighting community issues – and this can support the social focus these groups have. </a:t>
            </a:r>
            <a:endParaRPr lang="en-GB" sz="1200" dirty="0" smtClean="0"/>
          </a:p>
          <a:p>
            <a:endParaRPr lang="en-GB" sz="1200" dirty="0" smtClean="0"/>
          </a:p>
          <a:p>
            <a:r>
              <a:rPr lang="en-GB" sz="1200" b="1" dirty="0" smtClean="0"/>
              <a:t>Communality creates sharing ‘by default’</a:t>
            </a:r>
          </a:p>
          <a:p>
            <a:endParaRPr lang="en-GB" sz="1200" dirty="0" smtClean="0"/>
          </a:p>
          <a:p>
            <a:r>
              <a:rPr lang="en-GB" sz="1200" dirty="0" smtClean="0"/>
              <a:t>Mail that</a:t>
            </a:r>
            <a:r>
              <a:rPr lang="en-GB" sz="1200" baseline="0" dirty="0" smtClean="0"/>
              <a:t> is relevant may be shared and displayed in the accommodation, or even jointly acted upon: again, it helps if the communication is not only relevant for sharing, but also helps define/support the social positioning of the recipient.</a:t>
            </a:r>
            <a:endParaRPr lang="en-GB" sz="1200" dirty="0" smtClean="0"/>
          </a:p>
          <a:p>
            <a:endParaRPr lang="en-GB" sz="1200" dirty="0" smtClean="0"/>
          </a:p>
          <a:p>
            <a:r>
              <a:rPr lang="en-GB" sz="1200" b="1" dirty="0" smtClean="0"/>
              <a:t>Mail starts to move out</a:t>
            </a:r>
          </a:p>
          <a:p>
            <a:endParaRPr lang="en-GB" sz="1200" dirty="0" smtClean="0"/>
          </a:p>
          <a:p>
            <a:r>
              <a:rPr lang="en-GB" sz="1200" dirty="0" smtClean="0"/>
              <a:t>Digital</a:t>
            </a:r>
            <a:r>
              <a:rPr lang="en-GB" sz="1200" baseline="0" dirty="0" smtClean="0"/>
              <a:t> response channels are changing the location where mail is dealt with. Because people can respond by mobile or often by computer at work, mail is moving out of the home. </a:t>
            </a:r>
            <a:endParaRPr lang="en-GB" sz="1200" dirty="0" smtClean="0"/>
          </a:p>
          <a:p>
            <a:endParaRPr lang="en-GB" sz="1200" dirty="0" smtClean="0"/>
          </a:p>
          <a:p>
            <a:endParaRPr lang="en-GB" dirty="0"/>
          </a:p>
        </p:txBody>
      </p:sp>
    </p:spTree>
    <p:extLst>
      <p:ext uri="{BB962C8B-B14F-4D97-AF65-F5344CB8AC3E}">
        <p14:creationId xmlns:p14="http://schemas.microsoft.com/office/powerpoint/2010/main" val="4163826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b="1" dirty="0" smtClean="0"/>
              <a:t>Addressed mail limited but welcomed if relevant</a:t>
            </a:r>
          </a:p>
          <a:p>
            <a:endParaRPr lang="en-GB" sz="1100" dirty="0" smtClean="0"/>
          </a:p>
          <a:p>
            <a:r>
              <a:rPr lang="en-GB" sz="1100" dirty="0" smtClean="0"/>
              <a:t>As</a:t>
            </a:r>
            <a:r>
              <a:rPr lang="en-GB" sz="1100" baseline="0" dirty="0" smtClean="0"/>
              <a:t> noted, many sharers don’t have lots of existing relationships with companies, and they can be in relatively short term accommodation – so they don’t seem to get much addressed mail. Having said that, they do appreciate mail from their chosen suppliers that reinforces the style and brand values that made them choose the brand in the first place. The problem is that they aren’t necessarily looking for it – so for impact it needs to fully communicate ‘This is for you!’</a:t>
            </a:r>
            <a:endParaRPr lang="en-GB" sz="1100" dirty="0" smtClean="0"/>
          </a:p>
          <a:p>
            <a:endParaRPr lang="en-GB" sz="1100" dirty="0" smtClean="0"/>
          </a:p>
          <a:p>
            <a:r>
              <a:rPr lang="en-GB" sz="1100" b="1" dirty="0" smtClean="0"/>
              <a:t>Value is very important</a:t>
            </a:r>
          </a:p>
          <a:p>
            <a:r>
              <a:rPr lang="en-GB" sz="1100" dirty="0" smtClean="0"/>
              <a:t>As mentioned, this audience</a:t>
            </a:r>
            <a:r>
              <a:rPr lang="en-GB" sz="1100" baseline="0" dirty="0" smtClean="0"/>
              <a:t> often is living on a budget, and vouchers are much appreciated. </a:t>
            </a:r>
            <a:endParaRPr lang="en-GB" sz="1100" dirty="0" smtClean="0"/>
          </a:p>
          <a:p>
            <a:endParaRPr lang="en-GB" sz="1100" dirty="0" smtClean="0"/>
          </a:p>
          <a:p>
            <a:r>
              <a:rPr lang="en-GB" sz="1100" b="1" dirty="0" smtClean="0"/>
              <a:t>Door drops heavily used</a:t>
            </a:r>
          </a:p>
          <a:p>
            <a:endParaRPr lang="en-GB" sz="1100" dirty="0" smtClean="0"/>
          </a:p>
          <a:p>
            <a:r>
              <a:rPr lang="en-GB" sz="1100" dirty="0" smtClean="0"/>
              <a:t>This group is the heaviest users of door drops. This</a:t>
            </a:r>
            <a:r>
              <a:rPr lang="en-GB" sz="1100" baseline="0" dirty="0" smtClean="0"/>
              <a:t> may be because they get less mail, but it also reflects the values localised door drops have in highlighting community issues – and this can support the social focus these groups have. </a:t>
            </a:r>
            <a:endParaRPr lang="en-GB" sz="1100" dirty="0" smtClean="0"/>
          </a:p>
          <a:p>
            <a:endParaRPr lang="en-GB" sz="1100" dirty="0" smtClean="0"/>
          </a:p>
          <a:p>
            <a:r>
              <a:rPr lang="en-GB" sz="1100" b="1" dirty="0" smtClean="0"/>
              <a:t>Communality creates sharing ‘by default’</a:t>
            </a:r>
          </a:p>
          <a:p>
            <a:endParaRPr lang="en-GB" sz="1100" dirty="0" smtClean="0"/>
          </a:p>
          <a:p>
            <a:r>
              <a:rPr lang="en-GB" sz="1100" dirty="0" smtClean="0"/>
              <a:t>Mail that</a:t>
            </a:r>
            <a:r>
              <a:rPr lang="en-GB" sz="1100" baseline="0" dirty="0" smtClean="0"/>
              <a:t> is relevant may be shared and displayed in the accommodation, or even jointly acted upon: again, it helps if the communication is not only relevant for sharing, but also helps define/support the social positioning of the recipient.</a:t>
            </a:r>
            <a:endParaRPr lang="en-GB" sz="1100" dirty="0" smtClean="0"/>
          </a:p>
          <a:p>
            <a:endParaRPr lang="en-GB" sz="1100" dirty="0" smtClean="0"/>
          </a:p>
          <a:p>
            <a:r>
              <a:rPr lang="en-GB" sz="1100" b="1" dirty="0" smtClean="0"/>
              <a:t>Mail starts to move out</a:t>
            </a:r>
          </a:p>
          <a:p>
            <a:endParaRPr lang="en-GB" sz="1100" dirty="0" smtClean="0"/>
          </a:p>
          <a:p>
            <a:r>
              <a:rPr lang="en-GB" sz="1100" dirty="0" smtClean="0"/>
              <a:t>Digital</a:t>
            </a:r>
            <a:r>
              <a:rPr lang="en-GB" sz="1100" baseline="0" dirty="0" smtClean="0"/>
              <a:t> response channels are changing the location where mail is dealt with. Because people can respond by mobile or often by computer at work, mail is moving out of the home. </a:t>
            </a:r>
            <a:endParaRPr lang="en-GB" sz="1100" dirty="0" smtClean="0"/>
          </a:p>
          <a:p>
            <a:endParaRPr lang="en-GB" sz="1100" dirty="0"/>
          </a:p>
        </p:txBody>
      </p:sp>
    </p:spTree>
    <p:extLst>
      <p:ext uri="{BB962C8B-B14F-4D97-AF65-F5344CB8AC3E}">
        <p14:creationId xmlns:p14="http://schemas.microsoft.com/office/powerpoint/2010/main" val="83333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423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smtClean="0"/>
              <a:t>These are the stages we opted for</a:t>
            </a:r>
            <a:r>
              <a:rPr lang="en-GB" baseline="0" dirty="0" smtClean="0"/>
              <a:t>. The definitions are below. These segments cover about 87% of the UK population; those not covered include single adults living alone prior to having children, and individuals living in facilities such as prisons, care homes, dormitories and hospitals. We chose it because 7 segments seemed about the most we could deal with practically; all segments were living with someone else (important to our understanding of sharing - a key response to mail); and detailed enough to explore sensitively any differences.</a:t>
            </a:r>
          </a:p>
          <a:p>
            <a:endParaRPr lang="en-GB" baseline="0" dirty="0" smtClean="0"/>
          </a:p>
          <a:p>
            <a:r>
              <a:rPr lang="en-GB" baseline="0" dirty="0" smtClean="0"/>
              <a:t>Fledglings: adults living in the home of their parents</a:t>
            </a:r>
          </a:p>
          <a:p>
            <a:r>
              <a:rPr lang="en-GB" baseline="0" dirty="0" smtClean="0"/>
              <a:t>Sharers: adults living in shared accommodation with other adults who are not their partners</a:t>
            </a:r>
          </a:p>
          <a:p>
            <a:r>
              <a:rPr lang="en-GB" baseline="0" dirty="0" smtClean="0"/>
              <a:t>Couples: </a:t>
            </a:r>
            <a:r>
              <a:rPr lang="en-GB" sz="1200" b="0" i="0" u="none" strike="noStrike" kern="1200" baseline="0" dirty="0" smtClean="0">
                <a:solidFill>
                  <a:schemeClr val="tx1"/>
                </a:solidFill>
                <a:latin typeface="+mn-lt"/>
                <a:ea typeface="+mn-ea"/>
                <a:cs typeface="+mn-cs"/>
              </a:rPr>
              <a:t>neither children nor other adults in the accommodation</a:t>
            </a:r>
            <a:endParaRPr lang="en-GB" baseline="0" dirty="0" smtClean="0"/>
          </a:p>
          <a:p>
            <a:r>
              <a:rPr lang="en-GB" baseline="0" dirty="0" smtClean="0"/>
              <a:t>Young Families: have one or more children none of whom are above primary school level.</a:t>
            </a:r>
          </a:p>
          <a:p>
            <a:r>
              <a:rPr lang="en-GB" baseline="0" dirty="0" smtClean="0"/>
              <a:t>Older Families: have at least one child at secondary school living at home</a:t>
            </a:r>
          </a:p>
          <a:p>
            <a:r>
              <a:rPr lang="en-GB" baseline="0" dirty="0" smtClean="0"/>
              <a:t>Empty Nesters: no longer have children living at home; one or both partners economically active</a:t>
            </a:r>
          </a:p>
          <a:p>
            <a:r>
              <a:rPr lang="en-GB" baseline="0" dirty="0" smtClean="0"/>
              <a:t>Older Retirees: singles or couples where neither partner has an income other than from pensions or investments</a:t>
            </a:r>
          </a:p>
          <a:p>
            <a:endParaRPr lang="en-GB" baseline="0" dirty="0" smtClean="0"/>
          </a:p>
          <a:p>
            <a:r>
              <a:rPr lang="en-GB" baseline="0" dirty="0" smtClean="0"/>
              <a:t>The report looks at each group regarding their engagement with and use of mail. </a:t>
            </a:r>
          </a:p>
          <a:p>
            <a:endParaRPr lang="en-GB" baseline="0" dirty="0" smtClean="0"/>
          </a:p>
          <a:p>
            <a:r>
              <a:rPr lang="en-GB" sz="1400" b="1" baseline="0" dirty="0" smtClean="0"/>
              <a:t>But before we do that, its important to be clear that the differences are nuances</a:t>
            </a:r>
            <a:r>
              <a:rPr lang="en-GB" baseline="0" dirty="0" smtClean="0"/>
              <a:t>. The overwhelming evidence from the quantitative difference is that people of every age engage with  - and respond to – mail. </a:t>
            </a:r>
            <a:endParaRPr lang="en-GB" dirty="0"/>
          </a:p>
        </p:txBody>
      </p:sp>
    </p:spTree>
    <p:extLst>
      <p:ext uri="{BB962C8B-B14F-4D97-AF65-F5344CB8AC3E}">
        <p14:creationId xmlns:p14="http://schemas.microsoft.com/office/powerpoint/2010/main" val="3062763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63366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86643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94321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703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Our exploration of a wide range of sources made clear that </a:t>
            </a:r>
            <a:r>
              <a:rPr lang="en-GB" sz="1100" baseline="0" dirty="0" smtClean="0"/>
              <a:t> while there are some differences and age/life stage related trends, all life stages engage with mail. The figures above record responses only, but in the report we look at many different perceptions of mail and the responses were very similar.  So our key finding – one that may be highly surprising – is that young people – and digerati of all ages – read, engage with, share, display, and respond to mail. It is not a medium that is only relevant to older people.  As the data shows, the range of claimed response rates to a mail item over 12 months varies from around 22% to around 32%. No life stage varies from the average by more than 20 index points – a benchmark often used as the minimum required to indicate a real and substantial difference. In </a:t>
            </a:r>
            <a:r>
              <a:rPr lang="en-GB" sz="1100" dirty="0" smtClean="0"/>
              <a:t>fact when the volume of mail received is overlaid</a:t>
            </a:r>
            <a:r>
              <a:rPr lang="en-GB" sz="1100" baseline="0" dirty="0" smtClean="0"/>
              <a:t> – younger life stages receive a lot less mail than the older stages – the similarity in response is even more dramatic (though for data reasons we can’t calculate it numerically). </a:t>
            </a:r>
            <a:endParaRPr lang="en-GB" sz="1100" dirty="0" smtClean="0"/>
          </a:p>
          <a:p>
            <a:endParaRPr lang="en-GB" sz="1100" dirty="0" smtClean="0"/>
          </a:p>
          <a:p>
            <a:r>
              <a:rPr lang="en-GB" sz="1100" dirty="0" smtClean="0"/>
              <a:t>The simple fact is that t</a:t>
            </a:r>
            <a:r>
              <a:rPr lang="en-GB" sz="1100" baseline="0" dirty="0" smtClean="0"/>
              <a:t>here is no ‘no go’ group that can’t or shouldn’t be mailed. The idea that mail will die as a result of the younger age groups failing to engage with it is just as fanciful as was the idea that cinema would kill theatre, TV would kill cinema, video would ‘kill the radio star’, or ‘clicks’ would kill ‘bricks’. </a:t>
            </a:r>
          </a:p>
          <a:p>
            <a:endParaRPr lang="en-GB" sz="1100" b="1" baseline="0" dirty="0" smtClean="0"/>
          </a:p>
          <a:p>
            <a:r>
              <a:rPr lang="en-US" sz="1100" b="1" baseline="0" dirty="0" smtClean="0"/>
              <a:t>This should be one of the key points for marketers to take away. </a:t>
            </a:r>
          </a:p>
          <a:p>
            <a:endParaRPr lang="en-GB" sz="1100" baseline="0" dirty="0" smtClean="0"/>
          </a:p>
        </p:txBody>
      </p:sp>
    </p:spTree>
    <p:extLst>
      <p:ext uri="{BB962C8B-B14F-4D97-AF65-F5344CB8AC3E}">
        <p14:creationId xmlns:p14="http://schemas.microsoft.com/office/powerpoint/2010/main" val="61297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r>
              <a:rPr lang="en-GB" sz="1100" dirty="0" smtClean="0"/>
              <a:t>But it is just as</a:t>
            </a:r>
            <a:r>
              <a:rPr lang="en-GB" sz="1100" baseline="0" dirty="0" smtClean="0"/>
              <a:t> important to point out that </a:t>
            </a:r>
            <a:r>
              <a:rPr lang="en-GB" sz="1100" dirty="0" smtClean="0"/>
              <a:t>how the different life</a:t>
            </a:r>
            <a:r>
              <a:rPr lang="en-GB" sz="1100" baseline="0" dirty="0" smtClean="0"/>
              <a:t> stage groups</a:t>
            </a:r>
            <a:r>
              <a:rPr lang="en-GB" sz="1100" dirty="0" smtClean="0"/>
              <a:t> responded </a:t>
            </a:r>
            <a:r>
              <a:rPr lang="en-GB" sz="1100" b="1" i="1" dirty="0" smtClean="0"/>
              <a:t>were  </a:t>
            </a:r>
            <a:r>
              <a:rPr lang="en-GB" sz="1100" dirty="0" smtClean="0"/>
              <a:t>different,</a:t>
            </a:r>
            <a:r>
              <a:rPr lang="en-GB" sz="1100" baseline="0" dirty="0" smtClean="0"/>
              <a:t> particularly in one key dimension: </a:t>
            </a:r>
            <a:r>
              <a:rPr lang="en-GB" sz="1100" b="1" i="1" baseline="0" dirty="0" smtClean="0"/>
              <a:t>how</a:t>
            </a:r>
            <a:r>
              <a:rPr lang="en-GB" sz="1100" baseline="0" dirty="0" smtClean="0"/>
              <a:t> they responded. </a:t>
            </a:r>
            <a:r>
              <a:rPr lang="en-GB" sz="1100" dirty="0" smtClean="0"/>
              <a:t> This is essential in understanding how to accurately design</a:t>
            </a:r>
            <a:r>
              <a:rPr lang="en-GB" sz="1100" baseline="0" dirty="0" smtClean="0"/>
              <a:t> response communications and develop appropriate measurement tools.  </a:t>
            </a:r>
          </a:p>
          <a:p>
            <a:endParaRPr lang="en-GB" sz="1100" baseline="0" dirty="0" smtClean="0"/>
          </a:p>
          <a:p>
            <a:r>
              <a:rPr lang="en-GB" sz="1100" baseline="0" dirty="0" smtClean="0"/>
              <a:t>For example, the Older Retirees were the group most likely to use the post to respond, and Empty Nesters the group most likely to use the phone. </a:t>
            </a:r>
          </a:p>
          <a:p>
            <a:endParaRPr lang="en-GB" sz="1100" baseline="0" dirty="0" smtClean="0"/>
          </a:p>
          <a:p>
            <a:r>
              <a:rPr lang="en-GB" sz="1100" baseline="0" dirty="0" smtClean="0"/>
              <a:t>Other groups were far less likely to use these channels to respond. But the group most likely to use the internet to respond (either by PC/laptop or smartphone/tablet) was the</a:t>
            </a:r>
            <a:r>
              <a:rPr lang="en-GB" sz="1100" b="1" baseline="0" dirty="0" smtClean="0"/>
              <a:t> Young Families, not the Sharers or Fledglings – typically the youngest of our respondents. </a:t>
            </a:r>
          </a:p>
          <a:p>
            <a:endParaRPr lang="en-GB" sz="1100" baseline="0" dirty="0" smtClean="0"/>
          </a:p>
          <a:p>
            <a:r>
              <a:rPr lang="en-GB" sz="1100" baseline="0" dirty="0" smtClean="0"/>
              <a:t>So at its simplest level, the call to action and measurement for campaigns aimed at these different groups need to reflect these differences. In short:</a:t>
            </a:r>
            <a:r>
              <a:rPr lang="en-GB" sz="1100" dirty="0" smtClean="0"/>
              <a:t> </a:t>
            </a:r>
            <a:r>
              <a:rPr lang="en-GB" sz="1100" b="0" i="0" dirty="0" smtClean="0"/>
              <a:t>all life stages engage</a:t>
            </a:r>
            <a:r>
              <a:rPr lang="en-GB" sz="1100" b="0" i="0" baseline="0" dirty="0" smtClean="0"/>
              <a:t> with mail</a:t>
            </a:r>
            <a:r>
              <a:rPr lang="en-GB" sz="1100" b="1" baseline="0" dirty="0" smtClean="0"/>
              <a:t>, but the way they respond is influenced by their life stage</a:t>
            </a:r>
            <a:r>
              <a:rPr lang="en-GB" sz="1100" baseline="0" dirty="0" smtClean="0"/>
              <a:t>. </a:t>
            </a:r>
          </a:p>
          <a:p>
            <a:endParaRPr lang="en-GB" sz="1100" baseline="0" dirty="0" smtClean="0"/>
          </a:p>
          <a:p>
            <a:r>
              <a:rPr lang="en-GB" sz="1100" baseline="0" dirty="0" smtClean="0"/>
              <a:t>There were, of course, other differences – nuances that can be used to help optimise mail items. In the report, we look in depth at each of the life stages and provide tips on how advertisers can leverage these differences to create great mail.  The remainder of this presentation takes a quick look at some of the key differences and how to use them to an advertisers advantage. </a:t>
            </a:r>
            <a:endParaRPr lang="en-GB" dirty="0"/>
          </a:p>
        </p:txBody>
      </p:sp>
    </p:spTree>
    <p:extLst>
      <p:ext uri="{BB962C8B-B14F-4D97-AF65-F5344CB8AC3E}">
        <p14:creationId xmlns:p14="http://schemas.microsoft.com/office/powerpoint/2010/main" val="177576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t>Fledglings are adults who still live in their parent(s) home.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t>As the chart shows, 52% are 18-24 years old. Yet their</a:t>
            </a:r>
            <a:r>
              <a:rPr lang="en-GB" sz="1200" baseline="0" dirty="0" smtClean="0"/>
              <a:t> response level is very close to the norm, proving that they are not a ‘no go’ group for direct mail. </a:t>
            </a:r>
          </a:p>
          <a:p>
            <a:r>
              <a:rPr lang="en-GB" sz="1200" baseline="0" dirty="0" smtClean="0"/>
              <a:t>A key factor about this group is that they are very much in the process of figuring who they are and what they really want.</a:t>
            </a:r>
            <a:r>
              <a:rPr lang="en-US" sz="1200" b="0" i="0" u="none" strike="noStrike" kern="1200" baseline="0" dirty="0" smtClean="0">
                <a:solidFill>
                  <a:schemeClr val="tx1"/>
                </a:solidFill>
                <a:latin typeface="+mn-lt"/>
                <a:ea typeface="+mn-ea"/>
                <a:cs typeface="+mn-cs"/>
              </a:rPr>
              <a:t> The “selfie generation” is looking to establish, maintain, and exert itself or themselves in terms of others. Accordingly, Fledglings are more likely than the norm to agree to statements such as “I like to go to trendy places to eat and drink”, “I am more influenced by my friends these days” and “I feel the need to check social networking sites everyday”.</a:t>
            </a:r>
            <a:r>
              <a:rPr lang="en-GB" sz="1200" baseline="0"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This includes defining themselves in terms of their career– and their independence and – perhaps most important – their peer group. They are sending out – and sensitive to – signals that help them gain social status.  This is important when considering how best to communicate with them by mail.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And despite – or perhaps because – they are digital natives, they are more likely than the sample as a whole to trust the printed word over the internet.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It is clear that despite this positive attitude, advertisers don’t seem to use mail to target them: </a:t>
            </a:r>
            <a:r>
              <a:rPr lang="en-US" sz="1200" baseline="0" dirty="0" smtClean="0"/>
              <a:t>Figures from Ebiquity suggest many advertisers think so; in 2015, 16–24 year olds received substantially less mail than other age groups, and most of our Fledglings are in this age bracket</a:t>
            </a:r>
            <a:endParaRPr lang="en-GB" sz="1200" baseline="0" dirty="0" smtClean="0"/>
          </a:p>
          <a:p>
            <a:endParaRPr lang="en-GB" dirty="0"/>
          </a:p>
        </p:txBody>
      </p:sp>
    </p:spTree>
    <p:extLst>
      <p:ext uri="{BB962C8B-B14F-4D97-AF65-F5344CB8AC3E}">
        <p14:creationId xmlns:p14="http://schemas.microsoft.com/office/powerpoint/2010/main" val="1377067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t>Fledglings are seeking social status and positioning</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How a brand represents itself in the post is noticed. Does it feel right for them? Is this a brand I might consider either now or in the future? What would my friends think if they saw it – or think of me if I showed it to them? The creative expression should deliver positively on these dimensions, as mail as a channel has more gravitas than email or other messages.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dirty="0" smtClean="0"/>
              <a:t>Mail is novel</a:t>
            </a:r>
          </a:p>
          <a:p>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Fledglings assume mail coming to their house is for their</a:t>
            </a:r>
            <a:r>
              <a:rPr lang="en-GB" sz="1200" baseline="0" dirty="0" smtClean="0"/>
              <a:t> parent(s). They don’t get much addressed mail, and when they do it may be nothing more than a bank statement, as they aren’t on as many customer lists. Their lack of familiarity means that mail for them really can be rewarding – but they need ‘help’ in realising it is for them, and even in understanding what to do with it. Interestingly, they can share mail not only within the household, but with others: sharing is not limited to online activity</a:t>
            </a:r>
          </a:p>
          <a:p>
            <a:endParaRPr lang="en-GB" sz="1200" baseline="0" dirty="0" smtClean="0"/>
          </a:p>
          <a:p>
            <a:endParaRPr lang="en-GB" sz="1200" baseline="0" dirty="0" smtClean="0"/>
          </a:p>
          <a:p>
            <a:r>
              <a:rPr lang="en-GB" sz="1200" b="1" dirty="0" smtClean="0"/>
              <a:t>Mail engages and stimulates</a:t>
            </a:r>
          </a:p>
          <a:p>
            <a:endParaRPr lang="en-GB" sz="1200" dirty="0" smtClean="0"/>
          </a:p>
          <a:p>
            <a:r>
              <a:rPr lang="en-GB" sz="1200" dirty="0" smtClean="0"/>
              <a:t>Because so much of their communication is digital, </a:t>
            </a:r>
            <a:r>
              <a:rPr lang="en-GB" sz="1200" baseline="0" dirty="0" smtClean="0"/>
              <a:t>mail engages them: its new and different as well as having tactility. They are looking at the format, creative idea and core proposition harder because they don’t have the familiarity of older people. </a:t>
            </a:r>
            <a:r>
              <a:rPr lang="en-US" sz="1200" b="0" i="0" u="none" strike="noStrike" kern="1200" baseline="0" dirty="0" smtClean="0">
                <a:solidFill>
                  <a:schemeClr val="tx1"/>
                </a:solidFill>
                <a:latin typeface="+mn-lt"/>
                <a:ea typeface="+mn-ea"/>
                <a:cs typeface="+mn-cs"/>
              </a:rPr>
              <a:t>They are also appreciative of print’s inherent creative qualities. Almost half (47.8%/ index 110) agreed that “The quality of printing and material in a piece of mail tells me something about the organisation that has sent it.” And 38% of them (index 116) agreed with the statement “I am more likely to look at mail that is printed on high </a:t>
            </a:r>
            <a:r>
              <a:rPr lang="en-GB" sz="1200" b="0" i="0" u="none" strike="noStrike" kern="1200" baseline="0" dirty="0" smtClean="0">
                <a:solidFill>
                  <a:schemeClr val="tx1"/>
                </a:solidFill>
                <a:latin typeface="+mn-lt"/>
                <a:ea typeface="+mn-ea"/>
                <a:cs typeface="+mn-cs"/>
              </a:rPr>
              <a:t>quality materials”. </a:t>
            </a:r>
            <a:r>
              <a:rPr lang="en-US" sz="1200" b="0" i="0" u="none" strike="noStrike" kern="1200" baseline="0" dirty="0" smtClean="0">
                <a:solidFill>
                  <a:schemeClr val="tx1"/>
                </a:solidFill>
                <a:latin typeface="+mn-lt"/>
                <a:ea typeface="+mn-ea"/>
                <a:cs typeface="+mn-cs"/>
              </a:rPr>
              <a:t>In fact Touch Points indicates that Fledglings are generally positive towards mail. They are more likely than the population as a whole to welcome it – 21.4% agreed with this (index 118) – and to find it memorable.</a:t>
            </a:r>
            <a:endParaRPr lang="en-GB" sz="1200" baseline="0" dirty="0" smtClean="0"/>
          </a:p>
          <a:p>
            <a:endParaRPr lang="en-GB" dirty="0"/>
          </a:p>
        </p:txBody>
      </p:sp>
    </p:spTree>
    <p:extLst>
      <p:ext uri="{BB962C8B-B14F-4D97-AF65-F5344CB8AC3E}">
        <p14:creationId xmlns:p14="http://schemas.microsoft.com/office/powerpoint/2010/main" val="595427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Sharers are adults living with other adults with</a:t>
            </a:r>
            <a:r>
              <a:rPr lang="en-GB" sz="1200" baseline="0" dirty="0" smtClean="0"/>
              <a:t> whom they are not in a relationship. This could be in a dorm, house or flat. With just over half of these people being 18-24, they are typically at the start of their independent lives, and not yet ready to settle into a relationship. Like Fledglings, they are still heavily engaged in defining themselves in a social context. </a:t>
            </a:r>
          </a:p>
          <a:p>
            <a:endParaRPr lang="en-GB" sz="1200" dirty="0" smtClean="0"/>
          </a:p>
          <a:p>
            <a:r>
              <a:rPr lang="en-US" sz="1200" b="0" i="0" u="none" strike="noStrike" kern="1200" baseline="0" dirty="0" smtClean="0">
                <a:solidFill>
                  <a:schemeClr val="tx1"/>
                </a:solidFill>
                <a:latin typeface="+mn-lt"/>
                <a:ea typeface="+mn-ea"/>
                <a:cs typeface="+mn-cs"/>
              </a:rPr>
              <a:t>Sharers live in flats or homes with others, sharing the costs involved. For many, it is a first step when starting tertiary education or a first job.</a:t>
            </a:r>
          </a:p>
          <a:p>
            <a:endParaRPr lang="en-US" sz="1200" b="0" i="0" u="none" strike="noStrike" kern="1200" baseline="0" dirty="0" smtClean="0">
              <a:solidFill>
                <a:schemeClr val="tx1"/>
              </a:solidFill>
              <a:latin typeface="+mn-lt"/>
              <a:ea typeface="+mn-ea"/>
              <a:cs typeface="+mn-cs"/>
            </a:endParaRPr>
          </a:p>
          <a:p>
            <a:r>
              <a:rPr lang="en-GB" sz="1200" dirty="0" smtClean="0"/>
              <a:t>Sharing</a:t>
            </a:r>
            <a:r>
              <a:rPr lang="en-GB" sz="1200" baseline="0" dirty="0" smtClean="0"/>
              <a:t> is (for most) a transitory period of a person’s life; this includes not only their residence but also their relationships with companies. Typically there appears to be one person who is generally the named individual for bills, etc.; so many may not receive much in the way of addressed mail.</a:t>
            </a:r>
          </a:p>
          <a:p>
            <a:endParaRPr lang="en-GB" sz="1200" baseline="0" dirty="0" smtClean="0"/>
          </a:p>
          <a:p>
            <a:r>
              <a:rPr lang="en-GB" sz="1200" baseline="0" dirty="0" smtClean="0"/>
              <a:t>Often they are financially restricted; unlike those living at home they have to contribute to everyday costs like utilities, rent, and food; and they may still be on ‘starter salaries’/very low income.</a:t>
            </a:r>
          </a:p>
          <a:p>
            <a:endParaRPr lang="en-GB" sz="1200" baseline="0" dirty="0" smtClean="0"/>
          </a:p>
          <a:p>
            <a:r>
              <a:rPr lang="en-GB" sz="1200" baseline="0" dirty="0" smtClean="0"/>
              <a:t>So its not surprising that they are the least likely to say they responded to a piece of addressed mail.  But they </a:t>
            </a:r>
            <a:r>
              <a:rPr lang="en-GB" sz="1200" b="1" i="1" baseline="0" dirty="0" smtClean="0"/>
              <a:t>are</a:t>
            </a:r>
            <a:r>
              <a:rPr lang="en-GB" sz="1200" baseline="0" dirty="0" smtClean="0"/>
              <a:t> relatively positive about mail generally, and are most likely to say they responded to door drops. </a:t>
            </a:r>
          </a:p>
          <a:p>
            <a:endParaRPr lang="en-GB" sz="1200" dirty="0" smtClean="0"/>
          </a:p>
          <a:p>
            <a:endParaRPr lang="en-GB" dirty="0"/>
          </a:p>
        </p:txBody>
      </p:sp>
    </p:spTree>
    <p:extLst>
      <p:ext uri="{BB962C8B-B14F-4D97-AF65-F5344CB8AC3E}">
        <p14:creationId xmlns:p14="http://schemas.microsoft.com/office/powerpoint/2010/main" val="312805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b="1" dirty="0" smtClean="0"/>
              <a:t>Like Fledglings, Sharers are socially focussed</a:t>
            </a:r>
          </a:p>
          <a:p>
            <a:r>
              <a:rPr lang="en-US" sz="1200" b="0" i="0" u="none" strike="noStrike" kern="1200" baseline="0" dirty="0" smtClean="0">
                <a:solidFill>
                  <a:schemeClr val="tx1"/>
                </a:solidFill>
                <a:latin typeface="+mn-lt"/>
                <a:ea typeface="+mn-ea"/>
                <a:cs typeface="+mn-cs"/>
              </a:rPr>
              <a:t>Sharers index highly on spending a lot on clothes, wanting to go to trendy places to eat and drink, wanting to stand out in a crowd and being more influenced by friends. In fact, 57.1% of them (index 187) agree with the statement “I often compare what I do with others in my social circle”. But they may lack the resources: 30% say they find it difficult or very difficult on their </a:t>
            </a:r>
            <a:r>
              <a:rPr lang="en-GB" sz="1200" b="0" i="0" u="none" strike="noStrike" kern="1200" baseline="0" dirty="0" smtClean="0">
                <a:solidFill>
                  <a:schemeClr val="tx1"/>
                </a:solidFill>
                <a:latin typeface="+mn-lt"/>
                <a:ea typeface="+mn-ea"/>
                <a:cs typeface="+mn-cs"/>
              </a:rPr>
              <a:t>present income. Again, the design and creative expression should reflect their desired social positioning.</a:t>
            </a:r>
          </a:p>
          <a:p>
            <a:endParaRPr lang="en-GB"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t>Addressed mail is unusual</a:t>
            </a:r>
            <a:endParaRPr lang="en-GB" sz="1200" b="0" i="0" u="none" strike="noStrike" kern="1200" baseline="0" dirty="0" smtClean="0">
              <a:solidFill>
                <a:schemeClr val="tx1"/>
              </a:solidFill>
              <a:latin typeface="+mn-lt"/>
              <a:ea typeface="+mn-ea"/>
              <a:cs typeface="+mn-cs"/>
            </a:endParaRPr>
          </a:p>
          <a:p>
            <a:r>
              <a:rPr lang="en-GB" sz="1200" baseline="0" dirty="0" smtClean="0"/>
              <a:t>Many sharers don’t have lots of existing relationships with companies and can be in relatively short term accommodation; so as with Fledglings they don’t seem to get much addressed mail. Moreover only a relatively small amount take responsibility for looking at and sorting through the mail. So Sharers aren’t looking out for unsolicited mail. Having said that, they do appreciate mail from their chosen suppliers that reinforces the style and brand values that made them choose the brand in the first place.  Optimised mail should powerfully communicate ‘This is for you!’</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t>Communality creates sharing ‘by default</a:t>
            </a:r>
            <a:r>
              <a:rPr lang="en-GB" sz="12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In shared</a:t>
            </a:r>
            <a:r>
              <a:rPr lang="en-GB" sz="1200" baseline="0" dirty="0" smtClean="0"/>
              <a:t> accommodations mail is often left on display before and after being looked at by the addressed recipient.   This is particularly true of door drops where an item may be brought into the house, displayed in a public area (on the fridge, counter, etc.) and even jointly acted upon. Messages that invite sharing (overtly or covertly) can be more impactful.</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dirty="0" smtClean="0"/>
              <a:t>Value is very important</a:t>
            </a:r>
          </a:p>
          <a:p>
            <a:r>
              <a:rPr lang="en-US" sz="1200" b="0" i="0" u="none" strike="noStrike" kern="1200" baseline="0" dirty="0" smtClean="0">
                <a:solidFill>
                  <a:schemeClr val="tx1"/>
                </a:solidFill>
                <a:latin typeface="+mn-lt"/>
                <a:ea typeface="+mn-ea"/>
                <a:cs typeface="+mn-cs"/>
              </a:rPr>
              <a:t>Sharers  may lack the resources: 30% say they find it difficult or very difficult on their </a:t>
            </a:r>
            <a:r>
              <a:rPr lang="en-GB" sz="1200" b="0" i="0" u="none" strike="noStrike" kern="1200" baseline="0" dirty="0" smtClean="0">
                <a:solidFill>
                  <a:schemeClr val="tx1"/>
                </a:solidFill>
                <a:latin typeface="+mn-lt"/>
                <a:ea typeface="+mn-ea"/>
                <a:cs typeface="+mn-cs"/>
              </a:rPr>
              <a:t>present income. </a:t>
            </a:r>
            <a:r>
              <a:rPr lang="en-GB" sz="1200" dirty="0" smtClean="0"/>
              <a:t>As mentioned, this audience</a:t>
            </a:r>
            <a:r>
              <a:rPr lang="en-GB" sz="1200" baseline="0" dirty="0" smtClean="0"/>
              <a:t> often is living on a budget. They are not heavy users of vouchers, but this may be because they don’t receive many (other than door drops). This group can be recruited, and will provide personal details if the communication has clear value to offer. </a:t>
            </a:r>
            <a:endParaRPr lang="en-GB"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t>Design for mobility</a:t>
            </a:r>
            <a:endParaRPr lang="en-GB"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In</a:t>
            </a:r>
            <a:r>
              <a:rPr lang="en-GB" sz="1200" baseline="0" dirty="0" smtClean="0"/>
              <a:t> qualitative research we saw some of these respondents taking mail items with them and engaging with them on their commute or at work. This leads to an interesting opportunity to create packs or elements of packs that are optimised for ‘on the go’ engagement.</a:t>
            </a:r>
            <a:endParaRPr lang="en-GB" dirty="0"/>
          </a:p>
        </p:txBody>
      </p:sp>
    </p:spTree>
    <p:extLst>
      <p:ext uri="{BB962C8B-B14F-4D97-AF65-F5344CB8AC3E}">
        <p14:creationId xmlns:p14="http://schemas.microsoft.com/office/powerpoint/2010/main" val="1290449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3 line headline + stripes">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3" y="954042"/>
            <a:ext cx="5711492" cy="430887"/>
          </a:xfrm>
          <a:prstGeom prst="rect">
            <a:avLst/>
          </a:prstGeom>
          <a:solidFill>
            <a:srgbClr val="E32119"/>
          </a:solid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800" b="0" baseline="0">
                <a:solidFill>
                  <a:schemeClr val="bg1"/>
                </a:solidFill>
                <a:latin typeface="Arial Black" panose="020B0A04020102020204" pitchFamily="34" charset="0"/>
                <a:cs typeface="Arial"/>
              </a:defRPr>
            </a:lvl1pPr>
          </a:lstStyle>
          <a:p>
            <a:pPr marL="0" marR="0" lvl="0" indent="0" algn="l" defTabSz="405216" rtl="0" eaLnBrk="1" fontAlgn="auto" latinLnBrk="0" hangingPunct="1">
              <a:lnSpc>
                <a:spcPct val="100000"/>
              </a:lnSpc>
              <a:spcBef>
                <a:spcPct val="20000"/>
              </a:spcBef>
              <a:spcAft>
                <a:spcPts val="0"/>
              </a:spcAft>
              <a:buClrTx/>
              <a:buSzTx/>
              <a:buFont typeface="Arial"/>
              <a:buNone/>
              <a:tabLst/>
              <a:defRPr/>
            </a:pPr>
            <a:r>
              <a:rPr lang="en-US" dirty="0" smtClean="0"/>
              <a:t>CLICK TO ADD HEADLINE</a:t>
            </a:r>
            <a:endParaRPr lang="fr-FR" sz="4300" b="1" dirty="0" smtClean="0">
              <a:solidFill>
                <a:srgbClr val="E32119"/>
              </a:solidFill>
              <a:latin typeface="Arial"/>
              <a:cs typeface="Arial"/>
            </a:endParaRPr>
          </a:p>
        </p:txBody>
      </p:sp>
      <p:sp>
        <p:nvSpPr>
          <p:cNvPr id="3" name="Text Placeholder 2"/>
          <p:cNvSpPr>
            <a:spLocks noGrp="1"/>
          </p:cNvSpPr>
          <p:nvPr>
            <p:ph type="body" sz="quarter" idx="13" hasCustomPrompt="1"/>
          </p:nvPr>
        </p:nvSpPr>
        <p:spPr>
          <a:xfrm>
            <a:off x="527219" y="2685443"/>
            <a:ext cx="7088287" cy="484188"/>
          </a:xfrm>
          <a:prstGeom prst="rect">
            <a:avLst/>
          </a:prstGeom>
        </p:spPr>
        <p:txBody>
          <a:bodyPr lIns="81043" tIns="40522" rIns="81043" bIns="40522"/>
          <a:lstStyle>
            <a:lvl1pPr marL="0" indent="0">
              <a:buNone/>
              <a:defRPr sz="1600" b="1">
                <a:latin typeface="Arial" panose="020B0604020202020204" pitchFamily="34" charset="0"/>
                <a:cs typeface="Arial" panose="020B0604020202020204" pitchFamily="34" charset="0"/>
              </a:defRPr>
            </a:lvl1pPr>
            <a:lvl3pPr marL="810433" indent="0">
              <a:buNone/>
              <a:defRPr sz="1400"/>
            </a:lvl3pPr>
            <a:lvl4pPr>
              <a:defRPr sz="1400"/>
            </a:lvl4pPr>
            <a:lvl5pPr>
              <a:defRPr sz="1400"/>
            </a:lvl5pPr>
          </a:lstStyle>
          <a:p>
            <a:pPr lvl="0"/>
            <a:r>
              <a:rPr lang="en-US" dirty="0" smtClean="0"/>
              <a:t>CLICK TO EDIT SUB HEAD TEXT</a:t>
            </a:r>
          </a:p>
          <a:p>
            <a:pPr lvl="0"/>
            <a:r>
              <a:rPr lang="en-US" dirty="0" smtClean="0"/>
              <a:t>	SECOND LEVEL</a:t>
            </a:r>
          </a:p>
        </p:txBody>
      </p:sp>
      <p:sp>
        <p:nvSpPr>
          <p:cNvPr id="16" name="Text Placeholder 7"/>
          <p:cNvSpPr>
            <a:spLocks noGrp="1"/>
          </p:cNvSpPr>
          <p:nvPr>
            <p:ph type="body" sz="quarter" idx="14" hasCustomPrompt="1"/>
          </p:nvPr>
        </p:nvSpPr>
        <p:spPr>
          <a:xfrm>
            <a:off x="3" y="1384929"/>
            <a:ext cx="5711492" cy="430887"/>
          </a:xfrm>
          <a:prstGeom prst="rect">
            <a:avLst/>
          </a:prstGeom>
          <a:solidFill>
            <a:schemeClr val="accent2"/>
          </a:solid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800" b="0" baseline="0">
                <a:solidFill>
                  <a:schemeClr val="bg1"/>
                </a:solidFill>
                <a:latin typeface="Arial Black" panose="020B0A04020102020204" pitchFamily="34" charset="0"/>
                <a:cs typeface="Arial"/>
              </a:defRPr>
            </a:lvl1pPr>
          </a:lstStyle>
          <a:p>
            <a:pPr marL="0" marR="0" lvl="0" indent="0" algn="l" defTabSz="405216" rtl="0" eaLnBrk="1" fontAlgn="auto" latinLnBrk="0" hangingPunct="1">
              <a:lnSpc>
                <a:spcPct val="100000"/>
              </a:lnSpc>
              <a:spcBef>
                <a:spcPct val="20000"/>
              </a:spcBef>
              <a:spcAft>
                <a:spcPts val="0"/>
              </a:spcAft>
              <a:buClrTx/>
              <a:buSzTx/>
              <a:buFont typeface="Arial"/>
              <a:buNone/>
              <a:tabLst/>
              <a:defRPr/>
            </a:pPr>
            <a:r>
              <a:rPr lang="en-US" dirty="0" smtClean="0"/>
              <a:t>CLICK TO ADD HEADLINE</a:t>
            </a:r>
            <a:endParaRPr lang="fr-FR" sz="4300" b="1" dirty="0" smtClean="0">
              <a:solidFill>
                <a:srgbClr val="E32119"/>
              </a:solidFill>
              <a:latin typeface="Arial"/>
              <a:cs typeface="Arial"/>
            </a:endParaRPr>
          </a:p>
        </p:txBody>
      </p:sp>
      <p:sp>
        <p:nvSpPr>
          <p:cNvPr id="27" name="Text Placeholder 7"/>
          <p:cNvSpPr>
            <a:spLocks noGrp="1"/>
          </p:cNvSpPr>
          <p:nvPr>
            <p:ph type="body" sz="quarter" idx="15" hasCustomPrompt="1"/>
          </p:nvPr>
        </p:nvSpPr>
        <p:spPr>
          <a:xfrm>
            <a:off x="3" y="1815816"/>
            <a:ext cx="5711492" cy="430887"/>
          </a:xfrm>
          <a:prstGeom prst="rect">
            <a:avLst/>
          </a:prstGeom>
          <a:solidFill>
            <a:schemeClr val="accent3"/>
          </a:solid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800" b="0" baseline="0">
                <a:solidFill>
                  <a:schemeClr val="bg1"/>
                </a:solidFill>
                <a:latin typeface="Arial Black" panose="020B0A04020102020204" pitchFamily="34" charset="0"/>
                <a:cs typeface="Arial"/>
              </a:defRPr>
            </a:lvl1pPr>
          </a:lstStyle>
          <a:p>
            <a:pPr marL="0" marR="0" lvl="0" indent="0" algn="l" defTabSz="405216" rtl="0" eaLnBrk="1" fontAlgn="auto" latinLnBrk="0" hangingPunct="1">
              <a:lnSpc>
                <a:spcPct val="100000"/>
              </a:lnSpc>
              <a:spcBef>
                <a:spcPct val="20000"/>
              </a:spcBef>
              <a:spcAft>
                <a:spcPts val="0"/>
              </a:spcAft>
              <a:buClrTx/>
              <a:buSzTx/>
              <a:buFont typeface="Arial"/>
              <a:buNone/>
              <a:tabLst/>
              <a:defRPr/>
            </a:pPr>
            <a:r>
              <a:rPr lang="en-US" dirty="0" smtClean="0"/>
              <a:t>CLICK TO ADD HEADLINE</a:t>
            </a:r>
            <a:endParaRPr lang="fr-FR" sz="4300" b="1" dirty="0" smtClean="0">
              <a:solidFill>
                <a:srgbClr val="E32119"/>
              </a:solidFill>
              <a:latin typeface="Arial"/>
              <a:cs typeface="Arial"/>
            </a:endParaRPr>
          </a:p>
        </p:txBody>
      </p:sp>
      <p:sp>
        <p:nvSpPr>
          <p:cNvPr id="18" name="Text Placeholder 2"/>
          <p:cNvSpPr>
            <a:spLocks noGrp="1"/>
          </p:cNvSpPr>
          <p:nvPr>
            <p:ph type="body" sz="quarter" idx="16" hasCustomPrompt="1"/>
          </p:nvPr>
        </p:nvSpPr>
        <p:spPr>
          <a:xfrm>
            <a:off x="527219" y="3366192"/>
            <a:ext cx="5073162" cy="484188"/>
          </a:xfrm>
          <a:prstGeom prst="rect">
            <a:avLst/>
          </a:prstGeom>
        </p:spPr>
        <p:txBody>
          <a:bodyPr lIns="81043" tIns="40522" rIns="81043" bIns="40522"/>
          <a:lstStyle>
            <a:lvl1pPr marL="0" indent="0">
              <a:buNone/>
              <a:defRPr sz="1400" b="0">
                <a:latin typeface="Arial" panose="020B0604020202020204" pitchFamily="34" charset="0"/>
                <a:cs typeface="Arial" panose="020B0604020202020204" pitchFamily="34" charset="0"/>
              </a:defRPr>
            </a:lvl1pPr>
            <a:lvl3pPr marL="810433" indent="0">
              <a:buNone/>
              <a:defRPr sz="1400"/>
            </a:lvl3pPr>
            <a:lvl4pPr>
              <a:defRPr sz="1400"/>
            </a:lvl4pPr>
            <a:lvl5pPr>
              <a:defRPr sz="1400"/>
            </a:lvl5pPr>
          </a:lstStyle>
          <a:p>
            <a:pPr lvl="0"/>
            <a:r>
              <a:rPr lang="en-US" dirty="0" smtClean="0"/>
              <a:t>Audience</a:t>
            </a:r>
          </a:p>
        </p:txBody>
      </p:sp>
      <p:sp>
        <p:nvSpPr>
          <p:cNvPr id="28" name="Text Placeholder 2"/>
          <p:cNvSpPr>
            <a:spLocks noGrp="1"/>
          </p:cNvSpPr>
          <p:nvPr>
            <p:ph type="body" sz="quarter" idx="17" hasCustomPrompt="1"/>
          </p:nvPr>
        </p:nvSpPr>
        <p:spPr>
          <a:xfrm>
            <a:off x="527219" y="3897562"/>
            <a:ext cx="5073162" cy="484188"/>
          </a:xfrm>
          <a:prstGeom prst="rect">
            <a:avLst/>
          </a:prstGeom>
        </p:spPr>
        <p:txBody>
          <a:bodyPr lIns="81043" tIns="40522" rIns="81043" bIns="40522"/>
          <a:lstStyle>
            <a:lvl1pPr marL="0" indent="0">
              <a:buNone/>
              <a:defRPr sz="1400" b="0">
                <a:latin typeface="Arial" panose="020B0604020202020204" pitchFamily="34" charset="0"/>
                <a:cs typeface="Arial" panose="020B0604020202020204" pitchFamily="34" charset="0"/>
              </a:defRPr>
            </a:lvl1pPr>
            <a:lvl3pPr marL="810433" indent="0">
              <a:buNone/>
              <a:defRPr sz="1400"/>
            </a:lvl3pPr>
            <a:lvl4pPr>
              <a:defRPr sz="1400"/>
            </a:lvl4pPr>
            <a:lvl5pPr>
              <a:defRPr sz="1400"/>
            </a:lvl5pPr>
          </a:lstStyle>
          <a:p>
            <a:pPr lvl="0"/>
            <a:r>
              <a:rPr lang="en-US" dirty="0" smtClean="0"/>
              <a:t>Date</a:t>
            </a:r>
          </a:p>
        </p:txBody>
      </p:sp>
      <p:sp>
        <p:nvSpPr>
          <p:cNvPr id="19" name="Rectangle 18"/>
          <p:cNvSpPr/>
          <p:nvPr userDrawn="1"/>
        </p:nvSpPr>
        <p:spPr>
          <a:xfrm rot="18456815">
            <a:off x="2742962" y="2748334"/>
            <a:ext cx="7886336" cy="2607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userDrawn="1"/>
        </p:nvSpPr>
        <p:spPr>
          <a:xfrm rot="18456815">
            <a:off x="3097828" y="2818239"/>
            <a:ext cx="7722869" cy="2607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userDrawn="1"/>
        </p:nvSpPr>
        <p:spPr>
          <a:xfrm rot="18456815">
            <a:off x="3586519" y="2995787"/>
            <a:ext cx="7130220" cy="2607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rot="18456815">
            <a:off x="4016818" y="3192660"/>
            <a:ext cx="6623685" cy="26077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userDrawn="1"/>
        </p:nvSpPr>
        <p:spPr>
          <a:xfrm rot="18456815">
            <a:off x="4460060" y="3432524"/>
            <a:ext cx="6028170" cy="26077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userDrawn="1"/>
        </p:nvSpPr>
        <p:spPr>
          <a:xfrm rot="18456815">
            <a:off x="4887991" y="3643943"/>
            <a:ext cx="5500085" cy="2607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userDrawn="1"/>
        </p:nvSpPr>
        <p:spPr>
          <a:xfrm rot="18456815">
            <a:off x="5339776" y="3845249"/>
            <a:ext cx="4944338" cy="2607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10914100_RMR_PPT_Master_BG_A4_1.4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789" y="4592326"/>
            <a:ext cx="1152950" cy="929324"/>
          </a:xfrm>
          <a:prstGeom prst="rect">
            <a:avLst/>
          </a:prstGeom>
        </p:spPr>
      </p:pic>
    </p:spTree>
    <p:extLst>
      <p:ext uri="{BB962C8B-B14F-4D97-AF65-F5344CB8AC3E}">
        <p14:creationId xmlns:p14="http://schemas.microsoft.com/office/powerpoint/2010/main" val="138398332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240">
          <p15:clr>
            <a:srgbClr val="FBAE40"/>
          </p15:clr>
        </p15:guide>
        <p15:guide id="2" orient="horz" pos="2160">
          <p15:clr>
            <a:srgbClr val="FBAE40"/>
          </p15:clr>
        </p15:guide>
        <p15:guide id="3" orient="horz" pos="4178">
          <p15:clr>
            <a:srgbClr val="FBAE40"/>
          </p15:clr>
        </p15:guide>
        <p15:guide id="4" pos="42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hank you slide">
    <p:spTree>
      <p:nvGrpSpPr>
        <p:cNvPr id="1" name=""/>
        <p:cNvGrpSpPr/>
        <p:nvPr/>
      </p:nvGrpSpPr>
      <p:grpSpPr>
        <a:xfrm>
          <a:off x="0" y="0"/>
          <a:ext cx="0" cy="0"/>
          <a:chOff x="0" y="0"/>
          <a:chExt cx="0" cy="0"/>
        </a:xfrm>
      </p:grpSpPr>
      <p:pic>
        <p:nvPicPr>
          <p:cNvPr id="15" name="Picture 10" descr="10914100_RMR_PPT_Master_BG_A4_1.4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616" y="4614334"/>
            <a:ext cx="1310054"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1950428" y="5336646"/>
            <a:ext cx="5697415" cy="26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43" tIns="40522" rIns="81043" bIns="4052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r>
              <a:rPr lang="en-GB" altLang="en-US" sz="600" dirty="0" smtClean="0">
                <a:latin typeface="Arial" charset="0"/>
              </a:rPr>
              <a:t>Royal Mail, the cruciform and all marks indicated with ® are registered trade marks of Royal Mail Group Ltd.</a:t>
            </a:r>
          </a:p>
          <a:p>
            <a:pPr>
              <a:defRPr/>
            </a:pPr>
            <a:r>
              <a:rPr lang="en-GB" altLang="en-US" sz="600" dirty="0" smtClean="0">
                <a:latin typeface="Arial" charset="0"/>
              </a:rPr>
              <a:t>Royal Mail Group Ltd 2014. Registered Office: 100 Victoria Embankment, London EC4Y 0HQ.© Royal Mail Group Ltd 2014. All rights reserved.</a:t>
            </a:r>
          </a:p>
        </p:txBody>
      </p:sp>
      <p:sp>
        <p:nvSpPr>
          <p:cNvPr id="41" name="Text Placeholder 7"/>
          <p:cNvSpPr>
            <a:spLocks noGrp="1"/>
          </p:cNvSpPr>
          <p:nvPr>
            <p:ph type="body" sz="quarter" idx="10"/>
          </p:nvPr>
        </p:nvSpPr>
        <p:spPr>
          <a:xfrm>
            <a:off x="-21644" y="966865"/>
            <a:ext cx="7468766" cy="384721"/>
          </a:xfrm>
          <a:prstGeom prst="rect">
            <a:avLst/>
          </a:prstGeom>
          <a:solidFill>
            <a:srgbClr val="E32119"/>
          </a:solidFill>
          <a:ln>
            <a:noFill/>
          </a:ln>
        </p:spPr>
        <p:txBody>
          <a:bodyPr vert="horz" wrap="none" lIns="574322" tIns="0" rIns="95720" bIns="0" anchor="ctr"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500" b="0" cap="all" baseline="0">
                <a:solidFill>
                  <a:schemeClr val="bg1"/>
                </a:solidFill>
                <a:latin typeface="Arial Black" panose="020B0A04020102020204" pitchFamily="34" charset="0"/>
                <a:cs typeface="Arial"/>
              </a:defRPr>
            </a:lvl1pPr>
          </a:lstStyle>
          <a:p>
            <a:pPr lvl="0"/>
            <a:r>
              <a:rPr lang="en-US" smtClean="0"/>
              <a:t>Click to edit Master text styles</a:t>
            </a:r>
          </a:p>
        </p:txBody>
      </p:sp>
      <p:sp>
        <p:nvSpPr>
          <p:cNvPr id="44" name="Text Placeholder 7"/>
          <p:cNvSpPr>
            <a:spLocks noGrp="1"/>
          </p:cNvSpPr>
          <p:nvPr>
            <p:ph type="body" sz="quarter" idx="18"/>
          </p:nvPr>
        </p:nvSpPr>
        <p:spPr>
          <a:xfrm>
            <a:off x="-21643" y="2158514"/>
            <a:ext cx="6378852" cy="323165"/>
          </a:xfrm>
          <a:prstGeom prst="rect">
            <a:avLst/>
          </a:prstGeom>
          <a:no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100" b="0" cap="all" baseline="0">
                <a:solidFill>
                  <a:schemeClr val="tx1"/>
                </a:solidFill>
                <a:latin typeface="Arial Black" panose="020B0A04020102020204" pitchFamily="34" charset="0"/>
                <a:cs typeface="Arial"/>
              </a:defRPr>
            </a:lvl1pPr>
          </a:lstStyle>
          <a:p>
            <a:pPr lvl="0"/>
            <a:r>
              <a:rPr lang="en-US" dirty="0" smtClean="0"/>
              <a:t>Click to edit Master text styles</a:t>
            </a:r>
          </a:p>
        </p:txBody>
      </p:sp>
      <p:sp>
        <p:nvSpPr>
          <p:cNvPr id="45" name="Text Placeholder 7"/>
          <p:cNvSpPr>
            <a:spLocks noGrp="1"/>
          </p:cNvSpPr>
          <p:nvPr>
            <p:ph type="body" sz="quarter" idx="19"/>
          </p:nvPr>
        </p:nvSpPr>
        <p:spPr>
          <a:xfrm>
            <a:off x="-21644" y="2876727"/>
            <a:ext cx="5235141" cy="323165"/>
          </a:xfrm>
          <a:prstGeom prst="rect">
            <a:avLst/>
          </a:prstGeom>
          <a:no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100" b="0" cap="none" baseline="0">
                <a:solidFill>
                  <a:schemeClr val="tx1"/>
                </a:solidFill>
                <a:latin typeface="Arial Black" panose="020B0A04020102020204" pitchFamily="34" charset="0"/>
                <a:cs typeface="Arial"/>
              </a:defRPr>
            </a:lvl1pPr>
          </a:lstStyle>
          <a:p>
            <a:pPr lvl="0"/>
            <a:r>
              <a:rPr lang="en-US" smtClean="0"/>
              <a:t>Click to edit Master text styles</a:t>
            </a:r>
          </a:p>
        </p:txBody>
      </p:sp>
      <p:sp>
        <p:nvSpPr>
          <p:cNvPr id="46" name="Text Placeholder 7"/>
          <p:cNvSpPr>
            <a:spLocks noGrp="1"/>
          </p:cNvSpPr>
          <p:nvPr>
            <p:ph type="body" sz="quarter" idx="20"/>
          </p:nvPr>
        </p:nvSpPr>
        <p:spPr>
          <a:xfrm>
            <a:off x="-21643" y="2517620"/>
            <a:ext cx="6378852" cy="323165"/>
          </a:xfrm>
          <a:prstGeom prst="rect">
            <a:avLst/>
          </a:prstGeom>
          <a:no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100" b="0" cap="all" baseline="0">
                <a:solidFill>
                  <a:schemeClr val="tx1"/>
                </a:solidFill>
                <a:latin typeface="Arial Black" panose="020B0A04020102020204" pitchFamily="34" charset="0"/>
                <a:cs typeface="Arial"/>
              </a:defRPr>
            </a:lvl1pPr>
          </a:lstStyle>
          <a:p>
            <a:pPr lvl="0"/>
            <a:r>
              <a:rPr lang="en-US" smtClean="0"/>
              <a:t>Click to edit Master text styles</a:t>
            </a:r>
          </a:p>
        </p:txBody>
      </p:sp>
      <p:grpSp>
        <p:nvGrpSpPr>
          <p:cNvPr id="18" name="Group 16"/>
          <p:cNvGrpSpPr/>
          <p:nvPr userDrawn="1"/>
        </p:nvGrpSpPr>
        <p:grpSpPr>
          <a:xfrm>
            <a:off x="7813675" y="5534240"/>
            <a:ext cx="1287670" cy="180759"/>
            <a:chOff x="8164619" y="6615952"/>
            <a:chExt cx="1695174" cy="242048"/>
          </a:xfrm>
        </p:grpSpPr>
        <p:grpSp>
          <p:nvGrpSpPr>
            <p:cNvPr id="19" name="Group 18"/>
            <p:cNvGrpSpPr/>
            <p:nvPr/>
          </p:nvGrpSpPr>
          <p:grpSpPr>
            <a:xfrm>
              <a:off x="8164619" y="6615952"/>
              <a:ext cx="1695174" cy="242048"/>
              <a:chOff x="8164619" y="6615952"/>
              <a:chExt cx="1695174" cy="242048"/>
            </a:xfrm>
          </p:grpSpPr>
          <p:sp>
            <p:nvSpPr>
              <p:cNvPr id="21" name="Rectangle 20"/>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ectangle 23"/>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Rectangle 24"/>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Rectangle 25"/>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0" name="Rectangle 19"/>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8" name="Slide Number Placeholder 11"/>
          <p:cNvSpPr>
            <a:spLocks noGrp="1"/>
          </p:cNvSpPr>
          <p:nvPr>
            <p:ph type="sldNum" sz="quarter" idx="16"/>
          </p:nvPr>
        </p:nvSpPr>
        <p:spPr>
          <a:xfrm>
            <a:off x="8202834" y="5462819"/>
            <a:ext cx="502626" cy="304271"/>
          </a:xfrm>
          <a:prstGeom prst="rect">
            <a:avLst/>
          </a:prstGeom>
        </p:spPr>
        <p:txBody>
          <a:bodyPr vert="horz" lIns="81043" tIns="40522" rIns="81043" bIns="40522" rtlCol="0" anchor="ctr"/>
          <a:lstStyle>
            <a:lvl1pPr algn="ctr" fontAlgn="auto">
              <a:spcBef>
                <a:spcPts val="0"/>
              </a:spcBef>
              <a:spcAft>
                <a:spcPts val="0"/>
              </a:spcAft>
              <a:defRPr sz="900" b="1">
                <a:solidFill>
                  <a:schemeClr val="bg1"/>
                </a:solidFill>
                <a:latin typeface="Arial"/>
                <a:cs typeface="+mn-cs"/>
              </a:defRPr>
            </a:lvl1pPr>
          </a:lstStyle>
          <a:p>
            <a:pPr>
              <a:defRPr/>
            </a:pPr>
            <a:fld id="{FA4DB5BE-23E5-43B5-BA03-2E6F01DBE3B1}" type="slidenum">
              <a:rPr lang="en-US" smtClean="0"/>
              <a:pPr>
                <a:defRPr/>
              </a:pPr>
              <a:t>‹#›</a:t>
            </a:fld>
            <a:endParaRPr lang="en-US" dirty="0"/>
          </a:p>
        </p:txBody>
      </p:sp>
    </p:spTree>
    <p:extLst>
      <p:ext uri="{BB962C8B-B14F-4D97-AF65-F5344CB8AC3E}">
        <p14:creationId xmlns:p14="http://schemas.microsoft.com/office/powerpoint/2010/main" val="41590491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42" name="Text Placeholder 2"/>
          <p:cNvSpPr>
            <a:spLocks noGrp="1"/>
          </p:cNvSpPr>
          <p:nvPr>
            <p:ph type="body" sz="quarter" idx="14"/>
          </p:nvPr>
        </p:nvSpPr>
        <p:spPr>
          <a:xfrm>
            <a:off x="530358" y="3714598"/>
            <a:ext cx="5073162" cy="484188"/>
          </a:xfrm>
          <a:prstGeom prst="rect">
            <a:avLst/>
          </a:prstGeom>
        </p:spPr>
        <p:txBody>
          <a:bodyPr lIns="81043" tIns="40522" rIns="81043" bIns="40522"/>
          <a:lstStyle>
            <a:lvl1pPr marL="0" indent="0">
              <a:buNone/>
              <a:defRPr sz="1400" b="1">
                <a:latin typeface="Arial" panose="020B0604020202020204" pitchFamily="34" charset="0"/>
                <a:cs typeface="Arial" panose="020B0604020202020204" pitchFamily="34" charset="0"/>
              </a:defRPr>
            </a:lvl1pPr>
            <a:lvl3pPr>
              <a:defRPr sz="1400"/>
            </a:lvl3pPr>
            <a:lvl4pPr>
              <a:defRPr sz="1400"/>
            </a:lvl4pPr>
            <a:lvl5pPr>
              <a:defRPr sz="1400"/>
            </a:lvl5pPr>
          </a:lstStyle>
          <a:p>
            <a:pPr lvl="0"/>
            <a:r>
              <a:rPr lang="en-GB" dirty="0" smtClean="0"/>
              <a:t>Click to edit Master text styles</a:t>
            </a:r>
          </a:p>
        </p:txBody>
      </p:sp>
      <p:sp>
        <p:nvSpPr>
          <p:cNvPr id="46" name="Text Placeholder 7"/>
          <p:cNvSpPr>
            <a:spLocks noGrp="1"/>
          </p:cNvSpPr>
          <p:nvPr>
            <p:ph type="body" sz="quarter" idx="20"/>
          </p:nvPr>
        </p:nvSpPr>
        <p:spPr>
          <a:xfrm>
            <a:off x="0" y="2284050"/>
            <a:ext cx="7469624" cy="384721"/>
          </a:xfrm>
          <a:prstGeom prst="rect">
            <a:avLst/>
          </a:prstGeom>
          <a:solidFill>
            <a:schemeClr val="accent2"/>
          </a:solidFill>
          <a:ln>
            <a:solidFill>
              <a:schemeClr val="accent2"/>
            </a:solid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500" b="0" cap="all" baseline="0">
                <a:solidFill>
                  <a:schemeClr val="bg1"/>
                </a:solidFill>
                <a:latin typeface="Arial Black" panose="020B0A04020102020204" pitchFamily="34" charset="0"/>
                <a:cs typeface="Arial"/>
              </a:defRPr>
            </a:lvl1pPr>
          </a:lstStyle>
          <a:p>
            <a:pPr lvl="0"/>
            <a:r>
              <a:rPr lang="en-GB" smtClean="0"/>
              <a:t>Click to edit Master text styles</a:t>
            </a:r>
          </a:p>
        </p:txBody>
      </p:sp>
      <p:sp>
        <p:nvSpPr>
          <p:cNvPr id="50" name="Text Placeholder 7"/>
          <p:cNvSpPr>
            <a:spLocks noGrp="1"/>
          </p:cNvSpPr>
          <p:nvPr>
            <p:ph type="body" sz="quarter" idx="21"/>
          </p:nvPr>
        </p:nvSpPr>
        <p:spPr>
          <a:xfrm>
            <a:off x="0" y="2652081"/>
            <a:ext cx="7469624" cy="384721"/>
          </a:xfrm>
          <a:prstGeom prst="rect">
            <a:avLst/>
          </a:prstGeom>
          <a:solidFill>
            <a:schemeClr val="accent3"/>
          </a:solidFill>
          <a:ln>
            <a:solidFill>
              <a:schemeClr val="accent3"/>
            </a:solid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500" b="0" cap="all" baseline="0">
                <a:solidFill>
                  <a:schemeClr val="bg1"/>
                </a:solidFill>
                <a:latin typeface="Arial Black" panose="020B0A04020102020204" pitchFamily="34" charset="0"/>
                <a:cs typeface="Arial"/>
              </a:defRPr>
            </a:lvl1pPr>
          </a:lstStyle>
          <a:p>
            <a:pPr lvl="0"/>
            <a:r>
              <a:rPr lang="en-GB" smtClean="0"/>
              <a:t>Click to edit Master text styles</a:t>
            </a:r>
          </a:p>
        </p:txBody>
      </p:sp>
      <p:sp>
        <p:nvSpPr>
          <p:cNvPr id="16" name="Text Placeholder 4"/>
          <p:cNvSpPr>
            <a:spLocks noGrp="1"/>
          </p:cNvSpPr>
          <p:nvPr>
            <p:ph type="body" sz="quarter" idx="22"/>
          </p:nvPr>
        </p:nvSpPr>
        <p:spPr>
          <a:xfrm>
            <a:off x="537239" y="1310081"/>
            <a:ext cx="7446189" cy="484188"/>
          </a:xfrm>
          <a:prstGeom prst="rect">
            <a:avLst/>
          </a:prstGeom>
        </p:spPr>
        <p:txBody>
          <a:bodyPr lIns="81043" tIns="40522" rIns="81043" bIns="40522"/>
          <a:lstStyle>
            <a:lvl1pPr marL="0" indent="0">
              <a:buNone/>
              <a:defRPr cap="all" baseline="0">
                <a:latin typeface="Arial" panose="020B0604020202020204" pitchFamily="34" charset="0"/>
                <a:cs typeface="Arial" panose="020B0604020202020204" pitchFamily="34" charset="0"/>
              </a:defRPr>
            </a:lvl1pPr>
          </a:lstStyle>
          <a:p>
            <a:pPr lvl="0"/>
            <a:r>
              <a:rPr lang="en-GB" dirty="0" smtClean="0"/>
              <a:t>Click to edit Master text styles</a:t>
            </a:r>
          </a:p>
        </p:txBody>
      </p:sp>
      <p:sp>
        <p:nvSpPr>
          <p:cNvPr id="17" name="Text Placeholder 7"/>
          <p:cNvSpPr>
            <a:spLocks noGrp="1"/>
          </p:cNvSpPr>
          <p:nvPr>
            <p:ph type="body" sz="quarter" idx="23"/>
          </p:nvPr>
        </p:nvSpPr>
        <p:spPr>
          <a:xfrm>
            <a:off x="0" y="1918925"/>
            <a:ext cx="7469624" cy="384721"/>
          </a:xfrm>
          <a:prstGeom prst="rect">
            <a:avLst/>
          </a:prstGeom>
          <a:solidFill>
            <a:schemeClr val="accent1"/>
          </a:solidFill>
          <a:ln>
            <a:solidFill>
              <a:schemeClr val="accent1"/>
            </a:solid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500" b="0" cap="all" baseline="0">
                <a:solidFill>
                  <a:schemeClr val="bg1"/>
                </a:solidFill>
                <a:latin typeface="Arial Black" panose="020B0A04020102020204" pitchFamily="34" charset="0"/>
                <a:cs typeface="Arial"/>
              </a:defRPr>
            </a:lvl1pPr>
          </a:lstStyle>
          <a:p>
            <a:pPr lvl="0"/>
            <a:r>
              <a:rPr lang="en-GB" dirty="0" smtClean="0"/>
              <a:t>Click to edit Master text styles</a:t>
            </a:r>
          </a:p>
        </p:txBody>
      </p:sp>
      <p:grpSp>
        <p:nvGrpSpPr>
          <p:cNvPr id="19" name="Group 16"/>
          <p:cNvGrpSpPr/>
          <p:nvPr userDrawn="1"/>
        </p:nvGrpSpPr>
        <p:grpSpPr>
          <a:xfrm>
            <a:off x="7813675" y="5534240"/>
            <a:ext cx="1287670" cy="180759"/>
            <a:chOff x="8164619" y="6615952"/>
            <a:chExt cx="1695174" cy="242048"/>
          </a:xfrm>
        </p:grpSpPr>
        <p:grpSp>
          <p:nvGrpSpPr>
            <p:cNvPr id="20" name="Group 18"/>
            <p:cNvGrpSpPr/>
            <p:nvPr/>
          </p:nvGrpSpPr>
          <p:grpSpPr>
            <a:xfrm>
              <a:off x="8164619" y="6615952"/>
              <a:ext cx="1695174" cy="242048"/>
              <a:chOff x="8164619" y="6615952"/>
              <a:chExt cx="1695174" cy="242048"/>
            </a:xfrm>
          </p:grpSpPr>
          <p:sp>
            <p:nvSpPr>
              <p:cNvPr id="22" name="Rectangle 21"/>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ectangle 23"/>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Rectangle 24"/>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Rectangle 25"/>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Rectangle 26"/>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1" name="Rectangle 20"/>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8" name="Slide Number Placeholder 11"/>
          <p:cNvSpPr>
            <a:spLocks noGrp="1"/>
          </p:cNvSpPr>
          <p:nvPr>
            <p:ph type="sldNum" sz="quarter" idx="4"/>
          </p:nvPr>
        </p:nvSpPr>
        <p:spPr>
          <a:xfrm>
            <a:off x="8204302" y="5462403"/>
            <a:ext cx="502688" cy="304271"/>
          </a:xfrm>
          <a:prstGeom prst="rect">
            <a:avLst/>
          </a:prstGeom>
        </p:spPr>
        <p:txBody>
          <a:bodyPr vert="horz" lIns="81043" tIns="40522" rIns="81043" bIns="40522" rtlCol="0" anchor="ctr"/>
          <a:lstStyle>
            <a:lvl1pPr algn="ctr">
              <a:defRPr sz="900" b="1">
                <a:solidFill>
                  <a:schemeClr val="bg1"/>
                </a:solidFill>
                <a:latin typeface="Arial"/>
              </a:defRPr>
            </a:lvl1pPr>
          </a:lstStyle>
          <a:p>
            <a:fld id="{A74EB0F2-648F-F340-8077-1363C8DB6354}" type="slidenum">
              <a:rPr lang="en-US" smtClean="0"/>
              <a:pPr/>
              <a:t>‹#›</a:t>
            </a:fld>
            <a:endParaRPr lang="en-US" dirty="0"/>
          </a:p>
        </p:txBody>
      </p:sp>
    </p:spTree>
    <p:extLst>
      <p:ext uri="{BB962C8B-B14F-4D97-AF65-F5344CB8AC3E}">
        <p14:creationId xmlns:p14="http://schemas.microsoft.com/office/powerpoint/2010/main" val="24184283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slide (2 line headline)">
    <p:spTree>
      <p:nvGrpSpPr>
        <p:cNvPr id="1" name=""/>
        <p:cNvGrpSpPr/>
        <p:nvPr/>
      </p:nvGrpSpPr>
      <p:grpSpPr>
        <a:xfrm>
          <a:off x="0" y="0"/>
          <a:ext cx="0" cy="0"/>
          <a:chOff x="0" y="0"/>
          <a:chExt cx="0" cy="0"/>
        </a:xfrm>
      </p:grpSpPr>
      <p:grpSp>
        <p:nvGrpSpPr>
          <p:cNvPr id="15" name="Group 16"/>
          <p:cNvGrpSpPr/>
          <p:nvPr userDrawn="1"/>
        </p:nvGrpSpPr>
        <p:grpSpPr>
          <a:xfrm>
            <a:off x="7813675" y="5534240"/>
            <a:ext cx="1287670" cy="180759"/>
            <a:chOff x="8164619" y="6615952"/>
            <a:chExt cx="1695174" cy="242048"/>
          </a:xfrm>
        </p:grpSpPr>
        <p:grpSp>
          <p:nvGrpSpPr>
            <p:cNvPr id="16" name="Group 18"/>
            <p:cNvGrpSpPr/>
            <p:nvPr/>
          </p:nvGrpSpPr>
          <p:grpSpPr>
            <a:xfrm>
              <a:off x="8164619" y="6615952"/>
              <a:ext cx="1695174" cy="242048"/>
              <a:chOff x="8164619" y="6615952"/>
              <a:chExt cx="1695174" cy="242048"/>
            </a:xfrm>
          </p:grpSpPr>
          <p:sp>
            <p:nvSpPr>
              <p:cNvPr id="19" name="Rectangle 18"/>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Rectangle 28"/>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Rectangle 29"/>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ectangle 32"/>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4" name="Rectangle 33"/>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7" name="Rectangle 16"/>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8" name="Slide Number Placeholder 11"/>
          <p:cNvSpPr>
            <a:spLocks noGrp="1"/>
          </p:cNvSpPr>
          <p:nvPr>
            <p:ph type="sldNum" sz="quarter" idx="4"/>
          </p:nvPr>
        </p:nvSpPr>
        <p:spPr>
          <a:xfrm>
            <a:off x="8204302" y="5462403"/>
            <a:ext cx="502688" cy="304271"/>
          </a:xfrm>
          <a:prstGeom prst="rect">
            <a:avLst/>
          </a:prstGeom>
        </p:spPr>
        <p:txBody>
          <a:bodyPr vert="horz" lIns="81043" tIns="40522" rIns="81043" bIns="40522" rtlCol="0" anchor="ctr"/>
          <a:lstStyle>
            <a:lvl1pPr algn="ctr">
              <a:defRPr sz="900" b="1">
                <a:solidFill>
                  <a:schemeClr val="bg1"/>
                </a:solidFill>
                <a:latin typeface="Arial"/>
              </a:defRPr>
            </a:lvl1pPr>
          </a:lstStyle>
          <a:p>
            <a:fld id="{A74EB0F2-648F-F340-8077-1363C8DB6354}" type="slidenum">
              <a:rPr lang="en-US" smtClean="0"/>
              <a:pPr/>
              <a:t>‹#›</a:t>
            </a:fld>
            <a:endParaRPr lang="en-US" dirty="0"/>
          </a:p>
        </p:txBody>
      </p:sp>
      <p:sp>
        <p:nvSpPr>
          <p:cNvPr id="18" name="Text Placeholder 16"/>
          <p:cNvSpPr>
            <a:spLocks noGrp="1"/>
          </p:cNvSpPr>
          <p:nvPr>
            <p:ph type="body" sz="quarter" idx="14" hasCustomPrompt="1"/>
          </p:nvPr>
        </p:nvSpPr>
        <p:spPr>
          <a:xfrm>
            <a:off x="-32464" y="167716"/>
            <a:ext cx="5746691" cy="451167"/>
          </a:xfrm>
          <a:prstGeom prst="rect">
            <a:avLst/>
          </a:prstGeom>
          <a:solidFill>
            <a:srgbClr val="009CDA"/>
          </a:solidFill>
        </p:spPr>
        <p:txBody>
          <a:bodyPr wrap="none" lIns="574322" tIns="40522" rIns="81043" bIns="40522">
            <a:spAutoFit/>
          </a:bodyPr>
          <a:lstStyle>
            <a:lvl1pPr marL="0" indent="0">
              <a:buNone/>
              <a:defRPr sz="24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31" name="Text Placeholder 7"/>
          <p:cNvSpPr>
            <a:spLocks noGrp="1"/>
          </p:cNvSpPr>
          <p:nvPr>
            <p:ph type="body" sz="quarter" idx="12" hasCustomPrompt="1"/>
          </p:nvPr>
        </p:nvSpPr>
        <p:spPr>
          <a:xfrm>
            <a:off x="337198" y="1239516"/>
            <a:ext cx="7638945" cy="4042924"/>
          </a:xfrm>
          <a:prstGeom prst="rect">
            <a:avLst/>
          </a:prstGeom>
        </p:spPr>
        <p:txBody>
          <a:bodyPr vert="horz" lIns="81043" tIns="40522" rIns="81043" bIns="40522"/>
          <a:lstStyle>
            <a:lvl1pPr marL="151956" indent="-151956">
              <a:buClr>
                <a:srgbClr val="E32119"/>
              </a:buClr>
              <a:buFont typeface="Wingdings" panose="05000000000000000000" pitchFamily="2" charset="2"/>
              <a:buChar char="§"/>
              <a:defRPr sz="1400" b="0" baseline="0">
                <a:solidFill>
                  <a:schemeClr val="tx1"/>
                </a:solidFill>
                <a:latin typeface="Arial"/>
              </a:defRPr>
            </a:lvl1pPr>
            <a:lvl2pPr marL="557172" indent="-151956">
              <a:buClr>
                <a:srgbClr val="E32119"/>
              </a:buClr>
              <a:buFont typeface="Wingdings" panose="05000000000000000000" pitchFamily="2" charset="2"/>
              <a:buChar char="§"/>
              <a:defRPr sz="1400" b="0">
                <a:latin typeface="Arial"/>
              </a:defRPr>
            </a:lvl2pPr>
            <a:lvl3pPr marL="1063693" indent="-253260">
              <a:buClr>
                <a:srgbClr val="E32119"/>
              </a:buClr>
              <a:buFont typeface="Wingdings" panose="05000000000000000000" pitchFamily="2" charset="2"/>
              <a:buChar char="§"/>
              <a:defRPr sz="1400" b="0">
                <a:solidFill>
                  <a:schemeClr val="tx1"/>
                </a:solidFill>
                <a:latin typeface="Arial"/>
              </a:defRPr>
            </a:lvl3pPr>
            <a:lvl4pPr>
              <a:defRPr sz="1400"/>
            </a:lvl4pPr>
            <a:lvl5pPr>
              <a:defRPr sz="1400"/>
            </a:lvl5pPr>
          </a:lstStyle>
          <a:p>
            <a:pPr lvl="0"/>
            <a:r>
              <a:rPr lang="en-GB" dirty="0" smtClean="0"/>
              <a:t>Click to add text. Hit indent button to get bullets and third level text.</a:t>
            </a:r>
          </a:p>
          <a:p>
            <a:pPr lvl="1"/>
            <a:r>
              <a:rPr lang="en-GB" dirty="0" smtClean="0"/>
              <a:t>Second level</a:t>
            </a:r>
          </a:p>
          <a:p>
            <a:pPr lvl="2"/>
            <a:r>
              <a:rPr lang="en-GB" dirty="0" smtClean="0"/>
              <a:t>Third level</a:t>
            </a:r>
          </a:p>
        </p:txBody>
      </p:sp>
      <p:sp>
        <p:nvSpPr>
          <p:cNvPr id="32" name="Text Placeholder 16"/>
          <p:cNvSpPr>
            <a:spLocks noGrp="1"/>
          </p:cNvSpPr>
          <p:nvPr>
            <p:ph type="body" sz="quarter" idx="15" hasCustomPrompt="1"/>
          </p:nvPr>
        </p:nvSpPr>
        <p:spPr>
          <a:xfrm>
            <a:off x="-32464" y="612658"/>
            <a:ext cx="5746691" cy="451167"/>
          </a:xfrm>
          <a:prstGeom prst="rect">
            <a:avLst/>
          </a:prstGeom>
          <a:solidFill>
            <a:srgbClr val="009CDA"/>
          </a:solidFill>
          <a:ln>
            <a:noFill/>
          </a:ln>
        </p:spPr>
        <p:txBody>
          <a:bodyPr wrap="none" lIns="574322" tIns="40522" rIns="81043" bIns="40522">
            <a:spAutoFit/>
          </a:bodyPr>
          <a:lstStyle>
            <a:lvl1pPr marL="0" indent="0">
              <a:buNone/>
              <a:defRPr sz="24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Tree>
    <p:extLst>
      <p:ext uri="{BB962C8B-B14F-4D97-AF65-F5344CB8AC3E}">
        <p14:creationId xmlns:p14="http://schemas.microsoft.com/office/powerpoint/2010/main" val="400895189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436">
          <p15:clr>
            <a:srgbClr val="FBAE40"/>
          </p15:clr>
        </p15:guide>
        <p15:guide id="3" pos="3120">
          <p15:clr>
            <a:srgbClr val="FBAE40"/>
          </p15:clr>
        </p15:guide>
        <p15:guide id="4" pos="557">
          <p15:clr>
            <a:srgbClr val="FBAE40"/>
          </p15:clr>
        </p15:guide>
        <p15:guide id="5" orient="horz" pos="1094">
          <p15:clr>
            <a:srgbClr val="FBAE40"/>
          </p15:clr>
        </p15:guide>
        <p15:guide id="6" orient="horz" pos="958">
          <p15:clr>
            <a:srgbClr val="FBAE40"/>
          </p15:clr>
        </p15:guide>
        <p15:guide id="7" pos="3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 slide (2 line headline) + static stripes">
    <p:spTree>
      <p:nvGrpSpPr>
        <p:cNvPr id="1" name=""/>
        <p:cNvGrpSpPr/>
        <p:nvPr/>
      </p:nvGrpSpPr>
      <p:grpSpPr>
        <a:xfrm>
          <a:off x="0" y="0"/>
          <a:ext cx="0" cy="0"/>
          <a:chOff x="0" y="0"/>
          <a:chExt cx="0" cy="0"/>
        </a:xfrm>
      </p:grpSpPr>
      <p:sp>
        <p:nvSpPr>
          <p:cNvPr id="18" name="Text Placeholder 16"/>
          <p:cNvSpPr>
            <a:spLocks noGrp="1"/>
          </p:cNvSpPr>
          <p:nvPr>
            <p:ph type="body" sz="quarter" idx="14" hasCustomPrompt="1"/>
          </p:nvPr>
        </p:nvSpPr>
        <p:spPr>
          <a:xfrm>
            <a:off x="-32464" y="167716"/>
            <a:ext cx="5746691" cy="451167"/>
          </a:xfrm>
          <a:prstGeom prst="rect">
            <a:avLst/>
          </a:prstGeom>
          <a:solidFill>
            <a:srgbClr val="009CDA"/>
          </a:solidFill>
        </p:spPr>
        <p:txBody>
          <a:bodyPr wrap="none" lIns="574322" tIns="40522" rIns="81043" bIns="40522">
            <a:spAutoFit/>
          </a:bodyPr>
          <a:lstStyle>
            <a:lvl1pPr marL="0" indent="0">
              <a:buNone/>
              <a:defRPr sz="24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31" name="Text Placeholder 7"/>
          <p:cNvSpPr>
            <a:spLocks noGrp="1"/>
          </p:cNvSpPr>
          <p:nvPr>
            <p:ph type="body" sz="quarter" idx="12" hasCustomPrompt="1"/>
          </p:nvPr>
        </p:nvSpPr>
        <p:spPr>
          <a:xfrm>
            <a:off x="337198" y="1239516"/>
            <a:ext cx="7638945" cy="4042924"/>
          </a:xfrm>
          <a:prstGeom prst="rect">
            <a:avLst/>
          </a:prstGeom>
        </p:spPr>
        <p:txBody>
          <a:bodyPr vert="horz" lIns="81043" tIns="40522" rIns="81043" bIns="40522"/>
          <a:lstStyle>
            <a:lvl1pPr marL="151956" indent="-151956">
              <a:buClr>
                <a:srgbClr val="E32119"/>
              </a:buClr>
              <a:buFont typeface="Wingdings" panose="05000000000000000000" pitchFamily="2" charset="2"/>
              <a:buChar char="§"/>
              <a:defRPr sz="1400" b="0" baseline="0">
                <a:solidFill>
                  <a:schemeClr val="tx1"/>
                </a:solidFill>
                <a:latin typeface="Arial"/>
              </a:defRPr>
            </a:lvl1pPr>
            <a:lvl2pPr marL="557172" indent="-151956">
              <a:buClr>
                <a:srgbClr val="E32119"/>
              </a:buClr>
              <a:buFont typeface="Wingdings" panose="05000000000000000000" pitchFamily="2" charset="2"/>
              <a:buChar char="§"/>
              <a:defRPr sz="1400" b="0">
                <a:latin typeface="Arial"/>
              </a:defRPr>
            </a:lvl2pPr>
            <a:lvl3pPr marL="1063693" indent="-253260">
              <a:buClr>
                <a:srgbClr val="E32119"/>
              </a:buClr>
              <a:buFont typeface="Wingdings" panose="05000000000000000000" pitchFamily="2" charset="2"/>
              <a:buChar char="§"/>
              <a:defRPr sz="1400" b="0">
                <a:solidFill>
                  <a:schemeClr val="tx1"/>
                </a:solidFill>
                <a:latin typeface="Arial"/>
              </a:defRPr>
            </a:lvl3pPr>
            <a:lvl4pPr>
              <a:defRPr sz="1400"/>
            </a:lvl4pPr>
            <a:lvl5pPr>
              <a:defRPr sz="1400"/>
            </a:lvl5pPr>
          </a:lstStyle>
          <a:p>
            <a:pPr lvl="0"/>
            <a:r>
              <a:rPr lang="en-GB" dirty="0" smtClean="0"/>
              <a:t>Click to add text. Hit indent button to get bullets and third level text.</a:t>
            </a:r>
          </a:p>
          <a:p>
            <a:pPr lvl="1"/>
            <a:r>
              <a:rPr lang="en-GB" dirty="0" smtClean="0"/>
              <a:t>Second level</a:t>
            </a:r>
          </a:p>
          <a:p>
            <a:pPr lvl="2"/>
            <a:r>
              <a:rPr lang="en-GB" dirty="0" smtClean="0"/>
              <a:t>Third level</a:t>
            </a:r>
          </a:p>
        </p:txBody>
      </p:sp>
      <p:sp>
        <p:nvSpPr>
          <p:cNvPr id="32" name="Text Placeholder 16"/>
          <p:cNvSpPr>
            <a:spLocks noGrp="1"/>
          </p:cNvSpPr>
          <p:nvPr>
            <p:ph type="body" sz="quarter" idx="15" hasCustomPrompt="1"/>
          </p:nvPr>
        </p:nvSpPr>
        <p:spPr>
          <a:xfrm>
            <a:off x="-32464" y="612658"/>
            <a:ext cx="5746691" cy="451167"/>
          </a:xfrm>
          <a:prstGeom prst="rect">
            <a:avLst/>
          </a:prstGeom>
          <a:solidFill>
            <a:srgbClr val="009CDA"/>
          </a:solidFill>
          <a:ln>
            <a:noFill/>
          </a:ln>
        </p:spPr>
        <p:txBody>
          <a:bodyPr wrap="none" lIns="574322" tIns="40522" rIns="81043" bIns="40522">
            <a:spAutoFit/>
          </a:bodyPr>
          <a:lstStyle>
            <a:lvl1pPr marL="0" indent="0">
              <a:buNone/>
              <a:defRPr sz="24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21" name="Rectangle 20"/>
          <p:cNvSpPr/>
          <p:nvPr userDrawn="1"/>
        </p:nvSpPr>
        <p:spPr>
          <a:xfrm rot="18456815">
            <a:off x="5029792" y="3694887"/>
            <a:ext cx="5319022" cy="1936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userDrawn="1"/>
        </p:nvSpPr>
        <p:spPr>
          <a:xfrm rot="18456815">
            <a:off x="5379947" y="3840443"/>
            <a:ext cx="4883369" cy="1936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rot="18456815">
            <a:off x="5728071" y="3986072"/>
            <a:ext cx="4451658" cy="19365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rot="18456815">
            <a:off x="6053311" y="4141586"/>
            <a:ext cx="4050484" cy="19365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rot="18456815">
            <a:off x="6352074" y="4312754"/>
            <a:ext cx="3678141" cy="1936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rot="18456815">
            <a:off x="6702187" y="4461647"/>
            <a:ext cx="3237428" cy="1936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rot="18456815">
            <a:off x="6991754" y="4633956"/>
            <a:ext cx="2881716" cy="1936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Slide Number Placeholder 11"/>
          <p:cNvSpPr>
            <a:spLocks noGrp="1"/>
          </p:cNvSpPr>
          <p:nvPr>
            <p:ph type="sldNum" sz="quarter" idx="4"/>
          </p:nvPr>
        </p:nvSpPr>
        <p:spPr>
          <a:xfrm>
            <a:off x="6740652" y="5456630"/>
            <a:ext cx="502688" cy="304271"/>
          </a:xfrm>
          <a:prstGeom prst="rect">
            <a:avLst/>
          </a:prstGeom>
        </p:spPr>
        <p:txBody>
          <a:bodyPr vert="horz" lIns="81043" tIns="40522" rIns="81043" bIns="40522" rtlCol="0" anchor="ctr"/>
          <a:lstStyle>
            <a:lvl1pPr algn="ctr">
              <a:defRPr sz="900" b="1">
                <a:solidFill>
                  <a:schemeClr val="bg1"/>
                </a:solidFill>
                <a:latin typeface="Arial"/>
              </a:defRPr>
            </a:lvl1pPr>
          </a:lstStyle>
          <a:p>
            <a:fld id="{A74EB0F2-648F-F340-8077-1363C8DB6354}" type="slidenum">
              <a:rPr lang="en-US" smtClean="0"/>
              <a:pPr/>
              <a:t>‹#›</a:t>
            </a:fld>
            <a:endParaRPr lang="en-US" dirty="0"/>
          </a:p>
        </p:txBody>
      </p:sp>
    </p:spTree>
    <p:extLst>
      <p:ext uri="{BB962C8B-B14F-4D97-AF65-F5344CB8AC3E}">
        <p14:creationId xmlns:p14="http://schemas.microsoft.com/office/powerpoint/2010/main" val="214539936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436">
          <p15:clr>
            <a:srgbClr val="FBAE40"/>
          </p15:clr>
        </p15:guide>
        <p15:guide id="3" pos="3120">
          <p15:clr>
            <a:srgbClr val="FBAE40"/>
          </p15:clr>
        </p15:guide>
        <p15:guide id="4" pos="557">
          <p15:clr>
            <a:srgbClr val="FBAE40"/>
          </p15:clr>
        </p15:guide>
        <p15:guide id="5" orient="horz" pos="1094">
          <p15:clr>
            <a:srgbClr val="FBAE40"/>
          </p15:clr>
        </p15:guide>
        <p15:guide id="6" orient="horz" pos="958">
          <p15:clr>
            <a:srgbClr val="FBAE40"/>
          </p15:clr>
        </p15:guide>
        <p15:guide id="7" pos="3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ext slide 1">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37198" y="1239516"/>
            <a:ext cx="7638945" cy="4042924"/>
          </a:xfrm>
          <a:prstGeom prst="rect">
            <a:avLst/>
          </a:prstGeom>
        </p:spPr>
        <p:txBody>
          <a:bodyPr vert="horz" lIns="81043" tIns="40522" rIns="81043" bIns="40522"/>
          <a:lstStyle>
            <a:lvl1pPr marL="151956" indent="-151956">
              <a:buClr>
                <a:srgbClr val="E32119"/>
              </a:buClr>
              <a:buFont typeface="Wingdings" panose="05000000000000000000" pitchFamily="2" charset="2"/>
              <a:buChar char="§"/>
              <a:defRPr sz="1400" b="0" baseline="0">
                <a:solidFill>
                  <a:schemeClr val="tx1"/>
                </a:solidFill>
                <a:latin typeface="Arial"/>
              </a:defRPr>
            </a:lvl1pPr>
            <a:lvl2pPr marL="557172" indent="-151956">
              <a:buClr>
                <a:srgbClr val="E32119"/>
              </a:buClr>
              <a:buFont typeface="Wingdings" panose="05000000000000000000" pitchFamily="2" charset="2"/>
              <a:buChar char="§"/>
              <a:defRPr sz="1400" b="0">
                <a:latin typeface="Arial"/>
              </a:defRPr>
            </a:lvl2pPr>
            <a:lvl3pPr marL="1063693" indent="-253260">
              <a:buClr>
                <a:srgbClr val="E32119"/>
              </a:buClr>
              <a:buFont typeface="Wingdings" panose="05000000000000000000" pitchFamily="2" charset="2"/>
              <a:buChar char="§"/>
              <a:defRPr sz="1400" b="0">
                <a:solidFill>
                  <a:schemeClr val="tx1"/>
                </a:solidFill>
                <a:latin typeface="Arial"/>
              </a:defRPr>
            </a:lvl3pPr>
            <a:lvl4pPr>
              <a:defRPr sz="1400"/>
            </a:lvl4pPr>
            <a:lvl5pPr>
              <a:defRPr sz="1400"/>
            </a:lvl5pPr>
          </a:lstStyle>
          <a:p>
            <a:pPr lvl="0"/>
            <a:r>
              <a:rPr lang="en-GB" dirty="0" smtClean="0"/>
              <a:t>Click to add text. Hit indent button to get bullets and third level text.</a:t>
            </a:r>
          </a:p>
          <a:p>
            <a:pPr lvl="1"/>
            <a:r>
              <a:rPr lang="en-GB" dirty="0" smtClean="0"/>
              <a:t>Second level</a:t>
            </a:r>
          </a:p>
          <a:p>
            <a:pPr lvl="2"/>
            <a:r>
              <a:rPr lang="en-GB" dirty="0" smtClean="0"/>
              <a:t>Third level</a:t>
            </a:r>
          </a:p>
        </p:txBody>
      </p:sp>
      <p:sp>
        <p:nvSpPr>
          <p:cNvPr id="17" name="Text Placeholder 16"/>
          <p:cNvSpPr>
            <a:spLocks noGrp="1"/>
          </p:cNvSpPr>
          <p:nvPr>
            <p:ph type="body" sz="quarter" idx="14" hasCustomPrompt="1"/>
          </p:nvPr>
        </p:nvSpPr>
        <p:spPr>
          <a:xfrm>
            <a:off x="-32463" y="167716"/>
            <a:ext cx="5746691" cy="451167"/>
          </a:xfrm>
          <a:prstGeom prst="rect">
            <a:avLst/>
          </a:prstGeom>
          <a:solidFill>
            <a:srgbClr val="009CDA"/>
          </a:solidFill>
        </p:spPr>
        <p:txBody>
          <a:bodyPr wrap="none" lIns="574322" tIns="40522" rIns="81043" bIns="40522">
            <a:spAutoFit/>
          </a:bodyPr>
          <a:lstStyle>
            <a:lvl1pPr marL="0" indent="0">
              <a:buNone/>
              <a:defRPr sz="24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grpSp>
        <p:nvGrpSpPr>
          <p:cNvPr id="14" name="Group 16"/>
          <p:cNvGrpSpPr/>
          <p:nvPr userDrawn="1"/>
        </p:nvGrpSpPr>
        <p:grpSpPr>
          <a:xfrm>
            <a:off x="7813675" y="5534240"/>
            <a:ext cx="1287670" cy="180759"/>
            <a:chOff x="8164619" y="6615952"/>
            <a:chExt cx="1695174" cy="242048"/>
          </a:xfrm>
        </p:grpSpPr>
        <p:grpSp>
          <p:nvGrpSpPr>
            <p:cNvPr id="15" name="Group 18"/>
            <p:cNvGrpSpPr/>
            <p:nvPr/>
          </p:nvGrpSpPr>
          <p:grpSpPr>
            <a:xfrm>
              <a:off x="8164619" y="6615952"/>
              <a:ext cx="1695174" cy="242048"/>
              <a:chOff x="8164619" y="6615952"/>
              <a:chExt cx="1695174" cy="242048"/>
            </a:xfrm>
          </p:grpSpPr>
          <p:sp>
            <p:nvSpPr>
              <p:cNvPr id="18" name="Rectangle 17"/>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Rectangle 28"/>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Rectangle 29"/>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6" name="Rectangle 15"/>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32" name="Slide Number Placeholder 11"/>
          <p:cNvSpPr>
            <a:spLocks noGrp="1"/>
          </p:cNvSpPr>
          <p:nvPr>
            <p:ph type="sldNum" sz="quarter" idx="4"/>
          </p:nvPr>
        </p:nvSpPr>
        <p:spPr>
          <a:xfrm>
            <a:off x="8204302" y="5462403"/>
            <a:ext cx="502688" cy="304271"/>
          </a:xfrm>
          <a:prstGeom prst="rect">
            <a:avLst/>
          </a:prstGeom>
        </p:spPr>
        <p:txBody>
          <a:bodyPr vert="horz" lIns="81043" tIns="40522" rIns="81043" bIns="40522" rtlCol="0" anchor="ctr"/>
          <a:lstStyle>
            <a:lvl1pPr algn="ctr">
              <a:defRPr sz="900" b="1">
                <a:solidFill>
                  <a:schemeClr val="bg1"/>
                </a:solidFill>
                <a:latin typeface="Arial"/>
              </a:defRPr>
            </a:lvl1pPr>
          </a:lstStyle>
          <a:p>
            <a:fld id="{A74EB0F2-648F-F340-8077-1363C8DB6354}" type="slidenum">
              <a:rPr lang="en-US" smtClean="0"/>
              <a:pPr/>
              <a:t>‹#›</a:t>
            </a:fld>
            <a:endParaRPr lang="en-US" dirty="0"/>
          </a:p>
        </p:txBody>
      </p:sp>
    </p:spTree>
    <p:extLst>
      <p:ext uri="{BB962C8B-B14F-4D97-AF65-F5344CB8AC3E}">
        <p14:creationId xmlns:p14="http://schemas.microsoft.com/office/powerpoint/2010/main" val="205076648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436">
          <p15:clr>
            <a:srgbClr val="FBAE40"/>
          </p15:clr>
        </p15:guide>
        <p15:guide id="3" pos="3120">
          <p15:clr>
            <a:srgbClr val="FBAE40"/>
          </p15:clr>
        </p15:guide>
        <p15:guide id="4" pos="557">
          <p15:clr>
            <a:srgbClr val="FBAE40"/>
          </p15:clr>
        </p15:guide>
        <p15:guide id="5" orient="horz" pos="1094">
          <p15:clr>
            <a:srgbClr val="FBAE40"/>
          </p15:clr>
        </p15:guide>
        <p15:guide id="6" orient="horz" pos="958">
          <p15:clr>
            <a:srgbClr val="FBAE40"/>
          </p15:clr>
        </p15:guide>
        <p15:guide id="7" pos="3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ext slide 1">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37198" y="1239516"/>
            <a:ext cx="7638945" cy="4042924"/>
          </a:xfrm>
          <a:prstGeom prst="rect">
            <a:avLst/>
          </a:prstGeom>
        </p:spPr>
        <p:txBody>
          <a:bodyPr vert="horz" lIns="81043" tIns="40522" rIns="81043" bIns="40522"/>
          <a:lstStyle>
            <a:lvl1pPr marL="151956" indent="-151956">
              <a:buClr>
                <a:srgbClr val="E32119"/>
              </a:buClr>
              <a:buFont typeface="Wingdings" panose="05000000000000000000" pitchFamily="2" charset="2"/>
              <a:buChar char="§"/>
              <a:defRPr sz="1400" b="0" baseline="0">
                <a:solidFill>
                  <a:schemeClr val="tx1"/>
                </a:solidFill>
                <a:latin typeface="Arial"/>
              </a:defRPr>
            </a:lvl1pPr>
            <a:lvl2pPr marL="557172" indent="-151956">
              <a:buClr>
                <a:srgbClr val="E32119"/>
              </a:buClr>
              <a:buFont typeface="Wingdings" panose="05000000000000000000" pitchFamily="2" charset="2"/>
              <a:buChar char="§"/>
              <a:defRPr sz="1400" b="0">
                <a:latin typeface="Arial"/>
              </a:defRPr>
            </a:lvl2pPr>
            <a:lvl3pPr marL="1063693" indent="-253260">
              <a:buClr>
                <a:srgbClr val="E32119"/>
              </a:buClr>
              <a:buFont typeface="Wingdings" panose="05000000000000000000" pitchFamily="2" charset="2"/>
              <a:buChar char="§"/>
              <a:defRPr sz="1400" b="0">
                <a:solidFill>
                  <a:schemeClr val="tx1"/>
                </a:solidFill>
                <a:latin typeface="Arial"/>
              </a:defRPr>
            </a:lvl3pPr>
            <a:lvl4pPr>
              <a:defRPr sz="1400"/>
            </a:lvl4pPr>
            <a:lvl5pPr>
              <a:defRPr sz="1400"/>
            </a:lvl5pPr>
          </a:lstStyle>
          <a:p>
            <a:pPr lvl="0"/>
            <a:r>
              <a:rPr lang="en-GB" dirty="0" smtClean="0"/>
              <a:t>Click to add text. Hit indent button to get bullets and third level text.</a:t>
            </a:r>
          </a:p>
          <a:p>
            <a:pPr lvl="1"/>
            <a:r>
              <a:rPr lang="en-GB" dirty="0" smtClean="0"/>
              <a:t>Second level</a:t>
            </a:r>
          </a:p>
          <a:p>
            <a:pPr lvl="2"/>
            <a:r>
              <a:rPr lang="en-GB" dirty="0" smtClean="0"/>
              <a:t>Third level</a:t>
            </a:r>
          </a:p>
        </p:txBody>
      </p:sp>
      <p:sp>
        <p:nvSpPr>
          <p:cNvPr id="17" name="Text Placeholder 16"/>
          <p:cNvSpPr>
            <a:spLocks noGrp="1"/>
          </p:cNvSpPr>
          <p:nvPr>
            <p:ph type="body" sz="quarter" idx="14" hasCustomPrompt="1"/>
          </p:nvPr>
        </p:nvSpPr>
        <p:spPr>
          <a:xfrm>
            <a:off x="-32463" y="167716"/>
            <a:ext cx="5746691" cy="451167"/>
          </a:xfrm>
          <a:prstGeom prst="rect">
            <a:avLst/>
          </a:prstGeom>
          <a:solidFill>
            <a:srgbClr val="009CDA"/>
          </a:solidFill>
        </p:spPr>
        <p:txBody>
          <a:bodyPr wrap="none" lIns="574322" tIns="40522" rIns="81043" bIns="40522">
            <a:spAutoFit/>
          </a:bodyPr>
          <a:lstStyle>
            <a:lvl1pPr marL="0" indent="0">
              <a:buNone/>
              <a:defRPr sz="24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21" name="Rectangle 20"/>
          <p:cNvSpPr/>
          <p:nvPr userDrawn="1"/>
        </p:nvSpPr>
        <p:spPr>
          <a:xfrm rot="18456815">
            <a:off x="5029792" y="3694887"/>
            <a:ext cx="5319022" cy="1936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userDrawn="1"/>
        </p:nvSpPr>
        <p:spPr>
          <a:xfrm rot="18456815">
            <a:off x="5379947" y="3840443"/>
            <a:ext cx="4883369" cy="1936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rot="18456815">
            <a:off x="5728071" y="3986072"/>
            <a:ext cx="4451658" cy="19365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rot="18456815">
            <a:off x="6053311" y="4141586"/>
            <a:ext cx="4050484" cy="19365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rot="18456815">
            <a:off x="6352074" y="4312754"/>
            <a:ext cx="3678141" cy="1936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rot="18456815">
            <a:off x="6702187" y="4461647"/>
            <a:ext cx="3237428" cy="1936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rot="18456815">
            <a:off x="6991754" y="4633956"/>
            <a:ext cx="2881716" cy="1936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Slide Number Placeholder 11"/>
          <p:cNvSpPr>
            <a:spLocks noGrp="1"/>
          </p:cNvSpPr>
          <p:nvPr>
            <p:ph type="sldNum" sz="quarter" idx="4"/>
          </p:nvPr>
        </p:nvSpPr>
        <p:spPr>
          <a:xfrm>
            <a:off x="6749566" y="5456630"/>
            <a:ext cx="502688" cy="304271"/>
          </a:xfrm>
          <a:prstGeom prst="rect">
            <a:avLst/>
          </a:prstGeom>
        </p:spPr>
        <p:txBody>
          <a:bodyPr vert="horz" lIns="81043" tIns="40522" rIns="81043" bIns="40522" rtlCol="0" anchor="ctr"/>
          <a:lstStyle>
            <a:lvl1pPr algn="ctr">
              <a:defRPr sz="900" b="1">
                <a:solidFill>
                  <a:schemeClr val="bg1"/>
                </a:solidFill>
                <a:latin typeface="Arial"/>
              </a:defRPr>
            </a:lvl1pPr>
          </a:lstStyle>
          <a:p>
            <a:fld id="{A74EB0F2-648F-F340-8077-1363C8DB6354}" type="slidenum">
              <a:rPr lang="en-US" smtClean="0"/>
              <a:pPr/>
              <a:t>‹#›</a:t>
            </a:fld>
            <a:endParaRPr lang="en-US" dirty="0"/>
          </a:p>
        </p:txBody>
      </p:sp>
    </p:spTree>
    <p:extLst>
      <p:ext uri="{BB962C8B-B14F-4D97-AF65-F5344CB8AC3E}">
        <p14:creationId xmlns:p14="http://schemas.microsoft.com/office/powerpoint/2010/main" val="254486766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436">
          <p15:clr>
            <a:srgbClr val="FBAE40"/>
          </p15:clr>
        </p15:guide>
        <p15:guide id="3" pos="3120">
          <p15:clr>
            <a:srgbClr val="FBAE40"/>
          </p15:clr>
        </p15:guide>
        <p15:guide id="4" pos="557">
          <p15:clr>
            <a:srgbClr val="FBAE40"/>
          </p15:clr>
        </p15:guide>
        <p15:guide id="5" orient="horz" pos="1094">
          <p15:clr>
            <a:srgbClr val="FBAE40"/>
          </p15:clr>
        </p15:guide>
        <p15:guide id="6" orient="horz" pos="958">
          <p15:clr>
            <a:srgbClr val="FBAE40"/>
          </p15:clr>
        </p15:guide>
        <p15:guide id="7" pos="3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ext slide 1">
    <p:spTree>
      <p:nvGrpSpPr>
        <p:cNvPr id="1" name=""/>
        <p:cNvGrpSpPr/>
        <p:nvPr/>
      </p:nvGrpSpPr>
      <p:grpSpPr>
        <a:xfrm>
          <a:off x="0" y="0"/>
          <a:ext cx="0" cy="0"/>
          <a:chOff x="0" y="0"/>
          <a:chExt cx="0" cy="0"/>
        </a:xfrm>
      </p:grpSpPr>
      <p:grpSp>
        <p:nvGrpSpPr>
          <p:cNvPr id="16" name="Group 16"/>
          <p:cNvGrpSpPr/>
          <p:nvPr userDrawn="1"/>
        </p:nvGrpSpPr>
        <p:grpSpPr>
          <a:xfrm>
            <a:off x="7813675" y="5534240"/>
            <a:ext cx="1287670" cy="180759"/>
            <a:chOff x="8164619" y="6615952"/>
            <a:chExt cx="1695174" cy="242048"/>
          </a:xfrm>
        </p:grpSpPr>
        <p:grpSp>
          <p:nvGrpSpPr>
            <p:cNvPr id="17" name="Group 18"/>
            <p:cNvGrpSpPr/>
            <p:nvPr/>
          </p:nvGrpSpPr>
          <p:grpSpPr>
            <a:xfrm>
              <a:off x="8164619" y="6615952"/>
              <a:ext cx="1695174" cy="242048"/>
              <a:chOff x="8164619" y="6615952"/>
              <a:chExt cx="1695174" cy="242048"/>
            </a:xfrm>
          </p:grpSpPr>
          <p:sp>
            <p:nvSpPr>
              <p:cNvPr id="19" name="Rectangle 18"/>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20"/>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ectangle 23"/>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8" name="Rectangle 17"/>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4" name="Text Placeholder 16"/>
          <p:cNvSpPr>
            <a:spLocks noGrp="1"/>
          </p:cNvSpPr>
          <p:nvPr>
            <p:ph type="body" sz="quarter" idx="14"/>
          </p:nvPr>
        </p:nvSpPr>
        <p:spPr>
          <a:xfrm>
            <a:off x="-32463" y="167716"/>
            <a:ext cx="7161233" cy="448019"/>
          </a:xfrm>
          <a:prstGeom prst="rect">
            <a:avLst/>
          </a:prstGeom>
          <a:solidFill>
            <a:srgbClr val="009CDA"/>
          </a:solidFill>
        </p:spPr>
        <p:txBody>
          <a:bodyPr wrap="none" lIns="552226" tIns="38963" rIns="77925" bIns="38963">
            <a:spAutoFit/>
          </a:bodyPr>
          <a:lstStyle>
            <a:lvl1pPr marL="0" indent="0">
              <a:buNone/>
              <a:defRPr sz="24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6" name="Text Placeholder 7"/>
          <p:cNvSpPr>
            <a:spLocks noGrp="1"/>
          </p:cNvSpPr>
          <p:nvPr>
            <p:ph type="body" sz="quarter" idx="12"/>
          </p:nvPr>
        </p:nvSpPr>
        <p:spPr>
          <a:xfrm>
            <a:off x="488661" y="1258241"/>
            <a:ext cx="7638945" cy="4237156"/>
          </a:xfrm>
          <a:prstGeom prst="rect">
            <a:avLst/>
          </a:prstGeom>
        </p:spPr>
        <p:txBody>
          <a:bodyPr vert="horz" lIns="77925" tIns="38963" rIns="77925" bIns="38963"/>
          <a:lstStyle>
            <a:lvl1pPr marL="146110" indent="-146110">
              <a:lnSpc>
                <a:spcPct val="100000"/>
              </a:lnSpc>
              <a:spcBef>
                <a:spcPts val="0"/>
              </a:spcBef>
              <a:spcAft>
                <a:spcPts val="1364"/>
              </a:spcAft>
              <a:buClr>
                <a:srgbClr val="E32119"/>
              </a:buClr>
              <a:buFont typeface="Wingdings" panose="05000000000000000000" pitchFamily="2" charset="2"/>
              <a:buChar char="§"/>
              <a:defRPr sz="1400" b="0" baseline="0">
                <a:solidFill>
                  <a:schemeClr val="tx1"/>
                </a:solidFill>
                <a:latin typeface="Arial"/>
              </a:defRPr>
            </a:lvl1pPr>
            <a:lvl2pPr marL="535736" indent="-146110">
              <a:lnSpc>
                <a:spcPct val="100000"/>
              </a:lnSpc>
              <a:spcBef>
                <a:spcPts val="0"/>
              </a:spcBef>
              <a:spcAft>
                <a:spcPts val="1364"/>
              </a:spcAft>
              <a:buClr>
                <a:srgbClr val="E32119"/>
              </a:buClr>
              <a:buFont typeface="Wingdings" panose="05000000000000000000" pitchFamily="2" charset="2"/>
              <a:buChar char="§"/>
              <a:defRPr sz="1400" b="0">
                <a:latin typeface="Arial"/>
              </a:defRPr>
            </a:lvl2pPr>
            <a:lvl3pPr marL="1022768" indent="-243516">
              <a:lnSpc>
                <a:spcPct val="100000"/>
              </a:lnSpc>
              <a:spcBef>
                <a:spcPts val="0"/>
              </a:spcBef>
              <a:spcAft>
                <a:spcPts val="1364"/>
              </a:spcAft>
              <a:buClr>
                <a:srgbClr val="E32119"/>
              </a:buClr>
              <a:buFont typeface="Wingdings" panose="05000000000000000000" pitchFamily="2" charset="2"/>
              <a:buChar char="§"/>
              <a:defRPr sz="1400" b="0">
                <a:solidFill>
                  <a:schemeClr val="tx1"/>
                </a:solidFill>
                <a:latin typeface="Arial"/>
              </a:defRPr>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3" name="Slide Number Placeholder 11"/>
          <p:cNvSpPr>
            <a:spLocks noGrp="1"/>
          </p:cNvSpPr>
          <p:nvPr>
            <p:ph type="sldNum" sz="quarter" idx="15"/>
          </p:nvPr>
        </p:nvSpPr>
        <p:spPr>
          <a:xfrm>
            <a:off x="8202835" y="5462819"/>
            <a:ext cx="502626" cy="304271"/>
          </a:xfrm>
          <a:prstGeom prst="rect">
            <a:avLst/>
          </a:prstGeom>
        </p:spPr>
        <p:txBody>
          <a:bodyPr vert="horz" lIns="77925" tIns="38963" rIns="77925" bIns="38963" rtlCol="0" anchor="ctr"/>
          <a:lstStyle>
            <a:lvl1pPr algn="ctr" fontAlgn="auto">
              <a:spcBef>
                <a:spcPts val="0"/>
              </a:spcBef>
              <a:spcAft>
                <a:spcPts val="0"/>
              </a:spcAft>
              <a:defRPr sz="900" b="1">
                <a:solidFill>
                  <a:schemeClr val="bg1"/>
                </a:solidFill>
                <a:latin typeface="Arial"/>
                <a:cs typeface="+mn-cs"/>
              </a:defRPr>
            </a:lvl1pPr>
          </a:lstStyle>
          <a:p>
            <a:pPr>
              <a:defRPr/>
            </a:pPr>
            <a:fld id="{B16801D4-B9DD-46DC-9A86-725CEEC18E36}" type="slidenum">
              <a:rPr lang="en-US"/>
              <a:pPr>
                <a:defRPr/>
              </a:pPr>
              <a:t>‹#›</a:t>
            </a:fld>
            <a:endParaRPr lang="en-US" dirty="0"/>
          </a:p>
        </p:txBody>
      </p:sp>
    </p:spTree>
    <p:extLst>
      <p:ext uri="{BB962C8B-B14F-4D97-AF65-F5344CB8AC3E}">
        <p14:creationId xmlns:p14="http://schemas.microsoft.com/office/powerpoint/2010/main" val="3829249354"/>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pos="3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3 line headline + stripes">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3" y="954042"/>
            <a:ext cx="5711492" cy="430887"/>
          </a:xfrm>
          <a:prstGeom prst="rect">
            <a:avLst/>
          </a:prstGeom>
          <a:solidFill>
            <a:srgbClr val="E32119"/>
          </a:solid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800" b="0" baseline="0">
                <a:solidFill>
                  <a:schemeClr val="bg1"/>
                </a:solidFill>
                <a:latin typeface="Arial Black" panose="020B0A04020102020204" pitchFamily="34" charset="0"/>
                <a:cs typeface="Arial"/>
              </a:defRPr>
            </a:lvl1pPr>
          </a:lstStyle>
          <a:p>
            <a:pPr marL="0" marR="0" lvl="0" indent="0" algn="l" defTabSz="405216" rtl="0" eaLnBrk="1" fontAlgn="auto" latinLnBrk="0" hangingPunct="1">
              <a:lnSpc>
                <a:spcPct val="100000"/>
              </a:lnSpc>
              <a:spcBef>
                <a:spcPct val="20000"/>
              </a:spcBef>
              <a:spcAft>
                <a:spcPts val="0"/>
              </a:spcAft>
              <a:buClrTx/>
              <a:buSzTx/>
              <a:buFont typeface="Arial"/>
              <a:buNone/>
              <a:tabLst/>
              <a:defRPr/>
            </a:pPr>
            <a:r>
              <a:rPr lang="en-US" dirty="0" smtClean="0"/>
              <a:t>CLICK TO ADD HEADLINE</a:t>
            </a:r>
            <a:endParaRPr lang="fr-FR" sz="4300" b="1" dirty="0" smtClean="0">
              <a:solidFill>
                <a:srgbClr val="E32119"/>
              </a:solidFill>
              <a:latin typeface="Arial"/>
              <a:cs typeface="Arial"/>
            </a:endParaRPr>
          </a:p>
        </p:txBody>
      </p:sp>
      <p:sp>
        <p:nvSpPr>
          <p:cNvPr id="3" name="Text Placeholder 2"/>
          <p:cNvSpPr>
            <a:spLocks noGrp="1"/>
          </p:cNvSpPr>
          <p:nvPr>
            <p:ph type="body" sz="quarter" idx="13" hasCustomPrompt="1"/>
          </p:nvPr>
        </p:nvSpPr>
        <p:spPr>
          <a:xfrm>
            <a:off x="527219" y="2685443"/>
            <a:ext cx="7088287" cy="484188"/>
          </a:xfrm>
          <a:prstGeom prst="rect">
            <a:avLst/>
          </a:prstGeom>
        </p:spPr>
        <p:txBody>
          <a:bodyPr lIns="81043" tIns="40522" rIns="81043" bIns="40522"/>
          <a:lstStyle>
            <a:lvl1pPr marL="0" indent="0">
              <a:buNone/>
              <a:defRPr sz="1600" b="1">
                <a:latin typeface="Arial" panose="020B0604020202020204" pitchFamily="34" charset="0"/>
                <a:cs typeface="Arial" panose="020B0604020202020204" pitchFamily="34" charset="0"/>
              </a:defRPr>
            </a:lvl1pPr>
            <a:lvl3pPr marL="810433" indent="0">
              <a:buNone/>
              <a:defRPr sz="1400"/>
            </a:lvl3pPr>
            <a:lvl4pPr>
              <a:defRPr sz="1400"/>
            </a:lvl4pPr>
            <a:lvl5pPr>
              <a:defRPr sz="1400"/>
            </a:lvl5pPr>
          </a:lstStyle>
          <a:p>
            <a:pPr lvl="0"/>
            <a:r>
              <a:rPr lang="en-US" dirty="0" smtClean="0"/>
              <a:t>CLICK TO EDIT SUB HEAD TEXT</a:t>
            </a:r>
          </a:p>
          <a:p>
            <a:pPr lvl="0"/>
            <a:r>
              <a:rPr lang="en-US" dirty="0" smtClean="0"/>
              <a:t>	SECOND LEVEL</a:t>
            </a:r>
          </a:p>
        </p:txBody>
      </p:sp>
      <p:sp>
        <p:nvSpPr>
          <p:cNvPr id="16" name="Text Placeholder 7"/>
          <p:cNvSpPr>
            <a:spLocks noGrp="1"/>
          </p:cNvSpPr>
          <p:nvPr>
            <p:ph type="body" sz="quarter" idx="14" hasCustomPrompt="1"/>
          </p:nvPr>
        </p:nvSpPr>
        <p:spPr>
          <a:xfrm>
            <a:off x="3" y="1384929"/>
            <a:ext cx="5711492" cy="430887"/>
          </a:xfrm>
          <a:prstGeom prst="rect">
            <a:avLst/>
          </a:prstGeom>
          <a:solidFill>
            <a:schemeClr val="accent2"/>
          </a:solid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800" b="0" baseline="0">
                <a:solidFill>
                  <a:schemeClr val="bg1"/>
                </a:solidFill>
                <a:latin typeface="Arial Black" panose="020B0A04020102020204" pitchFamily="34" charset="0"/>
                <a:cs typeface="Arial"/>
              </a:defRPr>
            </a:lvl1pPr>
          </a:lstStyle>
          <a:p>
            <a:pPr marL="0" marR="0" lvl="0" indent="0" algn="l" defTabSz="405216" rtl="0" eaLnBrk="1" fontAlgn="auto" latinLnBrk="0" hangingPunct="1">
              <a:lnSpc>
                <a:spcPct val="100000"/>
              </a:lnSpc>
              <a:spcBef>
                <a:spcPct val="20000"/>
              </a:spcBef>
              <a:spcAft>
                <a:spcPts val="0"/>
              </a:spcAft>
              <a:buClrTx/>
              <a:buSzTx/>
              <a:buFont typeface="Arial"/>
              <a:buNone/>
              <a:tabLst/>
              <a:defRPr/>
            </a:pPr>
            <a:r>
              <a:rPr lang="en-US" dirty="0" smtClean="0"/>
              <a:t>CLICK TO ADD HEADLINE</a:t>
            </a:r>
            <a:endParaRPr lang="fr-FR" sz="4300" b="1" dirty="0" smtClean="0">
              <a:solidFill>
                <a:srgbClr val="E32119"/>
              </a:solidFill>
              <a:latin typeface="Arial"/>
              <a:cs typeface="Arial"/>
            </a:endParaRPr>
          </a:p>
        </p:txBody>
      </p:sp>
      <p:sp>
        <p:nvSpPr>
          <p:cNvPr id="27" name="Text Placeholder 7"/>
          <p:cNvSpPr>
            <a:spLocks noGrp="1"/>
          </p:cNvSpPr>
          <p:nvPr>
            <p:ph type="body" sz="quarter" idx="15" hasCustomPrompt="1"/>
          </p:nvPr>
        </p:nvSpPr>
        <p:spPr>
          <a:xfrm>
            <a:off x="3" y="1815816"/>
            <a:ext cx="5711492" cy="430887"/>
          </a:xfrm>
          <a:prstGeom prst="rect">
            <a:avLst/>
          </a:prstGeom>
          <a:solidFill>
            <a:schemeClr val="accent3"/>
          </a:solidFill>
          <a:ln>
            <a:noFill/>
          </a:ln>
        </p:spPr>
        <p:txBody>
          <a:bodyPr vert="horz" wrap="none" lIns="574322" tIns="0" rIns="95720" bIns="0" anchor="t" anchorCtr="0">
            <a:spAutoFit/>
          </a:bodyPr>
          <a:lstStyle>
            <a:lvl1pPr marL="0" marR="0" indent="0" algn="l" defTabSz="405216" rtl="0" eaLnBrk="1" fontAlgn="auto" latinLnBrk="0" hangingPunct="1">
              <a:lnSpc>
                <a:spcPct val="100000"/>
              </a:lnSpc>
              <a:spcBef>
                <a:spcPct val="20000"/>
              </a:spcBef>
              <a:spcAft>
                <a:spcPts val="0"/>
              </a:spcAft>
              <a:buClrTx/>
              <a:buSzTx/>
              <a:buFont typeface="Arial"/>
              <a:buNone/>
              <a:tabLst/>
              <a:defRPr sz="2800" b="0" baseline="0">
                <a:solidFill>
                  <a:schemeClr val="bg1"/>
                </a:solidFill>
                <a:latin typeface="Arial Black" panose="020B0A04020102020204" pitchFamily="34" charset="0"/>
                <a:cs typeface="Arial"/>
              </a:defRPr>
            </a:lvl1pPr>
          </a:lstStyle>
          <a:p>
            <a:pPr marL="0" marR="0" lvl="0" indent="0" algn="l" defTabSz="405216" rtl="0" eaLnBrk="1" fontAlgn="auto" latinLnBrk="0" hangingPunct="1">
              <a:lnSpc>
                <a:spcPct val="100000"/>
              </a:lnSpc>
              <a:spcBef>
                <a:spcPct val="20000"/>
              </a:spcBef>
              <a:spcAft>
                <a:spcPts val="0"/>
              </a:spcAft>
              <a:buClrTx/>
              <a:buSzTx/>
              <a:buFont typeface="Arial"/>
              <a:buNone/>
              <a:tabLst/>
              <a:defRPr/>
            </a:pPr>
            <a:r>
              <a:rPr lang="en-US" dirty="0" smtClean="0"/>
              <a:t>CLICK TO ADD HEADLINE</a:t>
            </a:r>
            <a:endParaRPr lang="fr-FR" sz="4300" b="1" dirty="0" smtClean="0">
              <a:solidFill>
                <a:srgbClr val="E32119"/>
              </a:solidFill>
              <a:latin typeface="Arial"/>
              <a:cs typeface="Arial"/>
            </a:endParaRPr>
          </a:p>
        </p:txBody>
      </p:sp>
      <p:sp>
        <p:nvSpPr>
          <p:cNvPr id="18" name="Text Placeholder 2"/>
          <p:cNvSpPr>
            <a:spLocks noGrp="1"/>
          </p:cNvSpPr>
          <p:nvPr>
            <p:ph type="body" sz="quarter" idx="16" hasCustomPrompt="1"/>
          </p:nvPr>
        </p:nvSpPr>
        <p:spPr>
          <a:xfrm>
            <a:off x="527219" y="3366192"/>
            <a:ext cx="5073162" cy="484188"/>
          </a:xfrm>
          <a:prstGeom prst="rect">
            <a:avLst/>
          </a:prstGeom>
        </p:spPr>
        <p:txBody>
          <a:bodyPr lIns="81043" tIns="40522" rIns="81043" bIns="40522"/>
          <a:lstStyle>
            <a:lvl1pPr marL="0" indent="0">
              <a:buNone/>
              <a:defRPr sz="1400" b="0">
                <a:latin typeface="Arial" panose="020B0604020202020204" pitchFamily="34" charset="0"/>
                <a:cs typeface="Arial" panose="020B0604020202020204" pitchFamily="34" charset="0"/>
              </a:defRPr>
            </a:lvl1pPr>
            <a:lvl3pPr marL="810433" indent="0">
              <a:buNone/>
              <a:defRPr sz="1400"/>
            </a:lvl3pPr>
            <a:lvl4pPr>
              <a:defRPr sz="1400"/>
            </a:lvl4pPr>
            <a:lvl5pPr>
              <a:defRPr sz="1400"/>
            </a:lvl5pPr>
          </a:lstStyle>
          <a:p>
            <a:pPr lvl="0"/>
            <a:r>
              <a:rPr lang="en-US" dirty="0" smtClean="0"/>
              <a:t>Audience</a:t>
            </a:r>
          </a:p>
        </p:txBody>
      </p:sp>
      <p:sp>
        <p:nvSpPr>
          <p:cNvPr id="28" name="Text Placeholder 2"/>
          <p:cNvSpPr>
            <a:spLocks noGrp="1"/>
          </p:cNvSpPr>
          <p:nvPr>
            <p:ph type="body" sz="quarter" idx="17" hasCustomPrompt="1"/>
          </p:nvPr>
        </p:nvSpPr>
        <p:spPr>
          <a:xfrm>
            <a:off x="527219" y="3897562"/>
            <a:ext cx="5073162" cy="484188"/>
          </a:xfrm>
          <a:prstGeom prst="rect">
            <a:avLst/>
          </a:prstGeom>
        </p:spPr>
        <p:txBody>
          <a:bodyPr lIns="81043" tIns="40522" rIns="81043" bIns="40522"/>
          <a:lstStyle>
            <a:lvl1pPr marL="0" indent="0">
              <a:buNone/>
              <a:defRPr sz="1400" b="0">
                <a:latin typeface="Arial" panose="020B0604020202020204" pitchFamily="34" charset="0"/>
                <a:cs typeface="Arial" panose="020B0604020202020204" pitchFamily="34" charset="0"/>
              </a:defRPr>
            </a:lvl1pPr>
            <a:lvl3pPr marL="810433" indent="0">
              <a:buNone/>
              <a:defRPr sz="1400"/>
            </a:lvl3pPr>
            <a:lvl4pPr>
              <a:defRPr sz="1400"/>
            </a:lvl4pPr>
            <a:lvl5pPr>
              <a:defRPr sz="1400"/>
            </a:lvl5pPr>
          </a:lstStyle>
          <a:p>
            <a:pPr lvl="0"/>
            <a:r>
              <a:rPr lang="en-US" dirty="0" smtClean="0"/>
              <a:t>Date</a:t>
            </a:r>
          </a:p>
        </p:txBody>
      </p:sp>
      <p:pic>
        <p:nvPicPr>
          <p:cNvPr id="9" name="Picture 8" descr="10914100_RMR_PPT_Master_BG_A4_1.4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789" y="4592326"/>
            <a:ext cx="1152950" cy="929324"/>
          </a:xfrm>
          <a:prstGeom prst="rect">
            <a:avLst/>
          </a:prstGeom>
        </p:spPr>
      </p:pic>
    </p:spTree>
    <p:extLst>
      <p:ext uri="{BB962C8B-B14F-4D97-AF65-F5344CB8AC3E}">
        <p14:creationId xmlns:p14="http://schemas.microsoft.com/office/powerpoint/2010/main" val="407465861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240">
          <p15:clr>
            <a:srgbClr val="FBAE40"/>
          </p15:clr>
        </p15:guide>
        <p15:guide id="2" orient="horz" pos="2160">
          <p15:clr>
            <a:srgbClr val="FBAE40"/>
          </p15:clr>
        </p15:guide>
        <p15:guide id="3" orient="horz" pos="4178">
          <p15:clr>
            <a:srgbClr val="FBAE40"/>
          </p15:clr>
        </p15:guide>
        <p15:guide id="4" pos="4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ext slide (2 line headline)">
    <p:spTree>
      <p:nvGrpSpPr>
        <p:cNvPr id="1" name=""/>
        <p:cNvGrpSpPr/>
        <p:nvPr/>
      </p:nvGrpSpPr>
      <p:grpSpPr>
        <a:xfrm>
          <a:off x="0" y="0"/>
          <a:ext cx="0" cy="0"/>
          <a:chOff x="0" y="0"/>
          <a:chExt cx="0" cy="0"/>
        </a:xfrm>
      </p:grpSpPr>
      <p:grpSp>
        <p:nvGrpSpPr>
          <p:cNvPr id="16" name="Group 16"/>
          <p:cNvGrpSpPr/>
          <p:nvPr userDrawn="1"/>
        </p:nvGrpSpPr>
        <p:grpSpPr>
          <a:xfrm>
            <a:off x="7813675" y="5534240"/>
            <a:ext cx="1287670" cy="180759"/>
            <a:chOff x="8164619" y="6615952"/>
            <a:chExt cx="1695174" cy="242048"/>
          </a:xfrm>
        </p:grpSpPr>
        <p:grpSp>
          <p:nvGrpSpPr>
            <p:cNvPr id="17" name="Group 18"/>
            <p:cNvGrpSpPr/>
            <p:nvPr/>
          </p:nvGrpSpPr>
          <p:grpSpPr>
            <a:xfrm>
              <a:off x="8164619" y="6615952"/>
              <a:ext cx="1695174" cy="242048"/>
              <a:chOff x="8164619" y="6615952"/>
              <a:chExt cx="1695174" cy="242048"/>
            </a:xfrm>
          </p:grpSpPr>
          <p:sp>
            <p:nvSpPr>
              <p:cNvPr id="19" name="Rectangle 18"/>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20"/>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ectangle 23"/>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8" name="Rectangle 17"/>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51" name="Text Placeholder 16"/>
          <p:cNvSpPr>
            <a:spLocks noGrp="1"/>
          </p:cNvSpPr>
          <p:nvPr>
            <p:ph type="body" sz="quarter" idx="14"/>
          </p:nvPr>
        </p:nvSpPr>
        <p:spPr>
          <a:xfrm>
            <a:off x="-32465" y="167716"/>
            <a:ext cx="7453945" cy="466556"/>
          </a:xfrm>
          <a:prstGeom prst="rect">
            <a:avLst/>
          </a:prstGeom>
          <a:solidFill>
            <a:srgbClr val="009CDA"/>
          </a:solidFill>
        </p:spPr>
        <p:txBody>
          <a:bodyPr wrap="none" lIns="574322" tIns="40522" rIns="81043" bIns="40522">
            <a:spAutoFit/>
          </a:bodyPr>
          <a:lstStyle>
            <a:lvl1pPr marL="0" indent="0">
              <a:buNone/>
              <a:defRPr sz="25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52" name="Text Placeholder 16"/>
          <p:cNvSpPr>
            <a:spLocks noGrp="1"/>
          </p:cNvSpPr>
          <p:nvPr>
            <p:ph type="body" sz="quarter" idx="15"/>
          </p:nvPr>
        </p:nvSpPr>
        <p:spPr>
          <a:xfrm>
            <a:off x="-32465" y="605470"/>
            <a:ext cx="7453945" cy="466556"/>
          </a:xfrm>
          <a:prstGeom prst="rect">
            <a:avLst/>
          </a:prstGeom>
          <a:solidFill>
            <a:srgbClr val="009CDA"/>
          </a:solidFill>
        </p:spPr>
        <p:txBody>
          <a:bodyPr wrap="none" lIns="574322" tIns="40522" rIns="81043" bIns="40522">
            <a:spAutoFit/>
          </a:bodyPr>
          <a:lstStyle>
            <a:lvl1pPr marL="0" indent="0">
              <a:buNone/>
              <a:defRPr sz="25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53" name="Text Placeholder 7"/>
          <p:cNvSpPr>
            <a:spLocks noGrp="1"/>
          </p:cNvSpPr>
          <p:nvPr>
            <p:ph type="body" sz="quarter" idx="12"/>
          </p:nvPr>
        </p:nvSpPr>
        <p:spPr>
          <a:xfrm>
            <a:off x="488661" y="1258240"/>
            <a:ext cx="7638945" cy="4237156"/>
          </a:xfrm>
          <a:prstGeom prst="rect">
            <a:avLst/>
          </a:prstGeom>
        </p:spPr>
        <p:txBody>
          <a:bodyPr vert="horz" lIns="81043" tIns="40522" rIns="81043" bIns="40522"/>
          <a:lstStyle>
            <a:lvl1pPr marL="151956" indent="-151956">
              <a:lnSpc>
                <a:spcPct val="100000"/>
              </a:lnSpc>
              <a:spcBef>
                <a:spcPts val="0"/>
              </a:spcBef>
              <a:spcAft>
                <a:spcPts val="1418"/>
              </a:spcAft>
              <a:buClr>
                <a:srgbClr val="E32119"/>
              </a:buClr>
              <a:buFont typeface="Wingdings" panose="05000000000000000000" pitchFamily="2" charset="2"/>
              <a:buChar char="§"/>
              <a:defRPr sz="1400" b="0" baseline="0">
                <a:solidFill>
                  <a:schemeClr val="tx1"/>
                </a:solidFill>
                <a:latin typeface="Arial"/>
              </a:defRPr>
            </a:lvl1pPr>
            <a:lvl2pPr marL="557172" indent="-151956">
              <a:lnSpc>
                <a:spcPct val="100000"/>
              </a:lnSpc>
              <a:spcBef>
                <a:spcPts val="0"/>
              </a:spcBef>
              <a:spcAft>
                <a:spcPts val="1418"/>
              </a:spcAft>
              <a:buClr>
                <a:srgbClr val="E32119"/>
              </a:buClr>
              <a:buFont typeface="Wingdings" panose="05000000000000000000" pitchFamily="2" charset="2"/>
              <a:buChar char="§"/>
              <a:defRPr sz="1400" b="0">
                <a:latin typeface="Arial"/>
              </a:defRPr>
            </a:lvl2pPr>
            <a:lvl3pPr marL="1063693" indent="-253260">
              <a:lnSpc>
                <a:spcPct val="100000"/>
              </a:lnSpc>
              <a:spcBef>
                <a:spcPts val="0"/>
              </a:spcBef>
              <a:spcAft>
                <a:spcPts val="1418"/>
              </a:spcAft>
              <a:buClr>
                <a:srgbClr val="E32119"/>
              </a:buClr>
              <a:buFont typeface="Wingdings" panose="05000000000000000000" pitchFamily="2" charset="2"/>
              <a:buChar char="§"/>
              <a:defRPr sz="1400" b="0">
                <a:solidFill>
                  <a:schemeClr val="tx1"/>
                </a:solidFill>
                <a:latin typeface="Arial"/>
              </a:defRPr>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4" name="Slide Number Placeholder 11"/>
          <p:cNvSpPr>
            <a:spLocks noGrp="1"/>
          </p:cNvSpPr>
          <p:nvPr>
            <p:ph type="sldNum" sz="quarter" idx="16"/>
          </p:nvPr>
        </p:nvSpPr>
        <p:spPr>
          <a:xfrm>
            <a:off x="8202834" y="5462819"/>
            <a:ext cx="502626" cy="304271"/>
          </a:xfrm>
          <a:prstGeom prst="rect">
            <a:avLst/>
          </a:prstGeom>
        </p:spPr>
        <p:txBody>
          <a:bodyPr vert="horz" lIns="81043" tIns="40522" rIns="81043" bIns="40522" rtlCol="0" anchor="ctr"/>
          <a:lstStyle>
            <a:lvl1pPr algn="ctr" fontAlgn="auto">
              <a:spcBef>
                <a:spcPts val="0"/>
              </a:spcBef>
              <a:spcAft>
                <a:spcPts val="0"/>
              </a:spcAft>
              <a:defRPr sz="900" b="1">
                <a:solidFill>
                  <a:schemeClr val="bg1"/>
                </a:solidFill>
                <a:latin typeface="Arial"/>
                <a:cs typeface="+mn-cs"/>
              </a:defRPr>
            </a:lvl1pPr>
          </a:lstStyle>
          <a:p>
            <a:pPr>
              <a:defRPr/>
            </a:pPr>
            <a:fld id="{FA4DB5BE-23E5-43B5-BA03-2E6F01DBE3B1}" type="slidenum">
              <a:rPr lang="en-US" smtClean="0"/>
              <a:pPr>
                <a:defRPr/>
              </a:pPr>
              <a:t>‹#›</a:t>
            </a:fld>
            <a:endParaRPr lang="en-US" dirty="0"/>
          </a:p>
        </p:txBody>
      </p:sp>
    </p:spTree>
    <p:extLst>
      <p:ext uri="{BB962C8B-B14F-4D97-AF65-F5344CB8AC3E}">
        <p14:creationId xmlns:p14="http://schemas.microsoft.com/office/powerpoint/2010/main" val="297027829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3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649194"/>
      </p:ext>
    </p:extLst>
  </p:cSld>
  <p:clrMap bg1="lt1" tx1="dk1" bg2="lt2" tx2="dk2" accent1="accent1" accent2="accent2" accent3="accent3" accent4="accent4" accent5="accent5" accent6="accent6" hlink="hlink" folHlink="folHlink"/>
  <p:sldLayoutIdLst>
    <p:sldLayoutId id="2147483694" r:id="rId1"/>
    <p:sldLayoutId id="2147483682" r:id="rId2"/>
    <p:sldLayoutId id="2147483678" r:id="rId3"/>
    <p:sldLayoutId id="2147483679" r:id="rId4"/>
    <p:sldLayoutId id="2147483680" r:id="rId5"/>
    <p:sldLayoutId id="2147483681" r:id="rId6"/>
    <p:sldLayoutId id="2147483683" r:id="rId7"/>
    <p:sldLayoutId id="2147483692" r:id="rId8"/>
    <p:sldLayoutId id="2147483693" r:id="rId9"/>
    <p:sldLayoutId id="2147483695" r:id="rId10"/>
  </p:sldLayoutIdLst>
  <p:timing>
    <p:tnLst>
      <p:par>
        <p:cTn id="1" dur="indefinite" restart="never" nodeType="tmRoot"/>
      </p:par>
    </p:tnLst>
  </p:timing>
  <p:hf hdr="0" ftr="0"/>
  <p:txStyles>
    <p:titleStyle>
      <a:lvl1pPr algn="ctr" defTabSz="405216" rtl="0" eaLnBrk="1" latinLnBrk="0" hangingPunct="1">
        <a:spcBef>
          <a:spcPct val="0"/>
        </a:spcBef>
        <a:buNone/>
        <a:defRPr sz="3900" kern="1200">
          <a:solidFill>
            <a:schemeClr val="tx1"/>
          </a:solidFill>
          <a:latin typeface="+mj-lt"/>
          <a:ea typeface="+mj-ea"/>
          <a:cs typeface="+mj-cs"/>
        </a:defRPr>
      </a:lvl1pPr>
    </p:titleStyle>
    <p:bodyStyle>
      <a:lvl1pPr marL="303912" indent="-303912" algn="l" defTabSz="405216" rtl="0" eaLnBrk="1" latinLnBrk="0" hangingPunct="1">
        <a:spcBef>
          <a:spcPct val="20000"/>
        </a:spcBef>
        <a:buFont typeface="Arial"/>
        <a:buChar char="•"/>
        <a:defRPr sz="2800" kern="1200">
          <a:solidFill>
            <a:schemeClr val="tx1"/>
          </a:solidFill>
          <a:latin typeface="+mn-lt"/>
          <a:ea typeface="+mn-ea"/>
          <a:cs typeface="+mn-cs"/>
        </a:defRPr>
      </a:lvl1pPr>
      <a:lvl2pPr marL="658477" indent="-253260" algn="l" defTabSz="405216" rtl="0" eaLnBrk="1" latinLnBrk="0" hangingPunct="1">
        <a:spcBef>
          <a:spcPct val="20000"/>
        </a:spcBef>
        <a:buFont typeface="Arial"/>
        <a:buChar char="–"/>
        <a:defRPr sz="2500" kern="1200">
          <a:solidFill>
            <a:schemeClr val="tx1"/>
          </a:solidFill>
          <a:latin typeface="+mn-lt"/>
          <a:ea typeface="+mn-ea"/>
          <a:cs typeface="+mn-cs"/>
        </a:defRPr>
      </a:lvl2pPr>
      <a:lvl3pPr marL="1013041" indent="-202608" algn="l" defTabSz="405216" rtl="0" eaLnBrk="1" latinLnBrk="0" hangingPunct="1">
        <a:spcBef>
          <a:spcPct val="20000"/>
        </a:spcBef>
        <a:buFont typeface="Arial"/>
        <a:buChar char="•"/>
        <a:defRPr sz="2100" kern="1200">
          <a:solidFill>
            <a:schemeClr val="tx1"/>
          </a:solidFill>
          <a:latin typeface="+mn-lt"/>
          <a:ea typeface="+mn-ea"/>
          <a:cs typeface="+mn-cs"/>
        </a:defRPr>
      </a:lvl3pPr>
      <a:lvl4pPr marL="1418257" indent="-202608" algn="l" defTabSz="405216" rtl="0" eaLnBrk="1" latinLnBrk="0" hangingPunct="1">
        <a:spcBef>
          <a:spcPct val="20000"/>
        </a:spcBef>
        <a:buFont typeface="Arial"/>
        <a:buChar char="–"/>
        <a:defRPr sz="1800" kern="1200">
          <a:solidFill>
            <a:schemeClr val="tx1"/>
          </a:solidFill>
          <a:latin typeface="+mn-lt"/>
          <a:ea typeface="+mn-ea"/>
          <a:cs typeface="+mn-cs"/>
        </a:defRPr>
      </a:lvl4pPr>
      <a:lvl5pPr marL="1823474" indent="-202608" algn="l" defTabSz="405216" rtl="0" eaLnBrk="1" latinLnBrk="0" hangingPunct="1">
        <a:spcBef>
          <a:spcPct val="20000"/>
        </a:spcBef>
        <a:buFont typeface="Arial"/>
        <a:buChar char="»"/>
        <a:defRPr sz="1800" kern="1200">
          <a:solidFill>
            <a:schemeClr val="tx1"/>
          </a:solidFill>
          <a:latin typeface="+mn-lt"/>
          <a:ea typeface="+mn-ea"/>
          <a:cs typeface="+mn-cs"/>
        </a:defRPr>
      </a:lvl5pPr>
      <a:lvl6pPr marL="2228690" indent="-202608" algn="l" defTabSz="405216" rtl="0" eaLnBrk="1" latinLnBrk="0" hangingPunct="1">
        <a:spcBef>
          <a:spcPct val="20000"/>
        </a:spcBef>
        <a:buFont typeface="Arial"/>
        <a:buChar char="•"/>
        <a:defRPr sz="1800" kern="1200">
          <a:solidFill>
            <a:schemeClr val="tx1"/>
          </a:solidFill>
          <a:latin typeface="+mn-lt"/>
          <a:ea typeface="+mn-ea"/>
          <a:cs typeface="+mn-cs"/>
        </a:defRPr>
      </a:lvl6pPr>
      <a:lvl7pPr marL="2633906" indent="-202608" algn="l" defTabSz="405216" rtl="0" eaLnBrk="1" latinLnBrk="0" hangingPunct="1">
        <a:spcBef>
          <a:spcPct val="20000"/>
        </a:spcBef>
        <a:buFont typeface="Arial"/>
        <a:buChar char="•"/>
        <a:defRPr sz="1800" kern="1200">
          <a:solidFill>
            <a:schemeClr val="tx1"/>
          </a:solidFill>
          <a:latin typeface="+mn-lt"/>
          <a:ea typeface="+mn-ea"/>
          <a:cs typeface="+mn-cs"/>
        </a:defRPr>
      </a:lvl7pPr>
      <a:lvl8pPr marL="3039123" indent="-202608" algn="l" defTabSz="405216" rtl="0" eaLnBrk="1" latinLnBrk="0" hangingPunct="1">
        <a:spcBef>
          <a:spcPct val="20000"/>
        </a:spcBef>
        <a:buFont typeface="Arial"/>
        <a:buChar char="•"/>
        <a:defRPr sz="1800" kern="1200">
          <a:solidFill>
            <a:schemeClr val="tx1"/>
          </a:solidFill>
          <a:latin typeface="+mn-lt"/>
          <a:ea typeface="+mn-ea"/>
          <a:cs typeface="+mn-cs"/>
        </a:defRPr>
      </a:lvl8pPr>
      <a:lvl9pPr marL="3444339" indent="-202608" algn="l" defTabSz="40521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5216" rtl="0" eaLnBrk="1" latinLnBrk="0" hangingPunct="1">
        <a:defRPr sz="1600" kern="1200">
          <a:solidFill>
            <a:schemeClr val="tx1"/>
          </a:solidFill>
          <a:latin typeface="+mn-lt"/>
          <a:ea typeface="+mn-ea"/>
          <a:cs typeface="+mn-cs"/>
        </a:defRPr>
      </a:lvl1pPr>
      <a:lvl2pPr marL="405216" algn="l" defTabSz="405216" rtl="0" eaLnBrk="1" latinLnBrk="0" hangingPunct="1">
        <a:defRPr sz="1600" kern="1200">
          <a:solidFill>
            <a:schemeClr val="tx1"/>
          </a:solidFill>
          <a:latin typeface="+mn-lt"/>
          <a:ea typeface="+mn-ea"/>
          <a:cs typeface="+mn-cs"/>
        </a:defRPr>
      </a:lvl2pPr>
      <a:lvl3pPr marL="810433" algn="l" defTabSz="405216" rtl="0" eaLnBrk="1" latinLnBrk="0" hangingPunct="1">
        <a:defRPr sz="1600" kern="1200">
          <a:solidFill>
            <a:schemeClr val="tx1"/>
          </a:solidFill>
          <a:latin typeface="+mn-lt"/>
          <a:ea typeface="+mn-ea"/>
          <a:cs typeface="+mn-cs"/>
        </a:defRPr>
      </a:lvl3pPr>
      <a:lvl4pPr marL="1215649" algn="l" defTabSz="405216" rtl="0" eaLnBrk="1" latinLnBrk="0" hangingPunct="1">
        <a:defRPr sz="1600" kern="1200">
          <a:solidFill>
            <a:schemeClr val="tx1"/>
          </a:solidFill>
          <a:latin typeface="+mn-lt"/>
          <a:ea typeface="+mn-ea"/>
          <a:cs typeface="+mn-cs"/>
        </a:defRPr>
      </a:lvl4pPr>
      <a:lvl5pPr marL="1620865" algn="l" defTabSz="405216" rtl="0" eaLnBrk="1" latinLnBrk="0" hangingPunct="1">
        <a:defRPr sz="1600" kern="1200">
          <a:solidFill>
            <a:schemeClr val="tx1"/>
          </a:solidFill>
          <a:latin typeface="+mn-lt"/>
          <a:ea typeface="+mn-ea"/>
          <a:cs typeface="+mn-cs"/>
        </a:defRPr>
      </a:lvl5pPr>
      <a:lvl6pPr marL="2026082" algn="l" defTabSz="405216" rtl="0" eaLnBrk="1" latinLnBrk="0" hangingPunct="1">
        <a:defRPr sz="1600" kern="1200">
          <a:solidFill>
            <a:schemeClr val="tx1"/>
          </a:solidFill>
          <a:latin typeface="+mn-lt"/>
          <a:ea typeface="+mn-ea"/>
          <a:cs typeface="+mn-cs"/>
        </a:defRPr>
      </a:lvl6pPr>
      <a:lvl7pPr marL="2431298" algn="l" defTabSz="405216" rtl="0" eaLnBrk="1" latinLnBrk="0" hangingPunct="1">
        <a:defRPr sz="1600" kern="1200">
          <a:solidFill>
            <a:schemeClr val="tx1"/>
          </a:solidFill>
          <a:latin typeface="+mn-lt"/>
          <a:ea typeface="+mn-ea"/>
          <a:cs typeface="+mn-cs"/>
        </a:defRPr>
      </a:lvl7pPr>
      <a:lvl8pPr marL="2836515" algn="l" defTabSz="405216" rtl="0" eaLnBrk="1" latinLnBrk="0" hangingPunct="1">
        <a:defRPr sz="1600" kern="1200">
          <a:solidFill>
            <a:schemeClr val="tx1"/>
          </a:solidFill>
          <a:latin typeface="+mn-lt"/>
          <a:ea typeface="+mn-ea"/>
          <a:cs typeface="+mn-cs"/>
        </a:defRPr>
      </a:lvl8pPr>
      <a:lvl9pPr marL="3241731" algn="l" defTabSz="4052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hart" Target="../charts/chart12.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chart" Target="../charts/chart24.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chart" Target="../charts/chart26.xml"/><Relationship Id="rId7" Type="http://schemas.openxmlformats.org/officeDocument/2006/relationships/chart" Target="../charts/chart30.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2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8891" y="172844"/>
            <a:ext cx="4065109" cy="5542156"/>
          </a:xfrm>
          <a:prstGeom prst="rect">
            <a:avLst/>
          </a:prstGeom>
        </p:spPr>
      </p:pic>
      <p:sp>
        <p:nvSpPr>
          <p:cNvPr id="3" name="Text Placeholder 2"/>
          <p:cNvSpPr>
            <a:spLocks noGrp="1"/>
          </p:cNvSpPr>
          <p:nvPr>
            <p:ph type="body" sz="quarter" idx="13"/>
          </p:nvPr>
        </p:nvSpPr>
        <p:spPr>
          <a:xfrm>
            <a:off x="595459" y="3490675"/>
            <a:ext cx="7088287" cy="484188"/>
          </a:xfrm>
        </p:spPr>
        <p:txBody>
          <a:bodyPr/>
          <a:lstStyle/>
          <a:p>
            <a:r>
              <a:rPr lang="en-GB" dirty="0" smtClean="0"/>
              <a:t>ALL LIFE STAGES READ AND RESPOND </a:t>
            </a:r>
          </a:p>
          <a:p>
            <a:r>
              <a:rPr lang="en-GB" dirty="0" smtClean="0"/>
              <a:t>TO MAIL</a:t>
            </a:r>
            <a:endParaRPr lang="en-GB" dirty="0"/>
          </a:p>
          <a:p>
            <a:endParaRPr lang="en-GB" dirty="0"/>
          </a:p>
        </p:txBody>
      </p:sp>
      <p:sp>
        <p:nvSpPr>
          <p:cNvPr id="7" name="Text Placeholder 6"/>
          <p:cNvSpPr>
            <a:spLocks noGrp="1"/>
          </p:cNvSpPr>
          <p:nvPr>
            <p:ph type="body" sz="quarter" idx="17"/>
          </p:nvPr>
        </p:nvSpPr>
        <p:spPr>
          <a:xfrm>
            <a:off x="622755" y="4170522"/>
            <a:ext cx="5073162" cy="484188"/>
          </a:xfrm>
        </p:spPr>
        <p:txBody>
          <a:bodyPr/>
          <a:lstStyle/>
          <a:p>
            <a:r>
              <a:rPr lang="en-GB" dirty="0" smtClean="0"/>
              <a:t>June 2016</a:t>
            </a:r>
            <a:endParaRPr lang="en-GB" dirty="0"/>
          </a:p>
        </p:txBody>
      </p:sp>
      <p:sp>
        <p:nvSpPr>
          <p:cNvPr id="13" name="Text Placeholder 1"/>
          <p:cNvSpPr txBox="1">
            <a:spLocks/>
          </p:cNvSpPr>
          <p:nvPr/>
        </p:nvSpPr>
        <p:spPr>
          <a:xfrm>
            <a:off x="2" y="900650"/>
            <a:ext cx="2164407" cy="738664"/>
          </a:xfrm>
          <a:prstGeom prst="rect">
            <a:avLst/>
          </a:prstGeom>
          <a:solidFill>
            <a:srgbClr val="E32119"/>
          </a:solidFill>
          <a:ln>
            <a:solidFill>
              <a:srgbClr val="E32119"/>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kern="1200" cap="all" baseline="0">
                <a:solidFill>
                  <a:schemeClr val="bg1"/>
                </a:solidFill>
                <a:latin typeface="Arial Black" panose="020B0A04020102020204" pitchFamily="34" charset="0"/>
                <a:ea typeface="+mn-ea"/>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all" spc="0" normalizeH="0" baseline="0" noProof="0" dirty="0" smtClean="0">
                <a:ln>
                  <a:noFill/>
                </a:ln>
                <a:solidFill>
                  <a:srgbClr val="FFFFFF"/>
                </a:solidFill>
                <a:effectLst/>
                <a:uLnTx/>
                <a:uFillTx/>
                <a:latin typeface="Arial Black" panose="020B0A04020102020204" pitchFamily="34" charset="0"/>
                <a:ea typeface="+mn-ea"/>
                <a:cs typeface="Arial"/>
              </a:rPr>
              <a:t>the</a:t>
            </a:r>
            <a:endParaRPr kumimoji="0" lang="en-US" sz="4800" b="0" i="0" u="none" strike="noStrike" kern="1200" cap="all" spc="0" normalizeH="0" baseline="0" noProof="0" dirty="0">
              <a:ln>
                <a:noFill/>
              </a:ln>
              <a:solidFill>
                <a:srgbClr val="FFFFFF"/>
              </a:solidFill>
              <a:effectLst/>
              <a:uLnTx/>
              <a:uFillTx/>
              <a:latin typeface="Arial Black" panose="020B0A04020102020204" pitchFamily="34" charset="0"/>
              <a:ea typeface="+mn-ea"/>
              <a:cs typeface="Arial"/>
            </a:endParaRPr>
          </a:p>
        </p:txBody>
      </p:sp>
      <p:sp>
        <p:nvSpPr>
          <p:cNvPr id="14" name="Text Placeholder 3"/>
          <p:cNvSpPr txBox="1">
            <a:spLocks/>
          </p:cNvSpPr>
          <p:nvPr/>
        </p:nvSpPr>
        <p:spPr>
          <a:xfrm>
            <a:off x="2" y="1643618"/>
            <a:ext cx="5187671" cy="738664"/>
          </a:xfrm>
          <a:prstGeom prst="rect">
            <a:avLst/>
          </a:prstGeom>
          <a:solidFill>
            <a:srgbClr val="009CDA"/>
          </a:solidFill>
          <a:ln>
            <a:solidFill>
              <a:srgbClr val="009CDA"/>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kern="1200" cap="all" baseline="0">
                <a:solidFill>
                  <a:schemeClr val="bg1"/>
                </a:solidFill>
                <a:latin typeface="Arial Black" panose="020B0A04020102020204" pitchFamily="34" charset="0"/>
                <a:ea typeface="+mn-ea"/>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all" spc="0" normalizeH="0" baseline="0" noProof="0" dirty="0" smtClean="0">
                <a:ln>
                  <a:noFill/>
                </a:ln>
                <a:solidFill>
                  <a:srgbClr val="FFFFFF"/>
                </a:solidFill>
                <a:effectLst/>
                <a:uLnTx/>
                <a:uFillTx/>
                <a:latin typeface="Arial Black" panose="020B0A04020102020204" pitchFamily="34" charset="0"/>
                <a:ea typeface="+mn-ea"/>
                <a:cs typeface="Arial"/>
              </a:rPr>
              <a:t>Life stages</a:t>
            </a:r>
            <a:endParaRPr kumimoji="0" lang="en-US" sz="4800" b="0" i="0" u="none" strike="noStrike" kern="1200" cap="all" spc="0" normalizeH="0" baseline="0" noProof="0" dirty="0">
              <a:ln>
                <a:noFill/>
              </a:ln>
              <a:solidFill>
                <a:srgbClr val="FFFFFF"/>
              </a:solidFill>
              <a:effectLst/>
              <a:uLnTx/>
              <a:uFillTx/>
              <a:latin typeface="Arial Black" panose="020B0A04020102020204" pitchFamily="34" charset="0"/>
              <a:ea typeface="+mn-ea"/>
              <a:cs typeface="Arial"/>
            </a:endParaRPr>
          </a:p>
        </p:txBody>
      </p:sp>
      <p:sp>
        <p:nvSpPr>
          <p:cNvPr id="15" name="Text Placeholder 4"/>
          <p:cNvSpPr txBox="1">
            <a:spLocks/>
          </p:cNvSpPr>
          <p:nvPr/>
        </p:nvSpPr>
        <p:spPr>
          <a:xfrm>
            <a:off x="2" y="2388818"/>
            <a:ext cx="3600698" cy="738664"/>
          </a:xfrm>
          <a:prstGeom prst="rect">
            <a:avLst/>
          </a:prstGeom>
          <a:solidFill>
            <a:srgbClr val="EF8214"/>
          </a:solidFill>
          <a:ln>
            <a:solidFill>
              <a:srgbClr val="EF8214"/>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kern="1200" cap="all" baseline="0">
                <a:solidFill>
                  <a:schemeClr val="bg1"/>
                </a:solidFill>
                <a:latin typeface="Arial Black" panose="020B0A04020102020204" pitchFamily="34" charset="0"/>
                <a:ea typeface="+mn-ea"/>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all" spc="0" normalizeH="0" baseline="0" noProof="0" dirty="0" smtClean="0">
                <a:ln>
                  <a:noFill/>
                </a:ln>
                <a:solidFill>
                  <a:srgbClr val="FFFFFF"/>
                </a:solidFill>
                <a:effectLst/>
                <a:uLnTx/>
                <a:uFillTx/>
                <a:latin typeface="Arial Black" panose="020B0A04020102020204" pitchFamily="34" charset="0"/>
                <a:ea typeface="+mn-ea"/>
                <a:cs typeface="Arial"/>
              </a:rPr>
              <a:t>Of mail</a:t>
            </a:r>
            <a:endParaRPr kumimoji="0" lang="en-US" sz="4800" b="0" i="0" u="none" strike="noStrike" kern="1200" cap="all" spc="0" normalizeH="0" baseline="0" noProof="0" dirty="0">
              <a:ln>
                <a:noFill/>
              </a:ln>
              <a:solidFill>
                <a:srgbClr val="FFFFFF"/>
              </a:solidFill>
              <a:effectLst/>
              <a:uLnTx/>
              <a:uFillTx/>
              <a:latin typeface="Arial Black" panose="020B0A04020102020204" pitchFamily="34" charset="0"/>
              <a:ea typeface="+mn-ea"/>
              <a:cs typeface="Arial"/>
            </a:endParaRPr>
          </a:p>
        </p:txBody>
      </p:sp>
    </p:spTree>
    <p:extLst>
      <p:ext uri="{BB962C8B-B14F-4D97-AF65-F5344CB8AC3E}">
        <p14:creationId xmlns:p14="http://schemas.microsoft.com/office/powerpoint/2010/main" val="1329711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10</a:t>
            </a:fld>
            <a:endParaRPr lang="en-US" dirty="0"/>
          </a:p>
        </p:txBody>
      </p:sp>
      <p:sp>
        <p:nvSpPr>
          <p:cNvPr id="3" name="Text Placeholder 2"/>
          <p:cNvSpPr>
            <a:spLocks noGrp="1"/>
          </p:cNvSpPr>
          <p:nvPr>
            <p:ph type="body" sz="quarter" idx="14"/>
          </p:nvPr>
        </p:nvSpPr>
        <p:spPr>
          <a:xfrm>
            <a:off x="-32464" y="167716"/>
            <a:ext cx="6021502" cy="451167"/>
          </a:xfrm>
        </p:spPr>
        <p:txBody>
          <a:bodyPr/>
          <a:lstStyle/>
          <a:p>
            <a:r>
              <a:rPr lang="en-GB" dirty="0" smtClean="0"/>
              <a:t>SHARERS: KEY OBSERVATIONS</a:t>
            </a:r>
            <a:endParaRPr lang="en-GB" dirty="0"/>
          </a:p>
        </p:txBody>
      </p:sp>
      <p:sp>
        <p:nvSpPr>
          <p:cNvPr id="4" name="Text Placeholder 3"/>
          <p:cNvSpPr>
            <a:spLocks noGrp="1"/>
          </p:cNvSpPr>
          <p:nvPr>
            <p:ph type="body" sz="quarter" idx="12"/>
          </p:nvPr>
        </p:nvSpPr>
        <p:spPr>
          <a:xfrm>
            <a:off x="432734" y="1239516"/>
            <a:ext cx="7638945" cy="4042924"/>
          </a:xfrm>
        </p:spPr>
        <p:txBody>
          <a:bodyPr/>
          <a:lstStyle/>
          <a:p>
            <a:r>
              <a:rPr lang="en-GB" b="1" dirty="0"/>
              <a:t>Like Fledglings, Sharers are socially focused</a:t>
            </a:r>
          </a:p>
          <a:p>
            <a:pPr lvl="1">
              <a:buFont typeface="Courier New" panose="02070309020205020404" pitchFamily="49" charset="0"/>
              <a:buChar char="-"/>
            </a:pPr>
            <a:r>
              <a:rPr lang="en-GB" dirty="0"/>
              <a:t>The design, tone and style of mail should help define the brand and also encourage their desire to share which supports their social </a:t>
            </a:r>
            <a:r>
              <a:rPr lang="en-GB" dirty="0" smtClean="0"/>
              <a:t>self</a:t>
            </a:r>
          </a:p>
          <a:p>
            <a:pPr lvl="1"/>
            <a:endParaRPr lang="en-GB" dirty="0"/>
          </a:p>
          <a:p>
            <a:r>
              <a:rPr lang="en-GB" b="1" dirty="0"/>
              <a:t>Addressed mail is unusual</a:t>
            </a:r>
          </a:p>
          <a:p>
            <a:pPr lvl="1">
              <a:buFont typeface="Courier New" panose="02070309020205020404" pitchFamily="49" charset="0"/>
              <a:buChar char="-"/>
            </a:pPr>
            <a:r>
              <a:rPr lang="en-GB" dirty="0"/>
              <a:t>Create personalisation that stands out on the </a:t>
            </a:r>
            <a:r>
              <a:rPr lang="en-GB" dirty="0" smtClean="0"/>
              <a:t>doormat</a:t>
            </a:r>
          </a:p>
          <a:p>
            <a:pPr lvl="1"/>
            <a:endParaRPr lang="en-GB" dirty="0"/>
          </a:p>
          <a:p>
            <a:r>
              <a:rPr lang="en-GB" b="1" dirty="0"/>
              <a:t>Communality creates sharing ‘by default’</a:t>
            </a:r>
          </a:p>
          <a:p>
            <a:pPr lvl="1">
              <a:buFont typeface="Courier New" panose="02070309020205020404" pitchFamily="49" charset="0"/>
              <a:buChar char="-"/>
            </a:pPr>
            <a:r>
              <a:rPr lang="en-GB" dirty="0"/>
              <a:t>Keep the execution open for sharing; consider door </a:t>
            </a:r>
            <a:r>
              <a:rPr lang="en-GB" dirty="0" smtClean="0"/>
              <a:t>drops</a:t>
            </a:r>
          </a:p>
          <a:p>
            <a:pPr lvl="1"/>
            <a:endParaRPr lang="en-GB" sz="1200" dirty="0"/>
          </a:p>
          <a:p>
            <a:r>
              <a:rPr lang="en-GB" b="1" dirty="0"/>
              <a:t>Value is important to them</a:t>
            </a:r>
          </a:p>
          <a:p>
            <a:pPr lvl="1">
              <a:buFont typeface="Courier New" panose="02070309020205020404" pitchFamily="49" charset="0"/>
              <a:buChar char="-"/>
            </a:pPr>
            <a:r>
              <a:rPr lang="en-GB" dirty="0"/>
              <a:t>Make sure </a:t>
            </a:r>
            <a:r>
              <a:rPr lang="en-GB" dirty="0" smtClean="0"/>
              <a:t>value messages </a:t>
            </a:r>
            <a:r>
              <a:rPr lang="en-GB" dirty="0"/>
              <a:t>are clear and </a:t>
            </a:r>
            <a:r>
              <a:rPr lang="en-GB" dirty="0" smtClean="0"/>
              <a:t>upfront</a:t>
            </a:r>
            <a:endParaRPr lang="en-GB" dirty="0"/>
          </a:p>
          <a:p>
            <a:pPr lvl="1">
              <a:buFont typeface="Courier New" panose="02070309020205020404" pitchFamily="49" charset="0"/>
              <a:buChar char="-"/>
            </a:pPr>
            <a:endParaRPr lang="en-GB" dirty="0"/>
          </a:p>
          <a:p>
            <a:r>
              <a:rPr lang="en-GB" b="1" dirty="0"/>
              <a:t>Design for mobility</a:t>
            </a:r>
          </a:p>
          <a:p>
            <a:pPr lvl="1">
              <a:buFont typeface="Courier New" panose="02070309020205020404" pitchFamily="49" charset="0"/>
              <a:buChar char="-"/>
            </a:pPr>
            <a:r>
              <a:rPr lang="en-GB" dirty="0"/>
              <a:t>Make it easy to use on the go</a:t>
            </a:r>
          </a:p>
          <a:p>
            <a:endParaRPr lang="en-GB" sz="1200" dirty="0"/>
          </a:p>
          <a:p>
            <a:pPr lvl="1"/>
            <a:endParaRPr lang="en-GB" sz="1200" dirty="0" smtClean="0"/>
          </a:p>
          <a:p>
            <a:pPr lvl="1"/>
            <a:endParaRPr lang="en-GB" dirty="0"/>
          </a:p>
          <a:p>
            <a:endParaRPr lang="en-GB" sz="1200" dirty="0"/>
          </a:p>
        </p:txBody>
      </p:sp>
      <p:sp>
        <p:nvSpPr>
          <p:cNvPr id="5" name="Text Placeholder 4"/>
          <p:cNvSpPr>
            <a:spLocks noGrp="1"/>
          </p:cNvSpPr>
          <p:nvPr>
            <p:ph type="body" sz="quarter" idx="15"/>
          </p:nvPr>
        </p:nvSpPr>
        <p:spPr>
          <a:xfrm>
            <a:off x="-32464" y="612658"/>
            <a:ext cx="5037258" cy="451167"/>
          </a:xfrm>
        </p:spPr>
        <p:txBody>
          <a:bodyPr/>
          <a:lstStyle/>
          <a:p>
            <a:r>
              <a:rPr lang="en-GB" dirty="0" smtClean="0"/>
              <a:t>AND RECOMMENDATIONS</a:t>
            </a:r>
            <a:endParaRPr lang="en-GB"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822284">
            <a:off x="6577211" y="2099512"/>
            <a:ext cx="1468920" cy="15159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55947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463" y="167716"/>
            <a:ext cx="2287210" cy="451167"/>
          </a:xfrm>
        </p:spPr>
        <p:txBody>
          <a:bodyPr/>
          <a:lstStyle/>
          <a:p>
            <a:r>
              <a:rPr lang="en-GB" dirty="0" smtClean="0"/>
              <a:t>COUPLES</a:t>
            </a:r>
            <a:endParaRPr lang="en-US" dirty="0"/>
          </a:p>
        </p:txBody>
      </p:sp>
      <p:sp>
        <p:nvSpPr>
          <p:cNvPr id="25" name="TextBox 24"/>
          <p:cNvSpPr txBox="1"/>
          <p:nvPr/>
        </p:nvSpPr>
        <p:spPr>
          <a:xfrm>
            <a:off x="3437795" y="2332315"/>
            <a:ext cx="2062253" cy="738664"/>
          </a:xfrm>
          <a:prstGeom prst="rect">
            <a:avLst/>
          </a:prstGeom>
          <a:noFill/>
        </p:spPr>
        <p:txBody>
          <a:bodyPr wrap="square" rtlCol="0">
            <a:spAutoFit/>
          </a:bodyPr>
          <a:lstStyle/>
          <a:p>
            <a:r>
              <a:rPr lang="en-GB" sz="1400" b="1" dirty="0" smtClean="0"/>
              <a:t>Bought/ordered as a </a:t>
            </a:r>
            <a:r>
              <a:rPr lang="en-GB" sz="1400" b="1" dirty="0"/>
              <a:t>result of addressed </a:t>
            </a:r>
            <a:r>
              <a:rPr lang="en-GB" sz="1400" b="1" dirty="0" smtClean="0"/>
              <a:t>mail</a:t>
            </a:r>
            <a:endParaRPr lang="en-GB" sz="1400" b="1" dirty="0"/>
          </a:p>
        </p:txBody>
      </p:sp>
      <p:sp>
        <p:nvSpPr>
          <p:cNvPr id="29" name="TextBox 28"/>
          <p:cNvSpPr txBox="1"/>
          <p:nvPr/>
        </p:nvSpPr>
        <p:spPr>
          <a:xfrm>
            <a:off x="1629905" y="1254119"/>
            <a:ext cx="1818858" cy="523220"/>
          </a:xfrm>
          <a:prstGeom prst="rect">
            <a:avLst/>
          </a:prstGeom>
          <a:noFill/>
        </p:spPr>
        <p:txBody>
          <a:bodyPr wrap="square" rtlCol="0">
            <a:spAutoFit/>
          </a:bodyPr>
          <a:lstStyle/>
          <a:p>
            <a:r>
              <a:rPr lang="en-GB" sz="1400" b="1" dirty="0"/>
              <a:t>o</a:t>
            </a:r>
            <a:r>
              <a:rPr lang="en-GB" sz="1400" b="1" dirty="0" smtClean="0"/>
              <a:t>f Couples are </a:t>
            </a:r>
            <a:br>
              <a:rPr lang="en-GB" sz="1400" b="1" dirty="0" smtClean="0"/>
            </a:br>
            <a:r>
              <a:rPr lang="en-GB" sz="1400" b="1" dirty="0" smtClean="0"/>
              <a:t>18-54 </a:t>
            </a:r>
            <a:r>
              <a:rPr lang="en-GB" sz="1400" b="1" dirty="0"/>
              <a:t>years old </a:t>
            </a:r>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689"/>
            <a:ext cx="3810000" cy="5715000"/>
          </a:xfrm>
          <a:prstGeom prst="rect">
            <a:avLst/>
          </a:prstGeom>
        </p:spPr>
      </p:pic>
      <p:sp>
        <p:nvSpPr>
          <p:cNvPr id="52" name="TextBox 51"/>
          <p:cNvSpPr txBox="1"/>
          <p:nvPr/>
        </p:nvSpPr>
        <p:spPr>
          <a:xfrm>
            <a:off x="3755296" y="460298"/>
            <a:ext cx="603050" cy="307777"/>
          </a:xfrm>
          <a:prstGeom prst="rect">
            <a:avLst/>
          </a:prstGeom>
          <a:noFill/>
        </p:spPr>
        <p:txBody>
          <a:bodyPr wrap="none" rtlCol="0">
            <a:spAutoFit/>
          </a:bodyPr>
          <a:lstStyle/>
          <a:p>
            <a:r>
              <a:rPr lang="en-GB" sz="1400" b="1" dirty="0" smtClean="0"/>
              <a:t>circa</a:t>
            </a:r>
            <a:endParaRPr lang="en-GB" sz="1400" b="1" dirty="0"/>
          </a:p>
        </p:txBody>
      </p:sp>
      <p:sp>
        <p:nvSpPr>
          <p:cNvPr id="53" name="TextBox 52"/>
          <p:cNvSpPr txBox="1"/>
          <p:nvPr/>
        </p:nvSpPr>
        <p:spPr>
          <a:xfrm>
            <a:off x="3696674" y="590659"/>
            <a:ext cx="1125629" cy="769441"/>
          </a:xfrm>
          <a:prstGeom prst="rect">
            <a:avLst/>
          </a:prstGeom>
          <a:noFill/>
        </p:spPr>
        <p:txBody>
          <a:bodyPr wrap="none" rtlCol="0">
            <a:spAutoFit/>
          </a:bodyPr>
          <a:lstStyle/>
          <a:p>
            <a:r>
              <a:rPr lang="en-GB" sz="4400" dirty="0" smtClean="0">
                <a:solidFill>
                  <a:schemeClr val="accent3"/>
                </a:solidFill>
                <a:latin typeface="Arial Black" panose="020B0A04020102020204" pitchFamily="34" charset="0"/>
              </a:rPr>
              <a:t>6.4</a:t>
            </a:r>
            <a:endParaRPr lang="en-GB" sz="2000" dirty="0">
              <a:solidFill>
                <a:schemeClr val="accent3"/>
              </a:solidFill>
              <a:latin typeface="Arial Black" panose="020B0A04020102020204" pitchFamily="34" charset="0"/>
            </a:endParaRPr>
          </a:p>
        </p:txBody>
      </p:sp>
      <p:sp>
        <p:nvSpPr>
          <p:cNvPr id="54" name="TextBox 53"/>
          <p:cNvSpPr txBox="1"/>
          <p:nvPr/>
        </p:nvSpPr>
        <p:spPr>
          <a:xfrm>
            <a:off x="3726222" y="1118887"/>
            <a:ext cx="1375698" cy="307777"/>
          </a:xfrm>
          <a:prstGeom prst="rect">
            <a:avLst/>
          </a:prstGeom>
          <a:noFill/>
        </p:spPr>
        <p:txBody>
          <a:bodyPr wrap="none" rtlCol="0">
            <a:spAutoFit/>
          </a:bodyPr>
          <a:lstStyle/>
          <a:p>
            <a:r>
              <a:rPr lang="en-GB" sz="1400" b="1" dirty="0" smtClean="0"/>
              <a:t>million people</a:t>
            </a:r>
            <a:endParaRPr lang="en-GB" sz="1400" b="1" dirty="0"/>
          </a:p>
        </p:txBody>
      </p:sp>
      <p:graphicFrame>
        <p:nvGraphicFramePr>
          <p:cNvPr id="55" name="Chart 54"/>
          <p:cNvGraphicFramePr/>
          <p:nvPr>
            <p:extLst>
              <p:ext uri="{D42A27DB-BD31-4B8C-83A1-F6EECF244321}">
                <p14:modId xmlns:p14="http://schemas.microsoft.com/office/powerpoint/2010/main" val="6257385"/>
              </p:ext>
            </p:extLst>
          </p:nvPr>
        </p:nvGraphicFramePr>
        <p:xfrm>
          <a:off x="-167462" y="634046"/>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137210" y="1164080"/>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83</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57" name="Chart 56"/>
          <p:cNvGraphicFramePr/>
          <p:nvPr>
            <p:extLst>
              <p:ext uri="{D42A27DB-BD31-4B8C-83A1-F6EECF244321}">
                <p14:modId xmlns:p14="http://schemas.microsoft.com/office/powerpoint/2010/main" val="320072160"/>
              </p:ext>
            </p:extLst>
          </p:nvPr>
        </p:nvGraphicFramePr>
        <p:xfrm>
          <a:off x="1640945" y="1690531"/>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58" name="TextBox 57"/>
          <p:cNvSpPr txBox="1"/>
          <p:nvPr/>
        </p:nvSpPr>
        <p:spPr>
          <a:xfrm>
            <a:off x="1957191" y="2220565"/>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26</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59" name="TextBox 58"/>
          <p:cNvSpPr txBox="1"/>
          <p:nvPr/>
        </p:nvSpPr>
        <p:spPr>
          <a:xfrm>
            <a:off x="1629904" y="3320204"/>
            <a:ext cx="1961973" cy="523220"/>
          </a:xfrm>
          <a:prstGeom prst="rect">
            <a:avLst/>
          </a:prstGeom>
          <a:noFill/>
        </p:spPr>
        <p:txBody>
          <a:bodyPr wrap="square" rtlCol="0">
            <a:spAutoFit/>
          </a:bodyPr>
          <a:lstStyle/>
          <a:p>
            <a:r>
              <a:rPr lang="en-GB" sz="1400" b="1" dirty="0"/>
              <a:t>tried a new product as a result of mail</a:t>
            </a:r>
          </a:p>
        </p:txBody>
      </p:sp>
      <p:graphicFrame>
        <p:nvGraphicFramePr>
          <p:cNvPr id="60" name="Chart 59"/>
          <p:cNvGraphicFramePr/>
          <p:nvPr>
            <p:extLst>
              <p:ext uri="{D42A27DB-BD31-4B8C-83A1-F6EECF244321}">
                <p14:modId xmlns:p14="http://schemas.microsoft.com/office/powerpoint/2010/main" val="1902178207"/>
              </p:ext>
            </p:extLst>
          </p:nvPr>
        </p:nvGraphicFramePr>
        <p:xfrm>
          <a:off x="-167462" y="2700131"/>
          <a:ext cx="2170062" cy="1791635"/>
        </p:xfrm>
        <a:graphic>
          <a:graphicData uri="http://schemas.openxmlformats.org/drawingml/2006/chart">
            <c:chart xmlns:c="http://schemas.openxmlformats.org/drawingml/2006/chart" xmlns:r="http://schemas.openxmlformats.org/officeDocument/2006/relationships" r:id="rId6"/>
          </a:graphicData>
        </a:graphic>
      </p:graphicFrame>
      <p:sp>
        <p:nvSpPr>
          <p:cNvPr id="61" name="TextBox 60"/>
          <p:cNvSpPr txBox="1"/>
          <p:nvPr/>
        </p:nvSpPr>
        <p:spPr>
          <a:xfrm>
            <a:off x="137210" y="3230165"/>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13</a:t>
            </a:r>
            <a:r>
              <a:rPr lang="en-US" sz="3600" b="1" baseline="30000" dirty="0" smtClean="0">
                <a:solidFill>
                  <a:srgbClr val="000000"/>
                </a:solidFill>
                <a:cs typeface="Arial"/>
              </a:rPr>
              <a:t>%</a:t>
            </a:r>
            <a:endParaRPr lang="en-US" sz="3600" b="1" baseline="30000" dirty="0">
              <a:solidFill>
                <a:srgbClr val="000000"/>
              </a:solidFill>
              <a:cs typeface="Arial"/>
            </a:endParaRPr>
          </a:p>
        </p:txBody>
      </p:sp>
      <p:grpSp>
        <p:nvGrpSpPr>
          <p:cNvPr id="66" name="Group 16"/>
          <p:cNvGrpSpPr/>
          <p:nvPr/>
        </p:nvGrpSpPr>
        <p:grpSpPr>
          <a:xfrm>
            <a:off x="7811811" y="5539619"/>
            <a:ext cx="1287670" cy="180759"/>
            <a:chOff x="8164619" y="6615952"/>
            <a:chExt cx="1695174" cy="242048"/>
          </a:xfrm>
        </p:grpSpPr>
        <p:grpSp>
          <p:nvGrpSpPr>
            <p:cNvPr id="67" name="Group 18"/>
            <p:cNvGrpSpPr/>
            <p:nvPr/>
          </p:nvGrpSpPr>
          <p:grpSpPr>
            <a:xfrm>
              <a:off x="8164619" y="6615952"/>
              <a:ext cx="1695174" cy="242048"/>
              <a:chOff x="8164619" y="6615952"/>
              <a:chExt cx="1695174" cy="242048"/>
            </a:xfrm>
          </p:grpSpPr>
          <p:sp>
            <p:nvSpPr>
              <p:cNvPr id="69" name="Rectangle 68"/>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0" name="Rectangle 69"/>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1" name="Rectangle 70"/>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2" name="Rectangle 71"/>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3" name="Rectangle 72"/>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4" name="Rectangle 73"/>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68" name="Rectangle 67"/>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84" name="Group 83"/>
          <p:cNvGrpSpPr/>
          <p:nvPr/>
        </p:nvGrpSpPr>
        <p:grpSpPr>
          <a:xfrm>
            <a:off x="3199335" y="484985"/>
            <a:ext cx="146735" cy="412283"/>
            <a:chOff x="3871732" y="383817"/>
            <a:chExt cx="451412" cy="1268338"/>
          </a:xfrm>
          <a:solidFill>
            <a:schemeClr val="accent3"/>
          </a:solidFill>
        </p:grpSpPr>
        <p:sp>
          <p:nvSpPr>
            <p:cNvPr id="85" name="Round Same Side Corner Rectangle 84"/>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Oval 85"/>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7" name="Group 86"/>
          <p:cNvGrpSpPr/>
          <p:nvPr/>
        </p:nvGrpSpPr>
        <p:grpSpPr>
          <a:xfrm>
            <a:off x="3389140" y="484985"/>
            <a:ext cx="146735" cy="412283"/>
            <a:chOff x="3871732" y="383817"/>
            <a:chExt cx="451412" cy="1268338"/>
          </a:xfrm>
          <a:solidFill>
            <a:schemeClr val="accent3"/>
          </a:solidFill>
        </p:grpSpPr>
        <p:sp>
          <p:nvSpPr>
            <p:cNvPr id="88" name="Round Same Side Corner Rectangle 87"/>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a:off x="3578944" y="484985"/>
            <a:ext cx="146735" cy="412283"/>
            <a:chOff x="3871732" y="383817"/>
            <a:chExt cx="451412" cy="1268338"/>
          </a:xfrm>
          <a:solidFill>
            <a:schemeClr val="accent3"/>
          </a:solidFill>
        </p:grpSpPr>
        <p:sp>
          <p:nvSpPr>
            <p:cNvPr id="91" name="Round Same Side Corner Rectangle 90"/>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Oval 91"/>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5" name="Group 104"/>
          <p:cNvGrpSpPr/>
          <p:nvPr/>
        </p:nvGrpSpPr>
        <p:grpSpPr>
          <a:xfrm>
            <a:off x="3199335" y="937576"/>
            <a:ext cx="146735" cy="412283"/>
            <a:chOff x="3871732" y="383817"/>
            <a:chExt cx="451412" cy="1268338"/>
          </a:xfrm>
          <a:solidFill>
            <a:schemeClr val="accent3"/>
          </a:solidFill>
        </p:grpSpPr>
        <p:sp>
          <p:nvSpPr>
            <p:cNvPr id="106" name="Round Same Side Corner Rectangle 105"/>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Oval 106"/>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8" name="Group 107"/>
          <p:cNvGrpSpPr/>
          <p:nvPr/>
        </p:nvGrpSpPr>
        <p:grpSpPr>
          <a:xfrm>
            <a:off x="3389140" y="937576"/>
            <a:ext cx="146735" cy="412283"/>
            <a:chOff x="3871732" y="383817"/>
            <a:chExt cx="451412" cy="1268338"/>
          </a:xfrm>
          <a:solidFill>
            <a:schemeClr val="accent3"/>
          </a:solidFill>
        </p:grpSpPr>
        <p:sp>
          <p:nvSpPr>
            <p:cNvPr id="109" name="Round Same Side Corner Rectangle 108"/>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1" name="Group 110"/>
          <p:cNvGrpSpPr/>
          <p:nvPr/>
        </p:nvGrpSpPr>
        <p:grpSpPr>
          <a:xfrm>
            <a:off x="3578944" y="937576"/>
            <a:ext cx="146735" cy="412283"/>
            <a:chOff x="3871732" y="383817"/>
            <a:chExt cx="451412" cy="1268338"/>
          </a:xfrm>
          <a:solidFill>
            <a:schemeClr val="accent3"/>
          </a:solidFill>
        </p:grpSpPr>
        <p:sp>
          <p:nvSpPr>
            <p:cNvPr id="112" name="Round Same Side Corner Rectangle 111"/>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Oval 112"/>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4" name="TextBox 113"/>
          <p:cNvSpPr txBox="1"/>
          <p:nvPr/>
        </p:nvSpPr>
        <p:spPr>
          <a:xfrm>
            <a:off x="3488417" y="4341678"/>
            <a:ext cx="1702829" cy="523220"/>
          </a:xfrm>
          <a:prstGeom prst="rect">
            <a:avLst/>
          </a:prstGeom>
          <a:noFill/>
        </p:spPr>
        <p:txBody>
          <a:bodyPr wrap="square" rtlCol="0">
            <a:spAutoFit/>
          </a:bodyPr>
          <a:lstStyle/>
          <a:p>
            <a:r>
              <a:rPr lang="en-GB" sz="1400" b="1" dirty="0"/>
              <a:t>visited a store as a result of mail</a:t>
            </a:r>
          </a:p>
        </p:txBody>
      </p:sp>
      <p:graphicFrame>
        <p:nvGraphicFramePr>
          <p:cNvPr id="115" name="Chart 114"/>
          <p:cNvGraphicFramePr/>
          <p:nvPr>
            <p:extLst>
              <p:ext uri="{D42A27DB-BD31-4B8C-83A1-F6EECF244321}">
                <p14:modId xmlns:p14="http://schemas.microsoft.com/office/powerpoint/2010/main" val="642015111"/>
              </p:ext>
            </p:extLst>
          </p:nvPr>
        </p:nvGraphicFramePr>
        <p:xfrm>
          <a:off x="1691873" y="3707471"/>
          <a:ext cx="2170062" cy="1791635"/>
        </p:xfrm>
        <a:graphic>
          <a:graphicData uri="http://schemas.openxmlformats.org/drawingml/2006/chart">
            <c:chart xmlns:c="http://schemas.openxmlformats.org/drawingml/2006/chart" xmlns:r="http://schemas.openxmlformats.org/officeDocument/2006/relationships" r:id="rId7"/>
          </a:graphicData>
        </a:graphic>
      </p:graphicFrame>
      <p:sp>
        <p:nvSpPr>
          <p:cNvPr id="116" name="TextBox 115"/>
          <p:cNvSpPr txBox="1"/>
          <p:nvPr/>
        </p:nvSpPr>
        <p:spPr>
          <a:xfrm>
            <a:off x="2008119" y="4237505"/>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22</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 name="Slide Number Placeholder 3"/>
          <p:cNvSpPr>
            <a:spLocks noGrp="1"/>
          </p:cNvSpPr>
          <p:nvPr>
            <p:ph type="sldNum" sz="quarter" idx="4"/>
          </p:nvPr>
        </p:nvSpPr>
        <p:spPr/>
        <p:txBody>
          <a:bodyPr/>
          <a:lstStyle/>
          <a:p>
            <a:fld id="{A74EB0F2-648F-F340-8077-1363C8DB6354}" type="slidenum">
              <a:rPr lang="en-US" smtClean="0"/>
              <a:pPr/>
              <a:t>11</a:t>
            </a:fld>
            <a:endParaRPr lang="en-US" dirty="0"/>
          </a:p>
        </p:txBody>
      </p:sp>
      <p:sp>
        <p:nvSpPr>
          <p:cNvPr id="48" name="TextBox 47"/>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spTree>
    <p:extLst>
      <p:ext uri="{BB962C8B-B14F-4D97-AF65-F5344CB8AC3E}">
        <p14:creationId xmlns:p14="http://schemas.microsoft.com/office/powerpoint/2010/main" val="27283233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12</a:t>
            </a:fld>
            <a:endParaRPr lang="en-US" dirty="0"/>
          </a:p>
        </p:txBody>
      </p:sp>
      <p:sp>
        <p:nvSpPr>
          <p:cNvPr id="3" name="Text Placeholder 2"/>
          <p:cNvSpPr>
            <a:spLocks noGrp="1"/>
          </p:cNvSpPr>
          <p:nvPr>
            <p:ph type="body" sz="quarter" idx="14"/>
          </p:nvPr>
        </p:nvSpPr>
        <p:spPr>
          <a:xfrm>
            <a:off x="-32464" y="167716"/>
            <a:ext cx="6005728" cy="451167"/>
          </a:xfrm>
        </p:spPr>
        <p:txBody>
          <a:bodyPr/>
          <a:lstStyle/>
          <a:p>
            <a:r>
              <a:rPr lang="en-GB" dirty="0"/>
              <a:t>COUPLES: KEY </a:t>
            </a:r>
            <a:r>
              <a:rPr lang="en-GB" dirty="0" smtClean="0"/>
              <a:t>OBSERVATIONS</a:t>
            </a:r>
            <a:endParaRPr lang="en-GB" dirty="0"/>
          </a:p>
        </p:txBody>
      </p:sp>
      <p:sp>
        <p:nvSpPr>
          <p:cNvPr id="4" name="Text Placeholder 3"/>
          <p:cNvSpPr>
            <a:spLocks noGrp="1"/>
          </p:cNvSpPr>
          <p:nvPr>
            <p:ph type="body" sz="quarter" idx="12"/>
          </p:nvPr>
        </p:nvSpPr>
        <p:spPr>
          <a:xfrm>
            <a:off x="446382" y="1239516"/>
            <a:ext cx="7638945" cy="4042924"/>
          </a:xfrm>
        </p:spPr>
        <p:txBody>
          <a:bodyPr/>
          <a:lstStyle/>
          <a:p>
            <a:r>
              <a:rPr lang="en-GB" b="1" dirty="0" smtClean="0"/>
              <a:t>Still socially focused but leading more grown up lives</a:t>
            </a:r>
          </a:p>
          <a:p>
            <a:pPr lvl="1">
              <a:buFont typeface="Courier New" panose="02070309020205020404" pitchFamily="49" charset="0"/>
              <a:buChar char="-"/>
            </a:pPr>
            <a:r>
              <a:rPr lang="en-GB" dirty="0" smtClean="0"/>
              <a:t>Make mail look stylish and fun but a bit more ‘mature’ </a:t>
            </a:r>
          </a:p>
          <a:p>
            <a:pPr lvl="1"/>
            <a:endParaRPr lang="en-GB" dirty="0" smtClean="0"/>
          </a:p>
          <a:p>
            <a:r>
              <a:rPr lang="en-GB" b="1" dirty="0" smtClean="0"/>
              <a:t>Adult responsibilities to partners and home are growing</a:t>
            </a:r>
          </a:p>
          <a:p>
            <a:pPr lvl="1">
              <a:buFont typeface="Courier New" panose="02070309020205020404" pitchFamily="49" charset="0"/>
              <a:buChar char="-"/>
            </a:pPr>
            <a:r>
              <a:rPr lang="en-GB" dirty="0"/>
              <a:t>Mail is often shared and key decisions often taken jointly; consider content and language with this in mind</a:t>
            </a:r>
          </a:p>
          <a:p>
            <a:pPr lvl="1"/>
            <a:endParaRPr lang="en-GB" dirty="0" smtClean="0"/>
          </a:p>
          <a:p>
            <a:r>
              <a:rPr lang="en-GB" b="1" dirty="0" smtClean="0"/>
              <a:t>For many, their residence is becoming a ‘home’</a:t>
            </a:r>
          </a:p>
          <a:p>
            <a:pPr lvl="1">
              <a:buFont typeface="Courier New" panose="02070309020205020404" pitchFamily="49" charset="0"/>
              <a:buChar char="-"/>
            </a:pPr>
            <a:r>
              <a:rPr lang="en-GB" dirty="0"/>
              <a:t>Mail is seen within the context of their (often limited) living space: clarity and relevance of proposition is important to ensure </a:t>
            </a:r>
            <a:r>
              <a:rPr lang="en-GB" dirty="0" smtClean="0"/>
              <a:t>reading</a:t>
            </a:r>
            <a:endParaRPr lang="en-GB" dirty="0"/>
          </a:p>
          <a:p>
            <a:pPr lvl="1"/>
            <a:endParaRPr lang="en-GB" dirty="0" smtClean="0"/>
          </a:p>
          <a:p>
            <a:r>
              <a:rPr lang="en-GB" b="1" dirty="0" smtClean="0"/>
              <a:t>Beginning to have deeper relationship with local community</a:t>
            </a:r>
          </a:p>
          <a:p>
            <a:pPr lvl="1">
              <a:buFont typeface="Courier New" panose="02070309020205020404" pitchFamily="49" charset="0"/>
              <a:buChar char="-"/>
            </a:pPr>
            <a:r>
              <a:rPr lang="en-GB" dirty="0"/>
              <a:t>Enhanced role for content covering home and local community </a:t>
            </a:r>
          </a:p>
          <a:p>
            <a:pPr lvl="1"/>
            <a:endParaRPr lang="en-GB" dirty="0"/>
          </a:p>
        </p:txBody>
      </p:sp>
      <p:sp>
        <p:nvSpPr>
          <p:cNvPr id="9" name="Text Placeholder 8"/>
          <p:cNvSpPr>
            <a:spLocks noGrp="1"/>
          </p:cNvSpPr>
          <p:nvPr>
            <p:ph type="body" sz="quarter" idx="15"/>
          </p:nvPr>
        </p:nvSpPr>
        <p:spPr>
          <a:xfrm>
            <a:off x="-32464" y="612658"/>
            <a:ext cx="5037771" cy="451167"/>
          </a:xfrm>
        </p:spPr>
        <p:txBody>
          <a:bodyPr/>
          <a:lstStyle/>
          <a:p>
            <a:r>
              <a:rPr lang="en-GB" dirty="0"/>
              <a:t>AND </a:t>
            </a:r>
            <a:r>
              <a:rPr lang="en-GB" dirty="0" smtClean="0"/>
              <a:t>RECOMMENDATIONS</a:t>
            </a:r>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28279">
            <a:off x="6730866" y="568636"/>
            <a:ext cx="1468920" cy="13417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83577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463" y="167716"/>
            <a:ext cx="3607187" cy="451167"/>
          </a:xfrm>
        </p:spPr>
        <p:txBody>
          <a:bodyPr/>
          <a:lstStyle/>
          <a:p>
            <a:r>
              <a:rPr lang="en-GB" dirty="0"/>
              <a:t>YOUNG </a:t>
            </a:r>
            <a:r>
              <a:rPr lang="en-GB" dirty="0" smtClean="0"/>
              <a:t>FAMILIES</a:t>
            </a:r>
            <a:endParaRPr lang="en-GB" dirty="0"/>
          </a:p>
        </p:txBody>
      </p:sp>
      <p:sp>
        <p:nvSpPr>
          <p:cNvPr id="24" name="TextBox 23"/>
          <p:cNvSpPr txBox="1"/>
          <p:nvPr/>
        </p:nvSpPr>
        <p:spPr>
          <a:xfrm>
            <a:off x="3437795" y="2505932"/>
            <a:ext cx="1994014" cy="738664"/>
          </a:xfrm>
          <a:prstGeom prst="rect">
            <a:avLst/>
          </a:prstGeom>
          <a:noFill/>
        </p:spPr>
        <p:txBody>
          <a:bodyPr wrap="square" rtlCol="0">
            <a:spAutoFit/>
          </a:bodyPr>
          <a:lstStyle/>
          <a:p>
            <a:r>
              <a:rPr lang="en-GB" sz="1400" b="1" dirty="0" smtClean="0"/>
              <a:t>Bought/ordered </a:t>
            </a:r>
            <a:r>
              <a:rPr lang="en-GB" sz="1400" b="1" dirty="0"/>
              <a:t>as a result of addressed </a:t>
            </a:r>
            <a:r>
              <a:rPr lang="en-GB" sz="1400" b="1" dirty="0" smtClean="0"/>
              <a:t>mail</a:t>
            </a:r>
            <a:endParaRPr lang="en-GB" sz="1400" b="1" dirty="0"/>
          </a:p>
        </p:txBody>
      </p:sp>
      <p:sp>
        <p:nvSpPr>
          <p:cNvPr id="25" name="TextBox 24"/>
          <p:cNvSpPr txBox="1"/>
          <p:nvPr/>
        </p:nvSpPr>
        <p:spPr>
          <a:xfrm>
            <a:off x="1629905" y="1398801"/>
            <a:ext cx="1807890" cy="523220"/>
          </a:xfrm>
          <a:prstGeom prst="rect">
            <a:avLst/>
          </a:prstGeom>
          <a:noFill/>
        </p:spPr>
        <p:txBody>
          <a:bodyPr wrap="square" rtlCol="0">
            <a:spAutoFit/>
          </a:bodyPr>
          <a:lstStyle/>
          <a:p>
            <a:r>
              <a:rPr lang="en-GB" sz="1400" b="1" dirty="0"/>
              <a:t>of Young Families are 25-44 years old </a:t>
            </a: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689"/>
            <a:ext cx="3810000" cy="5715000"/>
          </a:xfrm>
          <a:prstGeom prst="rect">
            <a:avLst/>
          </a:prstGeom>
        </p:spPr>
      </p:pic>
      <p:graphicFrame>
        <p:nvGraphicFramePr>
          <p:cNvPr id="47" name="Chart 46"/>
          <p:cNvGraphicFramePr/>
          <p:nvPr>
            <p:extLst>
              <p:ext uri="{D42A27DB-BD31-4B8C-83A1-F6EECF244321}">
                <p14:modId xmlns:p14="http://schemas.microsoft.com/office/powerpoint/2010/main" val="1316938103"/>
              </p:ext>
            </p:extLst>
          </p:nvPr>
        </p:nvGraphicFramePr>
        <p:xfrm>
          <a:off x="-167462" y="778728"/>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p:cNvSpPr txBox="1"/>
          <p:nvPr/>
        </p:nvSpPr>
        <p:spPr>
          <a:xfrm>
            <a:off x="137210" y="1308762"/>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69</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49" name="Chart 48"/>
          <p:cNvGraphicFramePr/>
          <p:nvPr>
            <p:extLst>
              <p:ext uri="{D42A27DB-BD31-4B8C-83A1-F6EECF244321}">
                <p14:modId xmlns:p14="http://schemas.microsoft.com/office/powerpoint/2010/main" val="2100127058"/>
              </p:ext>
            </p:extLst>
          </p:nvPr>
        </p:nvGraphicFramePr>
        <p:xfrm>
          <a:off x="1640945" y="1864148"/>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Box 49"/>
          <p:cNvSpPr txBox="1"/>
          <p:nvPr/>
        </p:nvSpPr>
        <p:spPr>
          <a:xfrm>
            <a:off x="1957191" y="2376821"/>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30</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51" name="TextBox 50"/>
          <p:cNvSpPr txBox="1"/>
          <p:nvPr/>
        </p:nvSpPr>
        <p:spPr>
          <a:xfrm>
            <a:off x="1722544" y="4009535"/>
            <a:ext cx="1569430" cy="646331"/>
          </a:xfrm>
          <a:prstGeom prst="rect">
            <a:avLst/>
          </a:prstGeom>
          <a:noFill/>
        </p:spPr>
        <p:txBody>
          <a:bodyPr wrap="square" anchor="ctr">
            <a:spAutoFit/>
          </a:bodyPr>
          <a:lstStyle/>
          <a:p>
            <a:pPr algn="ctr">
              <a:defRPr/>
            </a:pPr>
            <a:r>
              <a:rPr lang="en-US" sz="3600" b="1" dirty="0" smtClean="0">
                <a:solidFill>
                  <a:srgbClr val="000000"/>
                </a:solidFill>
                <a:cs typeface="Arial"/>
              </a:rPr>
              <a:t>+92</a:t>
            </a:r>
            <a:r>
              <a:rPr lang="en-US" sz="3200" b="1" baseline="30000" dirty="0" smtClean="0">
                <a:solidFill>
                  <a:srgbClr val="000000"/>
                </a:solidFill>
                <a:cs typeface="Arial"/>
              </a:rPr>
              <a:t>%</a:t>
            </a:r>
            <a:endParaRPr lang="en-US" sz="3200" b="1" baseline="30000" dirty="0">
              <a:solidFill>
                <a:srgbClr val="000000"/>
              </a:solidFill>
              <a:cs typeface="Arial"/>
            </a:endParaRPr>
          </a:p>
        </p:txBody>
      </p:sp>
      <p:sp>
        <p:nvSpPr>
          <p:cNvPr id="52" name="TextBox 51"/>
          <p:cNvSpPr txBox="1"/>
          <p:nvPr/>
        </p:nvSpPr>
        <p:spPr>
          <a:xfrm>
            <a:off x="3747818" y="3828598"/>
            <a:ext cx="1581626" cy="1169551"/>
          </a:xfrm>
          <a:prstGeom prst="rect">
            <a:avLst/>
          </a:prstGeom>
          <a:noFill/>
        </p:spPr>
        <p:txBody>
          <a:bodyPr wrap="square" rtlCol="0">
            <a:spAutoFit/>
          </a:bodyPr>
          <a:lstStyle/>
          <a:p>
            <a:r>
              <a:rPr lang="en-GB" sz="1400" b="1" dirty="0"/>
              <a:t>more likely to have responded using internet on a smart phone/tablet</a:t>
            </a:r>
          </a:p>
        </p:txBody>
      </p:sp>
      <p:sp>
        <p:nvSpPr>
          <p:cNvPr id="53" name="Right Triangle 52"/>
          <p:cNvSpPr/>
          <p:nvPr/>
        </p:nvSpPr>
        <p:spPr>
          <a:xfrm flipH="1">
            <a:off x="2339488" y="3765305"/>
            <a:ext cx="1400979" cy="1266141"/>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5" name="Group 16"/>
          <p:cNvGrpSpPr/>
          <p:nvPr/>
        </p:nvGrpSpPr>
        <p:grpSpPr>
          <a:xfrm>
            <a:off x="7811811" y="5539619"/>
            <a:ext cx="1287670" cy="180759"/>
            <a:chOff x="8164619" y="6615952"/>
            <a:chExt cx="1695174" cy="242048"/>
          </a:xfrm>
        </p:grpSpPr>
        <p:grpSp>
          <p:nvGrpSpPr>
            <p:cNvPr id="56" name="Group 18"/>
            <p:cNvGrpSpPr/>
            <p:nvPr/>
          </p:nvGrpSpPr>
          <p:grpSpPr>
            <a:xfrm>
              <a:off x="8164619" y="6615952"/>
              <a:ext cx="1695174" cy="242048"/>
              <a:chOff x="8164619" y="6615952"/>
              <a:chExt cx="1695174" cy="242048"/>
            </a:xfrm>
          </p:grpSpPr>
          <p:sp>
            <p:nvSpPr>
              <p:cNvPr id="58" name="Rectangle 57"/>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9" name="Rectangle 58"/>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0" name="Rectangle 59"/>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1" name="Rectangle 60"/>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2" name="Rectangle 61"/>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3" name="Rectangle 62"/>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57" name="Rectangle 56"/>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64" name="TextBox 63"/>
          <p:cNvSpPr txBox="1"/>
          <p:nvPr/>
        </p:nvSpPr>
        <p:spPr>
          <a:xfrm>
            <a:off x="218075" y="2765494"/>
            <a:ext cx="1569430" cy="646331"/>
          </a:xfrm>
          <a:prstGeom prst="rect">
            <a:avLst/>
          </a:prstGeom>
          <a:noFill/>
        </p:spPr>
        <p:txBody>
          <a:bodyPr wrap="square" anchor="ctr">
            <a:spAutoFit/>
          </a:bodyPr>
          <a:lstStyle/>
          <a:p>
            <a:pPr algn="ctr">
              <a:defRPr/>
            </a:pPr>
            <a:r>
              <a:rPr lang="en-US" sz="3600" b="1" dirty="0" smtClean="0">
                <a:solidFill>
                  <a:srgbClr val="000000"/>
                </a:solidFill>
                <a:cs typeface="Arial"/>
              </a:rPr>
              <a:t>+52</a:t>
            </a:r>
            <a:r>
              <a:rPr lang="en-US" sz="3200" b="1" baseline="30000" dirty="0" smtClean="0">
                <a:solidFill>
                  <a:srgbClr val="000000"/>
                </a:solidFill>
                <a:cs typeface="Arial"/>
              </a:rPr>
              <a:t>%</a:t>
            </a:r>
            <a:endParaRPr lang="en-US" sz="3200" b="1" baseline="30000" dirty="0">
              <a:solidFill>
                <a:srgbClr val="000000"/>
              </a:solidFill>
              <a:cs typeface="Arial"/>
            </a:endParaRPr>
          </a:p>
        </p:txBody>
      </p:sp>
      <p:sp>
        <p:nvSpPr>
          <p:cNvPr id="65" name="TextBox 64"/>
          <p:cNvSpPr txBox="1"/>
          <p:nvPr/>
        </p:nvSpPr>
        <p:spPr>
          <a:xfrm>
            <a:off x="341795" y="3745142"/>
            <a:ext cx="1534373" cy="1169551"/>
          </a:xfrm>
          <a:prstGeom prst="rect">
            <a:avLst/>
          </a:prstGeom>
          <a:noFill/>
        </p:spPr>
        <p:txBody>
          <a:bodyPr wrap="square" rtlCol="0">
            <a:spAutoFit/>
          </a:bodyPr>
          <a:lstStyle/>
          <a:p>
            <a:r>
              <a:rPr lang="en-GB" sz="1400" b="1" dirty="0"/>
              <a:t>more likely to say ‘could not live without internet on </a:t>
            </a:r>
            <a:r>
              <a:rPr lang="en-GB" sz="1400" b="1" dirty="0" smtClean="0"/>
              <a:t>my </a:t>
            </a:r>
            <a:r>
              <a:rPr lang="en-GB" sz="1400" b="1" dirty="0"/>
              <a:t>smart phone’</a:t>
            </a:r>
          </a:p>
        </p:txBody>
      </p:sp>
      <p:sp>
        <p:nvSpPr>
          <p:cNvPr id="66" name="Right Triangle 65"/>
          <p:cNvSpPr/>
          <p:nvPr/>
        </p:nvSpPr>
        <p:spPr>
          <a:xfrm flipH="1">
            <a:off x="427142" y="3019387"/>
            <a:ext cx="1400979" cy="724585"/>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3477047" y="808693"/>
            <a:ext cx="603050" cy="307777"/>
          </a:xfrm>
          <a:prstGeom prst="rect">
            <a:avLst/>
          </a:prstGeom>
          <a:noFill/>
        </p:spPr>
        <p:txBody>
          <a:bodyPr wrap="none" rtlCol="0">
            <a:spAutoFit/>
          </a:bodyPr>
          <a:lstStyle/>
          <a:p>
            <a:r>
              <a:rPr lang="en-GB" sz="1400" b="1" dirty="0" smtClean="0"/>
              <a:t>circa</a:t>
            </a:r>
            <a:endParaRPr lang="en-GB" sz="1400" b="1" dirty="0"/>
          </a:p>
        </p:txBody>
      </p:sp>
      <p:sp>
        <p:nvSpPr>
          <p:cNvPr id="74" name="TextBox 73"/>
          <p:cNvSpPr txBox="1"/>
          <p:nvPr/>
        </p:nvSpPr>
        <p:spPr>
          <a:xfrm>
            <a:off x="3523120" y="943998"/>
            <a:ext cx="1125629" cy="769441"/>
          </a:xfrm>
          <a:prstGeom prst="rect">
            <a:avLst/>
          </a:prstGeom>
          <a:noFill/>
        </p:spPr>
        <p:txBody>
          <a:bodyPr wrap="none" rtlCol="0">
            <a:spAutoFit/>
          </a:bodyPr>
          <a:lstStyle/>
          <a:p>
            <a:r>
              <a:rPr lang="en-GB" sz="4400" dirty="0" smtClean="0">
                <a:solidFill>
                  <a:schemeClr val="accent4"/>
                </a:solidFill>
                <a:latin typeface="Arial Black" panose="020B0A04020102020204" pitchFamily="34" charset="0"/>
              </a:rPr>
              <a:t>8.5</a:t>
            </a:r>
            <a:endParaRPr lang="en-GB" sz="2000" dirty="0">
              <a:solidFill>
                <a:schemeClr val="accent4"/>
              </a:solidFill>
              <a:latin typeface="Arial Black" panose="020B0A04020102020204" pitchFamily="34" charset="0"/>
            </a:endParaRPr>
          </a:p>
        </p:txBody>
      </p:sp>
      <p:sp>
        <p:nvSpPr>
          <p:cNvPr id="75" name="TextBox 74"/>
          <p:cNvSpPr txBox="1"/>
          <p:nvPr/>
        </p:nvSpPr>
        <p:spPr>
          <a:xfrm>
            <a:off x="3564242" y="1487934"/>
            <a:ext cx="1375698" cy="307777"/>
          </a:xfrm>
          <a:prstGeom prst="rect">
            <a:avLst/>
          </a:prstGeom>
          <a:noFill/>
        </p:spPr>
        <p:txBody>
          <a:bodyPr wrap="none" rtlCol="0">
            <a:spAutoFit/>
          </a:bodyPr>
          <a:lstStyle/>
          <a:p>
            <a:r>
              <a:rPr lang="en-GB" sz="1400" b="1" dirty="0" smtClean="0"/>
              <a:t>million people</a:t>
            </a:r>
            <a:endParaRPr lang="en-GB" sz="1400" b="1" dirty="0"/>
          </a:p>
        </p:txBody>
      </p:sp>
      <p:grpSp>
        <p:nvGrpSpPr>
          <p:cNvPr id="82" name="Group 81"/>
          <p:cNvGrpSpPr/>
          <p:nvPr/>
        </p:nvGrpSpPr>
        <p:grpSpPr>
          <a:xfrm>
            <a:off x="4417366" y="609867"/>
            <a:ext cx="146735" cy="412283"/>
            <a:chOff x="3871732" y="383817"/>
            <a:chExt cx="451412" cy="1268338"/>
          </a:xfrm>
          <a:solidFill>
            <a:schemeClr val="accent4"/>
          </a:solidFill>
        </p:grpSpPr>
        <p:sp>
          <p:nvSpPr>
            <p:cNvPr id="83" name="Round Same Side Corner Rectangle 82"/>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Oval 83"/>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5" name="Group 84"/>
          <p:cNvGrpSpPr/>
          <p:nvPr/>
        </p:nvGrpSpPr>
        <p:grpSpPr>
          <a:xfrm>
            <a:off x="4605285" y="609867"/>
            <a:ext cx="146735" cy="412283"/>
            <a:chOff x="3871732" y="383817"/>
            <a:chExt cx="451412" cy="1268338"/>
          </a:xfrm>
          <a:solidFill>
            <a:schemeClr val="accent4"/>
          </a:solidFill>
        </p:grpSpPr>
        <p:sp>
          <p:nvSpPr>
            <p:cNvPr id="86" name="Round Same Side Corner Rectangle 85"/>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4793204" y="609867"/>
            <a:ext cx="146735" cy="412283"/>
            <a:chOff x="3871732" y="383817"/>
            <a:chExt cx="451412" cy="1268338"/>
          </a:xfrm>
          <a:solidFill>
            <a:schemeClr val="accent4"/>
          </a:solidFill>
        </p:grpSpPr>
        <p:sp>
          <p:nvSpPr>
            <p:cNvPr id="89" name="Round Same Side Corner Rectangle 88"/>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1" name="Group 90"/>
          <p:cNvGrpSpPr/>
          <p:nvPr/>
        </p:nvGrpSpPr>
        <p:grpSpPr>
          <a:xfrm>
            <a:off x="4981125" y="609867"/>
            <a:ext cx="146735" cy="412283"/>
            <a:chOff x="3871732" y="383817"/>
            <a:chExt cx="451412" cy="1268338"/>
          </a:xfrm>
          <a:solidFill>
            <a:schemeClr val="accent4"/>
          </a:solidFill>
        </p:grpSpPr>
        <p:sp>
          <p:nvSpPr>
            <p:cNvPr id="92" name="Round Same Side Corner Rectangle 91"/>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1" name="Group 120"/>
          <p:cNvGrpSpPr/>
          <p:nvPr/>
        </p:nvGrpSpPr>
        <p:grpSpPr>
          <a:xfrm>
            <a:off x="4229447" y="609867"/>
            <a:ext cx="146735" cy="412283"/>
            <a:chOff x="3871732" y="383817"/>
            <a:chExt cx="451412" cy="1268338"/>
          </a:xfrm>
          <a:solidFill>
            <a:schemeClr val="accent4"/>
          </a:solidFill>
        </p:grpSpPr>
        <p:sp>
          <p:nvSpPr>
            <p:cNvPr id="122" name="Round Same Side Corner Rectangle 121"/>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Oval 122"/>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4" name="Group 123"/>
          <p:cNvGrpSpPr/>
          <p:nvPr/>
        </p:nvGrpSpPr>
        <p:grpSpPr>
          <a:xfrm>
            <a:off x="4040458" y="612769"/>
            <a:ext cx="146735" cy="412283"/>
            <a:chOff x="3871732" y="383817"/>
            <a:chExt cx="451412" cy="1268338"/>
          </a:xfrm>
          <a:solidFill>
            <a:schemeClr val="accent4"/>
          </a:solidFill>
        </p:grpSpPr>
        <p:sp>
          <p:nvSpPr>
            <p:cNvPr id="125" name="Round Same Side Corner Rectangle 124"/>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7" name="Group 126"/>
          <p:cNvGrpSpPr/>
          <p:nvPr/>
        </p:nvGrpSpPr>
        <p:grpSpPr>
          <a:xfrm>
            <a:off x="4605285" y="1100084"/>
            <a:ext cx="146735" cy="412283"/>
            <a:chOff x="3871732" y="383817"/>
            <a:chExt cx="451412" cy="1268338"/>
          </a:xfrm>
          <a:solidFill>
            <a:schemeClr val="accent4"/>
          </a:solidFill>
        </p:grpSpPr>
        <p:sp>
          <p:nvSpPr>
            <p:cNvPr id="128" name="Round Same Side Corner Rectangle 127"/>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Oval 128"/>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0" name="Group 129"/>
          <p:cNvGrpSpPr/>
          <p:nvPr/>
        </p:nvGrpSpPr>
        <p:grpSpPr>
          <a:xfrm>
            <a:off x="4793204" y="1100084"/>
            <a:ext cx="146735" cy="412283"/>
            <a:chOff x="3871732" y="383817"/>
            <a:chExt cx="451412" cy="1268338"/>
          </a:xfrm>
          <a:solidFill>
            <a:schemeClr val="accent4"/>
          </a:solidFill>
        </p:grpSpPr>
        <p:sp>
          <p:nvSpPr>
            <p:cNvPr id="131" name="Round Same Side Corner Rectangle 130"/>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Oval 131"/>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3" name="Group 132"/>
          <p:cNvGrpSpPr/>
          <p:nvPr/>
        </p:nvGrpSpPr>
        <p:grpSpPr>
          <a:xfrm>
            <a:off x="4981125" y="1100084"/>
            <a:ext cx="146735" cy="412283"/>
            <a:chOff x="3871732" y="383817"/>
            <a:chExt cx="451412" cy="1268338"/>
          </a:xfrm>
          <a:solidFill>
            <a:schemeClr val="accent4"/>
          </a:solidFill>
        </p:grpSpPr>
        <p:sp>
          <p:nvSpPr>
            <p:cNvPr id="134" name="Round Same Side Corner Rectangle 133"/>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Oval 134"/>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Slide Number Placeholder 3"/>
          <p:cNvSpPr>
            <a:spLocks noGrp="1"/>
          </p:cNvSpPr>
          <p:nvPr>
            <p:ph type="sldNum" sz="quarter" idx="4"/>
          </p:nvPr>
        </p:nvSpPr>
        <p:spPr/>
        <p:txBody>
          <a:bodyPr/>
          <a:lstStyle/>
          <a:p>
            <a:fld id="{A74EB0F2-648F-F340-8077-1363C8DB6354}" type="slidenum">
              <a:rPr lang="en-US" smtClean="0"/>
              <a:pPr/>
              <a:t>13</a:t>
            </a:fld>
            <a:endParaRPr lang="en-US" dirty="0"/>
          </a:p>
        </p:txBody>
      </p:sp>
      <p:sp>
        <p:nvSpPr>
          <p:cNvPr id="67" name="TextBox 66"/>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spTree>
    <p:extLst>
      <p:ext uri="{BB962C8B-B14F-4D97-AF65-F5344CB8AC3E}">
        <p14:creationId xmlns:p14="http://schemas.microsoft.com/office/powerpoint/2010/main" val="48549296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16801D4-B9DD-46DC-9A86-725CEEC18E36}" type="slidenum">
              <a:rPr lang="en-US" smtClean="0"/>
              <a:pPr/>
              <a:t>14</a:t>
            </a:fld>
            <a:endParaRPr lang="en-US" dirty="0"/>
          </a:p>
        </p:txBody>
      </p:sp>
      <p:sp>
        <p:nvSpPr>
          <p:cNvPr id="2" name="Text Placeholder 1"/>
          <p:cNvSpPr>
            <a:spLocks noGrp="1"/>
          </p:cNvSpPr>
          <p:nvPr>
            <p:ph type="body" sz="quarter" idx="14"/>
          </p:nvPr>
        </p:nvSpPr>
        <p:spPr>
          <a:xfrm>
            <a:off x="-32464" y="167716"/>
            <a:ext cx="7325705" cy="451167"/>
          </a:xfrm>
        </p:spPr>
        <p:txBody>
          <a:bodyPr/>
          <a:lstStyle/>
          <a:p>
            <a:r>
              <a:rPr lang="en-GB" dirty="0"/>
              <a:t>YOUNG FAMILIES: KEY </a:t>
            </a:r>
            <a:r>
              <a:rPr lang="en-GB" dirty="0" smtClean="0"/>
              <a:t>OBSERVATIONS</a:t>
            </a:r>
            <a:endParaRPr lang="en-GB" dirty="0"/>
          </a:p>
        </p:txBody>
      </p:sp>
      <p:sp>
        <p:nvSpPr>
          <p:cNvPr id="3" name="Text Placeholder 2"/>
          <p:cNvSpPr>
            <a:spLocks noGrp="1"/>
          </p:cNvSpPr>
          <p:nvPr>
            <p:ph type="body" sz="quarter" idx="12"/>
          </p:nvPr>
        </p:nvSpPr>
        <p:spPr>
          <a:xfrm>
            <a:off x="446382" y="1239516"/>
            <a:ext cx="7638945" cy="4042924"/>
          </a:xfrm>
        </p:spPr>
        <p:txBody>
          <a:bodyPr/>
          <a:lstStyle/>
          <a:p>
            <a:r>
              <a:rPr lang="en-GB" b="1" dirty="0" smtClean="0"/>
              <a:t>New life creates new questions, needs and responsibilities</a:t>
            </a:r>
          </a:p>
          <a:p>
            <a:pPr lvl="1">
              <a:buFont typeface="Courier New" panose="02070309020205020404" pitchFamily="49" charset="0"/>
              <a:buChar char="-"/>
            </a:pPr>
            <a:r>
              <a:rPr lang="en-GB" dirty="0" smtClean="0"/>
              <a:t>Appeal to them in their busy family roles; let content drive engagement </a:t>
            </a:r>
          </a:p>
          <a:p>
            <a:pPr lvl="1"/>
            <a:endParaRPr lang="en-GB" dirty="0" smtClean="0"/>
          </a:p>
          <a:p>
            <a:r>
              <a:rPr lang="en-GB" b="1" dirty="0" smtClean="0"/>
              <a:t>Time is precious</a:t>
            </a:r>
          </a:p>
          <a:p>
            <a:pPr lvl="1">
              <a:buFont typeface="Courier New" panose="02070309020205020404" pitchFamily="49" charset="0"/>
              <a:buChar char="-"/>
            </a:pPr>
            <a:r>
              <a:rPr lang="en-GB" dirty="0"/>
              <a:t>Make it simple and clear; make digital the default response channel</a:t>
            </a:r>
          </a:p>
          <a:p>
            <a:pPr lvl="1"/>
            <a:endParaRPr lang="en-GB" dirty="0" smtClean="0"/>
          </a:p>
          <a:p>
            <a:r>
              <a:rPr lang="en-GB" b="1" dirty="0" smtClean="0"/>
              <a:t>Price consciousness rises </a:t>
            </a:r>
          </a:p>
          <a:p>
            <a:pPr lvl="1">
              <a:buFont typeface="Courier New" panose="02070309020205020404" pitchFamily="49" charset="0"/>
              <a:buChar char="-"/>
            </a:pPr>
            <a:r>
              <a:rPr lang="en-GB" dirty="0"/>
              <a:t>Highlight value offers</a:t>
            </a:r>
          </a:p>
          <a:p>
            <a:pPr lvl="1"/>
            <a:endParaRPr lang="en-GB" dirty="0" smtClean="0"/>
          </a:p>
          <a:p>
            <a:r>
              <a:rPr lang="en-GB" b="1" dirty="0" smtClean="0"/>
              <a:t>Time poverty creates appreciation of quiet moments</a:t>
            </a:r>
          </a:p>
          <a:p>
            <a:pPr lvl="1">
              <a:buFont typeface="Courier New" panose="02070309020205020404" pitchFamily="49" charset="0"/>
              <a:buChar char="-"/>
            </a:pPr>
            <a:r>
              <a:rPr lang="en-GB" dirty="0"/>
              <a:t>Certain brands/packs can leverage their need to relax</a:t>
            </a:r>
          </a:p>
          <a:p>
            <a:pPr lvl="1"/>
            <a:endParaRPr lang="en-GB" dirty="0" smtClean="0"/>
          </a:p>
          <a:p>
            <a:endParaRPr lang="en-GB" dirty="0"/>
          </a:p>
        </p:txBody>
      </p:sp>
      <p:sp>
        <p:nvSpPr>
          <p:cNvPr id="13" name="Text Placeholder 12"/>
          <p:cNvSpPr>
            <a:spLocks noGrp="1"/>
          </p:cNvSpPr>
          <p:nvPr>
            <p:ph type="body" sz="quarter" idx="15"/>
          </p:nvPr>
        </p:nvSpPr>
        <p:spPr>
          <a:xfrm>
            <a:off x="-32464" y="612658"/>
            <a:ext cx="5037771" cy="451167"/>
          </a:xfrm>
        </p:spPr>
        <p:txBody>
          <a:bodyPr/>
          <a:lstStyle/>
          <a:p>
            <a:r>
              <a:rPr lang="en-GB" dirty="0" smtClean="0"/>
              <a:t>AND RECOMMENDATIONS</a:t>
            </a:r>
            <a:endParaRPr lang="en-GB" dirty="0"/>
          </a:p>
        </p:txBody>
      </p:sp>
      <p:grpSp>
        <p:nvGrpSpPr>
          <p:cNvPr id="6" name="Group 5"/>
          <p:cNvGrpSpPr/>
          <p:nvPr/>
        </p:nvGrpSpPr>
        <p:grpSpPr>
          <a:xfrm>
            <a:off x="6280490" y="3006672"/>
            <a:ext cx="1468920" cy="1420686"/>
            <a:chOff x="6280490" y="3006672"/>
            <a:chExt cx="1468920" cy="14206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0490" y="3006672"/>
              <a:ext cx="1468920" cy="1420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210" b="28147"/>
            <a:stretch/>
          </p:blipFill>
          <p:spPr bwMode="auto">
            <a:xfrm>
              <a:off x="6294950" y="3040498"/>
              <a:ext cx="1440000" cy="135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2175627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32463" y="167716"/>
            <a:ext cx="3523061" cy="451167"/>
          </a:xfrm>
        </p:spPr>
        <p:txBody>
          <a:bodyPr/>
          <a:lstStyle/>
          <a:p>
            <a:r>
              <a:rPr lang="en-GB" dirty="0"/>
              <a:t>OLDER FAMILIES</a:t>
            </a:r>
          </a:p>
        </p:txBody>
      </p:sp>
      <p:sp>
        <p:nvSpPr>
          <p:cNvPr id="2" name="Rectangle 1"/>
          <p:cNvSpPr/>
          <p:nvPr/>
        </p:nvSpPr>
        <p:spPr>
          <a:xfrm>
            <a:off x="5793365" y="544439"/>
            <a:ext cx="464388" cy="2233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TextBox 23"/>
          <p:cNvSpPr txBox="1"/>
          <p:nvPr/>
        </p:nvSpPr>
        <p:spPr>
          <a:xfrm>
            <a:off x="3437795" y="2332315"/>
            <a:ext cx="2075901" cy="738664"/>
          </a:xfrm>
          <a:prstGeom prst="rect">
            <a:avLst/>
          </a:prstGeom>
          <a:noFill/>
        </p:spPr>
        <p:txBody>
          <a:bodyPr wrap="square" rtlCol="0">
            <a:spAutoFit/>
          </a:bodyPr>
          <a:lstStyle/>
          <a:p>
            <a:r>
              <a:rPr lang="en-GB" sz="1400" b="1" dirty="0" smtClean="0"/>
              <a:t>Bought/ordered </a:t>
            </a:r>
            <a:r>
              <a:rPr lang="en-GB" sz="1400" b="1" dirty="0"/>
              <a:t>as a result of addressed </a:t>
            </a:r>
            <a:r>
              <a:rPr lang="en-GB" sz="1400" b="1" dirty="0" smtClean="0"/>
              <a:t>mail</a:t>
            </a:r>
            <a:endParaRPr lang="en-GB" sz="1400" b="1" dirty="0"/>
          </a:p>
        </p:txBody>
      </p:sp>
      <p:sp>
        <p:nvSpPr>
          <p:cNvPr id="25" name="TextBox 24"/>
          <p:cNvSpPr txBox="1"/>
          <p:nvPr/>
        </p:nvSpPr>
        <p:spPr>
          <a:xfrm>
            <a:off x="1629905" y="1352503"/>
            <a:ext cx="1818858" cy="307777"/>
          </a:xfrm>
          <a:prstGeom prst="rect">
            <a:avLst/>
          </a:prstGeom>
          <a:noFill/>
        </p:spPr>
        <p:txBody>
          <a:bodyPr wrap="square" rtlCol="0">
            <a:spAutoFit/>
          </a:bodyPr>
          <a:lstStyle/>
          <a:p>
            <a:r>
              <a:rPr lang="en-GB" sz="1400" b="1" dirty="0" smtClean="0"/>
              <a:t>are 35-54 </a:t>
            </a:r>
            <a:r>
              <a:rPr lang="en-GB" sz="1400" b="1" dirty="0"/>
              <a:t>years old </a:t>
            </a: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689"/>
            <a:ext cx="3810000" cy="5715000"/>
          </a:xfrm>
          <a:prstGeom prst="rect">
            <a:avLst/>
          </a:prstGeom>
        </p:spPr>
      </p:pic>
      <p:sp>
        <p:nvSpPr>
          <p:cNvPr id="31" name="TextBox 30"/>
          <p:cNvSpPr txBox="1"/>
          <p:nvPr/>
        </p:nvSpPr>
        <p:spPr>
          <a:xfrm>
            <a:off x="4132208" y="441467"/>
            <a:ext cx="603050" cy="307777"/>
          </a:xfrm>
          <a:prstGeom prst="rect">
            <a:avLst/>
          </a:prstGeom>
          <a:noFill/>
        </p:spPr>
        <p:txBody>
          <a:bodyPr wrap="none" rtlCol="0">
            <a:spAutoFit/>
          </a:bodyPr>
          <a:lstStyle/>
          <a:p>
            <a:r>
              <a:rPr lang="en-GB" sz="1400" b="1" dirty="0" smtClean="0"/>
              <a:t>circa</a:t>
            </a:r>
            <a:endParaRPr lang="en-GB" sz="1400" b="1" dirty="0"/>
          </a:p>
        </p:txBody>
      </p:sp>
      <p:sp>
        <p:nvSpPr>
          <p:cNvPr id="32" name="TextBox 31"/>
          <p:cNvSpPr txBox="1"/>
          <p:nvPr/>
        </p:nvSpPr>
        <p:spPr>
          <a:xfrm>
            <a:off x="3875778" y="1035838"/>
            <a:ext cx="1125629" cy="769441"/>
          </a:xfrm>
          <a:prstGeom prst="rect">
            <a:avLst/>
          </a:prstGeom>
          <a:noFill/>
        </p:spPr>
        <p:txBody>
          <a:bodyPr wrap="none" rtlCol="0">
            <a:spAutoFit/>
          </a:bodyPr>
          <a:lstStyle/>
          <a:p>
            <a:r>
              <a:rPr lang="en-GB" sz="4400" dirty="0" smtClean="0">
                <a:solidFill>
                  <a:schemeClr val="accent5"/>
                </a:solidFill>
                <a:latin typeface="Arial Black" panose="020B0A04020102020204" pitchFamily="34" charset="0"/>
              </a:rPr>
              <a:t>3.7</a:t>
            </a:r>
            <a:endParaRPr lang="en-GB" sz="2000" dirty="0">
              <a:solidFill>
                <a:schemeClr val="accent5"/>
              </a:solidFill>
              <a:latin typeface="Arial Black" panose="020B0A04020102020204" pitchFamily="34" charset="0"/>
            </a:endParaRPr>
          </a:p>
        </p:txBody>
      </p:sp>
      <p:sp>
        <p:nvSpPr>
          <p:cNvPr id="35" name="TextBox 34"/>
          <p:cNvSpPr txBox="1"/>
          <p:nvPr/>
        </p:nvSpPr>
        <p:spPr>
          <a:xfrm>
            <a:off x="3761955" y="1584327"/>
            <a:ext cx="1375698" cy="307777"/>
          </a:xfrm>
          <a:prstGeom prst="rect">
            <a:avLst/>
          </a:prstGeom>
          <a:noFill/>
        </p:spPr>
        <p:txBody>
          <a:bodyPr wrap="none" rtlCol="0">
            <a:spAutoFit/>
          </a:bodyPr>
          <a:lstStyle/>
          <a:p>
            <a:r>
              <a:rPr lang="en-GB" sz="1400" b="1" dirty="0" smtClean="0"/>
              <a:t>million people</a:t>
            </a:r>
            <a:endParaRPr lang="en-GB" sz="1400" b="1" dirty="0"/>
          </a:p>
        </p:txBody>
      </p:sp>
      <p:graphicFrame>
        <p:nvGraphicFramePr>
          <p:cNvPr id="36" name="Chart 35"/>
          <p:cNvGraphicFramePr/>
          <p:nvPr>
            <p:extLst>
              <p:ext uri="{D42A27DB-BD31-4B8C-83A1-F6EECF244321}">
                <p14:modId xmlns:p14="http://schemas.microsoft.com/office/powerpoint/2010/main" val="1742460702"/>
              </p:ext>
            </p:extLst>
          </p:nvPr>
        </p:nvGraphicFramePr>
        <p:xfrm>
          <a:off x="-167462" y="634046"/>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p:cNvSpPr txBox="1"/>
          <p:nvPr/>
        </p:nvSpPr>
        <p:spPr>
          <a:xfrm>
            <a:off x="137210" y="1181441"/>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63</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38" name="Chart 37"/>
          <p:cNvGraphicFramePr/>
          <p:nvPr>
            <p:extLst>
              <p:ext uri="{D42A27DB-BD31-4B8C-83A1-F6EECF244321}">
                <p14:modId xmlns:p14="http://schemas.microsoft.com/office/powerpoint/2010/main" val="252119479"/>
              </p:ext>
            </p:extLst>
          </p:nvPr>
        </p:nvGraphicFramePr>
        <p:xfrm>
          <a:off x="1640945" y="1690531"/>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39" name="TextBox 38"/>
          <p:cNvSpPr txBox="1"/>
          <p:nvPr/>
        </p:nvSpPr>
        <p:spPr>
          <a:xfrm>
            <a:off x="1957191" y="2237926"/>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27</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0" name="TextBox 39"/>
          <p:cNvSpPr txBox="1"/>
          <p:nvPr/>
        </p:nvSpPr>
        <p:spPr>
          <a:xfrm>
            <a:off x="1629904" y="3320204"/>
            <a:ext cx="1961973" cy="523220"/>
          </a:xfrm>
          <a:prstGeom prst="rect">
            <a:avLst/>
          </a:prstGeom>
          <a:noFill/>
        </p:spPr>
        <p:txBody>
          <a:bodyPr wrap="square" rtlCol="0">
            <a:spAutoFit/>
          </a:bodyPr>
          <a:lstStyle/>
          <a:p>
            <a:r>
              <a:rPr lang="en-GB" sz="1400" b="1" dirty="0"/>
              <a:t>used a voucher in past 12 months</a:t>
            </a:r>
          </a:p>
        </p:txBody>
      </p:sp>
      <p:graphicFrame>
        <p:nvGraphicFramePr>
          <p:cNvPr id="41" name="Chart 40"/>
          <p:cNvGraphicFramePr/>
          <p:nvPr>
            <p:extLst>
              <p:ext uri="{D42A27DB-BD31-4B8C-83A1-F6EECF244321}">
                <p14:modId xmlns:p14="http://schemas.microsoft.com/office/powerpoint/2010/main" val="1988782932"/>
              </p:ext>
            </p:extLst>
          </p:nvPr>
        </p:nvGraphicFramePr>
        <p:xfrm>
          <a:off x="-167462" y="2700131"/>
          <a:ext cx="2170062" cy="1791635"/>
        </p:xfrm>
        <a:graphic>
          <a:graphicData uri="http://schemas.openxmlformats.org/drawingml/2006/chart">
            <c:chart xmlns:c="http://schemas.openxmlformats.org/drawingml/2006/chart" xmlns:r="http://schemas.openxmlformats.org/officeDocument/2006/relationships" r:id="rId6"/>
          </a:graphicData>
        </a:graphic>
      </p:graphicFrame>
      <p:sp>
        <p:nvSpPr>
          <p:cNvPr id="42" name="TextBox 41"/>
          <p:cNvSpPr txBox="1"/>
          <p:nvPr/>
        </p:nvSpPr>
        <p:spPr>
          <a:xfrm>
            <a:off x="137210" y="3247526"/>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52</a:t>
            </a:r>
            <a:r>
              <a:rPr lang="en-US" sz="3600" b="1" baseline="30000" dirty="0" smtClean="0">
                <a:solidFill>
                  <a:srgbClr val="000000"/>
                </a:solidFill>
                <a:cs typeface="Arial"/>
              </a:rPr>
              <a:t>%</a:t>
            </a:r>
            <a:endParaRPr lang="en-US" sz="3600" b="1" baseline="30000" dirty="0">
              <a:solidFill>
                <a:srgbClr val="000000"/>
              </a:solidFill>
              <a:cs typeface="Arial"/>
            </a:endParaRPr>
          </a:p>
        </p:txBody>
      </p:sp>
      <p:grpSp>
        <p:nvGrpSpPr>
          <p:cNvPr id="44" name="Group 16"/>
          <p:cNvGrpSpPr/>
          <p:nvPr/>
        </p:nvGrpSpPr>
        <p:grpSpPr>
          <a:xfrm>
            <a:off x="7811811" y="5539619"/>
            <a:ext cx="1287670" cy="180759"/>
            <a:chOff x="8164619" y="6615952"/>
            <a:chExt cx="1695174" cy="242048"/>
          </a:xfrm>
        </p:grpSpPr>
        <p:grpSp>
          <p:nvGrpSpPr>
            <p:cNvPr id="45" name="Group 18"/>
            <p:cNvGrpSpPr/>
            <p:nvPr/>
          </p:nvGrpSpPr>
          <p:grpSpPr>
            <a:xfrm>
              <a:off x="8164619" y="6615952"/>
              <a:ext cx="1695174" cy="242048"/>
              <a:chOff x="8164619" y="6615952"/>
              <a:chExt cx="1695174" cy="242048"/>
            </a:xfrm>
          </p:grpSpPr>
          <p:sp>
            <p:nvSpPr>
              <p:cNvPr id="47" name="Rectangle 46"/>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8" name="Rectangle 47"/>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9" name="Rectangle 48"/>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0" name="Rectangle 49"/>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 name="Rectangle 50"/>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2" name="Rectangle 51"/>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6" name="Rectangle 45"/>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59" name="Group 58"/>
          <p:cNvGrpSpPr/>
          <p:nvPr/>
        </p:nvGrpSpPr>
        <p:grpSpPr>
          <a:xfrm>
            <a:off x="4083739" y="727604"/>
            <a:ext cx="146735" cy="412283"/>
            <a:chOff x="3871732" y="383817"/>
            <a:chExt cx="451412" cy="1268338"/>
          </a:xfrm>
          <a:solidFill>
            <a:schemeClr val="accent5"/>
          </a:solidFill>
        </p:grpSpPr>
        <p:sp>
          <p:nvSpPr>
            <p:cNvPr id="60" name="Round Same Side Corner Rectangle 59"/>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4273544" y="727604"/>
            <a:ext cx="146735" cy="412283"/>
            <a:chOff x="3871732" y="383817"/>
            <a:chExt cx="451412" cy="1268338"/>
          </a:xfrm>
          <a:solidFill>
            <a:schemeClr val="accent5"/>
          </a:solidFill>
        </p:grpSpPr>
        <p:sp>
          <p:nvSpPr>
            <p:cNvPr id="63" name="Round Same Side Corner Rectangle 62"/>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5" name="Group 64"/>
          <p:cNvGrpSpPr/>
          <p:nvPr/>
        </p:nvGrpSpPr>
        <p:grpSpPr>
          <a:xfrm>
            <a:off x="4463349" y="727604"/>
            <a:ext cx="146735" cy="412283"/>
            <a:chOff x="3871732" y="383817"/>
            <a:chExt cx="451412" cy="1268338"/>
          </a:xfrm>
          <a:solidFill>
            <a:schemeClr val="accent5"/>
          </a:solidFill>
        </p:grpSpPr>
        <p:sp>
          <p:nvSpPr>
            <p:cNvPr id="66" name="Round Same Side Corner Rectangle 65"/>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8" name="Group 67"/>
          <p:cNvGrpSpPr/>
          <p:nvPr/>
        </p:nvGrpSpPr>
        <p:grpSpPr>
          <a:xfrm>
            <a:off x="4653153" y="727604"/>
            <a:ext cx="146735" cy="412283"/>
            <a:chOff x="3871732" y="383817"/>
            <a:chExt cx="451412" cy="1268338"/>
          </a:xfrm>
          <a:solidFill>
            <a:schemeClr val="accent5"/>
          </a:solidFill>
        </p:grpSpPr>
        <p:sp>
          <p:nvSpPr>
            <p:cNvPr id="69" name="Round Same Side Corner Rectangle 68"/>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2" name="TextBox 91"/>
          <p:cNvSpPr txBox="1"/>
          <p:nvPr/>
        </p:nvSpPr>
        <p:spPr>
          <a:xfrm>
            <a:off x="3488417" y="4341678"/>
            <a:ext cx="1799721" cy="954107"/>
          </a:xfrm>
          <a:prstGeom prst="rect">
            <a:avLst/>
          </a:prstGeom>
          <a:noFill/>
        </p:spPr>
        <p:txBody>
          <a:bodyPr wrap="square" rtlCol="0">
            <a:spAutoFit/>
          </a:bodyPr>
          <a:lstStyle/>
          <a:p>
            <a:r>
              <a:rPr lang="en-GB" sz="1400" b="1" dirty="0" smtClean="0"/>
              <a:t>budget </a:t>
            </a:r>
            <a:r>
              <a:rPr lang="en-GB" sz="1400" b="1" dirty="0"/>
              <a:t>for every penny when household shopping</a:t>
            </a:r>
          </a:p>
        </p:txBody>
      </p:sp>
      <p:graphicFrame>
        <p:nvGraphicFramePr>
          <p:cNvPr id="93" name="Chart 92"/>
          <p:cNvGraphicFramePr/>
          <p:nvPr>
            <p:extLst>
              <p:ext uri="{D42A27DB-BD31-4B8C-83A1-F6EECF244321}">
                <p14:modId xmlns:p14="http://schemas.microsoft.com/office/powerpoint/2010/main" val="1496365477"/>
              </p:ext>
            </p:extLst>
          </p:nvPr>
        </p:nvGraphicFramePr>
        <p:xfrm>
          <a:off x="1691873" y="3707471"/>
          <a:ext cx="2170062" cy="1791635"/>
        </p:xfrm>
        <a:graphic>
          <a:graphicData uri="http://schemas.openxmlformats.org/drawingml/2006/chart">
            <c:chart xmlns:c="http://schemas.openxmlformats.org/drawingml/2006/chart" xmlns:r="http://schemas.openxmlformats.org/officeDocument/2006/relationships" r:id="rId7"/>
          </a:graphicData>
        </a:graphic>
      </p:graphicFrame>
      <p:sp>
        <p:nvSpPr>
          <p:cNvPr id="94" name="TextBox 93"/>
          <p:cNvSpPr txBox="1"/>
          <p:nvPr/>
        </p:nvSpPr>
        <p:spPr>
          <a:xfrm>
            <a:off x="2008119" y="4254866"/>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39</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 name="Slide Number Placeholder 3"/>
          <p:cNvSpPr>
            <a:spLocks noGrp="1"/>
          </p:cNvSpPr>
          <p:nvPr>
            <p:ph type="sldNum" sz="quarter" idx="4"/>
          </p:nvPr>
        </p:nvSpPr>
        <p:spPr/>
        <p:txBody>
          <a:bodyPr/>
          <a:lstStyle/>
          <a:p>
            <a:fld id="{A74EB0F2-648F-F340-8077-1363C8DB6354}" type="slidenum">
              <a:rPr lang="en-US" smtClean="0"/>
              <a:pPr/>
              <a:t>15</a:t>
            </a:fld>
            <a:endParaRPr lang="en-US" dirty="0"/>
          </a:p>
        </p:txBody>
      </p:sp>
      <p:sp>
        <p:nvSpPr>
          <p:cNvPr id="53" name="TextBox 52"/>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spTree>
    <p:extLst>
      <p:ext uri="{BB962C8B-B14F-4D97-AF65-F5344CB8AC3E}">
        <p14:creationId xmlns:p14="http://schemas.microsoft.com/office/powerpoint/2010/main" val="298919174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16</a:t>
            </a:fld>
            <a:endParaRPr lang="en-US" dirty="0"/>
          </a:p>
        </p:txBody>
      </p:sp>
      <p:sp>
        <p:nvSpPr>
          <p:cNvPr id="3" name="Text Placeholder 2"/>
          <p:cNvSpPr>
            <a:spLocks noGrp="1"/>
          </p:cNvSpPr>
          <p:nvPr>
            <p:ph type="body" sz="quarter" idx="14"/>
          </p:nvPr>
        </p:nvSpPr>
        <p:spPr>
          <a:xfrm>
            <a:off x="-32464" y="167716"/>
            <a:ext cx="7241580" cy="451167"/>
          </a:xfrm>
        </p:spPr>
        <p:txBody>
          <a:bodyPr/>
          <a:lstStyle/>
          <a:p>
            <a:r>
              <a:rPr lang="en-GB" dirty="0"/>
              <a:t>OLDER FAMILIES: KEY </a:t>
            </a:r>
            <a:r>
              <a:rPr lang="en-GB" dirty="0" smtClean="0"/>
              <a:t>OBSERVATIONS</a:t>
            </a:r>
            <a:endParaRPr lang="en-GB" dirty="0"/>
          </a:p>
        </p:txBody>
      </p:sp>
      <p:sp>
        <p:nvSpPr>
          <p:cNvPr id="4" name="Text Placeholder 3"/>
          <p:cNvSpPr>
            <a:spLocks noGrp="1"/>
          </p:cNvSpPr>
          <p:nvPr>
            <p:ph type="body" sz="quarter" idx="12"/>
          </p:nvPr>
        </p:nvSpPr>
        <p:spPr>
          <a:xfrm>
            <a:off x="432735" y="1239516"/>
            <a:ext cx="6750247" cy="4042924"/>
          </a:xfrm>
        </p:spPr>
        <p:txBody>
          <a:bodyPr/>
          <a:lstStyle/>
          <a:p>
            <a:r>
              <a:rPr lang="en-GB" b="1" dirty="0" smtClean="0"/>
              <a:t>The family is the core unit</a:t>
            </a:r>
          </a:p>
          <a:p>
            <a:pPr lvl="1">
              <a:buFont typeface="Courier New" panose="02070309020205020404" pitchFamily="49" charset="0"/>
              <a:buChar char="-"/>
            </a:pPr>
            <a:r>
              <a:rPr lang="en-GB" dirty="0" smtClean="0"/>
              <a:t>Consider how design and content might work for the whole family rather than just the intended recipient when the piece of mail is shared or displayed</a:t>
            </a:r>
          </a:p>
          <a:p>
            <a:pPr lvl="1"/>
            <a:endParaRPr lang="en-GB" dirty="0" smtClean="0"/>
          </a:p>
          <a:p>
            <a:r>
              <a:rPr lang="en-GB" b="1" dirty="0" smtClean="0"/>
              <a:t>This group can be hard pressed financially</a:t>
            </a:r>
          </a:p>
          <a:p>
            <a:pPr lvl="1">
              <a:buFont typeface="Courier New" panose="02070309020205020404" pitchFamily="49" charset="0"/>
              <a:buChar char="-"/>
            </a:pPr>
            <a:r>
              <a:rPr lang="en-GB" dirty="0"/>
              <a:t>Highlight value messages</a:t>
            </a:r>
          </a:p>
          <a:p>
            <a:pPr lvl="1"/>
            <a:endParaRPr lang="en-GB" dirty="0"/>
          </a:p>
          <a:p>
            <a:r>
              <a:rPr lang="en-GB" b="1" dirty="0" smtClean="0"/>
              <a:t>Experience and finances means brand selection is considered, not impulse driven</a:t>
            </a:r>
          </a:p>
          <a:p>
            <a:pPr lvl="1">
              <a:buFont typeface="Courier New" panose="02070309020205020404" pitchFamily="49" charset="0"/>
              <a:buChar char="-"/>
            </a:pPr>
            <a:r>
              <a:rPr lang="en-GB" dirty="0"/>
              <a:t>Mail which communicates the brands used by parents is seen and noticed by children: leverage this as appropriate with language and content</a:t>
            </a:r>
          </a:p>
          <a:p>
            <a:pPr lvl="1"/>
            <a:endParaRPr lang="en-GB" dirty="0"/>
          </a:p>
          <a:p>
            <a:r>
              <a:rPr lang="en-GB" b="1" dirty="0" smtClean="0"/>
              <a:t>Digital communication remains a key life tool</a:t>
            </a:r>
          </a:p>
          <a:p>
            <a:pPr lvl="1">
              <a:buFont typeface="Courier New" panose="02070309020205020404" pitchFamily="49" charset="0"/>
              <a:buChar char="-"/>
            </a:pPr>
            <a:r>
              <a:rPr lang="en-GB" dirty="0"/>
              <a:t>Keep the digital response channel front of mind and make it easy to use digital to engage and respond: including out of home</a:t>
            </a:r>
          </a:p>
          <a:p>
            <a:pPr lvl="1">
              <a:buFont typeface="Courier New" panose="02070309020205020404" pitchFamily="49" charset="0"/>
              <a:buChar char="-"/>
            </a:pPr>
            <a:endParaRPr lang="en-GB" dirty="0"/>
          </a:p>
        </p:txBody>
      </p:sp>
      <p:sp>
        <p:nvSpPr>
          <p:cNvPr id="9" name="Text Placeholder 8"/>
          <p:cNvSpPr>
            <a:spLocks noGrp="1"/>
          </p:cNvSpPr>
          <p:nvPr>
            <p:ph type="body" sz="quarter" idx="15"/>
          </p:nvPr>
        </p:nvSpPr>
        <p:spPr>
          <a:xfrm>
            <a:off x="-32464" y="612658"/>
            <a:ext cx="5037771" cy="451167"/>
          </a:xfrm>
        </p:spPr>
        <p:txBody>
          <a:bodyPr/>
          <a:lstStyle/>
          <a:p>
            <a:r>
              <a:rPr lang="en-GB" dirty="0" smtClean="0"/>
              <a:t>AND RECOMMENDATIONS</a:t>
            </a:r>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81585">
            <a:off x="7308451" y="1418431"/>
            <a:ext cx="1335382" cy="1081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5202211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4"/>
          </p:nvPr>
        </p:nvSpPr>
        <p:spPr>
          <a:xfrm>
            <a:off x="-32464" y="167716"/>
            <a:ext cx="3571216" cy="451167"/>
          </a:xfrm>
        </p:spPr>
        <p:txBody>
          <a:bodyPr/>
          <a:lstStyle/>
          <a:p>
            <a:r>
              <a:rPr lang="en-GB" dirty="0"/>
              <a:t>EMPTY </a:t>
            </a:r>
            <a:r>
              <a:rPr lang="en-GB" dirty="0" smtClean="0"/>
              <a:t>NESTERS</a:t>
            </a:r>
            <a:endParaRPr lang="en-GB" dirty="0"/>
          </a:p>
        </p:txBody>
      </p:sp>
      <p:sp>
        <p:nvSpPr>
          <p:cNvPr id="2" name="Rectangle 1"/>
          <p:cNvSpPr/>
          <p:nvPr/>
        </p:nvSpPr>
        <p:spPr>
          <a:xfrm>
            <a:off x="5599395" y="544439"/>
            <a:ext cx="464388" cy="2233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TextBox 28"/>
          <p:cNvSpPr txBox="1"/>
          <p:nvPr/>
        </p:nvSpPr>
        <p:spPr>
          <a:xfrm>
            <a:off x="3437795" y="2274442"/>
            <a:ext cx="1956008" cy="738664"/>
          </a:xfrm>
          <a:prstGeom prst="rect">
            <a:avLst/>
          </a:prstGeom>
          <a:noFill/>
        </p:spPr>
        <p:txBody>
          <a:bodyPr wrap="square" rtlCol="0">
            <a:spAutoFit/>
          </a:bodyPr>
          <a:lstStyle/>
          <a:p>
            <a:r>
              <a:rPr lang="en-GB" sz="1400" b="1" dirty="0" smtClean="0"/>
              <a:t>Bought/ordered </a:t>
            </a:r>
            <a:r>
              <a:rPr lang="en-GB" sz="1400" b="1" dirty="0"/>
              <a:t>as a result of addressed </a:t>
            </a:r>
            <a:r>
              <a:rPr lang="en-GB" sz="1400" b="1" dirty="0" smtClean="0"/>
              <a:t>mail</a:t>
            </a:r>
            <a:endParaRPr lang="en-GB" sz="1400" b="1" dirty="0"/>
          </a:p>
        </p:txBody>
      </p:sp>
      <p:sp>
        <p:nvSpPr>
          <p:cNvPr id="31" name="TextBox 30"/>
          <p:cNvSpPr txBox="1"/>
          <p:nvPr/>
        </p:nvSpPr>
        <p:spPr>
          <a:xfrm>
            <a:off x="1629905" y="1371221"/>
            <a:ext cx="1818858" cy="307777"/>
          </a:xfrm>
          <a:prstGeom prst="rect">
            <a:avLst/>
          </a:prstGeom>
          <a:noFill/>
        </p:spPr>
        <p:txBody>
          <a:bodyPr wrap="square" rtlCol="0">
            <a:spAutoFit/>
          </a:bodyPr>
          <a:lstStyle/>
          <a:p>
            <a:r>
              <a:rPr lang="en-GB" sz="1400" b="1" dirty="0"/>
              <a:t>are 55-74 years old </a:t>
            </a:r>
          </a:p>
        </p:txBody>
      </p:sp>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689"/>
            <a:ext cx="3810000" cy="5715000"/>
          </a:xfrm>
          <a:prstGeom prst="rect">
            <a:avLst/>
          </a:prstGeom>
        </p:spPr>
      </p:pic>
      <p:sp>
        <p:nvSpPr>
          <p:cNvPr id="36" name="TextBox 35"/>
          <p:cNvSpPr txBox="1"/>
          <p:nvPr/>
        </p:nvSpPr>
        <p:spPr>
          <a:xfrm>
            <a:off x="3353423" y="985218"/>
            <a:ext cx="603050" cy="307777"/>
          </a:xfrm>
          <a:prstGeom prst="rect">
            <a:avLst/>
          </a:prstGeom>
          <a:noFill/>
        </p:spPr>
        <p:txBody>
          <a:bodyPr wrap="none" rtlCol="0">
            <a:spAutoFit/>
          </a:bodyPr>
          <a:lstStyle/>
          <a:p>
            <a:r>
              <a:rPr lang="en-GB" sz="1400" b="1" dirty="0" smtClean="0"/>
              <a:t>circa</a:t>
            </a:r>
            <a:endParaRPr lang="en-GB" sz="1400" b="1" dirty="0"/>
          </a:p>
        </p:txBody>
      </p:sp>
      <p:sp>
        <p:nvSpPr>
          <p:cNvPr id="37" name="TextBox 36"/>
          <p:cNvSpPr txBox="1"/>
          <p:nvPr/>
        </p:nvSpPr>
        <p:spPr>
          <a:xfrm>
            <a:off x="3758126" y="941113"/>
            <a:ext cx="938077" cy="769441"/>
          </a:xfrm>
          <a:prstGeom prst="rect">
            <a:avLst/>
          </a:prstGeom>
          <a:noFill/>
        </p:spPr>
        <p:txBody>
          <a:bodyPr wrap="none" rtlCol="0">
            <a:spAutoFit/>
          </a:bodyPr>
          <a:lstStyle/>
          <a:p>
            <a:r>
              <a:rPr lang="en-GB" sz="4400" dirty="0" smtClean="0">
                <a:solidFill>
                  <a:schemeClr val="accent6"/>
                </a:solidFill>
                <a:latin typeface="Arial Black" panose="020B0A04020102020204" pitchFamily="34" charset="0"/>
              </a:rPr>
              <a:t>10</a:t>
            </a:r>
            <a:endParaRPr lang="en-GB" sz="2000" dirty="0">
              <a:solidFill>
                <a:schemeClr val="accent6"/>
              </a:solidFill>
              <a:latin typeface="Arial Black" panose="020B0A04020102020204" pitchFamily="34" charset="0"/>
            </a:endParaRPr>
          </a:p>
        </p:txBody>
      </p:sp>
      <p:sp>
        <p:nvSpPr>
          <p:cNvPr id="38" name="TextBox 37"/>
          <p:cNvSpPr txBox="1"/>
          <p:nvPr/>
        </p:nvSpPr>
        <p:spPr>
          <a:xfrm>
            <a:off x="3904081" y="1485006"/>
            <a:ext cx="1489722" cy="307777"/>
          </a:xfrm>
          <a:prstGeom prst="rect">
            <a:avLst/>
          </a:prstGeom>
          <a:noFill/>
        </p:spPr>
        <p:txBody>
          <a:bodyPr wrap="square" rtlCol="0">
            <a:spAutoFit/>
          </a:bodyPr>
          <a:lstStyle/>
          <a:p>
            <a:r>
              <a:rPr lang="en-GB" sz="1400" b="1" dirty="0" smtClean="0"/>
              <a:t>million people</a:t>
            </a:r>
            <a:endParaRPr lang="en-GB" sz="1400" b="1" dirty="0"/>
          </a:p>
        </p:txBody>
      </p:sp>
      <p:graphicFrame>
        <p:nvGraphicFramePr>
          <p:cNvPr id="39" name="Chart 38"/>
          <p:cNvGraphicFramePr/>
          <p:nvPr>
            <p:extLst>
              <p:ext uri="{D42A27DB-BD31-4B8C-83A1-F6EECF244321}">
                <p14:modId xmlns:p14="http://schemas.microsoft.com/office/powerpoint/2010/main" val="1387637553"/>
              </p:ext>
            </p:extLst>
          </p:nvPr>
        </p:nvGraphicFramePr>
        <p:xfrm>
          <a:off x="-167462" y="634046"/>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p:cNvSpPr txBox="1"/>
          <p:nvPr/>
        </p:nvSpPr>
        <p:spPr>
          <a:xfrm>
            <a:off x="137210" y="1164080"/>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67</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41" name="Chart 40"/>
          <p:cNvGraphicFramePr/>
          <p:nvPr>
            <p:extLst>
              <p:ext uri="{D42A27DB-BD31-4B8C-83A1-F6EECF244321}">
                <p14:modId xmlns:p14="http://schemas.microsoft.com/office/powerpoint/2010/main" val="38710078"/>
              </p:ext>
            </p:extLst>
          </p:nvPr>
        </p:nvGraphicFramePr>
        <p:xfrm>
          <a:off x="1640945" y="1632658"/>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a:off x="1957191" y="2162692"/>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26</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3" name="TextBox 42"/>
          <p:cNvSpPr txBox="1"/>
          <p:nvPr/>
        </p:nvSpPr>
        <p:spPr>
          <a:xfrm>
            <a:off x="1629904" y="3262331"/>
            <a:ext cx="2982607" cy="523220"/>
          </a:xfrm>
          <a:prstGeom prst="rect">
            <a:avLst/>
          </a:prstGeom>
          <a:noFill/>
        </p:spPr>
        <p:txBody>
          <a:bodyPr wrap="square" rtlCol="0">
            <a:spAutoFit/>
          </a:bodyPr>
          <a:lstStyle/>
          <a:p>
            <a:r>
              <a:rPr lang="en-GB" sz="1400" b="1" dirty="0"/>
              <a:t>renewed a product or service subscription as a result of mail</a:t>
            </a:r>
          </a:p>
        </p:txBody>
      </p:sp>
      <p:graphicFrame>
        <p:nvGraphicFramePr>
          <p:cNvPr id="44" name="Chart 43"/>
          <p:cNvGraphicFramePr/>
          <p:nvPr>
            <p:extLst>
              <p:ext uri="{D42A27DB-BD31-4B8C-83A1-F6EECF244321}">
                <p14:modId xmlns:p14="http://schemas.microsoft.com/office/powerpoint/2010/main" val="2060219552"/>
              </p:ext>
            </p:extLst>
          </p:nvPr>
        </p:nvGraphicFramePr>
        <p:xfrm>
          <a:off x="-167462" y="2642258"/>
          <a:ext cx="2170062" cy="1791635"/>
        </p:xfrm>
        <a:graphic>
          <a:graphicData uri="http://schemas.openxmlformats.org/drawingml/2006/chart">
            <c:chart xmlns:c="http://schemas.openxmlformats.org/drawingml/2006/chart" xmlns:r="http://schemas.openxmlformats.org/officeDocument/2006/relationships" r:id="rId6"/>
          </a:graphicData>
        </a:graphic>
      </p:graphicFrame>
      <p:sp>
        <p:nvSpPr>
          <p:cNvPr id="45" name="TextBox 44"/>
          <p:cNvSpPr txBox="1"/>
          <p:nvPr/>
        </p:nvSpPr>
        <p:spPr>
          <a:xfrm>
            <a:off x="137210" y="3172292"/>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32</a:t>
            </a:r>
            <a:r>
              <a:rPr lang="en-US" sz="3600" b="1" baseline="30000" dirty="0" smtClean="0">
                <a:solidFill>
                  <a:srgbClr val="000000"/>
                </a:solidFill>
                <a:cs typeface="Arial"/>
              </a:rPr>
              <a:t>%</a:t>
            </a:r>
            <a:endParaRPr lang="en-US" sz="3600" b="1" baseline="30000" dirty="0">
              <a:solidFill>
                <a:srgbClr val="000000"/>
              </a:solidFill>
              <a:cs typeface="Arial"/>
            </a:endParaRPr>
          </a:p>
        </p:txBody>
      </p:sp>
      <p:grpSp>
        <p:nvGrpSpPr>
          <p:cNvPr id="47" name="Group 16"/>
          <p:cNvGrpSpPr/>
          <p:nvPr/>
        </p:nvGrpSpPr>
        <p:grpSpPr>
          <a:xfrm>
            <a:off x="7811811" y="5539619"/>
            <a:ext cx="1287670" cy="180759"/>
            <a:chOff x="8164619" y="6615952"/>
            <a:chExt cx="1695174" cy="242048"/>
          </a:xfrm>
        </p:grpSpPr>
        <p:grpSp>
          <p:nvGrpSpPr>
            <p:cNvPr id="48" name="Group 18"/>
            <p:cNvGrpSpPr/>
            <p:nvPr/>
          </p:nvGrpSpPr>
          <p:grpSpPr>
            <a:xfrm>
              <a:off x="8164619" y="6615952"/>
              <a:ext cx="1695174" cy="242048"/>
              <a:chOff x="8164619" y="6615952"/>
              <a:chExt cx="1695174" cy="242048"/>
            </a:xfrm>
          </p:grpSpPr>
          <p:sp>
            <p:nvSpPr>
              <p:cNvPr id="50" name="Rectangle 49"/>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 name="Rectangle 50"/>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2" name="Rectangle 51"/>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3" name="Rectangle 52"/>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4" name="Rectangle 53"/>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5" name="Rectangle 54"/>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9" name="Rectangle 48"/>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77" name="Group 76"/>
          <p:cNvGrpSpPr/>
          <p:nvPr/>
        </p:nvGrpSpPr>
        <p:grpSpPr>
          <a:xfrm>
            <a:off x="4072164" y="625074"/>
            <a:ext cx="146735" cy="412283"/>
            <a:chOff x="3871732" y="383817"/>
            <a:chExt cx="451412" cy="1268338"/>
          </a:xfrm>
          <a:solidFill>
            <a:schemeClr val="accent6"/>
          </a:solidFill>
        </p:grpSpPr>
        <p:sp>
          <p:nvSpPr>
            <p:cNvPr id="78" name="Round Same Side Corner Rectangle 77"/>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0" name="Group 79"/>
          <p:cNvGrpSpPr/>
          <p:nvPr/>
        </p:nvGrpSpPr>
        <p:grpSpPr>
          <a:xfrm>
            <a:off x="4261969" y="625074"/>
            <a:ext cx="146735" cy="412283"/>
            <a:chOff x="3871732" y="383817"/>
            <a:chExt cx="451412" cy="1268338"/>
          </a:xfrm>
          <a:solidFill>
            <a:schemeClr val="accent6"/>
          </a:solidFill>
        </p:grpSpPr>
        <p:sp>
          <p:nvSpPr>
            <p:cNvPr id="81" name="Round Same Side Corner Rectangle 80"/>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Oval 81"/>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3" name="Group 82"/>
          <p:cNvGrpSpPr/>
          <p:nvPr/>
        </p:nvGrpSpPr>
        <p:grpSpPr>
          <a:xfrm>
            <a:off x="4451774" y="625074"/>
            <a:ext cx="146735" cy="412283"/>
            <a:chOff x="3871732" y="383817"/>
            <a:chExt cx="451412" cy="1268338"/>
          </a:xfrm>
          <a:solidFill>
            <a:schemeClr val="accent6"/>
          </a:solidFill>
        </p:grpSpPr>
        <p:sp>
          <p:nvSpPr>
            <p:cNvPr id="84" name="Round Same Side Corner Rectangle 83"/>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Oval 84"/>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6" name="Group 85"/>
          <p:cNvGrpSpPr/>
          <p:nvPr/>
        </p:nvGrpSpPr>
        <p:grpSpPr>
          <a:xfrm>
            <a:off x="4641579" y="625074"/>
            <a:ext cx="146735" cy="412283"/>
            <a:chOff x="3871732" y="383817"/>
            <a:chExt cx="451412" cy="1268338"/>
          </a:xfrm>
          <a:solidFill>
            <a:schemeClr val="accent6"/>
          </a:solidFill>
        </p:grpSpPr>
        <p:sp>
          <p:nvSpPr>
            <p:cNvPr id="87" name="Round Same Side Corner Rectangle 86"/>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9" name="Group 88"/>
          <p:cNvGrpSpPr/>
          <p:nvPr/>
        </p:nvGrpSpPr>
        <p:grpSpPr>
          <a:xfrm>
            <a:off x="4831384" y="625074"/>
            <a:ext cx="146735" cy="412283"/>
            <a:chOff x="3871732" y="383817"/>
            <a:chExt cx="451412" cy="1268338"/>
          </a:xfrm>
          <a:solidFill>
            <a:schemeClr val="accent6"/>
          </a:solidFill>
        </p:grpSpPr>
        <p:sp>
          <p:nvSpPr>
            <p:cNvPr id="90" name="Round Same Side Corner Rectangle 89"/>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2" name="Group 91"/>
          <p:cNvGrpSpPr/>
          <p:nvPr/>
        </p:nvGrpSpPr>
        <p:grpSpPr>
          <a:xfrm>
            <a:off x="5021188" y="625074"/>
            <a:ext cx="146735" cy="412283"/>
            <a:chOff x="3871732" y="383817"/>
            <a:chExt cx="451412" cy="1268338"/>
          </a:xfrm>
          <a:solidFill>
            <a:schemeClr val="accent6"/>
          </a:solidFill>
        </p:grpSpPr>
        <p:sp>
          <p:nvSpPr>
            <p:cNvPr id="93" name="Round Same Side Corner Rectangle 92"/>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5" name="TextBox 94"/>
          <p:cNvSpPr txBox="1"/>
          <p:nvPr/>
        </p:nvSpPr>
        <p:spPr>
          <a:xfrm>
            <a:off x="3488417" y="4233956"/>
            <a:ext cx="1702829" cy="738664"/>
          </a:xfrm>
          <a:prstGeom prst="rect">
            <a:avLst/>
          </a:prstGeom>
          <a:noFill/>
        </p:spPr>
        <p:txBody>
          <a:bodyPr wrap="square" rtlCol="0">
            <a:spAutoFit/>
          </a:bodyPr>
          <a:lstStyle/>
          <a:p>
            <a:r>
              <a:rPr lang="en-GB" sz="1400" b="1" dirty="0"/>
              <a:t>are comfortable on their current income</a:t>
            </a:r>
          </a:p>
        </p:txBody>
      </p:sp>
      <p:graphicFrame>
        <p:nvGraphicFramePr>
          <p:cNvPr id="96" name="Chart 95"/>
          <p:cNvGraphicFramePr/>
          <p:nvPr>
            <p:extLst>
              <p:ext uri="{D42A27DB-BD31-4B8C-83A1-F6EECF244321}">
                <p14:modId xmlns:p14="http://schemas.microsoft.com/office/powerpoint/2010/main" val="1148805076"/>
              </p:ext>
            </p:extLst>
          </p:nvPr>
        </p:nvGraphicFramePr>
        <p:xfrm>
          <a:off x="1691873" y="3707471"/>
          <a:ext cx="2170062" cy="1791635"/>
        </p:xfrm>
        <a:graphic>
          <a:graphicData uri="http://schemas.openxmlformats.org/drawingml/2006/chart">
            <c:chart xmlns:c="http://schemas.openxmlformats.org/drawingml/2006/chart" xmlns:r="http://schemas.openxmlformats.org/officeDocument/2006/relationships" r:id="rId7"/>
          </a:graphicData>
        </a:graphic>
      </p:graphicFrame>
      <p:sp>
        <p:nvSpPr>
          <p:cNvPr id="97" name="TextBox 96"/>
          <p:cNvSpPr txBox="1"/>
          <p:nvPr/>
        </p:nvSpPr>
        <p:spPr>
          <a:xfrm>
            <a:off x="2008119" y="4237505"/>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39</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 name="Slide Number Placeholder 3"/>
          <p:cNvSpPr>
            <a:spLocks noGrp="1"/>
          </p:cNvSpPr>
          <p:nvPr>
            <p:ph type="sldNum" sz="quarter" idx="4"/>
          </p:nvPr>
        </p:nvSpPr>
        <p:spPr/>
        <p:txBody>
          <a:bodyPr/>
          <a:lstStyle/>
          <a:p>
            <a:fld id="{A74EB0F2-648F-F340-8077-1363C8DB6354}" type="slidenum">
              <a:rPr lang="en-US" smtClean="0"/>
              <a:pPr/>
              <a:t>17</a:t>
            </a:fld>
            <a:endParaRPr lang="en-US" dirty="0"/>
          </a:p>
        </p:txBody>
      </p:sp>
      <p:grpSp>
        <p:nvGrpSpPr>
          <p:cNvPr id="98" name="Group 97"/>
          <p:cNvGrpSpPr/>
          <p:nvPr/>
        </p:nvGrpSpPr>
        <p:grpSpPr>
          <a:xfrm>
            <a:off x="4640479" y="1081217"/>
            <a:ext cx="146735" cy="412283"/>
            <a:chOff x="3871732" y="383817"/>
            <a:chExt cx="451412" cy="1268338"/>
          </a:xfrm>
          <a:solidFill>
            <a:schemeClr val="accent6"/>
          </a:solidFill>
        </p:grpSpPr>
        <p:sp>
          <p:nvSpPr>
            <p:cNvPr id="99" name="Round Same Side Corner Rectangle 98"/>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Oval 99"/>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1" name="Group 100"/>
          <p:cNvGrpSpPr/>
          <p:nvPr/>
        </p:nvGrpSpPr>
        <p:grpSpPr>
          <a:xfrm>
            <a:off x="4830284" y="1081217"/>
            <a:ext cx="146735" cy="412283"/>
            <a:chOff x="3871732" y="383817"/>
            <a:chExt cx="451412" cy="1268338"/>
          </a:xfrm>
          <a:solidFill>
            <a:schemeClr val="accent6"/>
          </a:solidFill>
        </p:grpSpPr>
        <p:sp>
          <p:nvSpPr>
            <p:cNvPr id="102" name="Round Same Side Corner Rectangle 101"/>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Oval 102"/>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4" name="Group 103"/>
          <p:cNvGrpSpPr/>
          <p:nvPr/>
        </p:nvGrpSpPr>
        <p:grpSpPr>
          <a:xfrm>
            <a:off x="5020089" y="1081217"/>
            <a:ext cx="146735" cy="412283"/>
            <a:chOff x="3871732" y="383817"/>
            <a:chExt cx="451412" cy="1268338"/>
          </a:xfrm>
          <a:solidFill>
            <a:schemeClr val="accent6"/>
          </a:solidFill>
        </p:grpSpPr>
        <p:sp>
          <p:nvSpPr>
            <p:cNvPr id="105" name="Round Same Side Corner Rectangle 104"/>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9" name="Group 118"/>
          <p:cNvGrpSpPr/>
          <p:nvPr/>
        </p:nvGrpSpPr>
        <p:grpSpPr>
          <a:xfrm>
            <a:off x="3883439" y="625074"/>
            <a:ext cx="146735" cy="412283"/>
            <a:chOff x="3871732" y="383817"/>
            <a:chExt cx="451412" cy="1268338"/>
          </a:xfrm>
          <a:solidFill>
            <a:schemeClr val="accent6"/>
          </a:solidFill>
        </p:grpSpPr>
        <p:sp>
          <p:nvSpPr>
            <p:cNvPr id="120" name="Round Same Side Corner Rectangle 119"/>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Oval 120"/>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1" name="TextBox 60"/>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spTree>
    <p:extLst>
      <p:ext uri="{BB962C8B-B14F-4D97-AF65-F5344CB8AC3E}">
        <p14:creationId xmlns:p14="http://schemas.microsoft.com/office/powerpoint/2010/main" val="217711416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18</a:t>
            </a:fld>
            <a:endParaRPr lang="en-US" dirty="0"/>
          </a:p>
        </p:txBody>
      </p:sp>
      <p:sp>
        <p:nvSpPr>
          <p:cNvPr id="3" name="Text Placeholder 2"/>
          <p:cNvSpPr>
            <a:spLocks noGrp="1"/>
          </p:cNvSpPr>
          <p:nvPr>
            <p:ph type="body" sz="quarter" idx="14"/>
          </p:nvPr>
        </p:nvSpPr>
        <p:spPr>
          <a:xfrm>
            <a:off x="-32464" y="167716"/>
            <a:ext cx="7289733" cy="451167"/>
          </a:xfrm>
        </p:spPr>
        <p:txBody>
          <a:bodyPr/>
          <a:lstStyle/>
          <a:p>
            <a:r>
              <a:rPr lang="en-GB" dirty="0" smtClean="0"/>
              <a:t>EMPTY </a:t>
            </a:r>
            <a:r>
              <a:rPr lang="en-GB" dirty="0"/>
              <a:t>NESTERS: KEY </a:t>
            </a:r>
            <a:r>
              <a:rPr lang="en-GB" dirty="0" smtClean="0"/>
              <a:t>OBSERVATIONS</a:t>
            </a:r>
            <a:endParaRPr lang="en-GB" dirty="0"/>
          </a:p>
        </p:txBody>
      </p:sp>
      <p:sp>
        <p:nvSpPr>
          <p:cNvPr id="4" name="Text Placeholder 3"/>
          <p:cNvSpPr>
            <a:spLocks noGrp="1"/>
          </p:cNvSpPr>
          <p:nvPr>
            <p:ph type="body" sz="quarter" idx="12"/>
          </p:nvPr>
        </p:nvSpPr>
        <p:spPr>
          <a:xfrm>
            <a:off x="446382" y="1239516"/>
            <a:ext cx="7046241" cy="4042924"/>
          </a:xfrm>
        </p:spPr>
        <p:txBody>
          <a:bodyPr/>
          <a:lstStyle/>
          <a:p>
            <a:r>
              <a:rPr lang="en-GB" b="1" dirty="0" smtClean="0"/>
              <a:t>Empty Nesters respect printed materials</a:t>
            </a:r>
          </a:p>
          <a:p>
            <a:pPr lvl="1">
              <a:buFont typeface="Courier New" panose="02070309020205020404" pitchFamily="49" charset="0"/>
              <a:buChar char="-"/>
            </a:pPr>
            <a:r>
              <a:rPr lang="en-GB" dirty="0"/>
              <a:t>Longer copy is appropriate if relevant. Overly ‘designed’ or patronising </a:t>
            </a:r>
            <a:r>
              <a:rPr lang="en-GB" dirty="0" smtClean="0"/>
              <a:t>executions </a:t>
            </a:r>
            <a:r>
              <a:rPr lang="en-GB" dirty="0"/>
              <a:t>are not</a:t>
            </a:r>
          </a:p>
          <a:p>
            <a:pPr lvl="1"/>
            <a:endParaRPr lang="en-GB" dirty="0" smtClean="0"/>
          </a:p>
          <a:p>
            <a:r>
              <a:rPr lang="en-GB" b="1" dirty="0" smtClean="0"/>
              <a:t>‘Living the dream’ – or concerned about retirement?</a:t>
            </a:r>
          </a:p>
          <a:p>
            <a:pPr lvl="1">
              <a:buFont typeface="Courier New" panose="02070309020205020404" pitchFamily="49" charset="0"/>
              <a:buChar char="-"/>
            </a:pPr>
            <a:r>
              <a:rPr lang="en-US" dirty="0"/>
              <a:t>Show you understand their feelings about the future: </a:t>
            </a:r>
            <a:r>
              <a:rPr lang="en-GB" dirty="0"/>
              <a:t>consider your message in terms of the reassurance – or inspiration – it communicates </a:t>
            </a:r>
          </a:p>
          <a:p>
            <a:pPr lvl="1"/>
            <a:endParaRPr lang="en-GB" dirty="0"/>
          </a:p>
          <a:p>
            <a:r>
              <a:rPr lang="en-GB" b="1" dirty="0" smtClean="0"/>
              <a:t>Empty Nesters of the Baby Boomer generation are the original teenagers </a:t>
            </a:r>
          </a:p>
          <a:p>
            <a:pPr lvl="1">
              <a:buFont typeface="Courier New" panose="02070309020205020404" pitchFamily="49" charset="0"/>
              <a:buChar char="-"/>
            </a:pPr>
            <a:r>
              <a:rPr lang="en-GB" dirty="0"/>
              <a:t>They value choice and individuality, and want empowerment: provide a multitude of response channels</a:t>
            </a:r>
          </a:p>
          <a:p>
            <a:pPr lvl="1"/>
            <a:endParaRPr lang="en-GB" dirty="0"/>
          </a:p>
          <a:p>
            <a:r>
              <a:rPr lang="en-GB" b="1" dirty="0" smtClean="0"/>
              <a:t>They are ageing, not old</a:t>
            </a:r>
          </a:p>
          <a:p>
            <a:pPr lvl="1">
              <a:buFont typeface="Courier New" panose="02070309020205020404" pitchFamily="49" charset="0"/>
              <a:buChar char="-"/>
            </a:pPr>
            <a:r>
              <a:rPr lang="en-GB" dirty="0"/>
              <a:t>Leverage their role as carers and conduits for their parents as well as the younger generation</a:t>
            </a:r>
          </a:p>
          <a:p>
            <a:endParaRPr lang="en-GB" dirty="0"/>
          </a:p>
        </p:txBody>
      </p:sp>
      <p:sp>
        <p:nvSpPr>
          <p:cNvPr id="9" name="Text Placeholder 8"/>
          <p:cNvSpPr>
            <a:spLocks noGrp="1"/>
          </p:cNvSpPr>
          <p:nvPr>
            <p:ph type="body" sz="quarter" idx="15"/>
          </p:nvPr>
        </p:nvSpPr>
        <p:spPr>
          <a:xfrm>
            <a:off x="-32464" y="612658"/>
            <a:ext cx="5037771" cy="451167"/>
          </a:xfrm>
        </p:spPr>
        <p:txBody>
          <a:bodyPr/>
          <a:lstStyle/>
          <a:p>
            <a:r>
              <a:rPr lang="en-GB" dirty="0" smtClean="0"/>
              <a:t>AND RECOMMENDATIONS</a:t>
            </a:r>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00626">
            <a:off x="7124777" y="777450"/>
            <a:ext cx="1468920" cy="1273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212578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4"/>
          </p:nvPr>
        </p:nvSpPr>
        <p:spPr>
          <a:xfrm>
            <a:off x="-32464" y="167716"/>
            <a:ext cx="3638542" cy="451167"/>
          </a:xfrm>
        </p:spPr>
        <p:txBody>
          <a:bodyPr/>
          <a:lstStyle/>
          <a:p>
            <a:r>
              <a:rPr lang="en-GB" dirty="0"/>
              <a:t>OLDER </a:t>
            </a:r>
            <a:r>
              <a:rPr lang="en-GB" dirty="0" smtClean="0"/>
              <a:t>RETIREES</a:t>
            </a:r>
            <a:endParaRPr lang="en-GB" dirty="0"/>
          </a:p>
        </p:txBody>
      </p:sp>
      <p:sp>
        <p:nvSpPr>
          <p:cNvPr id="2" name="Rectangle 1"/>
          <p:cNvSpPr/>
          <p:nvPr/>
        </p:nvSpPr>
        <p:spPr>
          <a:xfrm>
            <a:off x="5599395" y="544439"/>
            <a:ext cx="464388" cy="2233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TextBox 28"/>
          <p:cNvSpPr txBox="1"/>
          <p:nvPr/>
        </p:nvSpPr>
        <p:spPr>
          <a:xfrm>
            <a:off x="3437795" y="2332315"/>
            <a:ext cx="1850343" cy="523220"/>
          </a:xfrm>
          <a:prstGeom prst="rect">
            <a:avLst/>
          </a:prstGeom>
          <a:noFill/>
        </p:spPr>
        <p:txBody>
          <a:bodyPr wrap="square" rtlCol="0">
            <a:spAutoFit/>
          </a:bodyPr>
          <a:lstStyle/>
          <a:p>
            <a:r>
              <a:rPr lang="en-GB" sz="1400" b="1" dirty="0"/>
              <a:t>bought as a result of addressed </a:t>
            </a:r>
            <a:r>
              <a:rPr lang="en-GB" sz="1400" b="1" dirty="0" smtClean="0"/>
              <a:t>mail</a:t>
            </a:r>
            <a:endParaRPr lang="en-GB" sz="1400" b="1" dirty="0"/>
          </a:p>
        </p:txBody>
      </p:sp>
      <p:sp>
        <p:nvSpPr>
          <p:cNvPr id="32" name="TextBox 31"/>
          <p:cNvSpPr txBox="1"/>
          <p:nvPr/>
        </p:nvSpPr>
        <p:spPr>
          <a:xfrm>
            <a:off x="1629905" y="1375651"/>
            <a:ext cx="1818858" cy="307777"/>
          </a:xfrm>
          <a:prstGeom prst="rect">
            <a:avLst/>
          </a:prstGeom>
          <a:noFill/>
        </p:spPr>
        <p:txBody>
          <a:bodyPr wrap="square" rtlCol="0">
            <a:spAutoFit/>
          </a:bodyPr>
          <a:lstStyle/>
          <a:p>
            <a:r>
              <a:rPr lang="en-GB" sz="1400" b="1" dirty="0"/>
              <a:t>are 65+ years old </a:t>
            </a:r>
          </a:p>
        </p:txBody>
      </p:sp>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689"/>
            <a:ext cx="3810000" cy="5715000"/>
          </a:xfrm>
          <a:prstGeom prst="rect">
            <a:avLst/>
          </a:prstGeom>
        </p:spPr>
      </p:pic>
      <p:sp>
        <p:nvSpPr>
          <p:cNvPr id="36" name="TextBox 35"/>
          <p:cNvSpPr txBox="1"/>
          <p:nvPr/>
        </p:nvSpPr>
        <p:spPr>
          <a:xfrm>
            <a:off x="3853792" y="519792"/>
            <a:ext cx="603050" cy="307777"/>
          </a:xfrm>
          <a:prstGeom prst="rect">
            <a:avLst/>
          </a:prstGeom>
          <a:noFill/>
        </p:spPr>
        <p:txBody>
          <a:bodyPr wrap="none" rtlCol="0">
            <a:spAutoFit/>
          </a:bodyPr>
          <a:lstStyle/>
          <a:p>
            <a:r>
              <a:rPr lang="en-GB" sz="1400" b="1" dirty="0" smtClean="0"/>
              <a:t>circa</a:t>
            </a:r>
            <a:endParaRPr lang="en-GB" sz="1400" b="1" dirty="0"/>
          </a:p>
        </p:txBody>
      </p:sp>
      <p:sp>
        <p:nvSpPr>
          <p:cNvPr id="37" name="TextBox 36"/>
          <p:cNvSpPr txBox="1"/>
          <p:nvPr/>
        </p:nvSpPr>
        <p:spPr>
          <a:xfrm>
            <a:off x="3800957" y="1134812"/>
            <a:ext cx="561372" cy="769441"/>
          </a:xfrm>
          <a:prstGeom prst="rect">
            <a:avLst/>
          </a:prstGeom>
          <a:noFill/>
        </p:spPr>
        <p:txBody>
          <a:bodyPr wrap="none" rtlCol="0">
            <a:spAutoFit/>
          </a:bodyPr>
          <a:lstStyle/>
          <a:p>
            <a:r>
              <a:rPr lang="en-GB" sz="4400" dirty="0" smtClean="0">
                <a:solidFill>
                  <a:srgbClr val="DE0C20"/>
                </a:solidFill>
                <a:latin typeface="Arial Black" panose="020B0A04020102020204" pitchFamily="34" charset="0"/>
              </a:rPr>
              <a:t>6</a:t>
            </a:r>
            <a:endParaRPr lang="en-GB" sz="2000" dirty="0">
              <a:solidFill>
                <a:srgbClr val="DE0C20"/>
              </a:solidFill>
              <a:latin typeface="Arial Black" panose="020B0A04020102020204" pitchFamily="34" charset="0"/>
            </a:endParaRPr>
          </a:p>
        </p:txBody>
      </p:sp>
      <p:sp>
        <p:nvSpPr>
          <p:cNvPr id="38" name="TextBox 37"/>
          <p:cNvSpPr txBox="1"/>
          <p:nvPr/>
        </p:nvSpPr>
        <p:spPr>
          <a:xfrm>
            <a:off x="4311262" y="1262425"/>
            <a:ext cx="805194" cy="523220"/>
          </a:xfrm>
          <a:prstGeom prst="rect">
            <a:avLst/>
          </a:prstGeom>
          <a:noFill/>
        </p:spPr>
        <p:txBody>
          <a:bodyPr wrap="square" rtlCol="0">
            <a:spAutoFit/>
          </a:bodyPr>
          <a:lstStyle/>
          <a:p>
            <a:r>
              <a:rPr lang="en-GB" sz="1400" b="1" dirty="0" smtClean="0"/>
              <a:t>million people</a:t>
            </a:r>
            <a:endParaRPr lang="en-GB" sz="1400" b="1" dirty="0"/>
          </a:p>
        </p:txBody>
      </p:sp>
      <p:graphicFrame>
        <p:nvGraphicFramePr>
          <p:cNvPr id="39" name="Chart 38"/>
          <p:cNvGraphicFramePr/>
          <p:nvPr>
            <p:extLst>
              <p:ext uri="{D42A27DB-BD31-4B8C-83A1-F6EECF244321}">
                <p14:modId xmlns:p14="http://schemas.microsoft.com/office/powerpoint/2010/main" val="1354636899"/>
              </p:ext>
            </p:extLst>
          </p:nvPr>
        </p:nvGraphicFramePr>
        <p:xfrm>
          <a:off x="-167462" y="634046"/>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p:cNvSpPr txBox="1"/>
          <p:nvPr/>
        </p:nvSpPr>
        <p:spPr>
          <a:xfrm>
            <a:off x="137210" y="1181441"/>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67</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41" name="Chart 40"/>
          <p:cNvGraphicFramePr/>
          <p:nvPr>
            <p:extLst>
              <p:ext uri="{D42A27DB-BD31-4B8C-83A1-F6EECF244321}">
                <p14:modId xmlns:p14="http://schemas.microsoft.com/office/powerpoint/2010/main" val="2874845154"/>
              </p:ext>
            </p:extLst>
          </p:nvPr>
        </p:nvGraphicFramePr>
        <p:xfrm>
          <a:off x="1640945" y="1690531"/>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a:off x="1957191" y="2237926"/>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32</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3" name="TextBox 42"/>
          <p:cNvSpPr txBox="1"/>
          <p:nvPr/>
        </p:nvSpPr>
        <p:spPr>
          <a:xfrm>
            <a:off x="1629904" y="3320204"/>
            <a:ext cx="1961973" cy="523220"/>
          </a:xfrm>
          <a:prstGeom prst="rect">
            <a:avLst/>
          </a:prstGeom>
          <a:noFill/>
        </p:spPr>
        <p:txBody>
          <a:bodyPr wrap="square" rtlCol="0">
            <a:spAutoFit/>
          </a:bodyPr>
          <a:lstStyle/>
          <a:p>
            <a:r>
              <a:rPr lang="en-GB" sz="1400" b="1" dirty="0"/>
              <a:t>like receiving mail if it is relevant to them</a:t>
            </a:r>
          </a:p>
        </p:txBody>
      </p:sp>
      <p:graphicFrame>
        <p:nvGraphicFramePr>
          <p:cNvPr id="44" name="Chart 43"/>
          <p:cNvGraphicFramePr/>
          <p:nvPr>
            <p:extLst>
              <p:ext uri="{D42A27DB-BD31-4B8C-83A1-F6EECF244321}">
                <p14:modId xmlns:p14="http://schemas.microsoft.com/office/powerpoint/2010/main" val="3595610686"/>
              </p:ext>
            </p:extLst>
          </p:nvPr>
        </p:nvGraphicFramePr>
        <p:xfrm>
          <a:off x="-167462" y="2700131"/>
          <a:ext cx="2170062" cy="1791635"/>
        </p:xfrm>
        <a:graphic>
          <a:graphicData uri="http://schemas.openxmlformats.org/drawingml/2006/chart">
            <c:chart xmlns:c="http://schemas.openxmlformats.org/drawingml/2006/chart" xmlns:r="http://schemas.openxmlformats.org/officeDocument/2006/relationships" r:id="rId6"/>
          </a:graphicData>
        </a:graphic>
      </p:graphicFrame>
      <p:sp>
        <p:nvSpPr>
          <p:cNvPr id="45" name="TextBox 44"/>
          <p:cNvSpPr txBox="1"/>
          <p:nvPr/>
        </p:nvSpPr>
        <p:spPr>
          <a:xfrm>
            <a:off x="137210" y="3247526"/>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72</a:t>
            </a:r>
            <a:r>
              <a:rPr lang="en-US" sz="3600" b="1" baseline="30000" dirty="0" smtClean="0">
                <a:solidFill>
                  <a:srgbClr val="000000"/>
                </a:solidFill>
                <a:cs typeface="Arial"/>
              </a:rPr>
              <a:t>%</a:t>
            </a:r>
            <a:endParaRPr lang="en-US" sz="3600" b="1" baseline="30000" dirty="0">
              <a:solidFill>
                <a:srgbClr val="000000"/>
              </a:solidFill>
              <a:cs typeface="Arial"/>
            </a:endParaRPr>
          </a:p>
        </p:txBody>
      </p:sp>
      <p:grpSp>
        <p:nvGrpSpPr>
          <p:cNvPr id="47" name="Group 16"/>
          <p:cNvGrpSpPr/>
          <p:nvPr/>
        </p:nvGrpSpPr>
        <p:grpSpPr>
          <a:xfrm>
            <a:off x="7811811" y="5539619"/>
            <a:ext cx="1287670" cy="180759"/>
            <a:chOff x="8164619" y="6615952"/>
            <a:chExt cx="1695174" cy="242048"/>
          </a:xfrm>
        </p:grpSpPr>
        <p:grpSp>
          <p:nvGrpSpPr>
            <p:cNvPr id="48" name="Group 18"/>
            <p:cNvGrpSpPr/>
            <p:nvPr/>
          </p:nvGrpSpPr>
          <p:grpSpPr>
            <a:xfrm>
              <a:off x="8164619" y="6615952"/>
              <a:ext cx="1695174" cy="242048"/>
              <a:chOff x="8164619" y="6615952"/>
              <a:chExt cx="1695174" cy="242048"/>
            </a:xfrm>
          </p:grpSpPr>
          <p:sp>
            <p:nvSpPr>
              <p:cNvPr id="50" name="Rectangle 49"/>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 name="Rectangle 50"/>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2" name="Rectangle 51"/>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3" name="Rectangle 52"/>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4" name="Rectangle 53"/>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5" name="Rectangle 54"/>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9" name="Rectangle 48"/>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77" name="Group 76"/>
          <p:cNvGrpSpPr/>
          <p:nvPr/>
        </p:nvGrpSpPr>
        <p:grpSpPr>
          <a:xfrm>
            <a:off x="3953820" y="800284"/>
            <a:ext cx="146735" cy="412283"/>
            <a:chOff x="3871732" y="383817"/>
            <a:chExt cx="451412" cy="1268338"/>
          </a:xfrm>
          <a:solidFill>
            <a:schemeClr val="accent1"/>
          </a:solidFill>
        </p:grpSpPr>
        <p:sp>
          <p:nvSpPr>
            <p:cNvPr id="78" name="Round Same Side Corner Rectangle 77"/>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0" name="Group 79"/>
          <p:cNvGrpSpPr/>
          <p:nvPr/>
        </p:nvGrpSpPr>
        <p:grpSpPr>
          <a:xfrm>
            <a:off x="4143625" y="800284"/>
            <a:ext cx="146735" cy="412283"/>
            <a:chOff x="3871732" y="383817"/>
            <a:chExt cx="451412" cy="1268338"/>
          </a:xfrm>
          <a:solidFill>
            <a:schemeClr val="accent1"/>
          </a:solidFill>
        </p:grpSpPr>
        <p:sp>
          <p:nvSpPr>
            <p:cNvPr id="81" name="Round Same Side Corner Rectangle 80"/>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Oval 81"/>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3" name="Group 82"/>
          <p:cNvGrpSpPr/>
          <p:nvPr/>
        </p:nvGrpSpPr>
        <p:grpSpPr>
          <a:xfrm>
            <a:off x="4333430" y="800284"/>
            <a:ext cx="146735" cy="412283"/>
            <a:chOff x="3871732" y="383817"/>
            <a:chExt cx="451412" cy="1268338"/>
          </a:xfrm>
          <a:solidFill>
            <a:schemeClr val="accent1"/>
          </a:solidFill>
        </p:grpSpPr>
        <p:sp>
          <p:nvSpPr>
            <p:cNvPr id="84" name="Round Same Side Corner Rectangle 83"/>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Oval 84"/>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6" name="Group 85"/>
          <p:cNvGrpSpPr/>
          <p:nvPr/>
        </p:nvGrpSpPr>
        <p:grpSpPr>
          <a:xfrm>
            <a:off x="4523235" y="800284"/>
            <a:ext cx="146735" cy="412283"/>
            <a:chOff x="3871732" y="383817"/>
            <a:chExt cx="451412" cy="1268338"/>
          </a:xfrm>
          <a:solidFill>
            <a:schemeClr val="accent1"/>
          </a:solidFill>
        </p:grpSpPr>
        <p:sp>
          <p:nvSpPr>
            <p:cNvPr id="87" name="Round Same Side Corner Rectangle 86"/>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9" name="Group 88"/>
          <p:cNvGrpSpPr/>
          <p:nvPr/>
        </p:nvGrpSpPr>
        <p:grpSpPr>
          <a:xfrm>
            <a:off x="4713040" y="800284"/>
            <a:ext cx="146735" cy="412283"/>
            <a:chOff x="3871732" y="383817"/>
            <a:chExt cx="451412" cy="1268338"/>
          </a:xfrm>
          <a:solidFill>
            <a:schemeClr val="accent1"/>
          </a:solidFill>
        </p:grpSpPr>
        <p:sp>
          <p:nvSpPr>
            <p:cNvPr id="90" name="Round Same Side Corner Rectangle 89"/>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2" name="Group 91"/>
          <p:cNvGrpSpPr/>
          <p:nvPr/>
        </p:nvGrpSpPr>
        <p:grpSpPr>
          <a:xfrm>
            <a:off x="4902844" y="800284"/>
            <a:ext cx="146735" cy="412283"/>
            <a:chOff x="3871732" y="383817"/>
            <a:chExt cx="451412" cy="1268338"/>
          </a:xfrm>
          <a:solidFill>
            <a:schemeClr val="accent1"/>
          </a:solidFill>
        </p:grpSpPr>
        <p:sp>
          <p:nvSpPr>
            <p:cNvPr id="93" name="Round Same Side Corner Rectangle 92"/>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5" name="TextBox 94"/>
          <p:cNvSpPr txBox="1"/>
          <p:nvPr/>
        </p:nvSpPr>
        <p:spPr>
          <a:xfrm>
            <a:off x="3488417" y="4018512"/>
            <a:ext cx="1799721" cy="1169551"/>
          </a:xfrm>
          <a:prstGeom prst="rect">
            <a:avLst/>
          </a:prstGeom>
          <a:noFill/>
        </p:spPr>
        <p:txBody>
          <a:bodyPr wrap="square" rtlCol="0">
            <a:spAutoFit/>
          </a:bodyPr>
          <a:lstStyle/>
          <a:p>
            <a:r>
              <a:rPr lang="en-GB" sz="1400" b="1" dirty="0"/>
              <a:t>w</a:t>
            </a:r>
            <a:r>
              <a:rPr lang="en-GB" sz="1400" b="1" dirty="0" smtClean="0"/>
              <a:t>ould </a:t>
            </a:r>
            <a:r>
              <a:rPr lang="en-GB" sz="1400" b="1" dirty="0"/>
              <a:t>feel far less in control without printed copies of important documents</a:t>
            </a:r>
          </a:p>
        </p:txBody>
      </p:sp>
      <p:graphicFrame>
        <p:nvGraphicFramePr>
          <p:cNvPr id="96" name="Chart 95"/>
          <p:cNvGraphicFramePr/>
          <p:nvPr>
            <p:extLst>
              <p:ext uri="{D42A27DB-BD31-4B8C-83A1-F6EECF244321}">
                <p14:modId xmlns:p14="http://schemas.microsoft.com/office/powerpoint/2010/main" val="1302826521"/>
              </p:ext>
            </p:extLst>
          </p:nvPr>
        </p:nvGraphicFramePr>
        <p:xfrm>
          <a:off x="1691873" y="3707471"/>
          <a:ext cx="2170062" cy="1791635"/>
        </p:xfrm>
        <a:graphic>
          <a:graphicData uri="http://schemas.openxmlformats.org/drawingml/2006/chart">
            <c:chart xmlns:c="http://schemas.openxmlformats.org/drawingml/2006/chart" xmlns:r="http://schemas.openxmlformats.org/officeDocument/2006/relationships" r:id="rId7"/>
          </a:graphicData>
        </a:graphic>
      </p:graphicFrame>
      <p:sp>
        <p:nvSpPr>
          <p:cNvPr id="97" name="TextBox 96"/>
          <p:cNvSpPr txBox="1"/>
          <p:nvPr/>
        </p:nvSpPr>
        <p:spPr>
          <a:xfrm>
            <a:off x="2008119" y="4254866"/>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75</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4" name="Slide Number Placeholder 3"/>
          <p:cNvSpPr>
            <a:spLocks noGrp="1"/>
          </p:cNvSpPr>
          <p:nvPr>
            <p:ph type="sldNum" sz="quarter" idx="4"/>
          </p:nvPr>
        </p:nvSpPr>
        <p:spPr/>
        <p:txBody>
          <a:bodyPr/>
          <a:lstStyle/>
          <a:p>
            <a:fld id="{A74EB0F2-648F-F340-8077-1363C8DB6354}" type="slidenum">
              <a:rPr lang="en-US" smtClean="0"/>
              <a:pPr/>
              <a:t>19</a:t>
            </a:fld>
            <a:endParaRPr lang="en-US" dirty="0"/>
          </a:p>
        </p:txBody>
      </p:sp>
      <p:sp>
        <p:nvSpPr>
          <p:cNvPr id="56" name="TextBox 55"/>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spTree>
    <p:extLst>
      <p:ext uri="{BB962C8B-B14F-4D97-AF65-F5344CB8AC3E}">
        <p14:creationId xmlns:p14="http://schemas.microsoft.com/office/powerpoint/2010/main" val="164984846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32465" y="167716"/>
            <a:ext cx="7778137" cy="466556"/>
          </a:xfrm>
        </p:spPr>
        <p:txBody>
          <a:bodyPr/>
          <a:lstStyle/>
          <a:p>
            <a:r>
              <a:rPr lang="en-GB" dirty="0"/>
              <a:t>Objective: Provide insight TO </a:t>
            </a:r>
            <a:r>
              <a:rPr lang="en-GB" dirty="0" smtClean="0"/>
              <a:t>HELP</a:t>
            </a:r>
            <a:endParaRPr lang="en-GB" dirty="0"/>
          </a:p>
        </p:txBody>
      </p:sp>
      <p:sp>
        <p:nvSpPr>
          <p:cNvPr id="7" name="Text Placeholder 6"/>
          <p:cNvSpPr>
            <a:spLocks noGrp="1"/>
          </p:cNvSpPr>
          <p:nvPr>
            <p:ph type="body" sz="quarter" idx="15"/>
          </p:nvPr>
        </p:nvSpPr>
        <p:spPr>
          <a:xfrm>
            <a:off x="-32465" y="605470"/>
            <a:ext cx="8808226" cy="466556"/>
          </a:xfrm>
        </p:spPr>
        <p:txBody>
          <a:bodyPr/>
          <a:lstStyle/>
          <a:p>
            <a:r>
              <a:rPr lang="en-GB" dirty="0"/>
              <a:t>GUIDE mail EXECUTION AND </a:t>
            </a:r>
            <a:r>
              <a:rPr lang="en-GB" dirty="0" smtClean="0"/>
              <a:t>Measurement</a:t>
            </a:r>
            <a:endParaRPr lang="en-GB" dirty="0"/>
          </a:p>
        </p:txBody>
      </p:sp>
      <p:sp>
        <p:nvSpPr>
          <p:cNvPr id="12" name="Slide Number Placeholder 6"/>
          <p:cNvSpPr>
            <a:spLocks noGrp="1"/>
          </p:cNvSpPr>
          <p:nvPr>
            <p:ph type="sldNum" sz="quarter" idx="16"/>
          </p:nvPr>
        </p:nvSpPr>
        <p:spPr>
          <a:xfrm>
            <a:off x="8202833" y="5457825"/>
            <a:ext cx="503238" cy="303213"/>
          </a:xfrm>
        </p:spPr>
        <p:txBody>
          <a:bodyPr/>
          <a:lstStyle/>
          <a:p>
            <a:r>
              <a:rPr lang="en-US" dirty="0" smtClean="0"/>
              <a:t>2</a:t>
            </a:r>
            <a:endParaRPr lang="en-US" dirty="0"/>
          </a:p>
        </p:txBody>
      </p:sp>
      <p:sp>
        <p:nvSpPr>
          <p:cNvPr id="15" name="Oval 14"/>
          <p:cNvSpPr/>
          <p:nvPr/>
        </p:nvSpPr>
        <p:spPr>
          <a:xfrm>
            <a:off x="1849280" y="1715782"/>
            <a:ext cx="2952000" cy="2952000"/>
          </a:xfrm>
          <a:prstGeom prst="ellipse">
            <a:avLst/>
          </a:prstGeom>
          <a:noFill/>
          <a:ln w="76200" cap="flat" cmpd="sng" algn="ctr">
            <a:solidFill>
              <a:schemeClr val="accent1"/>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r>
              <a:rPr lang="en-GB" sz="2800" b="1" dirty="0" smtClean="0"/>
              <a:t>How different life stages use mail</a:t>
            </a:r>
            <a:endParaRPr lang="en-GB" sz="2800" b="1" dirty="0"/>
          </a:p>
        </p:txBody>
      </p:sp>
      <p:sp>
        <p:nvSpPr>
          <p:cNvPr id="16" name="Oval 15"/>
          <p:cNvSpPr/>
          <p:nvPr/>
        </p:nvSpPr>
        <p:spPr>
          <a:xfrm>
            <a:off x="4337835" y="1715782"/>
            <a:ext cx="2952000" cy="2952000"/>
          </a:xfrm>
          <a:prstGeom prst="ellipse">
            <a:avLst/>
          </a:prstGeom>
          <a:noFill/>
          <a:ln w="76200" cap="flat" cmpd="sng" algn="ctr">
            <a:solidFill>
              <a:schemeClr val="accent2"/>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r>
              <a:rPr lang="en-GB" sz="2800" b="1" dirty="0" smtClean="0"/>
              <a:t>How digital savvy consumers use mail</a:t>
            </a:r>
            <a:endParaRPr lang="en-GB" sz="2800" b="1" dirty="0"/>
          </a:p>
        </p:txBody>
      </p:sp>
    </p:spTree>
    <p:extLst>
      <p:ext uri="{BB962C8B-B14F-4D97-AF65-F5344CB8AC3E}">
        <p14:creationId xmlns:p14="http://schemas.microsoft.com/office/powerpoint/2010/main" val="60473202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20</a:t>
            </a:fld>
            <a:endParaRPr lang="en-US" dirty="0"/>
          </a:p>
        </p:txBody>
      </p:sp>
      <p:sp>
        <p:nvSpPr>
          <p:cNvPr id="3" name="Text Placeholder 2"/>
          <p:cNvSpPr>
            <a:spLocks noGrp="1"/>
          </p:cNvSpPr>
          <p:nvPr>
            <p:ph type="body" sz="quarter" idx="14"/>
          </p:nvPr>
        </p:nvSpPr>
        <p:spPr>
          <a:xfrm>
            <a:off x="-32464" y="167716"/>
            <a:ext cx="7357059" cy="451167"/>
          </a:xfrm>
        </p:spPr>
        <p:txBody>
          <a:bodyPr/>
          <a:lstStyle/>
          <a:p>
            <a:r>
              <a:rPr lang="en-GB" dirty="0"/>
              <a:t>OLDER RETIREES: KEY </a:t>
            </a:r>
            <a:r>
              <a:rPr lang="en-GB" dirty="0" smtClean="0"/>
              <a:t>OBSERVATIONS</a:t>
            </a:r>
            <a:endParaRPr lang="en-GB" dirty="0"/>
          </a:p>
        </p:txBody>
      </p:sp>
      <p:sp>
        <p:nvSpPr>
          <p:cNvPr id="4" name="Text Placeholder 3"/>
          <p:cNvSpPr>
            <a:spLocks noGrp="1"/>
          </p:cNvSpPr>
          <p:nvPr>
            <p:ph type="body" sz="quarter" idx="12"/>
          </p:nvPr>
        </p:nvSpPr>
        <p:spPr>
          <a:xfrm>
            <a:off x="432734" y="1239516"/>
            <a:ext cx="7638945" cy="4042924"/>
          </a:xfrm>
        </p:spPr>
        <p:txBody>
          <a:bodyPr/>
          <a:lstStyle/>
          <a:p>
            <a:r>
              <a:rPr lang="en-GB" b="1" dirty="0" smtClean="0"/>
              <a:t>Build on their comfort and respect for printed materials</a:t>
            </a:r>
          </a:p>
          <a:p>
            <a:pPr lvl="1">
              <a:buFont typeface="Courier New" panose="02070309020205020404" pitchFamily="49" charset="0"/>
              <a:buChar char="-"/>
            </a:pPr>
            <a:r>
              <a:rPr lang="en-GB" dirty="0" smtClean="0"/>
              <a:t>Longer copy works as does sticking with traditional rules of grammar </a:t>
            </a:r>
          </a:p>
          <a:p>
            <a:pPr lvl="1">
              <a:buFont typeface="Courier New" panose="02070309020205020404" pitchFamily="49" charset="0"/>
              <a:buChar char="-"/>
            </a:pPr>
            <a:r>
              <a:rPr lang="en-GB" dirty="0" smtClean="0"/>
              <a:t>Values - as well as good value - are important to them</a:t>
            </a:r>
          </a:p>
          <a:p>
            <a:pPr lvl="2">
              <a:buFont typeface="Arial Narrow" panose="020B0606020202030204" pitchFamily="34" charset="0"/>
              <a:buChar char="-"/>
            </a:pPr>
            <a:r>
              <a:rPr lang="en-GB" dirty="0"/>
              <a:t>Most will have a static income so providing discounts will be appreciated; especially if it resonates with their world view</a:t>
            </a:r>
          </a:p>
          <a:p>
            <a:pPr lvl="2"/>
            <a:endParaRPr lang="en-GB" dirty="0" smtClean="0"/>
          </a:p>
          <a:p>
            <a:r>
              <a:rPr lang="en-GB" b="1" dirty="0"/>
              <a:t>Remember that many are alone – and not all by choice</a:t>
            </a:r>
          </a:p>
          <a:p>
            <a:pPr lvl="1">
              <a:buFont typeface="Courier New" panose="02070309020205020404" pitchFamily="49" charset="0"/>
              <a:buChar char="-"/>
            </a:pPr>
            <a:r>
              <a:rPr lang="en-GB" dirty="0"/>
              <a:t>For them, mail includes personal messages between friends or relatives; create copy that can offer ‘company’ as well as content</a:t>
            </a:r>
          </a:p>
          <a:p>
            <a:pPr lvl="1">
              <a:buFont typeface="Courier New" panose="02070309020205020404" pitchFamily="49" charset="0"/>
              <a:buChar char="-"/>
            </a:pPr>
            <a:r>
              <a:rPr lang="en-GB" dirty="0"/>
              <a:t>Relevant mail can be saved, savoured and shared with both friends and younger relatives</a:t>
            </a:r>
          </a:p>
          <a:p>
            <a:pPr lvl="2">
              <a:buFont typeface="Arial Narrow" panose="020B0606020202030204" pitchFamily="34" charset="0"/>
              <a:buChar char="-"/>
            </a:pPr>
            <a:r>
              <a:rPr lang="en-GB" dirty="0"/>
              <a:t>Think beyond them and beyond immediate response as they influence </a:t>
            </a:r>
            <a:r>
              <a:rPr lang="en-GB" dirty="0" smtClean="0"/>
              <a:t>others</a:t>
            </a:r>
          </a:p>
          <a:p>
            <a:pPr lvl="2"/>
            <a:endParaRPr lang="en-GB" dirty="0"/>
          </a:p>
          <a:p>
            <a:r>
              <a:rPr lang="en-GB" b="1" dirty="0"/>
              <a:t>Response is more likely to come by post </a:t>
            </a:r>
          </a:p>
          <a:p>
            <a:pPr lvl="1">
              <a:buFont typeface="Courier New" panose="02070309020205020404" pitchFamily="49" charset="0"/>
              <a:buChar char="-"/>
            </a:pPr>
            <a:r>
              <a:rPr lang="en-GB" dirty="0"/>
              <a:t>But telephone and digital response is possible</a:t>
            </a:r>
          </a:p>
          <a:p>
            <a:pPr lvl="2"/>
            <a:endParaRPr lang="en-GB" dirty="0" smtClean="0"/>
          </a:p>
        </p:txBody>
      </p:sp>
      <p:sp>
        <p:nvSpPr>
          <p:cNvPr id="10" name="Text Placeholder 9"/>
          <p:cNvSpPr>
            <a:spLocks noGrp="1"/>
          </p:cNvSpPr>
          <p:nvPr>
            <p:ph type="body" sz="quarter" idx="15"/>
          </p:nvPr>
        </p:nvSpPr>
        <p:spPr>
          <a:xfrm>
            <a:off x="-32464" y="612658"/>
            <a:ext cx="5037771" cy="451167"/>
          </a:xfrm>
        </p:spPr>
        <p:txBody>
          <a:bodyPr/>
          <a:lstStyle/>
          <a:p>
            <a:r>
              <a:rPr lang="en-GB" dirty="0" smtClean="0"/>
              <a:t>AND RECOMMENDATIONS</a:t>
            </a:r>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3988" y="744905"/>
            <a:ext cx="1335382" cy="11193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0556773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32734" y="1157628"/>
            <a:ext cx="7638945" cy="4042924"/>
          </a:xfrm>
        </p:spPr>
        <p:txBody>
          <a:bodyPr/>
          <a:lstStyle/>
          <a:p>
            <a:pPr>
              <a:spcBef>
                <a:spcPts val="384"/>
              </a:spcBef>
              <a:spcAft>
                <a:spcPts val="0"/>
              </a:spcAft>
            </a:pPr>
            <a:r>
              <a:rPr lang="en-US" b="1" dirty="0"/>
              <a:t>Consumers of all ages and all levels of digital use engage </a:t>
            </a:r>
            <a:r>
              <a:rPr lang="en-US" b="1" dirty="0" smtClean="0"/>
              <a:t>and respond to mail</a:t>
            </a:r>
            <a:endParaRPr lang="en-US" b="1" dirty="0"/>
          </a:p>
          <a:p>
            <a:pPr lvl="1">
              <a:spcBef>
                <a:spcPts val="384"/>
              </a:spcBef>
              <a:spcAft>
                <a:spcPts val="0"/>
              </a:spcAft>
              <a:buFont typeface="Courier New" panose="02070309020205020404" pitchFamily="49" charset="0"/>
              <a:buChar char="-"/>
            </a:pPr>
            <a:r>
              <a:rPr lang="en-US" dirty="0"/>
              <a:t>All ages open, share, display, file and respond to mail, both addressed and unaddressed </a:t>
            </a:r>
            <a:endParaRPr lang="en-US" dirty="0" smtClean="0"/>
          </a:p>
          <a:p>
            <a:pPr lvl="1">
              <a:spcBef>
                <a:spcPts val="384"/>
              </a:spcBef>
              <a:spcAft>
                <a:spcPts val="0"/>
              </a:spcAft>
            </a:pPr>
            <a:endParaRPr lang="en-US" dirty="0"/>
          </a:p>
          <a:p>
            <a:pPr>
              <a:spcBef>
                <a:spcPts val="384"/>
              </a:spcBef>
              <a:spcAft>
                <a:spcPts val="0"/>
              </a:spcAft>
            </a:pPr>
            <a:r>
              <a:rPr lang="en-GB" b="1" dirty="0"/>
              <a:t>Life stage analysis provides insight into the differences that exist</a:t>
            </a:r>
          </a:p>
          <a:p>
            <a:pPr lvl="1">
              <a:spcBef>
                <a:spcPts val="384"/>
              </a:spcBef>
              <a:buFont typeface="Courier New" panose="02070309020205020404" pitchFamily="49" charset="0"/>
              <a:buChar char="-"/>
            </a:pPr>
            <a:r>
              <a:rPr lang="en-GB" dirty="0"/>
              <a:t>Reflect different levels of experience and confidence as well as product and service </a:t>
            </a:r>
            <a:r>
              <a:rPr lang="en-GB" dirty="0" smtClean="0"/>
              <a:t>ownership</a:t>
            </a:r>
          </a:p>
          <a:p>
            <a:pPr lvl="1">
              <a:spcBef>
                <a:spcPts val="384"/>
              </a:spcBef>
              <a:buFont typeface="Courier New" panose="02070309020205020404" pitchFamily="49" charset="0"/>
              <a:buChar char="-"/>
            </a:pPr>
            <a:endParaRPr lang="en-GB" dirty="0" smtClean="0"/>
          </a:p>
          <a:p>
            <a:pPr>
              <a:spcBef>
                <a:spcPts val="384"/>
              </a:spcBef>
              <a:spcAft>
                <a:spcPts val="0"/>
              </a:spcAft>
            </a:pPr>
            <a:r>
              <a:rPr lang="en-US" b="1" dirty="0"/>
              <a:t>As people move between life stages, the role and benefits of mail change: </a:t>
            </a:r>
          </a:p>
          <a:p>
            <a:pPr lvl="1">
              <a:spcBef>
                <a:spcPts val="384"/>
              </a:spcBef>
              <a:spcAft>
                <a:spcPts val="0"/>
              </a:spcAft>
              <a:buFont typeface="Courier New" panose="02070309020205020404" pitchFamily="49" charset="0"/>
              <a:buChar char="-"/>
            </a:pPr>
            <a:r>
              <a:rPr lang="en-US" dirty="0"/>
              <a:t>Those who are facing new challenges in life, like parents bringing up children, use mail to help them understand and respond to activities they lack previous experience of</a:t>
            </a:r>
          </a:p>
          <a:p>
            <a:pPr lvl="1">
              <a:spcBef>
                <a:spcPts val="384"/>
              </a:spcBef>
              <a:spcAft>
                <a:spcPts val="0"/>
              </a:spcAft>
              <a:buFont typeface="Courier New" panose="02070309020205020404" pitchFamily="49" charset="0"/>
              <a:buChar char="-"/>
            </a:pPr>
            <a:r>
              <a:rPr lang="en-US" dirty="0"/>
              <a:t>Those who have passed through these stages tend to use mail more to help consolidate their lives or to provide more leisurely inspiration</a:t>
            </a:r>
          </a:p>
          <a:p>
            <a:pPr lvl="1">
              <a:spcBef>
                <a:spcPts val="384"/>
              </a:spcBef>
              <a:spcAft>
                <a:spcPts val="0"/>
              </a:spcAft>
            </a:pPr>
            <a:endParaRPr lang="en-US" dirty="0"/>
          </a:p>
          <a:p>
            <a:pPr>
              <a:spcBef>
                <a:spcPts val="384"/>
              </a:spcBef>
              <a:spcAft>
                <a:spcPts val="0"/>
              </a:spcAft>
            </a:pPr>
            <a:r>
              <a:rPr lang="en-US" b="1" dirty="0"/>
              <a:t>For all of these life stages, however, mail is a medium that can help inform, </a:t>
            </a:r>
            <a:r>
              <a:rPr lang="en-GB" b="1" dirty="0"/>
              <a:t>organise</a:t>
            </a:r>
            <a:r>
              <a:rPr lang="en-US" b="1" dirty="0"/>
              <a:t>, reassure, inspire and motivate them to act</a:t>
            </a:r>
            <a:endParaRPr lang="en-GB" b="1" dirty="0"/>
          </a:p>
          <a:p>
            <a:endParaRPr lang="en-GB" sz="1200" dirty="0"/>
          </a:p>
          <a:p>
            <a:pPr lvl="1">
              <a:spcBef>
                <a:spcPts val="384"/>
              </a:spcBef>
              <a:buFont typeface="Courier New" panose="02070309020205020404" pitchFamily="49" charset="0"/>
              <a:buChar char="-"/>
            </a:pPr>
            <a:endParaRPr lang="en-GB" dirty="0"/>
          </a:p>
          <a:p>
            <a:pPr lvl="1">
              <a:spcBef>
                <a:spcPts val="384"/>
              </a:spcBef>
              <a:spcAft>
                <a:spcPts val="0"/>
              </a:spcAft>
            </a:pPr>
            <a:endParaRPr lang="en-GB" dirty="0"/>
          </a:p>
          <a:p>
            <a:endParaRPr lang="en-GB" sz="1200" dirty="0"/>
          </a:p>
        </p:txBody>
      </p:sp>
      <p:sp>
        <p:nvSpPr>
          <p:cNvPr id="3" name="Text Placeholder 2"/>
          <p:cNvSpPr>
            <a:spLocks noGrp="1"/>
          </p:cNvSpPr>
          <p:nvPr>
            <p:ph type="body" sz="quarter" idx="14"/>
          </p:nvPr>
        </p:nvSpPr>
        <p:spPr>
          <a:xfrm>
            <a:off x="-32463" y="167716"/>
            <a:ext cx="2424684" cy="451167"/>
          </a:xfrm>
        </p:spPr>
        <p:txBody>
          <a:bodyPr/>
          <a:lstStyle/>
          <a:p>
            <a:r>
              <a:rPr lang="en-GB" dirty="0" smtClean="0"/>
              <a:t>SUMMARY</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21</a:t>
            </a:fld>
            <a:endParaRPr lang="en-US" dirty="0"/>
          </a:p>
        </p:txBody>
      </p:sp>
    </p:spTree>
    <p:extLst>
      <p:ext uri="{BB962C8B-B14F-4D97-AF65-F5344CB8AC3E}">
        <p14:creationId xmlns:p14="http://schemas.microsoft.com/office/powerpoint/2010/main" val="168545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463" y="167716"/>
            <a:ext cx="636369" cy="448019"/>
          </a:xfrm>
        </p:spPr>
        <p:txBody>
          <a:bodyPr/>
          <a:lstStyle/>
          <a:p>
            <a:endParaRPr lang="en-GB" dirty="0"/>
          </a:p>
        </p:txBody>
      </p:sp>
      <p:sp>
        <p:nvSpPr>
          <p:cNvPr id="3" name="Text Placeholder 2"/>
          <p:cNvSpPr>
            <a:spLocks noGrp="1"/>
          </p:cNvSpPr>
          <p:nvPr>
            <p:ph type="body" sz="quarter" idx="12"/>
          </p:nvPr>
        </p:nvSpPr>
        <p:spPr/>
        <p:txBody>
          <a:bodyPr/>
          <a:lstStyle/>
          <a:p>
            <a:endParaRPr lang="en-GB" dirty="0"/>
          </a:p>
        </p:txBody>
      </p:sp>
      <p:pic>
        <p:nvPicPr>
          <p:cNvPr id="2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0"/>
          <a:stretch/>
        </p:blipFill>
        <p:spPr bwMode="auto">
          <a:xfrm>
            <a:off x="0" y="-1719"/>
            <a:ext cx="9144000" cy="571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6"/>
          <p:cNvGrpSpPr/>
          <p:nvPr/>
        </p:nvGrpSpPr>
        <p:grpSpPr>
          <a:xfrm>
            <a:off x="7813675" y="5534240"/>
            <a:ext cx="1287670" cy="180759"/>
            <a:chOff x="8164619" y="6615952"/>
            <a:chExt cx="1695174" cy="242048"/>
          </a:xfrm>
        </p:grpSpPr>
        <p:grpSp>
          <p:nvGrpSpPr>
            <p:cNvPr id="16" name="Group 18"/>
            <p:cNvGrpSpPr/>
            <p:nvPr/>
          </p:nvGrpSpPr>
          <p:grpSpPr>
            <a:xfrm>
              <a:off x="8164619" y="6615952"/>
              <a:ext cx="1695174" cy="242048"/>
              <a:chOff x="8164619" y="6615952"/>
              <a:chExt cx="1695174" cy="242048"/>
            </a:xfrm>
          </p:grpSpPr>
          <p:sp>
            <p:nvSpPr>
              <p:cNvPr id="18" name="Rectangle 17"/>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20"/>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7" name="Rectangle 16"/>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 name="Slide Number Placeholder 3"/>
          <p:cNvSpPr>
            <a:spLocks noGrp="1"/>
          </p:cNvSpPr>
          <p:nvPr>
            <p:ph type="sldNum" sz="quarter" idx="15"/>
          </p:nvPr>
        </p:nvSpPr>
        <p:spPr/>
        <p:txBody>
          <a:bodyPr/>
          <a:lstStyle/>
          <a:p>
            <a:pPr>
              <a:defRPr/>
            </a:pPr>
            <a:fld id="{B16801D4-B9DD-46DC-9A86-725CEEC18E36}" type="slidenum">
              <a:rPr lang="en-US" smtClean="0"/>
              <a:pPr>
                <a:defRPr/>
              </a:pPr>
              <a:t>22</a:t>
            </a:fld>
            <a:endParaRPr lang="en-US" dirty="0"/>
          </a:p>
        </p:txBody>
      </p:sp>
    </p:spTree>
    <p:extLst>
      <p:ext uri="{BB962C8B-B14F-4D97-AF65-F5344CB8AC3E}">
        <p14:creationId xmlns:p14="http://schemas.microsoft.com/office/powerpoint/2010/main" val="292372885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404" y="0"/>
            <a:ext cx="10036807" cy="5715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lIns="81043" tIns="40522" rIns="81043" bIns="40522" rtlCol="0" anchor="ctr"/>
          <a:lstStyle/>
          <a:p>
            <a:pPr algn="ctr"/>
            <a:r>
              <a:rPr lang="en-GB" sz="5300" b="1" dirty="0" smtClean="0">
                <a:latin typeface="+mj-lt"/>
                <a:cs typeface="Arial" panose="020B0604020202020204" pitchFamily="34" charset="0"/>
              </a:rPr>
              <a:t>EXTENDED VERSIONS</a:t>
            </a:r>
          </a:p>
          <a:p>
            <a:pPr algn="ctr"/>
            <a:r>
              <a:rPr lang="en-GB" sz="1400" b="1" dirty="0" smtClean="0">
                <a:latin typeface="+mj-lt"/>
                <a:cs typeface="Arial" panose="020B0604020202020204" pitchFamily="34" charset="0"/>
              </a:rPr>
              <a:t>OVERVIEW</a:t>
            </a:r>
          </a:p>
          <a:p>
            <a:pPr algn="ctr"/>
            <a:r>
              <a:rPr lang="en-GB" sz="1400" b="1" dirty="0" smtClean="0">
                <a:latin typeface="+mj-lt"/>
                <a:cs typeface="Arial" panose="020B0604020202020204" pitchFamily="34" charset="0"/>
              </a:rPr>
              <a:t>FLEDGLINGS</a:t>
            </a:r>
          </a:p>
          <a:p>
            <a:pPr algn="ctr"/>
            <a:r>
              <a:rPr lang="en-GB" sz="1400" b="1" dirty="0" smtClean="0">
                <a:latin typeface="+mj-lt"/>
                <a:cs typeface="Arial" panose="020B0604020202020204" pitchFamily="34" charset="0"/>
              </a:rPr>
              <a:t>SHARERS</a:t>
            </a:r>
          </a:p>
          <a:p>
            <a:pPr algn="ctr"/>
            <a:r>
              <a:rPr lang="en-GB" sz="1400" b="1" dirty="0" smtClean="0">
                <a:latin typeface="+mj-lt"/>
                <a:cs typeface="Arial" panose="020B0604020202020204" pitchFamily="34" charset="0"/>
              </a:rPr>
              <a:t>COUPLES</a:t>
            </a:r>
          </a:p>
          <a:p>
            <a:pPr algn="ctr"/>
            <a:r>
              <a:rPr lang="en-GB" sz="1400" b="1" dirty="0" smtClean="0">
                <a:latin typeface="+mj-lt"/>
                <a:cs typeface="Arial" panose="020B0604020202020204" pitchFamily="34" charset="0"/>
              </a:rPr>
              <a:t>YOUNG FAMILIES</a:t>
            </a:r>
          </a:p>
          <a:p>
            <a:pPr algn="ctr"/>
            <a:r>
              <a:rPr lang="en-GB" sz="1400" b="1" dirty="0" smtClean="0">
                <a:latin typeface="+mj-lt"/>
                <a:cs typeface="Arial" panose="020B0604020202020204" pitchFamily="34" charset="0"/>
              </a:rPr>
              <a:t>OLDER FAMILIES</a:t>
            </a:r>
          </a:p>
          <a:p>
            <a:pPr algn="ctr"/>
            <a:r>
              <a:rPr lang="en-GB" sz="1400" b="1" dirty="0" smtClean="0">
                <a:latin typeface="+mj-lt"/>
                <a:cs typeface="Arial" panose="020B0604020202020204" pitchFamily="34" charset="0"/>
              </a:rPr>
              <a:t>EMPTY NESTERS</a:t>
            </a:r>
          </a:p>
          <a:p>
            <a:pPr algn="ctr"/>
            <a:r>
              <a:rPr lang="en-GB" sz="1400" b="1" dirty="0" smtClean="0">
                <a:latin typeface="+mj-lt"/>
                <a:cs typeface="Arial" panose="020B0604020202020204" pitchFamily="34" charset="0"/>
              </a:rPr>
              <a:t>OLDER RETIRED</a:t>
            </a:r>
            <a:endParaRPr lang="en-GB" sz="1400" b="1" dirty="0">
              <a:latin typeface="+mj-lt"/>
              <a:cs typeface="Arial" panose="020B0604020202020204" pitchFamily="34" charset="0"/>
            </a:endParaRPr>
          </a:p>
        </p:txBody>
      </p:sp>
      <p:grpSp>
        <p:nvGrpSpPr>
          <p:cNvPr id="3" name="Group 1"/>
          <p:cNvGrpSpPr>
            <a:grpSpLocks/>
          </p:cNvGrpSpPr>
          <p:nvPr/>
        </p:nvGrpSpPr>
        <p:grpSpPr bwMode="auto">
          <a:xfrm>
            <a:off x="7496633" y="5516321"/>
            <a:ext cx="1565031" cy="201083"/>
            <a:chOff x="8164619" y="6615952"/>
            <a:chExt cx="1695174" cy="242048"/>
          </a:xfrm>
        </p:grpSpPr>
        <p:grpSp>
          <p:nvGrpSpPr>
            <p:cNvPr id="5" name="Group 2"/>
            <p:cNvGrpSpPr>
              <a:grpSpLocks/>
            </p:cNvGrpSpPr>
            <p:nvPr/>
          </p:nvGrpSpPr>
          <p:grpSpPr bwMode="auto">
            <a:xfrm>
              <a:off x="8164619" y="6615952"/>
              <a:ext cx="1695174" cy="242048"/>
              <a:chOff x="8164619" y="6615952"/>
              <a:chExt cx="1695174" cy="242048"/>
            </a:xfrm>
          </p:grpSpPr>
          <p:sp>
            <p:nvSpPr>
              <p:cNvPr id="7" name="Rectangle 6"/>
              <p:cNvSpPr/>
              <p:nvPr/>
            </p:nvSpPr>
            <p:spPr>
              <a:xfrm>
                <a:off x="8164619" y="6615952"/>
                <a:ext cx="241261"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8" name="Rectangle 7"/>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9" name="Rectangle 8"/>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10" name="Rectangle 9"/>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11" name="Rectangle 10"/>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12" name="Rectangle 11"/>
              <p:cNvSpPr/>
              <p:nvPr/>
            </p:nvSpPr>
            <p:spPr>
              <a:xfrm>
                <a:off x="961853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grpSp>
        <p:sp>
          <p:nvSpPr>
            <p:cNvPr id="6" name="Rectangle 5"/>
            <p:cNvSpPr/>
            <p:nvPr/>
          </p:nvSpPr>
          <p:spPr>
            <a:xfrm>
              <a:off x="9375684"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grpSp>
      <p:sp>
        <p:nvSpPr>
          <p:cNvPr id="13" name="Slide Number Placeholder 11"/>
          <p:cNvSpPr txBox="1">
            <a:spLocks/>
          </p:cNvSpPr>
          <p:nvPr/>
        </p:nvSpPr>
        <p:spPr>
          <a:xfrm>
            <a:off x="8018310" y="5459436"/>
            <a:ext cx="502626" cy="304271"/>
          </a:xfrm>
          <a:prstGeom prst="rect">
            <a:avLst/>
          </a:prstGeom>
        </p:spPr>
        <p:txBody>
          <a:bodyPr vert="horz" lIns="81043" tIns="40522" rIns="81043" bIns="40522" rtlCol="0" anchor="ctr"/>
          <a:lstStyle>
            <a:defPPr>
              <a:defRPr lang="en-US"/>
            </a:defPPr>
            <a:lvl1pPr algn="ctr" defTabSz="457200" rtl="0" fontAlgn="auto">
              <a:spcBef>
                <a:spcPts val="0"/>
              </a:spcBef>
              <a:spcAft>
                <a:spcPts val="0"/>
              </a:spcAft>
              <a:defRPr sz="1100" b="1" kern="1200">
                <a:solidFill>
                  <a:schemeClr val="bg1"/>
                </a:solidFill>
                <a:latin typeface="Arial"/>
                <a:ea typeface="+mn-ea"/>
                <a:cs typeface="+mn-cs"/>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07AE5A85-834C-45C6-B70E-D6BB045069BC}" type="slidenum">
              <a:rPr lang="en-US" smtClean="0"/>
              <a:pPr>
                <a:defRPr/>
              </a:pPr>
              <a:t>23</a:t>
            </a:fld>
            <a:endParaRPr lang="en-US" dirty="0"/>
          </a:p>
        </p:txBody>
      </p:sp>
    </p:spTree>
    <p:extLst>
      <p:ext uri="{BB962C8B-B14F-4D97-AF65-F5344CB8AC3E}">
        <p14:creationId xmlns:p14="http://schemas.microsoft.com/office/powerpoint/2010/main" val="39148830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23"/>
          </p:nvPr>
        </p:nvSpPr>
        <p:spPr>
          <a:xfrm>
            <a:off x="0" y="1918925"/>
            <a:ext cx="2582876" cy="384721"/>
          </a:xfrm>
        </p:spPr>
        <p:txBody>
          <a:bodyPr/>
          <a:lstStyle/>
          <a:p>
            <a:r>
              <a:rPr lang="en-US" dirty="0" smtClean="0"/>
              <a:t>OVERVIEW</a:t>
            </a:r>
            <a:endParaRPr lang="en-US" dirty="0"/>
          </a:p>
        </p:txBody>
      </p:sp>
      <p:sp>
        <p:nvSpPr>
          <p:cNvPr id="4" name="Slide Number Placeholder 3"/>
          <p:cNvSpPr>
            <a:spLocks noGrp="1"/>
          </p:cNvSpPr>
          <p:nvPr>
            <p:ph type="sldNum" sz="quarter" idx="4"/>
          </p:nvPr>
        </p:nvSpPr>
        <p:spPr>
          <a:prstGeom prst="rect">
            <a:avLst/>
          </a:prstGeom>
        </p:spPr>
        <p:txBody>
          <a:bodyPr/>
          <a:lstStyle/>
          <a:p>
            <a:pPr>
              <a:defRPr/>
            </a:pPr>
            <a:fld id="{B16801D4-B9DD-46DC-9A86-725CEEC18E36}" type="slidenum">
              <a:rPr lang="en-US" smtClean="0"/>
              <a:pPr>
                <a:defRPr/>
              </a:pPr>
              <a:t>24</a:t>
            </a:fld>
            <a:endParaRPr lang="en-US" dirty="0"/>
          </a:p>
        </p:txBody>
      </p:sp>
    </p:spTree>
    <p:extLst>
      <p:ext uri="{BB962C8B-B14F-4D97-AF65-F5344CB8AC3E}">
        <p14:creationId xmlns:p14="http://schemas.microsoft.com/office/powerpoint/2010/main" val="201026640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A74EB0F2-648F-F340-8077-1363C8DB6354}" type="slidenum">
              <a:rPr lang="en-US" smtClean="0"/>
              <a:pPr/>
              <a:t>25</a:t>
            </a:fld>
            <a:endParaRPr lang="en-US" dirty="0"/>
          </a:p>
        </p:txBody>
      </p:sp>
      <p:sp>
        <p:nvSpPr>
          <p:cNvPr id="9" name="Text Placeholder 8"/>
          <p:cNvSpPr>
            <a:spLocks noGrp="1"/>
          </p:cNvSpPr>
          <p:nvPr>
            <p:ph type="body" sz="quarter" idx="14"/>
          </p:nvPr>
        </p:nvSpPr>
        <p:spPr>
          <a:xfrm>
            <a:off x="-32464" y="167716"/>
            <a:ext cx="6643467" cy="451167"/>
          </a:xfrm>
        </p:spPr>
        <p:txBody>
          <a:bodyPr/>
          <a:lstStyle/>
          <a:p>
            <a:r>
              <a:rPr lang="en-GB" dirty="0" smtClean="0"/>
              <a:t>PREVIOUS RESEARCH SUGGESTED</a:t>
            </a:r>
            <a:endParaRPr lang="en-GB" dirty="0"/>
          </a:p>
        </p:txBody>
      </p:sp>
      <p:sp>
        <p:nvSpPr>
          <p:cNvPr id="8" name="Text Placeholder 7"/>
          <p:cNvSpPr>
            <a:spLocks noGrp="1"/>
          </p:cNvSpPr>
          <p:nvPr>
            <p:ph type="body" sz="quarter" idx="12"/>
          </p:nvPr>
        </p:nvSpPr>
        <p:spPr>
          <a:xfrm>
            <a:off x="450188" y="1239516"/>
            <a:ext cx="7451866" cy="1121719"/>
          </a:xfrm>
        </p:spPr>
        <p:txBody>
          <a:bodyPr/>
          <a:lstStyle/>
          <a:p>
            <a:pPr marL="0" indent="0">
              <a:buNone/>
            </a:pPr>
            <a:r>
              <a:rPr lang="en-GB" sz="1600" b="1" dirty="0" smtClean="0"/>
              <a:t>Word associations with mail are very similar</a:t>
            </a:r>
            <a:endParaRPr lang="en-GB" sz="1600" b="1" dirty="0"/>
          </a:p>
        </p:txBody>
      </p:sp>
      <p:sp>
        <p:nvSpPr>
          <p:cNvPr id="10" name="Text Placeholder 9"/>
          <p:cNvSpPr>
            <a:spLocks noGrp="1"/>
          </p:cNvSpPr>
          <p:nvPr>
            <p:ph type="body" sz="quarter" idx="15"/>
          </p:nvPr>
        </p:nvSpPr>
        <p:spPr>
          <a:xfrm>
            <a:off x="-32464" y="612658"/>
            <a:ext cx="8484869" cy="451167"/>
          </a:xfrm>
        </p:spPr>
        <p:txBody>
          <a:bodyPr/>
          <a:lstStyle/>
          <a:p>
            <a:r>
              <a:rPr lang="en-GB" dirty="0" smtClean="0"/>
              <a:t>MINOR DIFFERENCES BETWEEN AGE GROUPS</a:t>
            </a:r>
            <a:endParaRPr lang="en-GB" dirty="0"/>
          </a:p>
        </p:txBody>
      </p:sp>
      <p:graphicFrame>
        <p:nvGraphicFramePr>
          <p:cNvPr id="11" name="Chart 10"/>
          <p:cNvGraphicFramePr/>
          <p:nvPr>
            <p:extLst>
              <p:ext uri="{D42A27DB-BD31-4B8C-83A1-F6EECF244321}">
                <p14:modId xmlns:p14="http://schemas.microsoft.com/office/powerpoint/2010/main" val="2091006850"/>
              </p:ext>
            </p:extLst>
          </p:nvPr>
        </p:nvGraphicFramePr>
        <p:xfrm>
          <a:off x="631826" y="1530928"/>
          <a:ext cx="5514332" cy="3751512"/>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p:cNvSpPr/>
          <p:nvPr/>
        </p:nvSpPr>
        <p:spPr>
          <a:xfrm>
            <a:off x="450188" y="5388011"/>
            <a:ext cx="6886575" cy="215444"/>
          </a:xfrm>
          <a:prstGeom prst="rect">
            <a:avLst/>
          </a:prstGeom>
        </p:spPr>
        <p:txBody>
          <a:bodyPr wrap="square">
            <a:spAutoFit/>
          </a:bodyPr>
          <a:lstStyle/>
          <a:p>
            <a:r>
              <a:rPr lang="en-US" sz="800" dirty="0" smtClean="0"/>
              <a:t>Base</a:t>
            </a:r>
            <a:r>
              <a:rPr lang="en-US" sz="800" dirty="0"/>
              <a:t>: 18-34 790; 35-54 1,059; 55+ </a:t>
            </a:r>
            <a:r>
              <a:rPr lang="en-US" sz="800" dirty="0" smtClean="0"/>
              <a:t>519. </a:t>
            </a:r>
            <a:r>
              <a:rPr lang="en-US" sz="800" dirty="0"/>
              <a:t>Source: Royal Mail MarketReach, Mail and Digital Part 2, Quadrangle </a:t>
            </a:r>
            <a:r>
              <a:rPr lang="en-US" sz="800" dirty="0" smtClean="0"/>
              <a:t>2014 </a:t>
            </a:r>
            <a:endParaRPr lang="en-GB" sz="800" dirty="0"/>
          </a:p>
        </p:txBody>
      </p:sp>
      <p:sp>
        <p:nvSpPr>
          <p:cNvPr id="17" name="Rectangle 16"/>
          <p:cNvSpPr/>
          <p:nvPr/>
        </p:nvSpPr>
        <p:spPr>
          <a:xfrm>
            <a:off x="7730005" y="1662227"/>
            <a:ext cx="1358886" cy="1159053"/>
          </a:xfrm>
          <a:prstGeom prst="rect">
            <a:avLst/>
          </a:prstGeom>
        </p:spPr>
        <p:txBody>
          <a:bodyPr wrap="square" lIns="81043" tIns="40522" rIns="81043" bIns="40522">
            <a:spAutoFit/>
          </a:bodyPr>
          <a:lstStyle/>
          <a:p>
            <a:pPr marL="0" lvl="1"/>
            <a:r>
              <a:rPr lang="en-US" sz="1000" b="1" dirty="0" smtClean="0">
                <a:solidFill>
                  <a:srgbClr val="E32119"/>
                </a:solidFill>
              </a:rPr>
              <a:t>Q. </a:t>
            </a:r>
            <a:r>
              <a:rPr lang="en-US" sz="1000" dirty="0"/>
              <a:t>‘Please choose the words you most associate with the different ways that [industry sector] tend to communicate with you [by mail]’ </a:t>
            </a:r>
          </a:p>
        </p:txBody>
      </p:sp>
    </p:spTree>
    <p:extLst>
      <p:ext uri="{BB962C8B-B14F-4D97-AF65-F5344CB8AC3E}">
        <p14:creationId xmlns:p14="http://schemas.microsoft.com/office/powerpoint/2010/main" val="227089471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26</a:t>
            </a:fld>
            <a:endParaRPr lang="en-US" dirty="0"/>
          </a:p>
        </p:txBody>
      </p:sp>
      <p:sp>
        <p:nvSpPr>
          <p:cNvPr id="3" name="Text Placeholder 2"/>
          <p:cNvSpPr>
            <a:spLocks noGrp="1"/>
          </p:cNvSpPr>
          <p:nvPr>
            <p:ph type="body" sz="quarter" idx="14"/>
          </p:nvPr>
        </p:nvSpPr>
        <p:spPr>
          <a:xfrm>
            <a:off x="-32464" y="167716"/>
            <a:ext cx="8355474" cy="451167"/>
          </a:xfrm>
        </p:spPr>
        <p:txBody>
          <a:bodyPr/>
          <a:lstStyle/>
          <a:p>
            <a:r>
              <a:rPr lang="en-GB" dirty="0"/>
              <a:t>SIMILAR RESPONSE, SIMILAR PERCEPTIONS</a:t>
            </a:r>
            <a:r>
              <a:rPr lang="en-GB" dirty="0" smtClean="0"/>
              <a:t>,</a:t>
            </a:r>
            <a:endParaRPr lang="en-GB" dirty="0"/>
          </a:p>
        </p:txBody>
      </p:sp>
      <p:sp>
        <p:nvSpPr>
          <p:cNvPr id="5" name="Text Placeholder 4"/>
          <p:cNvSpPr>
            <a:spLocks noGrp="1"/>
          </p:cNvSpPr>
          <p:nvPr>
            <p:ph type="body" sz="quarter" idx="15"/>
          </p:nvPr>
        </p:nvSpPr>
        <p:spPr>
          <a:xfrm>
            <a:off x="-32464" y="612658"/>
            <a:ext cx="7036844" cy="451167"/>
          </a:xfrm>
        </p:spPr>
        <p:txBody>
          <a:bodyPr/>
          <a:lstStyle/>
          <a:p>
            <a:r>
              <a:rPr lang="en-GB" dirty="0"/>
              <a:t>PERHAPS INDICATIONS OF A TREND</a:t>
            </a:r>
            <a:r>
              <a:rPr lang="en-GB" dirty="0" smtClean="0"/>
              <a:t>?</a:t>
            </a:r>
            <a:endParaRPr lang="en-GB" dirty="0"/>
          </a:p>
        </p:txBody>
      </p:sp>
      <p:graphicFrame>
        <p:nvGraphicFramePr>
          <p:cNvPr id="10" name="Chart 9"/>
          <p:cNvGraphicFramePr/>
          <p:nvPr>
            <p:extLst>
              <p:ext uri="{D42A27DB-BD31-4B8C-83A1-F6EECF244321}">
                <p14:modId xmlns:p14="http://schemas.microsoft.com/office/powerpoint/2010/main" val="54199477"/>
              </p:ext>
            </p:extLst>
          </p:nvPr>
        </p:nvGraphicFramePr>
        <p:xfrm>
          <a:off x="413184" y="1508945"/>
          <a:ext cx="3893775" cy="124423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53970" y="1191437"/>
            <a:ext cx="3782364" cy="415498"/>
          </a:xfrm>
          <a:prstGeom prst="rect">
            <a:avLst/>
          </a:prstGeom>
          <a:noFill/>
        </p:spPr>
        <p:txBody>
          <a:bodyPr wrap="square" rtlCol="0">
            <a:spAutoFit/>
          </a:bodyPr>
          <a:lstStyle/>
          <a:p>
            <a:r>
              <a:rPr lang="en-US" sz="1050" b="1" dirty="0" smtClean="0"/>
              <a:t>Proportion taking action in response to post over the last 6 months</a:t>
            </a:r>
            <a:endParaRPr lang="en-US" sz="1050" b="1" dirty="0"/>
          </a:p>
        </p:txBody>
      </p:sp>
      <p:graphicFrame>
        <p:nvGraphicFramePr>
          <p:cNvPr id="13" name="Chart 12"/>
          <p:cNvGraphicFramePr/>
          <p:nvPr>
            <p:extLst>
              <p:ext uri="{D42A27DB-BD31-4B8C-83A1-F6EECF244321}">
                <p14:modId xmlns:p14="http://schemas.microsoft.com/office/powerpoint/2010/main" val="1245657671"/>
              </p:ext>
            </p:extLst>
          </p:nvPr>
        </p:nvGraphicFramePr>
        <p:xfrm>
          <a:off x="413184" y="3403569"/>
          <a:ext cx="3893775" cy="202133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453970" y="3224959"/>
            <a:ext cx="3782364" cy="253916"/>
          </a:xfrm>
          <a:prstGeom prst="rect">
            <a:avLst/>
          </a:prstGeom>
          <a:noFill/>
        </p:spPr>
        <p:txBody>
          <a:bodyPr wrap="square" rtlCol="0">
            <a:spAutoFit/>
          </a:bodyPr>
          <a:lstStyle/>
          <a:p>
            <a:r>
              <a:rPr lang="en-US" sz="1050" b="1" dirty="0" smtClean="0"/>
              <a:t>“I prefer to read on paper than on screen” (% agree)</a:t>
            </a:r>
            <a:endParaRPr lang="en-US" sz="1050" b="1" dirty="0"/>
          </a:p>
        </p:txBody>
      </p:sp>
      <p:graphicFrame>
        <p:nvGraphicFramePr>
          <p:cNvPr id="19" name="Chart 18"/>
          <p:cNvGraphicFramePr/>
          <p:nvPr>
            <p:extLst>
              <p:ext uri="{D42A27DB-BD31-4B8C-83A1-F6EECF244321}">
                <p14:modId xmlns:p14="http://schemas.microsoft.com/office/powerpoint/2010/main" val="1806249573"/>
              </p:ext>
            </p:extLst>
          </p:nvPr>
        </p:nvGraphicFramePr>
        <p:xfrm>
          <a:off x="5837829" y="1543490"/>
          <a:ext cx="2932818" cy="898766"/>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4917658" y="1179857"/>
            <a:ext cx="3782364" cy="415498"/>
          </a:xfrm>
          <a:prstGeom prst="rect">
            <a:avLst/>
          </a:prstGeom>
          <a:noFill/>
        </p:spPr>
        <p:txBody>
          <a:bodyPr wrap="square" rtlCol="0">
            <a:spAutoFit/>
          </a:bodyPr>
          <a:lstStyle/>
          <a:p>
            <a:r>
              <a:rPr lang="en-US" sz="1050" b="1" dirty="0" smtClean="0"/>
              <a:t>Statements that apply when brands, businesses or organisations use mail</a:t>
            </a:r>
            <a:endParaRPr lang="en-US" sz="1050" b="1" dirty="0"/>
          </a:p>
        </p:txBody>
      </p:sp>
      <p:sp>
        <p:nvSpPr>
          <p:cNvPr id="27" name="TextBox 26"/>
          <p:cNvSpPr txBox="1"/>
          <p:nvPr/>
        </p:nvSpPr>
        <p:spPr>
          <a:xfrm>
            <a:off x="4917658" y="3387907"/>
            <a:ext cx="3782364" cy="253916"/>
          </a:xfrm>
          <a:prstGeom prst="rect">
            <a:avLst/>
          </a:prstGeom>
          <a:noFill/>
        </p:spPr>
        <p:txBody>
          <a:bodyPr wrap="square" rtlCol="0">
            <a:spAutoFit/>
          </a:bodyPr>
          <a:lstStyle/>
          <a:p>
            <a:r>
              <a:rPr lang="en-US" sz="1050" b="1" dirty="0" smtClean="0"/>
              <a:t>Mail statements that apply</a:t>
            </a:r>
            <a:endParaRPr lang="en-US" sz="1050" b="1" dirty="0"/>
          </a:p>
        </p:txBody>
      </p:sp>
      <p:sp>
        <p:nvSpPr>
          <p:cNvPr id="29" name="TextBox 28"/>
          <p:cNvSpPr txBox="1"/>
          <p:nvPr/>
        </p:nvSpPr>
        <p:spPr>
          <a:xfrm>
            <a:off x="4734040" y="2656055"/>
            <a:ext cx="1116957" cy="276999"/>
          </a:xfrm>
          <a:prstGeom prst="rect">
            <a:avLst/>
          </a:prstGeom>
          <a:noFill/>
        </p:spPr>
        <p:txBody>
          <a:bodyPr wrap="square" lIns="0" tIns="0" rIns="0" bIns="0" rtlCol="0" anchor="ctr">
            <a:spAutoFit/>
          </a:bodyPr>
          <a:lstStyle/>
          <a:p>
            <a:pPr algn="r"/>
            <a:r>
              <a:rPr lang="en-US" sz="900" dirty="0" smtClean="0"/>
              <a:t>It’s a professional way to communicate</a:t>
            </a:r>
            <a:endParaRPr lang="en-US" sz="900" dirty="0"/>
          </a:p>
        </p:txBody>
      </p:sp>
      <p:sp>
        <p:nvSpPr>
          <p:cNvPr id="30" name="TextBox 29"/>
          <p:cNvSpPr txBox="1"/>
          <p:nvPr/>
        </p:nvSpPr>
        <p:spPr>
          <a:xfrm>
            <a:off x="4953960" y="1822678"/>
            <a:ext cx="897037" cy="276999"/>
          </a:xfrm>
          <a:prstGeom prst="rect">
            <a:avLst/>
          </a:prstGeom>
          <a:noFill/>
        </p:spPr>
        <p:txBody>
          <a:bodyPr wrap="square" lIns="0" tIns="0" rIns="0" bIns="0" rtlCol="0" anchor="ctr">
            <a:spAutoFit/>
          </a:bodyPr>
          <a:lstStyle/>
          <a:p>
            <a:pPr algn="r"/>
            <a:r>
              <a:rPr lang="en-US" sz="900" dirty="0" smtClean="0"/>
              <a:t>I am likely to take it seriously</a:t>
            </a:r>
            <a:endParaRPr lang="en-US" sz="900" dirty="0"/>
          </a:p>
        </p:txBody>
      </p:sp>
      <p:sp>
        <p:nvSpPr>
          <p:cNvPr id="31" name="TextBox 30"/>
          <p:cNvSpPr txBox="1"/>
          <p:nvPr/>
        </p:nvSpPr>
        <p:spPr>
          <a:xfrm>
            <a:off x="4676168" y="4689575"/>
            <a:ext cx="1174830" cy="276999"/>
          </a:xfrm>
          <a:prstGeom prst="rect">
            <a:avLst/>
          </a:prstGeom>
          <a:noFill/>
        </p:spPr>
        <p:txBody>
          <a:bodyPr wrap="square" lIns="0" tIns="0" rIns="0" bIns="0" rtlCol="0" anchor="ctr">
            <a:spAutoFit/>
          </a:bodyPr>
          <a:lstStyle/>
          <a:p>
            <a:pPr algn="r"/>
            <a:r>
              <a:rPr lang="en-US" sz="900" dirty="0" smtClean="0"/>
              <a:t>If I didn’t get mail any more, I wouldn’t miss it</a:t>
            </a:r>
            <a:endParaRPr lang="en-US" sz="900" dirty="0"/>
          </a:p>
        </p:txBody>
      </p:sp>
      <p:sp>
        <p:nvSpPr>
          <p:cNvPr id="32" name="TextBox 31"/>
          <p:cNvSpPr txBox="1"/>
          <p:nvPr/>
        </p:nvSpPr>
        <p:spPr>
          <a:xfrm>
            <a:off x="4521086" y="3821476"/>
            <a:ext cx="1329912" cy="276999"/>
          </a:xfrm>
          <a:prstGeom prst="rect">
            <a:avLst/>
          </a:prstGeom>
          <a:noFill/>
        </p:spPr>
        <p:txBody>
          <a:bodyPr wrap="square" lIns="0" tIns="0" rIns="0" bIns="0" rtlCol="0" anchor="ctr">
            <a:spAutoFit/>
          </a:bodyPr>
          <a:lstStyle/>
          <a:p>
            <a:pPr algn="r"/>
            <a:r>
              <a:rPr lang="en-US" sz="900" dirty="0" smtClean="0"/>
              <a:t>I look forward to finding out what’s in today’s post</a:t>
            </a:r>
            <a:endParaRPr lang="en-US" sz="900" dirty="0"/>
          </a:p>
        </p:txBody>
      </p:sp>
      <p:graphicFrame>
        <p:nvGraphicFramePr>
          <p:cNvPr id="33" name="Chart 32"/>
          <p:cNvGraphicFramePr/>
          <p:nvPr>
            <p:extLst>
              <p:ext uri="{D42A27DB-BD31-4B8C-83A1-F6EECF244321}">
                <p14:modId xmlns:p14="http://schemas.microsoft.com/office/powerpoint/2010/main" val="296349415"/>
              </p:ext>
            </p:extLst>
          </p:nvPr>
        </p:nvGraphicFramePr>
        <p:xfrm>
          <a:off x="5837829" y="2365292"/>
          <a:ext cx="2932818" cy="8987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Chart 33"/>
          <p:cNvGraphicFramePr/>
          <p:nvPr>
            <p:extLst>
              <p:ext uri="{D42A27DB-BD31-4B8C-83A1-F6EECF244321}">
                <p14:modId xmlns:p14="http://schemas.microsoft.com/office/powerpoint/2010/main" val="1211282587"/>
              </p:ext>
            </p:extLst>
          </p:nvPr>
        </p:nvGraphicFramePr>
        <p:xfrm>
          <a:off x="5837829" y="3571225"/>
          <a:ext cx="2932818" cy="8987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p:cNvGraphicFramePr/>
          <p:nvPr>
            <p:extLst>
              <p:ext uri="{D42A27DB-BD31-4B8C-83A1-F6EECF244321}">
                <p14:modId xmlns:p14="http://schemas.microsoft.com/office/powerpoint/2010/main" val="2360789549"/>
              </p:ext>
            </p:extLst>
          </p:nvPr>
        </p:nvGraphicFramePr>
        <p:xfrm>
          <a:off x="5837829" y="4393027"/>
          <a:ext cx="2932818" cy="898766"/>
        </p:xfrm>
        <a:graphic>
          <a:graphicData uri="http://schemas.openxmlformats.org/drawingml/2006/chart">
            <c:chart xmlns:c="http://schemas.openxmlformats.org/drawingml/2006/chart" xmlns:r="http://schemas.openxmlformats.org/officeDocument/2006/relationships" r:id="rId8"/>
          </a:graphicData>
        </a:graphic>
      </p:graphicFrame>
      <p:sp>
        <p:nvSpPr>
          <p:cNvPr id="37" name="Rectangle 36"/>
          <p:cNvSpPr/>
          <p:nvPr/>
        </p:nvSpPr>
        <p:spPr>
          <a:xfrm>
            <a:off x="400821" y="2622385"/>
            <a:ext cx="3618314" cy="215444"/>
          </a:xfrm>
          <a:prstGeom prst="rect">
            <a:avLst/>
          </a:prstGeom>
        </p:spPr>
        <p:txBody>
          <a:bodyPr wrap="square">
            <a:spAutoFit/>
          </a:bodyPr>
          <a:lstStyle/>
          <a:p>
            <a:r>
              <a:rPr lang="en-US" sz="800" dirty="0" smtClean="0"/>
              <a:t>Source</a:t>
            </a:r>
            <a:r>
              <a:rPr lang="en-US" sz="800" dirty="0"/>
              <a:t>: Royal Mail MarketReach, Mail and Digital Part </a:t>
            </a:r>
            <a:r>
              <a:rPr lang="en-US" sz="800" dirty="0" smtClean="0"/>
              <a:t>1, </a:t>
            </a:r>
            <a:r>
              <a:rPr lang="en-US" sz="800" dirty="0"/>
              <a:t>Quadrangle </a:t>
            </a:r>
            <a:r>
              <a:rPr lang="en-US" sz="800" dirty="0" smtClean="0"/>
              <a:t>2014 </a:t>
            </a:r>
            <a:endParaRPr lang="en-GB" sz="800" dirty="0"/>
          </a:p>
        </p:txBody>
      </p:sp>
      <p:sp>
        <p:nvSpPr>
          <p:cNvPr id="38" name="Rectangle 37"/>
          <p:cNvSpPr/>
          <p:nvPr/>
        </p:nvSpPr>
        <p:spPr>
          <a:xfrm>
            <a:off x="4649645" y="5198273"/>
            <a:ext cx="3618314" cy="215444"/>
          </a:xfrm>
          <a:prstGeom prst="rect">
            <a:avLst/>
          </a:prstGeom>
        </p:spPr>
        <p:txBody>
          <a:bodyPr wrap="square">
            <a:spAutoFit/>
          </a:bodyPr>
          <a:lstStyle/>
          <a:p>
            <a:r>
              <a:rPr lang="en-US" sz="800" dirty="0" smtClean="0"/>
              <a:t>Source</a:t>
            </a:r>
            <a:r>
              <a:rPr lang="en-US" sz="800" dirty="0"/>
              <a:t>: Royal Mail MarketReach, Mail and Digital Part 2, Quadrangle </a:t>
            </a:r>
            <a:r>
              <a:rPr lang="en-US" sz="800" dirty="0" smtClean="0"/>
              <a:t>2014 </a:t>
            </a:r>
            <a:endParaRPr lang="en-GB" sz="800" dirty="0"/>
          </a:p>
        </p:txBody>
      </p:sp>
      <p:sp>
        <p:nvSpPr>
          <p:cNvPr id="39" name="Rectangle 38"/>
          <p:cNvSpPr/>
          <p:nvPr/>
        </p:nvSpPr>
        <p:spPr>
          <a:xfrm>
            <a:off x="408013" y="5211928"/>
            <a:ext cx="4250795" cy="215444"/>
          </a:xfrm>
          <a:prstGeom prst="rect">
            <a:avLst/>
          </a:prstGeom>
        </p:spPr>
        <p:txBody>
          <a:bodyPr wrap="square">
            <a:spAutoFit/>
          </a:bodyPr>
          <a:lstStyle/>
          <a:p>
            <a:r>
              <a:rPr lang="en-US" sz="800" dirty="0" smtClean="0"/>
              <a:t>Source</a:t>
            </a:r>
            <a:r>
              <a:rPr lang="en-US" sz="800" dirty="0"/>
              <a:t>: Royal Mail MarketReach, </a:t>
            </a:r>
            <a:r>
              <a:rPr lang="en-US" sz="800" dirty="0" smtClean="0"/>
              <a:t>Ethnographic Quant Research, Trinity McQueen 2014</a:t>
            </a:r>
            <a:endParaRPr lang="en-GB" sz="800" dirty="0"/>
          </a:p>
        </p:txBody>
      </p:sp>
    </p:spTree>
    <p:extLst>
      <p:ext uri="{BB962C8B-B14F-4D97-AF65-F5344CB8AC3E}">
        <p14:creationId xmlns:p14="http://schemas.microsoft.com/office/powerpoint/2010/main" val="192930010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463" y="167716"/>
            <a:ext cx="8392018" cy="448019"/>
          </a:xfrm>
        </p:spPr>
        <p:txBody>
          <a:bodyPr/>
          <a:lstStyle/>
          <a:p>
            <a:r>
              <a:rPr lang="en-GB" dirty="0"/>
              <a:t>But there were unexplained </a:t>
            </a:r>
            <a:r>
              <a:rPr lang="en-GB" dirty="0" smtClean="0"/>
              <a:t>variances</a:t>
            </a:r>
            <a:endParaRPr lang="en-GB" dirty="0"/>
          </a:p>
        </p:txBody>
      </p:sp>
      <p:sp>
        <p:nvSpPr>
          <p:cNvPr id="7" name="Text Placeholder 7"/>
          <p:cNvSpPr>
            <a:spLocks noGrp="1"/>
          </p:cNvSpPr>
          <p:nvPr>
            <p:ph type="body" sz="quarter" idx="12"/>
          </p:nvPr>
        </p:nvSpPr>
        <p:spPr>
          <a:xfrm>
            <a:off x="488661" y="943894"/>
            <a:ext cx="5304467" cy="443237"/>
          </a:xfrm>
        </p:spPr>
        <p:txBody>
          <a:bodyPr/>
          <a:lstStyle/>
          <a:p>
            <a:pPr marL="0" indent="0">
              <a:buNone/>
            </a:pPr>
            <a:r>
              <a:rPr lang="en-GB" sz="1800" b="1" dirty="0" smtClean="0"/>
              <a:t>Why the dip in response between 25 and 44?</a:t>
            </a:r>
            <a:endParaRPr lang="en-GB" sz="1800" b="1" dirty="0"/>
          </a:p>
        </p:txBody>
      </p:sp>
      <p:sp>
        <p:nvSpPr>
          <p:cNvPr id="2" name="Slide Number Placeholder 1"/>
          <p:cNvSpPr>
            <a:spLocks noGrp="1"/>
          </p:cNvSpPr>
          <p:nvPr>
            <p:ph type="sldNum" sz="quarter" idx="15"/>
          </p:nvPr>
        </p:nvSpPr>
        <p:spPr/>
        <p:txBody>
          <a:bodyPr/>
          <a:lstStyle/>
          <a:p>
            <a:fld id="{A74EB0F2-648F-F340-8077-1363C8DB6354}" type="slidenum">
              <a:rPr lang="en-US" smtClean="0"/>
              <a:pPr/>
              <a:t>27</a:t>
            </a:fld>
            <a:endParaRPr lang="en-US" dirty="0"/>
          </a:p>
        </p:txBody>
      </p:sp>
      <p:graphicFrame>
        <p:nvGraphicFramePr>
          <p:cNvPr id="6" name="Chart 5"/>
          <p:cNvGraphicFramePr/>
          <p:nvPr>
            <p:extLst>
              <p:ext uri="{D42A27DB-BD31-4B8C-83A1-F6EECF244321}">
                <p14:modId xmlns:p14="http://schemas.microsoft.com/office/powerpoint/2010/main" val="2134860301"/>
              </p:ext>
            </p:extLst>
          </p:nvPr>
        </p:nvGraphicFramePr>
        <p:xfrm>
          <a:off x="1817225" y="1128532"/>
          <a:ext cx="6215605" cy="383875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45625" y="5387504"/>
            <a:ext cx="2408368" cy="215444"/>
          </a:xfrm>
          <a:prstGeom prst="rect">
            <a:avLst/>
          </a:prstGeom>
          <a:noFill/>
        </p:spPr>
        <p:txBody>
          <a:bodyPr wrap="square" rtlCol="0">
            <a:spAutoFit/>
          </a:bodyPr>
          <a:lstStyle/>
          <a:p>
            <a:r>
              <a:rPr lang="en-US" sz="800" dirty="0" smtClean="0"/>
              <a:t>Source: TGI, TouchPoints, 2015</a:t>
            </a:r>
            <a:endParaRPr lang="en-US" sz="800" dirty="0"/>
          </a:p>
        </p:txBody>
      </p:sp>
      <p:sp>
        <p:nvSpPr>
          <p:cNvPr id="5" name="Rectangle 4"/>
          <p:cNvSpPr/>
          <p:nvPr/>
        </p:nvSpPr>
        <p:spPr>
          <a:xfrm>
            <a:off x="405114" y="3082453"/>
            <a:ext cx="1583560" cy="1569660"/>
          </a:xfrm>
          <a:prstGeom prst="rect">
            <a:avLst/>
          </a:prstGeom>
        </p:spPr>
        <p:txBody>
          <a:bodyPr wrap="square">
            <a:spAutoFit/>
          </a:bodyPr>
          <a:lstStyle/>
          <a:p>
            <a:pPr algn="r">
              <a:defRPr sz="2160" b="1" i="0" u="none" strike="noStrike" kern="1200" baseline="0">
                <a:solidFill>
                  <a:srgbClr val="000000"/>
                </a:solidFill>
                <a:latin typeface="+mn-lt"/>
                <a:ea typeface="+mn-ea"/>
                <a:cs typeface="+mn-cs"/>
              </a:defRPr>
            </a:pPr>
            <a:r>
              <a:rPr lang="en-US" sz="1600" dirty="0"/>
              <a:t>Bought or ordered something as a result of receiving an item of mail</a:t>
            </a:r>
          </a:p>
        </p:txBody>
      </p:sp>
    </p:spTree>
    <p:extLst>
      <p:ext uri="{BB962C8B-B14F-4D97-AF65-F5344CB8AC3E}">
        <p14:creationId xmlns:p14="http://schemas.microsoft.com/office/powerpoint/2010/main" val="18823274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23"/>
          </p:nvPr>
        </p:nvSpPr>
        <p:spPr>
          <a:xfrm>
            <a:off x="0" y="1918925"/>
            <a:ext cx="2956056" cy="384721"/>
          </a:xfrm>
        </p:spPr>
        <p:txBody>
          <a:bodyPr/>
          <a:lstStyle/>
          <a:p>
            <a:r>
              <a:rPr lang="en-US" dirty="0" smtClean="0"/>
              <a:t>FLEDGLINGS</a:t>
            </a:r>
            <a:endParaRPr lang="en-US" dirty="0"/>
          </a:p>
        </p:txBody>
      </p:sp>
      <p:sp>
        <p:nvSpPr>
          <p:cNvPr id="4" name="Slide Number Placeholder 3"/>
          <p:cNvSpPr>
            <a:spLocks noGrp="1"/>
          </p:cNvSpPr>
          <p:nvPr>
            <p:ph type="sldNum" sz="quarter" idx="4"/>
          </p:nvPr>
        </p:nvSpPr>
        <p:spPr>
          <a:prstGeom prst="rect">
            <a:avLst/>
          </a:prstGeom>
        </p:spPr>
        <p:txBody>
          <a:bodyPr/>
          <a:lstStyle/>
          <a:p>
            <a:pPr>
              <a:defRPr/>
            </a:pPr>
            <a:fld id="{B16801D4-B9DD-46DC-9A86-725CEEC18E36}" type="slidenum">
              <a:rPr lang="en-US" smtClean="0"/>
              <a:pPr>
                <a:defRPr/>
              </a:pPr>
              <a:t>28</a:t>
            </a:fld>
            <a:endParaRPr lang="en-US" dirty="0"/>
          </a:p>
        </p:txBody>
      </p:sp>
    </p:spTree>
    <p:extLst>
      <p:ext uri="{BB962C8B-B14F-4D97-AF65-F5344CB8AC3E}">
        <p14:creationId xmlns:p14="http://schemas.microsoft.com/office/powerpoint/2010/main" val="148559623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Mail is novel</a:t>
            </a:r>
          </a:p>
          <a:p>
            <a:pPr lvl="1">
              <a:buFont typeface="Courier New" panose="02070309020205020404" pitchFamily="49" charset="0"/>
              <a:buChar char="-"/>
            </a:pPr>
            <a:r>
              <a:rPr lang="en-GB" dirty="0"/>
              <a:t>Limited experience, responsibility, familiarity, </a:t>
            </a:r>
            <a:r>
              <a:rPr lang="en-GB" dirty="0" smtClean="0"/>
              <a:t>expectations</a:t>
            </a:r>
          </a:p>
          <a:p>
            <a:pPr lvl="1"/>
            <a:endParaRPr lang="en-GB" dirty="0"/>
          </a:p>
          <a:p>
            <a:r>
              <a:rPr lang="en-GB" b="1" dirty="0"/>
              <a:t>Mail has brand resonance</a:t>
            </a:r>
          </a:p>
          <a:p>
            <a:pPr lvl="1">
              <a:buFont typeface="Courier New" panose="02070309020205020404" pitchFamily="49" charset="0"/>
              <a:buChar char="-"/>
            </a:pPr>
            <a:r>
              <a:rPr lang="en-GB" dirty="0"/>
              <a:t>Trusted, welcome</a:t>
            </a:r>
          </a:p>
          <a:p>
            <a:pPr lvl="1"/>
            <a:endParaRPr lang="en-GB" dirty="0"/>
          </a:p>
          <a:p>
            <a:r>
              <a:rPr lang="en-GB" b="1" dirty="0"/>
              <a:t>Mail has functionality</a:t>
            </a:r>
          </a:p>
          <a:p>
            <a:pPr lvl="1">
              <a:buFont typeface="Courier New" panose="02070309020205020404" pitchFamily="49" charset="0"/>
              <a:buChar char="-"/>
            </a:pPr>
            <a:r>
              <a:rPr lang="en-GB" dirty="0"/>
              <a:t>Information and vouchers</a:t>
            </a:r>
          </a:p>
          <a:p>
            <a:pPr lvl="1"/>
            <a:endParaRPr lang="en-GB" dirty="0"/>
          </a:p>
          <a:p>
            <a:r>
              <a:rPr lang="en-GB" b="1" dirty="0"/>
              <a:t>Mail engages and stimulates</a:t>
            </a:r>
          </a:p>
          <a:p>
            <a:pPr lvl="1">
              <a:buFont typeface="Courier New" panose="02070309020205020404" pitchFamily="49" charset="0"/>
              <a:buChar char="-"/>
            </a:pPr>
            <a:r>
              <a:rPr lang="en-GB" dirty="0"/>
              <a:t>It is not digital</a:t>
            </a:r>
          </a:p>
          <a:p>
            <a:pPr lvl="1"/>
            <a:endParaRPr lang="en-GB" dirty="0"/>
          </a:p>
          <a:p>
            <a:r>
              <a:rPr lang="en-GB" b="1" dirty="0"/>
              <a:t>Mail with relevant design value is appreciated</a:t>
            </a:r>
          </a:p>
          <a:p>
            <a:pPr lvl="1">
              <a:buFont typeface="Courier New" panose="02070309020205020404" pitchFamily="49" charset="0"/>
              <a:buChar char="-"/>
            </a:pPr>
            <a:r>
              <a:rPr lang="en-GB" dirty="0"/>
              <a:t>Reflects on brand – and on them</a:t>
            </a:r>
          </a:p>
          <a:p>
            <a:pPr lvl="1">
              <a:buFont typeface="Courier New" panose="02070309020205020404" pitchFamily="49" charset="0"/>
              <a:buChar char="-"/>
            </a:pPr>
            <a:endParaRPr lang="en-GB" dirty="0"/>
          </a:p>
        </p:txBody>
      </p:sp>
      <p:sp>
        <p:nvSpPr>
          <p:cNvPr id="3" name="Text Placeholder 2"/>
          <p:cNvSpPr>
            <a:spLocks noGrp="1"/>
          </p:cNvSpPr>
          <p:nvPr>
            <p:ph type="body" sz="quarter" idx="14"/>
          </p:nvPr>
        </p:nvSpPr>
        <p:spPr>
          <a:xfrm>
            <a:off x="-32463" y="167716"/>
            <a:ext cx="6569729" cy="451167"/>
          </a:xfrm>
        </p:spPr>
        <p:txBody>
          <a:bodyPr/>
          <a:lstStyle/>
          <a:p>
            <a:r>
              <a:rPr lang="en-GB" dirty="0" smtClean="0"/>
              <a:t>FLEDGLINGS: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29</a:t>
            </a:fld>
            <a:endParaRPr lang="en-US" dirty="0"/>
          </a:p>
        </p:txBody>
      </p:sp>
    </p:spTree>
    <p:extLst>
      <p:ext uri="{BB962C8B-B14F-4D97-AF65-F5344CB8AC3E}">
        <p14:creationId xmlns:p14="http://schemas.microsoft.com/office/powerpoint/2010/main" val="206228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a:stCxn id="13" idx="6"/>
            <a:endCxn id="3" idx="2"/>
          </p:cNvCxnSpPr>
          <p:nvPr/>
        </p:nvCxnSpPr>
        <p:spPr>
          <a:xfrm>
            <a:off x="3167569" y="3263114"/>
            <a:ext cx="976296" cy="711"/>
          </a:xfrm>
          <a:prstGeom prst="line">
            <a:avLst/>
          </a:prstGeom>
          <a:ln w="28575"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4" idx="5"/>
          </p:cNvCxnSpPr>
          <p:nvPr/>
        </p:nvCxnSpPr>
        <p:spPr>
          <a:xfrm>
            <a:off x="4167069" y="2273054"/>
            <a:ext cx="940010" cy="926112"/>
          </a:xfrm>
          <a:prstGeom prst="line">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819573" y="2085510"/>
            <a:ext cx="3267096" cy="1181432"/>
          </a:xfrm>
          <a:prstGeom prst="line">
            <a:avLst/>
          </a:prstGeom>
          <a:ln w="28575"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087009" y="3263116"/>
            <a:ext cx="3020070" cy="1082308"/>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069820" y="3263114"/>
            <a:ext cx="2864626" cy="7655"/>
          </a:xfrm>
          <a:prstGeom prst="line">
            <a:avLst/>
          </a:prstGeom>
          <a:ln w="28575"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17" idx="7"/>
          </p:cNvCxnSpPr>
          <p:nvPr/>
        </p:nvCxnSpPr>
        <p:spPr>
          <a:xfrm flipH="1">
            <a:off x="3998170" y="3275998"/>
            <a:ext cx="1047296" cy="1162509"/>
          </a:xfrm>
          <a:prstGeom prst="line">
            <a:avLst/>
          </a:prstGeom>
          <a:ln w="28575" cap="flat" cmpd="sng" algn="ctr">
            <a:solidFill>
              <a:schemeClr val="accent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4" idx="1"/>
          </p:cNvCxnSpPr>
          <p:nvPr/>
        </p:nvCxnSpPr>
        <p:spPr>
          <a:xfrm flipH="1">
            <a:off x="4520312" y="1918286"/>
            <a:ext cx="1797584" cy="1005511"/>
          </a:xfrm>
          <a:prstGeom prst="line">
            <a:avLst/>
          </a:prstGeom>
          <a:ln w="28575"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9" idx="1"/>
          </p:cNvCxnSpPr>
          <p:nvPr/>
        </p:nvCxnSpPr>
        <p:spPr>
          <a:xfrm>
            <a:off x="5379999" y="3098313"/>
            <a:ext cx="1388367" cy="1335957"/>
          </a:xfrm>
          <a:prstGeom prst="line">
            <a:avLst/>
          </a:prstGeom>
          <a:ln w="28575" cap="flat" cmpd="sng" algn="ctr">
            <a:solidFill>
              <a:schemeClr val="accent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4"/>
          </p:nvPr>
        </p:nvSpPr>
        <p:spPr/>
        <p:txBody>
          <a:bodyPr/>
          <a:lstStyle/>
          <a:p>
            <a:fld id="{A74EB0F2-648F-F340-8077-1363C8DB6354}" type="slidenum">
              <a:rPr lang="en-US" smtClean="0"/>
              <a:pPr/>
              <a:t>3</a:t>
            </a:fld>
            <a:endParaRPr lang="en-US" dirty="0"/>
          </a:p>
        </p:txBody>
      </p:sp>
      <p:sp>
        <p:nvSpPr>
          <p:cNvPr id="2" name="Text Placeholder 1"/>
          <p:cNvSpPr>
            <a:spLocks noGrp="1"/>
          </p:cNvSpPr>
          <p:nvPr>
            <p:ph type="body" sz="quarter" idx="14"/>
          </p:nvPr>
        </p:nvSpPr>
        <p:spPr>
          <a:xfrm>
            <a:off x="-32464" y="167716"/>
            <a:ext cx="8203060" cy="451167"/>
          </a:xfrm>
        </p:spPr>
        <p:txBody>
          <a:bodyPr/>
          <a:lstStyle/>
          <a:p>
            <a:r>
              <a:rPr lang="en-GB" dirty="0"/>
              <a:t>REVIEWED EXISTING RESEARCH, INDUSTRY</a:t>
            </a:r>
          </a:p>
        </p:txBody>
      </p:sp>
      <p:sp>
        <p:nvSpPr>
          <p:cNvPr id="10" name="Text Placeholder 9"/>
          <p:cNvSpPr>
            <a:spLocks noGrp="1"/>
          </p:cNvSpPr>
          <p:nvPr>
            <p:ph type="body" sz="quarter" idx="15"/>
          </p:nvPr>
        </p:nvSpPr>
        <p:spPr>
          <a:xfrm>
            <a:off x="-32464" y="612658"/>
            <a:ext cx="8858111" cy="451167"/>
          </a:xfrm>
        </p:spPr>
        <p:txBody>
          <a:bodyPr/>
          <a:lstStyle/>
          <a:p>
            <a:r>
              <a:rPr lang="en-GB" dirty="0"/>
              <a:t>SOURCES AND COMMISSIONED NEW RESEARCH</a:t>
            </a:r>
          </a:p>
        </p:txBody>
      </p:sp>
      <p:sp>
        <p:nvSpPr>
          <p:cNvPr id="16" name="Donut 15"/>
          <p:cNvSpPr/>
          <p:nvPr/>
        </p:nvSpPr>
        <p:spPr>
          <a:xfrm>
            <a:off x="603229" y="1288286"/>
            <a:ext cx="1285458" cy="1285458"/>
          </a:xfrm>
          <a:prstGeom prst="donut">
            <a:avLst>
              <a:gd name="adj" fmla="val 691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rgbClr val="000000"/>
              </a:solidFill>
            </a:endParaRPr>
          </a:p>
        </p:txBody>
      </p:sp>
      <p:sp>
        <p:nvSpPr>
          <p:cNvPr id="13" name="Donut 12"/>
          <p:cNvSpPr/>
          <p:nvPr/>
        </p:nvSpPr>
        <p:spPr>
          <a:xfrm>
            <a:off x="1882111" y="2620385"/>
            <a:ext cx="1285458" cy="1285458"/>
          </a:xfrm>
          <a:prstGeom prst="donut">
            <a:avLst>
              <a:gd name="adj" fmla="val 691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0000"/>
              </a:solidFill>
            </a:endParaRPr>
          </a:p>
        </p:txBody>
      </p:sp>
      <p:sp>
        <p:nvSpPr>
          <p:cNvPr id="18" name="AutoShape 6" descr="Image result for tgi LOGO q1 2016"/>
          <p:cNvSpPr>
            <a:spLocks noChangeAspect="1" noChangeArrowheads="1"/>
          </p:cNvSpPr>
          <p:nvPr/>
        </p:nvSpPr>
        <p:spPr bwMode="auto">
          <a:xfrm>
            <a:off x="8365649" y="15137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20" name="AutoShape 8" descr="Image result for tgi LOGO q1 201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15" name="Donut 14"/>
          <p:cNvSpPr/>
          <p:nvPr/>
        </p:nvSpPr>
        <p:spPr>
          <a:xfrm>
            <a:off x="836885" y="3888426"/>
            <a:ext cx="1285458" cy="1285458"/>
          </a:xfrm>
          <a:prstGeom prst="donut">
            <a:avLst>
              <a:gd name="adj" fmla="val 691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0000"/>
              </a:solidFill>
            </a:endParaRPr>
          </a:p>
        </p:txBody>
      </p:sp>
      <p:sp>
        <p:nvSpPr>
          <p:cNvPr id="17" name="Donut 16"/>
          <p:cNvSpPr/>
          <p:nvPr/>
        </p:nvSpPr>
        <p:spPr>
          <a:xfrm>
            <a:off x="2900765" y="4250222"/>
            <a:ext cx="1285690" cy="1285690"/>
          </a:xfrm>
          <a:prstGeom prst="donut">
            <a:avLst>
              <a:gd name="adj" fmla="val 691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rgbClr val="000000"/>
              </a:solidFill>
            </a:endParaRPr>
          </a:p>
        </p:txBody>
      </p:sp>
      <p:sp>
        <p:nvSpPr>
          <p:cNvPr id="3" name="Oval 2"/>
          <p:cNvSpPr/>
          <p:nvPr/>
        </p:nvSpPr>
        <p:spPr>
          <a:xfrm>
            <a:off x="4143865" y="2320625"/>
            <a:ext cx="1885609" cy="188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solidFill>
                  <a:schemeClr val="bg1"/>
                </a:solidFill>
                <a:latin typeface="Arial" charset="0"/>
                <a:ea typeface="Arial" charset="0"/>
                <a:cs typeface="Arial" charset="0"/>
              </a:rPr>
              <a:t>The life stages of mail</a:t>
            </a:r>
            <a:endParaRPr lang="en-GB" sz="2400" dirty="0">
              <a:solidFill>
                <a:srgbClr val="FFFFFF"/>
              </a:solidFill>
              <a:latin typeface="Arial Black" panose="020B0A040201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7896" y="1288286"/>
            <a:ext cx="900940" cy="1260000"/>
          </a:xfrm>
          <a:prstGeom prst="rect">
            <a:avLst/>
          </a:prstGeom>
          <a:ln>
            <a:solidFill>
              <a:schemeClr val="bg1">
                <a:lumMod val="50000"/>
              </a:schemeClr>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3017" y="2615403"/>
            <a:ext cx="902630" cy="1260000"/>
          </a:xfrm>
          <a:prstGeom prst="rect">
            <a:avLst/>
          </a:prstGeom>
          <a:ln>
            <a:solidFill>
              <a:schemeClr val="bg1">
                <a:lumMod val="50000"/>
              </a:schemeClr>
            </a:solidFill>
          </a:ln>
        </p:spPr>
      </p:pic>
      <p:sp>
        <p:nvSpPr>
          <p:cNvPr id="14" name="Donut 13"/>
          <p:cNvSpPr/>
          <p:nvPr/>
        </p:nvSpPr>
        <p:spPr>
          <a:xfrm>
            <a:off x="3069862" y="1175847"/>
            <a:ext cx="1285458" cy="1285458"/>
          </a:xfrm>
          <a:prstGeom prst="donut">
            <a:avLst>
              <a:gd name="adj" fmla="val 691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0000"/>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8366" y="3804270"/>
            <a:ext cx="893478" cy="1260000"/>
          </a:xfrm>
          <a:prstGeom prst="rect">
            <a:avLst/>
          </a:prstGeom>
          <a:ln>
            <a:solidFill>
              <a:schemeClr val="bg1">
                <a:lumMod val="50000"/>
              </a:schemeClr>
            </a:solidFill>
          </a:ln>
        </p:spPr>
      </p:pic>
      <p:pic>
        <p:nvPicPr>
          <p:cNvPr id="34"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8038" y="1644038"/>
            <a:ext cx="855840" cy="57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descr="http://www.ipa.co.uk/write/images/uploads/TouchPoints5-logo-360.jpg?width=360"/>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368233" y="1448748"/>
            <a:ext cx="699708" cy="7391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50568" y="4207025"/>
            <a:ext cx="658092" cy="65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16235" y="2977424"/>
            <a:ext cx="782254" cy="58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10024" y="4733410"/>
            <a:ext cx="865880" cy="398816"/>
          </a:xfrm>
          <a:prstGeom prst="rect">
            <a:avLst/>
          </a:prstGeom>
        </p:spPr>
      </p:pic>
    </p:spTree>
    <p:extLst>
      <p:ext uri="{BB962C8B-B14F-4D97-AF65-F5344CB8AC3E}">
        <p14:creationId xmlns:p14="http://schemas.microsoft.com/office/powerpoint/2010/main" val="155115410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766348" y="3732659"/>
            <a:ext cx="6375645" cy="10579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32464" y="2387324"/>
            <a:ext cx="6138110" cy="10579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586941" y="1064223"/>
            <a:ext cx="6562846" cy="10579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A74EB0F2-648F-F340-8077-1363C8DB6354}" type="slidenum">
              <a:rPr lang="en-US" smtClean="0"/>
              <a:pPr/>
              <a:t>30</a:t>
            </a:fld>
            <a:endParaRPr lang="en-US" dirty="0"/>
          </a:p>
        </p:txBody>
      </p:sp>
      <p:sp>
        <p:nvSpPr>
          <p:cNvPr id="10" name="Text Placeholder 9"/>
          <p:cNvSpPr>
            <a:spLocks noGrp="1"/>
          </p:cNvSpPr>
          <p:nvPr>
            <p:ph type="body" sz="quarter" idx="14"/>
          </p:nvPr>
        </p:nvSpPr>
        <p:spPr>
          <a:xfrm>
            <a:off x="-32464" y="167716"/>
            <a:ext cx="7290696" cy="451167"/>
          </a:xfrm>
        </p:spPr>
        <p:txBody>
          <a:bodyPr/>
          <a:lstStyle/>
          <a:p>
            <a:r>
              <a:rPr lang="en-GB" dirty="0"/>
              <a:t>FLEDGLINGS: WHAT THEY HAD TO </a:t>
            </a:r>
            <a:r>
              <a:rPr lang="en-GB" dirty="0" smtClean="0"/>
              <a:t>SAY</a:t>
            </a:r>
            <a:endParaRPr lang="en-GB" dirty="0"/>
          </a:p>
        </p:txBody>
      </p:sp>
      <p:sp>
        <p:nvSpPr>
          <p:cNvPr id="8" name="Rectangle 7"/>
          <p:cNvSpPr/>
          <p:nvPr/>
        </p:nvSpPr>
        <p:spPr>
          <a:xfrm>
            <a:off x="3570794" y="3785473"/>
            <a:ext cx="4884516" cy="954107"/>
          </a:xfrm>
          <a:prstGeom prst="rect">
            <a:avLst/>
          </a:prstGeom>
        </p:spPr>
        <p:txBody>
          <a:bodyPr wrap="square">
            <a:spAutoFit/>
          </a:bodyPr>
          <a:lstStyle/>
          <a:p>
            <a:r>
              <a:rPr lang="en-GB" sz="1400" b="1" i="1" dirty="0">
                <a:solidFill>
                  <a:schemeClr val="bg1"/>
                </a:solidFill>
              </a:rPr>
              <a:t>“I have these items (in the house) because: we have bought products from Go Outdoors and Costco before and are on their mailing list …I like Costco because there's always something interesting in there or deals” </a:t>
            </a:r>
          </a:p>
        </p:txBody>
      </p:sp>
      <p:sp>
        <p:nvSpPr>
          <p:cNvPr id="13" name="Rectangle 12"/>
          <p:cNvSpPr/>
          <p:nvPr/>
        </p:nvSpPr>
        <p:spPr>
          <a:xfrm>
            <a:off x="654876" y="2446769"/>
            <a:ext cx="4572000" cy="954107"/>
          </a:xfrm>
          <a:prstGeom prst="rect">
            <a:avLst/>
          </a:prstGeom>
        </p:spPr>
        <p:txBody>
          <a:bodyPr>
            <a:spAutoFit/>
          </a:bodyPr>
          <a:lstStyle/>
          <a:p>
            <a:pPr lvl="0" algn="r"/>
            <a:r>
              <a:rPr lang="en-GB" sz="1400" b="1" i="1" dirty="0">
                <a:solidFill>
                  <a:schemeClr val="bg1"/>
                </a:solidFill>
              </a:rPr>
              <a:t>“I know my Nan likes a specific brand... If that’s on offer I pass her the booklet and she uses my card and goes up there... And for my friends, if there are certain nail varnishes I know they like. I’ll tell them.”</a:t>
            </a:r>
          </a:p>
        </p:txBody>
      </p:sp>
      <p:sp>
        <p:nvSpPr>
          <p:cNvPr id="14" name="Rectangle 13"/>
          <p:cNvSpPr/>
          <p:nvPr/>
        </p:nvSpPr>
        <p:spPr>
          <a:xfrm>
            <a:off x="3416309" y="1116122"/>
            <a:ext cx="4876951" cy="954107"/>
          </a:xfrm>
          <a:prstGeom prst="rect">
            <a:avLst/>
          </a:prstGeom>
        </p:spPr>
        <p:txBody>
          <a:bodyPr wrap="square">
            <a:spAutoFit/>
          </a:bodyPr>
          <a:lstStyle/>
          <a:p>
            <a:pPr lvl="0"/>
            <a:r>
              <a:rPr lang="en-GB" sz="1400" b="1" i="1" dirty="0">
                <a:solidFill>
                  <a:schemeClr val="bg1"/>
                </a:solidFill>
              </a:rPr>
              <a:t>“I have started getting stuff through the post since I got a bank account and running a sports team. It actually helps to have stuff to refer to so I don’t have to keep looking at my phone and using data.”</a:t>
            </a:r>
          </a:p>
        </p:txBody>
      </p:sp>
    </p:spTree>
    <p:extLst>
      <p:ext uri="{BB962C8B-B14F-4D97-AF65-F5344CB8AC3E}">
        <p14:creationId xmlns:p14="http://schemas.microsoft.com/office/powerpoint/2010/main" val="99593365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60030" y="1239516"/>
            <a:ext cx="7638945" cy="4042924"/>
          </a:xfrm>
        </p:spPr>
        <p:txBody>
          <a:bodyPr/>
          <a:lstStyle/>
          <a:p>
            <a:pPr lvl="0"/>
            <a:r>
              <a:rPr lang="en-GB" b="1" dirty="0"/>
              <a:t>Make it clear that this item is for them not their parents</a:t>
            </a:r>
            <a:endParaRPr lang="en-GB" dirty="0"/>
          </a:p>
          <a:p>
            <a:pPr lvl="1">
              <a:buFont typeface="Courier New" panose="02070309020205020404" pitchFamily="49" charset="0"/>
              <a:buChar char="-"/>
            </a:pPr>
            <a:r>
              <a:rPr lang="en-GB" dirty="0"/>
              <a:t>Personalisation, style, tone</a:t>
            </a:r>
          </a:p>
          <a:p>
            <a:pPr lvl="1"/>
            <a:endParaRPr lang="en-GB" dirty="0"/>
          </a:p>
          <a:p>
            <a:r>
              <a:rPr lang="en-GB" b="1" dirty="0"/>
              <a:t>Make it clear what to do next and how</a:t>
            </a:r>
          </a:p>
          <a:p>
            <a:pPr lvl="1">
              <a:buFont typeface="Courier New" panose="02070309020205020404" pitchFamily="49" charset="0"/>
              <a:buChar char="-"/>
            </a:pPr>
            <a:r>
              <a:rPr lang="en-GB" dirty="0"/>
              <a:t>Like a good UX design, guide them without being patronising</a:t>
            </a:r>
          </a:p>
          <a:p>
            <a:pPr lvl="1"/>
            <a:endParaRPr lang="en-GB" dirty="0"/>
          </a:p>
          <a:p>
            <a:pPr lvl="0"/>
            <a:r>
              <a:rPr lang="en-GB" b="1" dirty="0"/>
              <a:t>Make it share worthy</a:t>
            </a:r>
          </a:p>
          <a:p>
            <a:pPr lvl="1">
              <a:buFont typeface="Courier New" panose="02070309020205020404" pitchFamily="49" charset="0"/>
              <a:buChar char="-"/>
            </a:pPr>
            <a:r>
              <a:rPr lang="en-GB" dirty="0"/>
              <a:t>Design, tone and style should make them want to share </a:t>
            </a:r>
          </a:p>
          <a:p>
            <a:pPr lvl="1"/>
            <a:endParaRPr lang="en-GB" dirty="0"/>
          </a:p>
          <a:p>
            <a:pPr lvl="0"/>
            <a:r>
              <a:rPr lang="en-GB" b="1" dirty="0"/>
              <a:t>Make it easy to respond to by all channels</a:t>
            </a:r>
          </a:p>
          <a:p>
            <a:pPr lvl="1">
              <a:buFont typeface="Courier New" panose="02070309020205020404" pitchFamily="49" charset="0"/>
              <a:buChar char="-"/>
            </a:pPr>
            <a:r>
              <a:rPr lang="en-GB" dirty="0"/>
              <a:t>Digital and smartphone, but also by voice</a:t>
            </a:r>
          </a:p>
          <a:p>
            <a:pPr lvl="1"/>
            <a:endParaRPr lang="en-GB" dirty="0"/>
          </a:p>
          <a:p>
            <a:pPr lvl="0"/>
            <a:r>
              <a:rPr lang="en-GB" b="1" dirty="0"/>
              <a:t>Leverage tangibility</a:t>
            </a:r>
          </a:p>
          <a:p>
            <a:pPr lvl="1">
              <a:buFont typeface="Courier New" panose="02070309020205020404" pitchFamily="49" charset="0"/>
              <a:buChar char="-"/>
            </a:pPr>
            <a:r>
              <a:rPr lang="en-GB" dirty="0"/>
              <a:t>Relevant content and imagery to savour or share</a:t>
            </a:r>
          </a:p>
          <a:p>
            <a:endParaRPr lang="en-GB" dirty="0"/>
          </a:p>
        </p:txBody>
      </p:sp>
      <p:sp>
        <p:nvSpPr>
          <p:cNvPr id="3" name="Text Placeholder 2"/>
          <p:cNvSpPr>
            <a:spLocks noGrp="1"/>
          </p:cNvSpPr>
          <p:nvPr>
            <p:ph type="body" sz="quarter" idx="14"/>
          </p:nvPr>
        </p:nvSpPr>
        <p:spPr>
          <a:xfrm>
            <a:off x="-32463" y="167716"/>
            <a:ext cx="3845329" cy="451167"/>
          </a:xfrm>
        </p:spPr>
        <p:txBody>
          <a:bodyPr/>
          <a:lstStyle/>
          <a:p>
            <a:r>
              <a:rPr lang="en-GB" dirty="0" smtClean="0"/>
              <a:t>FLEDGLINGS: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31</a:t>
            </a:fld>
            <a:endParaRPr lang="en-US" dirty="0"/>
          </a:p>
        </p:txBody>
      </p:sp>
    </p:spTree>
    <p:extLst>
      <p:ext uri="{BB962C8B-B14F-4D97-AF65-F5344CB8AC3E}">
        <p14:creationId xmlns:p14="http://schemas.microsoft.com/office/powerpoint/2010/main" val="2509519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0" y="1918925"/>
            <a:ext cx="2386990" cy="384721"/>
          </a:xfrm>
        </p:spPr>
        <p:txBody>
          <a:bodyPr/>
          <a:lstStyle/>
          <a:p>
            <a:r>
              <a:rPr lang="en-GB" dirty="0" smtClean="0"/>
              <a:t>sharers</a:t>
            </a:r>
            <a:endParaRPr lang="en-GB" dirty="0"/>
          </a:p>
        </p:txBody>
      </p:sp>
      <p:sp>
        <p:nvSpPr>
          <p:cNvPr id="7" name="Slide Number Placeholder 6"/>
          <p:cNvSpPr>
            <a:spLocks noGrp="1"/>
          </p:cNvSpPr>
          <p:nvPr>
            <p:ph type="sldNum" sz="quarter" idx="4"/>
          </p:nvPr>
        </p:nvSpPr>
        <p:spPr/>
        <p:txBody>
          <a:bodyPr/>
          <a:lstStyle/>
          <a:p>
            <a:fld id="{A74EB0F2-648F-F340-8077-1363C8DB6354}" type="slidenum">
              <a:rPr lang="en-US" smtClean="0"/>
              <a:pPr/>
              <a:t>32</a:t>
            </a:fld>
            <a:endParaRPr lang="en-US" dirty="0"/>
          </a:p>
        </p:txBody>
      </p:sp>
    </p:spTree>
    <p:extLst>
      <p:ext uri="{BB962C8B-B14F-4D97-AF65-F5344CB8AC3E}">
        <p14:creationId xmlns:p14="http://schemas.microsoft.com/office/powerpoint/2010/main" val="3173660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pPr>
              <a:spcBef>
                <a:spcPts val="384"/>
              </a:spcBef>
            </a:pPr>
            <a:r>
              <a:rPr lang="en-GB" b="1" dirty="0"/>
              <a:t>Addressed mail limited but welcomed if relevant</a:t>
            </a:r>
          </a:p>
          <a:p>
            <a:pPr lvl="1">
              <a:buFont typeface="Courier New" panose="02070309020205020404" pitchFamily="49" charset="0"/>
              <a:buChar char="-"/>
            </a:pPr>
            <a:r>
              <a:rPr lang="en-GB" dirty="0"/>
              <a:t>Brand and style important</a:t>
            </a:r>
          </a:p>
          <a:p>
            <a:pPr lvl="1">
              <a:spcBef>
                <a:spcPts val="384"/>
              </a:spcBef>
            </a:pPr>
            <a:endParaRPr lang="en-GB" dirty="0"/>
          </a:p>
          <a:p>
            <a:pPr>
              <a:spcBef>
                <a:spcPts val="384"/>
              </a:spcBef>
            </a:pPr>
            <a:r>
              <a:rPr lang="en-GB" b="1" dirty="0"/>
              <a:t>Value is very important</a:t>
            </a:r>
          </a:p>
          <a:p>
            <a:pPr lvl="1">
              <a:buFont typeface="Courier New" panose="02070309020205020404" pitchFamily="49" charset="0"/>
              <a:buChar char="-"/>
            </a:pPr>
            <a:r>
              <a:rPr lang="en-GB" dirty="0"/>
              <a:t>Vouchers welcomed if found</a:t>
            </a:r>
          </a:p>
          <a:p>
            <a:pPr lvl="1">
              <a:spcBef>
                <a:spcPts val="384"/>
              </a:spcBef>
            </a:pPr>
            <a:endParaRPr lang="en-GB" dirty="0"/>
          </a:p>
          <a:p>
            <a:pPr>
              <a:spcBef>
                <a:spcPts val="384"/>
              </a:spcBef>
            </a:pPr>
            <a:r>
              <a:rPr lang="en-GB" b="1" dirty="0"/>
              <a:t>Door drops heavily used</a:t>
            </a:r>
          </a:p>
          <a:p>
            <a:pPr lvl="1">
              <a:buFont typeface="Courier New" panose="02070309020205020404" pitchFamily="49" charset="0"/>
              <a:buChar char="-"/>
            </a:pPr>
            <a:r>
              <a:rPr lang="en-GB" dirty="0"/>
              <a:t>Discounts, local services</a:t>
            </a:r>
          </a:p>
          <a:p>
            <a:pPr lvl="1">
              <a:spcBef>
                <a:spcPts val="384"/>
              </a:spcBef>
            </a:pPr>
            <a:endParaRPr lang="en-GB" dirty="0"/>
          </a:p>
          <a:p>
            <a:pPr>
              <a:spcBef>
                <a:spcPts val="384"/>
              </a:spcBef>
            </a:pPr>
            <a:r>
              <a:rPr lang="en-GB" b="1" dirty="0"/>
              <a:t>Communality creates sharing ‘by default</a:t>
            </a:r>
            <a:r>
              <a:rPr lang="en-GB" dirty="0"/>
              <a:t>’</a:t>
            </a:r>
          </a:p>
          <a:p>
            <a:pPr lvl="1">
              <a:buFont typeface="Courier New" panose="02070309020205020404" pitchFamily="49" charset="0"/>
              <a:buChar char="-"/>
            </a:pPr>
            <a:r>
              <a:rPr lang="en-GB" dirty="0"/>
              <a:t>Hallway, table, fridge</a:t>
            </a:r>
          </a:p>
          <a:p>
            <a:pPr lvl="1">
              <a:spcBef>
                <a:spcPts val="384"/>
              </a:spcBef>
            </a:pPr>
            <a:endParaRPr lang="en-GB" dirty="0"/>
          </a:p>
          <a:p>
            <a:pPr>
              <a:spcBef>
                <a:spcPts val="384"/>
              </a:spcBef>
            </a:pPr>
            <a:r>
              <a:rPr lang="en-GB" b="1" dirty="0"/>
              <a:t>Mail starts to move out</a:t>
            </a:r>
          </a:p>
          <a:p>
            <a:pPr lvl="1">
              <a:buFont typeface="Courier New" panose="02070309020205020404" pitchFamily="49" charset="0"/>
              <a:buChar char="-"/>
            </a:pPr>
            <a:r>
              <a:rPr lang="en-GB" dirty="0"/>
              <a:t>Smartphones/work computers takes mail out of the home </a:t>
            </a:r>
          </a:p>
          <a:p>
            <a:pPr lvl="1">
              <a:buFont typeface="Courier New" panose="02070309020205020404" pitchFamily="49" charset="0"/>
              <a:buChar char="-"/>
            </a:pPr>
            <a:endParaRPr lang="en-GB" dirty="0"/>
          </a:p>
        </p:txBody>
      </p:sp>
      <p:sp>
        <p:nvSpPr>
          <p:cNvPr id="3" name="Text Placeholder 2"/>
          <p:cNvSpPr>
            <a:spLocks noGrp="1"/>
          </p:cNvSpPr>
          <p:nvPr>
            <p:ph type="body" sz="quarter" idx="14"/>
          </p:nvPr>
        </p:nvSpPr>
        <p:spPr>
          <a:xfrm>
            <a:off x="-32463" y="167716"/>
            <a:ext cx="6021502" cy="451167"/>
          </a:xfrm>
        </p:spPr>
        <p:txBody>
          <a:bodyPr/>
          <a:lstStyle/>
          <a:p>
            <a:r>
              <a:rPr lang="en-GB" dirty="0" smtClean="0"/>
              <a:t>SHARERS: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33</a:t>
            </a:fld>
            <a:endParaRPr lang="en-US" dirty="0"/>
          </a:p>
        </p:txBody>
      </p:sp>
    </p:spTree>
    <p:extLst>
      <p:ext uri="{BB962C8B-B14F-4D97-AF65-F5344CB8AC3E}">
        <p14:creationId xmlns:p14="http://schemas.microsoft.com/office/powerpoint/2010/main" val="1263492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569579" y="1064223"/>
            <a:ext cx="6580207" cy="105790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1" y="2366375"/>
            <a:ext cx="7274689" cy="105790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1707266" y="3704280"/>
            <a:ext cx="7442521" cy="105790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A74EB0F2-648F-F340-8077-1363C8DB6354}" type="slidenum">
              <a:rPr lang="en-US" smtClean="0"/>
              <a:pPr/>
              <a:t>34</a:t>
            </a:fld>
            <a:endParaRPr lang="en-US" dirty="0"/>
          </a:p>
        </p:txBody>
      </p:sp>
      <p:sp>
        <p:nvSpPr>
          <p:cNvPr id="3" name="Text Placeholder 2"/>
          <p:cNvSpPr>
            <a:spLocks noGrp="1"/>
          </p:cNvSpPr>
          <p:nvPr>
            <p:ph type="body" sz="quarter" idx="14"/>
          </p:nvPr>
        </p:nvSpPr>
        <p:spPr>
          <a:xfrm>
            <a:off x="-32464" y="167716"/>
            <a:ext cx="6845061" cy="451167"/>
          </a:xfrm>
        </p:spPr>
        <p:txBody>
          <a:bodyPr/>
          <a:lstStyle/>
          <a:p>
            <a:r>
              <a:rPr lang="en-GB" dirty="0" smtClean="0"/>
              <a:t>SHARERS: </a:t>
            </a:r>
            <a:r>
              <a:rPr lang="en-GB" dirty="0"/>
              <a:t>WHAT THEY HAD TO </a:t>
            </a:r>
            <a:r>
              <a:rPr lang="en-GB" dirty="0" smtClean="0"/>
              <a:t>SAY</a:t>
            </a:r>
            <a:endParaRPr lang="en-GB" dirty="0"/>
          </a:p>
        </p:txBody>
      </p:sp>
      <p:sp>
        <p:nvSpPr>
          <p:cNvPr id="28" name="Rectangle 27"/>
          <p:cNvSpPr/>
          <p:nvPr/>
        </p:nvSpPr>
        <p:spPr>
          <a:xfrm>
            <a:off x="2523283" y="3757567"/>
            <a:ext cx="5631083" cy="954107"/>
          </a:xfrm>
          <a:prstGeom prst="rect">
            <a:avLst/>
          </a:prstGeom>
        </p:spPr>
        <p:txBody>
          <a:bodyPr wrap="square">
            <a:spAutoFit/>
          </a:bodyPr>
          <a:lstStyle/>
          <a:p>
            <a:r>
              <a:rPr lang="en-GB" sz="1400" b="1" i="1" dirty="0">
                <a:solidFill>
                  <a:schemeClr val="bg1"/>
                </a:solidFill>
              </a:rPr>
              <a:t>“They [The Hershel Supply Company] sent a really nice glossy visuals catalogue that I kept since I liked the photography and ethos of the company... it was nice to see a company take so much care and attention to detail in promoting their brand.”</a:t>
            </a:r>
            <a:endParaRPr lang="en-GB" sz="1200" b="1" i="1" dirty="0">
              <a:solidFill>
                <a:schemeClr val="bg1"/>
              </a:solidFill>
            </a:endParaRPr>
          </a:p>
        </p:txBody>
      </p:sp>
      <p:sp>
        <p:nvSpPr>
          <p:cNvPr id="34" name="Rectangle 33"/>
          <p:cNvSpPr/>
          <p:nvPr/>
        </p:nvSpPr>
        <p:spPr>
          <a:xfrm>
            <a:off x="718535" y="2417581"/>
            <a:ext cx="5716988" cy="954107"/>
          </a:xfrm>
          <a:prstGeom prst="rect">
            <a:avLst/>
          </a:prstGeom>
        </p:spPr>
        <p:txBody>
          <a:bodyPr wrap="square">
            <a:spAutoFit/>
          </a:bodyPr>
          <a:lstStyle/>
          <a:p>
            <a:pPr algn="r"/>
            <a:r>
              <a:rPr lang="en-GB" sz="1400" b="1" i="1" dirty="0">
                <a:solidFill>
                  <a:schemeClr val="bg1"/>
                </a:solidFill>
              </a:rPr>
              <a:t>“My letter and newsletter from Plan charity came three weeks ago. I didn't open for a week as was too busy. Then it was in my work bag for a few days then I opened it on the train the next day. and then have kept it in my bedroom by the side of the bed.”</a:t>
            </a:r>
          </a:p>
        </p:txBody>
      </p:sp>
      <p:sp>
        <p:nvSpPr>
          <p:cNvPr id="35" name="Rectangle 34"/>
          <p:cNvSpPr/>
          <p:nvPr/>
        </p:nvSpPr>
        <p:spPr>
          <a:xfrm>
            <a:off x="3410523" y="1116122"/>
            <a:ext cx="4572000" cy="954107"/>
          </a:xfrm>
          <a:prstGeom prst="rect">
            <a:avLst/>
          </a:prstGeom>
        </p:spPr>
        <p:txBody>
          <a:bodyPr>
            <a:spAutoFit/>
          </a:bodyPr>
          <a:lstStyle/>
          <a:p>
            <a:pPr lvl="0"/>
            <a:r>
              <a:rPr lang="en-GB" sz="1400" b="1" i="1" dirty="0">
                <a:solidFill>
                  <a:schemeClr val="bg1"/>
                </a:solidFill>
              </a:rPr>
              <a:t>“I do like getting the Chelsea magazine. </a:t>
            </a:r>
            <a:r>
              <a:rPr lang="en-GB" sz="1400" b="1" i="1" dirty="0" smtClean="0">
                <a:solidFill>
                  <a:schemeClr val="bg1"/>
                </a:solidFill>
              </a:rPr>
              <a:t>It’s </a:t>
            </a:r>
            <a:r>
              <a:rPr lang="en-GB" sz="1400" b="1" i="1" dirty="0">
                <a:solidFill>
                  <a:schemeClr val="bg1"/>
                </a:solidFill>
              </a:rPr>
              <a:t>glossy and does have some interesting articles in it. </a:t>
            </a:r>
            <a:r>
              <a:rPr lang="en-GB" sz="1400" b="1" i="1" dirty="0" smtClean="0">
                <a:solidFill>
                  <a:schemeClr val="bg1"/>
                </a:solidFill>
              </a:rPr>
              <a:t>It’s </a:t>
            </a:r>
            <a:r>
              <a:rPr lang="en-GB" sz="1400" b="1" i="1" dirty="0">
                <a:solidFill>
                  <a:schemeClr val="bg1"/>
                </a:solidFill>
              </a:rPr>
              <a:t>quite substantial. </a:t>
            </a:r>
            <a:r>
              <a:rPr lang="en-GB" sz="1400" b="1" i="1" dirty="0" smtClean="0">
                <a:solidFill>
                  <a:schemeClr val="bg1"/>
                </a:solidFill>
              </a:rPr>
              <a:t>So </a:t>
            </a:r>
            <a:r>
              <a:rPr lang="en-GB" sz="1400" b="1" i="1" dirty="0">
                <a:solidFill>
                  <a:schemeClr val="bg1"/>
                </a:solidFill>
              </a:rPr>
              <a:t>I tend to keep it around the living room for a week or two.”</a:t>
            </a:r>
          </a:p>
        </p:txBody>
      </p:sp>
    </p:spTree>
    <p:extLst>
      <p:ext uri="{BB962C8B-B14F-4D97-AF65-F5344CB8AC3E}">
        <p14:creationId xmlns:p14="http://schemas.microsoft.com/office/powerpoint/2010/main" val="347895202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32734" y="1239516"/>
            <a:ext cx="7638945" cy="4042924"/>
          </a:xfrm>
        </p:spPr>
        <p:txBody>
          <a:bodyPr/>
          <a:lstStyle/>
          <a:p>
            <a:r>
              <a:rPr lang="en-GB" b="1" dirty="0"/>
              <a:t>Create personalisation that stands out on the doormat</a:t>
            </a:r>
          </a:p>
          <a:p>
            <a:pPr lvl="1">
              <a:buFont typeface="Courier New" panose="02070309020205020404" pitchFamily="49" charset="0"/>
              <a:buChar char="-"/>
            </a:pPr>
            <a:r>
              <a:rPr lang="en-GB" dirty="0"/>
              <a:t>For them not for someone else</a:t>
            </a:r>
          </a:p>
          <a:p>
            <a:pPr marL="405216" lvl="1" indent="0">
              <a:buNone/>
            </a:pPr>
            <a:endParaRPr lang="en-GB" dirty="0"/>
          </a:p>
          <a:p>
            <a:r>
              <a:rPr lang="en-GB" b="1" dirty="0"/>
              <a:t>Reflect the life they want to live</a:t>
            </a:r>
          </a:p>
          <a:p>
            <a:pPr lvl="1">
              <a:buFont typeface="Courier New" panose="02070309020205020404" pitchFamily="49" charset="0"/>
              <a:buChar char="-"/>
            </a:pPr>
            <a:r>
              <a:rPr lang="en-GB" dirty="0"/>
              <a:t>Social status, sociability, stylish, open to new experiences</a:t>
            </a:r>
          </a:p>
          <a:p>
            <a:pPr lvl="1">
              <a:buFont typeface="Courier New" panose="02070309020205020404" pitchFamily="49" charset="0"/>
              <a:buChar char="-"/>
            </a:pPr>
            <a:r>
              <a:rPr lang="en-GB" dirty="0"/>
              <a:t>Build brand equity for the future</a:t>
            </a:r>
          </a:p>
          <a:p>
            <a:pPr marL="405216" lvl="1" indent="0">
              <a:buNone/>
            </a:pPr>
            <a:endParaRPr lang="en-GB" dirty="0"/>
          </a:p>
          <a:p>
            <a:r>
              <a:rPr lang="en-GB" b="1" dirty="0"/>
              <a:t>Value is a powerful message for them</a:t>
            </a:r>
          </a:p>
          <a:p>
            <a:pPr lvl="1">
              <a:buFont typeface="Courier New" panose="02070309020205020404" pitchFamily="49" charset="0"/>
              <a:buChar char="-"/>
            </a:pPr>
            <a:r>
              <a:rPr lang="en-GB" dirty="0"/>
              <a:t>Be clear and </a:t>
            </a:r>
            <a:r>
              <a:rPr lang="en-GB" dirty="0" smtClean="0"/>
              <a:t>upfront</a:t>
            </a:r>
          </a:p>
          <a:p>
            <a:pPr lvl="1">
              <a:buFont typeface="Courier New" panose="02070309020205020404" pitchFamily="49" charset="0"/>
              <a:buChar char="-"/>
            </a:pPr>
            <a:endParaRPr lang="en-GB" dirty="0" smtClean="0"/>
          </a:p>
          <a:p>
            <a:r>
              <a:rPr lang="en-GB" b="1" dirty="0"/>
              <a:t>Design for mobility</a:t>
            </a:r>
          </a:p>
          <a:p>
            <a:pPr lvl="1">
              <a:buFont typeface="Courier New" panose="02070309020205020404" pitchFamily="49" charset="0"/>
              <a:buChar char="-"/>
            </a:pPr>
            <a:r>
              <a:rPr lang="en-GB" dirty="0"/>
              <a:t>Make it easy to use on the go</a:t>
            </a:r>
          </a:p>
          <a:p>
            <a:pPr marL="405216" lvl="1" indent="0">
              <a:buNone/>
            </a:pPr>
            <a:endParaRPr lang="en-GB" dirty="0"/>
          </a:p>
          <a:p>
            <a:r>
              <a:rPr lang="en-GB" b="1" dirty="0"/>
              <a:t>Consider door drops</a:t>
            </a:r>
          </a:p>
          <a:p>
            <a:pPr lvl="1">
              <a:buFont typeface="Courier New" panose="02070309020205020404" pitchFamily="49" charset="0"/>
              <a:buChar char="-"/>
            </a:pPr>
            <a:r>
              <a:rPr lang="en-GB" dirty="0"/>
              <a:t>Shared accommodation areas can be targeted</a:t>
            </a:r>
          </a:p>
          <a:p>
            <a:pPr lvl="1">
              <a:buFont typeface="Courier New" panose="02070309020205020404" pitchFamily="49" charset="0"/>
              <a:buChar char="-"/>
            </a:pPr>
            <a:endParaRPr lang="en-GB" dirty="0"/>
          </a:p>
          <a:p>
            <a:pPr lvl="1">
              <a:buFont typeface="Courier New" panose="02070309020205020404" pitchFamily="49" charset="0"/>
              <a:buChar char="-"/>
            </a:pPr>
            <a:endParaRPr lang="en-GB" dirty="0"/>
          </a:p>
          <a:p>
            <a:pPr marL="405216" lvl="1" indent="0">
              <a:buNone/>
            </a:pPr>
            <a:endParaRPr lang="en-GB" dirty="0"/>
          </a:p>
          <a:p>
            <a:endParaRPr lang="en-GB" sz="1200" dirty="0"/>
          </a:p>
        </p:txBody>
      </p:sp>
      <p:sp>
        <p:nvSpPr>
          <p:cNvPr id="3" name="Text Placeholder 2"/>
          <p:cNvSpPr>
            <a:spLocks noGrp="1"/>
          </p:cNvSpPr>
          <p:nvPr>
            <p:ph type="body" sz="quarter" idx="14"/>
          </p:nvPr>
        </p:nvSpPr>
        <p:spPr>
          <a:xfrm>
            <a:off x="-32463" y="167716"/>
            <a:ext cx="3297102" cy="451167"/>
          </a:xfrm>
        </p:spPr>
        <p:txBody>
          <a:bodyPr/>
          <a:lstStyle/>
          <a:p>
            <a:r>
              <a:rPr lang="en-GB" dirty="0" smtClean="0"/>
              <a:t>SHARERS: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35</a:t>
            </a:fld>
            <a:endParaRPr lang="en-US" dirty="0"/>
          </a:p>
        </p:txBody>
      </p:sp>
    </p:spTree>
    <p:extLst>
      <p:ext uri="{BB962C8B-B14F-4D97-AF65-F5344CB8AC3E}">
        <p14:creationId xmlns:p14="http://schemas.microsoft.com/office/powerpoint/2010/main" val="2032811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0" y="1918925"/>
            <a:ext cx="2367754" cy="384721"/>
          </a:xfrm>
        </p:spPr>
        <p:txBody>
          <a:bodyPr/>
          <a:lstStyle/>
          <a:p>
            <a:r>
              <a:rPr lang="en-GB" dirty="0" smtClean="0"/>
              <a:t>couples</a:t>
            </a:r>
            <a:endParaRPr lang="en-GB" dirty="0"/>
          </a:p>
        </p:txBody>
      </p:sp>
      <p:sp>
        <p:nvSpPr>
          <p:cNvPr id="7" name="Slide Number Placeholder 6"/>
          <p:cNvSpPr>
            <a:spLocks noGrp="1"/>
          </p:cNvSpPr>
          <p:nvPr>
            <p:ph type="sldNum" sz="quarter" idx="4"/>
          </p:nvPr>
        </p:nvSpPr>
        <p:spPr/>
        <p:txBody>
          <a:bodyPr/>
          <a:lstStyle/>
          <a:p>
            <a:fld id="{A74EB0F2-648F-F340-8077-1363C8DB6354}" type="slidenum">
              <a:rPr lang="en-US" smtClean="0"/>
              <a:pPr/>
              <a:t>36</a:t>
            </a:fld>
            <a:endParaRPr lang="en-US" dirty="0"/>
          </a:p>
        </p:txBody>
      </p:sp>
    </p:spTree>
    <p:extLst>
      <p:ext uri="{BB962C8B-B14F-4D97-AF65-F5344CB8AC3E}">
        <p14:creationId xmlns:p14="http://schemas.microsoft.com/office/powerpoint/2010/main" val="1548691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Highly diverse group</a:t>
            </a:r>
          </a:p>
          <a:p>
            <a:pPr lvl="1">
              <a:buFont typeface="Courier New" panose="02070309020205020404" pitchFamily="49" charset="0"/>
              <a:buChar char="-"/>
            </a:pPr>
            <a:r>
              <a:rPr lang="en-GB" dirty="0"/>
              <a:t>From new relationships to long term partnerships</a:t>
            </a:r>
          </a:p>
          <a:p>
            <a:pPr marL="405216" lvl="1" indent="0">
              <a:buNone/>
            </a:pPr>
            <a:endParaRPr lang="en-GB" dirty="0"/>
          </a:p>
          <a:p>
            <a:r>
              <a:rPr lang="en-GB" b="1" dirty="0"/>
              <a:t>Maintain social orientation</a:t>
            </a:r>
          </a:p>
          <a:p>
            <a:pPr lvl="1">
              <a:buFont typeface="Courier New" panose="02070309020205020404" pitchFamily="49" charset="0"/>
              <a:buChar char="-"/>
            </a:pPr>
            <a:r>
              <a:rPr lang="en-GB" dirty="0"/>
              <a:t>Eating out, clothes, trendy places to eat</a:t>
            </a:r>
          </a:p>
          <a:p>
            <a:pPr marL="405216" lvl="1" indent="0">
              <a:buNone/>
            </a:pPr>
            <a:endParaRPr lang="en-GB" dirty="0"/>
          </a:p>
          <a:p>
            <a:r>
              <a:rPr lang="en-GB" b="1" dirty="0"/>
              <a:t>Beginning to take mail more seriously</a:t>
            </a:r>
          </a:p>
          <a:p>
            <a:pPr lvl="1">
              <a:buFont typeface="Courier New" panose="02070309020205020404" pitchFamily="49" charset="0"/>
              <a:buChar char="-"/>
            </a:pPr>
            <a:r>
              <a:rPr lang="en-GB" dirty="0"/>
              <a:t>More responsibility for managing commercial and public sector relationships</a:t>
            </a:r>
          </a:p>
          <a:p>
            <a:pPr marL="405216" lvl="1" indent="0">
              <a:buNone/>
            </a:pPr>
            <a:endParaRPr lang="en-GB" dirty="0"/>
          </a:p>
          <a:p>
            <a:r>
              <a:rPr lang="en-GB" b="1" dirty="0"/>
              <a:t>Very close to the norms in most mail matters</a:t>
            </a:r>
          </a:p>
          <a:p>
            <a:pPr lvl="1">
              <a:buFont typeface="Courier New" panose="02070309020205020404" pitchFamily="49" charset="0"/>
              <a:buChar char="-"/>
            </a:pPr>
            <a:r>
              <a:rPr lang="en-GB" dirty="0"/>
              <a:t>Response, filing, researching, etc.</a:t>
            </a:r>
          </a:p>
          <a:p>
            <a:endParaRPr lang="en-GB" sz="1200" dirty="0"/>
          </a:p>
        </p:txBody>
      </p:sp>
      <p:sp>
        <p:nvSpPr>
          <p:cNvPr id="3" name="Text Placeholder 2"/>
          <p:cNvSpPr>
            <a:spLocks noGrp="1"/>
          </p:cNvSpPr>
          <p:nvPr>
            <p:ph type="body" sz="quarter" idx="14"/>
          </p:nvPr>
        </p:nvSpPr>
        <p:spPr>
          <a:xfrm>
            <a:off x="-32463" y="167716"/>
            <a:ext cx="6005472" cy="451167"/>
          </a:xfrm>
        </p:spPr>
        <p:txBody>
          <a:bodyPr/>
          <a:lstStyle/>
          <a:p>
            <a:r>
              <a:rPr lang="en-GB" dirty="0" smtClean="0"/>
              <a:t>COUPLES: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37</a:t>
            </a:fld>
            <a:endParaRPr lang="en-US" dirty="0"/>
          </a:p>
        </p:txBody>
      </p:sp>
    </p:spTree>
    <p:extLst>
      <p:ext uri="{BB962C8B-B14F-4D97-AF65-F5344CB8AC3E}">
        <p14:creationId xmlns:p14="http://schemas.microsoft.com/office/powerpoint/2010/main" val="1523922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180618" y="2364661"/>
            <a:ext cx="7969169" cy="10579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3003630" y="3680104"/>
            <a:ext cx="6146157" cy="10579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2586941" y="1064223"/>
            <a:ext cx="6562846" cy="10579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A74EB0F2-648F-F340-8077-1363C8DB6354}" type="slidenum">
              <a:rPr lang="en-US" smtClean="0"/>
              <a:pPr/>
              <a:t>38</a:t>
            </a:fld>
            <a:endParaRPr lang="en-US" dirty="0"/>
          </a:p>
        </p:txBody>
      </p:sp>
      <p:sp>
        <p:nvSpPr>
          <p:cNvPr id="3" name="Text Placeholder 2"/>
          <p:cNvSpPr>
            <a:spLocks noGrp="1"/>
          </p:cNvSpPr>
          <p:nvPr>
            <p:ph type="body" sz="quarter" idx="14"/>
          </p:nvPr>
        </p:nvSpPr>
        <p:spPr>
          <a:xfrm>
            <a:off x="-32464" y="167716"/>
            <a:ext cx="6726439" cy="451167"/>
          </a:xfrm>
        </p:spPr>
        <p:txBody>
          <a:bodyPr/>
          <a:lstStyle/>
          <a:p>
            <a:r>
              <a:rPr lang="en-GB" dirty="0"/>
              <a:t>COUPLES: WHAT THEY HAD TO </a:t>
            </a:r>
            <a:r>
              <a:rPr lang="en-GB" dirty="0" smtClean="0"/>
              <a:t>SAY</a:t>
            </a:r>
            <a:endParaRPr lang="en-GB" dirty="0"/>
          </a:p>
        </p:txBody>
      </p:sp>
      <p:sp>
        <p:nvSpPr>
          <p:cNvPr id="30" name="Rectangle 29"/>
          <p:cNvSpPr/>
          <p:nvPr/>
        </p:nvSpPr>
        <p:spPr>
          <a:xfrm>
            <a:off x="3854370" y="3727605"/>
            <a:ext cx="4687748" cy="954107"/>
          </a:xfrm>
          <a:prstGeom prst="rect">
            <a:avLst/>
          </a:prstGeom>
        </p:spPr>
        <p:txBody>
          <a:bodyPr wrap="square">
            <a:spAutoFit/>
          </a:bodyPr>
          <a:lstStyle/>
          <a:p>
            <a:r>
              <a:rPr lang="en-GB" sz="1400" b="1" i="1" dirty="0">
                <a:solidFill>
                  <a:schemeClr val="bg1"/>
                </a:solidFill>
              </a:rPr>
              <a:t>“I received a booklet from estate agents; a property magazine, and I actually bought my house from the info that was advertised within it – off </a:t>
            </a:r>
            <a:r>
              <a:rPr lang="en-GB" sz="1400" b="1" i="1" dirty="0" smtClean="0">
                <a:solidFill>
                  <a:schemeClr val="bg1"/>
                </a:solidFill>
              </a:rPr>
              <a:t>plan – and </a:t>
            </a:r>
            <a:r>
              <a:rPr lang="en-GB" sz="1400" b="1" i="1" dirty="0">
                <a:solidFill>
                  <a:schemeClr val="bg1"/>
                </a:solidFill>
              </a:rPr>
              <a:t>I got quite a good deal.”</a:t>
            </a:r>
          </a:p>
        </p:txBody>
      </p:sp>
      <p:sp>
        <p:nvSpPr>
          <p:cNvPr id="35" name="Rectangle 34"/>
          <p:cNvSpPr/>
          <p:nvPr/>
        </p:nvSpPr>
        <p:spPr>
          <a:xfrm>
            <a:off x="2013992" y="2417581"/>
            <a:ext cx="5208607" cy="954107"/>
          </a:xfrm>
          <a:prstGeom prst="rect">
            <a:avLst/>
          </a:prstGeom>
        </p:spPr>
        <p:txBody>
          <a:bodyPr wrap="square">
            <a:spAutoFit/>
          </a:bodyPr>
          <a:lstStyle/>
          <a:p>
            <a:r>
              <a:rPr lang="en-GB" sz="1400" b="1" i="1" dirty="0">
                <a:solidFill>
                  <a:schemeClr val="bg1"/>
                </a:solidFill>
              </a:rPr>
              <a:t>“We live in an apartment, we don’t want clutter everywhere, so it’s pretty much ‘sort then it’s gone straightaway’... There’s no ‘I’ll come back to that later - you either grab my attention or you don’t."</a:t>
            </a:r>
          </a:p>
        </p:txBody>
      </p:sp>
      <p:sp>
        <p:nvSpPr>
          <p:cNvPr id="36" name="Rectangle 35"/>
          <p:cNvSpPr/>
          <p:nvPr/>
        </p:nvSpPr>
        <p:spPr>
          <a:xfrm>
            <a:off x="3427884" y="1116122"/>
            <a:ext cx="4338728" cy="954107"/>
          </a:xfrm>
          <a:prstGeom prst="rect">
            <a:avLst/>
          </a:prstGeom>
        </p:spPr>
        <p:txBody>
          <a:bodyPr wrap="square">
            <a:spAutoFit/>
          </a:bodyPr>
          <a:lstStyle/>
          <a:p>
            <a:r>
              <a:rPr lang="en-GB" sz="1400" b="1" i="1" dirty="0">
                <a:solidFill>
                  <a:schemeClr val="bg1"/>
                </a:solidFill>
              </a:rPr>
              <a:t>“If something sparkly and new catches my eye, I’m automatically drawn to it regardless of whether it is a TV ad, an ad on Facebook or something through the </a:t>
            </a:r>
            <a:r>
              <a:rPr lang="en-GB" sz="1400" b="1" i="1" dirty="0" smtClean="0">
                <a:solidFill>
                  <a:schemeClr val="bg1"/>
                </a:solidFill>
              </a:rPr>
              <a:t>post.”</a:t>
            </a:r>
            <a:endParaRPr lang="en-GB" sz="1400" b="1" i="1" dirty="0">
              <a:solidFill>
                <a:schemeClr val="bg1"/>
              </a:solidFill>
            </a:endParaRPr>
          </a:p>
        </p:txBody>
      </p:sp>
    </p:spTree>
    <p:extLst>
      <p:ext uri="{BB962C8B-B14F-4D97-AF65-F5344CB8AC3E}">
        <p14:creationId xmlns:p14="http://schemas.microsoft.com/office/powerpoint/2010/main" val="37514243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Partner and friends focused but building slightly more grown-up lives</a:t>
            </a:r>
          </a:p>
          <a:p>
            <a:pPr lvl="1">
              <a:buFont typeface="Courier New" panose="02070309020205020404" pitchFamily="49" charset="0"/>
              <a:buChar char="-"/>
            </a:pPr>
            <a:r>
              <a:rPr lang="en-GB" dirty="0"/>
              <a:t>Make mail stylish, fun but also look important to the lives they want to build</a:t>
            </a:r>
          </a:p>
          <a:p>
            <a:pPr marL="405216" lvl="1" indent="0">
              <a:buNone/>
            </a:pPr>
            <a:r>
              <a:rPr lang="en-GB" dirty="0"/>
              <a:t> </a:t>
            </a:r>
          </a:p>
          <a:p>
            <a:r>
              <a:rPr lang="en-GB" b="1" dirty="0"/>
              <a:t>Recognise mail is starting to have a place in their ‘home’</a:t>
            </a:r>
          </a:p>
          <a:p>
            <a:pPr lvl="1">
              <a:buFont typeface="Courier New" panose="02070309020205020404" pitchFamily="49" charset="0"/>
              <a:buChar char="-"/>
            </a:pPr>
            <a:r>
              <a:rPr lang="en-GB" dirty="0"/>
              <a:t>They have partners and homes so begin to share ‘important’ mail </a:t>
            </a:r>
          </a:p>
          <a:p>
            <a:pPr lvl="1">
              <a:buFont typeface="Courier New" panose="02070309020205020404" pitchFamily="49" charset="0"/>
              <a:buChar char="-"/>
            </a:pPr>
            <a:r>
              <a:rPr lang="en-GB" dirty="0"/>
              <a:t>Unaddressed mail helps them engage with local area</a:t>
            </a:r>
          </a:p>
          <a:p>
            <a:pPr marL="405216" lvl="1" indent="0">
              <a:buNone/>
            </a:pPr>
            <a:endParaRPr lang="en-GB" dirty="0"/>
          </a:p>
          <a:p>
            <a:r>
              <a:rPr lang="en-GB" b="1" dirty="0"/>
              <a:t>Be single minded about what you want them to do</a:t>
            </a:r>
          </a:p>
          <a:p>
            <a:pPr lvl="1">
              <a:buFont typeface="Courier New" panose="02070309020205020404" pitchFamily="49" charset="0"/>
              <a:buChar char="-"/>
            </a:pPr>
            <a:r>
              <a:rPr lang="en-GB" dirty="0"/>
              <a:t>Be overt about value on both envelope and content </a:t>
            </a:r>
          </a:p>
          <a:p>
            <a:pPr lvl="1">
              <a:buFont typeface="Courier New" panose="02070309020205020404" pitchFamily="49" charset="0"/>
              <a:buChar char="-"/>
            </a:pPr>
            <a:r>
              <a:rPr lang="en-GB" dirty="0"/>
              <a:t>Be specific and clear about what they should do and how they do </a:t>
            </a:r>
            <a:r>
              <a:rPr lang="en-GB" dirty="0" smtClean="0"/>
              <a:t>it</a:t>
            </a:r>
          </a:p>
          <a:p>
            <a:pPr lvl="1">
              <a:buFont typeface="Courier New" panose="02070309020205020404" pitchFamily="49" charset="0"/>
              <a:buChar char="-"/>
            </a:pPr>
            <a:endParaRPr lang="en-GB" dirty="0" smtClean="0"/>
          </a:p>
          <a:p>
            <a:r>
              <a:rPr lang="en-GB" b="1" dirty="0"/>
              <a:t>Emphasise digital response channels</a:t>
            </a:r>
          </a:p>
          <a:p>
            <a:pPr marL="0" indent="0">
              <a:buNone/>
            </a:pPr>
            <a:endParaRPr lang="en-GB" b="1" dirty="0"/>
          </a:p>
          <a:p>
            <a:r>
              <a:rPr lang="en-GB" b="1" dirty="0"/>
              <a:t>Door drops have an important role to play for local amenities</a:t>
            </a:r>
          </a:p>
          <a:p>
            <a:pPr lvl="1">
              <a:buFont typeface="Courier New" panose="02070309020205020404" pitchFamily="49" charset="0"/>
              <a:buChar char="-"/>
            </a:pPr>
            <a:r>
              <a:rPr lang="en-GB" dirty="0"/>
              <a:t>Including local offices of national chains</a:t>
            </a:r>
          </a:p>
          <a:p>
            <a:endParaRPr lang="en-GB" sz="1200" dirty="0"/>
          </a:p>
          <a:p>
            <a:pPr lvl="1">
              <a:buFont typeface="Courier New" panose="02070309020205020404" pitchFamily="49" charset="0"/>
              <a:buChar char="-"/>
            </a:pPr>
            <a:endParaRPr lang="en-GB" dirty="0"/>
          </a:p>
          <a:p>
            <a:pPr marL="405216" lvl="1" indent="0">
              <a:buNone/>
            </a:pPr>
            <a:endParaRPr lang="en-GB" dirty="0"/>
          </a:p>
          <a:p>
            <a:endParaRPr lang="en-GB" sz="1200" dirty="0"/>
          </a:p>
        </p:txBody>
      </p:sp>
      <p:sp>
        <p:nvSpPr>
          <p:cNvPr id="3" name="Text Placeholder 2"/>
          <p:cNvSpPr>
            <a:spLocks noGrp="1"/>
          </p:cNvSpPr>
          <p:nvPr>
            <p:ph type="body" sz="quarter" idx="14"/>
          </p:nvPr>
        </p:nvSpPr>
        <p:spPr>
          <a:xfrm>
            <a:off x="-32463" y="167716"/>
            <a:ext cx="3281072" cy="451167"/>
          </a:xfrm>
        </p:spPr>
        <p:txBody>
          <a:bodyPr/>
          <a:lstStyle/>
          <a:p>
            <a:r>
              <a:rPr lang="en-GB" dirty="0" smtClean="0"/>
              <a:t>COUPLES: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39</a:t>
            </a:fld>
            <a:endParaRPr lang="en-US" dirty="0"/>
          </a:p>
        </p:txBody>
      </p:sp>
    </p:spTree>
    <p:extLst>
      <p:ext uri="{BB962C8B-B14F-4D97-AF65-F5344CB8AC3E}">
        <p14:creationId xmlns:p14="http://schemas.microsoft.com/office/powerpoint/2010/main" val="340314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4</a:t>
            </a:fld>
            <a:endParaRPr lang="en-US" dirty="0"/>
          </a:p>
        </p:txBody>
      </p:sp>
      <p:sp>
        <p:nvSpPr>
          <p:cNvPr id="3" name="Text Placeholder 2"/>
          <p:cNvSpPr>
            <a:spLocks noGrp="1"/>
          </p:cNvSpPr>
          <p:nvPr>
            <p:ph type="body" sz="quarter" idx="14"/>
          </p:nvPr>
        </p:nvSpPr>
        <p:spPr>
          <a:xfrm>
            <a:off x="-32464" y="167716"/>
            <a:ext cx="8776487" cy="451167"/>
          </a:xfrm>
        </p:spPr>
        <p:txBody>
          <a:bodyPr/>
          <a:lstStyle/>
          <a:p>
            <a:r>
              <a:rPr lang="en-GB" dirty="0" smtClean="0"/>
              <a:t>LIFE STAGES - A </a:t>
            </a:r>
            <a:r>
              <a:rPr lang="en-GB" dirty="0"/>
              <a:t>MORE IMPORTANT </a:t>
            </a:r>
            <a:r>
              <a:rPr lang="en-GB" dirty="0" smtClean="0"/>
              <a:t>PREDICTOR</a:t>
            </a:r>
            <a:endParaRPr lang="en-GB" dirty="0"/>
          </a:p>
        </p:txBody>
      </p:sp>
      <p:sp>
        <p:nvSpPr>
          <p:cNvPr id="11" name="Text Placeholder 10"/>
          <p:cNvSpPr>
            <a:spLocks noGrp="1"/>
          </p:cNvSpPr>
          <p:nvPr>
            <p:ph type="body" sz="quarter" idx="15"/>
          </p:nvPr>
        </p:nvSpPr>
        <p:spPr>
          <a:xfrm>
            <a:off x="-32464" y="612658"/>
            <a:ext cx="6126403" cy="451167"/>
          </a:xfrm>
        </p:spPr>
        <p:txBody>
          <a:bodyPr/>
          <a:lstStyle/>
          <a:p>
            <a:r>
              <a:rPr lang="en-GB" dirty="0"/>
              <a:t>OF MAIL BEHAVIOUR THAN AGE</a:t>
            </a:r>
          </a:p>
        </p:txBody>
      </p:sp>
      <p:sp>
        <p:nvSpPr>
          <p:cNvPr id="19" name="Rectangle 18"/>
          <p:cNvSpPr/>
          <p:nvPr/>
        </p:nvSpPr>
        <p:spPr>
          <a:xfrm>
            <a:off x="2412457" y="1508766"/>
            <a:ext cx="4032000"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Fledglings</a:t>
            </a:r>
          </a:p>
        </p:txBody>
      </p:sp>
      <p:sp>
        <p:nvSpPr>
          <p:cNvPr id="20" name="Rectangle 19"/>
          <p:cNvSpPr/>
          <p:nvPr/>
        </p:nvSpPr>
        <p:spPr>
          <a:xfrm>
            <a:off x="2412456" y="3018906"/>
            <a:ext cx="4032000" cy="43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Young Families</a:t>
            </a:r>
          </a:p>
        </p:txBody>
      </p:sp>
      <p:sp>
        <p:nvSpPr>
          <p:cNvPr id="21" name="Rectangle 20"/>
          <p:cNvSpPr/>
          <p:nvPr/>
        </p:nvSpPr>
        <p:spPr>
          <a:xfrm>
            <a:off x="2412456" y="2515526"/>
            <a:ext cx="4032000" cy="43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Couples</a:t>
            </a:r>
          </a:p>
        </p:txBody>
      </p:sp>
      <p:sp>
        <p:nvSpPr>
          <p:cNvPr id="22" name="Rectangle 21"/>
          <p:cNvSpPr/>
          <p:nvPr/>
        </p:nvSpPr>
        <p:spPr>
          <a:xfrm>
            <a:off x="2412457" y="4025666"/>
            <a:ext cx="4032000" cy="432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tx1"/>
                </a:solidFill>
                <a:latin typeface="Arial" charset="0"/>
                <a:ea typeface="Arial" charset="0"/>
                <a:cs typeface="Arial" charset="0"/>
              </a:rPr>
              <a:t>Empty Nesters</a:t>
            </a:r>
          </a:p>
        </p:txBody>
      </p:sp>
      <p:sp>
        <p:nvSpPr>
          <p:cNvPr id="24" name="Rectangle 23"/>
          <p:cNvSpPr/>
          <p:nvPr/>
        </p:nvSpPr>
        <p:spPr>
          <a:xfrm>
            <a:off x="2412457" y="2012146"/>
            <a:ext cx="4032000" cy="432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Sharers</a:t>
            </a:r>
            <a:endParaRPr lang="en-GB" sz="2400" b="1" dirty="0">
              <a:latin typeface="Arial" charset="0"/>
              <a:ea typeface="Arial" charset="0"/>
              <a:cs typeface="Arial" charset="0"/>
            </a:endParaRPr>
          </a:p>
        </p:txBody>
      </p:sp>
      <p:sp>
        <p:nvSpPr>
          <p:cNvPr id="25" name="Rectangle 24"/>
          <p:cNvSpPr/>
          <p:nvPr/>
        </p:nvSpPr>
        <p:spPr>
          <a:xfrm>
            <a:off x="2412457" y="4529048"/>
            <a:ext cx="4032000" cy="432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Older Retirees</a:t>
            </a:r>
          </a:p>
        </p:txBody>
      </p:sp>
      <p:sp>
        <p:nvSpPr>
          <p:cNvPr id="26" name="Rectangle 25"/>
          <p:cNvSpPr/>
          <p:nvPr/>
        </p:nvSpPr>
        <p:spPr>
          <a:xfrm>
            <a:off x="2412456" y="3522286"/>
            <a:ext cx="4032000" cy="432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Older Families</a:t>
            </a:r>
          </a:p>
        </p:txBody>
      </p:sp>
    </p:spTree>
    <p:extLst>
      <p:ext uri="{BB962C8B-B14F-4D97-AF65-F5344CB8AC3E}">
        <p14:creationId xmlns:p14="http://schemas.microsoft.com/office/powerpoint/2010/main" val="208985233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0" y="1918925"/>
            <a:ext cx="3746593" cy="384721"/>
          </a:xfrm>
        </p:spPr>
        <p:txBody>
          <a:bodyPr/>
          <a:lstStyle/>
          <a:p>
            <a:r>
              <a:rPr lang="en-GB" dirty="0" smtClean="0"/>
              <a:t>Young families</a:t>
            </a:r>
            <a:endParaRPr lang="en-GB" dirty="0"/>
          </a:p>
        </p:txBody>
      </p:sp>
      <p:sp>
        <p:nvSpPr>
          <p:cNvPr id="7" name="Slide Number Placeholder 6"/>
          <p:cNvSpPr>
            <a:spLocks noGrp="1"/>
          </p:cNvSpPr>
          <p:nvPr>
            <p:ph type="sldNum" sz="quarter" idx="4"/>
          </p:nvPr>
        </p:nvSpPr>
        <p:spPr/>
        <p:txBody>
          <a:bodyPr/>
          <a:lstStyle/>
          <a:p>
            <a:fld id="{A74EB0F2-648F-F340-8077-1363C8DB6354}" type="slidenum">
              <a:rPr lang="en-US" smtClean="0"/>
              <a:pPr/>
              <a:t>40</a:t>
            </a:fld>
            <a:endParaRPr lang="en-US" dirty="0"/>
          </a:p>
        </p:txBody>
      </p:sp>
    </p:spTree>
    <p:extLst>
      <p:ext uri="{BB962C8B-B14F-4D97-AF65-F5344CB8AC3E}">
        <p14:creationId xmlns:p14="http://schemas.microsoft.com/office/powerpoint/2010/main" val="1841785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New life creates new needs and enthusiasm </a:t>
            </a:r>
          </a:p>
          <a:p>
            <a:pPr lvl="1">
              <a:buFont typeface="Courier New" panose="02070309020205020404" pitchFamily="49" charset="0"/>
              <a:buChar char="-"/>
            </a:pPr>
            <a:r>
              <a:rPr lang="en-GB" dirty="0"/>
              <a:t>Highly receptive to relevant mail for new information, products and relationships</a:t>
            </a:r>
          </a:p>
          <a:p>
            <a:pPr marL="405216" lvl="1" indent="0">
              <a:buNone/>
            </a:pPr>
            <a:endParaRPr lang="en-GB" dirty="0"/>
          </a:p>
          <a:p>
            <a:r>
              <a:rPr lang="en-GB" b="1" dirty="0"/>
              <a:t>New responsibilities include engaging with mail more actively</a:t>
            </a:r>
          </a:p>
          <a:p>
            <a:pPr lvl="1">
              <a:buFont typeface="Courier New" panose="02070309020205020404" pitchFamily="49" charset="0"/>
              <a:buChar char="-"/>
            </a:pPr>
            <a:r>
              <a:rPr lang="en-GB" dirty="0"/>
              <a:t>Read, share, display, respond, enquire, visit, try, provide etc.</a:t>
            </a:r>
          </a:p>
          <a:p>
            <a:pPr marL="405216" lvl="1" indent="0">
              <a:buNone/>
            </a:pPr>
            <a:endParaRPr lang="en-GB" dirty="0"/>
          </a:p>
          <a:p>
            <a:r>
              <a:rPr lang="en-GB" b="1" dirty="0"/>
              <a:t>Digital becomes key response channel</a:t>
            </a:r>
          </a:p>
          <a:p>
            <a:pPr lvl="1">
              <a:buFont typeface="Courier New" panose="02070309020205020404" pitchFamily="49" charset="0"/>
              <a:buChar char="-"/>
            </a:pPr>
            <a:r>
              <a:rPr lang="en-GB" dirty="0"/>
              <a:t>Both PC and smartphone</a:t>
            </a:r>
          </a:p>
          <a:p>
            <a:pPr marL="405216" lvl="1" indent="0">
              <a:buNone/>
            </a:pPr>
            <a:endParaRPr lang="en-GB" dirty="0" smtClean="0"/>
          </a:p>
          <a:p>
            <a:r>
              <a:rPr lang="en-GB" b="1" dirty="0"/>
              <a:t>Price consciousness rises</a:t>
            </a:r>
          </a:p>
          <a:p>
            <a:pPr lvl="1">
              <a:buFont typeface="Courier New" panose="02070309020205020404" pitchFamily="49" charset="0"/>
              <a:buChar char="-"/>
            </a:pPr>
            <a:r>
              <a:rPr lang="en-GB" dirty="0"/>
              <a:t>Use of vouchers</a:t>
            </a:r>
          </a:p>
          <a:p>
            <a:pPr marL="405216" lvl="1" indent="0">
              <a:buNone/>
            </a:pPr>
            <a:endParaRPr lang="en-GB" dirty="0"/>
          </a:p>
          <a:p>
            <a:r>
              <a:rPr lang="en-GB" b="1" dirty="0"/>
              <a:t>Time poverty creates appreciation of a few quiet moments to savour</a:t>
            </a:r>
          </a:p>
          <a:p>
            <a:pPr lvl="1">
              <a:buFont typeface="Courier New" panose="02070309020205020404" pitchFamily="49" charset="0"/>
              <a:buChar char="-"/>
            </a:pPr>
            <a:r>
              <a:rPr lang="en-GB" dirty="0"/>
              <a:t>Magazines, catalogues</a:t>
            </a:r>
          </a:p>
          <a:p>
            <a:pPr lvl="1">
              <a:buFont typeface="Courier New" panose="02070309020205020404" pitchFamily="49" charset="0"/>
              <a:buChar char="-"/>
            </a:pPr>
            <a:endParaRPr lang="en-GB" dirty="0"/>
          </a:p>
          <a:p>
            <a:pPr marL="405216" lvl="1" indent="0">
              <a:buNone/>
            </a:pPr>
            <a:endParaRPr lang="en-GB" dirty="0"/>
          </a:p>
          <a:p>
            <a:endParaRPr lang="en-GB" sz="1200" dirty="0"/>
          </a:p>
        </p:txBody>
      </p:sp>
      <p:sp>
        <p:nvSpPr>
          <p:cNvPr id="3" name="Text Placeholder 2"/>
          <p:cNvSpPr>
            <a:spLocks noGrp="1"/>
          </p:cNvSpPr>
          <p:nvPr>
            <p:ph type="body" sz="quarter" idx="14"/>
          </p:nvPr>
        </p:nvSpPr>
        <p:spPr>
          <a:xfrm>
            <a:off x="-32463" y="167716"/>
            <a:ext cx="7325384" cy="451167"/>
          </a:xfrm>
        </p:spPr>
        <p:txBody>
          <a:bodyPr/>
          <a:lstStyle/>
          <a:p>
            <a:r>
              <a:rPr lang="en-GB" dirty="0" smtClean="0"/>
              <a:t>YOUNG FAMILIES: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41</a:t>
            </a:fld>
            <a:endParaRPr lang="en-US" dirty="0"/>
          </a:p>
        </p:txBody>
      </p:sp>
    </p:spTree>
    <p:extLst>
      <p:ext uri="{BB962C8B-B14F-4D97-AF65-F5344CB8AC3E}">
        <p14:creationId xmlns:p14="http://schemas.microsoft.com/office/powerpoint/2010/main" val="2950378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708477" y="3850078"/>
            <a:ext cx="6441310" cy="105790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32464" y="2494862"/>
            <a:ext cx="5686699" cy="105790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509286" y="988800"/>
            <a:ext cx="8640501" cy="120875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p:nvPr>
        </p:nvSpPr>
        <p:spPr>
          <a:xfrm>
            <a:off x="-32463" y="167716"/>
            <a:ext cx="8020955" cy="448019"/>
          </a:xfrm>
        </p:spPr>
        <p:txBody>
          <a:bodyPr/>
          <a:lstStyle/>
          <a:p>
            <a:r>
              <a:rPr lang="en-US" dirty="0" smtClean="0"/>
              <a:t>YOUNG FAMILIES: WHAT THEY HAD TO SAY</a:t>
            </a:r>
            <a:endParaRPr lang="en-US" dirty="0"/>
          </a:p>
        </p:txBody>
      </p:sp>
      <p:sp>
        <p:nvSpPr>
          <p:cNvPr id="2" name="Slide Number Placeholder 1"/>
          <p:cNvSpPr>
            <a:spLocks noGrp="1"/>
          </p:cNvSpPr>
          <p:nvPr>
            <p:ph type="sldNum" sz="quarter" idx="15"/>
          </p:nvPr>
        </p:nvSpPr>
        <p:spPr/>
        <p:txBody>
          <a:bodyPr/>
          <a:lstStyle/>
          <a:p>
            <a:fld id="{A74EB0F2-648F-F340-8077-1363C8DB6354}" type="slidenum">
              <a:rPr lang="en-US" smtClean="0"/>
              <a:pPr/>
              <a:t>42</a:t>
            </a:fld>
            <a:endParaRPr lang="en-US" dirty="0"/>
          </a:p>
        </p:txBody>
      </p:sp>
      <p:sp>
        <p:nvSpPr>
          <p:cNvPr id="30" name="Rectangle 29"/>
          <p:cNvSpPr/>
          <p:nvPr/>
        </p:nvSpPr>
        <p:spPr>
          <a:xfrm>
            <a:off x="839166" y="2558152"/>
            <a:ext cx="4085863" cy="954107"/>
          </a:xfrm>
          <a:prstGeom prst="rect">
            <a:avLst/>
          </a:prstGeom>
        </p:spPr>
        <p:txBody>
          <a:bodyPr wrap="square">
            <a:spAutoFit/>
          </a:bodyPr>
          <a:lstStyle/>
          <a:p>
            <a:r>
              <a:rPr lang="en-GB" sz="1400" b="1" i="1" dirty="0">
                <a:solidFill>
                  <a:schemeClr val="bg1"/>
                </a:solidFill>
              </a:rPr>
              <a:t>“I get some nice ideas for things from it, [Laura Ashley brochure] things I might want to buy, or curtains I might get made... It gives me some inspiration.”</a:t>
            </a:r>
          </a:p>
        </p:txBody>
      </p:sp>
      <p:sp>
        <p:nvSpPr>
          <p:cNvPr id="31" name="Rectangle 30"/>
          <p:cNvSpPr/>
          <p:nvPr/>
        </p:nvSpPr>
        <p:spPr>
          <a:xfrm>
            <a:off x="3612207" y="3896374"/>
            <a:ext cx="3726143" cy="954107"/>
          </a:xfrm>
          <a:prstGeom prst="rect">
            <a:avLst/>
          </a:prstGeom>
        </p:spPr>
        <p:txBody>
          <a:bodyPr wrap="square">
            <a:spAutoFit/>
          </a:bodyPr>
          <a:lstStyle/>
          <a:p>
            <a:r>
              <a:rPr lang="en-GB" sz="1400" b="1" i="1" dirty="0">
                <a:solidFill>
                  <a:schemeClr val="bg1"/>
                </a:solidFill>
              </a:rPr>
              <a:t>“It’s [Lakeland catalogue] an association. It means a cup of tea and 10 minutes for me. Flicking through something that’s pretty to look at.”</a:t>
            </a:r>
          </a:p>
        </p:txBody>
      </p:sp>
      <p:sp>
        <p:nvSpPr>
          <p:cNvPr id="32" name="Rectangle 31"/>
          <p:cNvSpPr/>
          <p:nvPr/>
        </p:nvSpPr>
        <p:spPr>
          <a:xfrm>
            <a:off x="1368894" y="988800"/>
            <a:ext cx="7498608" cy="1169551"/>
          </a:xfrm>
          <a:prstGeom prst="rect">
            <a:avLst/>
          </a:prstGeom>
        </p:spPr>
        <p:txBody>
          <a:bodyPr wrap="square">
            <a:spAutoFit/>
          </a:bodyPr>
          <a:lstStyle/>
          <a:p>
            <a:r>
              <a:rPr lang="en-GB" sz="1400" b="1" i="1" dirty="0">
                <a:solidFill>
                  <a:schemeClr val="bg1"/>
                </a:solidFill>
              </a:rPr>
              <a:t>“These were sent to me by Boots in an envelope referring to my daughter’s upcoming </a:t>
            </a:r>
            <a:r>
              <a:rPr lang="en-GB" sz="1400" b="1" i="1" dirty="0" smtClean="0">
                <a:solidFill>
                  <a:schemeClr val="bg1"/>
                </a:solidFill>
              </a:rPr>
              <a:t>1st </a:t>
            </a:r>
            <a:r>
              <a:rPr lang="en-GB" sz="1400" b="1" i="1" dirty="0">
                <a:solidFill>
                  <a:schemeClr val="bg1"/>
                </a:solidFill>
              </a:rPr>
              <a:t>birthday so I decided to open it. It contained a voucher for a free photo book which I have been on to the Boots website and used to order the book. I have kept the items below because I think they will be very useful as they contain information regarding child nutrition and food ideas for my one year old.”</a:t>
            </a:r>
          </a:p>
        </p:txBody>
      </p:sp>
    </p:spTree>
    <p:extLst>
      <p:ext uri="{BB962C8B-B14F-4D97-AF65-F5344CB8AC3E}">
        <p14:creationId xmlns:p14="http://schemas.microsoft.com/office/powerpoint/2010/main" val="186775722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Mail is a valued medium in its own right</a:t>
            </a:r>
          </a:p>
          <a:p>
            <a:pPr lvl="1">
              <a:buFont typeface="Courier New" panose="02070309020205020404" pitchFamily="49" charset="0"/>
              <a:buChar char="-"/>
            </a:pPr>
            <a:r>
              <a:rPr lang="en-GB" dirty="0"/>
              <a:t>Content rather than style drives engagement</a:t>
            </a:r>
          </a:p>
          <a:p>
            <a:pPr marL="405216" lvl="1" indent="0">
              <a:buNone/>
            </a:pPr>
            <a:endParaRPr lang="en-GB" dirty="0"/>
          </a:p>
          <a:p>
            <a:r>
              <a:rPr lang="en-GB" b="1" dirty="0"/>
              <a:t>Time is precious</a:t>
            </a:r>
          </a:p>
          <a:p>
            <a:pPr lvl="1">
              <a:buFont typeface="Courier New" panose="02070309020205020404" pitchFamily="49" charset="0"/>
              <a:buChar char="-"/>
            </a:pPr>
            <a:r>
              <a:rPr lang="en-GB" dirty="0"/>
              <a:t>Make value clear and up front</a:t>
            </a:r>
          </a:p>
          <a:p>
            <a:pPr lvl="1">
              <a:buFont typeface="Courier New" panose="02070309020205020404" pitchFamily="49" charset="0"/>
              <a:buChar char="-"/>
            </a:pPr>
            <a:r>
              <a:rPr lang="en-GB" dirty="0"/>
              <a:t>Make call to action simple and clear </a:t>
            </a:r>
          </a:p>
          <a:p>
            <a:pPr lvl="1">
              <a:buFont typeface="Courier New" panose="02070309020205020404" pitchFamily="49" charset="0"/>
              <a:buChar char="-"/>
            </a:pPr>
            <a:r>
              <a:rPr lang="en-GB" dirty="0"/>
              <a:t>Make digital the key response channel </a:t>
            </a:r>
          </a:p>
          <a:p>
            <a:pPr marL="405216" lvl="1" indent="0">
              <a:buNone/>
            </a:pPr>
            <a:endParaRPr lang="en-GB" dirty="0"/>
          </a:p>
          <a:p>
            <a:r>
              <a:rPr lang="en-GB" b="1" dirty="0"/>
              <a:t>Appeal to them in their family roles</a:t>
            </a:r>
          </a:p>
          <a:p>
            <a:pPr lvl="1">
              <a:buFont typeface="Courier New" panose="02070309020205020404" pitchFamily="49" charset="0"/>
              <a:buChar char="-"/>
            </a:pPr>
            <a:r>
              <a:rPr lang="en-GB" dirty="0"/>
              <a:t>Show you empathise with their role as parents</a:t>
            </a:r>
          </a:p>
          <a:p>
            <a:pPr lvl="1">
              <a:buFont typeface="Courier New" panose="02070309020205020404" pitchFamily="49" charset="0"/>
              <a:buChar char="-"/>
            </a:pPr>
            <a:r>
              <a:rPr lang="en-GB" dirty="0"/>
              <a:t>Help them find the best  choices for their families </a:t>
            </a:r>
          </a:p>
          <a:p>
            <a:pPr marL="405216" lvl="1" indent="0">
              <a:buNone/>
            </a:pPr>
            <a:endParaRPr lang="en-GB" dirty="0"/>
          </a:p>
          <a:p>
            <a:r>
              <a:rPr lang="en-GB" b="1" dirty="0"/>
              <a:t>Reflect their energy or their need to relax</a:t>
            </a:r>
          </a:p>
          <a:p>
            <a:pPr lvl="1">
              <a:buFont typeface="Courier New" panose="02070309020205020404" pitchFamily="49" charset="0"/>
              <a:buChar char="-"/>
            </a:pPr>
            <a:r>
              <a:rPr lang="en-GB" dirty="0"/>
              <a:t>They will take time with emotionally rewarding material</a:t>
            </a:r>
          </a:p>
          <a:p>
            <a:pPr lvl="1">
              <a:buFont typeface="Courier New" panose="02070309020205020404" pitchFamily="49" charset="0"/>
              <a:buChar char="-"/>
            </a:pPr>
            <a:endParaRPr lang="en-GB" dirty="0"/>
          </a:p>
        </p:txBody>
      </p:sp>
      <p:sp>
        <p:nvSpPr>
          <p:cNvPr id="3" name="Text Placeholder 2"/>
          <p:cNvSpPr>
            <a:spLocks noGrp="1"/>
          </p:cNvSpPr>
          <p:nvPr>
            <p:ph type="body" sz="quarter" idx="14"/>
          </p:nvPr>
        </p:nvSpPr>
        <p:spPr>
          <a:xfrm>
            <a:off x="-32463" y="167716"/>
            <a:ext cx="4600985" cy="451167"/>
          </a:xfrm>
        </p:spPr>
        <p:txBody>
          <a:bodyPr/>
          <a:lstStyle/>
          <a:p>
            <a:r>
              <a:rPr lang="en-GB" dirty="0" smtClean="0"/>
              <a:t>YOUNG FAMILIES: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43</a:t>
            </a:fld>
            <a:endParaRPr lang="en-US" dirty="0"/>
          </a:p>
        </p:txBody>
      </p:sp>
    </p:spTree>
    <p:extLst>
      <p:ext uri="{BB962C8B-B14F-4D97-AF65-F5344CB8AC3E}">
        <p14:creationId xmlns:p14="http://schemas.microsoft.com/office/powerpoint/2010/main" val="1476556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0" y="1918925"/>
            <a:ext cx="3656825" cy="384721"/>
          </a:xfrm>
        </p:spPr>
        <p:txBody>
          <a:bodyPr/>
          <a:lstStyle/>
          <a:p>
            <a:r>
              <a:rPr lang="en-GB" dirty="0" smtClean="0"/>
              <a:t>Older families</a:t>
            </a:r>
            <a:endParaRPr lang="en-GB" dirty="0"/>
          </a:p>
        </p:txBody>
      </p:sp>
      <p:sp>
        <p:nvSpPr>
          <p:cNvPr id="7" name="Slide Number Placeholder 6"/>
          <p:cNvSpPr>
            <a:spLocks noGrp="1"/>
          </p:cNvSpPr>
          <p:nvPr>
            <p:ph type="sldNum" sz="quarter" idx="4"/>
          </p:nvPr>
        </p:nvSpPr>
        <p:spPr/>
        <p:txBody>
          <a:bodyPr/>
          <a:lstStyle/>
          <a:p>
            <a:fld id="{A74EB0F2-648F-F340-8077-1363C8DB6354}" type="slidenum">
              <a:rPr lang="en-US" smtClean="0"/>
              <a:pPr/>
              <a:t>44</a:t>
            </a:fld>
            <a:endParaRPr lang="en-US" dirty="0"/>
          </a:p>
        </p:txBody>
      </p:sp>
    </p:spTree>
    <p:extLst>
      <p:ext uri="{BB962C8B-B14F-4D97-AF65-F5344CB8AC3E}">
        <p14:creationId xmlns:p14="http://schemas.microsoft.com/office/powerpoint/2010/main" val="39510095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Mail is fully integrated and used</a:t>
            </a:r>
          </a:p>
          <a:p>
            <a:pPr lvl="1">
              <a:buFont typeface="Courier New" panose="02070309020205020404" pitchFamily="49" charset="0"/>
              <a:buChar char="-"/>
            </a:pPr>
            <a:r>
              <a:rPr lang="en-GB" dirty="0"/>
              <a:t>Above average in almost all actions taken</a:t>
            </a:r>
          </a:p>
          <a:p>
            <a:pPr marL="405216" lvl="1" indent="0">
              <a:buNone/>
            </a:pPr>
            <a:endParaRPr lang="en-GB" dirty="0"/>
          </a:p>
          <a:p>
            <a:r>
              <a:rPr lang="en-GB" b="1" dirty="0"/>
              <a:t>More mail is received than for previous groups, and received positively</a:t>
            </a:r>
          </a:p>
          <a:p>
            <a:pPr lvl="1">
              <a:buFont typeface="Courier New" panose="02070309020205020404" pitchFamily="49" charset="0"/>
              <a:buChar char="-"/>
            </a:pPr>
            <a:r>
              <a:rPr lang="en-GB" dirty="0"/>
              <a:t>Including but not limited to loyalty and value communications</a:t>
            </a:r>
          </a:p>
          <a:p>
            <a:pPr marL="405216" lvl="1" indent="0">
              <a:buNone/>
            </a:pPr>
            <a:endParaRPr lang="en-GB" dirty="0"/>
          </a:p>
          <a:p>
            <a:r>
              <a:rPr lang="en-GB" b="1" dirty="0"/>
              <a:t>Display and sharing are particularly important</a:t>
            </a:r>
          </a:p>
          <a:p>
            <a:pPr lvl="1">
              <a:buFont typeface="Courier New" panose="02070309020205020404" pitchFamily="49" charset="0"/>
              <a:buChar char="-"/>
            </a:pPr>
            <a:r>
              <a:rPr lang="en-GB" dirty="0"/>
              <a:t>Family input, family roles</a:t>
            </a:r>
          </a:p>
          <a:p>
            <a:pPr marL="405216" lvl="1" indent="0">
              <a:buNone/>
            </a:pPr>
            <a:endParaRPr lang="en-GB" dirty="0"/>
          </a:p>
          <a:p>
            <a:r>
              <a:rPr lang="en-GB" b="1" dirty="0"/>
              <a:t>Digital remains key response channel</a:t>
            </a:r>
          </a:p>
          <a:p>
            <a:pPr lvl="1">
              <a:buFont typeface="Courier New" panose="02070309020205020404" pitchFamily="49" charset="0"/>
              <a:buChar char="-"/>
            </a:pPr>
            <a:r>
              <a:rPr lang="en-GB" dirty="0"/>
              <a:t>At home, on commute, at work</a:t>
            </a:r>
          </a:p>
        </p:txBody>
      </p:sp>
      <p:sp>
        <p:nvSpPr>
          <p:cNvPr id="3" name="Text Placeholder 2"/>
          <p:cNvSpPr>
            <a:spLocks noGrp="1"/>
          </p:cNvSpPr>
          <p:nvPr>
            <p:ph type="body" sz="quarter" idx="14"/>
          </p:nvPr>
        </p:nvSpPr>
        <p:spPr>
          <a:xfrm>
            <a:off x="-32463" y="167716"/>
            <a:ext cx="7241259" cy="451167"/>
          </a:xfrm>
        </p:spPr>
        <p:txBody>
          <a:bodyPr/>
          <a:lstStyle/>
          <a:p>
            <a:r>
              <a:rPr lang="en-GB" dirty="0" smtClean="0"/>
              <a:t>OLDER FAMILIES: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45</a:t>
            </a:fld>
            <a:endParaRPr lang="en-US" dirty="0"/>
          </a:p>
        </p:txBody>
      </p:sp>
    </p:spTree>
    <p:extLst>
      <p:ext uri="{BB962C8B-B14F-4D97-AF65-F5344CB8AC3E}">
        <p14:creationId xmlns:p14="http://schemas.microsoft.com/office/powerpoint/2010/main" val="3481582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435261" y="1064223"/>
            <a:ext cx="7714526" cy="105790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p:cNvSpPr/>
          <p:nvPr/>
        </p:nvSpPr>
        <p:spPr>
          <a:xfrm>
            <a:off x="0" y="2458974"/>
            <a:ext cx="7645078" cy="105790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p:nvSpPr>
        <p:spPr>
          <a:xfrm>
            <a:off x="2100805" y="3824785"/>
            <a:ext cx="7048982" cy="105790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A74EB0F2-648F-F340-8077-1363C8DB6354}" type="slidenum">
              <a:rPr lang="en-US" smtClean="0"/>
              <a:pPr/>
              <a:t>46</a:t>
            </a:fld>
            <a:endParaRPr lang="en-US" dirty="0"/>
          </a:p>
        </p:txBody>
      </p:sp>
      <p:sp>
        <p:nvSpPr>
          <p:cNvPr id="3" name="Text Placeholder 2"/>
          <p:cNvSpPr>
            <a:spLocks noGrp="1"/>
          </p:cNvSpPr>
          <p:nvPr>
            <p:ph type="body" sz="quarter" idx="14"/>
          </p:nvPr>
        </p:nvSpPr>
        <p:spPr>
          <a:xfrm>
            <a:off x="-32464" y="167716"/>
            <a:ext cx="7962290" cy="451167"/>
          </a:xfrm>
        </p:spPr>
        <p:txBody>
          <a:bodyPr/>
          <a:lstStyle/>
          <a:p>
            <a:r>
              <a:rPr lang="en-GB" dirty="0"/>
              <a:t>OLDER FAMILIES: WHAT THEY HAD TO </a:t>
            </a:r>
            <a:r>
              <a:rPr lang="en-GB" dirty="0" smtClean="0"/>
              <a:t>SAY</a:t>
            </a:r>
            <a:endParaRPr lang="en-GB" dirty="0"/>
          </a:p>
        </p:txBody>
      </p:sp>
      <p:sp>
        <p:nvSpPr>
          <p:cNvPr id="30" name="Rectangle 29"/>
          <p:cNvSpPr/>
          <p:nvPr/>
        </p:nvSpPr>
        <p:spPr>
          <a:xfrm>
            <a:off x="2951546" y="3878073"/>
            <a:ext cx="5463250" cy="954107"/>
          </a:xfrm>
          <a:prstGeom prst="rect">
            <a:avLst/>
          </a:prstGeom>
        </p:spPr>
        <p:txBody>
          <a:bodyPr wrap="square">
            <a:spAutoFit/>
          </a:bodyPr>
          <a:lstStyle/>
          <a:p>
            <a:r>
              <a:rPr lang="en-GB" sz="1400" b="1" i="1" dirty="0"/>
              <a:t>“I like the occasional new season brochure from Boden/Hush as I like their clothes</a:t>
            </a:r>
            <a:r>
              <a:rPr lang="en-GB" sz="1400" b="1" i="1" dirty="0" smtClean="0"/>
              <a:t>... brochure </a:t>
            </a:r>
            <a:r>
              <a:rPr lang="en-GB" sz="1400" b="1" i="1" dirty="0"/>
              <a:t>is good to bookmark pages but if I buy it's almost always online. I like the content</a:t>
            </a:r>
            <a:r>
              <a:rPr lang="en-GB" sz="1400" b="1" i="1" dirty="0" smtClean="0"/>
              <a:t>... nice </a:t>
            </a:r>
            <a:r>
              <a:rPr lang="en-GB" sz="1400" b="1" i="1" dirty="0"/>
              <a:t>quality clothing always photographed well.”</a:t>
            </a:r>
          </a:p>
        </p:txBody>
      </p:sp>
      <p:sp>
        <p:nvSpPr>
          <p:cNvPr id="31" name="Rectangle 30"/>
          <p:cNvSpPr/>
          <p:nvPr/>
        </p:nvSpPr>
        <p:spPr>
          <a:xfrm>
            <a:off x="491925" y="2512223"/>
            <a:ext cx="6400800" cy="954107"/>
          </a:xfrm>
          <a:prstGeom prst="rect">
            <a:avLst/>
          </a:prstGeom>
        </p:spPr>
        <p:txBody>
          <a:bodyPr wrap="square">
            <a:spAutoFit/>
          </a:bodyPr>
          <a:lstStyle/>
          <a:p>
            <a:r>
              <a:rPr lang="en-GB" sz="1400" b="1" i="1" dirty="0"/>
              <a:t>“Go Outdoors is a really good shop. Kids are into camping and Scouts... (re the catalogue) I tend to have a flick through (but) it’s more about the lads. It’s handy to have something like this, you can have a flick through to see what’s there and then we’ll go online before going in (store).”</a:t>
            </a:r>
          </a:p>
        </p:txBody>
      </p:sp>
      <p:sp>
        <p:nvSpPr>
          <p:cNvPr id="32" name="Rectangle 31"/>
          <p:cNvSpPr/>
          <p:nvPr/>
        </p:nvSpPr>
        <p:spPr>
          <a:xfrm>
            <a:off x="2303926" y="1102967"/>
            <a:ext cx="6665103" cy="954107"/>
          </a:xfrm>
          <a:prstGeom prst="rect">
            <a:avLst/>
          </a:prstGeom>
        </p:spPr>
        <p:txBody>
          <a:bodyPr wrap="square">
            <a:spAutoFit/>
          </a:bodyPr>
          <a:lstStyle/>
          <a:p>
            <a:r>
              <a:rPr lang="en-GB" sz="1400" b="1" i="1" dirty="0"/>
              <a:t>“My wife deals with all of the finance – well, she's a book-keeper.  But she leaves very early and I often work at home.  So I tend to work out what needs action and it all goes here on her laptop.  She’ll deal with everything usually at least once a week – all of that’s done online where we can.” </a:t>
            </a:r>
          </a:p>
        </p:txBody>
      </p:sp>
    </p:spTree>
    <p:extLst>
      <p:ext uri="{BB962C8B-B14F-4D97-AF65-F5344CB8AC3E}">
        <p14:creationId xmlns:p14="http://schemas.microsoft.com/office/powerpoint/2010/main" val="417827167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Recognise the role of the family</a:t>
            </a:r>
          </a:p>
          <a:p>
            <a:pPr lvl="1">
              <a:buFont typeface="Courier New" panose="02070309020205020404" pitchFamily="49" charset="0"/>
              <a:buChar char="-"/>
            </a:pPr>
            <a:r>
              <a:rPr lang="en-GB" dirty="0"/>
              <a:t>Mail is often shared and displayed 	</a:t>
            </a:r>
          </a:p>
          <a:p>
            <a:pPr lvl="1">
              <a:buFont typeface="Courier New" panose="02070309020205020404" pitchFamily="49" charset="0"/>
              <a:buChar char="-"/>
            </a:pPr>
            <a:r>
              <a:rPr lang="en-GB" dirty="0"/>
              <a:t>Consider how your design and content might work in this </a:t>
            </a:r>
            <a:r>
              <a:rPr lang="en-GB" dirty="0" smtClean="0"/>
              <a:t>context</a:t>
            </a:r>
          </a:p>
          <a:p>
            <a:pPr lvl="1"/>
            <a:endParaRPr lang="en-GB" dirty="0"/>
          </a:p>
          <a:p>
            <a:r>
              <a:rPr lang="en-GB" b="1" dirty="0"/>
              <a:t>This group can be hard pressed financially</a:t>
            </a:r>
          </a:p>
          <a:p>
            <a:pPr lvl="1">
              <a:buFont typeface="Courier New" panose="02070309020205020404" pitchFamily="49" charset="0"/>
              <a:buChar char="-"/>
            </a:pPr>
            <a:r>
              <a:rPr lang="en-GB" dirty="0"/>
              <a:t>Highlight value messages</a:t>
            </a:r>
          </a:p>
          <a:p>
            <a:pPr lvl="1">
              <a:buFont typeface="Courier New" panose="02070309020205020404" pitchFamily="49" charset="0"/>
              <a:buChar char="-"/>
            </a:pPr>
            <a:endParaRPr lang="en-GB" dirty="0"/>
          </a:p>
          <a:p>
            <a:r>
              <a:rPr lang="en-GB" b="1" dirty="0"/>
              <a:t>Mail is used to respond and to evaluate – and evangelise – brands</a:t>
            </a:r>
          </a:p>
          <a:p>
            <a:pPr lvl="1">
              <a:buFont typeface="Courier New" panose="02070309020205020404" pitchFamily="49" charset="0"/>
              <a:buChar char="-"/>
            </a:pPr>
            <a:r>
              <a:rPr lang="en-GB" dirty="0"/>
              <a:t>Brands used by parents are seen and noticed by children </a:t>
            </a:r>
          </a:p>
          <a:p>
            <a:pPr lvl="1">
              <a:buFont typeface="Courier New" panose="02070309020205020404" pitchFamily="49" charset="0"/>
              <a:buChar char="-"/>
            </a:pPr>
            <a:r>
              <a:rPr lang="en-GB" dirty="0"/>
              <a:t>Leverage this with relevance to sender but also inclusivity for the family</a:t>
            </a:r>
          </a:p>
          <a:p>
            <a:pPr lvl="1"/>
            <a:endParaRPr lang="en-GB" dirty="0"/>
          </a:p>
          <a:p>
            <a:r>
              <a:rPr lang="en-GB" b="1" dirty="0"/>
              <a:t>Mail informs and drives digital response and action </a:t>
            </a:r>
          </a:p>
          <a:p>
            <a:pPr lvl="1">
              <a:buFont typeface="Courier New" panose="02070309020205020404" pitchFamily="49" charset="0"/>
              <a:buChar char="-"/>
            </a:pPr>
            <a:r>
              <a:rPr lang="en-GB" dirty="0"/>
              <a:t>Keep the digital response channel - including out of home - front of mind</a:t>
            </a:r>
          </a:p>
          <a:p>
            <a:pPr lvl="1">
              <a:buFont typeface="Courier New" panose="02070309020205020404" pitchFamily="49" charset="0"/>
              <a:buChar char="-"/>
            </a:pPr>
            <a:endParaRPr lang="en-GB" dirty="0"/>
          </a:p>
        </p:txBody>
      </p:sp>
      <p:sp>
        <p:nvSpPr>
          <p:cNvPr id="3" name="Text Placeholder 2"/>
          <p:cNvSpPr>
            <a:spLocks noGrp="1"/>
          </p:cNvSpPr>
          <p:nvPr>
            <p:ph type="body" sz="quarter" idx="14"/>
          </p:nvPr>
        </p:nvSpPr>
        <p:spPr>
          <a:xfrm>
            <a:off x="-32463" y="167716"/>
            <a:ext cx="4516859" cy="451167"/>
          </a:xfrm>
        </p:spPr>
        <p:txBody>
          <a:bodyPr/>
          <a:lstStyle/>
          <a:p>
            <a:r>
              <a:rPr lang="en-GB" dirty="0" smtClean="0"/>
              <a:t>OLDER FAMILIES: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47</a:t>
            </a:fld>
            <a:endParaRPr lang="en-US" dirty="0"/>
          </a:p>
        </p:txBody>
      </p:sp>
    </p:spTree>
    <p:extLst>
      <p:ext uri="{BB962C8B-B14F-4D97-AF65-F5344CB8AC3E}">
        <p14:creationId xmlns:p14="http://schemas.microsoft.com/office/powerpoint/2010/main" val="3324326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0" y="1918925"/>
            <a:ext cx="3701452" cy="384721"/>
          </a:xfrm>
        </p:spPr>
        <p:txBody>
          <a:bodyPr/>
          <a:lstStyle/>
          <a:p>
            <a:r>
              <a:rPr lang="en-GB" dirty="0" smtClean="0"/>
              <a:t>Empty nesters</a:t>
            </a:r>
            <a:endParaRPr lang="en-GB" dirty="0"/>
          </a:p>
        </p:txBody>
      </p:sp>
      <p:sp>
        <p:nvSpPr>
          <p:cNvPr id="7" name="Slide Number Placeholder 6"/>
          <p:cNvSpPr>
            <a:spLocks noGrp="1"/>
          </p:cNvSpPr>
          <p:nvPr>
            <p:ph type="sldNum" sz="quarter" idx="4"/>
          </p:nvPr>
        </p:nvSpPr>
        <p:spPr/>
        <p:txBody>
          <a:bodyPr/>
          <a:lstStyle/>
          <a:p>
            <a:fld id="{A74EB0F2-648F-F340-8077-1363C8DB6354}" type="slidenum">
              <a:rPr lang="en-US" smtClean="0"/>
              <a:pPr/>
              <a:t>48</a:t>
            </a:fld>
            <a:endParaRPr lang="en-US" dirty="0"/>
          </a:p>
        </p:txBody>
      </p:sp>
    </p:spTree>
    <p:extLst>
      <p:ext uri="{BB962C8B-B14F-4D97-AF65-F5344CB8AC3E}">
        <p14:creationId xmlns:p14="http://schemas.microsoft.com/office/powerpoint/2010/main" val="3153948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The future is coming</a:t>
            </a:r>
          </a:p>
          <a:p>
            <a:pPr lvl="1">
              <a:buFont typeface="Courier New" panose="02070309020205020404" pitchFamily="49" charset="0"/>
              <a:buChar char="-"/>
            </a:pPr>
            <a:r>
              <a:rPr lang="en-GB" dirty="0"/>
              <a:t>Believe in ‘managing money’ to consolidate pre-retirement and/or ‘live life to the full’</a:t>
            </a:r>
          </a:p>
          <a:p>
            <a:pPr marL="405216" lvl="1" indent="0">
              <a:buNone/>
            </a:pPr>
            <a:endParaRPr lang="en-GB" dirty="0"/>
          </a:p>
          <a:p>
            <a:r>
              <a:rPr lang="en-GB" b="1" dirty="0"/>
              <a:t>Highly responsive to mail and print generally</a:t>
            </a:r>
          </a:p>
          <a:p>
            <a:pPr lvl="1">
              <a:buFont typeface="Courier New" panose="02070309020205020404" pitchFamily="49" charset="0"/>
              <a:buChar char="-"/>
            </a:pPr>
            <a:r>
              <a:rPr lang="en-GB" dirty="0"/>
              <a:t>Including newspapers</a:t>
            </a:r>
          </a:p>
          <a:p>
            <a:pPr marL="405216" lvl="1" indent="0">
              <a:buNone/>
            </a:pPr>
            <a:endParaRPr lang="en-GB" dirty="0"/>
          </a:p>
          <a:p>
            <a:r>
              <a:rPr lang="en-GB" b="1" dirty="0"/>
              <a:t>Dealing with mail is organised and highly selective</a:t>
            </a:r>
          </a:p>
          <a:p>
            <a:pPr lvl="1">
              <a:buFont typeface="Courier New" panose="02070309020205020404" pitchFamily="49" charset="0"/>
              <a:buChar char="-"/>
            </a:pPr>
            <a:r>
              <a:rPr lang="en-GB" dirty="0"/>
              <a:t>Discard quickly if irrelevant but savour or store valued material </a:t>
            </a:r>
          </a:p>
          <a:p>
            <a:pPr marL="405216" lvl="1" indent="0">
              <a:buNone/>
            </a:pPr>
            <a:endParaRPr lang="en-GB" dirty="0"/>
          </a:p>
          <a:p>
            <a:r>
              <a:rPr lang="en-GB" b="1" dirty="0"/>
              <a:t>Digital response bias replaced by phone </a:t>
            </a:r>
          </a:p>
          <a:p>
            <a:pPr lvl="1">
              <a:buFont typeface="Courier New" panose="02070309020205020404" pitchFamily="49" charset="0"/>
              <a:buChar char="-"/>
            </a:pPr>
            <a:r>
              <a:rPr lang="en-GB" dirty="0"/>
              <a:t>A generation effect? </a:t>
            </a:r>
          </a:p>
          <a:p>
            <a:endParaRPr lang="en-GB" sz="1200" dirty="0"/>
          </a:p>
        </p:txBody>
      </p:sp>
      <p:sp>
        <p:nvSpPr>
          <p:cNvPr id="3" name="Text Placeholder 2"/>
          <p:cNvSpPr>
            <a:spLocks noGrp="1"/>
          </p:cNvSpPr>
          <p:nvPr>
            <p:ph type="body" sz="quarter" idx="14"/>
          </p:nvPr>
        </p:nvSpPr>
        <p:spPr>
          <a:xfrm>
            <a:off x="-32463" y="167716"/>
            <a:ext cx="7289477" cy="451167"/>
          </a:xfrm>
        </p:spPr>
        <p:txBody>
          <a:bodyPr/>
          <a:lstStyle/>
          <a:p>
            <a:r>
              <a:rPr lang="en-GB" dirty="0" smtClean="0"/>
              <a:t>EMPTY NESTERS: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49</a:t>
            </a:fld>
            <a:endParaRPr lang="en-US" dirty="0"/>
          </a:p>
        </p:txBody>
      </p:sp>
    </p:spTree>
    <p:extLst>
      <p:ext uri="{BB962C8B-B14F-4D97-AF65-F5344CB8AC3E}">
        <p14:creationId xmlns:p14="http://schemas.microsoft.com/office/powerpoint/2010/main" val="1192986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1071022" y="1724053"/>
            <a:ext cx="2951018" cy="302260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r>
              <a:rPr lang="en-GB" sz="5600" b="1" dirty="0">
                <a:solidFill>
                  <a:srgbClr val="FFFFFF"/>
                </a:solidFill>
                <a:latin typeface="Arial" charset="0"/>
                <a:ea typeface="Arial" charset="0"/>
                <a:cs typeface="Arial" charset="0"/>
              </a:rPr>
              <a:t>26.7% </a:t>
            </a:r>
          </a:p>
          <a:p>
            <a:pPr lvl="0" algn="ctr"/>
            <a:r>
              <a:rPr lang="en-GB" sz="1600" b="1" dirty="0">
                <a:solidFill>
                  <a:srgbClr val="FFFFFF"/>
                </a:solidFill>
                <a:latin typeface="Arial" charset="0"/>
                <a:ea typeface="Arial" charset="0"/>
                <a:cs typeface="Arial" charset="0"/>
              </a:rPr>
              <a:t>bought or ordered from direct mail in last 12 months*</a:t>
            </a:r>
          </a:p>
        </p:txBody>
      </p:sp>
      <p:sp>
        <p:nvSpPr>
          <p:cNvPr id="2" name="Slide Number Placeholder 1"/>
          <p:cNvSpPr>
            <a:spLocks noGrp="1"/>
          </p:cNvSpPr>
          <p:nvPr>
            <p:ph type="sldNum" sz="quarter" idx="4"/>
          </p:nvPr>
        </p:nvSpPr>
        <p:spPr/>
        <p:txBody>
          <a:bodyPr/>
          <a:lstStyle/>
          <a:p>
            <a:fld id="{A74EB0F2-648F-F340-8077-1363C8DB6354}" type="slidenum">
              <a:rPr lang="en-US" smtClean="0"/>
              <a:pPr/>
              <a:t>5</a:t>
            </a:fld>
            <a:endParaRPr lang="en-US" dirty="0"/>
          </a:p>
        </p:txBody>
      </p:sp>
      <p:sp>
        <p:nvSpPr>
          <p:cNvPr id="3" name="Text Placeholder 2"/>
          <p:cNvSpPr>
            <a:spLocks noGrp="1"/>
          </p:cNvSpPr>
          <p:nvPr>
            <p:ph type="body" sz="quarter" idx="14"/>
          </p:nvPr>
        </p:nvSpPr>
        <p:spPr>
          <a:xfrm>
            <a:off x="-32464" y="167716"/>
            <a:ext cx="7158928" cy="451167"/>
          </a:xfrm>
        </p:spPr>
        <p:txBody>
          <a:bodyPr/>
          <a:lstStyle/>
          <a:p>
            <a:r>
              <a:rPr lang="en-GB" dirty="0"/>
              <a:t>ALL </a:t>
            </a:r>
            <a:r>
              <a:rPr lang="en-GB" dirty="0" smtClean="0"/>
              <a:t>LIFE STAGES </a:t>
            </a:r>
            <a:r>
              <a:rPr lang="en-GB" dirty="0"/>
              <a:t>READ, ENGAGE </a:t>
            </a:r>
            <a:r>
              <a:rPr lang="en-GB" dirty="0" smtClean="0"/>
              <a:t>AND</a:t>
            </a:r>
            <a:endParaRPr lang="en-GB" dirty="0"/>
          </a:p>
        </p:txBody>
      </p:sp>
      <p:sp>
        <p:nvSpPr>
          <p:cNvPr id="75" name="Text Placeholder 7"/>
          <p:cNvSpPr>
            <a:spLocks noGrp="1"/>
          </p:cNvSpPr>
          <p:nvPr>
            <p:ph type="body" sz="quarter" idx="12"/>
          </p:nvPr>
        </p:nvSpPr>
        <p:spPr>
          <a:xfrm>
            <a:off x="498811" y="1291599"/>
            <a:ext cx="8167235" cy="421666"/>
          </a:xfrm>
        </p:spPr>
        <p:txBody>
          <a:bodyPr/>
          <a:lstStyle/>
          <a:p>
            <a:pPr marL="0" indent="0">
              <a:buNone/>
            </a:pPr>
            <a:r>
              <a:rPr lang="en-US" sz="1600" b="1" dirty="0" smtClean="0"/>
              <a:t>By life stage, all groups cluster close to the average</a:t>
            </a:r>
            <a:endParaRPr lang="en-GB" sz="1600" b="1" dirty="0"/>
          </a:p>
        </p:txBody>
      </p:sp>
      <p:sp>
        <p:nvSpPr>
          <p:cNvPr id="5" name="Text Placeholder 4"/>
          <p:cNvSpPr>
            <a:spLocks noGrp="1"/>
          </p:cNvSpPr>
          <p:nvPr>
            <p:ph type="body" sz="quarter" idx="15"/>
          </p:nvPr>
        </p:nvSpPr>
        <p:spPr>
          <a:xfrm>
            <a:off x="-32464" y="612658"/>
            <a:ext cx="6037404" cy="451167"/>
          </a:xfrm>
        </p:spPr>
        <p:txBody>
          <a:bodyPr/>
          <a:lstStyle/>
          <a:p>
            <a:r>
              <a:rPr lang="en-GB" dirty="0"/>
              <a:t>RESPOND TO ADDRESSED </a:t>
            </a:r>
            <a:r>
              <a:rPr lang="en-GB" dirty="0" smtClean="0"/>
              <a:t>MAIL</a:t>
            </a:r>
            <a:endParaRPr lang="en-GB" dirty="0"/>
          </a:p>
        </p:txBody>
      </p:sp>
      <p:sp>
        <p:nvSpPr>
          <p:cNvPr id="58" name="TextBox 57"/>
          <p:cNvSpPr txBox="1"/>
          <p:nvPr/>
        </p:nvSpPr>
        <p:spPr>
          <a:xfrm>
            <a:off x="441683" y="5383945"/>
            <a:ext cx="1558440" cy="215444"/>
          </a:xfrm>
          <a:prstGeom prst="rect">
            <a:avLst/>
          </a:prstGeom>
          <a:noFill/>
        </p:spPr>
        <p:txBody>
          <a:bodyPr wrap="none" rtlCol="0">
            <a:spAutoFit/>
          </a:bodyPr>
          <a:lstStyle/>
          <a:p>
            <a:r>
              <a:rPr lang="en-GB" sz="800" dirty="0" smtClean="0"/>
              <a:t>*Source: TouchPoints 6, 2015</a:t>
            </a:r>
            <a:endParaRPr lang="en-GB" sz="800" dirty="0"/>
          </a:p>
        </p:txBody>
      </p:sp>
      <p:sp>
        <p:nvSpPr>
          <p:cNvPr id="4" name="Pentagon 3"/>
          <p:cNvSpPr/>
          <p:nvPr/>
        </p:nvSpPr>
        <p:spPr>
          <a:xfrm>
            <a:off x="4336533" y="1738741"/>
            <a:ext cx="2880000" cy="432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latin typeface="Arial" charset="0"/>
                <a:ea typeface="Arial" charset="0"/>
                <a:cs typeface="Arial" charset="0"/>
              </a:rPr>
              <a:t>Fledglings</a:t>
            </a:r>
          </a:p>
        </p:txBody>
      </p:sp>
      <p:sp>
        <p:nvSpPr>
          <p:cNvPr id="41" name="Pentagon 40"/>
          <p:cNvSpPr/>
          <p:nvPr/>
        </p:nvSpPr>
        <p:spPr>
          <a:xfrm>
            <a:off x="4336533" y="2168282"/>
            <a:ext cx="2880000" cy="432000"/>
          </a:xfrm>
          <a:prstGeom prst="homePlat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latin typeface="Arial" charset="0"/>
                <a:ea typeface="Arial" charset="0"/>
                <a:cs typeface="Arial" charset="0"/>
              </a:rPr>
              <a:t>Sharers</a:t>
            </a:r>
          </a:p>
        </p:txBody>
      </p:sp>
      <p:sp>
        <p:nvSpPr>
          <p:cNvPr id="42" name="Pentagon 41"/>
          <p:cNvSpPr/>
          <p:nvPr/>
        </p:nvSpPr>
        <p:spPr>
          <a:xfrm>
            <a:off x="4336533" y="2597823"/>
            <a:ext cx="2880000" cy="43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latin typeface="Arial" charset="0"/>
                <a:ea typeface="Arial" charset="0"/>
                <a:cs typeface="Arial" charset="0"/>
              </a:rPr>
              <a:t>Couples</a:t>
            </a:r>
            <a:endParaRPr lang="en-GB" dirty="0">
              <a:latin typeface="Arial Black" panose="020B0A04020102020204" pitchFamily="34" charset="0"/>
            </a:endParaRPr>
          </a:p>
        </p:txBody>
      </p:sp>
      <p:sp>
        <p:nvSpPr>
          <p:cNvPr id="50" name="Pentagon 49"/>
          <p:cNvSpPr/>
          <p:nvPr/>
        </p:nvSpPr>
        <p:spPr>
          <a:xfrm>
            <a:off x="4336533" y="3026455"/>
            <a:ext cx="2880000" cy="432000"/>
          </a:xfrm>
          <a:prstGeom prst="homePlat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chemeClr val="bg1"/>
                </a:solidFill>
                <a:latin typeface="Arial" charset="0"/>
                <a:ea typeface="Arial" charset="0"/>
                <a:cs typeface="Arial" charset="0"/>
              </a:rPr>
              <a:t>Younger Families</a:t>
            </a:r>
          </a:p>
        </p:txBody>
      </p:sp>
      <p:sp>
        <p:nvSpPr>
          <p:cNvPr id="59" name="Pentagon 58"/>
          <p:cNvSpPr/>
          <p:nvPr/>
        </p:nvSpPr>
        <p:spPr>
          <a:xfrm>
            <a:off x="4336533" y="3454178"/>
            <a:ext cx="2880000" cy="432000"/>
          </a:xfrm>
          <a:prstGeom prst="homePlat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chemeClr val="bg1"/>
                </a:solidFill>
                <a:latin typeface="Arial" charset="0"/>
                <a:ea typeface="Arial" charset="0"/>
                <a:cs typeface="Arial" charset="0"/>
              </a:rPr>
              <a:t>Older Families</a:t>
            </a:r>
          </a:p>
        </p:txBody>
      </p:sp>
      <p:sp>
        <p:nvSpPr>
          <p:cNvPr id="61" name="Pentagon 60"/>
          <p:cNvSpPr/>
          <p:nvPr/>
        </p:nvSpPr>
        <p:spPr>
          <a:xfrm>
            <a:off x="4336533" y="3884628"/>
            <a:ext cx="2880000" cy="432000"/>
          </a:xfrm>
          <a:prstGeom prst="homePlat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chemeClr val="tx1"/>
                </a:solidFill>
                <a:latin typeface="Arial" charset="0"/>
                <a:ea typeface="Arial" charset="0"/>
                <a:cs typeface="Arial" charset="0"/>
              </a:rPr>
              <a:t>Empty Nesters</a:t>
            </a:r>
          </a:p>
        </p:txBody>
      </p:sp>
      <p:sp>
        <p:nvSpPr>
          <p:cNvPr id="62" name="Pentagon 61"/>
          <p:cNvSpPr/>
          <p:nvPr/>
        </p:nvSpPr>
        <p:spPr>
          <a:xfrm>
            <a:off x="4336533" y="4316628"/>
            <a:ext cx="2880000" cy="4320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latin typeface="Arial" charset="0"/>
                <a:ea typeface="Arial" charset="0"/>
                <a:cs typeface="Arial" charset="0"/>
              </a:rPr>
              <a:t>Older Retirees</a:t>
            </a:r>
          </a:p>
        </p:txBody>
      </p:sp>
      <p:sp>
        <p:nvSpPr>
          <p:cNvPr id="15" name="Rectangle 14"/>
          <p:cNvSpPr/>
          <p:nvPr/>
        </p:nvSpPr>
        <p:spPr>
          <a:xfrm>
            <a:off x="7400790" y="1738728"/>
            <a:ext cx="919746"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bg1"/>
                </a:solidFill>
                <a:latin typeface="Arial" charset="0"/>
                <a:ea typeface="Arial" charset="0"/>
                <a:cs typeface="Arial" charset="0"/>
              </a:rPr>
              <a:t>23.3%</a:t>
            </a:r>
            <a:endParaRPr lang="en-GB" b="1" dirty="0">
              <a:solidFill>
                <a:schemeClr val="bg1"/>
              </a:solidFill>
              <a:latin typeface="Arial" charset="0"/>
              <a:ea typeface="Arial" charset="0"/>
              <a:cs typeface="Arial" charset="0"/>
            </a:endParaRPr>
          </a:p>
        </p:txBody>
      </p:sp>
      <p:sp>
        <p:nvSpPr>
          <p:cNvPr id="64" name="Rectangle 63"/>
          <p:cNvSpPr/>
          <p:nvPr/>
        </p:nvSpPr>
        <p:spPr>
          <a:xfrm>
            <a:off x="7400790" y="2170808"/>
            <a:ext cx="919746"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bg1"/>
                </a:solidFill>
                <a:latin typeface="Arial" charset="0"/>
                <a:ea typeface="Arial" charset="0"/>
                <a:cs typeface="Arial" charset="0"/>
              </a:rPr>
              <a:t>21.7%</a:t>
            </a:r>
            <a:endParaRPr lang="en-GB" b="1" dirty="0">
              <a:solidFill>
                <a:schemeClr val="bg1"/>
              </a:solidFill>
              <a:latin typeface="Arial" charset="0"/>
              <a:ea typeface="Arial" charset="0"/>
              <a:cs typeface="Arial" charset="0"/>
            </a:endParaRPr>
          </a:p>
        </p:txBody>
      </p:sp>
      <p:sp>
        <p:nvSpPr>
          <p:cNvPr id="66" name="Rectangle 65"/>
          <p:cNvSpPr/>
          <p:nvPr/>
        </p:nvSpPr>
        <p:spPr>
          <a:xfrm>
            <a:off x="7400790" y="2602888"/>
            <a:ext cx="919746" cy="43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bg1"/>
                </a:solidFill>
                <a:latin typeface="Arial" charset="0"/>
                <a:ea typeface="Arial" charset="0"/>
                <a:cs typeface="Arial" charset="0"/>
              </a:rPr>
              <a:t>26%</a:t>
            </a:r>
            <a:endParaRPr lang="en-GB" b="1" dirty="0">
              <a:solidFill>
                <a:schemeClr val="bg1"/>
              </a:solidFill>
              <a:latin typeface="Arial" charset="0"/>
              <a:ea typeface="Arial" charset="0"/>
              <a:cs typeface="Arial" charset="0"/>
            </a:endParaRPr>
          </a:p>
        </p:txBody>
      </p:sp>
      <p:sp>
        <p:nvSpPr>
          <p:cNvPr id="68" name="Rectangle 67"/>
          <p:cNvSpPr/>
          <p:nvPr/>
        </p:nvSpPr>
        <p:spPr>
          <a:xfrm>
            <a:off x="7400790" y="3029181"/>
            <a:ext cx="919746" cy="43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bg1"/>
                </a:solidFill>
                <a:latin typeface="Arial" charset="0"/>
                <a:ea typeface="Arial" charset="0"/>
                <a:cs typeface="Arial" charset="0"/>
              </a:rPr>
              <a:t>29.6%</a:t>
            </a:r>
            <a:endParaRPr lang="en-GB" b="1" dirty="0">
              <a:solidFill>
                <a:schemeClr val="bg1"/>
              </a:solidFill>
              <a:latin typeface="Arial" charset="0"/>
              <a:ea typeface="Arial" charset="0"/>
              <a:cs typeface="Arial" charset="0"/>
            </a:endParaRPr>
          </a:p>
        </p:txBody>
      </p:sp>
      <p:sp>
        <p:nvSpPr>
          <p:cNvPr id="70" name="Rectangle 69"/>
          <p:cNvSpPr/>
          <p:nvPr/>
        </p:nvSpPr>
        <p:spPr>
          <a:xfrm>
            <a:off x="7400790" y="3455474"/>
            <a:ext cx="919746" cy="432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is-IS" b="1" dirty="0" smtClean="0">
                <a:latin typeface="Arial" charset="0"/>
                <a:ea typeface="Arial" charset="0"/>
                <a:cs typeface="Arial" charset="0"/>
              </a:rPr>
              <a:t>26.9%</a:t>
            </a:r>
            <a:endParaRPr lang="is-IS" b="1" dirty="0">
              <a:latin typeface="Arial" charset="0"/>
              <a:ea typeface="Arial" charset="0"/>
              <a:cs typeface="Arial" charset="0"/>
            </a:endParaRPr>
          </a:p>
        </p:txBody>
      </p:sp>
      <p:sp>
        <p:nvSpPr>
          <p:cNvPr id="72" name="Rectangle 71"/>
          <p:cNvSpPr/>
          <p:nvPr/>
        </p:nvSpPr>
        <p:spPr>
          <a:xfrm>
            <a:off x="7400790" y="3887554"/>
            <a:ext cx="919746" cy="4320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tx1"/>
                </a:solidFill>
                <a:latin typeface="Arial" charset="0"/>
                <a:ea typeface="Arial" charset="0"/>
                <a:cs typeface="Arial" charset="0"/>
              </a:rPr>
              <a:t>25.8%</a:t>
            </a:r>
            <a:endParaRPr lang="en-GB" b="1" dirty="0">
              <a:solidFill>
                <a:schemeClr val="tx1"/>
              </a:solidFill>
              <a:latin typeface="Arial" charset="0"/>
              <a:ea typeface="Arial" charset="0"/>
              <a:cs typeface="Arial" charset="0"/>
            </a:endParaRPr>
          </a:p>
        </p:txBody>
      </p:sp>
      <p:sp>
        <p:nvSpPr>
          <p:cNvPr id="74" name="Rectangle 73"/>
          <p:cNvSpPr/>
          <p:nvPr/>
        </p:nvSpPr>
        <p:spPr>
          <a:xfrm>
            <a:off x="7400790" y="4319635"/>
            <a:ext cx="919746" cy="432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bg1"/>
                </a:solidFill>
                <a:latin typeface="Arial" charset="0"/>
                <a:ea typeface="Arial" charset="0"/>
                <a:cs typeface="Arial" charset="0"/>
              </a:rPr>
              <a:t>31.7%</a:t>
            </a:r>
            <a:endParaRPr lang="en-GB"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2087410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3824785"/>
            <a:ext cx="5856790" cy="10579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1104856" y="2435822"/>
            <a:ext cx="8039143" cy="10579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0" y="1064223"/>
            <a:ext cx="6736466" cy="10579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A74EB0F2-648F-F340-8077-1363C8DB6354}" type="slidenum">
              <a:rPr lang="en-US" smtClean="0"/>
              <a:pPr/>
              <a:t>50</a:t>
            </a:fld>
            <a:endParaRPr lang="en-US" dirty="0"/>
          </a:p>
        </p:txBody>
      </p:sp>
      <p:sp>
        <p:nvSpPr>
          <p:cNvPr id="3" name="Text Placeholder 2"/>
          <p:cNvSpPr>
            <a:spLocks noGrp="1"/>
          </p:cNvSpPr>
          <p:nvPr>
            <p:ph type="body" sz="quarter" idx="14"/>
          </p:nvPr>
        </p:nvSpPr>
        <p:spPr>
          <a:xfrm>
            <a:off x="-32464" y="167716"/>
            <a:ext cx="8010443" cy="451167"/>
          </a:xfrm>
        </p:spPr>
        <p:txBody>
          <a:bodyPr/>
          <a:lstStyle/>
          <a:p>
            <a:r>
              <a:rPr lang="en-GB" dirty="0"/>
              <a:t>EMPTY </a:t>
            </a:r>
            <a:r>
              <a:rPr lang="en-GB" dirty="0" smtClean="0"/>
              <a:t>NESTERS: WHAT THEY HAD TO SAY</a:t>
            </a:r>
            <a:endParaRPr lang="en-GB" dirty="0"/>
          </a:p>
        </p:txBody>
      </p:sp>
      <p:sp>
        <p:nvSpPr>
          <p:cNvPr id="30" name="Rectangle 29"/>
          <p:cNvSpPr/>
          <p:nvPr/>
        </p:nvSpPr>
        <p:spPr>
          <a:xfrm>
            <a:off x="1056570" y="3878073"/>
            <a:ext cx="3946963" cy="954107"/>
          </a:xfrm>
          <a:prstGeom prst="rect">
            <a:avLst/>
          </a:prstGeom>
        </p:spPr>
        <p:txBody>
          <a:bodyPr wrap="square">
            <a:spAutoFit/>
          </a:bodyPr>
          <a:lstStyle/>
          <a:p>
            <a:pPr algn="r"/>
            <a:r>
              <a:rPr lang="en-US" sz="1400" b="1" i="1" dirty="0"/>
              <a:t>“Anything that comes has got to have an interest to it… or it has to have value and it tells you what’s coming up promotion wise for the following week.”</a:t>
            </a:r>
            <a:endParaRPr lang="en-GB" sz="1400" b="1" i="1" dirty="0"/>
          </a:p>
        </p:txBody>
      </p:sp>
      <p:sp>
        <p:nvSpPr>
          <p:cNvPr id="31" name="Rectangle 30"/>
          <p:cNvSpPr/>
          <p:nvPr/>
        </p:nvSpPr>
        <p:spPr>
          <a:xfrm>
            <a:off x="1938760" y="2477497"/>
            <a:ext cx="6400800" cy="954107"/>
          </a:xfrm>
          <a:prstGeom prst="rect">
            <a:avLst/>
          </a:prstGeom>
        </p:spPr>
        <p:txBody>
          <a:bodyPr wrap="square">
            <a:spAutoFit/>
          </a:bodyPr>
          <a:lstStyle/>
          <a:p>
            <a:r>
              <a:rPr lang="en-GB" sz="1400" b="1" i="1" dirty="0"/>
              <a:t>“</a:t>
            </a:r>
            <a:r>
              <a:rPr lang="en-US" sz="1400" b="1" i="1" dirty="0"/>
              <a:t>To look through [the brochure on] e-mail… you just couldn’t do it, you’re not going to look through 80 pages but this is divided into girls, boys, teenagers… I’d much rather look at a brochure than online but I think that’s probably because we’re older.”</a:t>
            </a:r>
            <a:endParaRPr lang="en-GB" sz="1400" b="1" i="1" dirty="0"/>
          </a:p>
        </p:txBody>
      </p:sp>
      <p:sp>
        <p:nvSpPr>
          <p:cNvPr id="32" name="Rectangle 31"/>
          <p:cNvSpPr/>
          <p:nvPr/>
        </p:nvSpPr>
        <p:spPr>
          <a:xfrm>
            <a:off x="1122218" y="1102967"/>
            <a:ext cx="4794625" cy="954107"/>
          </a:xfrm>
          <a:prstGeom prst="rect">
            <a:avLst/>
          </a:prstGeom>
        </p:spPr>
        <p:txBody>
          <a:bodyPr wrap="square">
            <a:spAutoFit/>
          </a:bodyPr>
          <a:lstStyle/>
          <a:p>
            <a:pPr algn="r"/>
            <a:r>
              <a:rPr lang="en-US" sz="1400" b="1" i="1" dirty="0"/>
              <a:t>“A brochure from Cotton Traders a few years ago tempted me to send off by post for clothing and shoes… I have since transferred to online ordering from Cotton Traders which I do fairly regularly.”</a:t>
            </a:r>
            <a:endParaRPr lang="en-GB" sz="1400" b="1" i="1" dirty="0"/>
          </a:p>
        </p:txBody>
      </p:sp>
    </p:spTree>
    <p:extLst>
      <p:ext uri="{BB962C8B-B14F-4D97-AF65-F5344CB8AC3E}">
        <p14:creationId xmlns:p14="http://schemas.microsoft.com/office/powerpoint/2010/main" val="112600460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Build on Empty Nesters’ comfort and respect for printed materials</a:t>
            </a:r>
          </a:p>
          <a:p>
            <a:pPr lvl="1">
              <a:buFont typeface="Courier New" panose="02070309020205020404" pitchFamily="49" charset="0"/>
              <a:buChar char="-"/>
            </a:pPr>
            <a:r>
              <a:rPr lang="en-GB" dirty="0"/>
              <a:t>Longer copy is acceptable if relevant. Overly ‘designed’ executions less so</a:t>
            </a:r>
          </a:p>
          <a:p>
            <a:pPr lvl="1"/>
            <a:endParaRPr lang="en-GB" dirty="0"/>
          </a:p>
          <a:p>
            <a:r>
              <a:rPr lang="en-GB" b="1" dirty="0"/>
              <a:t>Respect their pride in their life experience </a:t>
            </a:r>
          </a:p>
          <a:p>
            <a:pPr lvl="1">
              <a:buFont typeface="Courier New" panose="02070309020205020404" pitchFamily="49" charset="0"/>
              <a:buChar char="-"/>
            </a:pPr>
            <a:r>
              <a:rPr lang="en-GB" dirty="0"/>
              <a:t>Speak to them in a personal yet respectful manner: don’t condescend</a:t>
            </a:r>
          </a:p>
          <a:p>
            <a:pPr lvl="1"/>
            <a:endParaRPr lang="en-GB" dirty="0"/>
          </a:p>
          <a:p>
            <a:r>
              <a:rPr lang="en-GB" b="1" dirty="0"/>
              <a:t>Understand and speak clearly to their emotions regarding their future</a:t>
            </a:r>
          </a:p>
          <a:p>
            <a:pPr lvl="1">
              <a:buFont typeface="Courier New" panose="02070309020205020404" pitchFamily="49" charset="0"/>
              <a:buChar char="-"/>
            </a:pPr>
            <a:r>
              <a:rPr lang="en-GB" dirty="0"/>
              <a:t>Deliver either reassurance or inspiration </a:t>
            </a:r>
          </a:p>
          <a:p>
            <a:pPr lvl="1"/>
            <a:endParaRPr lang="en-GB" dirty="0" smtClean="0"/>
          </a:p>
          <a:p>
            <a:r>
              <a:rPr lang="en-GB" b="1" dirty="0"/>
              <a:t>Baby Boomers are the original teenagers </a:t>
            </a:r>
          </a:p>
          <a:p>
            <a:pPr lvl="1">
              <a:buFont typeface="Courier New" panose="02070309020205020404" pitchFamily="49" charset="0"/>
              <a:buChar char="-"/>
            </a:pPr>
            <a:r>
              <a:rPr lang="en-GB" dirty="0"/>
              <a:t>They value choice and individuality: offer them a range of response channels</a:t>
            </a:r>
          </a:p>
          <a:p>
            <a:pPr marL="405216" lvl="1" indent="0">
              <a:buNone/>
            </a:pPr>
            <a:endParaRPr lang="en-GB" dirty="0"/>
          </a:p>
          <a:p>
            <a:r>
              <a:rPr lang="en-GB" b="1" dirty="0"/>
              <a:t>They are ageing, not old</a:t>
            </a:r>
          </a:p>
          <a:p>
            <a:pPr lvl="1">
              <a:buFont typeface="Courier New" panose="02070309020205020404" pitchFamily="49" charset="0"/>
              <a:buChar char="-"/>
            </a:pPr>
            <a:r>
              <a:rPr lang="en-GB" dirty="0"/>
              <a:t>Many will still have living relatives from the previous generation</a:t>
            </a:r>
          </a:p>
          <a:p>
            <a:pPr lvl="1">
              <a:buFont typeface="Courier New" panose="02070309020205020404" pitchFamily="49" charset="0"/>
              <a:buChar char="-"/>
            </a:pPr>
            <a:endParaRPr lang="en-GB" dirty="0"/>
          </a:p>
          <a:p>
            <a:pPr lvl="1">
              <a:buFont typeface="Courier New" panose="02070309020205020404" pitchFamily="49" charset="0"/>
              <a:buChar char="-"/>
            </a:pPr>
            <a:endParaRPr lang="en-GB" dirty="0"/>
          </a:p>
          <a:p>
            <a:endParaRPr lang="en-GB" sz="1200" dirty="0"/>
          </a:p>
        </p:txBody>
      </p:sp>
      <p:sp>
        <p:nvSpPr>
          <p:cNvPr id="3" name="Text Placeholder 2"/>
          <p:cNvSpPr>
            <a:spLocks noGrp="1"/>
          </p:cNvSpPr>
          <p:nvPr>
            <p:ph type="body" sz="quarter" idx="14"/>
          </p:nvPr>
        </p:nvSpPr>
        <p:spPr>
          <a:xfrm>
            <a:off x="-32463" y="167716"/>
            <a:ext cx="4565078" cy="451167"/>
          </a:xfrm>
        </p:spPr>
        <p:txBody>
          <a:bodyPr/>
          <a:lstStyle/>
          <a:p>
            <a:r>
              <a:rPr lang="en-GB" dirty="0" smtClean="0"/>
              <a:t>EMPTY NESTERS: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51</a:t>
            </a:fld>
            <a:endParaRPr lang="en-US" dirty="0"/>
          </a:p>
        </p:txBody>
      </p:sp>
    </p:spTree>
    <p:extLst>
      <p:ext uri="{BB962C8B-B14F-4D97-AF65-F5344CB8AC3E}">
        <p14:creationId xmlns:p14="http://schemas.microsoft.com/office/powerpoint/2010/main" val="116724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0" y="1918925"/>
            <a:ext cx="3775191" cy="384721"/>
          </a:xfrm>
        </p:spPr>
        <p:txBody>
          <a:bodyPr/>
          <a:lstStyle/>
          <a:p>
            <a:r>
              <a:rPr lang="en-GB" dirty="0" smtClean="0"/>
              <a:t>Older retirees</a:t>
            </a:r>
            <a:endParaRPr lang="en-GB" dirty="0"/>
          </a:p>
        </p:txBody>
      </p:sp>
      <p:sp>
        <p:nvSpPr>
          <p:cNvPr id="7" name="Slide Number Placeholder 6"/>
          <p:cNvSpPr>
            <a:spLocks noGrp="1"/>
          </p:cNvSpPr>
          <p:nvPr>
            <p:ph type="sldNum" sz="quarter" idx="4"/>
          </p:nvPr>
        </p:nvSpPr>
        <p:spPr/>
        <p:txBody>
          <a:bodyPr/>
          <a:lstStyle/>
          <a:p>
            <a:fld id="{A74EB0F2-648F-F340-8077-1363C8DB6354}" type="slidenum">
              <a:rPr lang="en-US" smtClean="0"/>
              <a:pPr/>
              <a:t>52</a:t>
            </a:fld>
            <a:endParaRPr lang="en-US" dirty="0"/>
          </a:p>
        </p:txBody>
      </p:sp>
    </p:spTree>
    <p:extLst>
      <p:ext uri="{BB962C8B-B14F-4D97-AF65-F5344CB8AC3E}">
        <p14:creationId xmlns:p14="http://schemas.microsoft.com/office/powerpoint/2010/main" val="11814896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Familiar, comfortable and confident about dealing with mail</a:t>
            </a:r>
          </a:p>
          <a:p>
            <a:pPr lvl="1">
              <a:buFont typeface="Courier New" panose="02070309020205020404" pitchFamily="49" charset="0"/>
              <a:buChar char="-"/>
            </a:pPr>
            <a:r>
              <a:rPr lang="en-GB" dirty="0"/>
              <a:t>Respond, re-read, keep, respond by post</a:t>
            </a:r>
          </a:p>
          <a:p>
            <a:pPr lvl="1">
              <a:buFont typeface="Courier New" panose="02070309020205020404" pitchFamily="49" charset="0"/>
              <a:buChar char="-"/>
            </a:pPr>
            <a:r>
              <a:rPr lang="en-GB" dirty="0"/>
              <a:t>But also quick to reject irrelevant material</a:t>
            </a:r>
          </a:p>
          <a:p>
            <a:pPr lvl="2"/>
            <a:endParaRPr lang="en-GB" dirty="0"/>
          </a:p>
          <a:p>
            <a:r>
              <a:rPr lang="en-GB" b="1" dirty="0"/>
              <a:t>Heavy engagement with relevant addressed (and unaddressed) mail</a:t>
            </a:r>
          </a:p>
          <a:p>
            <a:pPr lvl="1">
              <a:buFont typeface="Courier New" panose="02070309020205020404" pitchFamily="49" charset="0"/>
              <a:buChar char="-"/>
            </a:pPr>
            <a:r>
              <a:rPr lang="en-GB" dirty="0"/>
              <a:t>Spend 21 minutes per day on mail; highest of any group</a:t>
            </a:r>
          </a:p>
          <a:p>
            <a:pPr lvl="1">
              <a:buFont typeface="Courier New" panose="02070309020205020404" pitchFamily="49" charset="0"/>
              <a:buChar char="-"/>
            </a:pPr>
            <a:r>
              <a:rPr lang="en-GB" dirty="0"/>
              <a:t>Gives them a sense of ‘control’ </a:t>
            </a:r>
          </a:p>
          <a:p>
            <a:pPr lvl="1"/>
            <a:endParaRPr lang="en-GB" dirty="0"/>
          </a:p>
          <a:p>
            <a:r>
              <a:rPr lang="en-GB" b="1" dirty="0"/>
              <a:t>Relevant material is likely to be shared or saved</a:t>
            </a:r>
          </a:p>
          <a:p>
            <a:pPr lvl="1">
              <a:buFont typeface="Courier New" panose="02070309020205020404" pitchFamily="49" charset="0"/>
              <a:buChar char="-"/>
            </a:pPr>
            <a:r>
              <a:rPr lang="en-GB" dirty="0"/>
              <a:t>Relevance may be for the extended family</a:t>
            </a:r>
          </a:p>
          <a:p>
            <a:endParaRPr lang="en-GB" sz="1200" dirty="0"/>
          </a:p>
        </p:txBody>
      </p:sp>
      <p:sp>
        <p:nvSpPr>
          <p:cNvPr id="3" name="Text Placeholder 2"/>
          <p:cNvSpPr>
            <a:spLocks noGrp="1"/>
          </p:cNvSpPr>
          <p:nvPr>
            <p:ph type="body" sz="quarter" idx="14"/>
          </p:nvPr>
        </p:nvSpPr>
        <p:spPr>
          <a:xfrm>
            <a:off x="-32463" y="167716"/>
            <a:ext cx="7356803" cy="451167"/>
          </a:xfrm>
        </p:spPr>
        <p:txBody>
          <a:bodyPr/>
          <a:lstStyle/>
          <a:p>
            <a:r>
              <a:rPr lang="en-GB" dirty="0" smtClean="0"/>
              <a:t>OLDER RETIREES: KEY OBSERVATIONS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53</a:t>
            </a:fld>
            <a:endParaRPr lang="en-US" dirty="0"/>
          </a:p>
        </p:txBody>
      </p:sp>
    </p:spTree>
    <p:extLst>
      <p:ext uri="{BB962C8B-B14F-4D97-AF65-F5344CB8AC3E}">
        <p14:creationId xmlns:p14="http://schemas.microsoft.com/office/powerpoint/2010/main" val="3770557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3110692"/>
            <a:ext cx="7106856" cy="10579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555585" y="1451747"/>
            <a:ext cx="8588415" cy="10579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A74EB0F2-648F-F340-8077-1363C8DB6354}" type="slidenum">
              <a:rPr lang="en-US" smtClean="0"/>
              <a:pPr/>
              <a:t>54</a:t>
            </a:fld>
            <a:endParaRPr lang="en-US" dirty="0"/>
          </a:p>
        </p:txBody>
      </p:sp>
      <p:sp>
        <p:nvSpPr>
          <p:cNvPr id="3" name="Text Placeholder 2"/>
          <p:cNvSpPr>
            <a:spLocks noGrp="1"/>
          </p:cNvSpPr>
          <p:nvPr>
            <p:ph type="body" sz="quarter" idx="14"/>
          </p:nvPr>
        </p:nvSpPr>
        <p:spPr>
          <a:xfrm>
            <a:off x="-32464" y="167716"/>
            <a:ext cx="8298343" cy="451167"/>
          </a:xfrm>
        </p:spPr>
        <p:txBody>
          <a:bodyPr/>
          <a:lstStyle/>
          <a:p>
            <a:r>
              <a:rPr lang="en-GB" dirty="0"/>
              <a:t>OLDER </a:t>
            </a:r>
            <a:r>
              <a:rPr lang="en-GB" dirty="0" smtClean="0"/>
              <a:t>RETIREES: WHAT </a:t>
            </a:r>
            <a:r>
              <a:rPr lang="en-GB" dirty="0"/>
              <a:t>THEY HAD TO SAY</a:t>
            </a:r>
          </a:p>
        </p:txBody>
      </p:sp>
      <p:sp>
        <p:nvSpPr>
          <p:cNvPr id="26" name="Rectangle 25"/>
          <p:cNvSpPr/>
          <p:nvPr/>
        </p:nvSpPr>
        <p:spPr>
          <a:xfrm>
            <a:off x="182236" y="3154616"/>
            <a:ext cx="6088283" cy="954107"/>
          </a:xfrm>
          <a:prstGeom prst="rect">
            <a:avLst/>
          </a:prstGeom>
        </p:spPr>
        <p:txBody>
          <a:bodyPr wrap="square">
            <a:spAutoFit/>
          </a:bodyPr>
          <a:lstStyle/>
          <a:p>
            <a:pPr algn="r"/>
            <a:r>
              <a:rPr lang="en-GB" sz="1400" b="1" i="1" dirty="0" smtClean="0">
                <a:solidFill>
                  <a:schemeClr val="bg1"/>
                </a:solidFill>
              </a:rPr>
              <a:t>Q</a:t>
            </a:r>
            <a:r>
              <a:rPr lang="en-GB" sz="1400" b="1" i="1" dirty="0">
                <a:solidFill>
                  <a:schemeClr val="bg1"/>
                </a:solidFill>
              </a:rPr>
              <a:t>: </a:t>
            </a:r>
            <a:r>
              <a:rPr lang="en-GB" sz="1400" b="1" i="1" dirty="0" smtClean="0">
                <a:solidFill>
                  <a:schemeClr val="bg1"/>
                </a:solidFill>
              </a:rPr>
              <a:t>“Why </a:t>
            </a:r>
            <a:r>
              <a:rPr lang="en-GB" sz="1400" b="1" i="1" dirty="0">
                <a:solidFill>
                  <a:schemeClr val="bg1"/>
                </a:solidFill>
              </a:rPr>
              <a:t>do you like the cruise brochure</a:t>
            </a:r>
            <a:r>
              <a:rPr lang="en-GB" sz="1400" b="1" i="1" dirty="0" smtClean="0">
                <a:solidFill>
                  <a:schemeClr val="bg1"/>
                </a:solidFill>
              </a:rPr>
              <a:t>?” </a:t>
            </a:r>
            <a:endParaRPr lang="en-GB" sz="1400" b="1" i="1" dirty="0">
              <a:solidFill>
                <a:schemeClr val="bg1"/>
              </a:solidFill>
            </a:endParaRPr>
          </a:p>
          <a:p>
            <a:pPr algn="r"/>
            <a:r>
              <a:rPr lang="en-GB" sz="1400" b="1" i="1" dirty="0">
                <a:solidFill>
                  <a:schemeClr val="bg1"/>
                </a:solidFill>
              </a:rPr>
              <a:t>“To see where they’re going... And then I did go on their web site to look into it from that. But actually having it in the catalogue, it’s easy to show anyone I want to show it to – where I’m thinking of going.”</a:t>
            </a:r>
          </a:p>
        </p:txBody>
      </p:sp>
      <p:sp>
        <p:nvSpPr>
          <p:cNvPr id="27" name="Rectangle 26"/>
          <p:cNvSpPr/>
          <p:nvPr/>
        </p:nvSpPr>
        <p:spPr>
          <a:xfrm>
            <a:off x="1382648" y="1495509"/>
            <a:ext cx="7408324" cy="954107"/>
          </a:xfrm>
          <a:prstGeom prst="rect">
            <a:avLst/>
          </a:prstGeom>
        </p:spPr>
        <p:txBody>
          <a:bodyPr wrap="square">
            <a:spAutoFit/>
          </a:bodyPr>
          <a:lstStyle/>
          <a:p>
            <a:r>
              <a:rPr lang="en-GB" sz="1400" b="1" i="1" dirty="0">
                <a:solidFill>
                  <a:schemeClr val="bg1"/>
                </a:solidFill>
              </a:rPr>
              <a:t>“I will go through all the brochures eventually and decide if there’s anything there and if there isn’t they get thrown away. There’s an item in one of the older ones I really like, a possible wedding present. I’m keeping it because they haven’t got married and I like the item – I haven’t seen them anywhere else. It’s a reminder.”</a:t>
            </a:r>
          </a:p>
        </p:txBody>
      </p:sp>
    </p:spTree>
    <p:extLst>
      <p:ext uri="{BB962C8B-B14F-4D97-AF65-F5344CB8AC3E}">
        <p14:creationId xmlns:p14="http://schemas.microsoft.com/office/powerpoint/2010/main" val="220437283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6382" y="1239516"/>
            <a:ext cx="7638945" cy="4042924"/>
          </a:xfrm>
        </p:spPr>
        <p:txBody>
          <a:bodyPr/>
          <a:lstStyle/>
          <a:p>
            <a:r>
              <a:rPr lang="en-GB" b="1" dirty="0"/>
              <a:t>Build on their comfort and respect for printed materials</a:t>
            </a:r>
          </a:p>
          <a:p>
            <a:pPr lvl="1">
              <a:buFont typeface="Courier New" panose="02070309020205020404" pitchFamily="49" charset="0"/>
              <a:buChar char="-"/>
            </a:pPr>
            <a:r>
              <a:rPr lang="en-GB" dirty="0"/>
              <a:t>Longer copy works, as does sticking with traditional rules of grammar </a:t>
            </a:r>
          </a:p>
          <a:p>
            <a:pPr lvl="1">
              <a:buFont typeface="Courier New" panose="02070309020205020404" pitchFamily="49" charset="0"/>
              <a:buChar char="-"/>
            </a:pPr>
            <a:r>
              <a:rPr lang="en-GB" dirty="0"/>
              <a:t>Values - as well as good value - are important  to them</a:t>
            </a:r>
          </a:p>
          <a:p>
            <a:pPr lvl="2">
              <a:buFont typeface="Arial Narrow" panose="020B0606020202030204" pitchFamily="34" charset="0"/>
              <a:buChar char="-"/>
            </a:pPr>
            <a:r>
              <a:rPr lang="en-GB" dirty="0"/>
              <a:t>Most will have static income so providing discounts will be appreciated</a:t>
            </a:r>
          </a:p>
          <a:p>
            <a:pPr lvl="2">
              <a:buFont typeface="Arial Narrow" panose="020B0606020202030204" pitchFamily="34" charset="0"/>
              <a:buChar char="-"/>
            </a:pPr>
            <a:r>
              <a:rPr lang="en-GB" dirty="0"/>
              <a:t>But mail will be even more appreciated if it resonates with their world </a:t>
            </a:r>
            <a:r>
              <a:rPr lang="en-GB" dirty="0" smtClean="0"/>
              <a:t>view</a:t>
            </a:r>
          </a:p>
          <a:p>
            <a:pPr lvl="2">
              <a:buFont typeface="Arial Narrow" panose="020B0606020202030204" pitchFamily="34" charset="0"/>
              <a:buChar char="-"/>
            </a:pPr>
            <a:endParaRPr lang="en-GB" dirty="0"/>
          </a:p>
          <a:p>
            <a:r>
              <a:rPr lang="en-GB" b="1" dirty="0"/>
              <a:t>Remember that many are alone – and not all by choice</a:t>
            </a:r>
          </a:p>
          <a:p>
            <a:pPr lvl="1">
              <a:buFont typeface="Courier New" panose="02070309020205020404" pitchFamily="49" charset="0"/>
              <a:buChar char="-"/>
            </a:pPr>
            <a:r>
              <a:rPr lang="en-GB" dirty="0"/>
              <a:t>For them, mail includes personal messages between friends or relatives</a:t>
            </a:r>
          </a:p>
          <a:p>
            <a:pPr lvl="1">
              <a:buFont typeface="Courier New" panose="02070309020205020404" pitchFamily="49" charset="0"/>
              <a:buChar char="-"/>
            </a:pPr>
            <a:r>
              <a:rPr lang="en-GB" dirty="0"/>
              <a:t>Create copy that – like the radio – can offer ‘company’ as well as content</a:t>
            </a:r>
          </a:p>
          <a:p>
            <a:pPr lvl="1">
              <a:buFont typeface="Courier New" panose="02070309020205020404" pitchFamily="49" charset="0"/>
              <a:buChar char="-"/>
            </a:pPr>
            <a:r>
              <a:rPr lang="en-GB" dirty="0"/>
              <a:t>Relevant mail can be saved, savoured and shared </a:t>
            </a:r>
          </a:p>
          <a:p>
            <a:pPr lvl="2">
              <a:buFont typeface="Arial Narrow" panose="020B0606020202030204" pitchFamily="34" charset="0"/>
              <a:buChar char="-"/>
            </a:pPr>
            <a:r>
              <a:rPr lang="en-GB" dirty="0"/>
              <a:t>Think beyond them and beyond immediate response – and remember their user experience can influence many others</a:t>
            </a:r>
          </a:p>
          <a:p>
            <a:pPr lvl="2"/>
            <a:endParaRPr lang="en-GB" dirty="0"/>
          </a:p>
          <a:p>
            <a:r>
              <a:rPr lang="en-GB" b="1" dirty="0"/>
              <a:t>Response is more likely to come by post </a:t>
            </a:r>
          </a:p>
          <a:p>
            <a:pPr lvl="1">
              <a:buFont typeface="Courier New" panose="02070309020205020404" pitchFamily="49" charset="0"/>
              <a:buChar char="-"/>
            </a:pPr>
            <a:r>
              <a:rPr lang="en-GB" dirty="0"/>
              <a:t>But telephone – and even digital – response is possible</a:t>
            </a:r>
          </a:p>
          <a:p>
            <a:endParaRPr lang="en-GB" sz="1200" dirty="0"/>
          </a:p>
          <a:p>
            <a:pPr lvl="2">
              <a:buFont typeface="Arial Narrow" panose="020B0606020202030204" pitchFamily="34" charset="0"/>
              <a:buChar char="-"/>
            </a:pPr>
            <a:endParaRPr lang="en-GB" dirty="0"/>
          </a:p>
          <a:p>
            <a:pPr>
              <a:buFont typeface="Arial Narrow" panose="020B0606020202030204" pitchFamily="34" charset="0"/>
              <a:buChar char="-"/>
            </a:pPr>
            <a:endParaRPr lang="en-GB" sz="1200" dirty="0"/>
          </a:p>
        </p:txBody>
      </p:sp>
      <p:sp>
        <p:nvSpPr>
          <p:cNvPr id="3" name="Text Placeholder 2"/>
          <p:cNvSpPr>
            <a:spLocks noGrp="1"/>
          </p:cNvSpPr>
          <p:nvPr>
            <p:ph type="body" sz="quarter" idx="14"/>
          </p:nvPr>
        </p:nvSpPr>
        <p:spPr>
          <a:xfrm>
            <a:off x="-32463" y="167716"/>
            <a:ext cx="4632404" cy="451167"/>
          </a:xfrm>
        </p:spPr>
        <p:txBody>
          <a:bodyPr/>
          <a:lstStyle/>
          <a:p>
            <a:r>
              <a:rPr lang="en-GB" dirty="0" smtClean="0"/>
              <a:t>OLDER RETIREES: TIPS</a:t>
            </a:r>
            <a:endParaRPr lang="en-GB" dirty="0"/>
          </a:p>
        </p:txBody>
      </p:sp>
      <p:sp>
        <p:nvSpPr>
          <p:cNvPr id="4" name="Slide Number Placeholder 3"/>
          <p:cNvSpPr>
            <a:spLocks noGrp="1"/>
          </p:cNvSpPr>
          <p:nvPr>
            <p:ph type="sldNum" sz="quarter" idx="4"/>
          </p:nvPr>
        </p:nvSpPr>
        <p:spPr/>
        <p:txBody>
          <a:bodyPr/>
          <a:lstStyle/>
          <a:p>
            <a:fld id="{A74EB0F2-648F-F340-8077-1363C8DB6354}" type="slidenum">
              <a:rPr lang="en-US" smtClean="0"/>
              <a:pPr/>
              <a:t>55</a:t>
            </a:fld>
            <a:endParaRPr lang="en-US" dirty="0"/>
          </a:p>
        </p:txBody>
      </p:sp>
    </p:spTree>
    <p:extLst>
      <p:ext uri="{BB962C8B-B14F-4D97-AF65-F5344CB8AC3E}">
        <p14:creationId xmlns:p14="http://schemas.microsoft.com/office/powerpoint/2010/main" val="1136591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643" y="966865"/>
            <a:ext cx="2834227" cy="384721"/>
          </a:xfrm>
        </p:spPr>
        <p:txBody>
          <a:bodyPr/>
          <a:lstStyle/>
          <a:p>
            <a:r>
              <a:rPr lang="en-GB" dirty="0" smtClean="0"/>
              <a:t>Thank you</a:t>
            </a:r>
            <a:endParaRPr lang="en-GB" dirty="0"/>
          </a:p>
        </p:txBody>
      </p:sp>
      <p:sp>
        <p:nvSpPr>
          <p:cNvPr id="3" name="Text Placeholder 2"/>
          <p:cNvSpPr>
            <a:spLocks noGrp="1"/>
          </p:cNvSpPr>
          <p:nvPr>
            <p:ph type="body" sz="quarter" idx="18"/>
          </p:nvPr>
        </p:nvSpPr>
        <p:spPr>
          <a:xfrm>
            <a:off x="-21643" y="2158514"/>
            <a:ext cx="676650" cy="323165"/>
          </a:xfrm>
        </p:spPr>
        <p:txBody>
          <a:bodyPr/>
          <a:lstStyle/>
          <a:p>
            <a:endParaRPr lang="en-GB" dirty="0"/>
          </a:p>
        </p:txBody>
      </p:sp>
      <p:sp>
        <p:nvSpPr>
          <p:cNvPr id="4" name="Text Placeholder 3"/>
          <p:cNvSpPr>
            <a:spLocks noGrp="1"/>
          </p:cNvSpPr>
          <p:nvPr>
            <p:ph type="body" sz="quarter" idx="19"/>
          </p:nvPr>
        </p:nvSpPr>
        <p:spPr>
          <a:xfrm>
            <a:off x="-21644" y="2876727"/>
            <a:ext cx="676650" cy="323165"/>
          </a:xfrm>
        </p:spPr>
        <p:txBody>
          <a:bodyPr/>
          <a:lstStyle/>
          <a:p>
            <a:endParaRPr lang="en-GB" dirty="0"/>
          </a:p>
        </p:txBody>
      </p:sp>
      <p:sp>
        <p:nvSpPr>
          <p:cNvPr id="5" name="Text Placeholder 4"/>
          <p:cNvSpPr>
            <a:spLocks noGrp="1"/>
          </p:cNvSpPr>
          <p:nvPr>
            <p:ph type="body" sz="quarter" idx="20"/>
          </p:nvPr>
        </p:nvSpPr>
        <p:spPr>
          <a:xfrm>
            <a:off x="-21643" y="2517620"/>
            <a:ext cx="676650" cy="323165"/>
          </a:xfrm>
        </p:spPr>
        <p:txBody>
          <a:bodyPr/>
          <a:lstStyle/>
          <a:p>
            <a:endParaRPr lang="en-GB" dirty="0"/>
          </a:p>
        </p:txBody>
      </p:sp>
      <p:sp>
        <p:nvSpPr>
          <p:cNvPr id="9" name="Slide Number Placeholder 1"/>
          <p:cNvSpPr>
            <a:spLocks noGrp="1"/>
          </p:cNvSpPr>
          <p:nvPr>
            <p:ph type="sldNum" sz="quarter" idx="4"/>
          </p:nvPr>
        </p:nvSpPr>
        <p:spPr>
          <a:xfrm>
            <a:off x="8204302" y="5503347"/>
            <a:ext cx="502688" cy="304271"/>
          </a:xfrm>
          <a:prstGeom prst="rect">
            <a:avLst/>
          </a:prstGeom>
        </p:spPr>
        <p:txBody>
          <a:bodyPr/>
          <a:lstStyle/>
          <a:p>
            <a:pPr algn="ctr"/>
            <a:fld id="{A74EB0F2-648F-F340-8077-1363C8DB6354}" type="slidenum">
              <a:rPr lang="en-US" sz="900" b="1" smtClean="0">
                <a:solidFill>
                  <a:schemeClr val="bg1"/>
                </a:solidFill>
                <a:latin typeface="+mj-lt"/>
              </a:rPr>
              <a:pPr algn="ctr"/>
              <a:t>56</a:t>
            </a:fld>
            <a:endParaRPr lang="en-US" sz="900" b="1" dirty="0">
              <a:solidFill>
                <a:schemeClr val="bg1"/>
              </a:solidFill>
              <a:latin typeface="+mj-lt"/>
            </a:endParaRPr>
          </a:p>
        </p:txBody>
      </p:sp>
    </p:spTree>
    <p:extLst>
      <p:ext uri="{BB962C8B-B14F-4D97-AF65-F5344CB8AC3E}">
        <p14:creationId xmlns:p14="http://schemas.microsoft.com/office/powerpoint/2010/main" val="3917969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smtClean="0"/>
              <a:t>… BUT HOW THEY RESPOND VARIES </a:t>
            </a:r>
            <a:endParaRPr lang="en-GB" dirty="0"/>
          </a:p>
        </p:txBody>
      </p:sp>
      <p:graphicFrame>
        <p:nvGraphicFramePr>
          <p:cNvPr id="6" name="Chart 5"/>
          <p:cNvGraphicFramePr/>
          <p:nvPr>
            <p:extLst>
              <p:ext uri="{D42A27DB-BD31-4B8C-83A1-F6EECF244321}">
                <p14:modId xmlns:p14="http://schemas.microsoft.com/office/powerpoint/2010/main" val="790306644"/>
              </p:ext>
            </p:extLst>
          </p:nvPr>
        </p:nvGraphicFramePr>
        <p:xfrm>
          <a:off x="631825" y="883339"/>
          <a:ext cx="7849456" cy="430883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49396" y="5375611"/>
            <a:ext cx="2398413" cy="215444"/>
          </a:xfrm>
          <a:prstGeom prst="rect">
            <a:avLst/>
          </a:prstGeom>
          <a:noFill/>
        </p:spPr>
        <p:txBody>
          <a:bodyPr wrap="none" rtlCol="0">
            <a:spAutoFit/>
          </a:bodyPr>
          <a:lstStyle/>
          <a:p>
            <a:r>
              <a:rPr lang="en-GB" sz="800" dirty="0" smtClean="0"/>
              <a:t>Source: TGI, Q3 2015: Multiple answers allowed</a:t>
            </a:r>
            <a:endParaRPr lang="en-GB" sz="800" dirty="0"/>
          </a:p>
        </p:txBody>
      </p:sp>
      <p:sp>
        <p:nvSpPr>
          <p:cNvPr id="18" name="Slide Number Placeholder 11"/>
          <p:cNvSpPr txBox="1">
            <a:spLocks/>
          </p:cNvSpPr>
          <p:nvPr/>
        </p:nvSpPr>
        <p:spPr>
          <a:xfrm>
            <a:off x="8208722" y="5462417"/>
            <a:ext cx="502688" cy="304271"/>
          </a:xfrm>
          <a:prstGeom prst="rect">
            <a:avLst/>
          </a:prstGeom>
        </p:spPr>
        <p:txBody>
          <a:bodyPr vert="horz" lIns="91440" tIns="45720" rIns="91440" bIns="45720" rtlCol="0" anchor="ctr"/>
          <a:lstStyle>
            <a:defPPr>
              <a:defRPr lang="en-US"/>
            </a:defPPr>
            <a:lvl1pPr marL="0" algn="ctr" defTabSz="457200" rtl="0" eaLnBrk="1" latinLnBrk="0" hangingPunct="1">
              <a:defRPr sz="1100" b="1"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4EB0F2-648F-F340-8077-1363C8DB6354}" type="slidenum">
              <a:rPr lang="en-US" sz="900" smtClean="0">
                <a:solidFill>
                  <a:srgbClr val="FFFFFF"/>
                </a:solidFill>
              </a:rPr>
              <a:pPr/>
              <a:t>6</a:t>
            </a:fld>
            <a:endParaRPr lang="en-US" sz="900" dirty="0">
              <a:solidFill>
                <a:srgbClr val="FFFFFF"/>
              </a:solidFill>
            </a:endParaRPr>
          </a:p>
        </p:txBody>
      </p:sp>
      <p:sp>
        <p:nvSpPr>
          <p:cNvPr id="8" name="Text Placeholder 3"/>
          <p:cNvSpPr>
            <a:spLocks noGrp="1"/>
          </p:cNvSpPr>
          <p:nvPr>
            <p:ph type="body" sz="quarter" idx="12"/>
          </p:nvPr>
        </p:nvSpPr>
        <p:spPr>
          <a:xfrm>
            <a:off x="449396" y="883339"/>
            <a:ext cx="8571774" cy="940950"/>
          </a:xfrm>
        </p:spPr>
        <p:txBody>
          <a:bodyPr/>
          <a:lstStyle/>
          <a:p>
            <a:pPr marL="0" indent="0">
              <a:buNone/>
            </a:pPr>
            <a:r>
              <a:rPr lang="en-US" sz="1600" b="1" dirty="0" smtClean="0"/>
              <a:t>The channels used by those who bought/ordered varied by life stage</a:t>
            </a:r>
            <a:endParaRPr lang="en-US" sz="1600" b="1" dirty="0"/>
          </a:p>
        </p:txBody>
      </p:sp>
    </p:spTree>
    <p:extLst>
      <p:ext uri="{BB962C8B-B14F-4D97-AF65-F5344CB8AC3E}">
        <p14:creationId xmlns:p14="http://schemas.microsoft.com/office/powerpoint/2010/main" val="2364209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32463" y="167716"/>
            <a:ext cx="2851467" cy="451167"/>
          </a:xfrm>
        </p:spPr>
        <p:txBody>
          <a:bodyPr/>
          <a:lstStyle/>
          <a:p>
            <a:r>
              <a:rPr lang="en-GB" dirty="0" smtClean="0"/>
              <a:t>FLEDGLINGS</a:t>
            </a:r>
            <a:endParaRPr lang="en-US" dirty="0"/>
          </a:p>
        </p:txBody>
      </p:sp>
      <p:sp>
        <p:nvSpPr>
          <p:cNvPr id="10" name="TextBox 9"/>
          <p:cNvSpPr txBox="1"/>
          <p:nvPr/>
        </p:nvSpPr>
        <p:spPr>
          <a:xfrm>
            <a:off x="3396851" y="2505932"/>
            <a:ext cx="2021310" cy="738664"/>
          </a:xfrm>
          <a:prstGeom prst="rect">
            <a:avLst/>
          </a:prstGeom>
          <a:noFill/>
        </p:spPr>
        <p:txBody>
          <a:bodyPr wrap="square" rtlCol="0">
            <a:spAutoFit/>
          </a:bodyPr>
          <a:lstStyle/>
          <a:p>
            <a:r>
              <a:rPr lang="en-GB" sz="1400" b="1" dirty="0"/>
              <a:t>bought </a:t>
            </a:r>
            <a:r>
              <a:rPr lang="en-GB" sz="1400" b="1" dirty="0" smtClean="0"/>
              <a:t>/ ordered as </a:t>
            </a:r>
            <a:r>
              <a:rPr lang="en-GB" sz="1400" b="1" dirty="0"/>
              <a:t>a result of addressed </a:t>
            </a:r>
            <a:r>
              <a:rPr lang="en-GB" sz="1400" b="1" dirty="0" smtClean="0"/>
              <a:t>mail</a:t>
            </a:r>
            <a:endParaRPr lang="en-GB" sz="1400" b="1" dirty="0"/>
          </a:p>
        </p:txBody>
      </p:sp>
      <p:sp>
        <p:nvSpPr>
          <p:cNvPr id="15" name="TextBox 14"/>
          <p:cNvSpPr txBox="1"/>
          <p:nvPr/>
        </p:nvSpPr>
        <p:spPr>
          <a:xfrm>
            <a:off x="1629905" y="1398801"/>
            <a:ext cx="1818858" cy="523220"/>
          </a:xfrm>
          <a:prstGeom prst="rect">
            <a:avLst/>
          </a:prstGeom>
          <a:noFill/>
        </p:spPr>
        <p:txBody>
          <a:bodyPr wrap="square" rtlCol="0">
            <a:spAutoFit/>
          </a:bodyPr>
          <a:lstStyle/>
          <a:p>
            <a:r>
              <a:rPr lang="en-GB" sz="1400" b="1" dirty="0"/>
              <a:t>o</a:t>
            </a:r>
            <a:r>
              <a:rPr lang="en-GB" sz="1400" b="1" dirty="0" smtClean="0"/>
              <a:t>f Fledglings are 18-24 </a:t>
            </a:r>
            <a:r>
              <a:rPr lang="en-GB" sz="1400" b="1" dirty="0"/>
              <a:t>years old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0"/>
            <a:ext cx="3810000" cy="5720378"/>
          </a:xfrm>
          <a:prstGeom prst="rect">
            <a:avLst/>
          </a:prstGeom>
        </p:spPr>
      </p:pic>
      <p:grpSp>
        <p:nvGrpSpPr>
          <p:cNvPr id="35" name="Group 34"/>
          <p:cNvGrpSpPr/>
          <p:nvPr/>
        </p:nvGrpSpPr>
        <p:grpSpPr>
          <a:xfrm>
            <a:off x="2637689" y="769967"/>
            <a:ext cx="146735" cy="412283"/>
            <a:chOff x="3871732" y="383817"/>
            <a:chExt cx="451412" cy="1268338"/>
          </a:xfrm>
          <a:solidFill>
            <a:schemeClr val="accent1"/>
          </a:solidFill>
        </p:grpSpPr>
        <p:sp>
          <p:nvSpPr>
            <p:cNvPr id="36" name="Round Same Side Corner Rectangle 35"/>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2827639" y="769967"/>
            <a:ext cx="146735" cy="412283"/>
            <a:chOff x="3871732" y="383817"/>
            <a:chExt cx="451412" cy="1268338"/>
          </a:xfrm>
          <a:solidFill>
            <a:schemeClr val="accent1"/>
          </a:solidFill>
        </p:grpSpPr>
        <p:sp>
          <p:nvSpPr>
            <p:cNvPr id="39" name="Round Same Side Corner Rectangle 38"/>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3017590" y="769967"/>
            <a:ext cx="146735" cy="412283"/>
            <a:chOff x="3871732" y="383817"/>
            <a:chExt cx="451412" cy="1268338"/>
          </a:xfrm>
          <a:solidFill>
            <a:schemeClr val="accent1"/>
          </a:solidFill>
        </p:grpSpPr>
        <p:sp>
          <p:nvSpPr>
            <p:cNvPr id="42" name="Round Same Side Corner Rectangle 41"/>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TextBox 43"/>
          <p:cNvSpPr txBox="1"/>
          <p:nvPr/>
        </p:nvSpPr>
        <p:spPr>
          <a:xfrm>
            <a:off x="3119669" y="951075"/>
            <a:ext cx="603050" cy="307777"/>
          </a:xfrm>
          <a:prstGeom prst="rect">
            <a:avLst/>
          </a:prstGeom>
          <a:noFill/>
        </p:spPr>
        <p:txBody>
          <a:bodyPr wrap="none" rtlCol="0">
            <a:spAutoFit/>
          </a:bodyPr>
          <a:lstStyle/>
          <a:p>
            <a:r>
              <a:rPr lang="en-GB" sz="1400" b="1" dirty="0" smtClean="0"/>
              <a:t>circa</a:t>
            </a:r>
            <a:endParaRPr lang="en-GB" sz="1400" b="1" dirty="0"/>
          </a:p>
        </p:txBody>
      </p:sp>
      <p:sp>
        <p:nvSpPr>
          <p:cNvPr id="45" name="TextBox 44"/>
          <p:cNvSpPr txBox="1"/>
          <p:nvPr/>
        </p:nvSpPr>
        <p:spPr>
          <a:xfrm>
            <a:off x="3533217" y="597032"/>
            <a:ext cx="561372" cy="769441"/>
          </a:xfrm>
          <a:prstGeom prst="rect">
            <a:avLst/>
          </a:prstGeom>
          <a:noFill/>
        </p:spPr>
        <p:txBody>
          <a:bodyPr wrap="none" rtlCol="0">
            <a:spAutoFit/>
          </a:bodyPr>
          <a:lstStyle/>
          <a:p>
            <a:r>
              <a:rPr lang="en-GB" sz="4400" dirty="0" smtClean="0">
                <a:solidFill>
                  <a:schemeClr val="accent1"/>
                </a:solidFill>
                <a:latin typeface="Arial Black" panose="020B0A04020102020204" pitchFamily="34" charset="0"/>
              </a:rPr>
              <a:t>3</a:t>
            </a:r>
            <a:endParaRPr lang="en-GB" sz="2000" dirty="0">
              <a:solidFill>
                <a:schemeClr val="accent1"/>
              </a:solidFill>
              <a:latin typeface="Arial Black" panose="020B0A04020102020204" pitchFamily="34" charset="0"/>
            </a:endParaRPr>
          </a:p>
        </p:txBody>
      </p:sp>
      <p:sp>
        <p:nvSpPr>
          <p:cNvPr id="46" name="TextBox 45"/>
          <p:cNvSpPr txBox="1"/>
          <p:nvPr/>
        </p:nvSpPr>
        <p:spPr>
          <a:xfrm>
            <a:off x="3913118" y="951075"/>
            <a:ext cx="1375698" cy="307777"/>
          </a:xfrm>
          <a:prstGeom prst="rect">
            <a:avLst/>
          </a:prstGeom>
          <a:noFill/>
        </p:spPr>
        <p:txBody>
          <a:bodyPr wrap="none" rtlCol="0">
            <a:spAutoFit/>
          </a:bodyPr>
          <a:lstStyle/>
          <a:p>
            <a:r>
              <a:rPr lang="en-GB" sz="1400" b="1" dirty="0" smtClean="0"/>
              <a:t>million people</a:t>
            </a:r>
            <a:endParaRPr lang="en-GB" sz="1400" b="1" dirty="0"/>
          </a:p>
        </p:txBody>
      </p:sp>
      <p:graphicFrame>
        <p:nvGraphicFramePr>
          <p:cNvPr id="47" name="Chart 46"/>
          <p:cNvGraphicFramePr/>
          <p:nvPr>
            <p:extLst>
              <p:ext uri="{D42A27DB-BD31-4B8C-83A1-F6EECF244321}">
                <p14:modId xmlns:p14="http://schemas.microsoft.com/office/powerpoint/2010/main" val="1324898086"/>
              </p:ext>
            </p:extLst>
          </p:nvPr>
        </p:nvGraphicFramePr>
        <p:xfrm>
          <a:off x="-167462" y="778728"/>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p:cNvSpPr txBox="1"/>
          <p:nvPr/>
        </p:nvSpPr>
        <p:spPr>
          <a:xfrm>
            <a:off x="137210" y="1314549"/>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52</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49" name="Chart 48"/>
          <p:cNvGraphicFramePr/>
          <p:nvPr>
            <p:extLst>
              <p:ext uri="{D42A27DB-BD31-4B8C-83A1-F6EECF244321}">
                <p14:modId xmlns:p14="http://schemas.microsoft.com/office/powerpoint/2010/main" val="636985006"/>
              </p:ext>
            </p:extLst>
          </p:nvPr>
        </p:nvGraphicFramePr>
        <p:xfrm>
          <a:off x="1640945" y="1864148"/>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Box 49"/>
          <p:cNvSpPr txBox="1"/>
          <p:nvPr/>
        </p:nvSpPr>
        <p:spPr>
          <a:xfrm>
            <a:off x="1957191" y="2399969"/>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23</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51" name="TextBox 50"/>
          <p:cNvSpPr txBox="1"/>
          <p:nvPr/>
        </p:nvSpPr>
        <p:spPr>
          <a:xfrm>
            <a:off x="1629904" y="3586416"/>
            <a:ext cx="3225675" cy="738664"/>
          </a:xfrm>
          <a:prstGeom prst="rect">
            <a:avLst/>
          </a:prstGeom>
          <a:noFill/>
        </p:spPr>
        <p:txBody>
          <a:bodyPr wrap="square" rtlCol="0">
            <a:spAutoFit/>
          </a:bodyPr>
          <a:lstStyle/>
          <a:p>
            <a:r>
              <a:rPr lang="en-GB" sz="1400" b="1" dirty="0" smtClean="0"/>
              <a:t>Agree they are </a:t>
            </a:r>
            <a:r>
              <a:rPr lang="en-GB" sz="1400" b="1" dirty="0"/>
              <a:t>more likely to look at mail that is printed on high quality materials</a:t>
            </a:r>
          </a:p>
        </p:txBody>
      </p:sp>
      <p:graphicFrame>
        <p:nvGraphicFramePr>
          <p:cNvPr id="52" name="Chart 51"/>
          <p:cNvGraphicFramePr/>
          <p:nvPr>
            <p:extLst>
              <p:ext uri="{D42A27DB-BD31-4B8C-83A1-F6EECF244321}">
                <p14:modId xmlns:p14="http://schemas.microsoft.com/office/powerpoint/2010/main" val="1760332152"/>
              </p:ext>
            </p:extLst>
          </p:nvPr>
        </p:nvGraphicFramePr>
        <p:xfrm>
          <a:off x="-167462" y="2966343"/>
          <a:ext cx="2170062" cy="1791635"/>
        </p:xfrm>
        <a:graphic>
          <a:graphicData uri="http://schemas.openxmlformats.org/drawingml/2006/chart">
            <c:chart xmlns:c="http://schemas.openxmlformats.org/drawingml/2006/chart" xmlns:r="http://schemas.openxmlformats.org/officeDocument/2006/relationships" r:id="rId6"/>
          </a:graphicData>
        </a:graphic>
      </p:graphicFrame>
      <p:sp>
        <p:nvSpPr>
          <p:cNvPr id="53" name="TextBox 52"/>
          <p:cNvSpPr txBox="1"/>
          <p:nvPr/>
        </p:nvSpPr>
        <p:spPr>
          <a:xfrm>
            <a:off x="137210" y="3502164"/>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38</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54" name="TextBox 53"/>
          <p:cNvSpPr txBox="1"/>
          <p:nvPr/>
        </p:nvSpPr>
        <p:spPr>
          <a:xfrm>
            <a:off x="1391009" y="4365035"/>
            <a:ext cx="1569430" cy="646331"/>
          </a:xfrm>
          <a:prstGeom prst="rect">
            <a:avLst/>
          </a:prstGeom>
          <a:noFill/>
        </p:spPr>
        <p:txBody>
          <a:bodyPr wrap="square" anchor="ctr">
            <a:spAutoFit/>
          </a:bodyPr>
          <a:lstStyle/>
          <a:p>
            <a:pPr algn="ctr">
              <a:defRPr/>
            </a:pPr>
            <a:r>
              <a:rPr lang="en-US" sz="3600" b="1" dirty="0" smtClean="0">
                <a:solidFill>
                  <a:srgbClr val="000000"/>
                </a:solidFill>
                <a:cs typeface="Arial"/>
              </a:rPr>
              <a:t>+32</a:t>
            </a:r>
            <a:r>
              <a:rPr lang="en-US" sz="3200" b="1" baseline="30000" dirty="0" smtClean="0">
                <a:solidFill>
                  <a:srgbClr val="000000"/>
                </a:solidFill>
                <a:cs typeface="Arial"/>
              </a:rPr>
              <a:t>%</a:t>
            </a:r>
            <a:endParaRPr lang="en-US" sz="3200" b="1" baseline="30000" dirty="0">
              <a:solidFill>
                <a:srgbClr val="000000"/>
              </a:solidFill>
              <a:cs typeface="Arial"/>
            </a:endParaRPr>
          </a:p>
        </p:txBody>
      </p:sp>
      <p:sp>
        <p:nvSpPr>
          <p:cNvPr id="55" name="TextBox 54"/>
          <p:cNvSpPr txBox="1"/>
          <p:nvPr/>
        </p:nvSpPr>
        <p:spPr>
          <a:xfrm>
            <a:off x="2937220" y="4524245"/>
            <a:ext cx="2344801" cy="738664"/>
          </a:xfrm>
          <a:prstGeom prst="rect">
            <a:avLst/>
          </a:prstGeom>
          <a:noFill/>
        </p:spPr>
        <p:txBody>
          <a:bodyPr wrap="square" rtlCol="0">
            <a:spAutoFit/>
          </a:bodyPr>
          <a:lstStyle/>
          <a:p>
            <a:r>
              <a:rPr lang="en-GB" sz="1400" b="1" dirty="0"/>
              <a:t>m</a:t>
            </a:r>
            <a:r>
              <a:rPr lang="en-GB" sz="1400" b="1" dirty="0" smtClean="0"/>
              <a:t>ore likely to say </a:t>
            </a:r>
            <a:r>
              <a:rPr lang="en-GB" sz="1400" b="1" dirty="0"/>
              <a:t>they trust information in print </a:t>
            </a:r>
            <a:r>
              <a:rPr lang="en-GB" sz="1400" b="1" dirty="0" smtClean="0"/>
              <a:t>than on the internet</a:t>
            </a:r>
            <a:endParaRPr lang="en-GB" sz="1400" b="1" dirty="0"/>
          </a:p>
        </p:txBody>
      </p:sp>
      <p:sp>
        <p:nvSpPr>
          <p:cNvPr id="18" name="Right Triangle 17"/>
          <p:cNvSpPr/>
          <p:nvPr/>
        </p:nvSpPr>
        <p:spPr>
          <a:xfrm flipH="1">
            <a:off x="1507482" y="4740623"/>
            <a:ext cx="1400979" cy="45166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grpSp>
        <p:nvGrpSpPr>
          <p:cNvPr id="58" name="Group 16"/>
          <p:cNvGrpSpPr/>
          <p:nvPr/>
        </p:nvGrpSpPr>
        <p:grpSpPr>
          <a:xfrm>
            <a:off x="7811811" y="5539619"/>
            <a:ext cx="1287670" cy="180759"/>
            <a:chOff x="8164619" y="6615952"/>
            <a:chExt cx="1695174" cy="242048"/>
          </a:xfrm>
        </p:grpSpPr>
        <p:grpSp>
          <p:nvGrpSpPr>
            <p:cNvPr id="59" name="Group 18"/>
            <p:cNvGrpSpPr/>
            <p:nvPr/>
          </p:nvGrpSpPr>
          <p:grpSpPr>
            <a:xfrm>
              <a:off x="8164619" y="6615952"/>
              <a:ext cx="1695174" cy="242048"/>
              <a:chOff x="8164619" y="6615952"/>
              <a:chExt cx="1695174" cy="242048"/>
            </a:xfrm>
          </p:grpSpPr>
          <p:sp>
            <p:nvSpPr>
              <p:cNvPr id="61" name="Rectangle 60"/>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2" name="Rectangle 61"/>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3" name="Rectangle 62"/>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4" name="Rectangle 63"/>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5" name="Rectangle 64"/>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6" name="Rectangle 65"/>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60" name="Rectangle 59"/>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 name="Slide Number Placeholder 3"/>
          <p:cNvSpPr>
            <a:spLocks noGrp="1"/>
          </p:cNvSpPr>
          <p:nvPr>
            <p:ph type="sldNum" sz="quarter" idx="4"/>
          </p:nvPr>
        </p:nvSpPr>
        <p:spPr/>
        <p:txBody>
          <a:bodyPr/>
          <a:lstStyle/>
          <a:p>
            <a:fld id="{A74EB0F2-648F-F340-8077-1363C8DB6354}" type="slidenum">
              <a:rPr lang="en-US" smtClean="0"/>
              <a:pPr/>
              <a:t>7</a:t>
            </a:fld>
            <a:endParaRPr lang="en-US" dirty="0"/>
          </a:p>
        </p:txBody>
      </p:sp>
    </p:spTree>
    <p:extLst>
      <p:ext uri="{BB962C8B-B14F-4D97-AF65-F5344CB8AC3E}">
        <p14:creationId xmlns:p14="http://schemas.microsoft.com/office/powerpoint/2010/main" val="159469108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8</a:t>
            </a:fld>
            <a:endParaRPr lang="en-US" dirty="0"/>
          </a:p>
        </p:txBody>
      </p:sp>
      <p:sp>
        <p:nvSpPr>
          <p:cNvPr id="3" name="Text Placeholder 2"/>
          <p:cNvSpPr>
            <a:spLocks noGrp="1"/>
          </p:cNvSpPr>
          <p:nvPr>
            <p:ph type="body" sz="quarter" idx="14"/>
          </p:nvPr>
        </p:nvSpPr>
        <p:spPr>
          <a:xfrm>
            <a:off x="-32464" y="167716"/>
            <a:ext cx="6672321" cy="451167"/>
          </a:xfrm>
        </p:spPr>
        <p:txBody>
          <a:bodyPr/>
          <a:lstStyle/>
          <a:p>
            <a:r>
              <a:rPr lang="en-GB" dirty="0" smtClean="0"/>
              <a:t>FLEDGLINGS: KEY OBSERVATIONS</a:t>
            </a:r>
            <a:endParaRPr lang="en-GB" dirty="0"/>
          </a:p>
        </p:txBody>
      </p:sp>
      <p:sp>
        <p:nvSpPr>
          <p:cNvPr id="4" name="Text Placeholder 3"/>
          <p:cNvSpPr>
            <a:spLocks noGrp="1"/>
          </p:cNvSpPr>
          <p:nvPr>
            <p:ph type="body" sz="quarter" idx="12"/>
          </p:nvPr>
        </p:nvSpPr>
        <p:spPr>
          <a:xfrm>
            <a:off x="446382" y="1239516"/>
            <a:ext cx="7638945" cy="4042924"/>
          </a:xfrm>
        </p:spPr>
        <p:txBody>
          <a:bodyPr/>
          <a:lstStyle/>
          <a:p>
            <a:r>
              <a:rPr lang="en-GB" b="1" dirty="0" smtClean="0"/>
              <a:t>Fledglings </a:t>
            </a:r>
            <a:r>
              <a:rPr lang="en-GB" b="1" dirty="0"/>
              <a:t>are conscious of their social status and identities</a:t>
            </a:r>
          </a:p>
          <a:p>
            <a:pPr lvl="1">
              <a:buFont typeface="Courier New" panose="02070309020205020404" pitchFamily="49" charset="0"/>
              <a:buChar char="-"/>
            </a:pPr>
            <a:r>
              <a:rPr lang="en-GB" dirty="0"/>
              <a:t>The design, tone and style of mail should help define the brand but also encourage their desire to share which supports their social self</a:t>
            </a:r>
          </a:p>
          <a:p>
            <a:pPr lvl="1"/>
            <a:endParaRPr lang="en-GB" dirty="0"/>
          </a:p>
          <a:p>
            <a:r>
              <a:rPr lang="en-GB" b="1" dirty="0"/>
              <a:t>Mail is novel</a:t>
            </a:r>
          </a:p>
          <a:p>
            <a:pPr lvl="1">
              <a:buFont typeface="Courier New" panose="02070309020205020404" pitchFamily="49" charset="0"/>
              <a:buChar char="-"/>
            </a:pPr>
            <a:r>
              <a:rPr lang="en-GB" dirty="0"/>
              <a:t>Make it clear that this item is for them not their parents and guide them through next steps; giving them both digital and analogue options</a:t>
            </a:r>
          </a:p>
          <a:p>
            <a:pPr lvl="1"/>
            <a:endParaRPr lang="en-GB" dirty="0"/>
          </a:p>
          <a:p>
            <a:r>
              <a:rPr lang="en-GB" b="1" dirty="0"/>
              <a:t>Mail engages and stimulates</a:t>
            </a:r>
          </a:p>
          <a:p>
            <a:pPr lvl="1">
              <a:buFont typeface="Courier New" panose="02070309020205020404" pitchFamily="49" charset="0"/>
              <a:buChar char="-"/>
            </a:pPr>
            <a:r>
              <a:rPr lang="en-GB" dirty="0"/>
              <a:t>Leverage relevant content, imagery and tactile engagement to savour or share</a:t>
            </a:r>
          </a:p>
          <a:p>
            <a:endParaRPr lang="en-GB" sz="12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126495">
            <a:off x="7469841" y="3814769"/>
            <a:ext cx="1468920" cy="13733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 Placeholder 4"/>
          <p:cNvSpPr>
            <a:spLocks noGrp="1"/>
          </p:cNvSpPr>
          <p:nvPr>
            <p:ph type="body" sz="quarter" idx="15"/>
          </p:nvPr>
        </p:nvSpPr>
        <p:spPr>
          <a:xfrm>
            <a:off x="-32464" y="612658"/>
            <a:ext cx="5037258" cy="451167"/>
          </a:xfrm>
        </p:spPr>
        <p:txBody>
          <a:bodyPr/>
          <a:lstStyle/>
          <a:p>
            <a:r>
              <a:rPr lang="en-GB" dirty="0" smtClean="0"/>
              <a:t>AND RECOMMENDATIONS</a:t>
            </a:r>
            <a:endParaRPr lang="en-GB" dirty="0"/>
          </a:p>
        </p:txBody>
      </p:sp>
    </p:spTree>
    <p:extLst>
      <p:ext uri="{BB962C8B-B14F-4D97-AF65-F5344CB8AC3E}">
        <p14:creationId xmlns:p14="http://schemas.microsoft.com/office/powerpoint/2010/main" val="1492938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4"/>
          </p:nvPr>
        </p:nvSpPr>
        <p:spPr>
          <a:xfrm>
            <a:off x="-32464" y="167716"/>
            <a:ext cx="2303240" cy="451167"/>
          </a:xfrm>
        </p:spPr>
        <p:txBody>
          <a:bodyPr/>
          <a:lstStyle/>
          <a:p>
            <a:r>
              <a:rPr lang="en-GB" dirty="0"/>
              <a:t>SHARERS</a:t>
            </a:r>
          </a:p>
        </p:txBody>
      </p:sp>
      <p:sp>
        <p:nvSpPr>
          <p:cNvPr id="23" name="TextBox 22"/>
          <p:cNvSpPr txBox="1"/>
          <p:nvPr/>
        </p:nvSpPr>
        <p:spPr>
          <a:xfrm>
            <a:off x="3453706" y="2505932"/>
            <a:ext cx="2114581" cy="738664"/>
          </a:xfrm>
          <a:prstGeom prst="rect">
            <a:avLst/>
          </a:prstGeom>
          <a:noFill/>
        </p:spPr>
        <p:txBody>
          <a:bodyPr wrap="square" rtlCol="0">
            <a:spAutoFit/>
          </a:bodyPr>
          <a:lstStyle/>
          <a:p>
            <a:r>
              <a:rPr lang="en-GB" sz="1400" b="1" dirty="0"/>
              <a:t>bought </a:t>
            </a:r>
            <a:r>
              <a:rPr lang="en-GB" sz="1400" b="1" dirty="0" smtClean="0"/>
              <a:t>/ordered as </a:t>
            </a:r>
            <a:r>
              <a:rPr lang="en-GB" sz="1400" b="1" dirty="0"/>
              <a:t>a result of addressed </a:t>
            </a:r>
            <a:r>
              <a:rPr lang="en-GB" sz="1400" b="1" dirty="0" smtClean="0"/>
              <a:t>mail</a:t>
            </a:r>
            <a:endParaRPr lang="en-GB" sz="1400" b="1" dirty="0"/>
          </a:p>
        </p:txBody>
      </p:sp>
      <p:sp>
        <p:nvSpPr>
          <p:cNvPr id="24" name="TextBox 23"/>
          <p:cNvSpPr txBox="1"/>
          <p:nvPr/>
        </p:nvSpPr>
        <p:spPr>
          <a:xfrm>
            <a:off x="1629905" y="1398801"/>
            <a:ext cx="1807890" cy="523220"/>
          </a:xfrm>
          <a:prstGeom prst="rect">
            <a:avLst/>
          </a:prstGeom>
          <a:noFill/>
        </p:spPr>
        <p:txBody>
          <a:bodyPr wrap="square" rtlCol="0">
            <a:spAutoFit/>
          </a:bodyPr>
          <a:lstStyle/>
          <a:p>
            <a:r>
              <a:rPr lang="en-GB" sz="1400" b="1" dirty="0"/>
              <a:t>of Sharers are </a:t>
            </a:r>
            <a:r>
              <a:rPr lang="en-GB" sz="1400" b="1" dirty="0" smtClean="0"/>
              <a:t/>
            </a:r>
            <a:br>
              <a:rPr lang="en-GB" sz="1400" b="1" dirty="0" smtClean="0"/>
            </a:br>
            <a:r>
              <a:rPr lang="en-GB" sz="1400" b="1" dirty="0" smtClean="0"/>
              <a:t>18-24 </a:t>
            </a:r>
            <a:r>
              <a:rPr lang="en-GB" sz="1400" b="1" dirty="0"/>
              <a:t>years old </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2689"/>
            <a:ext cx="3810000" cy="5715000"/>
          </a:xfrm>
          <a:prstGeom prst="rect">
            <a:avLst/>
          </a:prstGeom>
        </p:spPr>
      </p:pic>
      <p:grpSp>
        <p:nvGrpSpPr>
          <p:cNvPr id="37" name="Group 36"/>
          <p:cNvGrpSpPr/>
          <p:nvPr/>
        </p:nvGrpSpPr>
        <p:grpSpPr>
          <a:xfrm>
            <a:off x="2322359" y="769967"/>
            <a:ext cx="146735" cy="412283"/>
            <a:chOff x="3871732" y="383817"/>
            <a:chExt cx="451412" cy="1268338"/>
          </a:xfrm>
          <a:solidFill>
            <a:schemeClr val="accent2"/>
          </a:solidFill>
        </p:grpSpPr>
        <p:sp>
          <p:nvSpPr>
            <p:cNvPr id="38" name="Round Same Side Corner Rectangle 37"/>
            <p:cNvSpPr/>
            <p:nvPr/>
          </p:nvSpPr>
          <p:spPr>
            <a:xfrm>
              <a:off x="3871732" y="781291"/>
              <a:ext cx="451412" cy="870864"/>
            </a:xfrm>
            <a:prstGeom prst="round2SameRect">
              <a:avLst>
                <a:gd name="adj1" fmla="val 4359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3909349" y="383817"/>
              <a:ext cx="376178" cy="37617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2508307" y="769967"/>
            <a:ext cx="146735" cy="412283"/>
            <a:chOff x="3871732" y="383817"/>
            <a:chExt cx="451412" cy="1268338"/>
          </a:xfrm>
          <a:solidFill>
            <a:schemeClr val="accent1"/>
          </a:solidFill>
        </p:grpSpPr>
        <p:sp>
          <p:nvSpPr>
            <p:cNvPr id="41" name="Round Same Side Corner Rectangle 40"/>
            <p:cNvSpPr/>
            <p:nvPr/>
          </p:nvSpPr>
          <p:spPr>
            <a:xfrm>
              <a:off x="3871732" y="781291"/>
              <a:ext cx="451412" cy="870864"/>
            </a:xfrm>
            <a:prstGeom prst="round2SameRect">
              <a:avLst>
                <a:gd name="adj1" fmla="val 4359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3909349" y="383817"/>
              <a:ext cx="376178" cy="3761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3" name="TextBox 42"/>
          <p:cNvSpPr txBox="1"/>
          <p:nvPr/>
        </p:nvSpPr>
        <p:spPr>
          <a:xfrm>
            <a:off x="2610386" y="951075"/>
            <a:ext cx="603050" cy="307777"/>
          </a:xfrm>
          <a:prstGeom prst="rect">
            <a:avLst/>
          </a:prstGeom>
          <a:noFill/>
        </p:spPr>
        <p:txBody>
          <a:bodyPr wrap="none" rtlCol="0">
            <a:spAutoFit/>
          </a:bodyPr>
          <a:lstStyle/>
          <a:p>
            <a:r>
              <a:rPr lang="en-GB" sz="1400" b="1" dirty="0" smtClean="0"/>
              <a:t>circa</a:t>
            </a:r>
            <a:endParaRPr lang="en-GB" sz="1400" b="1" dirty="0"/>
          </a:p>
        </p:txBody>
      </p:sp>
      <p:sp>
        <p:nvSpPr>
          <p:cNvPr id="44" name="TextBox 43"/>
          <p:cNvSpPr txBox="1"/>
          <p:nvPr/>
        </p:nvSpPr>
        <p:spPr>
          <a:xfrm>
            <a:off x="2983425" y="597032"/>
            <a:ext cx="1125629" cy="769441"/>
          </a:xfrm>
          <a:prstGeom prst="rect">
            <a:avLst/>
          </a:prstGeom>
          <a:noFill/>
        </p:spPr>
        <p:txBody>
          <a:bodyPr wrap="none" rtlCol="0">
            <a:spAutoFit/>
          </a:bodyPr>
          <a:lstStyle/>
          <a:p>
            <a:r>
              <a:rPr lang="en-GB" sz="4400" dirty="0" smtClean="0">
                <a:solidFill>
                  <a:schemeClr val="accent2"/>
                </a:solidFill>
                <a:latin typeface="Arial Black" panose="020B0A04020102020204" pitchFamily="34" charset="0"/>
              </a:rPr>
              <a:t>1.9</a:t>
            </a:r>
            <a:endParaRPr lang="en-GB" sz="2000" dirty="0">
              <a:solidFill>
                <a:schemeClr val="accent2"/>
              </a:solidFill>
              <a:latin typeface="Arial Black" panose="020B0A04020102020204" pitchFamily="34" charset="0"/>
            </a:endParaRPr>
          </a:p>
        </p:txBody>
      </p:sp>
      <p:sp>
        <p:nvSpPr>
          <p:cNvPr id="45" name="TextBox 44"/>
          <p:cNvSpPr txBox="1"/>
          <p:nvPr/>
        </p:nvSpPr>
        <p:spPr>
          <a:xfrm>
            <a:off x="3907331" y="951075"/>
            <a:ext cx="1375698" cy="307777"/>
          </a:xfrm>
          <a:prstGeom prst="rect">
            <a:avLst/>
          </a:prstGeom>
          <a:noFill/>
        </p:spPr>
        <p:txBody>
          <a:bodyPr wrap="none" rtlCol="0">
            <a:spAutoFit/>
          </a:bodyPr>
          <a:lstStyle/>
          <a:p>
            <a:r>
              <a:rPr lang="en-GB" sz="1400" b="1" dirty="0" smtClean="0"/>
              <a:t>million people</a:t>
            </a:r>
            <a:endParaRPr lang="en-GB" sz="1400" b="1" dirty="0"/>
          </a:p>
        </p:txBody>
      </p:sp>
      <p:graphicFrame>
        <p:nvGraphicFramePr>
          <p:cNvPr id="47" name="Chart 46"/>
          <p:cNvGraphicFramePr/>
          <p:nvPr>
            <p:extLst>
              <p:ext uri="{D42A27DB-BD31-4B8C-83A1-F6EECF244321}">
                <p14:modId xmlns:p14="http://schemas.microsoft.com/office/powerpoint/2010/main" val="479151018"/>
              </p:ext>
            </p:extLst>
          </p:nvPr>
        </p:nvGraphicFramePr>
        <p:xfrm>
          <a:off x="-167462" y="778728"/>
          <a:ext cx="2170062" cy="1791635"/>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p:cNvSpPr txBox="1"/>
          <p:nvPr/>
        </p:nvSpPr>
        <p:spPr>
          <a:xfrm>
            <a:off x="137210" y="1314549"/>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51</a:t>
            </a:r>
            <a:r>
              <a:rPr lang="en-US" sz="3600" b="1" baseline="30000" dirty="0" smtClean="0">
                <a:solidFill>
                  <a:srgbClr val="000000"/>
                </a:solidFill>
                <a:cs typeface="Arial"/>
              </a:rPr>
              <a:t>%</a:t>
            </a:r>
            <a:endParaRPr lang="en-US" sz="3600" b="1" baseline="30000" dirty="0">
              <a:solidFill>
                <a:srgbClr val="000000"/>
              </a:solidFill>
              <a:cs typeface="Arial"/>
            </a:endParaRPr>
          </a:p>
        </p:txBody>
      </p:sp>
      <p:graphicFrame>
        <p:nvGraphicFramePr>
          <p:cNvPr id="49" name="Chart 48"/>
          <p:cNvGraphicFramePr/>
          <p:nvPr>
            <p:extLst>
              <p:ext uri="{D42A27DB-BD31-4B8C-83A1-F6EECF244321}">
                <p14:modId xmlns:p14="http://schemas.microsoft.com/office/powerpoint/2010/main" val="27483276"/>
              </p:ext>
            </p:extLst>
          </p:nvPr>
        </p:nvGraphicFramePr>
        <p:xfrm>
          <a:off x="1640945" y="1864148"/>
          <a:ext cx="2170062" cy="1791635"/>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Box 49"/>
          <p:cNvSpPr txBox="1"/>
          <p:nvPr/>
        </p:nvSpPr>
        <p:spPr>
          <a:xfrm>
            <a:off x="1957191" y="2399969"/>
            <a:ext cx="1569430" cy="707886"/>
          </a:xfrm>
          <a:prstGeom prst="rect">
            <a:avLst/>
          </a:prstGeom>
          <a:noFill/>
        </p:spPr>
        <p:txBody>
          <a:bodyPr wrap="square" anchor="ctr">
            <a:spAutoFit/>
          </a:bodyPr>
          <a:lstStyle/>
          <a:p>
            <a:pPr algn="ctr">
              <a:defRPr/>
            </a:pPr>
            <a:r>
              <a:rPr lang="en-US" sz="4000" b="1" dirty="0" smtClean="0">
                <a:solidFill>
                  <a:srgbClr val="000000"/>
                </a:solidFill>
                <a:cs typeface="Arial"/>
              </a:rPr>
              <a:t>22</a:t>
            </a:r>
            <a:r>
              <a:rPr lang="en-US" sz="3600" b="1" baseline="30000" dirty="0" smtClean="0">
                <a:solidFill>
                  <a:srgbClr val="000000"/>
                </a:solidFill>
                <a:cs typeface="Arial"/>
              </a:rPr>
              <a:t>%</a:t>
            </a:r>
            <a:endParaRPr lang="en-US" sz="3600" b="1" baseline="30000" dirty="0">
              <a:solidFill>
                <a:srgbClr val="000000"/>
              </a:solidFill>
              <a:cs typeface="Arial"/>
            </a:endParaRPr>
          </a:p>
        </p:txBody>
      </p:sp>
      <p:sp>
        <p:nvSpPr>
          <p:cNvPr id="51" name="TextBox 50"/>
          <p:cNvSpPr txBox="1"/>
          <p:nvPr/>
        </p:nvSpPr>
        <p:spPr>
          <a:xfrm>
            <a:off x="1697567" y="4170374"/>
            <a:ext cx="1569430" cy="646331"/>
          </a:xfrm>
          <a:prstGeom prst="rect">
            <a:avLst/>
          </a:prstGeom>
          <a:noFill/>
        </p:spPr>
        <p:txBody>
          <a:bodyPr wrap="square" anchor="ctr">
            <a:spAutoFit/>
          </a:bodyPr>
          <a:lstStyle/>
          <a:p>
            <a:pPr algn="ctr">
              <a:defRPr/>
            </a:pPr>
            <a:r>
              <a:rPr lang="en-US" sz="3600" b="1" dirty="0" smtClean="0">
                <a:solidFill>
                  <a:srgbClr val="000000"/>
                </a:solidFill>
                <a:cs typeface="Arial"/>
              </a:rPr>
              <a:t>+75</a:t>
            </a:r>
            <a:r>
              <a:rPr lang="en-US" sz="3200" b="1" baseline="30000" dirty="0" smtClean="0">
                <a:solidFill>
                  <a:srgbClr val="000000"/>
                </a:solidFill>
                <a:cs typeface="Arial"/>
              </a:rPr>
              <a:t>%*</a:t>
            </a:r>
            <a:endParaRPr lang="en-US" sz="3200" b="1" baseline="30000" dirty="0">
              <a:solidFill>
                <a:srgbClr val="000000"/>
              </a:solidFill>
              <a:cs typeface="Arial"/>
            </a:endParaRPr>
          </a:p>
        </p:txBody>
      </p:sp>
      <p:sp>
        <p:nvSpPr>
          <p:cNvPr id="52" name="TextBox 51"/>
          <p:cNvSpPr txBox="1"/>
          <p:nvPr/>
        </p:nvSpPr>
        <p:spPr>
          <a:xfrm>
            <a:off x="3525857" y="4522474"/>
            <a:ext cx="1581626" cy="738664"/>
          </a:xfrm>
          <a:prstGeom prst="rect">
            <a:avLst/>
          </a:prstGeom>
          <a:noFill/>
        </p:spPr>
        <p:txBody>
          <a:bodyPr wrap="square" rtlCol="0">
            <a:spAutoFit/>
          </a:bodyPr>
          <a:lstStyle/>
          <a:p>
            <a:r>
              <a:rPr lang="en-GB" sz="1400" b="1" dirty="0"/>
              <a:t>more likely to buy/order from a door drop</a:t>
            </a:r>
          </a:p>
        </p:txBody>
      </p:sp>
      <p:sp>
        <p:nvSpPr>
          <p:cNvPr id="53" name="Right Triangle 52"/>
          <p:cNvSpPr/>
          <p:nvPr/>
        </p:nvSpPr>
        <p:spPr>
          <a:xfrm flipH="1">
            <a:off x="2117745" y="4194481"/>
            <a:ext cx="1400979" cy="997804"/>
          </a:xfrm>
          <a:prstGeom prst="r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5" name="Group 16"/>
          <p:cNvGrpSpPr/>
          <p:nvPr/>
        </p:nvGrpSpPr>
        <p:grpSpPr>
          <a:xfrm>
            <a:off x="7811811" y="5539619"/>
            <a:ext cx="1287670" cy="180759"/>
            <a:chOff x="8164619" y="6615952"/>
            <a:chExt cx="1695174" cy="242048"/>
          </a:xfrm>
        </p:grpSpPr>
        <p:grpSp>
          <p:nvGrpSpPr>
            <p:cNvPr id="56" name="Group 18"/>
            <p:cNvGrpSpPr/>
            <p:nvPr/>
          </p:nvGrpSpPr>
          <p:grpSpPr>
            <a:xfrm>
              <a:off x="8164619" y="6615952"/>
              <a:ext cx="1695174" cy="242048"/>
              <a:chOff x="8164619" y="6615952"/>
              <a:chExt cx="1695174" cy="242048"/>
            </a:xfrm>
          </p:grpSpPr>
          <p:sp>
            <p:nvSpPr>
              <p:cNvPr id="58" name="Rectangle 57"/>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9" name="Rectangle 58"/>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0" name="Rectangle 59"/>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1" name="Rectangle 60"/>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2" name="Rectangle 61"/>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3" name="Rectangle 62"/>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57" name="Rectangle 56"/>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65" name="TextBox 64"/>
          <p:cNvSpPr txBox="1"/>
          <p:nvPr/>
        </p:nvSpPr>
        <p:spPr>
          <a:xfrm>
            <a:off x="310672" y="3025920"/>
            <a:ext cx="1569430" cy="646331"/>
          </a:xfrm>
          <a:prstGeom prst="rect">
            <a:avLst/>
          </a:prstGeom>
          <a:noFill/>
        </p:spPr>
        <p:txBody>
          <a:bodyPr wrap="square" anchor="ctr">
            <a:spAutoFit/>
          </a:bodyPr>
          <a:lstStyle/>
          <a:p>
            <a:pPr algn="ctr">
              <a:defRPr/>
            </a:pPr>
            <a:r>
              <a:rPr lang="en-US" sz="3600" b="1" dirty="0" smtClean="0">
                <a:solidFill>
                  <a:srgbClr val="000000"/>
                </a:solidFill>
                <a:cs typeface="Arial"/>
              </a:rPr>
              <a:t>+49</a:t>
            </a:r>
            <a:r>
              <a:rPr lang="en-US" sz="3200" b="1" baseline="30000" dirty="0" smtClean="0">
                <a:solidFill>
                  <a:srgbClr val="000000"/>
                </a:solidFill>
                <a:cs typeface="Arial"/>
              </a:rPr>
              <a:t>%*</a:t>
            </a:r>
            <a:endParaRPr lang="en-US" sz="3200" b="1" baseline="30000" dirty="0">
              <a:solidFill>
                <a:srgbClr val="000000"/>
              </a:solidFill>
              <a:cs typeface="Arial"/>
            </a:endParaRPr>
          </a:p>
        </p:txBody>
      </p:sp>
      <p:sp>
        <p:nvSpPr>
          <p:cNvPr id="66" name="TextBox 65"/>
          <p:cNvSpPr txBox="1"/>
          <p:nvPr/>
        </p:nvSpPr>
        <p:spPr>
          <a:xfrm>
            <a:off x="1827946" y="3567850"/>
            <a:ext cx="3179070" cy="523220"/>
          </a:xfrm>
          <a:prstGeom prst="rect">
            <a:avLst/>
          </a:prstGeom>
          <a:noFill/>
        </p:spPr>
        <p:txBody>
          <a:bodyPr wrap="square" rtlCol="0">
            <a:spAutoFit/>
          </a:bodyPr>
          <a:lstStyle/>
          <a:p>
            <a:r>
              <a:rPr lang="en-GB" sz="1400" b="1" dirty="0"/>
              <a:t>to feel reassured about a company or product after receiving mail</a:t>
            </a:r>
          </a:p>
        </p:txBody>
      </p:sp>
      <p:sp>
        <p:nvSpPr>
          <p:cNvPr id="67" name="Right Triangle 66"/>
          <p:cNvSpPr/>
          <p:nvPr/>
        </p:nvSpPr>
        <p:spPr>
          <a:xfrm flipH="1">
            <a:off x="427143" y="3330459"/>
            <a:ext cx="1400979" cy="673939"/>
          </a:xfrm>
          <a:prstGeom prst="r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Slide Number Placeholder 3"/>
          <p:cNvSpPr>
            <a:spLocks noGrp="1"/>
          </p:cNvSpPr>
          <p:nvPr>
            <p:ph type="sldNum" sz="quarter" idx="4"/>
          </p:nvPr>
        </p:nvSpPr>
        <p:spPr/>
        <p:txBody>
          <a:bodyPr/>
          <a:lstStyle/>
          <a:p>
            <a:fld id="{A74EB0F2-648F-F340-8077-1363C8DB6354}" type="slidenum">
              <a:rPr lang="en-US" smtClean="0"/>
              <a:pPr/>
              <a:t>9</a:t>
            </a:fld>
            <a:endParaRPr lang="en-US" dirty="0"/>
          </a:p>
        </p:txBody>
      </p:sp>
      <p:sp>
        <p:nvSpPr>
          <p:cNvPr id="36" name="TextBox 35"/>
          <p:cNvSpPr txBox="1"/>
          <p:nvPr/>
        </p:nvSpPr>
        <p:spPr>
          <a:xfrm>
            <a:off x="453305" y="5387520"/>
            <a:ext cx="1661032" cy="338554"/>
          </a:xfrm>
          <a:prstGeom prst="rect">
            <a:avLst/>
          </a:prstGeom>
          <a:noFill/>
        </p:spPr>
        <p:txBody>
          <a:bodyPr wrap="none" rtlCol="0">
            <a:spAutoFit/>
          </a:bodyPr>
          <a:lstStyle/>
          <a:p>
            <a:r>
              <a:rPr lang="en-GB" sz="800" dirty="0" smtClean="0"/>
              <a:t>+ = index percentage. </a:t>
            </a:r>
          </a:p>
          <a:p>
            <a:r>
              <a:rPr lang="en-GB" sz="800" dirty="0" smtClean="0"/>
              <a:t>Source: TGI, TouchPoints, 2015</a:t>
            </a:r>
            <a:endParaRPr lang="en-GB" sz="800" dirty="0"/>
          </a:p>
        </p:txBody>
      </p:sp>
    </p:spTree>
    <p:extLst>
      <p:ext uri="{BB962C8B-B14F-4D97-AF65-F5344CB8AC3E}">
        <p14:creationId xmlns:p14="http://schemas.microsoft.com/office/powerpoint/2010/main" val="374701487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lours' PPT Template 10.9.14">
  <a:themeElements>
    <a:clrScheme name="Custom 2">
      <a:dk1>
        <a:srgbClr val="000000"/>
      </a:dk1>
      <a:lt1>
        <a:srgbClr val="FFFFFF"/>
      </a:lt1>
      <a:dk2>
        <a:srgbClr val="454544"/>
      </a:dk2>
      <a:lt2>
        <a:srgbClr val="EEECE1"/>
      </a:lt2>
      <a:accent1>
        <a:srgbClr val="E32119"/>
      </a:accent1>
      <a:accent2>
        <a:srgbClr val="009CDA"/>
      </a:accent2>
      <a:accent3>
        <a:srgbClr val="EF8214"/>
      </a:accent3>
      <a:accent4>
        <a:srgbClr val="508200"/>
      </a:accent4>
      <a:accent5>
        <a:srgbClr val="82CBD0"/>
      </a:accent5>
      <a:accent6>
        <a:srgbClr val="EEC216"/>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accent5"/>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Example Presentation 26.9.14.pptx" id="{EFDB3508-09FB-4E27-AC00-9BA6B709F705}" vid="{424CBC48-3BA0-45E2-8F4E-33F1A2C3F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ampaign or Research Document" ma:contentTypeID="0x010100EE22065DCBE0664FAE43DCE44D6B874F06006D84C87C35885946B452C17C65C1FC55" ma:contentTypeVersion="3" ma:contentTypeDescription="" ma:contentTypeScope="" ma:versionID="28f1f88ab6b362bcf7af1c2b29017808">
  <xsd:schema xmlns:xsd="http://www.w3.org/2001/XMLSchema" xmlns:xs="http://www.w3.org/2001/XMLSchema" xmlns:p="http://schemas.microsoft.com/office/2006/metadata/properties" xmlns:ns2="36870aae-e8ae-40ae-aaf3-b4aa364a1527" targetNamespace="http://schemas.microsoft.com/office/2006/metadata/properties" ma:root="true" ma:fieldsID="324d89cf2f9d68f02ba6313e3662514a" ns2:_="">
    <xsd:import namespace="36870aae-e8ae-40ae-aaf3-b4aa364a152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70aae-e8ae-40ae-aaf3-b4aa364a152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922286-2CD8-46A4-94CA-3E933C39C498}">
  <ds:schemaRefs>
    <ds:schemaRef ds:uri="http://schemas.microsoft.com/sharepoint/v3/contenttype/forms"/>
  </ds:schemaRefs>
</ds:datastoreItem>
</file>

<file path=customXml/itemProps2.xml><?xml version="1.0" encoding="utf-8"?>
<ds:datastoreItem xmlns:ds="http://schemas.openxmlformats.org/officeDocument/2006/customXml" ds:itemID="{E912896E-E91E-4C1C-AC37-79A8DBA4BF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870aae-e8ae-40ae-aaf3-b4aa364a1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88F448-4724-406E-853E-5038AAD8DFDD}">
  <ds:schemaRefs>
    <ds:schemaRef ds:uri="http://schemas.openxmlformats.org/package/2006/metadata/core-properties"/>
    <ds:schemaRef ds:uri="36870aae-e8ae-40ae-aaf3-b4aa364a1527"/>
    <ds:schemaRef ds:uri="http://purl.org/dc/terms/"/>
    <ds:schemaRef ds:uri="http://purl.org/dc/dcmitype/"/>
    <ds:schemaRef ds:uri="http://purl.org/dc/elements/1.1/"/>
    <ds:schemaRef ds:uri="http://www.w3.org/XML/1998/namespace"/>
    <ds:schemaRef ds:uri="http://schemas.microsoft.com/office/infopath/2007/PartnerControls"/>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17731</TotalTime>
  <Words>10962</Words>
  <Application>Microsoft Office PowerPoint</Application>
  <PresentationFormat>On-screen Show (16:10)</PresentationFormat>
  <Paragraphs>882</Paragraphs>
  <Slides>56</Slides>
  <Notes>33</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'Colours' PPT Template 10.9.14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Zone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zone uk</dc:creator>
  <cp:lastModifiedBy>Mike Griffin</cp:lastModifiedBy>
  <cp:revision>1031</cp:revision>
  <cp:lastPrinted>2016-06-09T09:43:13Z</cp:lastPrinted>
  <dcterms:created xsi:type="dcterms:W3CDTF">2015-05-11T11:20:48Z</dcterms:created>
  <dcterms:modified xsi:type="dcterms:W3CDTF">2018-03-01T10:00:13Z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0x010100EE22065DCBE0664FAE43DCE44D6B874F06006D84C87C35885946B452C17C65C1FC55</vt:lpwstr>
  </property>
</Properties>
</file>