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26"/>
  </p:notesMasterIdLst>
  <p:handoutMasterIdLst>
    <p:handoutMasterId r:id="rId27"/>
  </p:handoutMasterIdLst>
  <p:sldIdLst>
    <p:sldId id="256" r:id="rId2"/>
    <p:sldId id="517" r:id="rId3"/>
    <p:sldId id="258" r:id="rId4"/>
    <p:sldId id="503" r:id="rId5"/>
    <p:sldId id="3408" r:id="rId6"/>
    <p:sldId id="482" r:id="rId7"/>
    <p:sldId id="3409" r:id="rId8"/>
    <p:sldId id="3410" r:id="rId9"/>
    <p:sldId id="520" r:id="rId10"/>
    <p:sldId id="365" r:id="rId11"/>
    <p:sldId id="3400" r:id="rId12"/>
    <p:sldId id="467" r:id="rId13"/>
    <p:sldId id="3414" r:id="rId14"/>
    <p:sldId id="278" r:id="rId15"/>
    <p:sldId id="3394" r:id="rId16"/>
    <p:sldId id="498" r:id="rId17"/>
    <p:sldId id="280" r:id="rId18"/>
    <p:sldId id="363" r:id="rId19"/>
    <p:sldId id="3413" r:id="rId20"/>
    <p:sldId id="3411" r:id="rId21"/>
    <p:sldId id="260" r:id="rId22"/>
    <p:sldId id="3412" r:id="rId23"/>
    <p:sldId id="3418" r:id="rId24"/>
    <p:sldId id="521" r:id="rId25"/>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1" userDrawn="1">
          <p15:clr>
            <a:srgbClr val="A4A3A4"/>
          </p15:clr>
        </p15:guide>
        <p15:guide id="2" pos="72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ACE4"/>
    <a:srgbClr val="FDC304"/>
    <a:srgbClr val="82CBD4"/>
    <a:srgbClr val="95C121"/>
    <a:srgbClr val="EF7E05"/>
    <a:srgbClr val="E6E6E6"/>
    <a:srgbClr val="1D1E1C"/>
    <a:srgbClr val="E20C18"/>
    <a:srgbClr val="FAA8AC"/>
    <a:srgbClr val="D3ED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3410" autoAdjust="0"/>
  </p:normalViewPr>
  <p:slideViewPr>
    <p:cSldViewPr snapToGrid="0">
      <p:cViewPr varScale="1">
        <p:scale>
          <a:sx n="55" d="100"/>
          <a:sy n="55" d="100"/>
        </p:scale>
        <p:origin x="952" y="48"/>
      </p:cViewPr>
      <p:guideLst>
        <p:guide orient="horz" pos="3271"/>
        <p:guide pos="7219"/>
      </p:guideLst>
    </p:cSldViewPr>
  </p:slideViewPr>
  <p:notesTextViewPr>
    <p:cViewPr>
      <p:scale>
        <a:sx n="1" d="1"/>
        <a:sy n="1" d="1"/>
      </p:scale>
      <p:origin x="0" y="0"/>
    </p:cViewPr>
  </p:notesTextViewPr>
  <p:sorterViewPr>
    <p:cViewPr>
      <p:scale>
        <a:sx n="66" d="100"/>
        <a:sy n="66" d="100"/>
      </p:scale>
      <p:origin x="0" y="-3512"/>
    </p:cViewPr>
  </p:sorterViewPr>
  <p:notesViewPr>
    <p:cSldViewPr snapToGrid="0" showGuides="1">
      <p:cViewPr>
        <p:scale>
          <a:sx n="130" d="100"/>
          <a:sy n="130" d="100"/>
        </p:scale>
        <p:origin x="64" y="-6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If you bought for the first time, how likely are you to buy again in the next 12 months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Order packaged foods online</c:v>
                </c:pt>
                <c:pt idx="1">
                  <c:v>Stop taking public transport</c:v>
                </c:pt>
                <c:pt idx="2">
                  <c:v>Order fresh groceries online</c:v>
                </c:pt>
                <c:pt idx="3">
                  <c:v>Purchase toilet paper</c:v>
                </c:pt>
                <c:pt idx="4">
                  <c:v>Order food delivery</c:v>
                </c:pt>
                <c:pt idx="5">
                  <c:v>Purchase household goods online</c:v>
                </c:pt>
                <c:pt idx="6">
                  <c:v>Purchase health supplements</c:v>
                </c:pt>
                <c:pt idx="7">
                  <c:v>Stop dining out</c:v>
                </c:pt>
                <c:pt idx="8">
                  <c:v>Start reading the news</c:v>
                </c:pt>
                <c:pt idx="9">
                  <c:v>Wear surgical masks</c:v>
                </c:pt>
                <c:pt idx="10">
                  <c:v>Cancel overseas travel</c:v>
                </c:pt>
                <c:pt idx="11">
                  <c:v>Purchase surgical masks</c:v>
                </c:pt>
                <c:pt idx="12">
                  <c:v>Purchase hand sanitiser</c:v>
                </c:pt>
              </c:strCache>
            </c:strRef>
          </c:cat>
          <c:val>
            <c:numRef>
              <c:f>Sheet1!$B$2:$B$14</c:f>
              <c:numCache>
                <c:formatCode>0%</c:formatCode>
                <c:ptCount val="13"/>
                <c:pt idx="0">
                  <c:v>0.4</c:v>
                </c:pt>
                <c:pt idx="1">
                  <c:v>0.61</c:v>
                </c:pt>
                <c:pt idx="2">
                  <c:v>0.7</c:v>
                </c:pt>
                <c:pt idx="3">
                  <c:v>0.52</c:v>
                </c:pt>
                <c:pt idx="4">
                  <c:v>0.68</c:v>
                </c:pt>
                <c:pt idx="5">
                  <c:v>0.69</c:v>
                </c:pt>
                <c:pt idx="6">
                  <c:v>0.55000000000000004</c:v>
                </c:pt>
                <c:pt idx="7">
                  <c:v>0.83</c:v>
                </c:pt>
                <c:pt idx="8">
                  <c:v>0.81</c:v>
                </c:pt>
                <c:pt idx="9">
                  <c:v>0.62</c:v>
                </c:pt>
                <c:pt idx="10">
                  <c:v>0.5</c:v>
                </c:pt>
                <c:pt idx="11">
                  <c:v>0.54</c:v>
                </c:pt>
                <c:pt idx="12">
                  <c:v>0.57999999999999996</c:v>
                </c:pt>
              </c:numCache>
            </c:numRef>
          </c:val>
          <c:extLst>
            <c:ext xmlns:c16="http://schemas.microsoft.com/office/drawing/2014/chart" uri="{C3380CC4-5D6E-409C-BE32-E72D297353CC}">
              <c16:uniqueId val="{00000000-7886-4C49-983D-0C20084649BA}"/>
            </c:ext>
          </c:extLst>
        </c:ser>
        <c:ser>
          <c:idx val="1"/>
          <c:order val="1"/>
          <c:tx>
            <c:strRef>
              <c:f>Sheet1!$C$1</c:f>
              <c:strCache>
                <c:ptCount val="1"/>
                <c:pt idx="0">
                  <c:v>Bought for first time due to Covid-19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Order packaged foods online</c:v>
                </c:pt>
                <c:pt idx="1">
                  <c:v>Stop taking public transport</c:v>
                </c:pt>
                <c:pt idx="2">
                  <c:v>Order fresh groceries online</c:v>
                </c:pt>
                <c:pt idx="3">
                  <c:v>Purchase toilet paper</c:v>
                </c:pt>
                <c:pt idx="4">
                  <c:v>Order food delivery</c:v>
                </c:pt>
                <c:pt idx="5">
                  <c:v>Purchase household goods online</c:v>
                </c:pt>
                <c:pt idx="6">
                  <c:v>Purchase health supplements</c:v>
                </c:pt>
                <c:pt idx="7">
                  <c:v>Stop dining out</c:v>
                </c:pt>
                <c:pt idx="8">
                  <c:v>Start reading the news</c:v>
                </c:pt>
                <c:pt idx="9">
                  <c:v>Wear surgical masks</c:v>
                </c:pt>
                <c:pt idx="10">
                  <c:v>Cancel overseas travel</c:v>
                </c:pt>
                <c:pt idx="11">
                  <c:v>Purchase surgical masks</c:v>
                </c:pt>
                <c:pt idx="12">
                  <c:v>Purchase hand sanitiser</c:v>
                </c:pt>
              </c:strCache>
            </c:strRef>
          </c:cat>
          <c:val>
            <c:numRef>
              <c:f>Sheet1!$C$2:$C$14</c:f>
              <c:numCache>
                <c:formatCode>0%</c:formatCode>
                <c:ptCount val="13"/>
                <c:pt idx="0">
                  <c:v>0.05</c:v>
                </c:pt>
                <c:pt idx="1">
                  <c:v>0.09</c:v>
                </c:pt>
                <c:pt idx="2">
                  <c:v>0.11</c:v>
                </c:pt>
                <c:pt idx="3">
                  <c:v>0.12</c:v>
                </c:pt>
                <c:pt idx="4">
                  <c:v>0.14000000000000001</c:v>
                </c:pt>
                <c:pt idx="5">
                  <c:v>0.19</c:v>
                </c:pt>
                <c:pt idx="6">
                  <c:v>0.23</c:v>
                </c:pt>
                <c:pt idx="7">
                  <c:v>0.26</c:v>
                </c:pt>
                <c:pt idx="8">
                  <c:v>0.33</c:v>
                </c:pt>
                <c:pt idx="9">
                  <c:v>0.37</c:v>
                </c:pt>
                <c:pt idx="10">
                  <c:v>0.41</c:v>
                </c:pt>
                <c:pt idx="11">
                  <c:v>0.46</c:v>
                </c:pt>
                <c:pt idx="12">
                  <c:v>0.49</c:v>
                </c:pt>
              </c:numCache>
            </c:numRef>
          </c:val>
          <c:extLst>
            <c:ext xmlns:c16="http://schemas.microsoft.com/office/drawing/2014/chart" uri="{C3380CC4-5D6E-409C-BE32-E72D297353CC}">
              <c16:uniqueId val="{00000001-7886-4C49-983D-0C20084649BA}"/>
            </c:ext>
          </c:extLst>
        </c:ser>
        <c:dLbls>
          <c:showLegendKey val="0"/>
          <c:showVal val="0"/>
          <c:showCatName val="0"/>
          <c:showSerName val="0"/>
          <c:showPercent val="0"/>
          <c:showBubbleSize val="0"/>
        </c:dLbls>
        <c:gapWidth val="44"/>
        <c:axId val="892205808"/>
        <c:axId val="892201872"/>
      </c:barChart>
      <c:catAx>
        <c:axId val="892205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2201872"/>
        <c:crosses val="autoZero"/>
        <c:auto val="1"/>
        <c:lblAlgn val="ctr"/>
        <c:lblOffset val="100"/>
        <c:noMultiLvlLbl val="0"/>
      </c:catAx>
      <c:valAx>
        <c:axId val="892201872"/>
        <c:scaling>
          <c:orientation val="minMax"/>
          <c:max val="0.85000000000000009"/>
          <c:min val="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22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85639975714909E-2"/>
          <c:y val="2.1135938439400974E-2"/>
          <c:w val="0.94577912512183659"/>
          <c:h val="0.79748086500508486"/>
        </c:manualLayout>
      </c:layout>
      <c:barChart>
        <c:barDir val="col"/>
        <c:grouping val="clustered"/>
        <c:varyColors val="0"/>
        <c:ser>
          <c:idx val="0"/>
          <c:order val="0"/>
          <c:tx>
            <c:strRef>
              <c:f>Sheet1!$B$1</c:f>
              <c:strCache>
                <c:ptCount val="1"/>
                <c:pt idx="0">
                  <c:v>Reach</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5FB4-4A56-A658-DE0513260A1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Average</c:v>
                </c:pt>
                <c:pt idx="1">
                  <c:v>Information about products/services</c:v>
                </c:pt>
                <c:pt idx="2">
                  <c:v>Special offers or discounts</c:v>
                </c:pt>
                <c:pt idx="3">
                  <c:v>Vouchers / coupons</c:v>
                </c:pt>
                <c:pt idx="4">
                  <c:v>News / update / magazine articles </c:v>
                </c:pt>
                <c:pt idx="5">
                  <c:v>Financial statement / bill / update</c:v>
                </c:pt>
                <c:pt idx="6">
                  <c:v>Information about entertainment/events</c:v>
                </c:pt>
                <c:pt idx="7">
                  <c:v>Sender's contact details</c:v>
                </c:pt>
                <c:pt idx="8">
                  <c:v>Administrative information</c:v>
                </c:pt>
              </c:strCache>
            </c:strRef>
          </c:cat>
          <c:val>
            <c:numRef>
              <c:f>Sheet1!$B$2:$B$10</c:f>
              <c:numCache>
                <c:formatCode>General</c:formatCode>
                <c:ptCount val="9"/>
                <c:pt idx="0">
                  <c:v>1.1299999999999999</c:v>
                </c:pt>
                <c:pt idx="1">
                  <c:v>1.1100000000000001</c:v>
                </c:pt>
                <c:pt idx="2">
                  <c:v>1.1299999999999999</c:v>
                </c:pt>
                <c:pt idx="3">
                  <c:v>1.1000000000000001</c:v>
                </c:pt>
                <c:pt idx="4">
                  <c:v>1.21</c:v>
                </c:pt>
                <c:pt idx="5">
                  <c:v>1.18</c:v>
                </c:pt>
                <c:pt idx="6">
                  <c:v>1.1399999999999999</c:v>
                </c:pt>
                <c:pt idx="7">
                  <c:v>1.1100000000000001</c:v>
                </c:pt>
                <c:pt idx="8">
                  <c:v>1.2</c:v>
                </c:pt>
              </c:numCache>
            </c:numRef>
          </c:val>
          <c:extLst>
            <c:ext xmlns:c16="http://schemas.microsoft.com/office/drawing/2014/chart" uri="{C3380CC4-5D6E-409C-BE32-E72D297353CC}">
              <c16:uniqueId val="{00000000-4B66-46F5-8874-A8D9DEF38A7F}"/>
            </c:ext>
          </c:extLst>
        </c:ser>
        <c:ser>
          <c:idx val="1"/>
          <c:order val="1"/>
          <c:tx>
            <c:strRef>
              <c:f>Sheet1!$C$1</c:f>
              <c:strCache>
                <c:ptCount val="1"/>
                <c:pt idx="0">
                  <c:v>Frequency</c:v>
                </c:pt>
              </c:strCache>
            </c:strRef>
          </c:tx>
          <c:spPr>
            <a:solidFill>
              <a:schemeClr val="accent4"/>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FB4-4A56-A658-DE0513260A1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Average</c:v>
                </c:pt>
                <c:pt idx="1">
                  <c:v>Information about products/services</c:v>
                </c:pt>
                <c:pt idx="2">
                  <c:v>Special offers or discounts</c:v>
                </c:pt>
                <c:pt idx="3">
                  <c:v>Vouchers / coupons</c:v>
                </c:pt>
                <c:pt idx="4">
                  <c:v>News / update / magazine articles </c:v>
                </c:pt>
                <c:pt idx="5">
                  <c:v>Financial statement / bill / update</c:v>
                </c:pt>
                <c:pt idx="6">
                  <c:v>Information about entertainment/events</c:v>
                </c:pt>
                <c:pt idx="7">
                  <c:v>Sender's contact details</c:v>
                </c:pt>
                <c:pt idx="8">
                  <c:v>Administrative information</c:v>
                </c:pt>
              </c:strCache>
            </c:strRef>
          </c:cat>
          <c:val>
            <c:numRef>
              <c:f>Sheet1!$C$2:$C$10</c:f>
              <c:numCache>
                <c:formatCode>General</c:formatCode>
                <c:ptCount val="9"/>
                <c:pt idx="0">
                  <c:v>3.9</c:v>
                </c:pt>
                <c:pt idx="1">
                  <c:v>3.9</c:v>
                </c:pt>
                <c:pt idx="2">
                  <c:v>4.0999999999999996</c:v>
                </c:pt>
                <c:pt idx="3">
                  <c:v>4.7</c:v>
                </c:pt>
                <c:pt idx="4">
                  <c:v>4.7</c:v>
                </c:pt>
                <c:pt idx="5">
                  <c:v>4.7</c:v>
                </c:pt>
                <c:pt idx="6">
                  <c:v>4.0999999999999996</c:v>
                </c:pt>
                <c:pt idx="7">
                  <c:v>4.4000000000000004</c:v>
                </c:pt>
                <c:pt idx="8">
                  <c:v>4.8</c:v>
                </c:pt>
              </c:numCache>
            </c:numRef>
          </c:val>
          <c:extLst>
            <c:ext xmlns:c16="http://schemas.microsoft.com/office/drawing/2014/chart" uri="{C3380CC4-5D6E-409C-BE32-E72D297353CC}">
              <c16:uniqueId val="{00000001-4B66-46F5-8874-A8D9DEF38A7F}"/>
            </c:ext>
          </c:extLst>
        </c:ser>
        <c:dLbls>
          <c:showLegendKey val="0"/>
          <c:showVal val="0"/>
          <c:showCatName val="0"/>
          <c:showSerName val="0"/>
          <c:showPercent val="0"/>
          <c:showBubbleSize val="0"/>
        </c:dLbls>
        <c:gapWidth val="182"/>
        <c:axId val="652270160"/>
        <c:axId val="652266880"/>
      </c:barChart>
      <c:catAx>
        <c:axId val="65227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52266880"/>
        <c:crosses val="autoZero"/>
        <c:auto val="1"/>
        <c:lblAlgn val="ctr"/>
        <c:lblOffset val="100"/>
        <c:noMultiLvlLbl val="0"/>
      </c:catAx>
      <c:valAx>
        <c:axId val="65226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2701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Information about products/services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Sheet1!$B$2:$B$7</c:f>
              <c:numCache>
                <c:formatCode>General</c:formatCode>
                <c:ptCount val="6"/>
                <c:pt idx="0">
                  <c:v>7</c:v>
                </c:pt>
                <c:pt idx="1">
                  <c:v>9</c:v>
                </c:pt>
                <c:pt idx="2">
                  <c:v>7</c:v>
                </c:pt>
                <c:pt idx="3">
                  <c:v>134</c:v>
                </c:pt>
                <c:pt idx="4">
                  <c:v>90</c:v>
                </c:pt>
                <c:pt idx="5">
                  <c:v>11</c:v>
                </c:pt>
              </c:numCache>
            </c:numRef>
          </c:val>
          <c:extLst>
            <c:ext xmlns:c16="http://schemas.microsoft.com/office/drawing/2014/chart" uri="{C3380CC4-5D6E-409C-BE32-E72D297353CC}">
              <c16:uniqueId val="{00000000-AA13-45AD-82F9-C24D0619CC47}"/>
            </c:ext>
          </c:extLst>
        </c:ser>
        <c:ser>
          <c:idx val="1"/>
          <c:order val="1"/>
          <c:tx>
            <c:strRef>
              <c:f>Sheet1!$C$1</c:f>
              <c:strCache>
                <c:ptCount val="1"/>
                <c:pt idx="0">
                  <c:v>Special offers or discounts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Sheet1!$C$2:$C$7</c:f>
              <c:numCache>
                <c:formatCode>General</c:formatCode>
                <c:ptCount val="6"/>
                <c:pt idx="0">
                  <c:v>23</c:v>
                </c:pt>
                <c:pt idx="1">
                  <c:v>25</c:v>
                </c:pt>
                <c:pt idx="2">
                  <c:v>15</c:v>
                </c:pt>
                <c:pt idx="3">
                  <c:v>163</c:v>
                </c:pt>
                <c:pt idx="4">
                  <c:v>114</c:v>
                </c:pt>
                <c:pt idx="5">
                  <c:v>13</c:v>
                </c:pt>
              </c:numCache>
            </c:numRef>
          </c:val>
          <c:extLst>
            <c:ext xmlns:c16="http://schemas.microsoft.com/office/drawing/2014/chart" uri="{C3380CC4-5D6E-409C-BE32-E72D297353CC}">
              <c16:uniqueId val="{00000001-AA13-45AD-82F9-C24D0619CC47}"/>
            </c:ext>
          </c:extLst>
        </c:ser>
        <c:ser>
          <c:idx val="2"/>
          <c:order val="2"/>
          <c:tx>
            <c:strRef>
              <c:f>Sheet1!$D$1</c:f>
              <c:strCache>
                <c:ptCount val="1"/>
                <c:pt idx="0">
                  <c:v>Vouchers / coupons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Sheet1!$D$2:$D$7</c:f>
              <c:numCache>
                <c:formatCode>General</c:formatCode>
                <c:ptCount val="6"/>
                <c:pt idx="0">
                  <c:v>50</c:v>
                </c:pt>
                <c:pt idx="1">
                  <c:v>202</c:v>
                </c:pt>
                <c:pt idx="2">
                  <c:v>332</c:v>
                </c:pt>
                <c:pt idx="3">
                  <c:v>322</c:v>
                </c:pt>
                <c:pt idx="4">
                  <c:v>120</c:v>
                </c:pt>
                <c:pt idx="5">
                  <c:v>8</c:v>
                </c:pt>
              </c:numCache>
            </c:numRef>
          </c:val>
          <c:extLst>
            <c:ext xmlns:c16="http://schemas.microsoft.com/office/drawing/2014/chart" uri="{C3380CC4-5D6E-409C-BE32-E72D297353CC}">
              <c16:uniqueId val="{00000002-AA13-45AD-82F9-C24D0619CC47}"/>
            </c:ext>
          </c:extLst>
        </c:ser>
        <c:ser>
          <c:idx val="3"/>
          <c:order val="3"/>
          <c:tx>
            <c:strRef>
              <c:f>Sheet1!$E$1</c:f>
              <c:strCache>
                <c:ptCount val="1"/>
                <c:pt idx="0">
                  <c:v>News / update / magazine articles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Sheet1!$E$2:$E$7</c:f>
              <c:numCache>
                <c:formatCode>General</c:formatCode>
                <c:ptCount val="6"/>
                <c:pt idx="0">
                  <c:v>11</c:v>
                </c:pt>
                <c:pt idx="1">
                  <c:v>2</c:v>
                </c:pt>
                <c:pt idx="2">
                  <c:v>7</c:v>
                </c:pt>
                <c:pt idx="3">
                  <c:v>172</c:v>
                </c:pt>
                <c:pt idx="4">
                  <c:v>116</c:v>
                </c:pt>
                <c:pt idx="5">
                  <c:v>11</c:v>
                </c:pt>
              </c:numCache>
            </c:numRef>
          </c:val>
          <c:extLst>
            <c:ext xmlns:c16="http://schemas.microsoft.com/office/drawing/2014/chart" uri="{C3380CC4-5D6E-409C-BE32-E72D297353CC}">
              <c16:uniqueId val="{00000003-AA13-45AD-82F9-C24D0619CC47}"/>
            </c:ext>
          </c:extLst>
        </c:ser>
        <c:ser>
          <c:idx val="4"/>
          <c:order val="4"/>
          <c:tx>
            <c:strRef>
              <c:f>Sheet1!$F$1</c:f>
              <c:strCache>
                <c:ptCount val="1"/>
                <c:pt idx="0">
                  <c:v>Financial statement / bill / update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Sheet1!$F$2:$F$7</c:f>
              <c:numCache>
                <c:formatCode>General</c:formatCode>
                <c:ptCount val="6"/>
                <c:pt idx="0">
                  <c:v>245</c:v>
                </c:pt>
                <c:pt idx="1">
                  <c:v>0</c:v>
                </c:pt>
                <c:pt idx="2">
                  <c:v>13</c:v>
                </c:pt>
                <c:pt idx="3">
                  <c:v>188</c:v>
                </c:pt>
                <c:pt idx="4">
                  <c:v>144</c:v>
                </c:pt>
                <c:pt idx="5">
                  <c:v>117</c:v>
                </c:pt>
              </c:numCache>
            </c:numRef>
          </c:val>
          <c:extLst>
            <c:ext xmlns:c16="http://schemas.microsoft.com/office/drawing/2014/chart" uri="{C3380CC4-5D6E-409C-BE32-E72D297353CC}">
              <c16:uniqueId val="{00000004-AA13-45AD-82F9-C24D0619CC47}"/>
            </c:ext>
          </c:extLst>
        </c:ser>
        <c:ser>
          <c:idx val="5"/>
          <c:order val="5"/>
          <c:tx>
            <c:strRef>
              <c:f>Sheet1!$G$1</c:f>
              <c:strCache>
                <c:ptCount val="1"/>
                <c:pt idx="0">
                  <c:v>Information about entertainment/activities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Sheet1!$G$2:$G$7</c:f>
              <c:numCache>
                <c:formatCode>General</c:formatCode>
                <c:ptCount val="6"/>
                <c:pt idx="0">
                  <c:v>28</c:v>
                </c:pt>
                <c:pt idx="1">
                  <c:v>13</c:v>
                </c:pt>
                <c:pt idx="2">
                  <c:v>12</c:v>
                </c:pt>
                <c:pt idx="3">
                  <c:v>179</c:v>
                </c:pt>
                <c:pt idx="4">
                  <c:v>161</c:v>
                </c:pt>
                <c:pt idx="5">
                  <c:v>377</c:v>
                </c:pt>
              </c:numCache>
            </c:numRef>
          </c:val>
          <c:extLst>
            <c:ext xmlns:c16="http://schemas.microsoft.com/office/drawing/2014/chart" uri="{C3380CC4-5D6E-409C-BE32-E72D297353CC}">
              <c16:uniqueId val="{00000000-1A85-4EEB-A617-2B00E9F0996C}"/>
            </c:ext>
          </c:extLst>
        </c:ser>
        <c:ser>
          <c:idx val="6"/>
          <c:order val="6"/>
          <c:tx>
            <c:strRef>
              <c:f>Sheet1!$H$1</c:f>
              <c:strCache>
                <c:ptCount val="1"/>
                <c:pt idx="0">
                  <c:v>Sender's contact details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Sheet1!$H$2:$H$7</c:f>
              <c:numCache>
                <c:formatCode>General</c:formatCode>
                <c:ptCount val="6"/>
                <c:pt idx="0">
                  <c:v>31</c:v>
                </c:pt>
                <c:pt idx="1">
                  <c:v>11</c:v>
                </c:pt>
                <c:pt idx="2">
                  <c:v>25</c:v>
                </c:pt>
                <c:pt idx="3">
                  <c:v>161</c:v>
                </c:pt>
                <c:pt idx="4">
                  <c:v>93</c:v>
                </c:pt>
                <c:pt idx="5">
                  <c:v>26</c:v>
                </c:pt>
              </c:numCache>
            </c:numRef>
          </c:val>
          <c:extLst>
            <c:ext xmlns:c16="http://schemas.microsoft.com/office/drawing/2014/chart" uri="{C3380CC4-5D6E-409C-BE32-E72D297353CC}">
              <c16:uniqueId val="{00000001-1A85-4EEB-A617-2B00E9F0996C}"/>
            </c:ext>
          </c:extLst>
        </c:ser>
        <c:ser>
          <c:idx val="7"/>
          <c:order val="7"/>
          <c:tx>
            <c:strRef>
              <c:f>Sheet1!$I$1</c:f>
              <c:strCache>
                <c:ptCount val="1"/>
                <c:pt idx="0">
                  <c:v>Administrative information</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Bought something/made a payment or donation</c:v>
                </c:pt>
                <c:pt idx="1">
                  <c:v>Used a voucher/discount code</c:v>
                </c:pt>
                <c:pt idx="2">
                  <c:v>Planned a large  purchase</c:v>
                </c:pt>
                <c:pt idx="3">
                  <c:v>Discussed with someone</c:v>
                </c:pt>
                <c:pt idx="4">
                  <c:v>Go online</c:v>
                </c:pt>
                <c:pt idx="5">
                  <c:v>Looked up my account details</c:v>
                </c:pt>
              </c:strCache>
            </c:strRef>
          </c:cat>
          <c:val>
            <c:numRef>
              <c:f>Sheet1!$I$2:$I$7</c:f>
              <c:numCache>
                <c:formatCode>General</c:formatCode>
                <c:ptCount val="6"/>
                <c:pt idx="0">
                  <c:v>76</c:v>
                </c:pt>
                <c:pt idx="1">
                  <c:v>37</c:v>
                </c:pt>
                <c:pt idx="2">
                  <c:v>13</c:v>
                </c:pt>
                <c:pt idx="3">
                  <c:v>377</c:v>
                </c:pt>
                <c:pt idx="4">
                  <c:v>219</c:v>
                </c:pt>
                <c:pt idx="5">
                  <c:v>43</c:v>
                </c:pt>
              </c:numCache>
            </c:numRef>
          </c:val>
          <c:extLst>
            <c:ext xmlns:c16="http://schemas.microsoft.com/office/drawing/2014/chart" uri="{C3380CC4-5D6E-409C-BE32-E72D297353CC}">
              <c16:uniqueId val="{00000000-BB66-4472-B93C-394CCFC27076}"/>
            </c:ext>
          </c:extLst>
        </c:ser>
        <c:dLbls>
          <c:showLegendKey val="0"/>
          <c:showVal val="0"/>
          <c:showCatName val="0"/>
          <c:showSerName val="0"/>
          <c:showPercent val="0"/>
          <c:showBubbleSize val="0"/>
        </c:dLbls>
        <c:gapWidth val="100"/>
        <c:axId val="593047536"/>
        <c:axId val="593047864"/>
      </c:barChart>
      <c:catAx>
        <c:axId val="59304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93047864"/>
        <c:crosses val="autoZero"/>
        <c:auto val="1"/>
        <c:lblAlgn val="ctr"/>
        <c:lblOffset val="100"/>
        <c:noMultiLvlLbl val="0"/>
      </c:catAx>
      <c:valAx>
        <c:axId val="593047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304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3926-4A1D-A2EC-E501C69CBF86}"/>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3926-4A1D-A2EC-E501C69CBF86}"/>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926-4A1D-A2EC-E501C69CBF86}"/>
                </c:ext>
              </c:extLst>
            </c:dLbl>
            <c:dLbl>
              <c:idx val="1"/>
              <c:delete val="1"/>
              <c:extLst>
                <c:ext xmlns:c15="http://schemas.microsoft.com/office/drawing/2012/chart" uri="{CE6537A1-D6FC-4f65-9D91-7224C49458BB}"/>
                <c:ext xmlns:c16="http://schemas.microsoft.com/office/drawing/2014/chart" uri="{C3380CC4-5D6E-409C-BE32-E72D297353CC}">
                  <c16:uniqueId val="{00000003-3926-4A1D-A2EC-E501C69CBF8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0.62</c:v>
                </c:pt>
                <c:pt idx="1">
                  <c:v>0.38</c:v>
                </c:pt>
              </c:numCache>
            </c:numRef>
          </c:val>
          <c:extLst>
            <c:ext xmlns:c16="http://schemas.microsoft.com/office/drawing/2014/chart" uri="{C3380CC4-5D6E-409C-BE32-E72D297353CC}">
              <c16:uniqueId val="{00000004-3926-4A1D-A2EC-E501C69CBF86}"/>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2C33-4E13-8BE4-1B45BC4D5F8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C33-4E13-8BE4-1B45BC4D5F84}"/>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C33-4E13-8BE4-1B45BC4D5F84}"/>
                </c:ext>
              </c:extLst>
            </c:dLbl>
            <c:dLbl>
              <c:idx val="1"/>
              <c:delete val="1"/>
              <c:extLst>
                <c:ext xmlns:c15="http://schemas.microsoft.com/office/drawing/2012/chart" uri="{CE6537A1-D6FC-4f65-9D91-7224C49458BB}"/>
                <c:ext xmlns:c16="http://schemas.microsoft.com/office/drawing/2014/chart" uri="{C3380CC4-5D6E-409C-BE32-E72D297353CC}">
                  <c16:uniqueId val="{00000003-2C33-4E13-8BE4-1B45BC4D5F8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0.69</c:v>
                </c:pt>
                <c:pt idx="1">
                  <c:v>0.31</c:v>
                </c:pt>
              </c:numCache>
            </c:numRef>
          </c:val>
          <c:extLst>
            <c:ext xmlns:c16="http://schemas.microsoft.com/office/drawing/2014/chart" uri="{C3380CC4-5D6E-409C-BE32-E72D297353CC}">
              <c16:uniqueId val="{00000004-2C33-4E13-8BE4-1B45BC4D5F84}"/>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EA-42C1-998B-FE63EE4548C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EA-42C1-998B-FE63EE4548C7}"/>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4EA-42C1-998B-FE63EE4548C7}"/>
                </c:ext>
              </c:extLst>
            </c:dLbl>
            <c:dLbl>
              <c:idx val="1"/>
              <c:delete val="1"/>
              <c:extLst>
                <c:ext xmlns:c15="http://schemas.microsoft.com/office/drawing/2012/chart" uri="{CE6537A1-D6FC-4f65-9D91-7224C49458BB}"/>
                <c:ext xmlns:c16="http://schemas.microsoft.com/office/drawing/2014/chart" uri="{C3380CC4-5D6E-409C-BE32-E72D297353CC}">
                  <c16:uniqueId val="{00000003-74EA-42C1-998B-FE63EE4548C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0.93</c:v>
                </c:pt>
                <c:pt idx="1">
                  <c:v>7.0000000000000007E-2</c:v>
                </c:pt>
              </c:numCache>
            </c:numRef>
          </c:val>
          <c:extLst>
            <c:ext xmlns:c16="http://schemas.microsoft.com/office/drawing/2014/chart" uri="{C3380CC4-5D6E-409C-BE32-E72D297353CC}">
              <c16:uniqueId val="{00000004-74EA-42C1-998B-FE63EE4548C7}"/>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Administrative information</c:v>
                </c:pt>
                <c:pt idx="1">
                  <c:v>Sender's contact details</c:v>
                </c:pt>
                <c:pt idx="2">
                  <c:v>Invitation/information about a specific event</c:v>
                </c:pt>
                <c:pt idx="3">
                  <c:v>Information about entertainment or activities</c:v>
                </c:pt>
                <c:pt idx="4">
                  <c:v>News/update/magazine articles</c:v>
                </c:pt>
                <c:pt idx="5">
                  <c:v>Vouchers/coupons</c:v>
                </c:pt>
                <c:pt idx="6">
                  <c:v>Special offers or discounts</c:v>
                </c:pt>
                <c:pt idx="7">
                  <c:v>Information about products/services</c:v>
                </c:pt>
              </c:strCache>
            </c:strRef>
          </c:cat>
          <c:val>
            <c:numRef>
              <c:f>Sheet1!$B$2:$B$9</c:f>
              <c:numCache>
                <c:formatCode>0%</c:formatCode>
                <c:ptCount val="8"/>
                <c:pt idx="0">
                  <c:v>0.04</c:v>
                </c:pt>
                <c:pt idx="1">
                  <c:v>0.14000000000000001</c:v>
                </c:pt>
                <c:pt idx="2">
                  <c:v>0.08</c:v>
                </c:pt>
                <c:pt idx="3">
                  <c:v>0.24</c:v>
                </c:pt>
                <c:pt idx="4">
                  <c:v>0.11</c:v>
                </c:pt>
                <c:pt idx="5">
                  <c:v>0.04</c:v>
                </c:pt>
                <c:pt idx="6">
                  <c:v>0.19</c:v>
                </c:pt>
                <c:pt idx="7">
                  <c:v>0.55000000000000004</c:v>
                </c:pt>
              </c:numCache>
            </c:numRef>
          </c:val>
          <c:extLst>
            <c:ext xmlns:c16="http://schemas.microsoft.com/office/drawing/2014/chart" uri="{C3380CC4-5D6E-409C-BE32-E72D297353CC}">
              <c16:uniqueId val="{00000000-7F9F-4FDB-8BAB-09B5B5EA698E}"/>
            </c:ext>
          </c:extLst>
        </c:ser>
        <c:dLbls>
          <c:showLegendKey val="0"/>
          <c:showVal val="0"/>
          <c:showCatName val="0"/>
          <c:showSerName val="0"/>
          <c:showPercent val="0"/>
          <c:showBubbleSize val="0"/>
        </c:dLbls>
        <c:gapWidth val="55"/>
        <c:axId val="972823080"/>
        <c:axId val="972823736"/>
      </c:barChart>
      <c:catAx>
        <c:axId val="972823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72823736"/>
        <c:crosses val="autoZero"/>
        <c:auto val="1"/>
        <c:lblAlgn val="ctr"/>
        <c:lblOffset val="100"/>
        <c:noMultiLvlLbl val="0"/>
      </c:catAx>
      <c:valAx>
        <c:axId val="97282373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2823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0F-4431-A722-BCFB04C2BFFF}"/>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0F-4431-A722-BCFB04C2BFFF}"/>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0F-4431-A722-BCFB04C2BFFF}"/>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0F-4431-A722-BCFB04C2BFFF}"/>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AF-47E9-A33A-7F42B9640596}"/>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0F-4431-A722-BCFB04C2BFFF}"/>
                </c:ext>
              </c:extLst>
            </c:dLbl>
            <c:dLbl>
              <c:idx val="6"/>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BC-4483-9208-FDB03807A2FE}"/>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AF-47E9-A33A-7F42B9640596}"/>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0F-4431-A722-BCFB04C2BFFF}"/>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0F-4431-A722-BCFB04C2BFF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Opened it</c:v>
                </c:pt>
                <c:pt idx="1">
                  <c:v>Put aside to look at later</c:v>
                </c:pt>
                <c:pt idx="2">
                  <c:v>Put in the usual place</c:v>
                </c:pt>
                <c:pt idx="3">
                  <c:v>Put it on display (e.g. on a fridge, notice board)</c:v>
                </c:pt>
                <c:pt idx="4">
                  <c:v>Threw it away/recycled</c:v>
                </c:pt>
                <c:pt idx="5">
                  <c:v>Filed it for reference or records</c:v>
                </c:pt>
                <c:pt idx="6">
                  <c:v>Took it out of the house (e.g. to work)</c:v>
                </c:pt>
                <c:pt idx="7">
                  <c:v>Used/did something with the information</c:v>
                </c:pt>
                <c:pt idx="8">
                  <c:v>Passed it on/left out for the person it's for</c:v>
                </c:pt>
                <c:pt idx="9">
                  <c:v>Read/looked/glanced at it</c:v>
                </c:pt>
              </c:strCache>
            </c:strRef>
          </c:cat>
          <c:val>
            <c:numRef>
              <c:f>Sheet1!$B$2:$B$11</c:f>
              <c:numCache>
                <c:formatCode>0%</c:formatCode>
                <c:ptCount val="10"/>
                <c:pt idx="0">
                  <c:v>0.62</c:v>
                </c:pt>
                <c:pt idx="1">
                  <c:v>0.28999999999999998</c:v>
                </c:pt>
                <c:pt idx="2">
                  <c:v>0.09</c:v>
                </c:pt>
                <c:pt idx="3">
                  <c:v>0.02</c:v>
                </c:pt>
                <c:pt idx="4">
                  <c:v>0.64</c:v>
                </c:pt>
                <c:pt idx="5">
                  <c:v>0.08</c:v>
                </c:pt>
                <c:pt idx="6">
                  <c:v>0.03</c:v>
                </c:pt>
                <c:pt idx="7">
                  <c:v>0.05</c:v>
                </c:pt>
                <c:pt idx="8">
                  <c:v>0.1</c:v>
                </c:pt>
                <c:pt idx="9">
                  <c:v>0.62</c:v>
                </c:pt>
              </c:numCache>
            </c:numRef>
          </c:val>
          <c:extLst>
            <c:ext xmlns:c16="http://schemas.microsoft.com/office/drawing/2014/chart" uri="{C3380CC4-5D6E-409C-BE32-E72D297353CC}">
              <c16:uniqueId val="{00000009-D00F-4431-A722-BCFB04C2BFFF}"/>
            </c:ext>
          </c:extLst>
        </c:ser>
        <c:dLbls>
          <c:showLegendKey val="0"/>
          <c:showVal val="0"/>
          <c:showCatName val="0"/>
          <c:showSerName val="0"/>
          <c:showPercent val="0"/>
          <c:showBubbleSize val="0"/>
        </c:dLbls>
        <c:gapWidth val="29"/>
        <c:axId val="930301768"/>
        <c:axId val="930304064"/>
      </c:barChart>
      <c:catAx>
        <c:axId val="930301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4064"/>
        <c:crosses val="autoZero"/>
        <c:auto val="1"/>
        <c:lblAlgn val="ctr"/>
        <c:lblOffset val="100"/>
        <c:noMultiLvlLbl val="0"/>
      </c:catAx>
      <c:valAx>
        <c:axId val="930304064"/>
        <c:scaling>
          <c:orientation val="minMax"/>
          <c:max val="0.65000000000000013"/>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1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68525853678771E-2"/>
          <c:y val="3.6944325846962361E-2"/>
          <c:w val="0.94577912512183659"/>
          <c:h val="0.72731900952361983"/>
        </c:manualLayout>
      </c:layout>
      <c:barChart>
        <c:barDir val="col"/>
        <c:grouping val="clustered"/>
        <c:varyColors val="0"/>
        <c:ser>
          <c:idx val="0"/>
          <c:order val="0"/>
          <c:tx>
            <c:strRef>
              <c:f>Sheet1!$B$1</c:f>
              <c:strCache>
                <c:ptCount val="1"/>
                <c:pt idx="0">
                  <c:v>Travel</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Information about products and services</c:v>
                </c:pt>
                <c:pt idx="1">
                  <c:v>Special offers / discounts</c:v>
                </c:pt>
                <c:pt idx="2">
                  <c:v>Vouchers / coupons</c:v>
                </c:pt>
                <c:pt idx="3">
                  <c:v>News / update / magazine article</c:v>
                </c:pt>
                <c:pt idx="4">
                  <c:v>Financial statement / bill / update</c:v>
                </c:pt>
                <c:pt idx="5">
                  <c:v>Information about entertainment or activities</c:v>
                </c:pt>
                <c:pt idx="6">
                  <c:v>Sender's contact details</c:v>
                </c:pt>
                <c:pt idx="7">
                  <c:v>Administrative information</c:v>
                </c:pt>
              </c:strCache>
            </c:strRef>
          </c:cat>
          <c:val>
            <c:numRef>
              <c:f>Sheet1!$B$2:$B$9</c:f>
              <c:numCache>
                <c:formatCode>0%</c:formatCode>
                <c:ptCount val="8"/>
                <c:pt idx="0">
                  <c:v>0.19</c:v>
                </c:pt>
                <c:pt idx="1">
                  <c:v>0.24</c:v>
                </c:pt>
                <c:pt idx="2">
                  <c:v>0.47</c:v>
                </c:pt>
                <c:pt idx="3">
                  <c:v>0.25</c:v>
                </c:pt>
                <c:pt idx="4">
                  <c:v>0.52</c:v>
                </c:pt>
                <c:pt idx="5">
                  <c:v>0.26</c:v>
                </c:pt>
                <c:pt idx="6">
                  <c:v>0.21</c:v>
                </c:pt>
                <c:pt idx="7">
                  <c:v>0.5</c:v>
                </c:pt>
              </c:numCache>
            </c:numRef>
          </c:val>
          <c:extLst>
            <c:ext xmlns:c16="http://schemas.microsoft.com/office/drawing/2014/chart" uri="{C3380CC4-5D6E-409C-BE32-E72D297353CC}">
              <c16:uniqueId val="{00000000-4B66-46F5-8874-A8D9DEF38A7F}"/>
            </c:ext>
          </c:extLst>
        </c:ser>
        <c:dLbls>
          <c:showLegendKey val="0"/>
          <c:showVal val="0"/>
          <c:showCatName val="0"/>
          <c:showSerName val="0"/>
          <c:showPercent val="0"/>
          <c:showBubbleSize val="0"/>
        </c:dLbls>
        <c:gapWidth val="150"/>
        <c:axId val="652270160"/>
        <c:axId val="652266880"/>
      </c:barChart>
      <c:catAx>
        <c:axId val="65227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52266880"/>
        <c:crosses val="autoZero"/>
        <c:auto val="1"/>
        <c:lblAlgn val="ctr"/>
        <c:lblOffset val="100"/>
        <c:noMultiLvlLbl val="0"/>
      </c:catAx>
      <c:valAx>
        <c:axId val="652266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2701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Information about products/services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3BD9-455B-8B33-EC31FE7B401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BD9-455B-8B33-EC31FE7B401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D9-455B-8B33-EC31FE7B401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4-3BD9-455B-8B33-EC31FE7B4014}"/>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Mail order/online retailer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25-34</c:v>
                </c:pt>
                <c:pt idx="1">
                  <c:v>35-44</c:v>
                </c:pt>
                <c:pt idx="2">
                  <c:v>45-54</c:v>
                </c:pt>
                <c:pt idx="3">
                  <c:v>55-64</c:v>
                </c:pt>
                <c:pt idx="4">
                  <c:v>65+</c:v>
                </c:pt>
              </c:strCache>
            </c:strRef>
          </c:cat>
          <c:val>
            <c:numRef>
              <c:f>Sheet1!$B$2:$B$6</c:f>
              <c:numCache>
                <c:formatCode>General</c:formatCode>
                <c:ptCount val="5"/>
                <c:pt idx="0">
                  <c:v>3.29</c:v>
                </c:pt>
                <c:pt idx="1">
                  <c:v>3.65</c:v>
                </c:pt>
                <c:pt idx="2">
                  <c:v>3.77</c:v>
                </c:pt>
                <c:pt idx="3">
                  <c:v>4.2</c:v>
                </c:pt>
                <c:pt idx="4">
                  <c:v>4.12</c:v>
                </c:pt>
              </c:numCache>
            </c:numRef>
          </c:val>
          <c:extLst>
            <c:ext xmlns:c16="http://schemas.microsoft.com/office/drawing/2014/chart" uri="{C3380CC4-5D6E-409C-BE32-E72D297353CC}">
              <c16:uniqueId val="{00000000-E4AF-4F42-A59C-1710C07E1A3A}"/>
            </c:ext>
          </c:extLst>
        </c:ser>
        <c:dLbls>
          <c:showLegendKey val="0"/>
          <c:showVal val="0"/>
          <c:showCatName val="0"/>
          <c:showSerName val="0"/>
          <c:showPercent val="0"/>
          <c:showBubbleSize val="0"/>
        </c:dLbls>
        <c:gapWidth val="131"/>
        <c:overlap val="-27"/>
        <c:axId val="1275611552"/>
        <c:axId val="1275613520"/>
      </c:barChart>
      <c:catAx>
        <c:axId val="127561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5613520"/>
        <c:crosses val="autoZero"/>
        <c:auto val="1"/>
        <c:lblAlgn val="ctr"/>
        <c:lblOffset val="100"/>
        <c:noMultiLvlLbl val="0"/>
      </c:catAx>
      <c:valAx>
        <c:axId val="127561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5611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03/06/2020</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03/06/2020</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Staycations were doing well before Covid.  This was driven by both Britons travelling in the UK but also overseas visitors.</a:t>
            </a:r>
          </a:p>
        </p:txBody>
      </p:sp>
      <p:sp>
        <p:nvSpPr>
          <p:cNvPr id="4" name="Slide Number Placeholder 3"/>
          <p:cNvSpPr>
            <a:spLocks noGrp="1"/>
          </p:cNvSpPr>
          <p:nvPr>
            <p:ph type="sldNum" sz="quarter" idx="5"/>
          </p:nvPr>
        </p:nvSpPr>
        <p:spPr/>
        <p:txBody>
          <a:bodyPr/>
          <a:lstStyle/>
          <a:p>
            <a:fld id="{DCC1A71F-ED3E-4A54-969C-A8BBEECB2EB9}" type="slidenum">
              <a:rPr lang="en-GB" smtClean="0"/>
              <a:t>3</a:t>
            </a:fld>
            <a:endParaRPr lang="en-GB" dirty="0"/>
          </a:p>
        </p:txBody>
      </p:sp>
    </p:spTree>
    <p:extLst>
      <p:ext uri="{BB962C8B-B14F-4D97-AF65-F5344CB8AC3E}">
        <p14:creationId xmlns:p14="http://schemas.microsoft.com/office/powerpoint/2010/main" val="302990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Entertainment businesses tend to contain more types of content than for other sectors.</a:t>
            </a:r>
          </a:p>
          <a:p>
            <a:endParaRPr lang="en-GB" dirty="0"/>
          </a:p>
          <a:p>
            <a:r>
              <a:rPr lang="en-GB" dirty="0"/>
              <a:t>For example in Financial Services over 50% of mail contains a financial statement / bill or update and for charities the main volume is a request for a donation.</a:t>
            </a:r>
          </a:p>
          <a:p>
            <a:endParaRPr lang="en-GB" dirty="0"/>
          </a:p>
          <a:p>
            <a:r>
              <a:rPr lang="en-GB" dirty="0"/>
              <a:t>Entertainment mail contains the biggest volume for information about products and services but has a broader spread of other content like information about entertainment/activities, special offers and news.</a:t>
            </a:r>
          </a:p>
        </p:txBody>
      </p:sp>
      <p:sp>
        <p:nvSpPr>
          <p:cNvPr id="4" name="Slide Number Placeholder 3"/>
          <p:cNvSpPr>
            <a:spLocks noGrp="1"/>
          </p:cNvSpPr>
          <p:nvPr>
            <p:ph type="sldNum" sz="quarter" idx="10"/>
          </p:nvPr>
        </p:nvSpPr>
        <p:spPr/>
        <p:txBody>
          <a:bodyPr/>
          <a:lstStyle/>
          <a:p>
            <a:fld id="{DCC1A71F-ED3E-4A54-969C-A8BBEECB2EB9}" type="slidenum">
              <a:rPr lang="en-GB" smtClean="0"/>
              <a:t>12</a:t>
            </a:fld>
            <a:endParaRPr lang="en-GB" dirty="0"/>
          </a:p>
        </p:txBody>
      </p:sp>
    </p:spTree>
    <p:extLst>
      <p:ext uri="{BB962C8B-B14F-4D97-AF65-F5344CB8AC3E}">
        <p14:creationId xmlns:p14="http://schemas.microsoft.com/office/powerpoint/2010/main" val="275133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Physical actions are the things that people do with their mail when the mail is actually in their hand or right there in front of them – so we call these physical actions.</a:t>
            </a:r>
          </a:p>
          <a:p>
            <a:endParaRPr lang="en-GB" dirty="0"/>
          </a:p>
          <a:p>
            <a:r>
              <a:rPr lang="en-GB" dirty="0"/>
              <a:t>The frequency we talk about in the presentation is based on just the physical actions.</a:t>
            </a:r>
          </a:p>
          <a:p>
            <a:endParaRPr lang="en-GB" dirty="0"/>
          </a:p>
          <a:p>
            <a:r>
              <a:rPr lang="en-GB" dirty="0"/>
              <a:t>The highest of all are opening and reading, open rates are high and read rates. Entertainment mail scores strongly for being put aside to look at later / put in the usual place.</a:t>
            </a:r>
          </a:p>
          <a:p>
            <a:endParaRPr lang="en-GB" dirty="0"/>
          </a:p>
          <a:p>
            <a:r>
              <a:rPr lang="en-GB" dirty="0"/>
              <a:t>Recycling looks high but this will be done after a lot of the actions have been taken.</a:t>
            </a:r>
          </a:p>
          <a:p>
            <a:endParaRPr lang="en-GB" dirty="0"/>
          </a:p>
          <a:p>
            <a:r>
              <a:rPr lang="en-GB" dirty="0"/>
              <a:t>Respondents tick all the things they do.</a:t>
            </a:r>
          </a:p>
        </p:txBody>
      </p:sp>
      <p:sp>
        <p:nvSpPr>
          <p:cNvPr id="4" name="Slide Number Placeholder 3"/>
          <p:cNvSpPr>
            <a:spLocks noGrp="1"/>
          </p:cNvSpPr>
          <p:nvPr>
            <p:ph type="sldNum" sz="quarter" idx="5"/>
          </p:nvPr>
        </p:nvSpPr>
        <p:spPr/>
        <p:txBody>
          <a:bodyPr/>
          <a:lstStyle/>
          <a:p>
            <a:fld id="{DCC1A71F-ED3E-4A54-969C-A8BBEECB2EB9}" type="slidenum">
              <a:rPr lang="en-GB" smtClean="0"/>
              <a:t>13</a:t>
            </a:fld>
            <a:endParaRPr lang="en-GB" dirty="0"/>
          </a:p>
        </p:txBody>
      </p:sp>
    </p:spTree>
    <p:extLst>
      <p:ext uri="{BB962C8B-B14F-4D97-AF65-F5344CB8AC3E}">
        <p14:creationId xmlns:p14="http://schemas.microsoft.com/office/powerpoint/2010/main" val="109412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Commercial actions are what people go on to do beyond physical actions.</a:t>
            </a:r>
          </a:p>
          <a:p>
            <a:endParaRPr lang="en-GB" dirty="0"/>
          </a:p>
          <a:p>
            <a:r>
              <a:rPr lang="en-GB" dirty="0"/>
              <a:t>This is the % of people taking any form of commercial action with their mail.  Overall 28% of people receiving entertainment mail go on to take some form of commercial action.  But if the content includes a voucher or coupon or financial statement or administrative information these rise to over 40%.</a:t>
            </a: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14</a:t>
            </a:fld>
            <a:endParaRPr lang="en-GB" dirty="0"/>
          </a:p>
        </p:txBody>
      </p:sp>
    </p:spTree>
    <p:extLst>
      <p:ext uri="{BB962C8B-B14F-4D97-AF65-F5344CB8AC3E}">
        <p14:creationId xmlns:p14="http://schemas.microsoft.com/office/powerpoint/2010/main" val="2495517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average frequency for all mail is 4.1.  We’ve looked at some other audiences to see if this varies and it does.</a:t>
            </a:r>
          </a:p>
          <a:p>
            <a:endParaRPr lang="en-GB" dirty="0"/>
          </a:p>
          <a:p>
            <a:r>
              <a:rPr lang="en-GB" dirty="0"/>
              <a:t>Those aged 55-64 have a frequency ie return to mail 4.43 times.  </a:t>
            </a:r>
          </a:p>
          <a:p>
            <a:endParaRPr lang="en-GB" dirty="0"/>
          </a:p>
          <a:p>
            <a:r>
              <a:rPr lang="en-GB" dirty="0"/>
              <a:t>Those with a social grade of C2 engage at higher rates with a frequency of 4.83.</a:t>
            </a:r>
          </a:p>
          <a:p>
            <a:endParaRPr lang="en-GB" dirty="0"/>
          </a:p>
          <a:p>
            <a:r>
              <a:rPr lang="en-GB" dirty="0"/>
              <a:t>Those in the Meridian TV region engage at a significantly hither rate of 5.</a:t>
            </a:r>
          </a:p>
          <a:p>
            <a:endParaRPr lang="en-GB" dirty="0"/>
          </a:p>
          <a:p>
            <a:r>
              <a:rPr lang="en-GB" dirty="0"/>
              <a:t>And those with a tenure of 6-10 years achieve a frequency of 4.8.</a:t>
            </a:r>
          </a:p>
        </p:txBody>
      </p:sp>
      <p:sp>
        <p:nvSpPr>
          <p:cNvPr id="4" name="Slide Number Placeholder 3"/>
          <p:cNvSpPr>
            <a:spLocks noGrp="1"/>
          </p:cNvSpPr>
          <p:nvPr>
            <p:ph type="sldNum" sz="quarter" idx="5"/>
          </p:nvPr>
        </p:nvSpPr>
        <p:spPr/>
        <p:txBody>
          <a:bodyPr/>
          <a:lstStyle/>
          <a:p>
            <a:fld id="{DCC1A71F-ED3E-4A54-969C-A8BBEECB2EB9}" type="slidenum">
              <a:rPr lang="en-GB" smtClean="0"/>
              <a:t>15</a:t>
            </a:fld>
            <a:endParaRPr lang="en-GB" dirty="0"/>
          </a:p>
        </p:txBody>
      </p:sp>
    </p:spTree>
    <p:extLst>
      <p:ext uri="{BB962C8B-B14F-4D97-AF65-F5344CB8AC3E}">
        <p14:creationId xmlns:p14="http://schemas.microsoft.com/office/powerpoint/2010/main" val="3521423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age groups engage with mail although it is true to say that younger people engage less frequently with their mail, they get less of it.  Those in the 55-64 age group have the highest engagement levels.</a:t>
            </a:r>
          </a:p>
        </p:txBody>
      </p:sp>
      <p:sp>
        <p:nvSpPr>
          <p:cNvPr id="4" name="Slide Number Placeholder 3"/>
          <p:cNvSpPr>
            <a:spLocks noGrp="1"/>
          </p:cNvSpPr>
          <p:nvPr>
            <p:ph type="sldNum" sz="quarter" idx="5"/>
          </p:nvPr>
        </p:nvSpPr>
        <p:spPr/>
        <p:txBody>
          <a:bodyPr/>
          <a:lstStyle/>
          <a:p>
            <a:fld id="{DCC1A71F-ED3E-4A54-969C-A8BBEECB2EB9}" type="slidenum">
              <a:rPr lang="en-GB" smtClean="0"/>
              <a:t>16</a:t>
            </a:fld>
            <a:endParaRPr lang="en-GB" dirty="0"/>
          </a:p>
        </p:txBody>
      </p:sp>
    </p:spTree>
    <p:extLst>
      <p:ext uri="{BB962C8B-B14F-4D97-AF65-F5344CB8AC3E}">
        <p14:creationId xmlns:p14="http://schemas.microsoft.com/office/powerpoint/2010/main" val="3638535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when you look in more detail there is a different between the types of mail sent and frequency.  So anything containing a voucher/coupon gets higher frequency rates, alongside administrative information, news and financial statements.  More general pieces like information about products and services or information about entertainment/events fair slightly less well on frequency.</a:t>
            </a:r>
          </a:p>
        </p:txBody>
      </p:sp>
      <p:sp>
        <p:nvSpPr>
          <p:cNvPr id="4" name="Slide Number Placeholder 3"/>
          <p:cNvSpPr>
            <a:spLocks noGrp="1"/>
          </p:cNvSpPr>
          <p:nvPr>
            <p:ph type="sldNum" sz="quarter" idx="10"/>
          </p:nvPr>
        </p:nvSpPr>
        <p:spPr/>
        <p:txBody>
          <a:bodyPr/>
          <a:lstStyle/>
          <a:p>
            <a:fld id="{DCC1A71F-ED3E-4A54-969C-A8BBEECB2EB9}" type="slidenum">
              <a:rPr lang="en-GB" smtClean="0"/>
              <a:t>17</a:t>
            </a:fld>
            <a:endParaRPr lang="en-GB" dirty="0"/>
          </a:p>
        </p:txBody>
      </p:sp>
    </p:spTree>
    <p:extLst>
      <p:ext uri="{BB962C8B-B14F-4D97-AF65-F5344CB8AC3E}">
        <p14:creationId xmlns:p14="http://schemas.microsoft.com/office/powerpoint/2010/main" val="450585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the 28% of people taking a commercial action, JICMAIL can show you how many people in that group go on to do something that might drive business.</a:t>
            </a:r>
          </a:p>
          <a:p>
            <a:endParaRPr lang="en-GB" dirty="0"/>
          </a:p>
          <a:p>
            <a:r>
              <a:rPr lang="en-GB" dirty="0"/>
              <a:t>If you send a voucher for example 322 people per thousand will go on to plan a large purchase.  Administrative information drives 377 people to discuss it.</a:t>
            </a:r>
          </a:p>
          <a:p>
            <a:endParaRPr lang="en-GB" dirty="0"/>
          </a:p>
          <a:p>
            <a:r>
              <a:rPr lang="en-GB" dirty="0"/>
              <a:t>Think carefully about the content you send and how you want your consumers to interact with it commercially.</a:t>
            </a:r>
          </a:p>
        </p:txBody>
      </p:sp>
      <p:sp>
        <p:nvSpPr>
          <p:cNvPr id="4" name="Slide Number Placeholder 3"/>
          <p:cNvSpPr>
            <a:spLocks noGrp="1"/>
          </p:cNvSpPr>
          <p:nvPr>
            <p:ph type="sldNum" sz="quarter" idx="10"/>
          </p:nvPr>
        </p:nvSpPr>
        <p:spPr/>
        <p:txBody>
          <a:bodyPr/>
          <a:lstStyle/>
          <a:p>
            <a:fld id="{DCC1A71F-ED3E-4A54-969C-A8BBEECB2EB9}" type="slidenum">
              <a:rPr lang="en-GB" smtClean="0"/>
              <a:t>18</a:t>
            </a:fld>
            <a:endParaRPr lang="en-GB" dirty="0"/>
          </a:p>
        </p:txBody>
      </p:sp>
    </p:spTree>
    <p:extLst>
      <p:ext uri="{BB962C8B-B14F-4D97-AF65-F5344CB8AC3E}">
        <p14:creationId xmlns:p14="http://schemas.microsoft.com/office/powerpoint/2010/main" val="705121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19</a:t>
            </a:fld>
            <a:endParaRPr lang="en-GB" dirty="0"/>
          </a:p>
        </p:txBody>
      </p:sp>
    </p:spTree>
    <p:extLst>
      <p:ext uri="{BB962C8B-B14F-4D97-AF65-F5344CB8AC3E}">
        <p14:creationId xmlns:p14="http://schemas.microsoft.com/office/powerpoint/2010/main" val="4157383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20</a:t>
            </a:fld>
            <a:endParaRPr lang="en-GB" dirty="0"/>
          </a:p>
        </p:txBody>
      </p:sp>
    </p:spTree>
    <p:extLst>
      <p:ext uri="{BB962C8B-B14F-4D97-AF65-F5344CB8AC3E}">
        <p14:creationId xmlns:p14="http://schemas.microsoft.com/office/powerpoint/2010/main" val="62809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21</a:t>
            </a:fld>
            <a:endParaRPr lang="en-GB" dirty="0"/>
          </a:p>
        </p:txBody>
      </p:sp>
    </p:spTree>
    <p:extLst>
      <p:ext uri="{BB962C8B-B14F-4D97-AF65-F5344CB8AC3E}">
        <p14:creationId xmlns:p14="http://schemas.microsoft.com/office/powerpoint/2010/main" val="63306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22</a:t>
            </a:fld>
            <a:endParaRPr lang="en-GB" dirty="0"/>
          </a:p>
        </p:txBody>
      </p:sp>
    </p:spTree>
    <p:extLst>
      <p:ext uri="{BB962C8B-B14F-4D97-AF65-F5344CB8AC3E}">
        <p14:creationId xmlns:p14="http://schemas.microsoft.com/office/powerpoint/2010/main" val="1280563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23</a:t>
            </a:fld>
            <a:endParaRPr lang="en-GB" dirty="0"/>
          </a:p>
        </p:txBody>
      </p:sp>
    </p:spTree>
    <p:extLst>
      <p:ext uri="{BB962C8B-B14F-4D97-AF65-F5344CB8AC3E}">
        <p14:creationId xmlns:p14="http://schemas.microsoft.com/office/powerpoint/2010/main" val="405205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things brands are doing to keep their business open or ready for when they are back.</a:t>
            </a:r>
          </a:p>
        </p:txBody>
      </p:sp>
      <p:sp>
        <p:nvSpPr>
          <p:cNvPr id="4" name="Slide Number Placeholder 3"/>
          <p:cNvSpPr>
            <a:spLocks noGrp="1"/>
          </p:cNvSpPr>
          <p:nvPr>
            <p:ph type="sldNum" sz="quarter" idx="5"/>
          </p:nvPr>
        </p:nvSpPr>
        <p:spPr/>
        <p:txBody>
          <a:bodyPr/>
          <a:lstStyle/>
          <a:p>
            <a:fld id="{DCC1A71F-ED3E-4A54-969C-A8BBEECB2EB9}" type="slidenum">
              <a:rPr lang="en-GB" smtClean="0"/>
              <a:t>5</a:t>
            </a:fld>
            <a:endParaRPr lang="en-GB" dirty="0"/>
          </a:p>
        </p:txBody>
      </p:sp>
    </p:spTree>
    <p:extLst>
      <p:ext uri="{BB962C8B-B14F-4D97-AF65-F5344CB8AC3E}">
        <p14:creationId xmlns:p14="http://schemas.microsoft.com/office/powerpoint/2010/main" val="217652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just some of the ways that they are innovating to survive in different entertainment sectors.</a:t>
            </a:r>
          </a:p>
        </p:txBody>
      </p:sp>
      <p:sp>
        <p:nvSpPr>
          <p:cNvPr id="4" name="Slide Number Placeholder 3"/>
          <p:cNvSpPr>
            <a:spLocks noGrp="1"/>
          </p:cNvSpPr>
          <p:nvPr>
            <p:ph type="sldNum" sz="quarter" idx="5"/>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332083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7</a:t>
            </a:fld>
            <a:endParaRPr lang="en-GB" dirty="0"/>
          </a:p>
        </p:txBody>
      </p:sp>
    </p:spTree>
    <p:extLst>
      <p:ext uri="{BB962C8B-B14F-4D97-AF65-F5344CB8AC3E}">
        <p14:creationId xmlns:p14="http://schemas.microsoft.com/office/powerpoint/2010/main" val="310201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the last recession in 2008 some sectors reported above average business, things like camp sites and tourist attractions at home were some of those that benefited.</a:t>
            </a:r>
          </a:p>
          <a:p>
            <a:endParaRPr lang="en-GB" dirty="0"/>
          </a:p>
          <a:p>
            <a:r>
              <a:rPr lang="en-GB" dirty="0"/>
              <a:t>The glamping industry is expecting a potential boom as they are uniquely placed to offer a safely social distanced environment.</a:t>
            </a:r>
          </a:p>
        </p:txBody>
      </p:sp>
      <p:sp>
        <p:nvSpPr>
          <p:cNvPr id="4" name="Slide Number Placeholder 3"/>
          <p:cNvSpPr>
            <a:spLocks noGrp="1"/>
          </p:cNvSpPr>
          <p:nvPr>
            <p:ph type="sldNum" sz="quarter" idx="5"/>
          </p:nvPr>
        </p:nvSpPr>
        <p:spPr/>
        <p:txBody>
          <a:bodyPr/>
          <a:lstStyle/>
          <a:p>
            <a:fld id="{DCC1A71F-ED3E-4A54-969C-A8BBEECB2EB9}" type="slidenum">
              <a:rPr lang="en-GB" smtClean="0"/>
              <a:t>8</a:t>
            </a:fld>
            <a:endParaRPr lang="en-GB" dirty="0"/>
          </a:p>
        </p:txBody>
      </p:sp>
    </p:spTree>
    <p:extLst>
      <p:ext uri="{BB962C8B-B14F-4D97-AF65-F5344CB8AC3E}">
        <p14:creationId xmlns:p14="http://schemas.microsoft.com/office/powerpoint/2010/main" val="427244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9</a:t>
            </a:fld>
            <a:endParaRPr lang="en-GB" dirty="0"/>
          </a:p>
        </p:txBody>
      </p:sp>
    </p:spTree>
    <p:extLst>
      <p:ext uri="{BB962C8B-B14F-4D97-AF65-F5344CB8AC3E}">
        <p14:creationId xmlns:p14="http://schemas.microsoft.com/office/powerpoint/2010/main" val="74539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JICMAIL data has been available since the second quarter of 2017, it now contains over 92,000 individual mail packs across all the main industry sectors.  It has been designed to create Gold Standard for the industry so that mail and door drop can be planned alongside other media in exactly the same way as all other channels.</a:t>
            </a:r>
          </a:p>
          <a:p>
            <a:endParaRPr lang="en-GB" dirty="0"/>
          </a:p>
          <a:p>
            <a:r>
              <a:rPr lang="en-GB" dirty="0"/>
              <a:t>A panel of 1,000 households each month collect their mail and door drop for the first 7 days of each month.  They then track that content over a full 28 day period and tell us what they did with it physically ie opened, read and passed it on.  But in addition they record any commercial actions, such as going online, calling the sender or using a voucher or discount code.</a:t>
            </a: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720314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average engagement with mail is 91% so entertainment mail does well.</a:t>
            </a:r>
          </a:p>
          <a:p>
            <a:endParaRPr lang="en-GB" dirty="0"/>
          </a:p>
          <a:p>
            <a:r>
              <a:rPr lang="en-GB" dirty="0"/>
              <a:t>It has high readership rates.  Open rates may well be lower as entertainment and attraction businesses often use postcards, which won’t require opening.</a:t>
            </a:r>
          </a:p>
        </p:txBody>
      </p:sp>
      <p:sp>
        <p:nvSpPr>
          <p:cNvPr id="4" name="Slide Number Placeholder 3"/>
          <p:cNvSpPr>
            <a:spLocks noGrp="1"/>
          </p:cNvSpPr>
          <p:nvPr>
            <p:ph type="sldNum" sz="quarter" idx="5"/>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11726550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pic>
        <p:nvPicPr>
          <p:cNvPr id="23" name="Picture 22">
            <a:extLst>
              <a:ext uri="{FF2B5EF4-FFF2-40B4-BE49-F238E27FC236}">
                <a16:creationId xmlns:a16="http://schemas.microsoft.com/office/drawing/2014/main" id="{E90458C6-54A9-4026-A106-3FEE6133B6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232"/>
          <a:stretch/>
        </p:blipFill>
        <p:spPr>
          <a:xfrm>
            <a:off x="555834" y="5573065"/>
            <a:ext cx="1230436" cy="927026"/>
          </a:xfrm>
          <a:prstGeom prst="rect">
            <a:avLst/>
          </a:prstGeom>
        </p:spPr>
      </p:pic>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4" name="Rectangle 3">
            <a:extLst>
              <a:ext uri="{FF2B5EF4-FFF2-40B4-BE49-F238E27FC236}">
                <a16:creationId xmlns:a16="http://schemas.microsoft.com/office/drawing/2014/main" id="{45E95041-0EFA-458B-88F5-36021D7431B0}"/>
              </a:ext>
            </a:extLst>
          </p:cNvPr>
          <p:cNvSpPr/>
          <p:nvPr userDrawn="1"/>
        </p:nvSpPr>
        <p:spPr>
          <a:xfrm>
            <a:off x="0" y="6555227"/>
            <a:ext cx="1786270" cy="268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DD85E510-146A-496C-BB80-F639492E115E}"/>
              </a:ext>
            </a:extLst>
          </p:cNvPr>
          <p:cNvSpPr/>
          <p:nvPr userDrawn="1"/>
        </p:nvSpPr>
        <p:spPr>
          <a:xfrm>
            <a:off x="0" y="6528391"/>
            <a:ext cx="1637414" cy="32960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BFB9656D-CAE4-441D-AAD1-4DB821FD068E}"/>
              </a:ext>
            </a:extLst>
          </p:cNvPr>
          <p:cNvSpPr/>
          <p:nvPr userDrawn="1"/>
        </p:nvSpPr>
        <p:spPr>
          <a:xfrm flipH="1">
            <a:off x="0" y="6623579"/>
            <a:ext cx="1626780"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CE341D3E-40FE-481F-9701-69584DA0E680}"/>
              </a:ext>
            </a:extLst>
          </p:cNvPr>
          <p:cNvSpPr/>
          <p:nvPr userDrawn="1"/>
        </p:nvSpPr>
        <p:spPr>
          <a:xfrm>
            <a:off x="0" y="6623579"/>
            <a:ext cx="1520456"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5B092A87-E030-407C-AFB4-693DC367E9C3}"/>
              </a:ext>
            </a:extLst>
          </p:cNvPr>
          <p:cNvSpPr/>
          <p:nvPr userDrawn="1"/>
        </p:nvSpPr>
        <p:spPr>
          <a:xfrm>
            <a:off x="0" y="6623579"/>
            <a:ext cx="17012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
        <p:nvSpPr>
          <p:cNvPr id="2" name="Rectangle 1">
            <a:extLst>
              <a:ext uri="{FF2B5EF4-FFF2-40B4-BE49-F238E27FC236}">
                <a16:creationId xmlns:a16="http://schemas.microsoft.com/office/drawing/2014/main" id="{E0689A8C-F059-459A-A841-2BE165AABEC1}"/>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into quadra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itle 1">
            <a:extLst>
              <a:ext uri="{FF2B5EF4-FFF2-40B4-BE49-F238E27FC236}">
                <a16:creationId xmlns:a16="http://schemas.microsoft.com/office/drawing/2014/main" id="{BD23BBCD-93DF-4D55-B641-BDD0DBF63F40}"/>
              </a:ext>
            </a:extLst>
          </p:cNvPr>
          <p:cNvSpPr txBox="1">
            <a:spLocks/>
          </p:cNvSpPr>
          <p:nvPr userDrawn="1"/>
        </p:nvSpPr>
        <p:spPr>
          <a:xfrm>
            <a:off x="486000" y="3759187"/>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SLIDE SPLIT INTO QUADRANTS</a:t>
            </a:r>
            <a:endParaRPr lang="en-GB" dirty="0"/>
          </a:p>
        </p:txBody>
      </p:sp>
      <p:sp>
        <p:nvSpPr>
          <p:cNvPr id="7" name="Text Placeholder 8">
            <a:extLst>
              <a:ext uri="{FF2B5EF4-FFF2-40B4-BE49-F238E27FC236}">
                <a16:creationId xmlns:a16="http://schemas.microsoft.com/office/drawing/2014/main" id="{93AF02D3-C09A-4952-B9F9-C74766EE5F3F}"/>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D10D08D-9212-413F-B55A-7EEE19CB5D6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Tree>
    <p:extLst>
      <p:ext uri="{BB962C8B-B14F-4D97-AF65-F5344CB8AC3E}">
        <p14:creationId xmlns:p14="http://schemas.microsoft.com/office/powerpoint/2010/main" val="131047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Impact" panose="020B0806030902050204" pitchFamily="34" charset="0"/>
                </a:rPr>
                <a:t>CONTAINMENT</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4" name="Rectangle 3">
            <a:extLst>
              <a:ext uri="{FF2B5EF4-FFF2-40B4-BE49-F238E27FC236}">
                <a16:creationId xmlns:a16="http://schemas.microsoft.com/office/drawing/2014/main" id="{8A159C3D-D2AE-45AB-A199-0402C6D8C412}"/>
              </a:ext>
            </a:extLst>
          </p:cNvPr>
          <p:cNvSpPr/>
          <p:nvPr userDrawn="1"/>
        </p:nvSpPr>
        <p:spPr>
          <a:xfrm>
            <a:off x="0" y="6623579"/>
            <a:ext cx="1616149" cy="234421"/>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C45A5194-4043-457F-A4AD-9A423614C546}"/>
              </a:ext>
            </a:extLst>
          </p:cNvPr>
          <p:cNvSpPr/>
          <p:nvPr userDrawn="1"/>
        </p:nvSpPr>
        <p:spPr>
          <a:xfrm>
            <a:off x="0" y="6623579"/>
            <a:ext cx="1543792" cy="179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4" name="Rectangle 3">
            <a:extLst>
              <a:ext uri="{FF2B5EF4-FFF2-40B4-BE49-F238E27FC236}">
                <a16:creationId xmlns:a16="http://schemas.microsoft.com/office/drawing/2014/main" id="{74C1AB70-E361-49B4-9B6C-00FAAE70A494}"/>
              </a:ext>
            </a:extLst>
          </p:cNvPr>
          <p:cNvSpPr/>
          <p:nvPr userDrawn="1"/>
        </p:nvSpPr>
        <p:spPr>
          <a:xfrm>
            <a:off x="0" y="6623579"/>
            <a:ext cx="1637414" cy="229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8036C9A3-9AA0-4BF6-B28E-5E0A2AF74BFB}"/>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BrandScience,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7367"/>
          <a:stretch/>
        </p:blipFill>
        <p:spPr>
          <a:xfrm>
            <a:off x="555834" y="5573065"/>
            <a:ext cx="1198538"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a:stretch>
            <a:fillRect/>
          </a:stretch>
        </p:blipFill>
        <p:spPr>
          <a:xfrm>
            <a:off x="476855" y="3941284"/>
            <a:ext cx="432854" cy="432854"/>
          </a:xfrm>
          <a:prstGeom prst="rect">
            <a:avLst/>
          </a:prstGeom>
        </p:spPr>
      </p:pic>
      <p:sp>
        <p:nvSpPr>
          <p:cNvPr id="2" name="Rectangle 1">
            <a:extLst>
              <a:ext uri="{FF2B5EF4-FFF2-40B4-BE49-F238E27FC236}">
                <a16:creationId xmlns:a16="http://schemas.microsoft.com/office/drawing/2014/main" id="{13626F8F-81E0-456D-A53B-EE3DED4E1A63}"/>
              </a:ext>
            </a:extLst>
          </p:cNvPr>
          <p:cNvSpPr/>
          <p:nvPr userDrawn="1"/>
        </p:nvSpPr>
        <p:spPr>
          <a:xfrm>
            <a:off x="0" y="6565754"/>
            <a:ext cx="1754372" cy="215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Tree>
    <p:extLst>
      <p:ext uri="{BB962C8B-B14F-4D97-AF65-F5344CB8AC3E}">
        <p14:creationId xmlns:p14="http://schemas.microsoft.com/office/powerpoint/2010/main" val="122516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0FDCBB76-FC18-475D-B511-4C554665EF58}"/>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DF2EEF5B-FBCB-4115-A091-A4C7EE9B68FE}"/>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820D82B4-E51B-4F5E-A51E-710EECD46C00}"/>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443500DC-2212-4B8C-9088-70BFF16C4CCB}"/>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BFC37B7D-3695-4BF2-A723-3FC63AD2EB79}"/>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7.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73.tiff"/><Relationship Id="rId5" Type="http://schemas.openxmlformats.org/officeDocument/2006/relationships/image" Target="../media/image72.tiff"/><Relationship Id="rId4" Type="http://schemas.openxmlformats.org/officeDocument/2006/relationships/image" Target="file:////C:/var/folders/yq/8lp5_fqx6p52y_y4s5fy2m6h0000gn/T/com.microsoft.Word/WebArchiveCopyPasteTempFiles/caf-text-logo.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75.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jpeg"/></Relationships>
</file>

<file path=ppt/slides/_rels/slide6.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4.xml"/><Relationship Id="rId16" Type="http://schemas.openxmlformats.org/officeDocument/2006/relationships/image" Target="../media/image50.svg"/><Relationship Id="rId1" Type="http://schemas.openxmlformats.org/officeDocument/2006/relationships/slideLayout" Target="../slideLayouts/slideLayout10.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55.png"/><Relationship Id="rId4" Type="http://schemas.openxmlformats.org/officeDocument/2006/relationships/image" Target="../media/image5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mail to </a:t>
            </a:r>
            <a:br>
              <a:rPr lang="en-US" dirty="0"/>
            </a:br>
            <a:r>
              <a:rPr lang="en-US" dirty="0"/>
              <a:t>drive commercial </a:t>
            </a:r>
            <a:br>
              <a:rPr lang="en-US" dirty="0"/>
            </a:br>
            <a:r>
              <a:rPr lang="en-US" dirty="0"/>
              <a:t>outcomes </a:t>
            </a:r>
            <a:br>
              <a:rPr lang="en-US" dirty="0"/>
            </a:br>
            <a:r>
              <a:rPr lang="en-US" dirty="0"/>
              <a:t>for your business</a:t>
            </a:r>
            <a:br>
              <a:rPr lang="en-US" dirty="0"/>
            </a:br>
            <a:endParaRPr lang="en-US" dirty="0"/>
          </a:p>
        </p:txBody>
      </p:sp>
      <p:sp>
        <p:nvSpPr>
          <p:cNvPr id="3" name="Subtitle 2">
            <a:extLst>
              <a:ext uri="{FF2B5EF4-FFF2-40B4-BE49-F238E27FC236}">
                <a16:creationId xmlns:a16="http://schemas.microsoft.com/office/drawing/2014/main" id="{6931ADD1-4AD6-419D-A824-CAB568720AFA}"/>
              </a:ext>
            </a:extLst>
          </p:cNvPr>
          <p:cNvSpPr>
            <a:spLocks noGrp="1"/>
          </p:cNvSpPr>
          <p:nvPr>
            <p:ph type="subTitle" idx="1"/>
          </p:nvPr>
        </p:nvSpPr>
        <p:spPr/>
        <p:txBody>
          <a:bodyPr>
            <a:normAutofit fontScale="92500" lnSpcReduction="20000"/>
          </a:bodyPr>
          <a:lstStyle/>
          <a:p>
            <a:r>
              <a:rPr lang="en-GB" dirty="0"/>
              <a:t>How mail gets customers to take action on entertainment offers</a:t>
            </a:r>
          </a:p>
        </p:txBody>
      </p:sp>
      <p:sp>
        <p:nvSpPr>
          <p:cNvPr id="4" name="Text Placeholder 3">
            <a:extLst>
              <a:ext uri="{FF2B5EF4-FFF2-40B4-BE49-F238E27FC236}">
                <a16:creationId xmlns:a16="http://schemas.microsoft.com/office/drawing/2014/main" id="{C7ED8913-4F96-43F2-B1F6-D6D070C2876A}"/>
              </a:ext>
            </a:extLst>
          </p:cNvPr>
          <p:cNvSpPr>
            <a:spLocks noGrp="1"/>
          </p:cNvSpPr>
          <p:nvPr>
            <p:ph type="body" sz="quarter" idx="10"/>
          </p:nvPr>
        </p:nvSpPr>
        <p:spPr/>
        <p:txBody>
          <a:bodyPr>
            <a:normAutofit fontScale="92500" lnSpcReduction="10000"/>
          </a:bodyPr>
          <a:lstStyle/>
          <a:p>
            <a:r>
              <a:rPr lang="en-GB" dirty="0"/>
              <a:t>May 2020</a:t>
            </a:r>
          </a:p>
        </p:txBody>
      </p:sp>
      <p:sp>
        <p:nvSpPr>
          <p:cNvPr id="5" name="Rectangle 4">
            <a:extLst>
              <a:ext uri="{FF2B5EF4-FFF2-40B4-BE49-F238E27FC236}">
                <a16:creationId xmlns:a16="http://schemas.microsoft.com/office/drawing/2014/main" id="{4C2A071E-3873-4D57-B0EC-B3EE9EADF111}"/>
              </a:ext>
            </a:extLst>
          </p:cNvPr>
          <p:cNvSpPr/>
          <p:nvPr/>
        </p:nvSpPr>
        <p:spPr>
          <a:xfrm>
            <a:off x="1921396" y="5578997"/>
            <a:ext cx="1608881" cy="9491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HERE</a:t>
            </a:r>
          </a:p>
        </p:txBody>
      </p:sp>
    </p:spTree>
    <p:extLst>
      <p:ext uri="{BB962C8B-B14F-4D97-AF65-F5344CB8AC3E}">
        <p14:creationId xmlns:p14="http://schemas.microsoft.com/office/powerpoint/2010/main" val="279077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B67391F-73FE-4723-8ACB-FCE70E133D1D}"/>
              </a:ext>
            </a:extLst>
          </p:cNvPr>
          <p:cNvSpPr>
            <a:spLocks noGrp="1"/>
          </p:cNvSpPr>
          <p:nvPr>
            <p:ph type="title"/>
          </p:nvPr>
        </p:nvSpPr>
        <p:spPr/>
        <p:txBody>
          <a:bodyPr/>
          <a:lstStyle/>
          <a:p>
            <a:r>
              <a:rPr lang="en-GB" dirty="0"/>
              <a:t>Jicmail gives us gold standard data</a:t>
            </a:r>
          </a:p>
        </p:txBody>
      </p:sp>
      <p:sp>
        <p:nvSpPr>
          <p:cNvPr id="3" name="Slide Number Placeholder 2">
            <a:extLst>
              <a:ext uri="{FF2B5EF4-FFF2-40B4-BE49-F238E27FC236}">
                <a16:creationId xmlns:a16="http://schemas.microsoft.com/office/drawing/2014/main" id="{87E92A7E-8506-40AC-9A55-1A0E95C81897}"/>
              </a:ext>
            </a:extLst>
          </p:cNvPr>
          <p:cNvSpPr>
            <a:spLocks noGrp="1"/>
          </p:cNvSpPr>
          <p:nvPr>
            <p:ph type="sldNum" sz="quarter" idx="10"/>
          </p:nvPr>
        </p:nvSpPr>
        <p:spPr/>
        <p:txBody>
          <a:bodyPr/>
          <a:lstStyle/>
          <a:p>
            <a:fld id="{887360FE-02F5-4392-9C12-7D03F05745BB}" type="slidenum">
              <a:rPr lang="en-GB" smtClean="0"/>
              <a:pPr/>
              <a:t>10</a:t>
            </a:fld>
            <a:endParaRPr lang="en-GB" dirty="0"/>
          </a:p>
        </p:txBody>
      </p:sp>
      <p:sp>
        <p:nvSpPr>
          <p:cNvPr id="12" name="Text Placeholder 11">
            <a:extLst>
              <a:ext uri="{FF2B5EF4-FFF2-40B4-BE49-F238E27FC236}">
                <a16:creationId xmlns:a16="http://schemas.microsoft.com/office/drawing/2014/main" id="{FFD5B0C1-B3AB-4282-B64F-61739B461451}"/>
              </a:ext>
            </a:extLst>
          </p:cNvPr>
          <p:cNvSpPr>
            <a:spLocks noGrp="1"/>
          </p:cNvSpPr>
          <p:nvPr>
            <p:ph type="body" sz="quarter" idx="11"/>
          </p:nvPr>
        </p:nvSpPr>
        <p:spPr>
          <a:xfrm>
            <a:off x="486000" y="1031300"/>
            <a:ext cx="11186959" cy="267229"/>
          </a:xfrm>
        </p:spPr>
        <p:txBody>
          <a:bodyPr/>
          <a:lstStyle/>
          <a:p>
            <a:pPr>
              <a:spcBef>
                <a:spcPts val="0"/>
              </a:spcBef>
            </a:pPr>
            <a:r>
              <a:rPr lang="en-GB" dirty="0"/>
              <a:t>That shows exactly how consumers interact with </a:t>
            </a:r>
          </a:p>
          <a:p>
            <a:pPr>
              <a:spcBef>
                <a:spcPts val="0"/>
              </a:spcBef>
            </a:pPr>
            <a:r>
              <a:rPr lang="en-GB" dirty="0"/>
              <a:t>Entertainment and attractions mail</a:t>
            </a:r>
          </a:p>
        </p:txBody>
      </p:sp>
      <p:pic>
        <p:nvPicPr>
          <p:cNvPr id="15" name="Picture 3">
            <a:extLst>
              <a:ext uri="{FF2B5EF4-FFF2-40B4-BE49-F238E27FC236}">
                <a16:creationId xmlns:a16="http://schemas.microsoft.com/office/drawing/2014/main" id="{07D9B762-3F7F-4698-9402-B4F0ED270B7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90149" y="1953702"/>
            <a:ext cx="3311117" cy="490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allout: Line 16">
            <a:extLst>
              <a:ext uri="{FF2B5EF4-FFF2-40B4-BE49-F238E27FC236}">
                <a16:creationId xmlns:a16="http://schemas.microsoft.com/office/drawing/2014/main" id="{68DBABA5-FE9C-455C-9A53-24BCBFD60658}"/>
              </a:ext>
            </a:extLst>
          </p:cNvPr>
          <p:cNvSpPr/>
          <p:nvPr/>
        </p:nvSpPr>
        <p:spPr>
          <a:xfrm>
            <a:off x="8911899" y="2062443"/>
            <a:ext cx="2668772" cy="988828"/>
          </a:xfrm>
          <a:prstGeom prst="borderCallout1">
            <a:avLst>
              <a:gd name="adj1" fmla="val 18750"/>
              <a:gd name="adj2" fmla="val -8333"/>
              <a:gd name="adj3" fmla="val 73790"/>
              <a:gd name="adj4" fmla="val -5267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tell  us the type of mail, i.e. is it addressed or unaddressed to them or someone else.</a:t>
            </a:r>
          </a:p>
        </p:txBody>
      </p:sp>
      <p:sp>
        <p:nvSpPr>
          <p:cNvPr id="18" name="Callout: Line 17">
            <a:extLst>
              <a:ext uri="{FF2B5EF4-FFF2-40B4-BE49-F238E27FC236}">
                <a16:creationId xmlns:a16="http://schemas.microsoft.com/office/drawing/2014/main" id="{F3A087B1-4056-4AD3-A56F-C1F477703767}"/>
              </a:ext>
            </a:extLst>
          </p:cNvPr>
          <p:cNvSpPr/>
          <p:nvPr/>
        </p:nvSpPr>
        <p:spPr>
          <a:xfrm>
            <a:off x="8911899" y="3490751"/>
            <a:ext cx="2668772" cy="988828"/>
          </a:xfrm>
          <a:prstGeom prst="borderCallout1">
            <a:avLst>
              <a:gd name="adj1" fmla="val 18750"/>
              <a:gd name="adj2" fmla="val -8333"/>
              <a:gd name="adj3" fmla="val 77016"/>
              <a:gd name="adj4" fmla="val -5666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capture what business sector the mailing or door drop comes from.</a:t>
            </a:r>
          </a:p>
        </p:txBody>
      </p:sp>
      <p:sp>
        <p:nvSpPr>
          <p:cNvPr id="19" name="Callout: Line 18">
            <a:extLst>
              <a:ext uri="{FF2B5EF4-FFF2-40B4-BE49-F238E27FC236}">
                <a16:creationId xmlns:a16="http://schemas.microsoft.com/office/drawing/2014/main" id="{A9E28AE2-36D9-4F4B-BDF3-7C30BAC07944}"/>
              </a:ext>
            </a:extLst>
          </p:cNvPr>
          <p:cNvSpPr/>
          <p:nvPr/>
        </p:nvSpPr>
        <p:spPr>
          <a:xfrm>
            <a:off x="8911899" y="4919059"/>
            <a:ext cx="2668772" cy="988828"/>
          </a:xfrm>
          <a:prstGeom prst="borderCallout1">
            <a:avLst>
              <a:gd name="adj1" fmla="val 18750"/>
              <a:gd name="adj2" fmla="val -8333"/>
              <a:gd name="adj3" fmla="val 47984"/>
              <a:gd name="adj4" fmla="val -48293"/>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record the contents; is it information, special offer, etc.  You can tick all that apply here.</a:t>
            </a:r>
          </a:p>
        </p:txBody>
      </p:sp>
      <p:sp>
        <p:nvSpPr>
          <p:cNvPr id="4" name="Text Placeholder 3">
            <a:extLst>
              <a:ext uri="{FF2B5EF4-FFF2-40B4-BE49-F238E27FC236}">
                <a16:creationId xmlns:a16="http://schemas.microsoft.com/office/drawing/2014/main" id="{EB1C16CE-973C-4E3F-8DE1-205D9D819EB3}"/>
              </a:ext>
            </a:extLst>
          </p:cNvPr>
          <p:cNvSpPr>
            <a:spLocks noGrp="1"/>
          </p:cNvSpPr>
          <p:nvPr>
            <p:ph type="body" sz="quarter" idx="12"/>
          </p:nvPr>
        </p:nvSpPr>
        <p:spPr/>
        <p:txBody>
          <a:bodyPr/>
          <a:lstStyle/>
          <a:p>
            <a:r>
              <a:rPr lang="en-GB" dirty="0"/>
              <a:t>Mail is collected in the first week and recorded, then that week’s mail is tracked over 28 days</a:t>
            </a:r>
          </a:p>
          <a:p>
            <a:r>
              <a:rPr lang="en-GB" dirty="0"/>
              <a:t>People record what they do with their mail physically</a:t>
            </a:r>
          </a:p>
        </p:txBody>
      </p:sp>
      <p:graphicFrame>
        <p:nvGraphicFramePr>
          <p:cNvPr id="14" name="Table 13">
            <a:extLst>
              <a:ext uri="{FF2B5EF4-FFF2-40B4-BE49-F238E27FC236}">
                <a16:creationId xmlns:a16="http://schemas.microsoft.com/office/drawing/2014/main" id="{35311C94-7D10-48F5-9FFA-24DAC9AF3A3B}"/>
              </a:ext>
            </a:extLst>
          </p:cNvPr>
          <p:cNvGraphicFramePr>
            <a:graphicFrameLocks noGrp="1"/>
          </p:cNvGraphicFramePr>
          <p:nvPr>
            <p:extLst/>
          </p:nvPr>
        </p:nvGraphicFramePr>
        <p:xfrm>
          <a:off x="872540" y="3429000"/>
          <a:ext cx="4706976" cy="2743200"/>
        </p:xfrm>
        <a:graphic>
          <a:graphicData uri="http://schemas.openxmlformats.org/drawingml/2006/table">
            <a:tbl>
              <a:tblPr bandRow="1">
                <a:tableStyleId>{5C22544A-7EE6-4342-B048-85BDC9FD1C3A}</a:tableStyleId>
              </a:tblPr>
              <a:tblGrid>
                <a:gridCol w="4706976">
                  <a:extLst>
                    <a:ext uri="{9D8B030D-6E8A-4147-A177-3AD203B41FA5}">
                      <a16:colId xmlns:a16="http://schemas.microsoft.com/office/drawing/2014/main" val="20000"/>
                    </a:ext>
                  </a:extLst>
                </a:gridCol>
              </a:tblGrid>
              <a:tr h="0">
                <a:tc>
                  <a:txBody>
                    <a:bodyPr/>
                    <a:lstStyle/>
                    <a:p>
                      <a:r>
                        <a:rPr lang="en-US" sz="1400" dirty="0"/>
                        <a:t>Opened</a:t>
                      </a:r>
                      <a:r>
                        <a:rPr lang="en-US" sz="1400" baseline="0" dirty="0"/>
                        <a:t> it</a:t>
                      </a:r>
                      <a:endParaRPr lang="en-US" sz="1400" dirty="0"/>
                    </a:p>
                  </a:txBody>
                  <a:tcPr/>
                </a:tc>
                <a:extLst>
                  <a:ext uri="{0D108BD9-81ED-4DB2-BD59-A6C34878D82A}">
                    <a16:rowId xmlns:a16="http://schemas.microsoft.com/office/drawing/2014/main" val="10000"/>
                  </a:ext>
                </a:extLst>
              </a:tr>
              <a:tr h="255523">
                <a:tc>
                  <a:txBody>
                    <a:bodyPr/>
                    <a:lstStyle/>
                    <a:p>
                      <a:r>
                        <a:rPr lang="en-US" sz="1400" dirty="0"/>
                        <a:t>Read</a:t>
                      </a:r>
                      <a:r>
                        <a:rPr lang="en-US" sz="1400" baseline="0" dirty="0"/>
                        <a:t> / looked at / glanced at it</a:t>
                      </a:r>
                      <a:endParaRPr lang="en-US" sz="1400" dirty="0"/>
                    </a:p>
                  </a:txBody>
                  <a:tcPr/>
                </a:tc>
                <a:extLst>
                  <a:ext uri="{0D108BD9-81ED-4DB2-BD59-A6C34878D82A}">
                    <a16:rowId xmlns:a16="http://schemas.microsoft.com/office/drawing/2014/main" val="10001"/>
                  </a:ext>
                </a:extLst>
              </a:tr>
              <a:tr h="255523">
                <a:tc>
                  <a:txBody>
                    <a:bodyPr/>
                    <a:lstStyle/>
                    <a:p>
                      <a:r>
                        <a:rPr lang="en-US" sz="1400" dirty="0"/>
                        <a:t>Put it on display</a:t>
                      </a:r>
                      <a:r>
                        <a:rPr lang="en-US" sz="1400" baseline="0" dirty="0"/>
                        <a:t> e.g. fridge / noticeboard</a:t>
                      </a:r>
                      <a:endParaRPr lang="en-US" sz="1400" dirty="0"/>
                    </a:p>
                  </a:txBody>
                  <a:tcPr/>
                </a:tc>
                <a:extLst>
                  <a:ext uri="{0D108BD9-81ED-4DB2-BD59-A6C34878D82A}">
                    <a16:rowId xmlns:a16="http://schemas.microsoft.com/office/drawing/2014/main" val="10002"/>
                  </a:ext>
                </a:extLst>
              </a:tr>
              <a:tr h="255523">
                <a:tc>
                  <a:txBody>
                    <a:bodyPr/>
                    <a:lstStyle/>
                    <a:p>
                      <a:r>
                        <a:rPr lang="en-US" sz="1400" dirty="0"/>
                        <a:t>Passed it on / left</a:t>
                      </a:r>
                      <a:r>
                        <a:rPr lang="en-US" sz="1400" baseline="0" dirty="0"/>
                        <a:t> out for the person it’s for</a:t>
                      </a:r>
                      <a:endParaRPr lang="en-US" sz="1400" dirty="0"/>
                    </a:p>
                  </a:txBody>
                  <a:tcPr/>
                </a:tc>
                <a:extLst>
                  <a:ext uri="{0D108BD9-81ED-4DB2-BD59-A6C34878D82A}">
                    <a16:rowId xmlns:a16="http://schemas.microsoft.com/office/drawing/2014/main" val="10003"/>
                  </a:ext>
                </a:extLst>
              </a:tr>
              <a:tr h="255523">
                <a:tc>
                  <a:txBody>
                    <a:bodyPr/>
                    <a:lstStyle/>
                    <a:p>
                      <a:r>
                        <a:rPr lang="en-US" sz="1400" dirty="0"/>
                        <a:t>Put it</a:t>
                      </a:r>
                      <a:r>
                        <a:rPr lang="en-US" sz="1400" baseline="0" dirty="0"/>
                        <a:t> aside to look at later</a:t>
                      </a:r>
                      <a:endParaRPr lang="en-US" sz="1400" dirty="0"/>
                    </a:p>
                  </a:txBody>
                  <a:tcPr/>
                </a:tc>
                <a:extLst>
                  <a:ext uri="{0D108BD9-81ED-4DB2-BD59-A6C34878D82A}">
                    <a16:rowId xmlns:a16="http://schemas.microsoft.com/office/drawing/2014/main" val="10004"/>
                  </a:ext>
                </a:extLst>
              </a:tr>
              <a:tr h="255523">
                <a:tc>
                  <a:txBody>
                    <a:bodyPr/>
                    <a:lstStyle/>
                    <a:p>
                      <a:r>
                        <a:rPr lang="en-US" sz="1400" dirty="0"/>
                        <a:t>Threw it away / recycled</a:t>
                      </a:r>
                    </a:p>
                  </a:txBody>
                  <a:tcPr/>
                </a:tc>
                <a:extLst>
                  <a:ext uri="{0D108BD9-81ED-4DB2-BD59-A6C34878D82A}">
                    <a16:rowId xmlns:a16="http://schemas.microsoft.com/office/drawing/2014/main" val="3138286987"/>
                  </a:ext>
                </a:extLst>
              </a:tr>
              <a:tr h="255523">
                <a:tc>
                  <a:txBody>
                    <a:bodyPr/>
                    <a:lstStyle/>
                    <a:p>
                      <a:r>
                        <a:rPr lang="en-US" sz="1400" dirty="0"/>
                        <a:t>Took it out of the house e.g. to work</a:t>
                      </a:r>
                    </a:p>
                  </a:txBody>
                  <a:tcPr/>
                </a:tc>
                <a:extLst>
                  <a:ext uri="{0D108BD9-81ED-4DB2-BD59-A6C34878D82A}">
                    <a16:rowId xmlns:a16="http://schemas.microsoft.com/office/drawing/2014/main" val="3069212574"/>
                  </a:ext>
                </a:extLst>
              </a:tr>
              <a:tr h="255523">
                <a:tc>
                  <a:txBody>
                    <a:bodyPr/>
                    <a:lstStyle/>
                    <a:p>
                      <a:r>
                        <a:rPr lang="en-US" sz="1400" dirty="0"/>
                        <a:t>Used / did something with the information</a:t>
                      </a:r>
                    </a:p>
                  </a:txBody>
                  <a:tcPr/>
                </a:tc>
                <a:extLst>
                  <a:ext uri="{0D108BD9-81ED-4DB2-BD59-A6C34878D82A}">
                    <a16:rowId xmlns:a16="http://schemas.microsoft.com/office/drawing/2014/main" val="3054626313"/>
                  </a:ext>
                </a:extLst>
              </a:tr>
              <a:tr h="255523">
                <a:tc>
                  <a:txBody>
                    <a:bodyPr/>
                    <a:lstStyle/>
                    <a:p>
                      <a:r>
                        <a:rPr lang="en-US" sz="1400" dirty="0"/>
                        <a:t>Put it in the usual place</a:t>
                      </a:r>
                    </a:p>
                  </a:txBody>
                  <a:tcPr/>
                </a:tc>
                <a:extLst>
                  <a:ext uri="{0D108BD9-81ED-4DB2-BD59-A6C34878D82A}">
                    <a16:rowId xmlns:a16="http://schemas.microsoft.com/office/drawing/2014/main" val="502569638"/>
                  </a:ext>
                </a:extLst>
              </a:tr>
            </a:tbl>
          </a:graphicData>
        </a:graphic>
      </p:graphicFrame>
      <p:pic>
        <p:nvPicPr>
          <p:cNvPr id="16" name="Picture 15">
            <a:extLst>
              <a:ext uri="{FF2B5EF4-FFF2-40B4-BE49-F238E27FC236}">
                <a16:creationId xmlns:a16="http://schemas.microsoft.com/office/drawing/2014/main" id="{1A753341-F8AE-41FA-A751-F2C3F49F87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7715" b="15418"/>
          <a:stretch/>
        </p:blipFill>
        <p:spPr>
          <a:xfrm>
            <a:off x="10315736" y="233917"/>
            <a:ext cx="1557504" cy="1041462"/>
          </a:xfrm>
          <a:prstGeom prst="rect">
            <a:avLst/>
          </a:prstGeom>
        </p:spPr>
      </p:pic>
      <p:sp>
        <p:nvSpPr>
          <p:cNvPr id="13" name="Rectangle 12">
            <a:extLst>
              <a:ext uri="{FF2B5EF4-FFF2-40B4-BE49-F238E27FC236}">
                <a16:creationId xmlns:a16="http://schemas.microsoft.com/office/drawing/2014/main" id="{4A0787FD-8B5C-4396-8551-F7BA78087348}"/>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4793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2FC320C5-FD30-4087-8093-7A4407FF319B}"/>
              </a:ext>
            </a:extLst>
          </p:cNvPr>
          <p:cNvGraphicFramePr/>
          <p:nvPr>
            <p:extLst>
              <p:ext uri="{D42A27DB-BD31-4B8C-83A1-F6EECF244321}">
                <p14:modId xmlns:p14="http://schemas.microsoft.com/office/powerpoint/2010/main" val="3382240083"/>
              </p:ext>
            </p:extLst>
          </p:nvPr>
        </p:nvGraphicFramePr>
        <p:xfrm>
          <a:off x="6193161" y="1635390"/>
          <a:ext cx="6831462" cy="326438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9EF47F04-1E44-48D8-B292-37949CA39110}"/>
              </a:ext>
            </a:extLst>
          </p:cNvPr>
          <p:cNvSpPr>
            <a:spLocks noGrp="1"/>
          </p:cNvSpPr>
          <p:nvPr>
            <p:ph type="title"/>
          </p:nvPr>
        </p:nvSpPr>
        <p:spPr/>
        <p:txBody>
          <a:bodyPr/>
          <a:lstStyle/>
          <a:p>
            <a:r>
              <a:rPr lang="en-GB" dirty="0"/>
              <a:t>Engagement rates with entertainment mail</a:t>
            </a:r>
          </a:p>
        </p:txBody>
      </p:sp>
      <p:sp>
        <p:nvSpPr>
          <p:cNvPr id="4" name="Slide Number Placeholder 3">
            <a:extLst>
              <a:ext uri="{FF2B5EF4-FFF2-40B4-BE49-F238E27FC236}">
                <a16:creationId xmlns:a16="http://schemas.microsoft.com/office/drawing/2014/main" id="{081EBA05-EEE4-4611-9927-D99A1936F9D9}"/>
              </a:ext>
            </a:extLst>
          </p:cNvPr>
          <p:cNvSpPr>
            <a:spLocks noGrp="1"/>
          </p:cNvSpPr>
          <p:nvPr>
            <p:ph type="sldNum" sz="quarter" idx="10"/>
          </p:nvPr>
        </p:nvSpPr>
        <p:spPr/>
        <p:txBody>
          <a:bodyPr/>
          <a:lstStyle/>
          <a:p>
            <a:fld id="{887360FE-02F5-4392-9C12-7D03F05745BB}" type="slidenum">
              <a:rPr lang="en-GB" smtClean="0"/>
              <a:pPr/>
              <a:t>11</a:t>
            </a:fld>
            <a:endParaRPr lang="en-GB" dirty="0"/>
          </a:p>
        </p:txBody>
      </p:sp>
      <p:sp>
        <p:nvSpPr>
          <p:cNvPr id="9" name="Text Placeholder 8">
            <a:extLst>
              <a:ext uri="{FF2B5EF4-FFF2-40B4-BE49-F238E27FC236}">
                <a16:creationId xmlns:a16="http://schemas.microsoft.com/office/drawing/2014/main" id="{1BD4482D-8B97-4196-B532-A91672822C4E}"/>
              </a:ext>
            </a:extLst>
          </p:cNvPr>
          <p:cNvSpPr>
            <a:spLocks noGrp="1"/>
          </p:cNvSpPr>
          <p:nvPr>
            <p:ph type="body" sz="quarter" idx="11"/>
          </p:nvPr>
        </p:nvSpPr>
        <p:spPr/>
        <p:txBody>
          <a:bodyPr/>
          <a:lstStyle/>
          <a:p>
            <a:r>
              <a:rPr lang="en-GB" dirty="0"/>
              <a:t>High across the board</a:t>
            </a:r>
          </a:p>
        </p:txBody>
      </p:sp>
      <p:graphicFrame>
        <p:nvGraphicFramePr>
          <p:cNvPr id="11" name="Chart 10">
            <a:extLst>
              <a:ext uri="{FF2B5EF4-FFF2-40B4-BE49-F238E27FC236}">
                <a16:creationId xmlns:a16="http://schemas.microsoft.com/office/drawing/2014/main" id="{57BEB1BD-2873-4417-9EC4-28D4DCE50605}"/>
              </a:ext>
            </a:extLst>
          </p:cNvPr>
          <p:cNvGraphicFramePr/>
          <p:nvPr>
            <p:extLst>
              <p:ext uri="{D42A27DB-BD31-4B8C-83A1-F6EECF244321}">
                <p14:modId xmlns:p14="http://schemas.microsoft.com/office/powerpoint/2010/main" val="595810421"/>
              </p:ext>
            </p:extLst>
          </p:nvPr>
        </p:nvGraphicFramePr>
        <p:xfrm>
          <a:off x="2715120" y="1661817"/>
          <a:ext cx="6831462" cy="32643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2715F502-F204-433C-BC36-079E657A4AC4}"/>
              </a:ext>
            </a:extLst>
          </p:cNvPr>
          <p:cNvSpPr txBox="1"/>
          <p:nvPr/>
        </p:nvSpPr>
        <p:spPr>
          <a:xfrm>
            <a:off x="4783606" y="4656214"/>
            <a:ext cx="2655052" cy="923330"/>
          </a:xfrm>
          <a:prstGeom prst="rect">
            <a:avLst/>
          </a:prstGeom>
          <a:noFill/>
        </p:spPr>
        <p:txBody>
          <a:bodyPr wrap="square" rtlCol="0">
            <a:spAutoFit/>
          </a:bodyPr>
          <a:lstStyle/>
          <a:p>
            <a:pPr algn="ctr"/>
            <a:r>
              <a:rPr lang="en-GB" dirty="0"/>
              <a:t>69% of all entertainment mail read / looked at / glanced at</a:t>
            </a:r>
          </a:p>
        </p:txBody>
      </p:sp>
      <p:graphicFrame>
        <p:nvGraphicFramePr>
          <p:cNvPr id="13" name="Chart 12">
            <a:extLst>
              <a:ext uri="{FF2B5EF4-FFF2-40B4-BE49-F238E27FC236}">
                <a16:creationId xmlns:a16="http://schemas.microsoft.com/office/drawing/2014/main" id="{121AE3F4-A7C0-4776-8A3F-4F2E6137C3D3}"/>
              </a:ext>
            </a:extLst>
          </p:cNvPr>
          <p:cNvGraphicFramePr/>
          <p:nvPr>
            <p:extLst>
              <p:ext uri="{D42A27DB-BD31-4B8C-83A1-F6EECF244321}">
                <p14:modId xmlns:p14="http://schemas.microsoft.com/office/powerpoint/2010/main" val="4286433456"/>
              </p:ext>
            </p:extLst>
          </p:nvPr>
        </p:nvGraphicFramePr>
        <p:xfrm>
          <a:off x="-832098" y="1635390"/>
          <a:ext cx="6831462" cy="326438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695E106E-74E7-484C-8289-9046AD55D3A3}"/>
              </a:ext>
            </a:extLst>
          </p:cNvPr>
          <p:cNvSpPr txBox="1"/>
          <p:nvPr/>
        </p:nvSpPr>
        <p:spPr>
          <a:xfrm>
            <a:off x="1256107" y="4652498"/>
            <a:ext cx="2655052" cy="1477328"/>
          </a:xfrm>
          <a:prstGeom prst="rect">
            <a:avLst/>
          </a:prstGeom>
          <a:noFill/>
        </p:spPr>
        <p:txBody>
          <a:bodyPr wrap="square" rtlCol="0">
            <a:spAutoFit/>
          </a:bodyPr>
          <a:lstStyle/>
          <a:p>
            <a:pPr algn="ctr"/>
            <a:r>
              <a:rPr lang="en-GB" dirty="0"/>
              <a:t>93% of all entertainment mail is engaged with ie mail is processed in some way (opened, read, sorted, put aside)</a:t>
            </a:r>
          </a:p>
        </p:txBody>
      </p:sp>
      <p:sp>
        <p:nvSpPr>
          <p:cNvPr id="17" name="TextBox 16">
            <a:extLst>
              <a:ext uri="{FF2B5EF4-FFF2-40B4-BE49-F238E27FC236}">
                <a16:creationId xmlns:a16="http://schemas.microsoft.com/office/drawing/2014/main" id="{32B34D82-9F55-45E2-A062-E8125BFAF806}"/>
              </a:ext>
            </a:extLst>
          </p:cNvPr>
          <p:cNvSpPr txBox="1"/>
          <p:nvPr/>
        </p:nvSpPr>
        <p:spPr>
          <a:xfrm>
            <a:off x="8281366" y="4652500"/>
            <a:ext cx="2655052" cy="1200329"/>
          </a:xfrm>
          <a:prstGeom prst="rect">
            <a:avLst/>
          </a:prstGeom>
          <a:noFill/>
        </p:spPr>
        <p:txBody>
          <a:bodyPr wrap="square" rtlCol="0">
            <a:spAutoFit/>
          </a:bodyPr>
          <a:lstStyle/>
          <a:p>
            <a:pPr algn="ctr"/>
            <a:r>
              <a:rPr lang="en-GB" dirty="0"/>
              <a:t>62% of all entertainment mail is opened (a postcard doesn’t need to be opened)</a:t>
            </a:r>
          </a:p>
        </p:txBody>
      </p:sp>
      <p:sp>
        <p:nvSpPr>
          <p:cNvPr id="18" name="TextBox 17">
            <a:extLst>
              <a:ext uri="{FF2B5EF4-FFF2-40B4-BE49-F238E27FC236}">
                <a16:creationId xmlns:a16="http://schemas.microsoft.com/office/drawing/2014/main" id="{50CD13C0-5F70-43CA-8023-1DA0C86FEECF}"/>
              </a:ext>
            </a:extLst>
          </p:cNvPr>
          <p:cNvSpPr txBox="1"/>
          <p:nvPr/>
        </p:nvSpPr>
        <p:spPr>
          <a:xfrm>
            <a:off x="392566" y="6623579"/>
            <a:ext cx="5957080" cy="246221"/>
          </a:xfrm>
          <a:prstGeom prst="rect">
            <a:avLst/>
          </a:prstGeom>
          <a:noFill/>
        </p:spPr>
        <p:txBody>
          <a:bodyPr wrap="none" rtlCol="0">
            <a:spAutoFit/>
          </a:bodyPr>
          <a:lstStyle/>
          <a:p>
            <a:r>
              <a:rPr lang="en-GB" sz="1000" dirty="0"/>
              <a:t>Source:  JICMAIL Q2 2017 – Q1 2019 Addressed or Business Mail, Travel/tourism/attractions, n=3483</a:t>
            </a:r>
          </a:p>
        </p:txBody>
      </p:sp>
    </p:spTree>
    <p:extLst>
      <p:ext uri="{BB962C8B-B14F-4D97-AF65-F5344CB8AC3E}">
        <p14:creationId xmlns:p14="http://schemas.microsoft.com/office/powerpoint/2010/main" val="376231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A73710E0-C5AA-45A3-973B-B3CB1A3C77D5}"/>
              </a:ext>
            </a:extLst>
          </p:cNvPr>
          <p:cNvGraphicFramePr>
            <a:graphicFrameLocks noGrp="1"/>
          </p:cNvGraphicFramePr>
          <p:nvPr>
            <p:ph type="chart" sz="quarter" idx="14"/>
            <p:extLst>
              <p:ext uri="{D42A27DB-BD31-4B8C-83A1-F6EECF244321}">
                <p14:modId xmlns:p14="http://schemas.microsoft.com/office/powerpoint/2010/main" val="3006558316"/>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46EFCB0E-09E7-4892-93D6-2E4ACE9361CC}"/>
              </a:ext>
            </a:extLst>
          </p:cNvPr>
          <p:cNvSpPr>
            <a:spLocks noGrp="1"/>
          </p:cNvSpPr>
          <p:nvPr>
            <p:ph type="title"/>
          </p:nvPr>
        </p:nvSpPr>
        <p:spPr/>
        <p:txBody>
          <a:bodyPr/>
          <a:lstStyle/>
          <a:p>
            <a:r>
              <a:rPr lang="en-GB" dirty="0"/>
              <a:t>What are entertainment co’s sending?</a:t>
            </a:r>
          </a:p>
        </p:txBody>
      </p:sp>
      <p:sp>
        <p:nvSpPr>
          <p:cNvPr id="4" name="Slide Number Placeholder 3">
            <a:extLst>
              <a:ext uri="{FF2B5EF4-FFF2-40B4-BE49-F238E27FC236}">
                <a16:creationId xmlns:a16="http://schemas.microsoft.com/office/drawing/2014/main" id="{5FA87551-99E0-4326-8802-B5920C29257F}"/>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5" name="Text Placeholder 4">
            <a:extLst>
              <a:ext uri="{FF2B5EF4-FFF2-40B4-BE49-F238E27FC236}">
                <a16:creationId xmlns:a16="http://schemas.microsoft.com/office/drawing/2014/main" id="{42A98FBD-5DE6-41E1-BE00-488052B00201}"/>
              </a:ext>
            </a:extLst>
          </p:cNvPr>
          <p:cNvSpPr>
            <a:spLocks noGrp="1"/>
          </p:cNvSpPr>
          <p:nvPr>
            <p:ph type="body" sz="quarter" idx="11"/>
          </p:nvPr>
        </p:nvSpPr>
        <p:spPr/>
        <p:txBody>
          <a:bodyPr/>
          <a:lstStyle/>
          <a:p>
            <a:r>
              <a:rPr lang="en-GB" dirty="0"/>
              <a:t>They are mainly sending information about products and services, but more likely to contain a broader range of contents than other sectors</a:t>
            </a:r>
          </a:p>
        </p:txBody>
      </p:sp>
      <p:sp>
        <p:nvSpPr>
          <p:cNvPr id="7" name="Rectangle 6">
            <a:extLst>
              <a:ext uri="{FF2B5EF4-FFF2-40B4-BE49-F238E27FC236}">
                <a16:creationId xmlns:a16="http://schemas.microsoft.com/office/drawing/2014/main" id="{6FA6FABF-98BC-4504-8139-AC2474EE2E1E}"/>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28B4703-039C-44F2-A740-4E1035D9087E}"/>
              </a:ext>
            </a:extLst>
          </p:cNvPr>
          <p:cNvSpPr txBox="1"/>
          <p:nvPr/>
        </p:nvSpPr>
        <p:spPr>
          <a:xfrm>
            <a:off x="435938" y="6424741"/>
            <a:ext cx="5957080" cy="400110"/>
          </a:xfrm>
          <a:prstGeom prst="rect">
            <a:avLst/>
          </a:prstGeom>
          <a:noFill/>
        </p:spPr>
        <p:txBody>
          <a:bodyPr wrap="none" rtlCol="0">
            <a:spAutoFit/>
          </a:bodyPr>
          <a:lstStyle/>
          <a:p>
            <a:r>
              <a:rPr lang="en-GB" sz="1000" dirty="0"/>
              <a:t>Source:  JICMAIL Q2 2017 – Q1 2019 Addressed or Business Mail, Travel/tourism/attractions, n=3483</a:t>
            </a:r>
          </a:p>
          <a:p>
            <a:r>
              <a:rPr lang="en-GB" sz="1000" dirty="0"/>
              <a:t>Any type of content with 1% or less has been removed</a:t>
            </a:r>
          </a:p>
        </p:txBody>
      </p:sp>
    </p:spTree>
    <p:extLst>
      <p:ext uri="{BB962C8B-B14F-4D97-AF65-F5344CB8AC3E}">
        <p14:creationId xmlns:p14="http://schemas.microsoft.com/office/powerpoint/2010/main" val="268588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448DC9-E41F-40BF-B1F7-9564A71A16AA}"/>
              </a:ext>
            </a:extLst>
          </p:cNvPr>
          <p:cNvSpPr>
            <a:spLocks noGrp="1"/>
          </p:cNvSpPr>
          <p:nvPr>
            <p:ph type="title"/>
          </p:nvPr>
        </p:nvSpPr>
        <p:spPr/>
        <p:txBody>
          <a:bodyPr/>
          <a:lstStyle/>
          <a:p>
            <a:r>
              <a:rPr lang="en-GB" dirty="0"/>
              <a:t>physical actions</a:t>
            </a:r>
          </a:p>
        </p:txBody>
      </p:sp>
      <p:sp>
        <p:nvSpPr>
          <p:cNvPr id="4" name="Slide Number Placeholder 3">
            <a:extLst>
              <a:ext uri="{FF2B5EF4-FFF2-40B4-BE49-F238E27FC236}">
                <a16:creationId xmlns:a16="http://schemas.microsoft.com/office/drawing/2014/main" id="{BC84E6E3-2541-4315-BC33-D735F3EA644D}"/>
              </a:ext>
            </a:extLst>
          </p:cNvPr>
          <p:cNvSpPr>
            <a:spLocks noGrp="1"/>
          </p:cNvSpPr>
          <p:nvPr>
            <p:ph type="sldNum" sz="quarter" idx="10"/>
          </p:nvPr>
        </p:nvSpPr>
        <p:spPr/>
        <p:txBody>
          <a:bodyPr/>
          <a:lstStyle/>
          <a:p>
            <a:fld id="{887360FE-02F5-4392-9C12-7D03F05745BB}" type="slidenum">
              <a:rPr lang="en-GB" smtClean="0"/>
              <a:pPr/>
              <a:t>13</a:t>
            </a:fld>
            <a:endParaRPr lang="en-GB" dirty="0"/>
          </a:p>
        </p:txBody>
      </p:sp>
      <p:sp>
        <p:nvSpPr>
          <p:cNvPr id="5" name="Text Placeholder 4">
            <a:extLst>
              <a:ext uri="{FF2B5EF4-FFF2-40B4-BE49-F238E27FC236}">
                <a16:creationId xmlns:a16="http://schemas.microsoft.com/office/drawing/2014/main" id="{11E67C79-99C8-4511-B2E5-67E954144561}"/>
              </a:ext>
            </a:extLst>
          </p:cNvPr>
          <p:cNvSpPr>
            <a:spLocks noGrp="1"/>
          </p:cNvSpPr>
          <p:nvPr>
            <p:ph type="body" sz="quarter" idx="11"/>
          </p:nvPr>
        </p:nvSpPr>
        <p:spPr/>
        <p:txBody>
          <a:bodyPr/>
          <a:lstStyle/>
          <a:p>
            <a:r>
              <a:rPr lang="en-GB" dirty="0"/>
              <a:t>Physical interactions with entertainment mail is strong</a:t>
            </a:r>
          </a:p>
        </p:txBody>
      </p:sp>
      <p:graphicFrame>
        <p:nvGraphicFramePr>
          <p:cNvPr id="6" name="Chart 5">
            <a:extLst>
              <a:ext uri="{FF2B5EF4-FFF2-40B4-BE49-F238E27FC236}">
                <a16:creationId xmlns:a16="http://schemas.microsoft.com/office/drawing/2014/main" id="{27B17238-152D-401B-80C1-AC7383B03E6D}"/>
              </a:ext>
            </a:extLst>
          </p:cNvPr>
          <p:cNvGraphicFramePr/>
          <p:nvPr>
            <p:extLst>
              <p:ext uri="{D42A27DB-BD31-4B8C-83A1-F6EECF244321}">
                <p14:modId xmlns:p14="http://schemas.microsoft.com/office/powerpoint/2010/main" val="3524908597"/>
              </p:ext>
            </p:extLst>
          </p:nvPr>
        </p:nvGraphicFramePr>
        <p:xfrm>
          <a:off x="515938" y="1864428"/>
          <a:ext cx="11015002" cy="436220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5B23662-A597-4368-B26A-ECA95BD86D7A}"/>
              </a:ext>
            </a:extLst>
          </p:cNvPr>
          <p:cNvSpPr txBox="1"/>
          <p:nvPr/>
        </p:nvSpPr>
        <p:spPr>
          <a:xfrm>
            <a:off x="435938" y="6457399"/>
            <a:ext cx="5957080" cy="400110"/>
          </a:xfrm>
          <a:prstGeom prst="rect">
            <a:avLst/>
          </a:prstGeom>
          <a:noFill/>
        </p:spPr>
        <p:txBody>
          <a:bodyPr wrap="none" rtlCol="0">
            <a:spAutoFit/>
          </a:bodyPr>
          <a:lstStyle/>
          <a:p>
            <a:r>
              <a:rPr lang="en-GB" sz="1000" dirty="0"/>
              <a:t>Source:  JICMAIL Q2 2017 – Q1 2019 Addressed or Business Mail, Travel/tourism/attractions, n=3483</a:t>
            </a:r>
          </a:p>
          <a:p>
            <a:r>
              <a:rPr lang="en-GB" sz="1000" dirty="0"/>
              <a:t>Any type of content with 1% or less has been removed</a:t>
            </a:r>
          </a:p>
        </p:txBody>
      </p:sp>
    </p:spTree>
    <p:extLst>
      <p:ext uri="{BB962C8B-B14F-4D97-AF65-F5344CB8AC3E}">
        <p14:creationId xmlns:p14="http://schemas.microsoft.com/office/powerpoint/2010/main" val="2827965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45A9E15C-15F4-4ECA-88C9-6E78ABAF10DF}"/>
              </a:ext>
            </a:extLst>
          </p:cNvPr>
          <p:cNvGraphicFramePr>
            <a:graphicFrameLocks noGrp="1"/>
          </p:cNvGraphicFramePr>
          <p:nvPr>
            <p:ph type="chart" sz="quarter" idx="14"/>
            <p:extLst>
              <p:ext uri="{D42A27DB-BD31-4B8C-83A1-F6EECF244321}">
                <p14:modId xmlns:p14="http://schemas.microsoft.com/office/powerpoint/2010/main" val="1600732248"/>
              </p:ext>
            </p:extLst>
          </p:nvPr>
        </p:nvGraphicFramePr>
        <p:xfrm>
          <a:off x="359917" y="2139037"/>
          <a:ext cx="9166048" cy="440837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2DB3D02C-CDDD-4FA8-8E92-D0162629D81C}"/>
              </a:ext>
            </a:extLst>
          </p:cNvPr>
          <p:cNvSpPr>
            <a:spLocks noGrp="1"/>
          </p:cNvSpPr>
          <p:nvPr>
            <p:ph type="title"/>
          </p:nvPr>
        </p:nvSpPr>
        <p:spPr/>
        <p:txBody>
          <a:bodyPr/>
          <a:lstStyle/>
          <a:p>
            <a:r>
              <a:rPr lang="en-GB" dirty="0"/>
              <a:t>MAIL DRIVES COMMERCIAL ACTIONS</a:t>
            </a:r>
          </a:p>
        </p:txBody>
      </p:sp>
      <p:sp>
        <p:nvSpPr>
          <p:cNvPr id="3" name="Slide Number Placeholder 2">
            <a:extLst>
              <a:ext uri="{FF2B5EF4-FFF2-40B4-BE49-F238E27FC236}">
                <a16:creationId xmlns:a16="http://schemas.microsoft.com/office/drawing/2014/main" id="{8F6FBD2E-5B14-49C2-A89E-21783E0B1E3D}"/>
              </a:ext>
            </a:extLst>
          </p:cNvPr>
          <p:cNvSpPr>
            <a:spLocks noGrp="1"/>
          </p:cNvSpPr>
          <p:nvPr>
            <p:ph type="sldNum" sz="quarter" idx="10"/>
          </p:nvPr>
        </p:nvSpPr>
        <p:spPr/>
        <p:txBody>
          <a:bodyPr/>
          <a:lstStyle/>
          <a:p>
            <a:fld id="{887360FE-02F5-4392-9C12-7D03F05745BB}" type="slidenum">
              <a:rPr lang="en-GB" smtClean="0"/>
              <a:pPr/>
              <a:t>14</a:t>
            </a:fld>
            <a:endParaRPr lang="en-GB" dirty="0"/>
          </a:p>
        </p:txBody>
      </p:sp>
      <p:sp>
        <p:nvSpPr>
          <p:cNvPr id="7" name="Text Placeholder 6">
            <a:extLst>
              <a:ext uri="{FF2B5EF4-FFF2-40B4-BE49-F238E27FC236}">
                <a16:creationId xmlns:a16="http://schemas.microsoft.com/office/drawing/2014/main" id="{A7EEAD67-7876-4E68-BCC8-8450649F40E9}"/>
              </a:ext>
            </a:extLst>
          </p:cNvPr>
          <p:cNvSpPr>
            <a:spLocks noGrp="1"/>
          </p:cNvSpPr>
          <p:nvPr>
            <p:ph type="body" sz="quarter" idx="11"/>
          </p:nvPr>
        </p:nvSpPr>
        <p:spPr/>
        <p:txBody>
          <a:bodyPr/>
          <a:lstStyle/>
          <a:p>
            <a:pPr>
              <a:spcBef>
                <a:spcPts val="0"/>
              </a:spcBef>
            </a:pPr>
            <a:r>
              <a:rPr lang="en-GB" dirty="0"/>
              <a:t>When it contains different content it drives different levels of commercial interaction</a:t>
            </a:r>
          </a:p>
        </p:txBody>
      </p:sp>
      <p:sp>
        <p:nvSpPr>
          <p:cNvPr id="8" name="TextBox 7">
            <a:extLst>
              <a:ext uri="{FF2B5EF4-FFF2-40B4-BE49-F238E27FC236}">
                <a16:creationId xmlns:a16="http://schemas.microsoft.com/office/drawing/2014/main" id="{33BBDFA6-C322-485D-9F8C-481DDC28C1AB}"/>
              </a:ext>
            </a:extLst>
          </p:cNvPr>
          <p:cNvSpPr txBox="1"/>
          <p:nvPr/>
        </p:nvSpPr>
        <p:spPr>
          <a:xfrm>
            <a:off x="457179" y="1860698"/>
            <a:ext cx="367408" cy="338554"/>
          </a:xfrm>
          <a:prstGeom prst="rect">
            <a:avLst/>
          </a:prstGeom>
          <a:noFill/>
        </p:spPr>
        <p:txBody>
          <a:bodyPr wrap="none" rtlCol="0">
            <a:spAutoFit/>
          </a:bodyPr>
          <a:lstStyle/>
          <a:p>
            <a:r>
              <a:rPr lang="en-GB" sz="1600" dirty="0">
                <a:solidFill>
                  <a:schemeClr val="tx2"/>
                </a:solidFill>
              </a:rPr>
              <a:t>%</a:t>
            </a:r>
          </a:p>
        </p:txBody>
      </p:sp>
      <p:sp>
        <p:nvSpPr>
          <p:cNvPr id="10" name="Rectangle 9">
            <a:extLst>
              <a:ext uri="{FF2B5EF4-FFF2-40B4-BE49-F238E27FC236}">
                <a16:creationId xmlns:a16="http://schemas.microsoft.com/office/drawing/2014/main" id="{F7C0C31C-851B-4FB4-B785-BCA1640EB244}"/>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1B687B31-DCF3-42F4-9E8C-2CA36066CE5B}"/>
              </a:ext>
            </a:extLst>
          </p:cNvPr>
          <p:cNvSpPr txBox="1"/>
          <p:nvPr/>
        </p:nvSpPr>
        <p:spPr>
          <a:xfrm>
            <a:off x="1109601" y="5288533"/>
            <a:ext cx="502061" cy="246221"/>
          </a:xfrm>
          <a:prstGeom prst="rect">
            <a:avLst/>
          </a:prstGeom>
          <a:noFill/>
        </p:spPr>
        <p:txBody>
          <a:bodyPr wrap="none" rtlCol="0">
            <a:spAutoFit/>
          </a:bodyPr>
          <a:lstStyle/>
          <a:p>
            <a:r>
              <a:rPr lang="en-GB" sz="1000" dirty="0"/>
              <a:t>1,908</a:t>
            </a:r>
          </a:p>
        </p:txBody>
      </p:sp>
      <p:sp>
        <p:nvSpPr>
          <p:cNvPr id="15" name="TextBox 14">
            <a:extLst>
              <a:ext uri="{FF2B5EF4-FFF2-40B4-BE49-F238E27FC236}">
                <a16:creationId xmlns:a16="http://schemas.microsoft.com/office/drawing/2014/main" id="{684F6482-F50F-4195-AE35-74609885F333}"/>
              </a:ext>
            </a:extLst>
          </p:cNvPr>
          <p:cNvSpPr txBox="1"/>
          <p:nvPr/>
        </p:nvSpPr>
        <p:spPr>
          <a:xfrm>
            <a:off x="2242854" y="5288533"/>
            <a:ext cx="396262" cy="246221"/>
          </a:xfrm>
          <a:prstGeom prst="rect">
            <a:avLst/>
          </a:prstGeom>
          <a:noFill/>
        </p:spPr>
        <p:txBody>
          <a:bodyPr wrap="none" rtlCol="0">
            <a:spAutoFit/>
          </a:bodyPr>
          <a:lstStyle/>
          <a:p>
            <a:r>
              <a:rPr lang="en-GB" sz="1000" dirty="0"/>
              <a:t>655</a:t>
            </a:r>
          </a:p>
        </p:txBody>
      </p:sp>
      <p:sp>
        <p:nvSpPr>
          <p:cNvPr id="18" name="TextBox 17">
            <a:extLst>
              <a:ext uri="{FF2B5EF4-FFF2-40B4-BE49-F238E27FC236}">
                <a16:creationId xmlns:a16="http://schemas.microsoft.com/office/drawing/2014/main" id="{33D228E0-6CCD-4211-A59D-C90DFEF5FD66}"/>
              </a:ext>
            </a:extLst>
          </p:cNvPr>
          <p:cNvSpPr txBox="1"/>
          <p:nvPr/>
        </p:nvSpPr>
        <p:spPr>
          <a:xfrm>
            <a:off x="3299620" y="5288533"/>
            <a:ext cx="396262" cy="246221"/>
          </a:xfrm>
          <a:prstGeom prst="rect">
            <a:avLst/>
          </a:prstGeom>
          <a:noFill/>
        </p:spPr>
        <p:txBody>
          <a:bodyPr wrap="none" rtlCol="0">
            <a:spAutoFit/>
          </a:bodyPr>
          <a:lstStyle/>
          <a:p>
            <a:r>
              <a:rPr lang="en-GB" sz="1000" dirty="0"/>
              <a:t>130</a:t>
            </a:r>
          </a:p>
        </p:txBody>
      </p:sp>
      <p:sp>
        <p:nvSpPr>
          <p:cNvPr id="21" name="TextBox 20">
            <a:extLst>
              <a:ext uri="{FF2B5EF4-FFF2-40B4-BE49-F238E27FC236}">
                <a16:creationId xmlns:a16="http://schemas.microsoft.com/office/drawing/2014/main" id="{4A536F01-57BF-474D-8EA5-3CA5E977B51E}"/>
              </a:ext>
            </a:extLst>
          </p:cNvPr>
          <p:cNvSpPr txBox="1"/>
          <p:nvPr/>
        </p:nvSpPr>
        <p:spPr>
          <a:xfrm>
            <a:off x="6595940" y="5288533"/>
            <a:ext cx="396262" cy="246221"/>
          </a:xfrm>
          <a:prstGeom prst="rect">
            <a:avLst/>
          </a:prstGeom>
          <a:noFill/>
        </p:spPr>
        <p:txBody>
          <a:bodyPr wrap="none" rtlCol="0">
            <a:spAutoFit/>
          </a:bodyPr>
          <a:lstStyle/>
          <a:p>
            <a:r>
              <a:rPr lang="en-GB" sz="1000" dirty="0"/>
              <a:t>821</a:t>
            </a:r>
          </a:p>
        </p:txBody>
      </p:sp>
      <p:sp>
        <p:nvSpPr>
          <p:cNvPr id="23" name="TextBox 22">
            <a:extLst>
              <a:ext uri="{FF2B5EF4-FFF2-40B4-BE49-F238E27FC236}">
                <a16:creationId xmlns:a16="http://schemas.microsoft.com/office/drawing/2014/main" id="{E7D2475A-DBDE-4DB0-BA09-93F799D09AE0}"/>
              </a:ext>
            </a:extLst>
          </p:cNvPr>
          <p:cNvSpPr txBox="1"/>
          <p:nvPr/>
        </p:nvSpPr>
        <p:spPr>
          <a:xfrm>
            <a:off x="4411662" y="5288533"/>
            <a:ext cx="396262" cy="246221"/>
          </a:xfrm>
          <a:prstGeom prst="rect">
            <a:avLst/>
          </a:prstGeom>
          <a:noFill/>
        </p:spPr>
        <p:txBody>
          <a:bodyPr wrap="none" rtlCol="0">
            <a:spAutoFit/>
          </a:bodyPr>
          <a:lstStyle/>
          <a:p>
            <a:r>
              <a:rPr lang="en-GB" sz="1000" dirty="0"/>
              <a:t>400</a:t>
            </a:r>
          </a:p>
        </p:txBody>
      </p:sp>
      <p:sp>
        <p:nvSpPr>
          <p:cNvPr id="24" name="TextBox 23">
            <a:extLst>
              <a:ext uri="{FF2B5EF4-FFF2-40B4-BE49-F238E27FC236}">
                <a16:creationId xmlns:a16="http://schemas.microsoft.com/office/drawing/2014/main" id="{BC7BA771-9CDC-43E3-A2B8-4D7C77ADEB85}"/>
              </a:ext>
            </a:extLst>
          </p:cNvPr>
          <p:cNvSpPr txBox="1"/>
          <p:nvPr/>
        </p:nvSpPr>
        <p:spPr>
          <a:xfrm>
            <a:off x="5527584" y="5288533"/>
            <a:ext cx="325730" cy="246221"/>
          </a:xfrm>
          <a:prstGeom prst="rect">
            <a:avLst/>
          </a:prstGeom>
          <a:noFill/>
        </p:spPr>
        <p:txBody>
          <a:bodyPr wrap="none" rtlCol="0">
            <a:spAutoFit/>
          </a:bodyPr>
          <a:lstStyle/>
          <a:p>
            <a:r>
              <a:rPr lang="en-GB" sz="1000" dirty="0"/>
              <a:t>69</a:t>
            </a:r>
          </a:p>
        </p:txBody>
      </p:sp>
      <p:sp>
        <p:nvSpPr>
          <p:cNvPr id="27" name="TextBox 26">
            <a:extLst>
              <a:ext uri="{FF2B5EF4-FFF2-40B4-BE49-F238E27FC236}">
                <a16:creationId xmlns:a16="http://schemas.microsoft.com/office/drawing/2014/main" id="{52A7CE5E-BD42-46D7-8C4F-09CAD2B60B6D}"/>
              </a:ext>
            </a:extLst>
          </p:cNvPr>
          <p:cNvSpPr txBox="1"/>
          <p:nvPr/>
        </p:nvSpPr>
        <p:spPr>
          <a:xfrm>
            <a:off x="7672707" y="5288533"/>
            <a:ext cx="396262" cy="246221"/>
          </a:xfrm>
          <a:prstGeom prst="rect">
            <a:avLst/>
          </a:prstGeom>
          <a:noFill/>
        </p:spPr>
        <p:txBody>
          <a:bodyPr wrap="none" rtlCol="0">
            <a:spAutoFit/>
          </a:bodyPr>
          <a:lstStyle/>
          <a:p>
            <a:r>
              <a:rPr lang="en-GB" sz="1000" dirty="0"/>
              <a:t>424</a:t>
            </a:r>
          </a:p>
        </p:txBody>
      </p:sp>
      <p:graphicFrame>
        <p:nvGraphicFramePr>
          <p:cNvPr id="36" name="Chart 35">
            <a:extLst>
              <a:ext uri="{FF2B5EF4-FFF2-40B4-BE49-F238E27FC236}">
                <a16:creationId xmlns:a16="http://schemas.microsoft.com/office/drawing/2014/main" id="{345ECB7D-4C62-4D22-ADD9-6B0E44A0EF09}"/>
              </a:ext>
            </a:extLst>
          </p:cNvPr>
          <p:cNvGraphicFramePr/>
          <p:nvPr>
            <p:extLst>
              <p:ext uri="{D42A27DB-BD31-4B8C-83A1-F6EECF244321}">
                <p14:modId xmlns:p14="http://schemas.microsoft.com/office/powerpoint/2010/main" val="401894155"/>
              </p:ext>
            </p:extLst>
          </p:nvPr>
        </p:nvGraphicFramePr>
        <p:xfrm>
          <a:off x="9070349" y="1139386"/>
          <a:ext cx="3129135" cy="2500310"/>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a:extLst>
              <a:ext uri="{FF2B5EF4-FFF2-40B4-BE49-F238E27FC236}">
                <a16:creationId xmlns:a16="http://schemas.microsoft.com/office/drawing/2014/main" id="{DBC287C5-C878-48A3-B6BC-24D79CDD1645}"/>
              </a:ext>
            </a:extLst>
          </p:cNvPr>
          <p:cNvSpPr txBox="1"/>
          <p:nvPr/>
        </p:nvSpPr>
        <p:spPr>
          <a:xfrm>
            <a:off x="9625527" y="3522552"/>
            <a:ext cx="2147560" cy="1200329"/>
          </a:xfrm>
          <a:prstGeom prst="rect">
            <a:avLst/>
          </a:prstGeom>
          <a:noFill/>
        </p:spPr>
        <p:txBody>
          <a:bodyPr wrap="square" rtlCol="0">
            <a:spAutoFit/>
          </a:bodyPr>
          <a:lstStyle/>
          <a:p>
            <a:pPr algn="ctr"/>
            <a:r>
              <a:rPr lang="en-US" dirty="0"/>
              <a:t>Resulting commercial actions with entertainment mail</a:t>
            </a:r>
          </a:p>
        </p:txBody>
      </p:sp>
      <p:sp>
        <p:nvSpPr>
          <p:cNvPr id="38" name="TextBox 37">
            <a:extLst>
              <a:ext uri="{FF2B5EF4-FFF2-40B4-BE49-F238E27FC236}">
                <a16:creationId xmlns:a16="http://schemas.microsoft.com/office/drawing/2014/main" id="{26392A62-5D66-4C74-BCAC-156E37091100}"/>
              </a:ext>
            </a:extLst>
          </p:cNvPr>
          <p:cNvSpPr txBox="1"/>
          <p:nvPr/>
        </p:nvSpPr>
        <p:spPr>
          <a:xfrm>
            <a:off x="392566" y="6623579"/>
            <a:ext cx="5957080" cy="246221"/>
          </a:xfrm>
          <a:prstGeom prst="rect">
            <a:avLst/>
          </a:prstGeom>
          <a:noFill/>
        </p:spPr>
        <p:txBody>
          <a:bodyPr wrap="none" rtlCol="0">
            <a:spAutoFit/>
          </a:bodyPr>
          <a:lstStyle/>
          <a:p>
            <a:r>
              <a:rPr lang="en-GB" sz="1000" dirty="0"/>
              <a:t>Source:  JICMAIL Q2 2017 – Q1 2019 Addressed or Business Mail, Travel/tourism/attractions, n=3483</a:t>
            </a:r>
          </a:p>
        </p:txBody>
      </p:sp>
      <p:sp>
        <p:nvSpPr>
          <p:cNvPr id="19" name="TextBox 18">
            <a:extLst>
              <a:ext uri="{FF2B5EF4-FFF2-40B4-BE49-F238E27FC236}">
                <a16:creationId xmlns:a16="http://schemas.microsoft.com/office/drawing/2014/main" id="{24CF10E3-A933-4D41-B126-DDD177F89A36}"/>
              </a:ext>
            </a:extLst>
          </p:cNvPr>
          <p:cNvSpPr txBox="1"/>
          <p:nvPr/>
        </p:nvSpPr>
        <p:spPr>
          <a:xfrm>
            <a:off x="8728621" y="5288533"/>
            <a:ext cx="396262" cy="246221"/>
          </a:xfrm>
          <a:prstGeom prst="rect">
            <a:avLst/>
          </a:prstGeom>
          <a:noFill/>
        </p:spPr>
        <p:txBody>
          <a:bodyPr wrap="none" rtlCol="0">
            <a:spAutoFit/>
          </a:bodyPr>
          <a:lstStyle/>
          <a:p>
            <a:r>
              <a:rPr lang="en-GB" sz="1000" dirty="0"/>
              <a:t>155</a:t>
            </a:r>
          </a:p>
        </p:txBody>
      </p:sp>
      <p:sp>
        <p:nvSpPr>
          <p:cNvPr id="4" name="TextBox 3">
            <a:extLst>
              <a:ext uri="{FF2B5EF4-FFF2-40B4-BE49-F238E27FC236}">
                <a16:creationId xmlns:a16="http://schemas.microsoft.com/office/drawing/2014/main" id="{03A227B7-6BFB-4DB7-BCCC-5D6345D652A5}"/>
              </a:ext>
            </a:extLst>
          </p:cNvPr>
          <p:cNvSpPr txBox="1"/>
          <p:nvPr/>
        </p:nvSpPr>
        <p:spPr>
          <a:xfrm>
            <a:off x="2013857" y="2057400"/>
            <a:ext cx="184731" cy="369332"/>
          </a:xfrm>
          <a:prstGeom prst="rect">
            <a:avLst/>
          </a:prstGeom>
          <a:noFill/>
        </p:spPr>
        <p:txBody>
          <a:bodyPr wrap="none" rtlCol="0">
            <a:spAutoFit/>
          </a:bodyPr>
          <a:lstStyle/>
          <a:p>
            <a:endParaRPr lang="en-GB" dirty="0"/>
          </a:p>
        </p:txBody>
      </p:sp>
      <p:sp>
        <p:nvSpPr>
          <p:cNvPr id="5" name="Rectangle 4">
            <a:extLst>
              <a:ext uri="{FF2B5EF4-FFF2-40B4-BE49-F238E27FC236}">
                <a16:creationId xmlns:a16="http://schemas.microsoft.com/office/drawing/2014/main" id="{BF20AD39-9D84-4E39-956F-1E9C596B42A2}"/>
              </a:ext>
            </a:extLst>
          </p:cNvPr>
          <p:cNvSpPr/>
          <p:nvPr/>
        </p:nvSpPr>
        <p:spPr>
          <a:xfrm>
            <a:off x="824587" y="3399348"/>
            <a:ext cx="8800940" cy="99200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Commercial actions particularly high for vouchers/coupons, financial statements and administrative information</a:t>
            </a:r>
          </a:p>
        </p:txBody>
      </p:sp>
      <p:sp>
        <p:nvSpPr>
          <p:cNvPr id="9" name="Isosceles Triangle 8">
            <a:extLst>
              <a:ext uri="{FF2B5EF4-FFF2-40B4-BE49-F238E27FC236}">
                <a16:creationId xmlns:a16="http://schemas.microsoft.com/office/drawing/2014/main" id="{C6B87E53-D226-42E5-BFD0-D342C5621809}"/>
              </a:ext>
            </a:extLst>
          </p:cNvPr>
          <p:cNvSpPr/>
          <p:nvPr/>
        </p:nvSpPr>
        <p:spPr>
          <a:xfrm>
            <a:off x="3374658" y="2627890"/>
            <a:ext cx="246185" cy="282606"/>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Isosceles Triangle 21">
            <a:extLst>
              <a:ext uri="{FF2B5EF4-FFF2-40B4-BE49-F238E27FC236}">
                <a16:creationId xmlns:a16="http://schemas.microsoft.com/office/drawing/2014/main" id="{8A676512-6D0C-4D46-B5CD-6914FD2DB7EE}"/>
              </a:ext>
            </a:extLst>
          </p:cNvPr>
          <p:cNvSpPr/>
          <p:nvPr/>
        </p:nvSpPr>
        <p:spPr>
          <a:xfrm>
            <a:off x="5567730" y="2356547"/>
            <a:ext cx="246185" cy="282606"/>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Isosceles Triangle 24">
            <a:extLst>
              <a:ext uri="{FF2B5EF4-FFF2-40B4-BE49-F238E27FC236}">
                <a16:creationId xmlns:a16="http://schemas.microsoft.com/office/drawing/2014/main" id="{213B38F5-4BFB-439A-B38F-76D60230BDB1}"/>
              </a:ext>
            </a:extLst>
          </p:cNvPr>
          <p:cNvSpPr/>
          <p:nvPr/>
        </p:nvSpPr>
        <p:spPr>
          <a:xfrm>
            <a:off x="8820165" y="2464342"/>
            <a:ext cx="246185" cy="282606"/>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316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2"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BBEA-8E4F-4FD6-A34D-72179CAA9EF3}"/>
              </a:ext>
            </a:extLst>
          </p:cNvPr>
          <p:cNvSpPr>
            <a:spLocks noGrp="1"/>
          </p:cNvSpPr>
          <p:nvPr>
            <p:ph type="title"/>
          </p:nvPr>
        </p:nvSpPr>
        <p:spPr/>
        <p:txBody>
          <a:bodyPr>
            <a:noAutofit/>
          </a:bodyPr>
          <a:lstStyle/>
          <a:p>
            <a:r>
              <a:rPr lang="en-GB" dirty="0"/>
              <a:t>All SORTS OF GROUPS ENGAGE WITH MAIL</a:t>
            </a:r>
          </a:p>
        </p:txBody>
      </p:sp>
      <p:sp>
        <p:nvSpPr>
          <p:cNvPr id="4" name="Slide Number Placeholder 3">
            <a:extLst>
              <a:ext uri="{FF2B5EF4-FFF2-40B4-BE49-F238E27FC236}">
                <a16:creationId xmlns:a16="http://schemas.microsoft.com/office/drawing/2014/main" id="{B42A53AA-F262-4ABC-81F9-2D179C07DA96}"/>
              </a:ext>
            </a:extLst>
          </p:cNvPr>
          <p:cNvSpPr>
            <a:spLocks noGrp="1"/>
          </p:cNvSpPr>
          <p:nvPr>
            <p:ph type="sldNum" sz="quarter" idx="10"/>
          </p:nvPr>
        </p:nvSpPr>
        <p:spPr/>
        <p:txBody>
          <a:bodyPr/>
          <a:lstStyle/>
          <a:p>
            <a:fld id="{C0C3EC5B-4348-466D-90FB-B48FCA4BBB3D}" type="slidenum">
              <a:rPr lang="en-GB" smtClean="0"/>
              <a:t>15</a:t>
            </a:fld>
            <a:endParaRPr lang="en-GB" dirty="0"/>
          </a:p>
        </p:txBody>
      </p:sp>
      <p:sp>
        <p:nvSpPr>
          <p:cNvPr id="3" name="Text Placeholder 2">
            <a:extLst>
              <a:ext uri="{FF2B5EF4-FFF2-40B4-BE49-F238E27FC236}">
                <a16:creationId xmlns:a16="http://schemas.microsoft.com/office/drawing/2014/main" id="{9350EBDE-762F-4836-B051-DF60795BBF72}"/>
              </a:ext>
            </a:extLst>
          </p:cNvPr>
          <p:cNvSpPr>
            <a:spLocks noGrp="1"/>
          </p:cNvSpPr>
          <p:nvPr>
            <p:ph type="body" sz="quarter" idx="11"/>
          </p:nvPr>
        </p:nvSpPr>
        <p:spPr/>
        <p:txBody>
          <a:bodyPr/>
          <a:lstStyle/>
          <a:p>
            <a:r>
              <a:rPr lang="en-GB" dirty="0"/>
              <a:t>Entertainment mail is engaged with by all types of consumer</a:t>
            </a:r>
          </a:p>
        </p:txBody>
      </p:sp>
      <p:sp>
        <p:nvSpPr>
          <p:cNvPr id="9" name="Oval 8">
            <a:extLst>
              <a:ext uri="{FF2B5EF4-FFF2-40B4-BE49-F238E27FC236}">
                <a16:creationId xmlns:a16="http://schemas.microsoft.com/office/drawing/2014/main" id="{5A670B57-195B-4E3D-AD76-1A1A807EBED7}"/>
              </a:ext>
            </a:extLst>
          </p:cNvPr>
          <p:cNvSpPr/>
          <p:nvPr/>
        </p:nvSpPr>
        <p:spPr>
          <a:xfrm>
            <a:off x="2218837" y="3866541"/>
            <a:ext cx="1344115" cy="1344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4.43</a:t>
            </a:r>
          </a:p>
        </p:txBody>
      </p:sp>
      <p:sp>
        <p:nvSpPr>
          <p:cNvPr id="10" name="Oval 9">
            <a:extLst>
              <a:ext uri="{FF2B5EF4-FFF2-40B4-BE49-F238E27FC236}">
                <a16:creationId xmlns:a16="http://schemas.microsoft.com/office/drawing/2014/main" id="{735BA262-F7C9-4CF1-ADA0-AD8C8A9ABFB4}"/>
              </a:ext>
            </a:extLst>
          </p:cNvPr>
          <p:cNvSpPr/>
          <p:nvPr/>
        </p:nvSpPr>
        <p:spPr>
          <a:xfrm>
            <a:off x="5613519" y="3866541"/>
            <a:ext cx="1344115" cy="13441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4.83</a:t>
            </a:r>
          </a:p>
        </p:txBody>
      </p:sp>
      <p:sp>
        <p:nvSpPr>
          <p:cNvPr id="11" name="Oval 10">
            <a:extLst>
              <a:ext uri="{FF2B5EF4-FFF2-40B4-BE49-F238E27FC236}">
                <a16:creationId xmlns:a16="http://schemas.microsoft.com/office/drawing/2014/main" id="{B5FDEC5B-2CEF-4A46-AEB8-59FC179ACE1D}"/>
              </a:ext>
            </a:extLst>
          </p:cNvPr>
          <p:cNvSpPr/>
          <p:nvPr/>
        </p:nvSpPr>
        <p:spPr>
          <a:xfrm>
            <a:off x="7310860" y="3866541"/>
            <a:ext cx="1344115" cy="13441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5</a:t>
            </a:r>
          </a:p>
        </p:txBody>
      </p:sp>
      <p:sp>
        <p:nvSpPr>
          <p:cNvPr id="12" name="Oval 11">
            <a:extLst>
              <a:ext uri="{FF2B5EF4-FFF2-40B4-BE49-F238E27FC236}">
                <a16:creationId xmlns:a16="http://schemas.microsoft.com/office/drawing/2014/main" id="{1A292DE7-9DBF-43FF-83A1-937DE8876F0C}"/>
              </a:ext>
            </a:extLst>
          </p:cNvPr>
          <p:cNvSpPr/>
          <p:nvPr/>
        </p:nvSpPr>
        <p:spPr>
          <a:xfrm>
            <a:off x="9008200" y="3866541"/>
            <a:ext cx="1344115" cy="13441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4.8</a:t>
            </a:r>
          </a:p>
        </p:txBody>
      </p:sp>
      <p:sp>
        <p:nvSpPr>
          <p:cNvPr id="13" name="Oval 12">
            <a:extLst>
              <a:ext uri="{FF2B5EF4-FFF2-40B4-BE49-F238E27FC236}">
                <a16:creationId xmlns:a16="http://schemas.microsoft.com/office/drawing/2014/main" id="{F3DD22BE-326C-4693-884A-E899FEE84AF2}"/>
              </a:ext>
            </a:extLst>
          </p:cNvPr>
          <p:cNvSpPr/>
          <p:nvPr/>
        </p:nvSpPr>
        <p:spPr>
          <a:xfrm>
            <a:off x="3916178" y="3866541"/>
            <a:ext cx="1344115" cy="13441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4.07</a:t>
            </a:r>
          </a:p>
        </p:txBody>
      </p:sp>
      <p:pic>
        <p:nvPicPr>
          <p:cNvPr id="16" name="Graphic 15" descr="House">
            <a:extLst>
              <a:ext uri="{FF2B5EF4-FFF2-40B4-BE49-F238E27FC236}">
                <a16:creationId xmlns:a16="http://schemas.microsoft.com/office/drawing/2014/main" id="{DD665BE4-3DF3-4C82-91AD-4E474C45D7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7580" y="2575779"/>
            <a:ext cx="850484" cy="850484"/>
          </a:xfrm>
          <a:prstGeom prst="rect">
            <a:avLst/>
          </a:prstGeom>
        </p:spPr>
      </p:pic>
      <p:sp>
        <p:nvSpPr>
          <p:cNvPr id="20" name="TextBox 19">
            <a:extLst>
              <a:ext uri="{FF2B5EF4-FFF2-40B4-BE49-F238E27FC236}">
                <a16:creationId xmlns:a16="http://schemas.microsoft.com/office/drawing/2014/main" id="{11807681-8F69-49E0-8708-9FAB6C9629EF}"/>
              </a:ext>
            </a:extLst>
          </p:cNvPr>
          <p:cNvSpPr txBox="1"/>
          <p:nvPr/>
        </p:nvSpPr>
        <p:spPr>
          <a:xfrm>
            <a:off x="3744471" y="3375206"/>
            <a:ext cx="1669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lumMod val="85000"/>
                    <a:lumOff val="15000"/>
                  </a:srgbClr>
                </a:solidFill>
                <a:latin typeface="Arial" panose="020B0604020202020204"/>
              </a:rPr>
              <a:t>HOUSEHOLD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CHILDREN 17-34</a:t>
            </a:r>
          </a:p>
        </p:txBody>
      </p:sp>
      <p:sp>
        <p:nvSpPr>
          <p:cNvPr id="21" name="TextBox 20">
            <a:extLst>
              <a:ext uri="{FF2B5EF4-FFF2-40B4-BE49-F238E27FC236}">
                <a16:creationId xmlns:a16="http://schemas.microsoft.com/office/drawing/2014/main" id="{1FF42C52-BBB0-429D-8EDE-F859F07F9DD3}"/>
              </a:ext>
            </a:extLst>
          </p:cNvPr>
          <p:cNvSpPr txBox="1"/>
          <p:nvPr/>
        </p:nvSpPr>
        <p:spPr>
          <a:xfrm>
            <a:off x="5371988" y="3375206"/>
            <a:ext cx="18369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SOCIAL GRADE C2</a:t>
            </a:r>
          </a:p>
        </p:txBody>
      </p:sp>
      <p:sp>
        <p:nvSpPr>
          <p:cNvPr id="22" name="TextBox 21">
            <a:extLst>
              <a:ext uri="{FF2B5EF4-FFF2-40B4-BE49-F238E27FC236}">
                <a16:creationId xmlns:a16="http://schemas.microsoft.com/office/drawing/2014/main" id="{97423D3E-09EC-4520-9816-B7B3DC00C67C}"/>
              </a:ext>
            </a:extLst>
          </p:cNvPr>
          <p:cNvSpPr txBox="1"/>
          <p:nvPr/>
        </p:nvSpPr>
        <p:spPr>
          <a:xfrm>
            <a:off x="7105944" y="3375206"/>
            <a:ext cx="17926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TV REGION: MERIDIAN</a:t>
            </a:r>
          </a:p>
        </p:txBody>
      </p:sp>
      <p:sp>
        <p:nvSpPr>
          <p:cNvPr id="23" name="TextBox 22">
            <a:extLst>
              <a:ext uri="{FF2B5EF4-FFF2-40B4-BE49-F238E27FC236}">
                <a16:creationId xmlns:a16="http://schemas.microsoft.com/office/drawing/2014/main" id="{1E4020F2-4A30-4039-9D2C-5A0309E4EDC3}"/>
              </a:ext>
            </a:extLst>
          </p:cNvPr>
          <p:cNvSpPr txBox="1"/>
          <p:nvPr/>
        </p:nvSpPr>
        <p:spPr>
          <a:xfrm>
            <a:off x="8658810" y="3375206"/>
            <a:ext cx="202067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OWN HOME 6-10 YRS</a:t>
            </a:r>
          </a:p>
        </p:txBody>
      </p:sp>
      <p:sp>
        <p:nvSpPr>
          <p:cNvPr id="27" name="TextBox 26">
            <a:extLst>
              <a:ext uri="{FF2B5EF4-FFF2-40B4-BE49-F238E27FC236}">
                <a16:creationId xmlns:a16="http://schemas.microsoft.com/office/drawing/2014/main" id="{E496329D-4563-46F7-A56D-B4A18798D799}"/>
              </a:ext>
            </a:extLst>
          </p:cNvPr>
          <p:cNvSpPr txBox="1"/>
          <p:nvPr/>
        </p:nvSpPr>
        <p:spPr>
          <a:xfrm>
            <a:off x="407095" y="4700195"/>
            <a:ext cx="150268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lumMod val="85000"/>
                    <a:lumOff val="15000"/>
                  </a:srgbClr>
                </a:solidFill>
                <a:latin typeface="Arial" panose="020B0604020202020204"/>
              </a:rPr>
              <a:t>ADVERTISING &amp; BUSINESS MAIL MAIL</a:t>
            </a:r>
            <a:endParaRPr kumimoji="0" lang="en-GB" sz="12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FC52897C-46AE-4E72-86E6-2F6B19685D0B}"/>
              </a:ext>
            </a:extLst>
          </p:cNvPr>
          <p:cNvSpPr txBox="1"/>
          <p:nvPr/>
        </p:nvSpPr>
        <p:spPr>
          <a:xfrm>
            <a:off x="4542418" y="2044465"/>
            <a:ext cx="33801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effectLst/>
                <a:uLnTx/>
                <a:uFillTx/>
                <a:latin typeface="Arial" panose="020B0604020202020204"/>
                <a:ea typeface="+mn-ea"/>
                <a:cs typeface="+mn-cs"/>
              </a:rPr>
              <a:t>FREQUENCY OF EXPOSURE</a:t>
            </a:r>
            <a:endParaRPr kumimoji="0" lang="en-GB" sz="1600" i="0" u="none" strike="noStrike" kern="1200" cap="none" spc="0" normalizeH="0" baseline="0" noProof="0" dirty="0">
              <a:ln>
                <a:noFill/>
              </a:ln>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CB650AC9-17A7-4ABB-9F75-4E0337401BFE}"/>
              </a:ext>
            </a:extLst>
          </p:cNvPr>
          <p:cNvSpPr txBox="1"/>
          <p:nvPr/>
        </p:nvSpPr>
        <p:spPr>
          <a:xfrm>
            <a:off x="2051153" y="3375206"/>
            <a:ext cx="16699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AGE 55-64</a:t>
            </a:r>
          </a:p>
        </p:txBody>
      </p:sp>
      <p:sp>
        <p:nvSpPr>
          <p:cNvPr id="24" name="TextBox 23">
            <a:extLst>
              <a:ext uri="{FF2B5EF4-FFF2-40B4-BE49-F238E27FC236}">
                <a16:creationId xmlns:a16="http://schemas.microsoft.com/office/drawing/2014/main" id="{DAB6285B-3A68-4646-8FB5-6FF1144E016E}"/>
              </a:ext>
            </a:extLst>
          </p:cNvPr>
          <p:cNvSpPr txBox="1"/>
          <p:nvPr/>
        </p:nvSpPr>
        <p:spPr>
          <a:xfrm>
            <a:off x="392566" y="6623579"/>
            <a:ext cx="6054863" cy="246221"/>
          </a:xfrm>
          <a:prstGeom prst="rect">
            <a:avLst/>
          </a:prstGeom>
          <a:noFill/>
        </p:spPr>
        <p:txBody>
          <a:bodyPr wrap="none" rtlCol="0">
            <a:spAutoFit/>
          </a:bodyPr>
          <a:lstStyle/>
          <a:p>
            <a:r>
              <a:rPr lang="en-GB" sz="1000" dirty="0"/>
              <a:t>Source:  JICMAIL Q2 2017 – Q1 2019 Addressed and Business Mail, Travel/tourism/attractions, n=3483</a:t>
            </a:r>
          </a:p>
        </p:txBody>
      </p:sp>
      <p:pic>
        <p:nvPicPr>
          <p:cNvPr id="6" name="Graphic 5" descr="Shopping bag">
            <a:extLst>
              <a:ext uri="{FF2B5EF4-FFF2-40B4-BE49-F238E27FC236}">
                <a16:creationId xmlns:a16="http://schemas.microsoft.com/office/drawing/2014/main" id="{E7539FA2-FB67-4A3D-BA93-F50EC408F9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0497" y="2764802"/>
            <a:ext cx="624548" cy="624548"/>
          </a:xfrm>
          <a:prstGeom prst="rect">
            <a:avLst/>
          </a:prstGeom>
        </p:spPr>
      </p:pic>
      <p:pic>
        <p:nvPicPr>
          <p:cNvPr id="26" name="Graphic 25" descr="Open envelope">
            <a:extLst>
              <a:ext uri="{FF2B5EF4-FFF2-40B4-BE49-F238E27FC236}">
                <a16:creationId xmlns:a16="http://schemas.microsoft.com/office/drawing/2014/main" id="{70E42893-C2AC-4AD6-A36C-8EF1FEBA53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7883" y="3624198"/>
            <a:ext cx="914400" cy="914400"/>
          </a:xfrm>
          <a:prstGeom prst="rect">
            <a:avLst/>
          </a:prstGeom>
        </p:spPr>
      </p:pic>
      <p:pic>
        <p:nvPicPr>
          <p:cNvPr id="31" name="Graphic 30" descr="Fence">
            <a:extLst>
              <a:ext uri="{FF2B5EF4-FFF2-40B4-BE49-F238E27FC236}">
                <a16:creationId xmlns:a16="http://schemas.microsoft.com/office/drawing/2014/main" id="{3AEB2241-B3A9-4D2F-B4F8-0A978ECA65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05240" y="2814596"/>
            <a:ext cx="687003" cy="687003"/>
          </a:xfrm>
          <a:prstGeom prst="rect">
            <a:avLst/>
          </a:prstGeom>
        </p:spPr>
      </p:pic>
      <p:pic>
        <p:nvPicPr>
          <p:cNvPr id="7" name="Graphic 6" descr="Cycling">
            <a:extLst>
              <a:ext uri="{FF2B5EF4-FFF2-40B4-BE49-F238E27FC236}">
                <a16:creationId xmlns:a16="http://schemas.microsoft.com/office/drawing/2014/main" id="{28D01699-5219-4CD7-97D8-D467370C92B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21228" y="2658018"/>
            <a:ext cx="755703" cy="755703"/>
          </a:xfrm>
          <a:prstGeom prst="rect">
            <a:avLst/>
          </a:prstGeom>
        </p:spPr>
      </p:pic>
      <p:pic>
        <p:nvPicPr>
          <p:cNvPr id="28" name="Graphic 27" descr="Cell Tower">
            <a:extLst>
              <a:ext uri="{FF2B5EF4-FFF2-40B4-BE49-F238E27FC236}">
                <a16:creationId xmlns:a16="http://schemas.microsoft.com/office/drawing/2014/main" id="{A26A86AF-3857-460D-99D6-2290971BE3B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77087" y="2719717"/>
            <a:ext cx="687003" cy="687003"/>
          </a:xfrm>
          <a:prstGeom prst="rect">
            <a:avLst/>
          </a:prstGeom>
        </p:spPr>
      </p:pic>
    </p:spTree>
    <p:extLst>
      <p:ext uri="{BB962C8B-B14F-4D97-AF65-F5344CB8AC3E}">
        <p14:creationId xmlns:p14="http://schemas.microsoft.com/office/powerpoint/2010/main" val="1233651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a:extLst>
              <a:ext uri="{FF2B5EF4-FFF2-40B4-BE49-F238E27FC236}">
                <a16:creationId xmlns:a16="http://schemas.microsoft.com/office/drawing/2014/main" id="{184F8F24-79B0-4B9B-A261-00F32103F2C5}"/>
              </a:ext>
            </a:extLst>
          </p:cNvPr>
          <p:cNvGraphicFramePr>
            <a:graphicFrameLocks noGrp="1"/>
          </p:cNvGraphicFramePr>
          <p:nvPr>
            <p:ph type="chart" sz="quarter" idx="14"/>
            <p:extLst>
              <p:ext uri="{D42A27DB-BD31-4B8C-83A1-F6EECF244321}">
                <p14:modId xmlns:p14="http://schemas.microsoft.com/office/powerpoint/2010/main" val="2834513865"/>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812B652-0475-4FBB-9E38-D1A10214768B}"/>
              </a:ext>
            </a:extLst>
          </p:cNvPr>
          <p:cNvSpPr>
            <a:spLocks noGrp="1"/>
          </p:cNvSpPr>
          <p:nvPr>
            <p:ph type="title"/>
          </p:nvPr>
        </p:nvSpPr>
        <p:spPr/>
        <p:txBody>
          <a:bodyPr/>
          <a:lstStyle/>
          <a:p>
            <a:r>
              <a:rPr lang="en-GB" dirty="0"/>
              <a:t>All age groups engage with mail</a:t>
            </a:r>
          </a:p>
        </p:txBody>
      </p:sp>
      <p:sp>
        <p:nvSpPr>
          <p:cNvPr id="3" name="Slide Number Placeholder 2">
            <a:extLst>
              <a:ext uri="{FF2B5EF4-FFF2-40B4-BE49-F238E27FC236}">
                <a16:creationId xmlns:a16="http://schemas.microsoft.com/office/drawing/2014/main" id="{DDC10C81-D740-49D9-AA31-32B84E628F06}"/>
              </a:ext>
            </a:extLst>
          </p:cNvPr>
          <p:cNvSpPr>
            <a:spLocks noGrp="1"/>
          </p:cNvSpPr>
          <p:nvPr>
            <p:ph type="sldNum" sz="quarter" idx="10"/>
          </p:nvPr>
        </p:nvSpPr>
        <p:spPr/>
        <p:txBody>
          <a:bodyPr/>
          <a:lstStyle/>
          <a:p>
            <a:fld id="{887360FE-02F5-4392-9C12-7D03F05745BB}" type="slidenum">
              <a:rPr lang="en-GB" smtClean="0"/>
              <a:pPr/>
              <a:t>16</a:t>
            </a:fld>
            <a:endParaRPr lang="en-GB" dirty="0"/>
          </a:p>
        </p:txBody>
      </p:sp>
      <p:sp>
        <p:nvSpPr>
          <p:cNvPr id="5" name="Text Placeholder 4">
            <a:extLst>
              <a:ext uri="{FF2B5EF4-FFF2-40B4-BE49-F238E27FC236}">
                <a16:creationId xmlns:a16="http://schemas.microsoft.com/office/drawing/2014/main" id="{29F16705-4E7F-4B1D-BA3B-165C685AB97E}"/>
              </a:ext>
            </a:extLst>
          </p:cNvPr>
          <p:cNvSpPr>
            <a:spLocks noGrp="1"/>
          </p:cNvSpPr>
          <p:nvPr>
            <p:ph type="body" sz="quarter" idx="11"/>
          </p:nvPr>
        </p:nvSpPr>
        <p:spPr/>
        <p:txBody>
          <a:bodyPr/>
          <a:lstStyle/>
          <a:p>
            <a:pPr>
              <a:spcBef>
                <a:spcPts val="0"/>
              </a:spcBef>
            </a:pPr>
            <a:r>
              <a:rPr lang="en-GB" dirty="0"/>
              <a:t>Frequency - older age groups engage at slightly higher rates</a:t>
            </a:r>
          </a:p>
        </p:txBody>
      </p:sp>
      <p:sp>
        <p:nvSpPr>
          <p:cNvPr id="6" name="TextBox 5">
            <a:extLst>
              <a:ext uri="{FF2B5EF4-FFF2-40B4-BE49-F238E27FC236}">
                <a16:creationId xmlns:a16="http://schemas.microsoft.com/office/drawing/2014/main" id="{06E6E646-C0F8-4E52-8ADB-433AD30135F6}"/>
              </a:ext>
            </a:extLst>
          </p:cNvPr>
          <p:cNvSpPr txBox="1"/>
          <p:nvPr/>
        </p:nvSpPr>
        <p:spPr>
          <a:xfrm>
            <a:off x="392566" y="6623579"/>
            <a:ext cx="6019597" cy="246221"/>
          </a:xfrm>
          <a:prstGeom prst="rect">
            <a:avLst/>
          </a:prstGeom>
          <a:noFill/>
        </p:spPr>
        <p:txBody>
          <a:bodyPr wrap="none" rtlCol="0">
            <a:spAutoFit/>
          </a:bodyPr>
          <a:lstStyle/>
          <a:p>
            <a:r>
              <a:rPr lang="en-GB" sz="1000" dirty="0"/>
              <a:t>Source:  JICMAIL Q2 2017 – Q1 2019 Addressed and Business Mail, Travel/tourism/attractions, n=3483</a:t>
            </a:r>
          </a:p>
        </p:txBody>
      </p:sp>
    </p:spTree>
    <p:extLst>
      <p:ext uri="{BB962C8B-B14F-4D97-AF65-F5344CB8AC3E}">
        <p14:creationId xmlns:p14="http://schemas.microsoft.com/office/powerpoint/2010/main" val="118682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45A9E15C-15F4-4ECA-88C9-6E78ABAF10DF}"/>
              </a:ext>
            </a:extLst>
          </p:cNvPr>
          <p:cNvGraphicFramePr>
            <a:graphicFrameLocks noGrp="1"/>
          </p:cNvGraphicFramePr>
          <p:nvPr>
            <p:ph type="chart" sz="quarter" idx="14"/>
            <p:extLst>
              <p:ext uri="{D42A27DB-BD31-4B8C-83A1-F6EECF244321}">
                <p14:modId xmlns:p14="http://schemas.microsoft.com/office/powerpoint/2010/main" val="1649632922"/>
              </p:ext>
            </p:extLst>
          </p:nvPr>
        </p:nvGraphicFramePr>
        <p:xfrm>
          <a:off x="1" y="2647778"/>
          <a:ext cx="11642400" cy="364964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2DB3D02C-CDDD-4FA8-8E92-D0162629D81C}"/>
              </a:ext>
            </a:extLst>
          </p:cNvPr>
          <p:cNvSpPr>
            <a:spLocks noGrp="1"/>
          </p:cNvSpPr>
          <p:nvPr>
            <p:ph type="title"/>
          </p:nvPr>
        </p:nvSpPr>
        <p:spPr/>
        <p:txBody>
          <a:bodyPr/>
          <a:lstStyle/>
          <a:p>
            <a:r>
              <a:rPr lang="en-GB" dirty="0"/>
              <a:t>frequency above average</a:t>
            </a:r>
          </a:p>
        </p:txBody>
      </p:sp>
      <p:sp>
        <p:nvSpPr>
          <p:cNvPr id="3" name="Slide Number Placeholder 2">
            <a:extLst>
              <a:ext uri="{FF2B5EF4-FFF2-40B4-BE49-F238E27FC236}">
                <a16:creationId xmlns:a16="http://schemas.microsoft.com/office/drawing/2014/main" id="{8F6FBD2E-5B14-49C2-A89E-21783E0B1E3D}"/>
              </a:ext>
            </a:extLst>
          </p:cNvPr>
          <p:cNvSpPr>
            <a:spLocks noGrp="1"/>
          </p:cNvSpPr>
          <p:nvPr>
            <p:ph type="sldNum" sz="quarter" idx="10"/>
          </p:nvPr>
        </p:nvSpPr>
        <p:spPr/>
        <p:txBody>
          <a:bodyPr/>
          <a:lstStyle/>
          <a:p>
            <a:fld id="{887360FE-02F5-4392-9C12-7D03F05745BB}" type="slidenum">
              <a:rPr lang="en-GB" smtClean="0"/>
              <a:pPr/>
              <a:t>17</a:t>
            </a:fld>
            <a:endParaRPr lang="en-GB" dirty="0"/>
          </a:p>
        </p:txBody>
      </p:sp>
      <p:sp>
        <p:nvSpPr>
          <p:cNvPr id="7" name="Text Placeholder 6">
            <a:extLst>
              <a:ext uri="{FF2B5EF4-FFF2-40B4-BE49-F238E27FC236}">
                <a16:creationId xmlns:a16="http://schemas.microsoft.com/office/drawing/2014/main" id="{A7EEAD67-7876-4E68-BCC8-8450649F40E9}"/>
              </a:ext>
            </a:extLst>
          </p:cNvPr>
          <p:cNvSpPr>
            <a:spLocks noGrp="1"/>
          </p:cNvSpPr>
          <p:nvPr>
            <p:ph type="body" sz="quarter" idx="11"/>
          </p:nvPr>
        </p:nvSpPr>
        <p:spPr/>
        <p:txBody>
          <a:bodyPr/>
          <a:lstStyle/>
          <a:p>
            <a:r>
              <a:rPr lang="en-GB" dirty="0"/>
              <a:t>Mail drives high frequency but varies by type of content</a:t>
            </a:r>
          </a:p>
          <a:p>
            <a:endParaRPr lang="en-GB" sz="1100" cap="none" dirty="0"/>
          </a:p>
          <a:p>
            <a:r>
              <a:rPr lang="en-GB" cap="none" dirty="0"/>
              <a:t>If the content has a voucher or coupon, news/update or is a financial statement or administrative information then the frequency is significantly higher than the average.</a:t>
            </a:r>
            <a:endParaRPr lang="en-US" cap="none" dirty="0"/>
          </a:p>
          <a:p>
            <a:endParaRPr lang="en-GB" cap="none" dirty="0"/>
          </a:p>
        </p:txBody>
      </p:sp>
      <p:sp>
        <p:nvSpPr>
          <p:cNvPr id="4" name="TextBox 3">
            <a:extLst>
              <a:ext uri="{FF2B5EF4-FFF2-40B4-BE49-F238E27FC236}">
                <a16:creationId xmlns:a16="http://schemas.microsoft.com/office/drawing/2014/main" id="{63DA3BD0-5154-48E4-925B-A1BD66A50CE9}"/>
              </a:ext>
            </a:extLst>
          </p:cNvPr>
          <p:cNvSpPr txBox="1"/>
          <p:nvPr/>
        </p:nvSpPr>
        <p:spPr>
          <a:xfrm>
            <a:off x="2001212" y="6057286"/>
            <a:ext cx="898003" cy="246221"/>
          </a:xfrm>
          <a:prstGeom prst="rect">
            <a:avLst/>
          </a:prstGeom>
          <a:noFill/>
        </p:spPr>
        <p:txBody>
          <a:bodyPr wrap="none" rtlCol="0">
            <a:spAutoFit/>
          </a:bodyPr>
          <a:lstStyle/>
          <a:p>
            <a:r>
              <a:rPr lang="en-GB" sz="1000" dirty="0">
                <a:solidFill>
                  <a:schemeClr val="tx2"/>
                </a:solidFill>
              </a:rPr>
              <a:t>Base:  1,908</a:t>
            </a:r>
          </a:p>
        </p:txBody>
      </p:sp>
      <p:sp>
        <p:nvSpPr>
          <p:cNvPr id="22" name="TextBox 21">
            <a:extLst>
              <a:ext uri="{FF2B5EF4-FFF2-40B4-BE49-F238E27FC236}">
                <a16:creationId xmlns:a16="http://schemas.microsoft.com/office/drawing/2014/main" id="{83A0E275-B790-4EE5-9584-19ECD9D81A53}"/>
              </a:ext>
            </a:extLst>
          </p:cNvPr>
          <p:cNvSpPr txBox="1"/>
          <p:nvPr/>
        </p:nvSpPr>
        <p:spPr>
          <a:xfrm>
            <a:off x="3235273" y="6057286"/>
            <a:ext cx="792205" cy="246221"/>
          </a:xfrm>
          <a:prstGeom prst="rect">
            <a:avLst/>
          </a:prstGeom>
          <a:noFill/>
        </p:spPr>
        <p:txBody>
          <a:bodyPr wrap="none" rtlCol="0">
            <a:spAutoFit/>
          </a:bodyPr>
          <a:lstStyle/>
          <a:p>
            <a:r>
              <a:rPr lang="en-GB" sz="1000" dirty="0">
                <a:solidFill>
                  <a:schemeClr val="tx2"/>
                </a:solidFill>
              </a:rPr>
              <a:t>Base:  655</a:t>
            </a:r>
          </a:p>
        </p:txBody>
      </p:sp>
      <p:sp>
        <p:nvSpPr>
          <p:cNvPr id="30" name="TextBox 29">
            <a:extLst>
              <a:ext uri="{FF2B5EF4-FFF2-40B4-BE49-F238E27FC236}">
                <a16:creationId xmlns:a16="http://schemas.microsoft.com/office/drawing/2014/main" id="{864B4E98-FFC6-42D7-A9CE-4AD9A2D167D4}"/>
              </a:ext>
            </a:extLst>
          </p:cNvPr>
          <p:cNvSpPr txBox="1"/>
          <p:nvPr/>
        </p:nvSpPr>
        <p:spPr>
          <a:xfrm>
            <a:off x="4477105" y="6057286"/>
            <a:ext cx="792205" cy="246221"/>
          </a:xfrm>
          <a:prstGeom prst="rect">
            <a:avLst/>
          </a:prstGeom>
          <a:noFill/>
        </p:spPr>
        <p:txBody>
          <a:bodyPr wrap="none" rtlCol="0">
            <a:spAutoFit/>
          </a:bodyPr>
          <a:lstStyle/>
          <a:p>
            <a:r>
              <a:rPr lang="en-GB" sz="1000" dirty="0">
                <a:solidFill>
                  <a:schemeClr val="tx2"/>
                </a:solidFill>
              </a:rPr>
              <a:t>Base:  130</a:t>
            </a:r>
          </a:p>
        </p:txBody>
      </p:sp>
      <p:sp>
        <p:nvSpPr>
          <p:cNvPr id="31" name="TextBox 30">
            <a:extLst>
              <a:ext uri="{FF2B5EF4-FFF2-40B4-BE49-F238E27FC236}">
                <a16:creationId xmlns:a16="http://schemas.microsoft.com/office/drawing/2014/main" id="{7B98CDBE-9729-4573-A1A4-F253C9602508}"/>
              </a:ext>
            </a:extLst>
          </p:cNvPr>
          <p:cNvSpPr txBox="1"/>
          <p:nvPr/>
        </p:nvSpPr>
        <p:spPr>
          <a:xfrm>
            <a:off x="5714326" y="6057286"/>
            <a:ext cx="792205" cy="246221"/>
          </a:xfrm>
          <a:prstGeom prst="rect">
            <a:avLst/>
          </a:prstGeom>
          <a:noFill/>
        </p:spPr>
        <p:txBody>
          <a:bodyPr wrap="none" rtlCol="0">
            <a:spAutoFit/>
          </a:bodyPr>
          <a:lstStyle/>
          <a:p>
            <a:r>
              <a:rPr lang="en-GB" sz="1000" dirty="0">
                <a:solidFill>
                  <a:schemeClr val="tx2"/>
                </a:solidFill>
              </a:rPr>
              <a:t>Base:  400</a:t>
            </a:r>
          </a:p>
        </p:txBody>
      </p:sp>
      <p:sp>
        <p:nvSpPr>
          <p:cNvPr id="14" name="Rectangle 13">
            <a:extLst>
              <a:ext uri="{FF2B5EF4-FFF2-40B4-BE49-F238E27FC236}">
                <a16:creationId xmlns:a16="http://schemas.microsoft.com/office/drawing/2014/main" id="{4DD1E14F-1B42-4202-A3B1-5F0EB83E5BF7}"/>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E384480A-6329-4EF2-A98C-59035FBAABA6}"/>
              </a:ext>
            </a:extLst>
          </p:cNvPr>
          <p:cNvSpPr txBox="1"/>
          <p:nvPr/>
        </p:nvSpPr>
        <p:spPr>
          <a:xfrm>
            <a:off x="435938" y="6594864"/>
            <a:ext cx="5676554" cy="246221"/>
          </a:xfrm>
          <a:prstGeom prst="rect">
            <a:avLst/>
          </a:prstGeom>
          <a:noFill/>
        </p:spPr>
        <p:txBody>
          <a:bodyPr wrap="none" rtlCol="0">
            <a:spAutoFit/>
          </a:bodyPr>
          <a:lstStyle/>
          <a:p>
            <a:r>
              <a:rPr lang="en-GB" sz="1000" dirty="0"/>
              <a:t>Source:  Kantar TNS, JICMAIL, Addressed and Business Mail, Travel/tourism/attractions, n=3483</a:t>
            </a:r>
          </a:p>
        </p:txBody>
      </p:sp>
      <p:sp>
        <p:nvSpPr>
          <p:cNvPr id="21" name="TextBox 20">
            <a:extLst>
              <a:ext uri="{FF2B5EF4-FFF2-40B4-BE49-F238E27FC236}">
                <a16:creationId xmlns:a16="http://schemas.microsoft.com/office/drawing/2014/main" id="{D2A71BBF-9EE9-43D8-AF22-26AFB4EF742E}"/>
              </a:ext>
            </a:extLst>
          </p:cNvPr>
          <p:cNvSpPr txBox="1"/>
          <p:nvPr/>
        </p:nvSpPr>
        <p:spPr>
          <a:xfrm>
            <a:off x="759981" y="6049666"/>
            <a:ext cx="898003" cy="246221"/>
          </a:xfrm>
          <a:prstGeom prst="rect">
            <a:avLst/>
          </a:prstGeom>
          <a:noFill/>
        </p:spPr>
        <p:txBody>
          <a:bodyPr wrap="none" rtlCol="0">
            <a:spAutoFit/>
          </a:bodyPr>
          <a:lstStyle/>
          <a:p>
            <a:r>
              <a:rPr lang="en-GB" sz="1000" dirty="0">
                <a:solidFill>
                  <a:schemeClr val="tx2"/>
                </a:solidFill>
              </a:rPr>
              <a:t>Base:  1,908</a:t>
            </a:r>
          </a:p>
        </p:txBody>
      </p:sp>
      <p:sp>
        <p:nvSpPr>
          <p:cNvPr id="18" name="TextBox 17">
            <a:extLst>
              <a:ext uri="{FF2B5EF4-FFF2-40B4-BE49-F238E27FC236}">
                <a16:creationId xmlns:a16="http://schemas.microsoft.com/office/drawing/2014/main" id="{C3C9243D-3C1A-4960-B61E-CF4E2C32026F}"/>
              </a:ext>
            </a:extLst>
          </p:cNvPr>
          <p:cNvSpPr txBox="1"/>
          <p:nvPr/>
        </p:nvSpPr>
        <p:spPr>
          <a:xfrm>
            <a:off x="6964663" y="6059214"/>
            <a:ext cx="721672" cy="246221"/>
          </a:xfrm>
          <a:prstGeom prst="rect">
            <a:avLst/>
          </a:prstGeom>
          <a:noFill/>
        </p:spPr>
        <p:txBody>
          <a:bodyPr wrap="none" rtlCol="0">
            <a:spAutoFit/>
          </a:bodyPr>
          <a:lstStyle/>
          <a:p>
            <a:r>
              <a:rPr lang="en-GB" sz="1000" dirty="0">
                <a:solidFill>
                  <a:schemeClr val="tx2"/>
                </a:solidFill>
              </a:rPr>
              <a:t>Base:  69</a:t>
            </a:r>
          </a:p>
        </p:txBody>
      </p:sp>
      <p:sp>
        <p:nvSpPr>
          <p:cNvPr id="15" name="TextBox 14">
            <a:extLst>
              <a:ext uri="{FF2B5EF4-FFF2-40B4-BE49-F238E27FC236}">
                <a16:creationId xmlns:a16="http://schemas.microsoft.com/office/drawing/2014/main" id="{2B6E4321-E72F-45F6-A685-363E1263EF30}"/>
              </a:ext>
            </a:extLst>
          </p:cNvPr>
          <p:cNvSpPr txBox="1"/>
          <p:nvPr/>
        </p:nvSpPr>
        <p:spPr>
          <a:xfrm>
            <a:off x="8205635" y="6070100"/>
            <a:ext cx="792205" cy="246221"/>
          </a:xfrm>
          <a:prstGeom prst="rect">
            <a:avLst/>
          </a:prstGeom>
          <a:noFill/>
        </p:spPr>
        <p:txBody>
          <a:bodyPr wrap="none" rtlCol="0">
            <a:spAutoFit/>
          </a:bodyPr>
          <a:lstStyle/>
          <a:p>
            <a:r>
              <a:rPr lang="en-GB" sz="1000" dirty="0">
                <a:solidFill>
                  <a:schemeClr val="tx2"/>
                </a:solidFill>
              </a:rPr>
              <a:t>Base:  821</a:t>
            </a:r>
          </a:p>
        </p:txBody>
      </p:sp>
      <p:sp>
        <p:nvSpPr>
          <p:cNvPr id="16" name="TextBox 15">
            <a:extLst>
              <a:ext uri="{FF2B5EF4-FFF2-40B4-BE49-F238E27FC236}">
                <a16:creationId xmlns:a16="http://schemas.microsoft.com/office/drawing/2014/main" id="{EBA41B70-9E17-423B-B0B1-1A0DE496CDB2}"/>
              </a:ext>
            </a:extLst>
          </p:cNvPr>
          <p:cNvSpPr txBox="1"/>
          <p:nvPr/>
        </p:nvSpPr>
        <p:spPr>
          <a:xfrm>
            <a:off x="9435720" y="6070100"/>
            <a:ext cx="792205" cy="246221"/>
          </a:xfrm>
          <a:prstGeom prst="rect">
            <a:avLst/>
          </a:prstGeom>
          <a:noFill/>
        </p:spPr>
        <p:txBody>
          <a:bodyPr wrap="none" rtlCol="0">
            <a:spAutoFit/>
          </a:bodyPr>
          <a:lstStyle/>
          <a:p>
            <a:r>
              <a:rPr lang="en-GB" sz="1000" dirty="0">
                <a:solidFill>
                  <a:schemeClr val="tx2"/>
                </a:solidFill>
              </a:rPr>
              <a:t>Base:  424</a:t>
            </a:r>
          </a:p>
        </p:txBody>
      </p:sp>
      <p:sp>
        <p:nvSpPr>
          <p:cNvPr id="19" name="TextBox 18">
            <a:extLst>
              <a:ext uri="{FF2B5EF4-FFF2-40B4-BE49-F238E27FC236}">
                <a16:creationId xmlns:a16="http://schemas.microsoft.com/office/drawing/2014/main" id="{72313B9D-0009-4D8A-8808-F701D602DF1E}"/>
              </a:ext>
            </a:extLst>
          </p:cNvPr>
          <p:cNvSpPr txBox="1"/>
          <p:nvPr/>
        </p:nvSpPr>
        <p:spPr>
          <a:xfrm>
            <a:off x="10622265" y="6070100"/>
            <a:ext cx="792205" cy="246221"/>
          </a:xfrm>
          <a:prstGeom prst="rect">
            <a:avLst/>
          </a:prstGeom>
          <a:noFill/>
        </p:spPr>
        <p:txBody>
          <a:bodyPr wrap="none" rtlCol="0">
            <a:spAutoFit/>
          </a:bodyPr>
          <a:lstStyle/>
          <a:p>
            <a:r>
              <a:rPr lang="en-GB" sz="1000" dirty="0">
                <a:solidFill>
                  <a:schemeClr val="tx2"/>
                </a:solidFill>
              </a:rPr>
              <a:t>Base:  155</a:t>
            </a:r>
          </a:p>
        </p:txBody>
      </p:sp>
    </p:spTree>
    <p:extLst>
      <p:ext uri="{BB962C8B-B14F-4D97-AF65-F5344CB8AC3E}">
        <p14:creationId xmlns:p14="http://schemas.microsoft.com/office/powerpoint/2010/main" val="3091951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BF7BE685-6F13-4D7A-A766-B7E893507358}"/>
              </a:ext>
            </a:extLst>
          </p:cNvPr>
          <p:cNvGraphicFramePr>
            <a:graphicFrameLocks noGrp="1"/>
          </p:cNvGraphicFramePr>
          <p:nvPr>
            <p:ph type="chart" sz="quarter" idx="14"/>
            <p:extLst>
              <p:ext uri="{D42A27DB-BD31-4B8C-83A1-F6EECF244321}">
                <p14:modId xmlns:p14="http://schemas.microsoft.com/office/powerpoint/2010/main" val="875753854"/>
              </p:ext>
            </p:extLst>
          </p:nvPr>
        </p:nvGraphicFramePr>
        <p:xfrm>
          <a:off x="470644" y="2224164"/>
          <a:ext cx="11381832" cy="420264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30198036-B706-4896-8B0F-11583634E277}"/>
              </a:ext>
            </a:extLst>
          </p:cNvPr>
          <p:cNvSpPr>
            <a:spLocks noGrp="1"/>
          </p:cNvSpPr>
          <p:nvPr>
            <p:ph type="title"/>
          </p:nvPr>
        </p:nvSpPr>
        <p:spPr/>
        <p:txBody>
          <a:bodyPr/>
          <a:lstStyle/>
          <a:p>
            <a:r>
              <a:rPr lang="en-GB" dirty="0"/>
              <a:t>Content type drives all sorts of actions</a:t>
            </a:r>
          </a:p>
        </p:txBody>
      </p:sp>
      <p:sp>
        <p:nvSpPr>
          <p:cNvPr id="4" name="Slide Number Placeholder 3">
            <a:extLst>
              <a:ext uri="{FF2B5EF4-FFF2-40B4-BE49-F238E27FC236}">
                <a16:creationId xmlns:a16="http://schemas.microsoft.com/office/drawing/2014/main" id="{2F6D72FD-2A2F-4040-B40E-9C3C5D887C49}"/>
              </a:ext>
            </a:extLst>
          </p:cNvPr>
          <p:cNvSpPr>
            <a:spLocks noGrp="1"/>
          </p:cNvSpPr>
          <p:nvPr>
            <p:ph type="sldNum" sz="quarter" idx="10"/>
          </p:nvPr>
        </p:nvSpPr>
        <p:spPr/>
        <p:txBody>
          <a:bodyPr/>
          <a:lstStyle/>
          <a:p>
            <a:fld id="{887360FE-02F5-4392-9C12-7D03F05745BB}" type="slidenum">
              <a:rPr lang="en-GB" smtClean="0"/>
              <a:pPr/>
              <a:t>18</a:t>
            </a:fld>
            <a:endParaRPr lang="en-GB" dirty="0"/>
          </a:p>
        </p:txBody>
      </p:sp>
      <p:sp>
        <p:nvSpPr>
          <p:cNvPr id="5" name="Text Placeholder 4">
            <a:extLst>
              <a:ext uri="{FF2B5EF4-FFF2-40B4-BE49-F238E27FC236}">
                <a16:creationId xmlns:a16="http://schemas.microsoft.com/office/drawing/2014/main" id="{25B014E6-CF61-495A-B432-8341E481DC15}"/>
              </a:ext>
            </a:extLst>
          </p:cNvPr>
          <p:cNvSpPr>
            <a:spLocks noGrp="1"/>
          </p:cNvSpPr>
          <p:nvPr>
            <p:ph type="body" sz="quarter" idx="11"/>
          </p:nvPr>
        </p:nvSpPr>
        <p:spPr>
          <a:xfrm>
            <a:off x="486000" y="993160"/>
            <a:ext cx="11186959" cy="267229"/>
          </a:xfrm>
        </p:spPr>
        <p:txBody>
          <a:bodyPr/>
          <a:lstStyle/>
          <a:p>
            <a:r>
              <a:rPr lang="en-GB" cap="none" dirty="0"/>
              <a:t>Look how the inclusion of a voucher gets people to do something commercial like use the voucher, plan a large purchase or discuss with someone else</a:t>
            </a:r>
          </a:p>
        </p:txBody>
      </p:sp>
      <p:sp>
        <p:nvSpPr>
          <p:cNvPr id="7" name="Rectangle 6">
            <a:extLst>
              <a:ext uri="{FF2B5EF4-FFF2-40B4-BE49-F238E27FC236}">
                <a16:creationId xmlns:a16="http://schemas.microsoft.com/office/drawing/2014/main" id="{26DAEBA7-9623-4A73-811B-DAA202D4D9A7}"/>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7E14B288-9E9F-4ACB-9A1D-5A7E6418145F}"/>
              </a:ext>
            </a:extLst>
          </p:cNvPr>
          <p:cNvSpPr txBox="1"/>
          <p:nvPr/>
        </p:nvSpPr>
        <p:spPr>
          <a:xfrm>
            <a:off x="435939" y="6642201"/>
            <a:ext cx="10904852" cy="246221"/>
          </a:xfrm>
          <a:prstGeom prst="rect">
            <a:avLst/>
          </a:prstGeom>
          <a:noFill/>
        </p:spPr>
        <p:txBody>
          <a:bodyPr wrap="square" rtlCol="0">
            <a:spAutoFit/>
          </a:bodyPr>
          <a:lstStyle/>
          <a:p>
            <a:r>
              <a:rPr lang="en-GB" sz="1000" dirty="0"/>
              <a:t>Source:  Kantar TNS, JICMAIL, Advertising and Business Mail, Travel/tourism/attractions, n=3483</a:t>
            </a:r>
          </a:p>
        </p:txBody>
      </p:sp>
      <p:sp>
        <p:nvSpPr>
          <p:cNvPr id="2" name="TextBox 1">
            <a:extLst>
              <a:ext uri="{FF2B5EF4-FFF2-40B4-BE49-F238E27FC236}">
                <a16:creationId xmlns:a16="http://schemas.microsoft.com/office/drawing/2014/main" id="{96878B00-A1D3-4645-AA58-7F6F38A2C165}"/>
              </a:ext>
            </a:extLst>
          </p:cNvPr>
          <p:cNvSpPr txBox="1"/>
          <p:nvPr/>
        </p:nvSpPr>
        <p:spPr>
          <a:xfrm>
            <a:off x="4240624" y="1975164"/>
            <a:ext cx="3647152" cy="369332"/>
          </a:xfrm>
          <a:prstGeom prst="rect">
            <a:avLst/>
          </a:prstGeom>
          <a:noFill/>
        </p:spPr>
        <p:txBody>
          <a:bodyPr wrap="none" rtlCol="0">
            <a:spAutoFit/>
          </a:bodyPr>
          <a:lstStyle/>
          <a:p>
            <a:r>
              <a:rPr lang="en-GB" dirty="0"/>
              <a:t>Actions per thousand by mail type</a:t>
            </a:r>
          </a:p>
        </p:txBody>
      </p:sp>
    </p:spTree>
    <p:extLst>
      <p:ext uri="{BB962C8B-B14F-4D97-AF65-F5344CB8AC3E}">
        <p14:creationId xmlns:p14="http://schemas.microsoft.com/office/powerpoint/2010/main" val="1066966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843B7F-D531-44DD-B0F9-6BC31BCDB799}"/>
              </a:ext>
            </a:extLst>
          </p:cNvPr>
          <p:cNvSpPr>
            <a:spLocks noGrp="1"/>
          </p:cNvSpPr>
          <p:nvPr>
            <p:ph type="body" sz="quarter" idx="10"/>
          </p:nvPr>
        </p:nvSpPr>
        <p:spPr/>
        <p:txBody>
          <a:bodyPr/>
          <a:lstStyle/>
          <a:p>
            <a:r>
              <a:rPr lang="en-GB" dirty="0"/>
              <a:t>Entertainment mail in action</a:t>
            </a:r>
          </a:p>
        </p:txBody>
      </p:sp>
    </p:spTree>
    <p:extLst>
      <p:ext uri="{BB962C8B-B14F-4D97-AF65-F5344CB8AC3E}">
        <p14:creationId xmlns:p14="http://schemas.microsoft.com/office/powerpoint/2010/main" val="74482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3544CA-7A21-42A0-A7AE-5607E54BDF49}"/>
              </a:ext>
            </a:extLst>
          </p:cNvPr>
          <p:cNvSpPr>
            <a:spLocks noGrp="1"/>
          </p:cNvSpPr>
          <p:nvPr>
            <p:ph type="body" sz="quarter" idx="10"/>
          </p:nvPr>
        </p:nvSpPr>
        <p:spPr/>
        <p:txBody>
          <a:bodyPr/>
          <a:lstStyle/>
          <a:p>
            <a:r>
              <a:rPr lang="en-GB" dirty="0"/>
              <a:t>The entertainment and attractions market has obviously been badly hit</a:t>
            </a:r>
          </a:p>
        </p:txBody>
      </p:sp>
    </p:spTree>
    <p:extLst>
      <p:ext uri="{BB962C8B-B14F-4D97-AF65-F5344CB8AC3E}">
        <p14:creationId xmlns:p14="http://schemas.microsoft.com/office/powerpoint/2010/main" val="1049885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9CC4F3-190F-446B-BC50-D0FBCEA4D924}"/>
              </a:ext>
            </a:extLst>
          </p:cNvPr>
          <p:cNvSpPr>
            <a:spLocks noGrp="1"/>
          </p:cNvSpPr>
          <p:nvPr>
            <p:ph type="title"/>
          </p:nvPr>
        </p:nvSpPr>
        <p:spPr/>
        <p:txBody>
          <a:bodyPr/>
          <a:lstStyle/>
          <a:p>
            <a:r>
              <a:rPr lang="en-GB" dirty="0"/>
              <a:t>The Glendale show used door drop to boost visitor numbers</a:t>
            </a:r>
          </a:p>
        </p:txBody>
      </p:sp>
      <p:sp>
        <p:nvSpPr>
          <p:cNvPr id="4" name="Slide Number Placeholder 3">
            <a:extLst>
              <a:ext uri="{FF2B5EF4-FFF2-40B4-BE49-F238E27FC236}">
                <a16:creationId xmlns:a16="http://schemas.microsoft.com/office/drawing/2014/main" id="{83B8744D-72A7-40F3-9346-311FFA02CC22}"/>
              </a:ext>
            </a:extLst>
          </p:cNvPr>
          <p:cNvSpPr>
            <a:spLocks noGrp="1"/>
          </p:cNvSpPr>
          <p:nvPr>
            <p:ph type="sldNum" sz="quarter" idx="10"/>
          </p:nvPr>
        </p:nvSpPr>
        <p:spPr/>
        <p:txBody>
          <a:bodyPr/>
          <a:lstStyle/>
          <a:p>
            <a:fld id="{887360FE-02F5-4392-9C12-7D03F05745BB}" type="slidenum">
              <a:rPr lang="en-GB" smtClean="0"/>
              <a:pPr/>
              <a:t>20</a:t>
            </a:fld>
            <a:endParaRPr lang="en-GB" dirty="0"/>
          </a:p>
        </p:txBody>
      </p:sp>
      <p:sp>
        <p:nvSpPr>
          <p:cNvPr id="8" name="Text Placeholder 7">
            <a:extLst>
              <a:ext uri="{FF2B5EF4-FFF2-40B4-BE49-F238E27FC236}">
                <a16:creationId xmlns:a16="http://schemas.microsoft.com/office/drawing/2014/main" id="{B006175E-B479-46CF-AFF0-D1282674F711}"/>
              </a:ext>
            </a:extLst>
          </p:cNvPr>
          <p:cNvSpPr>
            <a:spLocks noGrp="1"/>
          </p:cNvSpPr>
          <p:nvPr>
            <p:ph type="body" sz="quarter" idx="12"/>
          </p:nvPr>
        </p:nvSpPr>
        <p:spPr>
          <a:xfrm>
            <a:off x="486000" y="1800000"/>
            <a:ext cx="8589763" cy="4644000"/>
          </a:xfrm>
        </p:spPr>
        <p:txBody>
          <a:bodyPr/>
          <a:lstStyle/>
          <a:p>
            <a:pPr marL="0" indent="0">
              <a:buNone/>
            </a:pPr>
            <a:r>
              <a:rPr lang="en-GB" sz="1700" b="1" dirty="0"/>
              <a:t>Background:</a:t>
            </a:r>
            <a:br>
              <a:rPr lang="en-GB" sz="1700" b="1" dirty="0"/>
            </a:br>
            <a:r>
              <a:rPr lang="en-GB" sz="1700" dirty="0"/>
              <a:t>In its 122</a:t>
            </a:r>
            <a:r>
              <a:rPr lang="en-GB" sz="1700" baseline="30000" dirty="0"/>
              <a:t>nd</a:t>
            </a:r>
            <a:r>
              <a:rPr lang="en-GB" sz="1700" dirty="0"/>
              <a:t> year, the annual Glendale Show in Northumberland brings together the town and countryside to showcase farming and rural industry. With 15,000 visitors each August Bank Holiday they wanted to build visitor numbers to the borders-based event. </a:t>
            </a:r>
          </a:p>
          <a:p>
            <a:pPr marL="0" indent="0">
              <a:buNone/>
            </a:pPr>
            <a:r>
              <a:rPr lang="en-GB" sz="1700" b="1" dirty="0"/>
              <a:t>Solution:</a:t>
            </a:r>
            <a:br>
              <a:rPr lang="en-GB" sz="1700" b="1" dirty="0"/>
            </a:br>
            <a:r>
              <a:rPr lang="en-GB" sz="1700" dirty="0"/>
              <a:t>Royal Mail’s Door to Door suggested geo-demographic targeting combinations to target addresses within easy travelling distance of the event.  Timing also played an important role with the event on a UK public holiday. </a:t>
            </a:r>
          </a:p>
          <a:p>
            <a:pPr marL="0" indent="0">
              <a:buNone/>
            </a:pPr>
            <a:r>
              <a:rPr lang="en-GB" sz="1700" b="1" dirty="0"/>
              <a:t>Results:</a:t>
            </a:r>
            <a:br>
              <a:rPr lang="en-GB" sz="1700" b="1" dirty="0"/>
            </a:br>
            <a:r>
              <a:rPr lang="en-GB" sz="1700" dirty="0"/>
              <a:t>The organisers saw visitor footfall rise significantly with Royal Mail Door to Door service to the marketing mix. Previously they relied on visitors picking up leaflets but now can be confident that leaflets are being delivered to their audience, who read and retain them. 2014’s Door to Door cost approximately £6,400 including design, print and distribution, just over 10p per leaflet delivered. Capturing visitor demographics at the Show will help them plan even more effectively for future years.</a:t>
            </a:r>
          </a:p>
          <a:p>
            <a:endParaRPr lang="en-GB" sz="1700" dirty="0"/>
          </a:p>
        </p:txBody>
      </p:sp>
      <p:pic>
        <p:nvPicPr>
          <p:cNvPr id="10" name="Picture 2">
            <a:extLst>
              <a:ext uri="{FF2B5EF4-FFF2-40B4-BE49-F238E27FC236}">
                <a16:creationId xmlns:a16="http://schemas.microsoft.com/office/drawing/2014/main" id="{AB38F7C1-6C5F-4B47-B79E-9F68476B4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1972" y="1434613"/>
            <a:ext cx="2215690" cy="4750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2E6A78B0-AEEE-496D-84CE-578C626ECD6C}"/>
              </a:ext>
            </a:extLst>
          </p:cNvPr>
          <p:cNvSpPr txBox="1"/>
          <p:nvPr/>
        </p:nvSpPr>
        <p:spPr>
          <a:xfrm>
            <a:off x="9316347" y="6209851"/>
            <a:ext cx="2302233" cy="261610"/>
          </a:xfrm>
          <a:prstGeom prst="rect">
            <a:avLst/>
          </a:prstGeom>
          <a:noFill/>
        </p:spPr>
        <p:txBody>
          <a:bodyPr wrap="none" rtlCol="0">
            <a:spAutoFit/>
          </a:bodyPr>
          <a:lstStyle/>
          <a:p>
            <a:r>
              <a:rPr lang="en-GB" sz="1100" dirty="0"/>
              <a:t>Source: The Glendale Show 2015</a:t>
            </a:r>
          </a:p>
        </p:txBody>
      </p:sp>
    </p:spTree>
    <p:extLst>
      <p:ext uri="{BB962C8B-B14F-4D97-AF65-F5344CB8AC3E}">
        <p14:creationId xmlns:p14="http://schemas.microsoft.com/office/powerpoint/2010/main" val="1856495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F866-D22D-EC4D-8FC4-CAFB8DA76AF9}"/>
              </a:ext>
            </a:extLst>
          </p:cNvPr>
          <p:cNvSpPr>
            <a:spLocks noGrp="1"/>
          </p:cNvSpPr>
          <p:nvPr>
            <p:ph type="title"/>
          </p:nvPr>
        </p:nvSpPr>
        <p:spPr/>
        <p:txBody>
          <a:bodyPr/>
          <a:lstStyle/>
          <a:p>
            <a:r>
              <a:rPr lang="en-US" dirty="0"/>
              <a:t>A MAIL MADE EASY PARTNERSHIP HELPED LAUNCH A NEW ART FAIR</a:t>
            </a:r>
            <a:br>
              <a:rPr lang="en-GB" dirty="0"/>
            </a:br>
            <a:endParaRPr lang="en-US" dirty="0"/>
          </a:p>
        </p:txBody>
      </p:sp>
      <p:sp>
        <p:nvSpPr>
          <p:cNvPr id="3" name="Slide Number Placeholder 2">
            <a:extLst>
              <a:ext uri="{FF2B5EF4-FFF2-40B4-BE49-F238E27FC236}">
                <a16:creationId xmlns:a16="http://schemas.microsoft.com/office/drawing/2014/main" id="{D7D0F79B-D2B0-1B4F-BA0D-619511205200}"/>
              </a:ext>
            </a:extLst>
          </p:cNvPr>
          <p:cNvSpPr>
            <a:spLocks noGrp="1"/>
          </p:cNvSpPr>
          <p:nvPr>
            <p:ph type="sldNum" sz="quarter" idx="10"/>
          </p:nvPr>
        </p:nvSpPr>
        <p:spPr/>
        <p:txBody>
          <a:bodyPr/>
          <a:lstStyle/>
          <a:p>
            <a:fld id="{887360FE-02F5-4392-9C12-7D03F05745BB}" type="slidenum">
              <a:rPr lang="en-GB" smtClean="0"/>
              <a:pPr/>
              <a:t>21</a:t>
            </a:fld>
            <a:endParaRPr lang="en-GB" dirty="0"/>
          </a:p>
        </p:txBody>
      </p:sp>
      <p:sp>
        <p:nvSpPr>
          <p:cNvPr id="5" name="Text Placeholder 4">
            <a:extLst>
              <a:ext uri="{FF2B5EF4-FFF2-40B4-BE49-F238E27FC236}">
                <a16:creationId xmlns:a16="http://schemas.microsoft.com/office/drawing/2014/main" id="{77DE44AE-9A56-1149-BA90-01D7C951309D}"/>
              </a:ext>
            </a:extLst>
          </p:cNvPr>
          <p:cNvSpPr>
            <a:spLocks noGrp="1"/>
          </p:cNvSpPr>
          <p:nvPr>
            <p:ph type="body" sz="quarter" idx="12"/>
          </p:nvPr>
        </p:nvSpPr>
        <p:spPr>
          <a:xfrm>
            <a:off x="486000" y="1800000"/>
            <a:ext cx="9387343" cy="4644000"/>
          </a:xfrm>
        </p:spPr>
        <p:txBody>
          <a:bodyPr/>
          <a:lstStyle/>
          <a:p>
            <a:pPr marL="0" indent="0">
              <a:buNone/>
            </a:pPr>
            <a:r>
              <a:rPr lang="en-GB" sz="1700" b="1" dirty="0"/>
              <a:t>Background</a:t>
            </a:r>
          </a:p>
          <a:p>
            <a:pPr marL="0" indent="0">
              <a:buNone/>
            </a:pPr>
            <a:r>
              <a:rPr lang="en-GB" sz="1700" dirty="0"/>
              <a:t>Windsor Events had used a mix of press, door drops and mail to drive people to their art fairs.  When they launched Contemporary Arts Fair – Surrey they were </a:t>
            </a:r>
            <a:r>
              <a:rPr lang="en-US" sz="1700" dirty="0"/>
              <a:t>seeking a more targeted way to reach a cold audience to  drive awareness and footfall.</a:t>
            </a:r>
            <a:r>
              <a:rPr lang="en-GB" sz="1700" dirty="0"/>
              <a:t> </a:t>
            </a:r>
            <a:endParaRPr lang="en-GB" sz="1700" b="1" dirty="0"/>
          </a:p>
          <a:p>
            <a:pPr marL="0" indent="0" fontAlgn="base">
              <a:buNone/>
            </a:pPr>
            <a:r>
              <a:rPr lang="en-GB" sz="1700" b="1" dirty="0"/>
              <a:t>Solution</a:t>
            </a:r>
            <a:endParaRPr lang="en-US" sz="1700" dirty="0"/>
          </a:p>
          <a:p>
            <a:pPr marL="0" indent="0">
              <a:buNone/>
            </a:pPr>
            <a:r>
              <a:rPr lang="en-GB" sz="1700" dirty="0"/>
              <a:t>Royal Mail profiled Windsor Event’s database to give a more detailed understanding of their customers. This led </a:t>
            </a:r>
            <a:r>
              <a:rPr lang="en-US" sz="1700" dirty="0"/>
              <a:t>Windsor Events to test cold mail using profiled names and addresses of look-a-like customers. A Mail Made Easy partnership with Document Dispatch – a full service agency in Berkshire - helped Windsor Events navigate all elements of the mailing from accessing the data from Royal Mail, to printing and mailing the artwork.</a:t>
            </a:r>
            <a:endParaRPr lang="en-GB" sz="1700" dirty="0"/>
          </a:p>
          <a:p>
            <a:pPr marL="0" indent="0">
              <a:buNone/>
            </a:pPr>
            <a:r>
              <a:rPr lang="en-GB" sz="1700" b="1" dirty="0"/>
              <a:t>Results</a:t>
            </a:r>
          </a:p>
          <a:p>
            <a:pPr marL="0" indent="0">
              <a:buNone/>
            </a:pPr>
            <a:r>
              <a:rPr lang="en-US" sz="1700" dirty="0"/>
              <a:t>The mailing received a 2% response rate and drove new customers to Contemporary Art Fairs - Surrey.</a:t>
            </a:r>
            <a:endParaRPr lang="en-GB" sz="1700" dirty="0"/>
          </a:p>
          <a:p>
            <a:pPr marL="0" indent="0">
              <a:buNone/>
            </a:pPr>
            <a:r>
              <a:rPr lang="en-US" sz="1700" dirty="0"/>
              <a:t> </a:t>
            </a:r>
          </a:p>
        </p:txBody>
      </p:sp>
      <p:sp>
        <p:nvSpPr>
          <p:cNvPr id="6" name="Rectangle 5">
            <a:extLst>
              <a:ext uri="{FF2B5EF4-FFF2-40B4-BE49-F238E27FC236}">
                <a16:creationId xmlns:a16="http://schemas.microsoft.com/office/drawing/2014/main" id="{E1D802A0-657C-2E40-BA8A-D95AA4171A16}"/>
              </a:ext>
            </a:extLst>
          </p:cNvPr>
          <p:cNvSpPr/>
          <p:nvPr/>
        </p:nvSpPr>
        <p:spPr>
          <a:xfrm>
            <a:off x="366258" y="6600506"/>
            <a:ext cx="4034123" cy="246221"/>
          </a:xfrm>
          <a:prstGeom prst="rect">
            <a:avLst/>
          </a:prstGeom>
        </p:spPr>
        <p:txBody>
          <a:bodyPr wrap="square">
            <a:spAutoFit/>
          </a:bodyPr>
          <a:lstStyle/>
          <a:p>
            <a:pPr fontAlgn="base"/>
            <a:r>
              <a:rPr lang="en-GB" sz="1000" dirty="0"/>
              <a:t> </a:t>
            </a:r>
            <a:r>
              <a:rPr lang="en-US" sz="1000" dirty="0"/>
              <a:t>Source Deborah James Director Windsor Events Limited</a:t>
            </a:r>
            <a:endParaRPr lang="en-GB" sz="1000" dirty="0"/>
          </a:p>
        </p:txBody>
      </p:sp>
      <p:sp>
        <p:nvSpPr>
          <p:cNvPr id="7" name="Rectangle 2">
            <a:extLst>
              <a:ext uri="{FF2B5EF4-FFF2-40B4-BE49-F238E27FC236}">
                <a16:creationId xmlns:a16="http://schemas.microsoft.com/office/drawing/2014/main" id="{D5D4EFFC-5B07-7745-9567-CEE3F2C58E0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descr="Contemporary Art Fairs">
            <a:extLst>
              <a:ext uri="{FF2B5EF4-FFF2-40B4-BE49-F238E27FC236}">
                <a16:creationId xmlns:a16="http://schemas.microsoft.com/office/drawing/2014/main" id="{50C6C838-475A-FB41-9042-CBC7A320761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201111" y="1090687"/>
            <a:ext cx="2552700" cy="622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ack sign with white text&#10;&#10;Description automatically generated">
            <a:extLst>
              <a:ext uri="{FF2B5EF4-FFF2-40B4-BE49-F238E27FC236}">
                <a16:creationId xmlns:a16="http://schemas.microsoft.com/office/drawing/2014/main" id="{8988BDF7-0A08-7F4B-8225-A093A2C06C15}"/>
              </a:ext>
            </a:extLst>
          </p:cNvPr>
          <p:cNvPicPr/>
          <p:nvPr/>
        </p:nvPicPr>
        <p:blipFill>
          <a:blip r:embed="rId5"/>
          <a:stretch>
            <a:fillRect/>
          </a:stretch>
        </p:blipFill>
        <p:spPr>
          <a:xfrm>
            <a:off x="10016897" y="1913988"/>
            <a:ext cx="1643359" cy="2336692"/>
          </a:xfrm>
          <a:prstGeom prst="rect">
            <a:avLst/>
          </a:prstGeom>
          <a:ln>
            <a:noFill/>
          </a:ln>
          <a:effectLst>
            <a:outerShdw blurRad="292100" dist="139700" dir="2700000" algn="tl" rotWithShape="0">
              <a:srgbClr val="333333">
                <a:alpha val="65000"/>
              </a:srgbClr>
            </a:outerShdw>
          </a:effectLst>
        </p:spPr>
      </p:pic>
      <p:pic>
        <p:nvPicPr>
          <p:cNvPr id="10" name="Picture 9" descr="A screenshot of a social media post&#10;&#10;Description automatically generated">
            <a:extLst>
              <a:ext uri="{FF2B5EF4-FFF2-40B4-BE49-F238E27FC236}">
                <a16:creationId xmlns:a16="http://schemas.microsoft.com/office/drawing/2014/main" id="{D1F6060A-461A-E446-8E6F-66D2E108031A}"/>
              </a:ext>
            </a:extLst>
          </p:cNvPr>
          <p:cNvPicPr/>
          <p:nvPr/>
        </p:nvPicPr>
        <p:blipFill>
          <a:blip r:embed="rId6"/>
          <a:stretch>
            <a:fillRect/>
          </a:stretch>
        </p:blipFill>
        <p:spPr>
          <a:xfrm>
            <a:off x="10170356" y="3906307"/>
            <a:ext cx="1652465" cy="2335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911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0452-7AE3-4008-9EAD-75DC9A5F536C}"/>
              </a:ext>
            </a:extLst>
          </p:cNvPr>
          <p:cNvSpPr>
            <a:spLocks noGrp="1"/>
          </p:cNvSpPr>
          <p:nvPr>
            <p:ph type="title"/>
          </p:nvPr>
        </p:nvSpPr>
        <p:spPr/>
        <p:txBody>
          <a:bodyPr/>
          <a:lstStyle/>
          <a:p>
            <a:r>
              <a:rPr lang="en-GB" dirty="0"/>
              <a:t>Using door drop to relaunch their business after a big refurbishment</a:t>
            </a:r>
          </a:p>
        </p:txBody>
      </p:sp>
      <p:sp>
        <p:nvSpPr>
          <p:cNvPr id="3" name="Slide Number Placeholder 2">
            <a:extLst>
              <a:ext uri="{FF2B5EF4-FFF2-40B4-BE49-F238E27FC236}">
                <a16:creationId xmlns:a16="http://schemas.microsoft.com/office/drawing/2014/main" id="{A5ABFE42-650B-435D-901D-D3401923155D}"/>
              </a:ext>
            </a:extLst>
          </p:cNvPr>
          <p:cNvSpPr>
            <a:spLocks noGrp="1"/>
          </p:cNvSpPr>
          <p:nvPr>
            <p:ph type="sldNum" sz="quarter" idx="10"/>
          </p:nvPr>
        </p:nvSpPr>
        <p:spPr/>
        <p:txBody>
          <a:bodyPr/>
          <a:lstStyle/>
          <a:p>
            <a:fld id="{887360FE-02F5-4392-9C12-7D03F05745BB}" type="slidenum">
              <a:rPr lang="en-GB" smtClean="0"/>
              <a:pPr/>
              <a:t>22</a:t>
            </a:fld>
            <a:endParaRPr lang="en-GB" dirty="0"/>
          </a:p>
        </p:txBody>
      </p:sp>
      <p:sp>
        <p:nvSpPr>
          <p:cNvPr id="4" name="Text Placeholder 3">
            <a:extLst>
              <a:ext uri="{FF2B5EF4-FFF2-40B4-BE49-F238E27FC236}">
                <a16:creationId xmlns:a16="http://schemas.microsoft.com/office/drawing/2014/main" id="{814D6825-5052-4CA3-A689-05A57C42DD3E}"/>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A23A290B-862A-4D78-91F3-5F881C317C6D}"/>
              </a:ext>
            </a:extLst>
          </p:cNvPr>
          <p:cNvSpPr>
            <a:spLocks noGrp="1"/>
          </p:cNvSpPr>
          <p:nvPr>
            <p:ph type="body" sz="quarter" idx="12"/>
          </p:nvPr>
        </p:nvSpPr>
        <p:spPr>
          <a:xfrm>
            <a:off x="486000" y="1800000"/>
            <a:ext cx="7296339" cy="4644000"/>
          </a:xfrm>
        </p:spPr>
        <p:txBody>
          <a:bodyPr/>
          <a:lstStyle/>
          <a:p>
            <a:r>
              <a:rPr lang="en-GB" sz="1700" dirty="0"/>
              <a:t>Following a £5m renovation, Old Down Country Park near Bristol chose door drop as the ideal way to let prospective customers in the local area know what their new offer was</a:t>
            </a:r>
          </a:p>
          <a:p>
            <a:r>
              <a:rPr lang="en-GB" sz="1700" dirty="0"/>
              <a:t>They had an estimated return on their investment of 7:1 in the first 2 months</a:t>
            </a:r>
          </a:p>
          <a:p>
            <a:r>
              <a:rPr lang="en-GB" sz="1700" dirty="0"/>
              <a:t>They sent an A5 postcard to 40,000 local addresses using Royal Mail’s geo-demographic targeting and went to households within a five mile radius of the park</a:t>
            </a:r>
          </a:p>
          <a:p>
            <a:r>
              <a:rPr lang="en-GB" sz="1700" dirty="0"/>
              <a:t>An email competition to win a meal for two at the Bistro enabled them to collect more than 200 names and addressee</a:t>
            </a:r>
          </a:p>
          <a:p>
            <a:r>
              <a:rPr lang="en-GB" sz="1700" dirty="0"/>
              <a:t>The total cost of the door drop campaign including production of the postcard was £3,470</a:t>
            </a:r>
          </a:p>
          <a:p>
            <a:r>
              <a:rPr lang="en-GB" sz="1700" dirty="0"/>
              <a:t>Best of all they received 50 enquiries about their wedding venue</a:t>
            </a:r>
          </a:p>
        </p:txBody>
      </p:sp>
      <p:pic>
        <p:nvPicPr>
          <p:cNvPr id="7" name="Picture 6">
            <a:extLst>
              <a:ext uri="{FF2B5EF4-FFF2-40B4-BE49-F238E27FC236}">
                <a16:creationId xmlns:a16="http://schemas.microsoft.com/office/drawing/2014/main" id="{63EC99B7-0BAC-4049-991F-525CC746DD10}"/>
              </a:ext>
            </a:extLst>
          </p:cNvPr>
          <p:cNvPicPr>
            <a:picLocks noChangeAspect="1"/>
          </p:cNvPicPr>
          <p:nvPr/>
        </p:nvPicPr>
        <p:blipFill>
          <a:blip r:embed="rId3"/>
          <a:stretch>
            <a:fillRect/>
          </a:stretch>
        </p:blipFill>
        <p:spPr>
          <a:xfrm>
            <a:off x="8191068" y="1637423"/>
            <a:ext cx="3128212" cy="2263066"/>
          </a:xfrm>
          <a:prstGeom prst="rect">
            <a:avLst/>
          </a:prstGeom>
        </p:spPr>
      </p:pic>
      <p:pic>
        <p:nvPicPr>
          <p:cNvPr id="8" name="Picture 7">
            <a:extLst>
              <a:ext uri="{FF2B5EF4-FFF2-40B4-BE49-F238E27FC236}">
                <a16:creationId xmlns:a16="http://schemas.microsoft.com/office/drawing/2014/main" id="{D9DBEA1E-30FE-423F-AEEE-35C6382E3D6D}"/>
              </a:ext>
            </a:extLst>
          </p:cNvPr>
          <p:cNvPicPr>
            <a:picLocks noChangeAspect="1"/>
          </p:cNvPicPr>
          <p:nvPr/>
        </p:nvPicPr>
        <p:blipFill>
          <a:blip r:embed="rId4"/>
          <a:stretch>
            <a:fillRect/>
          </a:stretch>
        </p:blipFill>
        <p:spPr>
          <a:xfrm>
            <a:off x="8185669" y="3921833"/>
            <a:ext cx="3166934" cy="2242368"/>
          </a:xfrm>
          <a:prstGeom prst="rect">
            <a:avLst/>
          </a:prstGeom>
        </p:spPr>
      </p:pic>
      <p:sp>
        <p:nvSpPr>
          <p:cNvPr id="10" name="Rectangle 9">
            <a:extLst>
              <a:ext uri="{FF2B5EF4-FFF2-40B4-BE49-F238E27FC236}">
                <a16:creationId xmlns:a16="http://schemas.microsoft.com/office/drawing/2014/main" id="{D74F4E00-3706-4EC1-8DB6-81E5C497AEE1}"/>
              </a:ext>
            </a:extLst>
          </p:cNvPr>
          <p:cNvSpPr/>
          <p:nvPr/>
        </p:nvSpPr>
        <p:spPr>
          <a:xfrm>
            <a:off x="366258" y="6600506"/>
            <a:ext cx="4034123" cy="246221"/>
          </a:xfrm>
          <a:prstGeom prst="rect">
            <a:avLst/>
          </a:prstGeom>
        </p:spPr>
        <p:txBody>
          <a:bodyPr wrap="square">
            <a:spAutoFit/>
          </a:bodyPr>
          <a:lstStyle/>
          <a:p>
            <a:pPr fontAlgn="base"/>
            <a:r>
              <a:rPr lang="en-GB" sz="1000" dirty="0"/>
              <a:t> </a:t>
            </a:r>
            <a:r>
              <a:rPr lang="en-US" sz="1000" dirty="0"/>
              <a:t>Source </a:t>
            </a:r>
            <a:r>
              <a:rPr lang="en-GB" sz="1000" dirty="0"/>
              <a:t>Old Down Country Park</a:t>
            </a:r>
          </a:p>
        </p:txBody>
      </p:sp>
    </p:spTree>
    <p:extLst>
      <p:ext uri="{BB962C8B-B14F-4D97-AF65-F5344CB8AC3E}">
        <p14:creationId xmlns:p14="http://schemas.microsoft.com/office/powerpoint/2010/main" val="809917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1893-4CB6-4AEC-8896-ED946272C3FA}"/>
              </a:ext>
            </a:extLst>
          </p:cNvPr>
          <p:cNvSpPr>
            <a:spLocks noGrp="1"/>
          </p:cNvSpPr>
          <p:nvPr>
            <p:ph type="title"/>
          </p:nvPr>
        </p:nvSpPr>
        <p:spPr/>
        <p:txBody>
          <a:bodyPr/>
          <a:lstStyle/>
          <a:p>
            <a:r>
              <a:rPr lang="en-GB" dirty="0"/>
              <a:t>TO SUM UP – door drop</a:t>
            </a:r>
          </a:p>
        </p:txBody>
      </p:sp>
      <p:sp>
        <p:nvSpPr>
          <p:cNvPr id="3" name="Slide Number Placeholder 2">
            <a:extLst>
              <a:ext uri="{FF2B5EF4-FFF2-40B4-BE49-F238E27FC236}">
                <a16:creationId xmlns:a16="http://schemas.microsoft.com/office/drawing/2014/main" id="{7B447B9B-0C35-494C-B53F-DF9D32C82B36}"/>
              </a:ext>
            </a:extLst>
          </p:cNvPr>
          <p:cNvSpPr>
            <a:spLocks noGrp="1"/>
          </p:cNvSpPr>
          <p:nvPr>
            <p:ph type="sldNum" sz="quarter" idx="10"/>
          </p:nvPr>
        </p:nvSpPr>
        <p:spPr/>
        <p:txBody>
          <a:bodyPr/>
          <a:lstStyle/>
          <a:p>
            <a:fld id="{887360FE-02F5-4392-9C12-7D03F05745BB}" type="slidenum">
              <a:rPr lang="en-GB" smtClean="0"/>
              <a:pPr/>
              <a:t>23</a:t>
            </a:fld>
            <a:endParaRPr lang="en-GB" dirty="0"/>
          </a:p>
        </p:txBody>
      </p:sp>
      <p:sp>
        <p:nvSpPr>
          <p:cNvPr id="4" name="Text Placeholder 3">
            <a:extLst>
              <a:ext uri="{FF2B5EF4-FFF2-40B4-BE49-F238E27FC236}">
                <a16:creationId xmlns:a16="http://schemas.microsoft.com/office/drawing/2014/main" id="{CE156EFB-4969-42E7-B841-81F52BF13F56}"/>
              </a:ext>
            </a:extLst>
          </p:cNvPr>
          <p:cNvSpPr>
            <a:spLocks noGrp="1"/>
          </p:cNvSpPr>
          <p:nvPr>
            <p:ph type="body" sz="quarter" idx="11"/>
          </p:nvPr>
        </p:nvSpPr>
        <p:spPr/>
        <p:txBody>
          <a:bodyPr/>
          <a:lstStyle/>
          <a:p>
            <a:endParaRPr lang="en-GB" dirty="0"/>
          </a:p>
        </p:txBody>
      </p:sp>
      <p:sp>
        <p:nvSpPr>
          <p:cNvPr id="6" name="Rectangle 5">
            <a:extLst>
              <a:ext uri="{FF2B5EF4-FFF2-40B4-BE49-F238E27FC236}">
                <a16:creationId xmlns:a16="http://schemas.microsoft.com/office/drawing/2014/main" id="{56493A67-5CCB-410B-B94C-D6C8D9B75364}"/>
              </a:ext>
            </a:extLst>
          </p:cNvPr>
          <p:cNvSpPr/>
          <p:nvPr/>
        </p:nvSpPr>
        <p:spPr>
          <a:xfrm>
            <a:off x="8820368" y="2411415"/>
            <a:ext cx="1944000" cy="2771620"/>
          </a:xfrm>
          <a:prstGeom prst="rect">
            <a:avLst/>
          </a:prstGeom>
          <a:solidFill>
            <a:schemeClr val="accent5"/>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b="1" dirty="0">
                <a:solidFill>
                  <a:srgbClr val="FFFFFF"/>
                </a:solidFill>
                <a:latin typeface="Arial" panose="020B0604020202020204" pitchFamily="34" charset="0"/>
                <a:cs typeface="Arial" panose="020B0604020202020204" pitchFamily="34" charset="0"/>
              </a:rPr>
              <a:t>USE IT IN MANY WAYS</a:t>
            </a:r>
            <a:endParaRPr lang="en-US" sz="1600" b="1" dirty="0">
              <a:solidFill>
                <a:srgbClr val="FFFFFF"/>
              </a:solidFill>
              <a:latin typeface="Arial" panose="020B0604020202020204" pitchFamily="34" charset="0"/>
              <a:cs typeface="Arial" panose="020B0604020202020204" pitchFamily="34" charset="0"/>
            </a:endParaRPr>
          </a:p>
          <a:p>
            <a:pPr algn="ctr">
              <a:spcBef>
                <a:spcPts val="720"/>
              </a:spcBef>
            </a:pPr>
            <a:r>
              <a:rPr lang="en-GB" sz="1600" dirty="0">
                <a:solidFill>
                  <a:srgbClr val="FFFFFF"/>
                </a:solidFill>
                <a:latin typeface="Arial" panose="020B0604020202020204" pitchFamily="34" charset="0"/>
                <a:cs typeface="Arial" panose="020B0604020202020204" pitchFamily="34" charset="0"/>
              </a:rPr>
              <a:t>You can use it in many ways to support your activity at this time</a:t>
            </a:r>
            <a:endParaRPr lang="en-US" sz="1600" dirty="0">
              <a:solidFill>
                <a:srgbClr val="FFFFFF"/>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BA690075-E3A3-4FED-A5C1-E7160AEBE0DE}"/>
              </a:ext>
            </a:extLst>
          </p:cNvPr>
          <p:cNvGrpSpPr/>
          <p:nvPr/>
        </p:nvGrpSpPr>
        <p:grpSpPr>
          <a:xfrm>
            <a:off x="8820366" y="2411418"/>
            <a:ext cx="301962" cy="1082353"/>
            <a:chOff x="7001792" y="2009514"/>
            <a:chExt cx="251635" cy="901961"/>
          </a:xfrm>
        </p:grpSpPr>
        <p:sp>
          <p:nvSpPr>
            <p:cNvPr id="8" name="Triangle 39">
              <a:extLst>
                <a:ext uri="{FF2B5EF4-FFF2-40B4-BE49-F238E27FC236}">
                  <a16:creationId xmlns:a16="http://schemas.microsoft.com/office/drawing/2014/main" id="{106C75E9-1184-4480-917B-F37F7E1D0D7F}"/>
                </a:ext>
              </a:extLst>
            </p:cNvPr>
            <p:cNvSpPr/>
            <p:nvPr/>
          </p:nvSpPr>
          <p:spPr>
            <a:xfrm rot="5400000">
              <a:off x="6676629" y="2334677"/>
              <a:ext cx="901961" cy="251635"/>
            </a:xfrm>
            <a:prstGeom prst="triangl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9" name="Triangle 32">
              <a:extLst>
                <a:ext uri="{FF2B5EF4-FFF2-40B4-BE49-F238E27FC236}">
                  <a16:creationId xmlns:a16="http://schemas.microsoft.com/office/drawing/2014/main" id="{16ECAEF2-0C8D-4D9E-802C-4A2237317B38}"/>
                </a:ext>
              </a:extLst>
            </p:cNvPr>
            <p:cNvSpPr/>
            <p:nvPr/>
          </p:nvSpPr>
          <p:spPr>
            <a:xfrm rot="5400000">
              <a:off x="671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10" name="Rectangle 9">
            <a:extLst>
              <a:ext uri="{FF2B5EF4-FFF2-40B4-BE49-F238E27FC236}">
                <a16:creationId xmlns:a16="http://schemas.microsoft.com/office/drawing/2014/main" id="{FFAA8AF4-8ABF-4084-8392-EEF7803C4E07}"/>
              </a:ext>
            </a:extLst>
          </p:cNvPr>
          <p:cNvSpPr/>
          <p:nvPr/>
        </p:nvSpPr>
        <p:spPr>
          <a:xfrm>
            <a:off x="6876368" y="2411416"/>
            <a:ext cx="1944000" cy="2771620"/>
          </a:xfrm>
          <a:prstGeom prst="rect">
            <a:avLst/>
          </a:prstGeom>
          <a:solidFill>
            <a:schemeClr val="accent4"/>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b="1" dirty="0">
                <a:solidFill>
                  <a:srgbClr val="FFFFFF"/>
                </a:solidFill>
                <a:latin typeface="Arial" panose="020B0604020202020204" pitchFamily="34" charset="0"/>
                <a:cs typeface="Arial" panose="020B0604020202020204" pitchFamily="34" charset="0"/>
              </a:rPr>
              <a:t>COMMERCIAL ACTIONS</a:t>
            </a:r>
          </a:p>
          <a:p>
            <a:pPr algn="ctr">
              <a:spcBef>
                <a:spcPts val="720"/>
              </a:spcBef>
            </a:pPr>
            <a:r>
              <a:rPr lang="en-US" sz="1600" dirty="0">
                <a:solidFill>
                  <a:srgbClr val="FFFFFF"/>
                </a:solidFill>
                <a:latin typeface="Arial" panose="020B0604020202020204" pitchFamily="34" charset="0"/>
                <a:cs typeface="Arial" panose="020B0604020202020204" pitchFamily="34" charset="0"/>
              </a:rPr>
              <a:t>If you make sure the contents are right you can ensure higher commercial interactions</a:t>
            </a:r>
            <a:endParaRPr lang="en-GB" sz="1600" dirty="0">
              <a:solidFill>
                <a:srgbClr val="FFFFFF"/>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21733B07-EEB1-4400-95C4-898E634E3325}"/>
              </a:ext>
            </a:extLst>
          </p:cNvPr>
          <p:cNvGrpSpPr/>
          <p:nvPr/>
        </p:nvGrpSpPr>
        <p:grpSpPr>
          <a:xfrm>
            <a:off x="6876367" y="2411418"/>
            <a:ext cx="301962" cy="1082353"/>
            <a:chOff x="5381793" y="2009514"/>
            <a:chExt cx="251635" cy="901961"/>
          </a:xfrm>
        </p:grpSpPr>
        <p:sp>
          <p:nvSpPr>
            <p:cNvPr id="12" name="Triangle 38">
              <a:extLst>
                <a:ext uri="{FF2B5EF4-FFF2-40B4-BE49-F238E27FC236}">
                  <a16:creationId xmlns:a16="http://schemas.microsoft.com/office/drawing/2014/main" id="{5D811FFB-0474-41F2-B38B-40B82A15D7AD}"/>
                </a:ext>
              </a:extLst>
            </p:cNvPr>
            <p:cNvSpPr/>
            <p:nvPr/>
          </p:nvSpPr>
          <p:spPr>
            <a:xfrm rot="5400000">
              <a:off x="5056630" y="2334677"/>
              <a:ext cx="901961" cy="251635"/>
            </a:xfrm>
            <a:prstGeom prst="triangl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13" name="Triangle 33">
              <a:extLst>
                <a:ext uri="{FF2B5EF4-FFF2-40B4-BE49-F238E27FC236}">
                  <a16:creationId xmlns:a16="http://schemas.microsoft.com/office/drawing/2014/main" id="{E79AAABA-E8B0-4D55-9AC7-A6FAA1A3F583}"/>
                </a:ext>
              </a:extLst>
            </p:cNvPr>
            <p:cNvSpPr/>
            <p:nvPr/>
          </p:nvSpPr>
          <p:spPr>
            <a:xfrm rot="5400000">
              <a:off x="5093625"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14" name="Rectangle 13">
            <a:extLst>
              <a:ext uri="{FF2B5EF4-FFF2-40B4-BE49-F238E27FC236}">
                <a16:creationId xmlns:a16="http://schemas.microsoft.com/office/drawing/2014/main" id="{082835DC-4941-4CA6-9D5C-B71A644AF014}"/>
              </a:ext>
            </a:extLst>
          </p:cNvPr>
          <p:cNvSpPr/>
          <p:nvPr/>
        </p:nvSpPr>
        <p:spPr>
          <a:xfrm>
            <a:off x="4932368" y="2411417"/>
            <a:ext cx="1944000" cy="2771620"/>
          </a:xfrm>
          <a:prstGeom prst="rect">
            <a:avLst/>
          </a:prstGeom>
          <a:solidFill>
            <a:schemeClr val="accent3"/>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b="1" dirty="0">
                <a:solidFill>
                  <a:srgbClr val="FFFFFF"/>
                </a:solidFill>
                <a:latin typeface="Arial" panose="020B0604020202020204" pitchFamily="34" charset="0"/>
                <a:cs typeface="Arial" panose="020B0604020202020204" pitchFamily="34" charset="0"/>
              </a:rPr>
              <a:t>ENGAGED WITH</a:t>
            </a:r>
            <a:endParaRPr lang="en-US" sz="1400" b="1" dirty="0">
              <a:solidFill>
                <a:srgbClr val="FFFFFF"/>
              </a:solidFill>
              <a:latin typeface="Arial" panose="020B0604020202020204" pitchFamily="34" charset="0"/>
              <a:cs typeface="Arial" panose="020B0604020202020204" pitchFamily="34" charset="0"/>
            </a:endParaRPr>
          </a:p>
          <a:p>
            <a:pPr algn="ctr">
              <a:spcBef>
                <a:spcPts val="720"/>
              </a:spcBef>
            </a:pPr>
            <a:r>
              <a:rPr lang="en-GB" sz="1600" dirty="0">
                <a:solidFill>
                  <a:srgbClr val="FFFFFF"/>
                </a:solidFill>
                <a:latin typeface="Arial" panose="020B0604020202020204" pitchFamily="34" charset="0"/>
                <a:cs typeface="Arial" panose="020B0604020202020204" pitchFamily="34" charset="0"/>
              </a:rPr>
              <a:t>Mail and door drop has the ability to engage and has high levels of interactions</a:t>
            </a:r>
          </a:p>
        </p:txBody>
      </p:sp>
      <p:grpSp>
        <p:nvGrpSpPr>
          <p:cNvPr id="15" name="Group 14">
            <a:extLst>
              <a:ext uri="{FF2B5EF4-FFF2-40B4-BE49-F238E27FC236}">
                <a16:creationId xmlns:a16="http://schemas.microsoft.com/office/drawing/2014/main" id="{8272F9D1-C1F5-4833-844A-CD557D87F3D6}"/>
              </a:ext>
            </a:extLst>
          </p:cNvPr>
          <p:cNvGrpSpPr/>
          <p:nvPr/>
        </p:nvGrpSpPr>
        <p:grpSpPr>
          <a:xfrm>
            <a:off x="4932366" y="2411418"/>
            <a:ext cx="301962" cy="1082353"/>
            <a:chOff x="3761792" y="2009514"/>
            <a:chExt cx="251635" cy="901961"/>
          </a:xfrm>
        </p:grpSpPr>
        <p:sp>
          <p:nvSpPr>
            <p:cNvPr id="16" name="Triangle 37">
              <a:extLst>
                <a:ext uri="{FF2B5EF4-FFF2-40B4-BE49-F238E27FC236}">
                  <a16:creationId xmlns:a16="http://schemas.microsoft.com/office/drawing/2014/main" id="{72A4324C-A89E-4A4E-BB1C-29356DFD1383}"/>
                </a:ext>
              </a:extLst>
            </p:cNvPr>
            <p:cNvSpPr/>
            <p:nvPr/>
          </p:nvSpPr>
          <p:spPr>
            <a:xfrm rot="5400000">
              <a:off x="3436629" y="2334677"/>
              <a:ext cx="901961" cy="251635"/>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17" name="Triangle 34">
              <a:extLst>
                <a:ext uri="{FF2B5EF4-FFF2-40B4-BE49-F238E27FC236}">
                  <a16:creationId xmlns:a16="http://schemas.microsoft.com/office/drawing/2014/main" id="{13DDC4F5-D1D5-4DE4-B264-84A3548ED1DC}"/>
                </a:ext>
              </a:extLst>
            </p:cNvPr>
            <p:cNvSpPr/>
            <p:nvPr/>
          </p:nvSpPr>
          <p:spPr>
            <a:xfrm rot="5400000">
              <a:off x="347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18" name="Rectangle 17">
            <a:extLst>
              <a:ext uri="{FF2B5EF4-FFF2-40B4-BE49-F238E27FC236}">
                <a16:creationId xmlns:a16="http://schemas.microsoft.com/office/drawing/2014/main" id="{B689759E-233D-432A-8163-5B230EEE4627}"/>
              </a:ext>
            </a:extLst>
          </p:cNvPr>
          <p:cNvSpPr/>
          <p:nvPr/>
        </p:nvSpPr>
        <p:spPr>
          <a:xfrm>
            <a:off x="2988368" y="2411418"/>
            <a:ext cx="1944000" cy="2771620"/>
          </a:xfrm>
          <a:prstGeom prst="rect">
            <a:avLst/>
          </a:prstGeom>
          <a:solidFill>
            <a:schemeClr val="accent2"/>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b="1" dirty="0">
                <a:solidFill>
                  <a:srgbClr val="FFFFFF"/>
                </a:solidFill>
                <a:latin typeface="Arial" panose="020B0604020202020204" pitchFamily="34" charset="0"/>
                <a:cs typeface="Arial" panose="020B0604020202020204" pitchFamily="34" charset="0"/>
              </a:rPr>
              <a:t>INNOVATING</a:t>
            </a:r>
            <a:endParaRPr lang="en-US" sz="1400" b="1" dirty="0">
              <a:solidFill>
                <a:srgbClr val="FFFFFF"/>
              </a:solidFill>
              <a:latin typeface="Arial" panose="020B0604020202020204" pitchFamily="34" charset="0"/>
              <a:cs typeface="Arial" panose="020B0604020202020204" pitchFamily="34" charset="0"/>
            </a:endParaRPr>
          </a:p>
          <a:p>
            <a:pPr algn="ctr">
              <a:spcBef>
                <a:spcPts val="720"/>
              </a:spcBef>
            </a:pPr>
            <a:r>
              <a:rPr lang="en-US" sz="1600" dirty="0">
                <a:solidFill>
                  <a:srgbClr val="FFFFFF"/>
                </a:solidFill>
                <a:latin typeface="Arial" panose="020B0604020202020204" pitchFamily="34" charset="0"/>
                <a:cs typeface="Arial" panose="020B0604020202020204" pitchFamily="34" charset="0"/>
              </a:rPr>
              <a:t>But the sector is coming up with innovative ways to survive and flex</a:t>
            </a:r>
            <a:endParaRPr lang="en-GB" sz="1600" dirty="0">
              <a:solidFill>
                <a:srgbClr val="FFFFFF"/>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EE4C8130-6881-494B-A75F-5F2AE39CF888}"/>
              </a:ext>
            </a:extLst>
          </p:cNvPr>
          <p:cNvGrpSpPr/>
          <p:nvPr/>
        </p:nvGrpSpPr>
        <p:grpSpPr>
          <a:xfrm>
            <a:off x="2988364" y="2411418"/>
            <a:ext cx="301962" cy="1082353"/>
            <a:chOff x="2141790" y="2009514"/>
            <a:chExt cx="251635" cy="901961"/>
          </a:xfrm>
        </p:grpSpPr>
        <p:sp>
          <p:nvSpPr>
            <p:cNvPr id="20" name="Triangle 36">
              <a:extLst>
                <a:ext uri="{FF2B5EF4-FFF2-40B4-BE49-F238E27FC236}">
                  <a16:creationId xmlns:a16="http://schemas.microsoft.com/office/drawing/2014/main" id="{E56ADEBC-37FE-42C7-A3C8-BAC5178981DB}"/>
                </a:ext>
              </a:extLst>
            </p:cNvPr>
            <p:cNvSpPr/>
            <p:nvPr/>
          </p:nvSpPr>
          <p:spPr>
            <a:xfrm rot="5400000">
              <a:off x="1816627" y="2334677"/>
              <a:ext cx="901961" cy="251635"/>
            </a:xfrm>
            <a:prstGeom prst="triangl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21" name="Triangle 35">
              <a:extLst>
                <a:ext uri="{FF2B5EF4-FFF2-40B4-BE49-F238E27FC236}">
                  <a16:creationId xmlns:a16="http://schemas.microsoft.com/office/drawing/2014/main" id="{91860DE4-37B5-4E5C-B46A-0002724125EB}"/>
                </a:ext>
              </a:extLst>
            </p:cNvPr>
            <p:cNvSpPr/>
            <p:nvPr/>
          </p:nvSpPr>
          <p:spPr>
            <a:xfrm rot="5400000">
              <a:off x="185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22" name="Rectangle 21">
            <a:extLst>
              <a:ext uri="{FF2B5EF4-FFF2-40B4-BE49-F238E27FC236}">
                <a16:creationId xmlns:a16="http://schemas.microsoft.com/office/drawing/2014/main" id="{F755B99E-E260-4519-B3D5-963D0741E41E}"/>
              </a:ext>
            </a:extLst>
          </p:cNvPr>
          <p:cNvSpPr/>
          <p:nvPr/>
        </p:nvSpPr>
        <p:spPr>
          <a:xfrm>
            <a:off x="1044368" y="2411418"/>
            <a:ext cx="1944000" cy="2771621"/>
          </a:xfrm>
          <a:prstGeom prst="rect">
            <a:avLst/>
          </a:prstGeom>
          <a:solidFill>
            <a:schemeClr val="accent1"/>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b="1" dirty="0">
                <a:solidFill>
                  <a:srgbClr val="FFFFFF"/>
                </a:solidFill>
                <a:latin typeface="Arial" panose="020B0604020202020204" pitchFamily="34" charset="0"/>
                <a:cs typeface="Arial" panose="020B0604020202020204" pitchFamily="34" charset="0"/>
              </a:rPr>
              <a:t>UNIQUE TIMES</a:t>
            </a:r>
            <a:endParaRPr lang="en-US" sz="2000" b="1" dirty="0">
              <a:solidFill>
                <a:srgbClr val="FFFFFF"/>
              </a:solidFill>
              <a:latin typeface="Arial" panose="020B0604020202020204" pitchFamily="34" charset="0"/>
              <a:cs typeface="Arial" panose="020B0604020202020204" pitchFamily="34" charset="0"/>
            </a:endParaRPr>
          </a:p>
          <a:p>
            <a:pPr algn="ctr">
              <a:spcBef>
                <a:spcPts val="720"/>
              </a:spcBef>
            </a:pPr>
            <a:r>
              <a:rPr lang="en-US" sz="1600" dirty="0">
                <a:solidFill>
                  <a:srgbClr val="FFFFFF"/>
                </a:solidFill>
                <a:latin typeface="Arial" panose="020B0604020202020204" pitchFamily="34" charset="0"/>
                <a:cs typeface="Arial" panose="020B0604020202020204" pitchFamily="34" charset="0"/>
              </a:rPr>
              <a:t>The entertainment and attractions sector has suffered turbulent times</a:t>
            </a:r>
            <a:endParaRPr lang="en-GB" sz="1600" dirty="0">
              <a:solidFill>
                <a:srgbClr val="FFFF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8B911C83-7271-469A-B87C-89AC111F42C2}"/>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9526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ppt_x</p:attrName>
                                        </p:attrNameLst>
                                      </p:cBhvr>
                                      <p:tavLst>
                                        <p:tav tm="0">
                                          <p:val>
                                            <p:strVal val="#ppt_x-#ppt_w*1.125000"/>
                                          </p:val>
                                        </p:tav>
                                        <p:tav tm="100000">
                                          <p:val>
                                            <p:strVal val="#ppt_x"/>
                                          </p:val>
                                        </p:tav>
                                      </p:tavLst>
                                    </p:anim>
                                    <p:animEffect transition="in" filter="wipe(right)">
                                      <p:cBhvr>
                                        <p:cTn id="12" dur="500"/>
                                        <p:tgtEl>
                                          <p:spTgt spid="18"/>
                                        </p:tgtEl>
                                      </p:cBhvr>
                                    </p:animEffect>
                                  </p:childTnLst>
                                </p:cTn>
                              </p:par>
                              <p:par>
                                <p:cTn id="13" presetID="12" presetClass="entr" presetSubtype="8" fill="hold" nodeType="withEffect">
                                  <p:stCondLst>
                                    <p:cond delay="4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par>
                                <p:cTn id="17" presetID="12" presetClass="entr" presetSubtype="8" fill="hold" grpId="0" nodeType="withEffect">
                                  <p:stCondLst>
                                    <p:cond delay="4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nodeType="withEffect">
                                  <p:stCondLst>
                                    <p:cond delay="8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ppt_x</p:attrName>
                                        </p:attrNameLst>
                                      </p:cBhvr>
                                      <p:tavLst>
                                        <p:tav tm="0">
                                          <p:val>
                                            <p:strVal val="#ppt_x-#ppt_w*1.125000"/>
                                          </p:val>
                                        </p:tav>
                                        <p:tav tm="100000">
                                          <p:val>
                                            <p:strVal val="#ppt_x"/>
                                          </p:val>
                                        </p:tav>
                                      </p:tavLst>
                                    </p:anim>
                                    <p:animEffect transition="in" filter="wipe(right)">
                                      <p:cBhvr>
                                        <p:cTn id="24" dur="500"/>
                                        <p:tgtEl>
                                          <p:spTgt spid="11"/>
                                        </p:tgtEl>
                                      </p:cBhvr>
                                    </p:animEffect>
                                  </p:childTnLst>
                                </p:cTn>
                              </p:par>
                              <p:par>
                                <p:cTn id="25" presetID="12" presetClass="entr" presetSubtype="8" fill="hold" grpId="0" nodeType="withEffect">
                                  <p:stCondLst>
                                    <p:cond delay="8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ppt_x</p:attrName>
                                        </p:attrNameLst>
                                      </p:cBhvr>
                                      <p:tavLst>
                                        <p:tav tm="0">
                                          <p:val>
                                            <p:strVal val="#ppt_x-#ppt_w*1.125000"/>
                                          </p:val>
                                        </p:tav>
                                        <p:tav tm="100000">
                                          <p:val>
                                            <p:strVal val="#ppt_x"/>
                                          </p:val>
                                        </p:tav>
                                      </p:tavLst>
                                    </p:anim>
                                    <p:animEffect transition="in" filter="wipe(right)">
                                      <p:cBhvr>
                                        <p:cTn id="28" dur="500"/>
                                        <p:tgtEl>
                                          <p:spTgt spid="10"/>
                                        </p:tgtEl>
                                      </p:cBhvr>
                                    </p:animEffect>
                                  </p:childTnLst>
                                </p:cTn>
                              </p:par>
                              <p:par>
                                <p:cTn id="29" presetID="12" presetClass="entr" presetSubtype="8" fill="hold" nodeType="withEffect">
                                  <p:stCondLst>
                                    <p:cond delay="12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ppt_x</p:attrName>
                                        </p:attrNameLst>
                                      </p:cBhvr>
                                      <p:tavLst>
                                        <p:tav tm="0">
                                          <p:val>
                                            <p:strVal val="#ppt_x-#ppt_w*1.125000"/>
                                          </p:val>
                                        </p:tav>
                                        <p:tav tm="100000">
                                          <p:val>
                                            <p:strVal val="#ppt_x"/>
                                          </p:val>
                                        </p:tav>
                                      </p:tavLst>
                                    </p:anim>
                                    <p:animEffect transition="in" filter="wipe(righ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E834FD-EDDD-4B70-BBCF-2950E13656E3}"/>
              </a:ext>
            </a:extLst>
          </p:cNvPr>
          <p:cNvSpPr>
            <a:spLocks noGrp="1"/>
          </p:cNvSpPr>
          <p:nvPr>
            <p:ph type="body" sz="quarter" idx="15"/>
          </p:nvPr>
        </p:nvSpPr>
        <p:spPr/>
        <p:txBody>
          <a:bodyPr/>
          <a:lstStyle/>
          <a:p>
            <a:endParaRPr lang="en-GB" dirty="0"/>
          </a:p>
        </p:txBody>
      </p:sp>
      <p:sp>
        <p:nvSpPr>
          <p:cNvPr id="6" name="Text Placeholder 5">
            <a:extLst>
              <a:ext uri="{FF2B5EF4-FFF2-40B4-BE49-F238E27FC236}">
                <a16:creationId xmlns:a16="http://schemas.microsoft.com/office/drawing/2014/main" id="{663CCCEF-1B92-414D-9112-E056A220BF87}"/>
              </a:ext>
            </a:extLst>
          </p:cNvPr>
          <p:cNvSpPr>
            <a:spLocks noGrp="1"/>
          </p:cNvSpPr>
          <p:nvPr>
            <p:ph type="body" sz="quarter" idx="11"/>
          </p:nvPr>
        </p:nvSpPr>
        <p:spPr/>
        <p:txBody>
          <a:bodyPr/>
          <a:lstStyle/>
          <a:p>
            <a:endParaRPr lang="en-GB" dirty="0"/>
          </a:p>
        </p:txBody>
      </p:sp>
      <p:sp>
        <p:nvSpPr>
          <p:cNvPr id="7" name="Text Placeholder 6">
            <a:extLst>
              <a:ext uri="{FF2B5EF4-FFF2-40B4-BE49-F238E27FC236}">
                <a16:creationId xmlns:a16="http://schemas.microsoft.com/office/drawing/2014/main" id="{3CA55AC9-1C23-460C-9591-533B58D59732}"/>
              </a:ext>
            </a:extLst>
          </p:cNvPr>
          <p:cNvSpPr>
            <a:spLocks noGrp="1"/>
          </p:cNvSpPr>
          <p:nvPr>
            <p:ph type="body" sz="quarter" idx="12"/>
          </p:nvPr>
        </p:nvSpPr>
        <p:spPr/>
        <p:txBody>
          <a:bodyPr/>
          <a:lstStyle/>
          <a:p>
            <a:endParaRPr lang="en-GB" dirty="0"/>
          </a:p>
        </p:txBody>
      </p:sp>
      <p:sp>
        <p:nvSpPr>
          <p:cNvPr id="8" name="Text Placeholder 7">
            <a:extLst>
              <a:ext uri="{FF2B5EF4-FFF2-40B4-BE49-F238E27FC236}">
                <a16:creationId xmlns:a16="http://schemas.microsoft.com/office/drawing/2014/main" id="{16087D15-C252-41AA-BA1A-BB48E63A79ED}"/>
              </a:ext>
            </a:extLst>
          </p:cNvPr>
          <p:cNvSpPr>
            <a:spLocks noGrp="1"/>
          </p:cNvSpPr>
          <p:nvPr>
            <p:ph type="body" sz="quarter" idx="13"/>
          </p:nvPr>
        </p:nvSpPr>
        <p:spPr/>
        <p:txBody>
          <a:bodyPr/>
          <a:lstStyle/>
          <a:p>
            <a:endParaRPr lang="en-GB" dirty="0"/>
          </a:p>
        </p:txBody>
      </p:sp>
      <p:sp>
        <p:nvSpPr>
          <p:cNvPr id="9" name="Text Placeholder 8">
            <a:extLst>
              <a:ext uri="{FF2B5EF4-FFF2-40B4-BE49-F238E27FC236}">
                <a16:creationId xmlns:a16="http://schemas.microsoft.com/office/drawing/2014/main" id="{1D8D1885-3163-418D-8CEB-2C6CBEEC3B4E}"/>
              </a:ext>
            </a:extLst>
          </p:cNvPr>
          <p:cNvSpPr>
            <a:spLocks noGrp="1"/>
          </p:cNvSpPr>
          <p:nvPr>
            <p:ph type="body" sz="quarter" idx="14"/>
          </p:nvPr>
        </p:nvSpPr>
        <p:spPr/>
        <p:txBody>
          <a:bodyPr/>
          <a:lstStyle/>
          <a:p>
            <a:endParaRPr lang="en-GB" dirty="0"/>
          </a:p>
        </p:txBody>
      </p:sp>
      <p:sp>
        <p:nvSpPr>
          <p:cNvPr id="3" name="Slide Number Placeholder 2">
            <a:extLst>
              <a:ext uri="{FF2B5EF4-FFF2-40B4-BE49-F238E27FC236}">
                <a16:creationId xmlns:a16="http://schemas.microsoft.com/office/drawing/2014/main" id="{380861AE-2F14-4EDB-9B9D-03116D231096}"/>
              </a:ext>
            </a:extLst>
          </p:cNvPr>
          <p:cNvSpPr>
            <a:spLocks noGrp="1"/>
          </p:cNvSpPr>
          <p:nvPr>
            <p:ph type="sldNum" sz="quarter" idx="4294967295"/>
          </p:nvPr>
        </p:nvSpPr>
        <p:spPr>
          <a:xfrm>
            <a:off x="11419309" y="6443663"/>
            <a:ext cx="425450" cy="179387"/>
          </a:xfrm>
          <a:prstGeom prst="rect">
            <a:avLst/>
          </a:prstGeom>
        </p:spPr>
        <p:txBody>
          <a:bodyPr lIns="0" tIns="0" rIns="0" bIns="0"/>
          <a:lstStyle/>
          <a:p>
            <a:pPr algn="r"/>
            <a:fld id="{887360FE-02F5-4392-9C12-7D03F05745BB}" type="slidenum">
              <a:rPr lang="en-GB" sz="1200" cap="all">
                <a:solidFill>
                  <a:schemeClr val="bg1">
                    <a:lumMod val="50000"/>
                  </a:schemeClr>
                </a:solidFill>
                <a:latin typeface="Arial" panose="020B0604020202020204" pitchFamily="34" charset="0"/>
              </a:rPr>
              <a:pPr algn="r"/>
              <a:t>24</a:t>
            </a:fld>
            <a:endParaRPr lang="en-GB" sz="1200" cap="all" dirty="0">
              <a:solidFill>
                <a:schemeClr val="bg1">
                  <a:lumMod val="50000"/>
                </a:schemeClr>
              </a:solidFill>
              <a:latin typeface="Arial" panose="020B0604020202020204" pitchFamily="34" charset="0"/>
            </a:endParaRPr>
          </a:p>
        </p:txBody>
      </p:sp>
      <p:sp>
        <p:nvSpPr>
          <p:cNvPr id="11" name="Rectangle 10">
            <a:extLst>
              <a:ext uri="{FF2B5EF4-FFF2-40B4-BE49-F238E27FC236}">
                <a16:creationId xmlns:a16="http://schemas.microsoft.com/office/drawing/2014/main" id="{651676C9-E919-4873-81BB-AB7B3E27F3B8}"/>
              </a:ext>
            </a:extLst>
          </p:cNvPr>
          <p:cNvSpPr/>
          <p:nvPr/>
        </p:nvSpPr>
        <p:spPr>
          <a:xfrm>
            <a:off x="1921396" y="5578997"/>
            <a:ext cx="1608881" cy="9491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HERE</a:t>
            </a:r>
          </a:p>
        </p:txBody>
      </p:sp>
    </p:spTree>
    <p:extLst>
      <p:ext uri="{BB962C8B-B14F-4D97-AF65-F5344CB8AC3E}">
        <p14:creationId xmlns:p14="http://schemas.microsoft.com/office/powerpoint/2010/main" val="220426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a:xfrm>
            <a:off x="486000" y="413999"/>
            <a:ext cx="6384701" cy="1044097"/>
          </a:xfrm>
        </p:spPr>
        <p:txBody>
          <a:bodyPr/>
          <a:lstStyle/>
          <a:p>
            <a:r>
              <a:rPr lang="en-GB" dirty="0"/>
              <a:t>Prior to covid, staycations were driving good business</a:t>
            </a:r>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3</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2"/>
          </p:nvPr>
        </p:nvSpPr>
        <p:spPr>
          <a:xfrm>
            <a:off x="485999" y="2213658"/>
            <a:ext cx="6384702" cy="4483732"/>
          </a:xfrm>
        </p:spPr>
        <p:txBody>
          <a:bodyPr/>
          <a:lstStyle/>
          <a:p>
            <a:pPr fontAlgn="base">
              <a:spcAft>
                <a:spcPts val="600"/>
              </a:spcAft>
            </a:pPr>
            <a:r>
              <a:rPr lang="en-US" dirty="0"/>
              <a:t>The total number of visits to UK attractions was estimated to reach 340 million in 2019, an increase of 3.7% on the previous year</a:t>
            </a:r>
          </a:p>
          <a:p>
            <a:pPr fontAlgn="base">
              <a:spcAft>
                <a:spcPts val="600"/>
              </a:spcAft>
            </a:pPr>
            <a:r>
              <a:rPr lang="en-US" dirty="0"/>
              <a:t>This was fueled by continuing ‘staycation’ habits, the draw of creative attractions and sector-wide investment in technology</a:t>
            </a:r>
          </a:p>
          <a:p>
            <a:pPr fontAlgn="base">
              <a:spcAft>
                <a:spcPts val="600"/>
              </a:spcAft>
            </a:pPr>
            <a:r>
              <a:rPr lang="en-US" dirty="0"/>
              <a:t>In England, those utilising digital platforms reported a 2% increase in admissions from 2018 to 2017, compared with those who did not</a:t>
            </a:r>
          </a:p>
          <a:p>
            <a:pPr fontAlgn="base">
              <a:spcAft>
                <a:spcPts val="600"/>
              </a:spcAft>
            </a:pPr>
            <a:r>
              <a:rPr lang="en-US" dirty="0"/>
              <a:t>Britons’ interest in history is highlighted by the repeated position of museums (39%), gardens (38%) and historic buildings (37%) as the most visited attractions, with all three showing a four percentage point increase in attendance in 2019 compared to the previous year </a:t>
            </a:r>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a:off x="360802" y="6623579"/>
            <a:ext cx="3241593" cy="246221"/>
          </a:xfrm>
          <a:prstGeom prst="rect">
            <a:avLst/>
          </a:prstGeom>
          <a:noFill/>
        </p:spPr>
        <p:txBody>
          <a:bodyPr wrap="none" rtlCol="0">
            <a:spAutoFit/>
          </a:bodyPr>
          <a:lstStyle/>
          <a:p>
            <a:r>
              <a:rPr lang="en-US" sz="1000" dirty="0"/>
              <a:t>Source: Mintel, Visitor Attractions - UK - October 2019</a:t>
            </a:r>
          </a:p>
        </p:txBody>
      </p:sp>
      <p:pic>
        <p:nvPicPr>
          <p:cNvPr id="1026" name="Picture 2" descr="Image result for UK tourism">
            <a:extLst>
              <a:ext uri="{FF2B5EF4-FFF2-40B4-BE49-F238E27FC236}">
                <a16:creationId xmlns:a16="http://schemas.microsoft.com/office/drawing/2014/main" id="{EFDAFA16-0061-439B-A0DC-B6C943E6B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498" y="631712"/>
            <a:ext cx="4758055" cy="2797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K tourism">
            <a:extLst>
              <a:ext uri="{FF2B5EF4-FFF2-40B4-BE49-F238E27FC236}">
                <a16:creationId xmlns:a16="http://schemas.microsoft.com/office/drawing/2014/main" id="{BFC688EB-D907-4BE4-A1AB-61F1A9908F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569"/>
          <a:stretch/>
        </p:blipFill>
        <p:spPr bwMode="auto">
          <a:xfrm>
            <a:off x="7048498" y="3646714"/>
            <a:ext cx="4758054" cy="26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790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576C4191-C937-4B6E-99AA-04381C5F82EF}"/>
              </a:ext>
            </a:extLst>
          </p:cNvPr>
          <p:cNvGraphicFramePr>
            <a:graphicFrameLocks noGrp="1"/>
          </p:cNvGraphicFramePr>
          <p:nvPr>
            <p:ph type="chart" sz="quarter" idx="14"/>
            <p:extLst/>
          </p:nvPr>
        </p:nvGraphicFramePr>
        <p:xfrm>
          <a:off x="321801" y="1800225"/>
          <a:ext cx="9625087" cy="482335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60B3F2C5-EA27-4C89-BF6B-065081A55894}"/>
              </a:ext>
            </a:extLst>
          </p:cNvPr>
          <p:cNvSpPr>
            <a:spLocks noGrp="1"/>
          </p:cNvSpPr>
          <p:nvPr>
            <p:ph type="title"/>
          </p:nvPr>
        </p:nvSpPr>
        <p:spPr/>
        <p:txBody>
          <a:bodyPr/>
          <a:lstStyle/>
          <a:p>
            <a:r>
              <a:rPr lang="en-GB" dirty="0"/>
              <a:t>What’s changed in buying behaviour</a:t>
            </a:r>
          </a:p>
        </p:txBody>
      </p:sp>
      <p:sp>
        <p:nvSpPr>
          <p:cNvPr id="4" name="Slide Number Placeholder 3">
            <a:extLst>
              <a:ext uri="{FF2B5EF4-FFF2-40B4-BE49-F238E27FC236}">
                <a16:creationId xmlns:a16="http://schemas.microsoft.com/office/drawing/2014/main" id="{D95502A1-3B9D-46B0-894A-2C382E1D1A06}"/>
              </a:ext>
            </a:extLst>
          </p:cNvPr>
          <p:cNvSpPr>
            <a:spLocks noGrp="1"/>
          </p:cNvSpPr>
          <p:nvPr>
            <p:ph type="sldNum" sz="quarter" idx="10"/>
          </p:nvPr>
        </p:nvSpPr>
        <p:spPr/>
        <p:txBody>
          <a:bodyPr/>
          <a:lstStyle/>
          <a:p>
            <a:fld id="{887360FE-02F5-4392-9C12-7D03F05745BB}" type="slidenum">
              <a:rPr lang="en-GB" smtClean="0"/>
              <a:pPr/>
              <a:t>4</a:t>
            </a:fld>
            <a:endParaRPr lang="en-GB" dirty="0"/>
          </a:p>
        </p:txBody>
      </p:sp>
      <p:sp>
        <p:nvSpPr>
          <p:cNvPr id="5" name="Text Placeholder 4">
            <a:extLst>
              <a:ext uri="{FF2B5EF4-FFF2-40B4-BE49-F238E27FC236}">
                <a16:creationId xmlns:a16="http://schemas.microsoft.com/office/drawing/2014/main" id="{148676EB-5CF8-4C11-870B-34428892B75E}"/>
              </a:ext>
            </a:extLst>
          </p:cNvPr>
          <p:cNvSpPr>
            <a:spLocks noGrp="1"/>
          </p:cNvSpPr>
          <p:nvPr>
            <p:ph type="body" sz="quarter" idx="11"/>
          </p:nvPr>
        </p:nvSpPr>
        <p:spPr/>
        <p:txBody>
          <a:bodyPr/>
          <a:lstStyle/>
          <a:p>
            <a:r>
              <a:rPr lang="en-GB" dirty="0"/>
              <a:t>And what’s likely to continue after covid-19</a:t>
            </a:r>
          </a:p>
        </p:txBody>
      </p:sp>
      <p:sp>
        <p:nvSpPr>
          <p:cNvPr id="9" name="TextBox 8">
            <a:extLst>
              <a:ext uri="{FF2B5EF4-FFF2-40B4-BE49-F238E27FC236}">
                <a16:creationId xmlns:a16="http://schemas.microsoft.com/office/drawing/2014/main" id="{E308E79B-A445-4194-A052-AD6A39512A26}"/>
              </a:ext>
            </a:extLst>
          </p:cNvPr>
          <p:cNvSpPr txBox="1"/>
          <p:nvPr/>
        </p:nvSpPr>
        <p:spPr>
          <a:xfrm>
            <a:off x="9084254" y="1748847"/>
            <a:ext cx="2829489" cy="1169551"/>
          </a:xfrm>
          <a:prstGeom prst="rect">
            <a:avLst/>
          </a:prstGeom>
          <a:noFill/>
        </p:spPr>
        <p:txBody>
          <a:bodyPr wrap="square" rtlCol="0">
            <a:spAutoFit/>
          </a:bodyPr>
          <a:lstStyle/>
          <a:p>
            <a:r>
              <a:rPr lang="en-GB" sz="1400" dirty="0"/>
              <a:t>Bought for the first time due to Covid-19</a:t>
            </a:r>
          </a:p>
          <a:p>
            <a:r>
              <a:rPr lang="en-GB" sz="1400" dirty="0"/>
              <a:t>If you bought for the first time, how likely are you to buy again in the next 12 months</a:t>
            </a:r>
          </a:p>
        </p:txBody>
      </p:sp>
      <p:cxnSp>
        <p:nvCxnSpPr>
          <p:cNvPr id="11" name="Straight Connector 10">
            <a:extLst>
              <a:ext uri="{FF2B5EF4-FFF2-40B4-BE49-F238E27FC236}">
                <a16:creationId xmlns:a16="http://schemas.microsoft.com/office/drawing/2014/main" id="{AE486E98-BD29-4079-B579-A80CD4E401DC}"/>
              </a:ext>
            </a:extLst>
          </p:cNvPr>
          <p:cNvCxnSpPr/>
          <p:nvPr/>
        </p:nvCxnSpPr>
        <p:spPr>
          <a:xfrm>
            <a:off x="8748934" y="1910309"/>
            <a:ext cx="323385"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1501D7-E881-4AE2-A5DB-EE58B9F2C269}"/>
              </a:ext>
            </a:extLst>
          </p:cNvPr>
          <p:cNvCxnSpPr/>
          <p:nvPr/>
        </p:nvCxnSpPr>
        <p:spPr>
          <a:xfrm>
            <a:off x="8748934" y="2317857"/>
            <a:ext cx="323385" cy="0"/>
          </a:xfrm>
          <a:prstGeom prst="line">
            <a:avLst/>
          </a:prstGeom>
          <a:ln w="1016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04286D-CB52-4439-AC14-206E4012B0C6}"/>
              </a:ext>
            </a:extLst>
          </p:cNvPr>
          <p:cNvSpPr txBox="1"/>
          <p:nvPr/>
        </p:nvSpPr>
        <p:spPr>
          <a:xfrm>
            <a:off x="413655" y="6630901"/>
            <a:ext cx="10833327" cy="230832"/>
          </a:xfrm>
          <a:prstGeom prst="rect">
            <a:avLst/>
          </a:prstGeom>
          <a:noFill/>
        </p:spPr>
        <p:txBody>
          <a:bodyPr wrap="square" rtlCol="0">
            <a:spAutoFit/>
          </a:bodyPr>
          <a:lstStyle/>
          <a:p>
            <a:r>
              <a:rPr lang="en-GB" sz="900" dirty="0"/>
              <a:t>Source: Nielsen Covid-19 Dipstick in March 2020</a:t>
            </a:r>
          </a:p>
        </p:txBody>
      </p:sp>
      <p:sp>
        <p:nvSpPr>
          <p:cNvPr id="2" name="Isosceles Triangle 1">
            <a:extLst>
              <a:ext uri="{FF2B5EF4-FFF2-40B4-BE49-F238E27FC236}">
                <a16:creationId xmlns:a16="http://schemas.microsoft.com/office/drawing/2014/main" id="{15177FFD-C35E-4219-AF50-4E0E514D9BD6}"/>
              </a:ext>
            </a:extLst>
          </p:cNvPr>
          <p:cNvSpPr/>
          <p:nvPr/>
        </p:nvSpPr>
        <p:spPr>
          <a:xfrm rot="5400000">
            <a:off x="768117" y="2634343"/>
            <a:ext cx="266028" cy="273169"/>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6024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E79B9-30A9-4025-B83D-FF21CE108E62}"/>
              </a:ext>
            </a:extLst>
          </p:cNvPr>
          <p:cNvSpPr>
            <a:spLocks noGrp="1"/>
          </p:cNvSpPr>
          <p:nvPr>
            <p:ph type="title"/>
          </p:nvPr>
        </p:nvSpPr>
        <p:spPr/>
        <p:txBody>
          <a:bodyPr/>
          <a:lstStyle/>
          <a:p>
            <a:r>
              <a:rPr lang="en-GB" dirty="0"/>
              <a:t>Some of the headlines</a:t>
            </a:r>
          </a:p>
        </p:txBody>
      </p:sp>
      <p:sp>
        <p:nvSpPr>
          <p:cNvPr id="4" name="Text Placeholder 3">
            <a:extLst>
              <a:ext uri="{FF2B5EF4-FFF2-40B4-BE49-F238E27FC236}">
                <a16:creationId xmlns:a16="http://schemas.microsoft.com/office/drawing/2014/main" id="{12E8F3D0-F18F-4A52-8F34-5A9BA1ED6366}"/>
              </a:ext>
            </a:extLst>
          </p:cNvPr>
          <p:cNvSpPr>
            <a:spLocks noGrp="1"/>
          </p:cNvSpPr>
          <p:nvPr>
            <p:ph type="body" sz="quarter" idx="11"/>
          </p:nvPr>
        </p:nvSpPr>
        <p:spPr/>
        <p:txBody>
          <a:bodyPr/>
          <a:lstStyle/>
          <a:p>
            <a:r>
              <a:rPr lang="en-GB" dirty="0"/>
              <a:t>The entertainment industry is responding in various ways to covid</a:t>
            </a:r>
          </a:p>
        </p:txBody>
      </p:sp>
      <p:sp>
        <p:nvSpPr>
          <p:cNvPr id="6" name="TextBox 5">
            <a:extLst>
              <a:ext uri="{FF2B5EF4-FFF2-40B4-BE49-F238E27FC236}">
                <a16:creationId xmlns:a16="http://schemas.microsoft.com/office/drawing/2014/main" id="{6C67BAE9-8CB0-433F-9971-31AAA6B73C37}"/>
              </a:ext>
            </a:extLst>
          </p:cNvPr>
          <p:cNvSpPr txBox="1"/>
          <p:nvPr/>
        </p:nvSpPr>
        <p:spPr>
          <a:xfrm>
            <a:off x="671870" y="2380836"/>
            <a:ext cx="2626505" cy="523220"/>
          </a:xfrm>
          <a:prstGeom prst="rect">
            <a:avLst/>
          </a:prstGeom>
          <a:noFill/>
        </p:spPr>
        <p:txBody>
          <a:bodyPr wrap="square" rtlCol="0">
            <a:spAutoFit/>
          </a:bodyPr>
          <a:lstStyle/>
          <a:p>
            <a:pPr algn="ctr"/>
            <a:r>
              <a:rPr lang="en-GB" sz="1400" dirty="0"/>
              <a:t>Cinemas are dark.  Offering a blog to keep you entertained.</a:t>
            </a:r>
          </a:p>
        </p:txBody>
      </p:sp>
      <p:sp>
        <p:nvSpPr>
          <p:cNvPr id="15" name="TextBox 14">
            <a:extLst>
              <a:ext uri="{FF2B5EF4-FFF2-40B4-BE49-F238E27FC236}">
                <a16:creationId xmlns:a16="http://schemas.microsoft.com/office/drawing/2014/main" id="{B0627D0D-E298-44BC-BA73-C94D5C54B426}"/>
              </a:ext>
            </a:extLst>
          </p:cNvPr>
          <p:cNvSpPr txBox="1"/>
          <p:nvPr/>
        </p:nvSpPr>
        <p:spPr>
          <a:xfrm>
            <a:off x="3227188" y="3022940"/>
            <a:ext cx="2387732" cy="1169551"/>
          </a:xfrm>
          <a:prstGeom prst="rect">
            <a:avLst/>
          </a:prstGeom>
          <a:noFill/>
        </p:spPr>
        <p:txBody>
          <a:bodyPr wrap="square" rtlCol="0">
            <a:spAutoFit/>
          </a:bodyPr>
          <a:lstStyle/>
          <a:p>
            <a:pPr algn="ctr"/>
            <a:r>
              <a:rPr lang="en-GB" sz="1400" dirty="0"/>
              <a:t>Closed but taking amended bookings for later in the year and ride tickets honoured whenever you want to use them</a:t>
            </a:r>
          </a:p>
        </p:txBody>
      </p:sp>
      <p:pic>
        <p:nvPicPr>
          <p:cNvPr id="1046" name="Picture 22" descr="File:Odeon logo.svg - Wikimedia Commons">
            <a:extLst>
              <a:ext uri="{FF2B5EF4-FFF2-40B4-BE49-F238E27FC236}">
                <a16:creationId xmlns:a16="http://schemas.microsoft.com/office/drawing/2014/main" id="{30160BF1-07F4-423F-9CE5-BACCFF18C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108" y="1886709"/>
            <a:ext cx="1647513" cy="45692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Wetherspoons Logo | Nailsea Town">
            <a:extLst>
              <a:ext uri="{FF2B5EF4-FFF2-40B4-BE49-F238E27FC236}">
                <a16:creationId xmlns:a16="http://schemas.microsoft.com/office/drawing/2014/main" id="{BC63860D-CA77-471D-B36D-A26A8E428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49" y="2886117"/>
            <a:ext cx="2964728" cy="118890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lton Towers logo transparent background ~ Free Png Images">
            <a:extLst>
              <a:ext uri="{FF2B5EF4-FFF2-40B4-BE49-F238E27FC236}">
                <a16:creationId xmlns:a16="http://schemas.microsoft.com/office/drawing/2014/main" id="{FE6B4A97-9DAE-4ACC-BF4A-379B3F0137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4532" y="1618926"/>
            <a:ext cx="1504938" cy="15049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3489C88-1DCA-4032-9FC0-FEDF31DBA16A}"/>
              </a:ext>
            </a:extLst>
          </p:cNvPr>
          <p:cNvSpPr txBox="1"/>
          <p:nvPr/>
        </p:nvSpPr>
        <p:spPr>
          <a:xfrm>
            <a:off x="3381451" y="5421838"/>
            <a:ext cx="1973190" cy="954107"/>
          </a:xfrm>
          <a:prstGeom prst="rect">
            <a:avLst/>
          </a:prstGeom>
          <a:noFill/>
        </p:spPr>
        <p:txBody>
          <a:bodyPr wrap="square" rtlCol="0">
            <a:spAutoFit/>
          </a:bodyPr>
          <a:lstStyle/>
          <a:p>
            <a:pPr algn="ctr"/>
            <a:r>
              <a:rPr lang="en-GB" sz="1400" dirty="0"/>
              <a:t>Epsom Oaks running behind closed doors 31 May - televised</a:t>
            </a:r>
          </a:p>
        </p:txBody>
      </p:sp>
      <p:pic>
        <p:nvPicPr>
          <p:cNvPr id="1026" name="Picture 2" descr="A closed theatre in London’s West End, with Les Miserables posters">
            <a:extLst>
              <a:ext uri="{FF2B5EF4-FFF2-40B4-BE49-F238E27FC236}">
                <a16:creationId xmlns:a16="http://schemas.microsoft.com/office/drawing/2014/main" id="{257D93AA-9259-4C89-9497-D204BA2D21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4707" y="1901954"/>
            <a:ext cx="1951711" cy="11710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8ABF99F-D890-4D57-9540-EDAC1D81B31A}"/>
              </a:ext>
            </a:extLst>
          </p:cNvPr>
          <p:cNvSpPr txBox="1"/>
          <p:nvPr/>
        </p:nvSpPr>
        <p:spPr>
          <a:xfrm>
            <a:off x="710234" y="5981881"/>
            <a:ext cx="2253898" cy="523220"/>
          </a:xfrm>
          <a:prstGeom prst="rect">
            <a:avLst/>
          </a:prstGeom>
          <a:noFill/>
        </p:spPr>
        <p:txBody>
          <a:bodyPr wrap="square" rtlCol="0">
            <a:spAutoFit/>
          </a:bodyPr>
          <a:lstStyle/>
          <a:p>
            <a:pPr algn="ctr"/>
            <a:r>
              <a:rPr lang="en-GB" sz="1400" dirty="0"/>
              <a:t>Went to delivery only through Deliveroo</a:t>
            </a:r>
          </a:p>
        </p:txBody>
      </p:sp>
      <p:pic>
        <p:nvPicPr>
          <p:cNvPr id="16" name="Picture 4" descr="Costa Coffee - Wikipedia">
            <a:extLst>
              <a:ext uri="{FF2B5EF4-FFF2-40B4-BE49-F238E27FC236}">
                <a16:creationId xmlns:a16="http://schemas.microsoft.com/office/drawing/2014/main" id="{0A6FA11C-B39D-4667-9DD8-D9509341B4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167" y="4003006"/>
            <a:ext cx="1233471" cy="12334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36EBED-FA8B-439D-9141-82F175C09A87}"/>
              </a:ext>
            </a:extLst>
          </p:cNvPr>
          <p:cNvSpPr txBox="1"/>
          <p:nvPr/>
        </p:nvSpPr>
        <p:spPr>
          <a:xfrm>
            <a:off x="5300112" y="5201463"/>
            <a:ext cx="2367580" cy="954107"/>
          </a:xfrm>
          <a:prstGeom prst="rect">
            <a:avLst/>
          </a:prstGeom>
          <a:noFill/>
        </p:spPr>
        <p:txBody>
          <a:bodyPr wrap="square" rtlCol="0">
            <a:spAutoFit/>
          </a:bodyPr>
          <a:lstStyle/>
          <a:p>
            <a:pPr algn="ctr"/>
            <a:r>
              <a:rPr lang="en-GB" sz="1400" dirty="0"/>
              <a:t>Opens small number of drive throughs near large hospitals, order via Uber Eats</a:t>
            </a:r>
          </a:p>
        </p:txBody>
      </p:sp>
      <p:pic>
        <p:nvPicPr>
          <p:cNvPr id="18" name="Picture 6" descr="Pret a Manger | Pret a manger, Star logo design, Pret">
            <a:extLst>
              <a:ext uri="{FF2B5EF4-FFF2-40B4-BE49-F238E27FC236}">
                <a16:creationId xmlns:a16="http://schemas.microsoft.com/office/drawing/2014/main" id="{3B1348D7-AC6A-438B-860F-1751AD7644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36354" y="1618926"/>
            <a:ext cx="1284581" cy="12334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3-eu-west-2.amazonaws.com/rp-marketing-multisite-production/wp-content/uploads/sites/6/2019/05/24143703/media_315733_AL_rpx_ep1_ew36-min.jpg">
            <a:extLst>
              <a:ext uri="{FF2B5EF4-FFF2-40B4-BE49-F238E27FC236}">
                <a16:creationId xmlns:a16="http://schemas.microsoft.com/office/drawing/2014/main" id="{10C156B5-62BB-42A9-92A1-67B7E214E4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8921" y="4384356"/>
            <a:ext cx="1616879" cy="10193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yron Logo transparent PNG - StickPNG">
            <a:extLst>
              <a:ext uri="{FF2B5EF4-FFF2-40B4-BE49-F238E27FC236}">
                <a16:creationId xmlns:a16="http://schemas.microsoft.com/office/drawing/2014/main" id="{E842E6B2-9A18-4614-B9F6-2F225F4DC0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5010" y="4657197"/>
            <a:ext cx="1641750" cy="16417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FF8429F-F861-469B-9597-6DD6A524BD23}"/>
              </a:ext>
            </a:extLst>
          </p:cNvPr>
          <p:cNvSpPr txBox="1"/>
          <p:nvPr/>
        </p:nvSpPr>
        <p:spPr>
          <a:xfrm>
            <a:off x="7573847" y="4907549"/>
            <a:ext cx="1956677" cy="738664"/>
          </a:xfrm>
          <a:prstGeom prst="rect">
            <a:avLst/>
          </a:prstGeom>
          <a:noFill/>
        </p:spPr>
        <p:txBody>
          <a:bodyPr wrap="square" rtlCol="0">
            <a:spAutoFit/>
          </a:bodyPr>
          <a:lstStyle/>
          <a:p>
            <a:pPr algn="ctr"/>
            <a:r>
              <a:rPr lang="en-GB" sz="1400" dirty="0"/>
              <a:t>Offering vouchers buy now and get more when they re-open</a:t>
            </a:r>
          </a:p>
        </p:txBody>
      </p:sp>
      <p:pic>
        <p:nvPicPr>
          <p:cNvPr id="1034" name="Picture 10" descr="Image result for english football league logo">
            <a:extLst>
              <a:ext uri="{FF2B5EF4-FFF2-40B4-BE49-F238E27FC236}">
                <a16:creationId xmlns:a16="http://schemas.microsoft.com/office/drawing/2014/main" id="{C51F83E6-259A-4722-9221-8AEBC7E5E1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34538" y="4053343"/>
            <a:ext cx="847725" cy="12573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1CCF959-9B8E-44B9-BBB5-061EA594C8D1}"/>
              </a:ext>
            </a:extLst>
          </p:cNvPr>
          <p:cNvSpPr txBox="1"/>
          <p:nvPr/>
        </p:nvSpPr>
        <p:spPr>
          <a:xfrm>
            <a:off x="9386189" y="5310643"/>
            <a:ext cx="1956677" cy="954107"/>
          </a:xfrm>
          <a:prstGeom prst="rect">
            <a:avLst/>
          </a:prstGeom>
          <a:noFill/>
        </p:spPr>
        <p:txBody>
          <a:bodyPr wrap="square" rtlCol="0">
            <a:spAutoFit/>
          </a:bodyPr>
          <a:lstStyle/>
          <a:p>
            <a:pPr algn="ctr"/>
            <a:r>
              <a:rPr lang="en-GB" sz="1400" dirty="0"/>
              <a:t>English Football League looking at widening access to view games live</a:t>
            </a:r>
          </a:p>
        </p:txBody>
      </p:sp>
      <p:sp>
        <p:nvSpPr>
          <p:cNvPr id="13" name="TextBox 12">
            <a:extLst>
              <a:ext uri="{FF2B5EF4-FFF2-40B4-BE49-F238E27FC236}">
                <a16:creationId xmlns:a16="http://schemas.microsoft.com/office/drawing/2014/main" id="{37E3151F-A46B-4EB5-9FD6-D06B769146CA}"/>
              </a:ext>
            </a:extLst>
          </p:cNvPr>
          <p:cNvSpPr txBox="1"/>
          <p:nvPr/>
        </p:nvSpPr>
        <p:spPr>
          <a:xfrm>
            <a:off x="584781" y="3893940"/>
            <a:ext cx="2626505" cy="954107"/>
          </a:xfrm>
          <a:prstGeom prst="rect">
            <a:avLst/>
          </a:prstGeom>
          <a:noFill/>
        </p:spPr>
        <p:txBody>
          <a:bodyPr wrap="square" rtlCol="0">
            <a:spAutoFit/>
          </a:bodyPr>
          <a:lstStyle/>
          <a:p>
            <a:pPr algn="ctr"/>
            <a:r>
              <a:rPr lang="en-GB" sz="1400" dirty="0"/>
              <a:t>Pubs are closed to customers.  Lorries helping supermarkets.  Some hotels open to NHS staff.</a:t>
            </a:r>
          </a:p>
        </p:txBody>
      </p:sp>
      <p:pic>
        <p:nvPicPr>
          <p:cNvPr id="1032" name="Picture 8" descr="Great British pubs, food and beer, London pubs - Young's Pubs">
            <a:extLst>
              <a:ext uri="{FF2B5EF4-FFF2-40B4-BE49-F238E27FC236}">
                <a16:creationId xmlns:a16="http://schemas.microsoft.com/office/drawing/2014/main" id="{83B39DDD-61B1-4C75-AC59-4E919CC6F8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72630" y="3683292"/>
            <a:ext cx="1443084" cy="12242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C1EC3CB-093F-4F49-ADF4-D1B918FF46CA}"/>
              </a:ext>
            </a:extLst>
          </p:cNvPr>
          <p:cNvSpPr txBox="1"/>
          <p:nvPr/>
        </p:nvSpPr>
        <p:spPr>
          <a:xfrm>
            <a:off x="8664049" y="2848993"/>
            <a:ext cx="2479288" cy="954107"/>
          </a:xfrm>
          <a:prstGeom prst="rect">
            <a:avLst/>
          </a:prstGeom>
          <a:noFill/>
        </p:spPr>
        <p:txBody>
          <a:bodyPr wrap="square" rtlCol="0">
            <a:spAutoFit/>
          </a:bodyPr>
          <a:lstStyle/>
          <a:p>
            <a:pPr algn="ctr"/>
            <a:r>
              <a:rPr lang="en-GB" sz="1400" dirty="0"/>
              <a:t>Re-open further shops across and outside London for takeaway and deliver – 100+ stores now open</a:t>
            </a:r>
          </a:p>
        </p:txBody>
      </p:sp>
      <p:sp>
        <p:nvSpPr>
          <p:cNvPr id="2" name="TextBox 1">
            <a:extLst>
              <a:ext uri="{FF2B5EF4-FFF2-40B4-BE49-F238E27FC236}">
                <a16:creationId xmlns:a16="http://schemas.microsoft.com/office/drawing/2014/main" id="{6CFBD612-3DBC-4D21-AF30-CC0E13340925}"/>
              </a:ext>
            </a:extLst>
          </p:cNvPr>
          <p:cNvSpPr txBox="1"/>
          <p:nvPr/>
        </p:nvSpPr>
        <p:spPr>
          <a:xfrm>
            <a:off x="6040657" y="3072979"/>
            <a:ext cx="2319570" cy="954107"/>
          </a:xfrm>
          <a:prstGeom prst="rect">
            <a:avLst/>
          </a:prstGeom>
          <a:noFill/>
        </p:spPr>
        <p:txBody>
          <a:bodyPr wrap="square" rtlCol="0">
            <a:spAutoFit/>
          </a:bodyPr>
          <a:lstStyle/>
          <a:p>
            <a:pPr algn="ctr"/>
            <a:r>
              <a:rPr lang="en-GB" sz="1400" dirty="0"/>
              <a:t>Will probably be one of the last to re-open their doors because social distancing difficult</a:t>
            </a:r>
          </a:p>
        </p:txBody>
      </p:sp>
    </p:spTree>
    <p:extLst>
      <p:ext uri="{BB962C8B-B14F-4D97-AF65-F5344CB8AC3E}">
        <p14:creationId xmlns:p14="http://schemas.microsoft.com/office/powerpoint/2010/main" val="41449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83B4-F654-4A9B-A2DE-EDE18C3FF7D5}"/>
              </a:ext>
            </a:extLst>
          </p:cNvPr>
          <p:cNvSpPr>
            <a:spLocks noGrp="1"/>
          </p:cNvSpPr>
          <p:nvPr>
            <p:ph type="title"/>
          </p:nvPr>
        </p:nvSpPr>
        <p:spPr/>
        <p:txBody>
          <a:bodyPr/>
          <a:lstStyle/>
          <a:p>
            <a:r>
              <a:rPr lang="en-GB" dirty="0"/>
              <a:t>Businesses need to innovate to survive</a:t>
            </a:r>
          </a:p>
        </p:txBody>
      </p:sp>
      <p:sp>
        <p:nvSpPr>
          <p:cNvPr id="3" name="Slide Number Placeholder 2">
            <a:extLst>
              <a:ext uri="{FF2B5EF4-FFF2-40B4-BE49-F238E27FC236}">
                <a16:creationId xmlns:a16="http://schemas.microsoft.com/office/drawing/2014/main" id="{4EE9D5C0-1D40-4D3E-81EA-6D4F7BB5F02D}"/>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
        <p:nvSpPr>
          <p:cNvPr id="4" name="Text Placeholder 3">
            <a:extLst>
              <a:ext uri="{FF2B5EF4-FFF2-40B4-BE49-F238E27FC236}">
                <a16:creationId xmlns:a16="http://schemas.microsoft.com/office/drawing/2014/main" id="{0720694F-171F-4A4D-A796-B1FD3B38B6CD}"/>
              </a:ext>
            </a:extLst>
          </p:cNvPr>
          <p:cNvSpPr>
            <a:spLocks noGrp="1"/>
          </p:cNvSpPr>
          <p:nvPr>
            <p:ph type="body" sz="quarter" idx="11"/>
          </p:nvPr>
        </p:nvSpPr>
        <p:spPr/>
        <p:txBody>
          <a:bodyPr/>
          <a:lstStyle/>
          <a:p>
            <a:r>
              <a:rPr lang="en-GB" dirty="0"/>
              <a:t>Lots of businesses are thinking up radical solutions</a:t>
            </a:r>
          </a:p>
        </p:txBody>
      </p:sp>
      <p:sp>
        <p:nvSpPr>
          <p:cNvPr id="8" name="Rectangle 7">
            <a:extLst>
              <a:ext uri="{FF2B5EF4-FFF2-40B4-BE49-F238E27FC236}">
                <a16:creationId xmlns:a16="http://schemas.microsoft.com/office/drawing/2014/main" id="{8794B8A7-7912-4B43-B713-67C1580D4329}"/>
              </a:ext>
            </a:extLst>
          </p:cNvPr>
          <p:cNvSpPr/>
          <p:nvPr/>
        </p:nvSpPr>
        <p:spPr>
          <a:xfrm>
            <a:off x="2003861" y="1713767"/>
            <a:ext cx="2467636" cy="217849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Communicating to sports fans how you will now be bringing them access to view sporting events</a:t>
            </a:r>
          </a:p>
        </p:txBody>
      </p:sp>
      <p:sp>
        <p:nvSpPr>
          <p:cNvPr id="9" name="Rectangle 8">
            <a:extLst>
              <a:ext uri="{FF2B5EF4-FFF2-40B4-BE49-F238E27FC236}">
                <a16:creationId xmlns:a16="http://schemas.microsoft.com/office/drawing/2014/main" id="{AE2DF571-7FC6-4423-BE2F-D1EAF4DF9F73}"/>
              </a:ext>
            </a:extLst>
          </p:cNvPr>
          <p:cNvSpPr/>
          <p:nvPr/>
        </p:nvSpPr>
        <p:spPr>
          <a:xfrm>
            <a:off x="4834142" y="1713767"/>
            <a:ext cx="2467636" cy="217849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Offering a different service, home deliveries will remain key in the sector</a:t>
            </a:r>
          </a:p>
        </p:txBody>
      </p:sp>
      <p:sp>
        <p:nvSpPr>
          <p:cNvPr id="12" name="Rectangle 11">
            <a:extLst>
              <a:ext uri="{FF2B5EF4-FFF2-40B4-BE49-F238E27FC236}">
                <a16:creationId xmlns:a16="http://schemas.microsoft.com/office/drawing/2014/main" id="{EC6D801A-A532-4C99-9E0F-5E6094E1DDFB}"/>
              </a:ext>
            </a:extLst>
          </p:cNvPr>
          <p:cNvSpPr/>
          <p:nvPr/>
        </p:nvSpPr>
        <p:spPr>
          <a:xfrm>
            <a:off x="7664423" y="1713767"/>
            <a:ext cx="2467636" cy="2178493"/>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Looking for support from theatre goers to keep the theatre going at a pressured time</a:t>
            </a:r>
          </a:p>
        </p:txBody>
      </p:sp>
      <p:sp>
        <p:nvSpPr>
          <p:cNvPr id="15" name="Rectangle 14">
            <a:extLst>
              <a:ext uri="{FF2B5EF4-FFF2-40B4-BE49-F238E27FC236}">
                <a16:creationId xmlns:a16="http://schemas.microsoft.com/office/drawing/2014/main" id="{BF002728-881D-4850-B12F-0AF9D9E87EE5}"/>
              </a:ext>
            </a:extLst>
          </p:cNvPr>
          <p:cNvSpPr/>
          <p:nvPr/>
        </p:nvSpPr>
        <p:spPr>
          <a:xfrm>
            <a:off x="7664423" y="4108623"/>
            <a:ext cx="2467636" cy="217849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Communicating with those who have bookings or attracting business to your attraction in future</a:t>
            </a:r>
          </a:p>
        </p:txBody>
      </p:sp>
      <p:sp>
        <p:nvSpPr>
          <p:cNvPr id="20" name="Rectangle 19">
            <a:extLst>
              <a:ext uri="{FF2B5EF4-FFF2-40B4-BE49-F238E27FC236}">
                <a16:creationId xmlns:a16="http://schemas.microsoft.com/office/drawing/2014/main" id="{B8B807AA-70A0-46C8-9463-ECD6DEBF933D}"/>
              </a:ext>
            </a:extLst>
          </p:cNvPr>
          <p:cNvSpPr/>
          <p:nvPr/>
        </p:nvSpPr>
        <p:spPr>
          <a:xfrm>
            <a:off x="2003861" y="4108623"/>
            <a:ext cx="2467636" cy="2178493"/>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Sending out advance vouchers that consumers can redeem at a later date</a:t>
            </a:r>
          </a:p>
          <a:p>
            <a:pPr algn="ctr"/>
            <a:endParaRPr lang="en-GB" dirty="0">
              <a:solidFill>
                <a:schemeClr val="tx1"/>
              </a:solidFill>
            </a:endParaRPr>
          </a:p>
        </p:txBody>
      </p:sp>
      <p:sp>
        <p:nvSpPr>
          <p:cNvPr id="22" name="Rectangle 21">
            <a:extLst>
              <a:ext uri="{FF2B5EF4-FFF2-40B4-BE49-F238E27FC236}">
                <a16:creationId xmlns:a16="http://schemas.microsoft.com/office/drawing/2014/main" id="{A91BB968-2D09-43BC-8EF7-A55E029F1C8F}"/>
              </a:ext>
            </a:extLst>
          </p:cNvPr>
          <p:cNvSpPr/>
          <p:nvPr/>
        </p:nvSpPr>
        <p:spPr>
          <a:xfrm>
            <a:off x="4834142" y="4108623"/>
            <a:ext cx="2467636" cy="2178493"/>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dirty="0">
                <a:solidFill>
                  <a:schemeClr val="tx1"/>
                </a:solidFill>
              </a:rPr>
              <a:t>Cinemas offering new online content to keep their cinema goers entertained and informed</a:t>
            </a:r>
          </a:p>
        </p:txBody>
      </p:sp>
      <p:pic>
        <p:nvPicPr>
          <p:cNvPr id="6" name="Graphic 5" descr="Drama">
            <a:extLst>
              <a:ext uri="{FF2B5EF4-FFF2-40B4-BE49-F238E27FC236}">
                <a16:creationId xmlns:a16="http://schemas.microsoft.com/office/drawing/2014/main" id="{FB157E75-C260-4DAD-A04F-E83C49C884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49641" y="1748253"/>
            <a:ext cx="831273" cy="831273"/>
          </a:xfrm>
          <a:prstGeom prst="rect">
            <a:avLst/>
          </a:prstGeom>
        </p:spPr>
      </p:pic>
      <p:pic>
        <p:nvPicPr>
          <p:cNvPr id="13" name="Graphic 12" descr="Clapper board">
            <a:extLst>
              <a:ext uri="{FF2B5EF4-FFF2-40B4-BE49-F238E27FC236}">
                <a16:creationId xmlns:a16="http://schemas.microsoft.com/office/drawing/2014/main" id="{2FDD8491-4B73-487C-A8CF-46E2427E38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4131856"/>
            <a:ext cx="914400" cy="764400"/>
          </a:xfrm>
          <a:prstGeom prst="rect">
            <a:avLst/>
          </a:prstGeom>
        </p:spPr>
      </p:pic>
      <p:pic>
        <p:nvPicPr>
          <p:cNvPr id="21" name="Graphic 20" descr="Burger and drink">
            <a:extLst>
              <a:ext uri="{FF2B5EF4-FFF2-40B4-BE49-F238E27FC236}">
                <a16:creationId xmlns:a16="http://schemas.microsoft.com/office/drawing/2014/main" id="{B0384016-C802-4B66-B139-EE3AACAE4B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80323" y="1800194"/>
            <a:ext cx="831273" cy="831273"/>
          </a:xfrm>
          <a:prstGeom prst="rect">
            <a:avLst/>
          </a:prstGeom>
        </p:spPr>
      </p:pic>
      <p:pic>
        <p:nvPicPr>
          <p:cNvPr id="24" name="Graphic 23" descr="Beer">
            <a:extLst>
              <a:ext uri="{FF2B5EF4-FFF2-40B4-BE49-F238E27FC236}">
                <a16:creationId xmlns:a16="http://schemas.microsoft.com/office/drawing/2014/main" id="{2414E051-B627-4426-A939-B9780AC7E1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33105" y="4139327"/>
            <a:ext cx="687003" cy="687003"/>
          </a:xfrm>
          <a:prstGeom prst="rect">
            <a:avLst/>
          </a:prstGeom>
        </p:spPr>
      </p:pic>
      <p:pic>
        <p:nvPicPr>
          <p:cNvPr id="27" name="Graphic 26" descr="Fork and knife">
            <a:extLst>
              <a:ext uri="{FF2B5EF4-FFF2-40B4-BE49-F238E27FC236}">
                <a16:creationId xmlns:a16="http://schemas.microsoft.com/office/drawing/2014/main" id="{074F2690-818B-407B-BD58-21E8061F01D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34129" y="4190896"/>
            <a:ext cx="624548" cy="624548"/>
          </a:xfrm>
          <a:prstGeom prst="rect">
            <a:avLst/>
          </a:prstGeom>
        </p:spPr>
      </p:pic>
      <p:pic>
        <p:nvPicPr>
          <p:cNvPr id="32" name="Graphic 31" descr="Sport balls">
            <a:extLst>
              <a:ext uri="{FF2B5EF4-FFF2-40B4-BE49-F238E27FC236}">
                <a16:creationId xmlns:a16="http://schemas.microsoft.com/office/drawing/2014/main" id="{7764D701-A872-42B1-BDFB-B6A72F05AF7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92485" y="1784144"/>
            <a:ext cx="755703" cy="755703"/>
          </a:xfrm>
          <a:prstGeom prst="rect">
            <a:avLst/>
          </a:prstGeom>
        </p:spPr>
      </p:pic>
      <p:pic>
        <p:nvPicPr>
          <p:cNvPr id="36" name="Graphic 35" descr="Castle scene">
            <a:extLst>
              <a:ext uri="{FF2B5EF4-FFF2-40B4-BE49-F238E27FC236}">
                <a16:creationId xmlns:a16="http://schemas.microsoft.com/office/drawing/2014/main" id="{0699950F-1076-496B-A4E6-83B68B2292C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567805" y="4148521"/>
            <a:ext cx="755703" cy="755703"/>
          </a:xfrm>
          <a:prstGeom prst="rect">
            <a:avLst/>
          </a:prstGeom>
        </p:spPr>
      </p:pic>
    </p:spTree>
    <p:extLst>
      <p:ext uri="{BB962C8B-B14F-4D97-AF65-F5344CB8AC3E}">
        <p14:creationId xmlns:p14="http://schemas.microsoft.com/office/powerpoint/2010/main" val="161446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B4374307-9B68-411D-A5CE-8A6728EDFFC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424" r="21424"/>
          <a:stretch>
            <a:fillRect/>
          </a:stretch>
        </p:blipFill>
        <p:spPr>
          <a:xfrm>
            <a:off x="6416082" y="1355102"/>
            <a:ext cx="4757355" cy="4757395"/>
          </a:xfrm>
        </p:spPr>
      </p:pic>
      <p:sp>
        <p:nvSpPr>
          <p:cNvPr id="2" name="Title 1">
            <a:extLst>
              <a:ext uri="{FF2B5EF4-FFF2-40B4-BE49-F238E27FC236}">
                <a16:creationId xmlns:a16="http://schemas.microsoft.com/office/drawing/2014/main" id="{6BFA5902-7A0F-4C9E-940F-8F9575FED53F}"/>
              </a:ext>
            </a:extLst>
          </p:cNvPr>
          <p:cNvSpPr>
            <a:spLocks noGrp="1"/>
          </p:cNvSpPr>
          <p:nvPr>
            <p:ph type="title"/>
          </p:nvPr>
        </p:nvSpPr>
        <p:spPr>
          <a:xfrm>
            <a:off x="486000" y="413999"/>
            <a:ext cx="5227199" cy="1044097"/>
          </a:xfrm>
        </p:spPr>
        <p:txBody>
          <a:bodyPr/>
          <a:lstStyle/>
          <a:p>
            <a:r>
              <a:rPr lang="en-GB" dirty="0"/>
              <a:t>Industry support to get back to visitor numbers</a:t>
            </a:r>
          </a:p>
        </p:txBody>
      </p:sp>
      <p:sp>
        <p:nvSpPr>
          <p:cNvPr id="3" name="Slide Number Placeholder 2">
            <a:extLst>
              <a:ext uri="{FF2B5EF4-FFF2-40B4-BE49-F238E27FC236}">
                <a16:creationId xmlns:a16="http://schemas.microsoft.com/office/drawing/2014/main" id="{0688EACC-7AE4-4B90-AEF3-A307DED0207C}"/>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7</a:t>
            </a:fld>
            <a:endParaRPr lang="en-GB" dirty="0"/>
          </a:p>
        </p:txBody>
      </p:sp>
      <p:sp>
        <p:nvSpPr>
          <p:cNvPr id="6" name="Text Placeholder 5">
            <a:extLst>
              <a:ext uri="{FF2B5EF4-FFF2-40B4-BE49-F238E27FC236}">
                <a16:creationId xmlns:a16="http://schemas.microsoft.com/office/drawing/2014/main" id="{D38819D9-338C-4AF1-9C5E-93C13A1294F6}"/>
              </a:ext>
            </a:extLst>
          </p:cNvPr>
          <p:cNvSpPr>
            <a:spLocks noGrp="1"/>
          </p:cNvSpPr>
          <p:nvPr>
            <p:ph type="body" sz="quarter" idx="12"/>
          </p:nvPr>
        </p:nvSpPr>
        <p:spPr>
          <a:xfrm>
            <a:off x="790796" y="2757945"/>
            <a:ext cx="4510544" cy="4644000"/>
          </a:xfrm>
        </p:spPr>
        <p:txBody>
          <a:bodyPr/>
          <a:lstStyle/>
          <a:p>
            <a:pPr marL="0" indent="0">
              <a:buNone/>
            </a:pPr>
            <a:r>
              <a:rPr lang="en-US" dirty="0">
                <a:solidFill>
                  <a:schemeClr val="accent1"/>
                </a:solidFill>
              </a:rPr>
              <a:t>Whilst we can’t actively promote travel to Britain, we’re working hard to plan our response to COVID-19 across the business. This means that when the time comes for us to promote travel to Britain once more, we will have maintained a warm dialogue with consumers to ensure Britain remains top of mind</a:t>
            </a:r>
            <a:r>
              <a:rPr lang="en-US" dirty="0"/>
              <a:t>.</a:t>
            </a:r>
            <a:endParaRPr lang="en-GB" sz="1400" dirty="0"/>
          </a:p>
        </p:txBody>
      </p:sp>
      <p:sp>
        <p:nvSpPr>
          <p:cNvPr id="10" name="TextBox 9">
            <a:extLst>
              <a:ext uri="{FF2B5EF4-FFF2-40B4-BE49-F238E27FC236}">
                <a16:creationId xmlns:a16="http://schemas.microsoft.com/office/drawing/2014/main" id="{CC199EB3-4175-433C-91E0-E5255420B84E}"/>
              </a:ext>
            </a:extLst>
          </p:cNvPr>
          <p:cNvSpPr txBox="1"/>
          <p:nvPr/>
        </p:nvSpPr>
        <p:spPr>
          <a:xfrm>
            <a:off x="423335" y="2457287"/>
            <a:ext cx="466794" cy="1107996"/>
          </a:xfrm>
          <a:prstGeom prst="rect">
            <a:avLst/>
          </a:prstGeom>
          <a:noFill/>
        </p:spPr>
        <p:txBody>
          <a:bodyPr wrap="none" rtlCol="0">
            <a:spAutoFit/>
          </a:bodyPr>
          <a:lstStyle/>
          <a:p>
            <a:r>
              <a:rPr lang="en-GB" sz="6600" dirty="0">
                <a:solidFill>
                  <a:schemeClr val="accent1"/>
                </a:solidFill>
              </a:rPr>
              <a:t>“</a:t>
            </a:r>
          </a:p>
        </p:txBody>
      </p:sp>
      <p:sp>
        <p:nvSpPr>
          <p:cNvPr id="11" name="TextBox 10">
            <a:extLst>
              <a:ext uri="{FF2B5EF4-FFF2-40B4-BE49-F238E27FC236}">
                <a16:creationId xmlns:a16="http://schemas.microsoft.com/office/drawing/2014/main" id="{5FB824F0-687C-4655-8D9C-590564CBAE46}"/>
              </a:ext>
            </a:extLst>
          </p:cNvPr>
          <p:cNvSpPr txBox="1"/>
          <p:nvPr/>
        </p:nvSpPr>
        <p:spPr>
          <a:xfrm flipV="1">
            <a:off x="1243559" y="4088634"/>
            <a:ext cx="466794" cy="1107996"/>
          </a:xfrm>
          <a:prstGeom prst="rect">
            <a:avLst/>
          </a:prstGeom>
          <a:noFill/>
        </p:spPr>
        <p:txBody>
          <a:bodyPr wrap="none" rtlCol="0">
            <a:spAutoFit/>
          </a:bodyPr>
          <a:lstStyle/>
          <a:p>
            <a:r>
              <a:rPr lang="en-GB" sz="6600" dirty="0">
                <a:solidFill>
                  <a:schemeClr val="accent1"/>
                </a:solidFill>
              </a:rPr>
              <a:t>“</a:t>
            </a:r>
          </a:p>
        </p:txBody>
      </p:sp>
      <p:sp>
        <p:nvSpPr>
          <p:cNvPr id="4" name="TextBox 3">
            <a:extLst>
              <a:ext uri="{FF2B5EF4-FFF2-40B4-BE49-F238E27FC236}">
                <a16:creationId xmlns:a16="http://schemas.microsoft.com/office/drawing/2014/main" id="{93E35805-106D-45E3-ABE5-0970AB88EFA0}"/>
              </a:ext>
            </a:extLst>
          </p:cNvPr>
          <p:cNvSpPr txBox="1"/>
          <p:nvPr/>
        </p:nvSpPr>
        <p:spPr>
          <a:xfrm>
            <a:off x="705073" y="5029201"/>
            <a:ext cx="1079078" cy="307777"/>
          </a:xfrm>
          <a:prstGeom prst="rect">
            <a:avLst/>
          </a:prstGeom>
          <a:noFill/>
        </p:spPr>
        <p:txBody>
          <a:bodyPr wrap="none" rtlCol="0">
            <a:spAutoFit/>
          </a:bodyPr>
          <a:lstStyle/>
          <a:p>
            <a:r>
              <a:rPr lang="en-GB" sz="1400" dirty="0"/>
              <a:t>Visit Britain</a:t>
            </a:r>
          </a:p>
        </p:txBody>
      </p:sp>
      <p:pic>
        <p:nvPicPr>
          <p:cNvPr id="2050" name="Picture 2" descr="VisitBritain - Latest News | TravelPulse">
            <a:extLst>
              <a:ext uri="{FF2B5EF4-FFF2-40B4-BE49-F238E27FC236}">
                <a16:creationId xmlns:a16="http://schemas.microsoft.com/office/drawing/2014/main" id="{1CA2DA91-6A5D-4001-A313-EAF79E97DE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03" t="10248" r="13267" b="5355"/>
          <a:stretch/>
        </p:blipFill>
        <p:spPr bwMode="auto">
          <a:xfrm>
            <a:off x="3581399" y="5029201"/>
            <a:ext cx="1915887" cy="141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7AEC-B292-40A3-B09A-038B66318C2D}"/>
              </a:ext>
            </a:extLst>
          </p:cNvPr>
          <p:cNvSpPr>
            <a:spLocks noGrp="1"/>
          </p:cNvSpPr>
          <p:nvPr>
            <p:ph type="title"/>
          </p:nvPr>
        </p:nvSpPr>
        <p:spPr/>
        <p:txBody>
          <a:bodyPr/>
          <a:lstStyle/>
          <a:p>
            <a:r>
              <a:rPr lang="en-GB" dirty="0"/>
              <a:t>Some things may experience boom</a:t>
            </a:r>
          </a:p>
        </p:txBody>
      </p:sp>
      <p:sp>
        <p:nvSpPr>
          <p:cNvPr id="3" name="Slide Number Placeholder 2">
            <a:extLst>
              <a:ext uri="{FF2B5EF4-FFF2-40B4-BE49-F238E27FC236}">
                <a16:creationId xmlns:a16="http://schemas.microsoft.com/office/drawing/2014/main" id="{7CF5FFB2-1199-4482-BA66-74A20A140FF2}"/>
              </a:ext>
            </a:extLst>
          </p:cNvPr>
          <p:cNvSpPr>
            <a:spLocks noGrp="1"/>
          </p:cNvSpPr>
          <p:nvPr>
            <p:ph type="sldNum" sz="quarter" idx="10"/>
          </p:nvPr>
        </p:nvSpPr>
        <p:spPr/>
        <p:txBody>
          <a:bodyPr/>
          <a:lstStyle/>
          <a:p>
            <a:fld id="{887360FE-02F5-4392-9C12-7D03F05745BB}" type="slidenum">
              <a:rPr lang="en-GB" smtClean="0"/>
              <a:pPr/>
              <a:t>8</a:t>
            </a:fld>
            <a:endParaRPr lang="en-GB" dirty="0"/>
          </a:p>
        </p:txBody>
      </p:sp>
      <p:sp>
        <p:nvSpPr>
          <p:cNvPr id="4" name="Text Placeholder 3">
            <a:extLst>
              <a:ext uri="{FF2B5EF4-FFF2-40B4-BE49-F238E27FC236}">
                <a16:creationId xmlns:a16="http://schemas.microsoft.com/office/drawing/2014/main" id="{862F0249-C071-461C-8B37-1079B8BDEAFB}"/>
              </a:ext>
            </a:extLst>
          </p:cNvPr>
          <p:cNvSpPr>
            <a:spLocks noGrp="1"/>
          </p:cNvSpPr>
          <p:nvPr>
            <p:ph type="body" sz="quarter" idx="11"/>
          </p:nvPr>
        </p:nvSpPr>
        <p:spPr/>
        <p:txBody>
          <a:bodyPr/>
          <a:lstStyle/>
          <a:p>
            <a:r>
              <a:rPr lang="en-GB" dirty="0"/>
              <a:t>Some sectors are expecting to be busy, including camp sites and some geographical areas</a:t>
            </a:r>
          </a:p>
        </p:txBody>
      </p:sp>
      <p:sp>
        <p:nvSpPr>
          <p:cNvPr id="13" name="TextBox 12">
            <a:extLst>
              <a:ext uri="{FF2B5EF4-FFF2-40B4-BE49-F238E27FC236}">
                <a16:creationId xmlns:a16="http://schemas.microsoft.com/office/drawing/2014/main" id="{2D95B7D2-573A-4115-BC4D-B07D0CBE9D5E}"/>
              </a:ext>
            </a:extLst>
          </p:cNvPr>
          <p:cNvSpPr txBox="1"/>
          <p:nvPr/>
        </p:nvSpPr>
        <p:spPr>
          <a:xfrm>
            <a:off x="486000" y="6613791"/>
            <a:ext cx="4108817" cy="246221"/>
          </a:xfrm>
          <a:prstGeom prst="rect">
            <a:avLst/>
          </a:prstGeom>
          <a:noFill/>
        </p:spPr>
        <p:txBody>
          <a:bodyPr wrap="none" rtlCol="0">
            <a:spAutoFit/>
          </a:bodyPr>
          <a:lstStyle/>
          <a:p>
            <a:r>
              <a:rPr lang="en-GB" sz="1000" dirty="0"/>
              <a:t>Source:  Advantage Travel Partnership, sample size 4,228, May 2020</a:t>
            </a:r>
          </a:p>
        </p:txBody>
      </p:sp>
      <p:pic>
        <p:nvPicPr>
          <p:cNvPr id="3074" name="Picture 2" descr="Luxury Tent High Oaks Grange - Glamping, Pickering, UK - Booking.com">
            <a:extLst>
              <a:ext uri="{FF2B5EF4-FFF2-40B4-BE49-F238E27FC236}">
                <a16:creationId xmlns:a16="http://schemas.microsoft.com/office/drawing/2014/main" id="{D1741124-8A3F-4EC9-A526-43E34EDA7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337" y="2052656"/>
            <a:ext cx="2825270" cy="18844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FF72E9-BD04-4BF7-AC94-1035C2A29BDD}"/>
              </a:ext>
            </a:extLst>
          </p:cNvPr>
          <p:cNvSpPr txBox="1"/>
          <p:nvPr/>
        </p:nvSpPr>
        <p:spPr>
          <a:xfrm>
            <a:off x="1755109" y="4020979"/>
            <a:ext cx="2686263" cy="738664"/>
          </a:xfrm>
          <a:prstGeom prst="rect">
            <a:avLst/>
          </a:prstGeom>
          <a:noFill/>
        </p:spPr>
        <p:txBody>
          <a:bodyPr wrap="square" rtlCol="0">
            <a:spAutoFit/>
          </a:bodyPr>
          <a:lstStyle/>
          <a:p>
            <a:pPr algn="ctr"/>
            <a:r>
              <a:rPr lang="en-GB" sz="1400" dirty="0"/>
              <a:t>Glamping benefited from increased visitors during the last recession</a:t>
            </a:r>
          </a:p>
        </p:txBody>
      </p:sp>
      <p:pic>
        <p:nvPicPr>
          <p:cNvPr id="3080" name="Picture 8" descr="Cornwall Photos: 19 Photos That'll Make You Want to Visit Cornwall">
            <a:extLst>
              <a:ext uri="{FF2B5EF4-FFF2-40B4-BE49-F238E27FC236}">
                <a16:creationId xmlns:a16="http://schemas.microsoft.com/office/drawing/2014/main" id="{7C85C876-5900-4F10-BB22-6303653E2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352" y="2071571"/>
            <a:ext cx="2797297" cy="18657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C1D02ED-48E5-4DDF-9BEF-0A008545C21C}"/>
              </a:ext>
            </a:extLst>
          </p:cNvPr>
          <p:cNvSpPr txBox="1"/>
          <p:nvPr/>
        </p:nvSpPr>
        <p:spPr>
          <a:xfrm>
            <a:off x="4705137" y="4031865"/>
            <a:ext cx="2686263" cy="523220"/>
          </a:xfrm>
          <a:prstGeom prst="rect">
            <a:avLst/>
          </a:prstGeom>
          <a:noFill/>
        </p:spPr>
        <p:txBody>
          <a:bodyPr wrap="square" rtlCol="0">
            <a:spAutoFit/>
          </a:bodyPr>
          <a:lstStyle/>
          <a:p>
            <a:pPr algn="ctr"/>
            <a:r>
              <a:rPr lang="en-GB" sz="1400" dirty="0"/>
              <a:t>Places like Cornwall with beaches may well benefit</a:t>
            </a:r>
          </a:p>
        </p:txBody>
      </p:sp>
      <p:sp>
        <p:nvSpPr>
          <p:cNvPr id="14" name="Rectangle 13">
            <a:extLst>
              <a:ext uri="{FF2B5EF4-FFF2-40B4-BE49-F238E27FC236}">
                <a16:creationId xmlns:a16="http://schemas.microsoft.com/office/drawing/2014/main" id="{C5D56421-B846-4DBC-A20E-D92E7E261E57}"/>
              </a:ext>
            </a:extLst>
          </p:cNvPr>
          <p:cNvSpPr/>
          <p:nvPr/>
        </p:nvSpPr>
        <p:spPr>
          <a:xfrm>
            <a:off x="644764" y="4936184"/>
            <a:ext cx="10750084" cy="109191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Tourism Economics forecasts a 26% drop in domestic arrivals this year, compared to a much sharper 30% drop in international arrivals in the UK.  However it expects domestic travel to bounce back to its peak much faster to previous levels in 2021-22 compared to 2023-34 for international arrivals.</a:t>
            </a:r>
          </a:p>
        </p:txBody>
      </p:sp>
      <p:pic>
        <p:nvPicPr>
          <p:cNvPr id="3082" name="Picture 10" descr="https://www.theparksalliance.org/wp-content/uploads/2016/01/ausbury.png">
            <a:extLst>
              <a:ext uri="{FF2B5EF4-FFF2-40B4-BE49-F238E27FC236}">
                <a16:creationId xmlns:a16="http://schemas.microsoft.com/office/drawing/2014/main" id="{98F70913-C6E5-4018-AB06-9E4FC37868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835"/>
          <a:stretch/>
        </p:blipFill>
        <p:spPr bwMode="auto">
          <a:xfrm>
            <a:off x="7617491" y="2071571"/>
            <a:ext cx="2920963" cy="188443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5838145-9AC7-402E-980D-E52E538CADD3}"/>
              </a:ext>
            </a:extLst>
          </p:cNvPr>
          <p:cNvSpPr txBox="1"/>
          <p:nvPr/>
        </p:nvSpPr>
        <p:spPr>
          <a:xfrm>
            <a:off x="7709592" y="4031866"/>
            <a:ext cx="2686263" cy="738664"/>
          </a:xfrm>
          <a:prstGeom prst="rect">
            <a:avLst/>
          </a:prstGeom>
          <a:noFill/>
        </p:spPr>
        <p:txBody>
          <a:bodyPr wrap="square" rtlCol="0">
            <a:spAutoFit/>
          </a:bodyPr>
          <a:lstStyle/>
          <a:p>
            <a:pPr algn="ctr"/>
            <a:r>
              <a:rPr lang="en-GB" sz="1400" dirty="0"/>
              <a:t>Regional and local parks like Ouseburn where you can social distance</a:t>
            </a:r>
          </a:p>
        </p:txBody>
      </p:sp>
    </p:spTree>
    <p:extLst>
      <p:ext uri="{BB962C8B-B14F-4D97-AF65-F5344CB8AC3E}">
        <p14:creationId xmlns:p14="http://schemas.microsoft.com/office/powerpoint/2010/main" val="1172320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843B7F-D531-44DD-B0F9-6BC31BCDB799}"/>
              </a:ext>
            </a:extLst>
          </p:cNvPr>
          <p:cNvSpPr>
            <a:spLocks noGrp="1"/>
          </p:cNvSpPr>
          <p:nvPr>
            <p:ph type="body" sz="quarter" idx="10"/>
          </p:nvPr>
        </p:nvSpPr>
        <p:spPr/>
        <p:txBody>
          <a:bodyPr/>
          <a:lstStyle/>
          <a:p>
            <a:r>
              <a:rPr lang="en-GB" dirty="0"/>
              <a:t>How mail can drive commercial value to you</a:t>
            </a:r>
          </a:p>
        </p:txBody>
      </p:sp>
    </p:spTree>
    <p:extLst>
      <p:ext uri="{BB962C8B-B14F-4D97-AF65-F5344CB8AC3E}">
        <p14:creationId xmlns:p14="http://schemas.microsoft.com/office/powerpoint/2010/main" val="1005940528"/>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2597</Words>
  <Application>Microsoft Office PowerPoint</Application>
  <PresentationFormat>Widescreen</PresentationFormat>
  <Paragraphs>250</Paragraphs>
  <Slides>24</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Impact</vt:lpstr>
      <vt:lpstr>Office Theme</vt:lpstr>
      <vt:lpstr>Using mail to  drive commercial  outcomes  for your business </vt:lpstr>
      <vt:lpstr>PowerPoint Presentation</vt:lpstr>
      <vt:lpstr>Prior to covid, staycations were driving good business</vt:lpstr>
      <vt:lpstr>What’s changed in buying behaviour</vt:lpstr>
      <vt:lpstr>Some of the headlines</vt:lpstr>
      <vt:lpstr>Businesses need to innovate to survive</vt:lpstr>
      <vt:lpstr>Industry support to get back to visitor numbers</vt:lpstr>
      <vt:lpstr>Some things may experience boom</vt:lpstr>
      <vt:lpstr>PowerPoint Presentation</vt:lpstr>
      <vt:lpstr>Jicmail gives us gold standard data</vt:lpstr>
      <vt:lpstr>Engagement rates with entertainment mail</vt:lpstr>
      <vt:lpstr>What are entertainment co’s sending?</vt:lpstr>
      <vt:lpstr>physical actions</vt:lpstr>
      <vt:lpstr>MAIL DRIVES COMMERCIAL ACTIONS</vt:lpstr>
      <vt:lpstr>All SORTS OF GROUPS ENGAGE WITH MAIL</vt:lpstr>
      <vt:lpstr>All age groups engage with mail</vt:lpstr>
      <vt:lpstr>frequency above average</vt:lpstr>
      <vt:lpstr>Content type drives all sorts of actions</vt:lpstr>
      <vt:lpstr>PowerPoint Presentation</vt:lpstr>
      <vt:lpstr>The Glendale show used door drop to boost visitor numbers</vt:lpstr>
      <vt:lpstr>A MAIL MADE EASY PARTNERSHIP HELPED LAUNCH A NEW ART FAIR </vt:lpstr>
      <vt:lpstr>Using door drop to relaunch their business after a big refurbishment</vt:lpstr>
      <vt:lpstr>TO SUM UP – door drop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2020-06-03T16:13:26Z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amanda.griffiths@royalmail.com</vt:lpwstr>
  </property>
  <property fmtid="{D5CDD505-2E9C-101B-9397-08002B2CF9AE}" pid="5" name="MSIP_Label_980f36f3-41a5-4f45-a6a2-e224f336accd_SetDate">
    <vt:lpwstr>2020-03-04T12:51:15.1685097Z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ies>
</file>