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8" r:id="rId6"/>
    <p:sldId id="2147376633" r:id="rId7"/>
    <p:sldId id="2147376635" r:id="rId8"/>
    <p:sldId id="2147376634" r:id="rId9"/>
    <p:sldId id="1677" r:id="rId10"/>
    <p:sldId id="2747" r:id="rId11"/>
    <p:sldId id="2147376533" r:id="rId12"/>
    <p:sldId id="2737" r:id="rId13"/>
    <p:sldId id="572" r:id="rId14"/>
    <p:sldId id="2147376534" r:id="rId15"/>
    <p:sldId id="3626" r:id="rId16"/>
    <p:sldId id="2147376636" r:id="rId17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121"/>
    <a:srgbClr val="333333"/>
    <a:srgbClr val="F44D47"/>
    <a:srgbClr val="666666"/>
    <a:srgbClr val="E32119"/>
    <a:srgbClr val="000000"/>
    <a:srgbClr val="FDC304"/>
    <a:srgbClr val="82CBD4"/>
    <a:srgbClr val="EF7E05"/>
    <a:srgbClr val="1BACE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1527AD-A3C9-4F57-81F3-6F9F04F17D8F}" v="80" dt="2025-01-24T13:02:06.0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3792" autoAdjust="0"/>
  </p:normalViewPr>
  <p:slideViewPr>
    <p:cSldViewPr snapToGrid="0">
      <p:cViewPr varScale="1">
        <p:scale>
          <a:sx n="107" d="100"/>
          <a:sy n="107" d="100"/>
        </p:scale>
        <p:origin x="81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186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27/01/2025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27/01/2025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usersoftwares.com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owerusersoftwares.com/terms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usersoftwares.com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owerusersoftwares.com/term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template was inserted from Power-user, the productivity add-in for PowerPoint, Excel and Word.</a:t>
            </a:r>
          </a:p>
          <a:p>
            <a:r>
              <a:rPr lang="en-GB" dirty="0"/>
              <a:t>Install Power-user to access thousands of templates, icons, maps, diagrams and charts with Power-user.</a:t>
            </a:r>
          </a:p>
          <a:p>
            <a:r>
              <a:rPr lang="en-GB" dirty="0"/>
              <a:t>Visit </a:t>
            </a:r>
            <a:r>
              <a:rPr lang="en-GB" dirty="0">
                <a:hlinkClick r:id="rId3"/>
              </a:rPr>
              <a:t>https://www.powerusersoftwares.com/</a:t>
            </a:r>
            <a:endParaRPr lang="en-GB" dirty="0"/>
          </a:p>
          <a:p>
            <a:r>
              <a:rPr lang="en-GB" dirty="0"/>
              <a:t>©Power-user SAS, terms of license: </a:t>
            </a:r>
            <a:r>
              <a:rPr lang="en-GB" dirty="0">
                <a:hlinkClick r:id="rId4"/>
              </a:rPr>
              <a:t>https://www.powerusersoftwares.com/terms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76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template was inserted from Power-user, the productivity add-in for PowerPoint, Excel and Word.</a:t>
            </a:r>
          </a:p>
          <a:p>
            <a:r>
              <a:rPr lang="en-GB" dirty="0"/>
              <a:t>Install Power-user to access thousands of templates, icons, maps, diagrams and charts with Power-user.</a:t>
            </a:r>
          </a:p>
          <a:p>
            <a:r>
              <a:rPr lang="en-GB" dirty="0"/>
              <a:t>Visit </a:t>
            </a:r>
            <a:r>
              <a:rPr lang="en-GB" dirty="0">
                <a:hlinkClick r:id="rId3"/>
              </a:rPr>
              <a:t>https://www.powerusersoftwares.com/</a:t>
            </a:r>
            <a:endParaRPr lang="en-GB" dirty="0"/>
          </a:p>
          <a:p>
            <a:r>
              <a:rPr lang="en-GB" dirty="0"/>
              <a:t>©Power-user SAS, terms of license: </a:t>
            </a:r>
            <a:r>
              <a:rPr lang="en-GB" dirty="0">
                <a:hlinkClick r:id="rId4"/>
              </a:rPr>
              <a:t>https://www.powerusersoftwares.com/terms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76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sitting at a table&#10;&#10;Description automatically generated">
            <a:extLst>
              <a:ext uri="{FF2B5EF4-FFF2-40B4-BE49-F238E27FC236}">
                <a16:creationId xmlns:a16="http://schemas.microsoft.com/office/drawing/2014/main" id="{3747B2C2-D7DB-F96A-CA19-BCB21C005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"/>
          <a:stretch/>
        </p:blipFill>
        <p:spPr>
          <a:xfrm>
            <a:off x="0" y="0"/>
            <a:ext cx="12209138" cy="6857999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673D9D7-75A6-4AE4-226E-79C397A287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6CB0B91-34B3-9F5A-BAC8-A94E7886C5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CBE09BC7-40D7-5252-6C1C-F503A117A8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65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red dart hitting the center of a dartboard&#10;&#10;Description automatically generated">
            <a:extLst>
              <a:ext uri="{FF2B5EF4-FFF2-40B4-BE49-F238E27FC236}">
                <a16:creationId xmlns:a16="http://schemas.microsoft.com/office/drawing/2014/main" id="{06ECAB87-E9E8-9269-808A-AE4DA532E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989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E891-B959-F4FF-6A83-B74767453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D34DE-EF1F-16E6-F0D2-10F19E757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F44D47-D220-6FFA-2D73-0A6D2C428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FC88151-035A-659B-D320-5D73A11CB7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4544" y="1781175"/>
            <a:ext cx="9857140" cy="436076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9144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3716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DBCA269-E9DF-2374-02B1-C006B6314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EDIT, E.G.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0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P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group of kids pulling a rope&#10;&#10;Description automatically generated">
            <a:extLst>
              <a:ext uri="{FF2B5EF4-FFF2-40B4-BE49-F238E27FC236}">
                <a16:creationId xmlns:a16="http://schemas.microsoft.com/office/drawing/2014/main" id="{56250658-E613-41DD-E1F3-EBA5C6916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5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C2E891-B959-F4FF-6A83-B74767453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D34DE-EF1F-16E6-F0D2-10F19E757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2146C0-C60E-7AAF-EBD4-64C0DB26B87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4544" y="1781175"/>
            <a:ext cx="9857140" cy="436076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 b="1">
                <a:solidFill>
                  <a:schemeClr val="bg1"/>
                </a:solidFill>
              </a:defRPr>
            </a:lvl1pPr>
            <a:lvl2pPr marL="9144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1371600" indent="-457200">
              <a:buClr>
                <a:schemeClr val="accent1"/>
              </a:buClr>
              <a:buSzPct val="100000"/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D150C-BED2-6991-33E2-B68B31852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ACC9F6F-C062-025D-B837-A281429D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EDIT, E.G.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743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100677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single title, upper case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10039124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DCCE5-13D3-CE70-0806-5B9AFDFE4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1BA0255-B68A-F247-A437-8EA9512663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75563C-D454-5866-91F5-422E7E96B7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567530D-C0DE-CB06-FBF9-CAD198CA90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33A244C7-8D54-ABB4-6BD3-94A6070E2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90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8C296-1AF5-F847-854D-2C0B9016D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1009627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double title,</a:t>
            </a:r>
            <a:br>
              <a:rPr lang="en-US" dirty="0"/>
            </a:br>
            <a:r>
              <a:rPr lang="en-US" dirty="0"/>
              <a:t>upper case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BC905B-966A-324C-BD60-0E81083AC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5" y="1468614"/>
            <a:ext cx="10067699" cy="27591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CE2DE8-03B2-4D41-8C78-EBE9436DA30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E697FE-9F90-4E61-A5A4-654ACBE73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A0B263F-3014-55F6-0546-D7E9A23B80C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157C870-9501-4331-FCE1-7C5D289D15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CE69A10F-CEFA-57E0-B395-AB5769B8D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EEC3C1A-4249-C6CD-BEE3-3632FD25D9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3292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W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lose-up of a windmill&#10;&#10;Description automatically generated">
            <a:extLst>
              <a:ext uri="{FF2B5EF4-FFF2-40B4-BE49-F238E27FC236}">
                <a16:creationId xmlns:a16="http://schemas.microsoft.com/office/drawing/2014/main" id="{615FB81F-FAC9-B398-6A98-C241E9E2D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7972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0F66D9-CD2E-B4EF-3856-45381210F9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1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erson reading a paper&#10;&#10;Description automatically generated">
            <a:extLst>
              <a:ext uri="{FF2B5EF4-FFF2-40B4-BE49-F238E27FC236}">
                <a16:creationId xmlns:a16="http://schemas.microsoft.com/office/drawing/2014/main" id="{3747269B-3FFA-D268-DCDB-A7CC7BCCA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199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2" y="-1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B8FB92-66BA-B898-5637-878EF6BC97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11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h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hild sitting in a chair with his feet on the radiator&#10;&#10;Description automatically generated">
            <a:extLst>
              <a:ext uri="{FF2B5EF4-FFF2-40B4-BE49-F238E27FC236}">
                <a16:creationId xmlns:a16="http://schemas.microsoft.com/office/drawing/2014/main" id="{CEAC376B-CCB0-2363-6C56-83FCF3F8C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DE8BC-FDB4-6154-C871-0783F60E23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6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Sun shining through the leaves of a plant&#10;&#10;Description automatically generated">
            <a:extLst>
              <a:ext uri="{FF2B5EF4-FFF2-40B4-BE49-F238E27FC236}">
                <a16:creationId xmlns:a16="http://schemas.microsoft.com/office/drawing/2014/main" id="{F18017F1-DFA3-5309-EB08-6A9E10AE3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161" cy="6862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4177"/>
            <a:ext cx="12203553" cy="6862177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E0E154-6A25-2A4A-3E15-9C6348423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08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opening a letter&#10;&#10;Description automatically generated">
            <a:extLst>
              <a:ext uri="{FF2B5EF4-FFF2-40B4-BE49-F238E27FC236}">
                <a16:creationId xmlns:a16="http://schemas.microsoft.com/office/drawing/2014/main" id="{FD803DEC-AE53-3DD8-25E4-14BC033CC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04FCE-67E0-37DA-59FC-590BE9BFF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06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erson holding a trophy&#10;&#10;Description automatically generated">
            <a:extLst>
              <a:ext uri="{FF2B5EF4-FFF2-40B4-BE49-F238E27FC236}">
                <a16:creationId xmlns:a16="http://schemas.microsoft.com/office/drawing/2014/main" id="{98EA204B-B88F-774C-B8FC-1737FCFE6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3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child in a garment holding a barbell&#10;&#10;Description automatically generated">
            <a:extLst>
              <a:ext uri="{FF2B5EF4-FFF2-40B4-BE49-F238E27FC236}">
                <a16:creationId xmlns:a16="http://schemas.microsoft.com/office/drawing/2014/main" id="{8B2B9B5B-81FB-F17D-3E14-3636164713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8666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4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DBB20C6A-C347-EBF1-B98B-A8DF1551C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FF5E309-D550-02BD-695F-41FC141132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37474BBE-261E-CE92-2409-6CC0FC03F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363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Le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person jumping in the air&#10;&#10;Description automatically generated">
            <a:extLst>
              <a:ext uri="{FF2B5EF4-FFF2-40B4-BE49-F238E27FC236}">
                <a16:creationId xmlns:a16="http://schemas.microsoft.com/office/drawing/2014/main" id="{C7A8A9E9-53E7-CAF4-4CAC-31F63B2E9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018" y="0"/>
            <a:ext cx="12196017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018" y="0"/>
            <a:ext cx="12196017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3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B055BB-1529-C50D-CBCF-F628B50B4C3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group of women hugging in a doorway&#10;&#10;Description automatically generated">
            <a:extLst>
              <a:ext uri="{FF2B5EF4-FFF2-40B4-BE49-F238E27FC236}">
                <a16:creationId xmlns:a16="http://schemas.microsoft.com/office/drawing/2014/main" id="{44F0A615-6D8F-D83D-B4CF-11D559B3F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1219200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404A4-47A7-E7C4-0A56-CA60C4C34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191999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1E86E8-D6DF-AA20-3BF4-097B26D38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9024-86C2-D8D2-05E9-BB4065BCA7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2D625-6327-C60A-C457-754D161AC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79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BAD6FF-2C18-B6DE-7C43-6A3405FA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E7AB0-5A82-805E-31C3-ACFDAB4A4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0B18E9-00FF-1497-33D7-6BAFFE7A1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47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EBDDC6-21E8-07E3-5F83-CCE0FC6C6FE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BAD6FF-2C18-B6DE-7C43-6A3405FA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3767" y="2396025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03CEC-3C11-D151-C389-E5C20874E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20725AC2-C666-6A35-B249-2BA790DEA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91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Skate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person sitting on a skateboard with her arms outstretched&#10;&#10;Description automatically generated">
            <a:extLst>
              <a:ext uri="{FF2B5EF4-FFF2-40B4-BE49-F238E27FC236}">
                <a16:creationId xmlns:a16="http://schemas.microsoft.com/office/drawing/2014/main" id="{D39316BD-BF8E-85A5-A660-2012622487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207678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98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close-up of a graph&#10;&#10;Description automatically generated">
            <a:extLst>
              <a:ext uri="{FF2B5EF4-FFF2-40B4-BE49-F238E27FC236}">
                <a16:creationId xmlns:a16="http://schemas.microsoft.com/office/drawing/2014/main" id="{B2C8C370-F749-841F-1670-8CF0F3341B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678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5940"/>
            <a:ext cx="12207678" cy="68639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11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group of people laughing while looking at a phone&#10;&#10;Description automatically generated">
            <a:extLst>
              <a:ext uri="{FF2B5EF4-FFF2-40B4-BE49-F238E27FC236}">
                <a16:creationId xmlns:a16="http://schemas.microsoft.com/office/drawing/2014/main" id="{5C084F28-5243-2540-6012-D6687E66A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1520"/>
            <a:ext cx="12192000" cy="6869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-1"/>
            <a:ext cx="12200682" cy="68695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12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Ke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close-up of a keyboard&#10;&#10;Description automatically generated">
            <a:extLst>
              <a:ext uri="{FF2B5EF4-FFF2-40B4-BE49-F238E27FC236}">
                <a16:creationId xmlns:a16="http://schemas.microsoft.com/office/drawing/2014/main" id="{B16AC698-A3D4-7B74-453B-78192D0B6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767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917D75-75C1-F88B-C3F0-40617987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1" y="0"/>
            <a:ext cx="12207677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63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8891A-1B49-7E81-A9D1-1CF8C21C789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DDB04-6D01-FF80-1980-FDD54FE00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9F4426-A095-BFAB-0470-E4BBEB7BAE40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BB35E-3D3B-E87B-066F-3B97A26F8F78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E6FB35-132C-405E-3A0C-C9A9249C786E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674EA6-27FD-7C7D-1475-E8244190EBC4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E2AA7-BAC6-23DA-8D55-0F03CADEF284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AB754-A131-147D-A9AE-576DDEC47CA3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26DB2-3B30-46C2-416B-10616938F124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91CBE39-184A-A0B7-DA27-EF514D9D4FD1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96B23-43CF-DCD2-5325-27718AEB2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D53B08-74AE-EB4C-6E5B-BBFFA0A06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6201096-4877-2A97-D8CA-CB0620EBC7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EEDA-90AC-B4A3-3819-15869811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31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,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7E58F1E-BE42-005F-61DA-303AF0C93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9567541-6B89-459A-8389-EA678A028EED}"/>
              </a:ext>
            </a:extLst>
          </p:cNvPr>
          <p:cNvSpPr/>
          <p:nvPr userDrawn="1"/>
        </p:nvSpPr>
        <p:spPr>
          <a:xfrm>
            <a:off x="106326" y="6609810"/>
            <a:ext cx="1493186" cy="16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8EA749-2134-FC2B-483D-5BE450CD3A22}"/>
              </a:ext>
            </a:extLst>
          </p:cNvPr>
          <p:cNvSpPr txBox="1"/>
          <p:nvPr userDrawn="1"/>
        </p:nvSpPr>
        <p:spPr>
          <a:xfrm flipH="1" flipV="1">
            <a:off x="5724393" y="3626208"/>
            <a:ext cx="774571" cy="22159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C53A91-1C2E-7549-551D-F64DA266ECFB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1F77CA-8475-8A83-5294-69CCAF54FD54}"/>
              </a:ext>
            </a:extLst>
          </p:cNvPr>
          <p:cNvCxnSpPr>
            <a:cxnSpLocks/>
          </p:cNvCxnSpPr>
          <p:nvPr userDrawn="1"/>
        </p:nvCxnSpPr>
        <p:spPr>
          <a:xfrm>
            <a:off x="1848187" y="1936205"/>
            <a:ext cx="3806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C1E353-1A4A-567E-772B-1C8F3775DB4F}"/>
              </a:ext>
            </a:extLst>
          </p:cNvPr>
          <p:cNvCxnSpPr>
            <a:cxnSpLocks/>
          </p:cNvCxnSpPr>
          <p:nvPr userDrawn="1"/>
        </p:nvCxnSpPr>
        <p:spPr>
          <a:xfrm flipV="1">
            <a:off x="1848187" y="1920303"/>
            <a:ext cx="0" cy="3229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D84219-E493-B6AB-9472-604A6059B963}"/>
              </a:ext>
            </a:extLst>
          </p:cNvPr>
          <p:cNvCxnSpPr>
            <a:cxnSpLocks/>
          </p:cNvCxnSpPr>
          <p:nvPr userDrawn="1"/>
        </p:nvCxnSpPr>
        <p:spPr>
          <a:xfrm>
            <a:off x="1840236" y="5138228"/>
            <a:ext cx="38066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137C3FA-4087-AD74-949D-725DD73C51FD}"/>
              </a:ext>
            </a:extLst>
          </p:cNvPr>
          <p:cNvCxnSpPr>
            <a:cxnSpLocks/>
          </p:cNvCxnSpPr>
          <p:nvPr userDrawn="1"/>
        </p:nvCxnSpPr>
        <p:spPr>
          <a:xfrm>
            <a:off x="6518279" y="1936205"/>
            <a:ext cx="3775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FF4872E-9A1A-0972-CF8B-3C85AD9E64C0}"/>
              </a:ext>
            </a:extLst>
          </p:cNvPr>
          <p:cNvCxnSpPr>
            <a:cxnSpLocks/>
          </p:cNvCxnSpPr>
          <p:nvPr userDrawn="1"/>
        </p:nvCxnSpPr>
        <p:spPr>
          <a:xfrm>
            <a:off x="6526230" y="5130683"/>
            <a:ext cx="3775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4DEB20A-F436-3145-CDBC-7DAD4055765D}"/>
              </a:ext>
            </a:extLst>
          </p:cNvPr>
          <p:cNvSpPr txBox="1"/>
          <p:nvPr userDrawn="1"/>
        </p:nvSpPr>
        <p:spPr>
          <a:xfrm>
            <a:off x="5724393" y="1201490"/>
            <a:ext cx="774571" cy="22159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C9E597-0002-1174-B578-B963D49FD97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93709" y="1920303"/>
            <a:ext cx="0" cy="3217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628D924D-92B0-ED7F-50C5-E896DD6A8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876" y="2298702"/>
            <a:ext cx="8173940" cy="2454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here, in sentence case, without quotation marks. Quote here, in sentence case, without quotation marks. Quote here, in sentence case, without quotation marks.</a:t>
            </a:r>
          </a:p>
          <a:p>
            <a:pPr lvl="0"/>
            <a:endParaRPr lang="en-US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23DE9BE-169D-B8FD-00E2-97B3065632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8279" y="5257800"/>
            <a:ext cx="3775429" cy="3293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0"/>
          <a:lstStyle>
            <a:lvl1pPr marL="0" indent="0" algn="r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source or person’s name here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0F0FB253-7CB9-CC74-6108-34DD2E0380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2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E11396B2-978D-E846-6727-E0680EDA7C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3793"/>
            <a:ext cx="12201228" cy="685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"/>
          <a:stretch/>
        </p:blipFill>
        <p:spPr>
          <a:xfrm>
            <a:off x="0" y="-3792"/>
            <a:ext cx="12215242" cy="6865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2D5759CB-E0F3-21AE-5869-DD3E0AC300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6AA415C-1070-2553-E822-9B87D3351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91108AA1-0A1F-B944-AA04-34C1C2806A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334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Jo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62B3D5CD-537F-93EF-2D7A-F5FE184E26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8683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46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99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Self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couple of people taking a selfie&#10;&#10;Description automatically generated">
            <a:extLst>
              <a:ext uri="{FF2B5EF4-FFF2-40B4-BE49-F238E27FC236}">
                <a16:creationId xmlns:a16="http://schemas.microsoft.com/office/drawing/2014/main" id="{5F687EFD-9136-A143-2913-E317FDABB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732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6732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9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Tre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hild reaching out to touch a tree&#10;&#10;Description automatically generated">
            <a:extLst>
              <a:ext uri="{FF2B5EF4-FFF2-40B4-BE49-F238E27FC236}">
                <a16:creationId xmlns:a16="http://schemas.microsoft.com/office/drawing/2014/main" id="{74744EF0-BCC8-B882-9BA2-17FB6F1BA2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6732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5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Typ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erson typing on a computer&#10;&#10;Description automatically generated">
            <a:extLst>
              <a:ext uri="{FF2B5EF4-FFF2-40B4-BE49-F238E27FC236}">
                <a16:creationId xmlns:a16="http://schemas.microsoft.com/office/drawing/2014/main" id="{7F0C4A4A-49DC-834D-AC3F-A56C4F6DFC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7" y="0"/>
            <a:ext cx="12200766" cy="6873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" r="961"/>
          <a:stretch/>
        </p:blipFill>
        <p:spPr>
          <a:xfrm>
            <a:off x="-4018" y="1"/>
            <a:ext cx="12200766" cy="6873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A1E91-7A8F-AB9D-C4FF-87EFCF5EE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1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6F284D-C198-8A4A-6135-E882F78B6B8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3C3B88-18EA-77F2-68A1-373076526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3BB1AE-05EB-FFE4-B958-9E536EE9E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385E8B7-6F34-8B37-FBC0-FA5FA2BBE9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</p:spTree>
    <p:extLst>
      <p:ext uri="{BB962C8B-B14F-4D97-AF65-F5344CB8AC3E}">
        <p14:creationId xmlns:p14="http://schemas.microsoft.com/office/powerpoint/2010/main" val="1823509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, No In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8680EE-E3CF-C6C2-CB48-58D3A2AED3E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2C136E-16D2-0EF9-3E60-896BD8308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F2FF778-7697-6DD7-DD59-A5CDAA0E1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57" y="1733550"/>
            <a:ext cx="9005887" cy="33909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“Statement here, sentence case, with or without quotation marks.”</a:t>
            </a:r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AFABC617-4291-C37A-B122-59D4A2198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2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803-1BF7-40EA-AC91-081933E6A3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4141" y="1779739"/>
            <a:ext cx="5452876" cy="44231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1A7618-3887-4838-98CE-FDFA033A94B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41B46AD-0363-49D0-9A55-12F4487A1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9C4766-C987-4787-8811-9BA501FABE5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9757" y="1779739"/>
            <a:ext cx="5452876" cy="442313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3C18F-C2F7-F6FB-2CA1-32B696DEE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34D61CE-B03E-894A-D61E-D31C888307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9CB51C3-B144-48BC-390F-EC5617C2D7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B011B905-DED4-9890-3913-569F0D294D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FF65AB8-AD4B-F6C6-3699-181B7020A0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673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105655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8CB4004A-0774-9F68-17C4-398589D6E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88BEAD9-9CB8-754F-DD5A-9E4036001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, Leav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 descr="A close-up of a tree&#10;&#10;Description automatically generated">
            <a:extLst>
              <a:ext uri="{FF2B5EF4-FFF2-40B4-BE49-F238E27FC236}">
                <a16:creationId xmlns:a16="http://schemas.microsoft.com/office/drawing/2014/main" id="{EDD2A056-5B1B-049B-DA50-3D7FB69ED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C6CDD1-A880-79CA-B91B-6B58E13BE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51983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5B804615-3677-3B68-B831-34621A05F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8F97505-45A9-0A8C-5236-18B49815FD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351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, R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holding a stack of papers&#10;&#10;Description automatically generated">
            <a:extLst>
              <a:ext uri="{FF2B5EF4-FFF2-40B4-BE49-F238E27FC236}">
                <a16:creationId xmlns:a16="http://schemas.microsoft.com/office/drawing/2014/main" id="{55FCA34E-D4EB-0ACE-A525-765EC644E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0"/>
            <a:ext cx="6096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6CDD1-A880-79CA-B91B-6B58E13BE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362616" y="110507"/>
            <a:ext cx="1836000" cy="2431842"/>
          </a:xfrm>
          <a:prstGeom prst="rect">
            <a:avLst/>
          </a:prstGeom>
        </p:spPr>
      </p:pic>
      <p:pic>
        <p:nvPicPr>
          <p:cNvPr id="2" name="Picture 1" descr="Marketreach Logo">
            <a:extLst>
              <a:ext uri="{FF2B5EF4-FFF2-40B4-BE49-F238E27FC236}">
                <a16:creationId xmlns:a16="http://schemas.microsoft.com/office/drawing/2014/main" id="{22E8753F-B9AA-B56B-5C17-46F5CEBE9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39CC3-B85A-CD5D-2940-0D9115B177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685648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row of colorful houses&#10;&#10;Description automatically generated">
            <a:extLst>
              <a:ext uri="{FF2B5EF4-FFF2-40B4-BE49-F238E27FC236}">
                <a16:creationId xmlns:a16="http://schemas.microsoft.com/office/drawing/2014/main" id="{8EC0BCA7-E2C9-A700-89E2-A057F988D9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74"/>
            <a:ext cx="12192000" cy="6857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"/>
          <a:stretch/>
        </p:blipFill>
        <p:spPr>
          <a:xfrm>
            <a:off x="0" y="0"/>
            <a:ext cx="12211770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FD3053F-5558-BD67-AA8E-D2AF137FD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2E6DDC2-744E-08E6-97D5-2B83035F8E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B97EBEBA-92EF-4B0E-BEFA-41E77572C7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063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17909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Rea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10CF9-87BA-BE1D-2919-600FB43B6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84" y="1"/>
            <a:ext cx="6096003" cy="6859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C389-977C-B54D-2B2B-16085ACED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r="1"/>
          <a:stretch/>
        </p:blipFill>
        <p:spPr>
          <a:xfrm>
            <a:off x="7094" y="109908"/>
            <a:ext cx="1838585" cy="2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59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arg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E09E114B-6E22-6D01-0E76-FBAAB2B72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302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4DB94D-4B52-907D-BB5E-4BC63260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3277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D6EEFA5-F76B-91AF-8EEB-9041F1C6CF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3097" y="6363979"/>
            <a:ext cx="4680000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CC389-977C-B54D-2B2B-16085ACED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95" r="1"/>
          <a:stretch/>
        </p:blipFill>
        <p:spPr>
          <a:xfrm>
            <a:off x="7094" y="109908"/>
            <a:ext cx="1838585" cy="24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73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065230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9785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49785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63C8E-9F0F-4046-A264-6A18A57D022C}"/>
              </a:ext>
            </a:extLst>
          </p:cNvPr>
          <p:cNvSpPr/>
          <p:nvPr userDrawn="1"/>
        </p:nvSpPr>
        <p:spPr>
          <a:xfrm>
            <a:off x="4500922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E954C-0710-40FA-98A2-EB54FBFAE9A0}"/>
              </a:ext>
            </a:extLst>
          </p:cNvPr>
          <p:cNvSpPr/>
          <p:nvPr userDrawn="1"/>
        </p:nvSpPr>
        <p:spPr>
          <a:xfrm>
            <a:off x="7936614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35">
            <a:extLst>
              <a:ext uri="{FF2B5EF4-FFF2-40B4-BE49-F238E27FC236}">
                <a16:creationId xmlns:a16="http://schemas.microsoft.com/office/drawing/2014/main" id="{F763D85A-53EF-21E0-AE8D-8387C9A867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1169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B4BE02F9-0984-31D3-FB53-BAE64616F9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85477" y="2016564"/>
            <a:ext cx="30090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" name="Text Placeholder 40">
            <a:extLst>
              <a:ext uri="{FF2B5EF4-FFF2-40B4-BE49-F238E27FC236}">
                <a16:creationId xmlns:a16="http://schemas.microsoft.com/office/drawing/2014/main" id="{7205860A-8A37-A13F-D556-FEF702702A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85477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08E500C8-CDAC-8D97-2991-BE727CA62A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21169" y="3191398"/>
            <a:ext cx="3009014" cy="291169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7D0FF3-0A47-41C5-12E1-5A525BD272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4E14BF-8B23-28F5-583B-ECDEF02940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2CCA124-1025-BAA2-C889-03963E028A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0" name="Picture 9" descr="Marketreach Logo">
            <a:extLst>
              <a:ext uri="{FF2B5EF4-FFF2-40B4-BE49-F238E27FC236}">
                <a16:creationId xmlns:a16="http://schemas.microsoft.com/office/drawing/2014/main" id="{7636FC22-BE0F-8D27-97BB-85FC1C76CB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266B453-DF27-16A7-09CE-C1004E22EC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687565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C5413A5D-B0DB-4840-A6F5-293DCA8C23D9}"/>
              </a:ext>
            </a:extLst>
          </p:cNvPr>
          <p:cNvSpPr/>
          <p:nvPr userDrawn="1"/>
        </p:nvSpPr>
        <p:spPr>
          <a:xfrm>
            <a:off x="4792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47ACD3-9D3A-184E-A273-6B9AD0E17160}"/>
              </a:ext>
            </a:extLst>
          </p:cNvPr>
          <p:cNvSpPr/>
          <p:nvPr userDrawn="1"/>
        </p:nvSpPr>
        <p:spPr>
          <a:xfrm>
            <a:off x="33616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1937D-5E8B-4442-A129-2CC064F9A1E0}"/>
              </a:ext>
            </a:extLst>
          </p:cNvPr>
          <p:cNvSpPr/>
          <p:nvPr userDrawn="1"/>
        </p:nvSpPr>
        <p:spPr>
          <a:xfrm>
            <a:off x="6244059" y="2002478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375A71-02A2-4AE6-9C69-5955E9F54FC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D82E014-C022-4946-BD0C-5DFBBCBF6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4 stages</a:t>
            </a:r>
            <a:endParaRPr lang="en-GB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0BE2C-2F41-C94A-99E2-9E9C8539EC62}"/>
              </a:ext>
            </a:extLst>
          </p:cNvPr>
          <p:cNvSpPr/>
          <p:nvPr userDrawn="1"/>
        </p:nvSpPr>
        <p:spPr>
          <a:xfrm>
            <a:off x="9133199" y="2002478"/>
            <a:ext cx="2572799" cy="3991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35">
            <a:extLst>
              <a:ext uri="{FF2B5EF4-FFF2-40B4-BE49-F238E27FC236}">
                <a16:creationId xmlns:a16="http://schemas.microsoft.com/office/drawing/2014/main" id="{E3A1F728-6770-25C5-FFE3-6210F85031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3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40">
            <a:extLst>
              <a:ext uri="{FF2B5EF4-FFF2-40B4-BE49-F238E27FC236}">
                <a16:creationId xmlns:a16="http://schemas.microsoft.com/office/drawing/2014/main" id="{17A79DCA-9E7C-15E0-0180-D999B7F86F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63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703FF1C4-9C5B-35BA-15F7-F494998BFE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087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189ED043-4BA4-C358-3565-37D485B1DA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087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4E3D54FB-EB18-FB2D-F9F6-5D64A2A4FB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110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9" name="Text Placeholder 40">
            <a:extLst>
              <a:ext uri="{FF2B5EF4-FFF2-40B4-BE49-F238E27FC236}">
                <a16:creationId xmlns:a16="http://schemas.microsoft.com/office/drawing/2014/main" id="{6836EF55-6585-788F-B51D-48201A4CDF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9110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0" name="Text Placeholder 35">
            <a:extLst>
              <a:ext uri="{FF2B5EF4-FFF2-40B4-BE49-F238E27FC236}">
                <a16:creationId xmlns:a16="http://schemas.microsoft.com/office/drawing/2014/main" id="{2968FC7C-6951-F5D0-B657-188AACFBB2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80241" y="2089041"/>
            <a:ext cx="2478714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01D857A3-4772-5303-7576-9C5BB1E17CB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80241" y="3208683"/>
            <a:ext cx="2478714" cy="2703764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7CF7048-8534-8655-8968-7260CFD020A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9368AE-7CC1-7071-A02A-9D2A09DA4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F565088-9722-7082-D34D-6CCC9618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3" name="Picture 12" descr="Marketreach Logo">
            <a:extLst>
              <a:ext uri="{FF2B5EF4-FFF2-40B4-BE49-F238E27FC236}">
                <a16:creationId xmlns:a16="http://schemas.microsoft.com/office/drawing/2014/main" id="{61FCDB74-1F0F-E14C-1182-7EC092E12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592A58E-3435-1CD1-C0DF-3188DB1370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1661542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25AE843-60FB-62F0-9970-1DD05B32C229}"/>
              </a:ext>
            </a:extLst>
          </p:cNvPr>
          <p:cNvSpPr/>
          <p:nvPr userDrawn="1"/>
        </p:nvSpPr>
        <p:spPr>
          <a:xfrm>
            <a:off x="7384123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FCBF6E-B065-D460-5D1A-A063B633337B}"/>
              </a:ext>
            </a:extLst>
          </p:cNvPr>
          <p:cNvSpPr/>
          <p:nvPr userDrawn="1"/>
        </p:nvSpPr>
        <p:spPr>
          <a:xfrm>
            <a:off x="5082502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AF5689-365A-DB95-7C49-CB936A2FB276}"/>
              </a:ext>
            </a:extLst>
          </p:cNvPr>
          <p:cNvSpPr/>
          <p:nvPr userDrawn="1"/>
        </p:nvSpPr>
        <p:spPr>
          <a:xfrm>
            <a:off x="2780881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FDD73-9E09-7945-9A46-BD5E2414CC7A}"/>
              </a:ext>
            </a:extLst>
          </p:cNvPr>
          <p:cNvSpPr/>
          <p:nvPr userDrawn="1"/>
        </p:nvSpPr>
        <p:spPr>
          <a:xfrm>
            <a:off x="479260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5 stages</a:t>
            </a:r>
            <a:endParaRPr lang="en-GB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E4C20D9F-9E8A-CE52-DAA1-C21A86946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3687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10C923C8-4C98-99B6-2BD5-1AA1D9213C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3275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929AC-1069-9091-0A28-CEA3495032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7319F27D-77A3-E732-0F54-9F323C9942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75308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2D70C74C-30AC-ACA6-FF27-115C3B74C6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4896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9" name="Text Placeholder 35">
            <a:extLst>
              <a:ext uri="{FF2B5EF4-FFF2-40B4-BE49-F238E27FC236}">
                <a16:creationId xmlns:a16="http://schemas.microsoft.com/office/drawing/2014/main" id="{9A3B4B7F-D035-24D0-CC35-7A92E69CCC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6929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170D1F95-8CB0-AF85-DBCB-572162A2FF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76517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3" name="Text Placeholder 35">
            <a:extLst>
              <a:ext uri="{FF2B5EF4-FFF2-40B4-BE49-F238E27FC236}">
                <a16:creationId xmlns:a16="http://schemas.microsoft.com/office/drawing/2014/main" id="{3D550665-44CF-0CD7-8B93-8E205489E5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78550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5B024C84-674A-9337-18A2-A2CCB47285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78138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95561E-FBD4-B309-8EAA-E1AFFAB8BF13}"/>
              </a:ext>
            </a:extLst>
          </p:cNvPr>
          <p:cNvSpPr/>
          <p:nvPr userDrawn="1"/>
        </p:nvSpPr>
        <p:spPr>
          <a:xfrm>
            <a:off x="9685744" y="2016563"/>
            <a:ext cx="2052000" cy="3980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CD0E33C-E08A-51C3-6217-FDD13D9211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80171" y="2064045"/>
            <a:ext cx="1863147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8" name="Text Placeholder 40">
            <a:extLst>
              <a:ext uri="{FF2B5EF4-FFF2-40B4-BE49-F238E27FC236}">
                <a16:creationId xmlns:a16="http://schemas.microsoft.com/office/drawing/2014/main" id="{AAE66CD9-AEA5-0BBB-ADA5-D572D4CFE43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779759" y="3176784"/>
            <a:ext cx="1863971" cy="270376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AA43C-B712-5DE7-9F4D-A102BC4F7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B6229A1-DBE2-8415-655E-D443242C84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7" name="Picture 6" descr="Marketreach Logo">
            <a:extLst>
              <a:ext uri="{FF2B5EF4-FFF2-40B4-BE49-F238E27FC236}">
                <a16:creationId xmlns:a16="http://schemas.microsoft.com/office/drawing/2014/main" id="{60BBA52C-81E9-F167-6EA3-74D1FE6468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6546586-C17A-39B1-7B24-A86C402031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442130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6 stages</a:t>
            </a:r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A33D06-1EAE-4D42-BD90-9B587543E04E}"/>
              </a:ext>
            </a:extLst>
          </p:cNvPr>
          <p:cNvSpPr/>
          <p:nvPr userDrawn="1"/>
        </p:nvSpPr>
        <p:spPr>
          <a:xfrm>
            <a:off x="251813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43621B-4CB3-4E1A-A2AE-720BADB52B26}"/>
              </a:ext>
            </a:extLst>
          </p:cNvPr>
          <p:cNvSpPr/>
          <p:nvPr userDrawn="1"/>
        </p:nvSpPr>
        <p:spPr>
          <a:xfrm>
            <a:off x="221451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4F4918-3112-40A9-B65C-A32B1F402BF2}"/>
              </a:ext>
            </a:extLst>
          </p:cNvPr>
          <p:cNvSpPr/>
          <p:nvPr userDrawn="1"/>
        </p:nvSpPr>
        <p:spPr>
          <a:xfrm>
            <a:off x="419537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6A64D0-8B54-443B-8C2A-AC90A4B3C517}"/>
              </a:ext>
            </a:extLst>
          </p:cNvPr>
          <p:cNvSpPr/>
          <p:nvPr userDrawn="1"/>
        </p:nvSpPr>
        <p:spPr>
          <a:xfrm>
            <a:off x="614219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18F6E51-B6BE-439C-8449-84F6671EE3E7}"/>
              </a:ext>
            </a:extLst>
          </p:cNvPr>
          <p:cNvSpPr/>
          <p:nvPr userDrawn="1"/>
        </p:nvSpPr>
        <p:spPr>
          <a:xfrm>
            <a:off x="8132366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B57032-18CE-4064-AFE1-6A0302A02800}"/>
              </a:ext>
            </a:extLst>
          </p:cNvPr>
          <p:cNvSpPr/>
          <p:nvPr userDrawn="1"/>
        </p:nvSpPr>
        <p:spPr>
          <a:xfrm>
            <a:off x="1008405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5BE3D4E0-F635-C149-A17F-2304E79EE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704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" name="Text Placeholder 35">
            <a:extLst>
              <a:ext uri="{FF2B5EF4-FFF2-40B4-BE49-F238E27FC236}">
                <a16:creationId xmlns:a16="http://schemas.microsoft.com/office/drawing/2014/main" id="{12E7AB89-E050-AB45-70A4-7350079DEB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2405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" name="Text Placeholder 35">
            <a:extLst>
              <a:ext uri="{FF2B5EF4-FFF2-40B4-BE49-F238E27FC236}">
                <a16:creationId xmlns:a16="http://schemas.microsoft.com/office/drawing/2014/main" id="{BDE9D3C7-DA6C-CB2B-A31E-1162875CF3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326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4DD1A8DD-C95D-C873-10E6-8BACB1DE24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008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9D287025-6C27-2A5A-886B-67F944FE6C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0257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EFF10739-506D-A6CF-7243-3072D44945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11948" y="2089041"/>
            <a:ext cx="1755725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90000" anchor="ctr"/>
          <a:lstStyle>
            <a:lvl1pPr marL="0" indent="0" algn="ctr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FEAD0CE5-4212-D3C7-4EEA-8076F3576F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9704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79896CF6-C3E9-4965-A941-FA50028A422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242405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2" name="Text Placeholder 40">
            <a:extLst>
              <a:ext uri="{FF2B5EF4-FFF2-40B4-BE49-F238E27FC236}">
                <a16:creationId xmlns:a16="http://schemas.microsoft.com/office/drawing/2014/main" id="{A034F26E-AE99-3D13-FCC7-95C1C08333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2326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3" name="Text Placeholder 40">
            <a:extLst>
              <a:ext uri="{FF2B5EF4-FFF2-40B4-BE49-F238E27FC236}">
                <a16:creationId xmlns:a16="http://schemas.microsoft.com/office/drawing/2014/main" id="{92FE2AE8-747D-A937-B37D-9F2A24A200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11194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4" name="Text Placeholder 40">
            <a:extLst>
              <a:ext uri="{FF2B5EF4-FFF2-40B4-BE49-F238E27FC236}">
                <a16:creationId xmlns:a16="http://schemas.microsoft.com/office/drawing/2014/main" id="{51D497F9-F447-E929-216D-16AE3C7055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70088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5" name="Text Placeholder 40">
            <a:extLst>
              <a:ext uri="{FF2B5EF4-FFF2-40B4-BE49-F238E27FC236}">
                <a16:creationId xmlns:a16="http://schemas.microsoft.com/office/drawing/2014/main" id="{6F1E1C5D-AC2B-BD6F-3F65-9F2C5CA37BE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60257" y="3193394"/>
            <a:ext cx="1755724" cy="268356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0000"/>
              </a:buClr>
              <a:buFont typeface="Wingdings" panose="05000000000000000000" pitchFamily="2" charset="2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F5DA396A-9BDF-D439-1B7B-16BF8C13F3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8A76E-948C-6C1E-2189-551666265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9AC8F34-9119-3E31-091A-6D155A8DE8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17" name="Picture 16" descr="Marketreach Logo">
            <a:extLst>
              <a:ext uri="{FF2B5EF4-FFF2-40B4-BE49-F238E27FC236}">
                <a16:creationId xmlns:a16="http://schemas.microsoft.com/office/drawing/2014/main" id="{B353D1E5-8306-54FD-D5C5-B8FD00435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5A623B2-7182-664F-1BC6-23498A4516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07328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4" y="1800000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F6F180-AB11-4527-B626-D97C6BF4248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C29F6F-C163-420D-97CC-76412D34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53BFF7-466C-9386-C699-CC461BB8DA7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64629B-C2EB-6F28-33C7-67A1C9A53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5253A54-D5B4-0C48-72BA-FA4D70929B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6" name="Picture 5" descr="Marketreach Logo">
            <a:extLst>
              <a:ext uri="{FF2B5EF4-FFF2-40B4-BE49-F238E27FC236}">
                <a16:creationId xmlns:a16="http://schemas.microsoft.com/office/drawing/2014/main" id="{862F90D6-F28B-BE2B-0B3F-EBD3CAB49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585C5F5-F936-A1F4-2FF5-4CF3BBB7C5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24544" y="1800000"/>
            <a:ext cx="11332027" cy="44085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4A7B83-05EC-4DDD-B5D8-A0AC5450300C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B62F3-143F-445A-BBC5-D8A464DEE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Table only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B059D6-441D-2DF1-1CD3-1E98463FC9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5006B-188C-E170-3CF7-64B5609B44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ECFECB7-01E5-F3A6-E473-6A4FF18BE7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78FD8D7C-A9C9-E743-3BD3-11BE8BD05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831567-6A8B-343E-C4E4-A6958308FA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4" y="1800001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42EA0E-BFF4-499A-9126-032D30FD013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F0055-222A-4114-952B-55BC38543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chart slide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7DD14-DF26-4216-8376-F84F3656B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2pPr>
            <a:lvl3pPr marL="11430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3pPr>
            <a:lvl4pPr marL="16002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4pPr>
            <a:lvl5pPr marL="2057400" indent="-228600">
              <a:buClr>
                <a:schemeClr val="accent1"/>
              </a:buClr>
              <a:buFont typeface="Calibri" panose="020F0502020204030204" pitchFamily="34" charset="0"/>
              <a:buChar char="‐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FE4D3D-A80C-0258-0753-C6B657623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15714-1369-0F44-AFAB-E36A12B4E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E586F96-B037-E747-9D35-E14B2BA6BC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0BB0918F-C70C-88F9-2D8A-304F442F2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3918C7-3020-EFB5-D1A7-AFAAA992A2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AFB72DF0-8C1C-6D12-97CE-D1C44B62B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9"/>
          <a:stretch/>
        </p:blipFill>
        <p:spPr>
          <a:xfrm>
            <a:off x="0" y="1"/>
            <a:ext cx="12204905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FBEC9BF-CAAE-523C-D5A1-74747D99DA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D45DC04-C55B-F160-9DD9-83196D6C1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43185B68-EE35-EA87-659D-2F4B3AC69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142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4544" y="1790476"/>
            <a:ext cx="11332027" cy="4457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A7FF20-1F5C-4182-891F-E10BC4628A9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338666-5A7B-4746-ADDB-6279C03C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Chart only slide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051FE-B4A8-FE2E-4445-D20EBE6A1B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50190" y="6263125"/>
            <a:ext cx="375109" cy="363100"/>
          </a:xfrm>
        </p:spPr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4F8266-C10C-12A4-F700-B908003D5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10968927" y="58978"/>
            <a:ext cx="1223073" cy="1620000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086DD35-104F-D150-9FCC-4CCA92764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576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required, sentence case</a:t>
            </a:r>
            <a:endParaRPr lang="en-GB" dirty="0"/>
          </a:p>
        </p:txBody>
      </p:sp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3C3B98D2-3CEA-20DA-6BD6-6CE76BE28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7" t="18326" r="82040" b="49094"/>
          <a:stretch/>
        </p:blipFill>
        <p:spPr>
          <a:xfrm>
            <a:off x="166311" y="6196999"/>
            <a:ext cx="613406" cy="398125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B379E67-0DBB-409F-F029-067B73879D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948" y="6371793"/>
            <a:ext cx="5209032" cy="133165"/>
          </a:xfrm>
          <a:prstGeom prst="rect">
            <a:avLst/>
          </a:prstGeom>
          <a:ln>
            <a:noFill/>
          </a:ln>
        </p:spPr>
        <p:txBody>
          <a:bodyPr wrap="none" t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here to add source if required</a:t>
            </a:r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sitting at a table&#10;&#10;Description automatically generated">
            <a:extLst>
              <a:ext uri="{FF2B5EF4-FFF2-40B4-BE49-F238E27FC236}">
                <a16:creationId xmlns:a16="http://schemas.microsoft.com/office/drawing/2014/main" id="{52133B59-F0C9-630F-F6F2-032A4E96C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70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Streng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child in a garment holding a barbell&#10;&#10;Description automatically generated">
            <a:extLst>
              <a:ext uri="{FF2B5EF4-FFF2-40B4-BE49-F238E27FC236}">
                <a16:creationId xmlns:a16="http://schemas.microsoft.com/office/drawing/2014/main" id="{7B5A3DFB-7BC2-427B-DC10-B41827941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0232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31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85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4C7CA651-0BFF-1A25-3470-A7C4EF975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1"/>
            <a:ext cx="12201228" cy="6857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828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Hou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row of colorful houses&#10;&#10;Description automatically generated">
            <a:extLst>
              <a:ext uri="{FF2B5EF4-FFF2-40B4-BE49-F238E27FC236}">
                <a16:creationId xmlns:a16="http://schemas.microsoft.com/office/drawing/2014/main" id="{ECAB741E-1AA0-248F-7BDE-2EEAEE0A35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20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72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2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target on a stand in a field&#10;&#10;Description automatically generated">
            <a:extLst>
              <a:ext uri="{FF2B5EF4-FFF2-40B4-BE49-F238E27FC236}">
                <a16:creationId xmlns:a16="http://schemas.microsoft.com/office/drawing/2014/main" id="{AC6732C3-A85A-F055-253F-1689333EA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579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holding a person on a dock&#10;&#10;Description automatically generated">
            <a:extLst>
              <a:ext uri="{FF2B5EF4-FFF2-40B4-BE49-F238E27FC236}">
                <a16:creationId xmlns:a16="http://schemas.microsoft.com/office/drawing/2014/main" id="{DB419527-F9A8-FE7B-1DC6-06DE61744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432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C1CF239E-047D-0A5B-2F78-C444F6BC0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509C3B-2FD4-F170-2377-F441D2166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229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34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160BA-8AD3-6DA3-1C07-85A69D5D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13EB68A-E0B6-E417-3619-6071DFF38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301468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9ACE5D-508D-A2ED-CA06-9D2101F9ED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912781"/>
            <a:ext cx="9202408" cy="2437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pic>
        <p:nvPicPr>
          <p:cNvPr id="5" name="Picture 4" descr="Marketreach Logo">
            <a:extLst>
              <a:ext uri="{FF2B5EF4-FFF2-40B4-BE49-F238E27FC236}">
                <a16:creationId xmlns:a16="http://schemas.microsoft.com/office/drawing/2014/main" id="{DF7C87BB-B63E-3705-9E7C-78DF52AC6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784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1BA498EF-EBA8-1E15-FE29-BFDEB44F9D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9112533" cy="2719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D3934-1028-727A-7755-61AA75BDCCD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74A66A5-D4C7-23C6-249F-ADEB01160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9211593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5896FC-F708-B183-B0BE-143B65573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7860" y="110507"/>
            <a:ext cx="2446146" cy="3240000"/>
          </a:xfrm>
          <a:prstGeom prst="rect">
            <a:avLst/>
          </a:prstGeom>
        </p:spPr>
      </p:pic>
      <p:pic>
        <p:nvPicPr>
          <p:cNvPr id="4" name="Picture 3" descr="Marketreach Logo">
            <a:extLst>
              <a:ext uri="{FF2B5EF4-FFF2-40B4-BE49-F238E27FC236}">
                <a16:creationId xmlns:a16="http://schemas.microsoft.com/office/drawing/2014/main" id="{2C12ED2E-728A-3074-EA4F-1FAF01D7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1555"/>
            <a:ext cx="4547626" cy="109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0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erson holding a person on a dock&#10;&#10;Description automatically generated">
            <a:extLst>
              <a:ext uri="{FF2B5EF4-FFF2-40B4-BE49-F238E27FC236}">
                <a16:creationId xmlns:a16="http://schemas.microsoft.com/office/drawing/2014/main" id="{6920D2D2-FAB5-C0B8-F289-837744713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/>
          <a:stretch/>
        </p:blipFill>
        <p:spPr>
          <a:xfrm>
            <a:off x="0" y="1"/>
            <a:ext cx="12193142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2DD7CE5-128B-B518-260A-50696ADDE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FBE2290-B74C-734A-8F78-BF2465726D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8515B60C-6B11-30CB-CD25-B8F654B8DB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1674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C8B7C-F5E9-4230-9AB4-F7884F6DCE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5F41FD-917A-4663-A5C6-237A858D44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66D97F-2F14-49EB-AF7D-A8A210E06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49C332-7D05-4B2C-B10B-3EC9E0486C4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5867CB-5182-4D59-BCAA-77E71C867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circle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E48DEFD-E9D3-4089-B606-B7A6D6FCBF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3619165-8026-480F-BCFB-2C0A433F01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300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wave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3FA559B-338C-486F-B850-4917C9ABA2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CF5E35-E11F-4B1A-8551-321DFB3F3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28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5C234EB-3454-43CE-B3CD-063C27C7B647}"/>
              </a:ext>
            </a:extLst>
          </p:cNvPr>
          <p:cNvSpPr txBox="1">
            <a:spLocks/>
          </p:cNvSpPr>
          <p:nvPr userDrawn="1"/>
        </p:nvSpPr>
        <p:spPr>
          <a:xfrm>
            <a:off x="6415753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TEXT, Image left, 2 columns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798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065230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01221" y="6177783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8064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8351" y="3350872"/>
            <a:ext cx="2889854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CCC52F-1463-4EBC-B99B-A373A1ECE4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A7F3F838-60D3-4FEB-B2CA-08F82875A270}"/>
              </a:ext>
            </a:extLst>
          </p:cNvPr>
          <p:cNvSpPr txBox="1">
            <a:spLocks/>
          </p:cNvSpPr>
          <p:nvPr userDrawn="1"/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87542D-5C6B-4EB3-96EB-9B37C3D5D2F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BD0FB86-6CDA-4632-979A-2F4031FB20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63C8E-9F0F-4046-A264-6A18A57D022C}"/>
              </a:ext>
            </a:extLst>
          </p:cNvPr>
          <p:cNvSpPr/>
          <p:nvPr userDrawn="1"/>
        </p:nvSpPr>
        <p:spPr>
          <a:xfrm>
            <a:off x="4500922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35">
            <a:extLst>
              <a:ext uri="{FF2B5EF4-FFF2-40B4-BE49-F238E27FC236}">
                <a16:creationId xmlns:a16="http://schemas.microsoft.com/office/drawing/2014/main" id="{7DB80790-1AF5-488C-A2EE-375E51A97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3281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4" name="Text Placeholder 40">
            <a:extLst>
              <a:ext uri="{FF2B5EF4-FFF2-40B4-BE49-F238E27FC236}">
                <a16:creationId xmlns:a16="http://schemas.microsoft.com/office/drawing/2014/main" id="{0E461C60-64BB-43A7-BA8C-34579F84CC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37988" y="3355229"/>
            <a:ext cx="2865909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E954C-0710-40FA-98A2-EB54FBFAE9A0}"/>
              </a:ext>
            </a:extLst>
          </p:cNvPr>
          <p:cNvSpPr/>
          <p:nvPr userDrawn="1"/>
        </p:nvSpPr>
        <p:spPr>
          <a:xfrm>
            <a:off x="7936614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C5BBACFC-697B-4BAB-BD69-B117928B1B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39448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954A020B-FA48-4C89-898D-1129467DB3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07052" y="3350872"/>
            <a:ext cx="2832537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9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J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A person lying on the floor with her hand over her mouth&#10;&#10;Description automatically generated">
            <a:extLst>
              <a:ext uri="{FF2B5EF4-FFF2-40B4-BE49-F238E27FC236}">
                <a16:creationId xmlns:a16="http://schemas.microsoft.com/office/drawing/2014/main" id="{6E5657EB-1E1E-B9F8-DBD8-573BA0DC0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22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3D7E9-E6A4-2A07-329F-6B4F90A8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"/>
          <a:stretch/>
        </p:blipFill>
        <p:spPr>
          <a:xfrm>
            <a:off x="0" y="0"/>
            <a:ext cx="12201229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1A735EC-4AA8-D7C8-8E53-86C406F3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205410-D11B-699E-4870-54E2F4F2E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58A447DB-D74B-0D2D-4DC2-BCA5C0048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16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3F0D63-7E74-AD6C-1F0A-5EF2C89C3C5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D21407-9DE8-879F-B4E6-3ACBC100B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5083" y="110507"/>
            <a:ext cx="2446146" cy="3240000"/>
          </a:xfrm>
          <a:prstGeom prst="rect">
            <a:avLst/>
          </a:prstGeom>
        </p:spPr>
      </p:pic>
      <p:pic>
        <p:nvPicPr>
          <p:cNvPr id="9" name="Picture 8" descr="Marketreach Logo">
            <a:extLst>
              <a:ext uri="{FF2B5EF4-FFF2-40B4-BE49-F238E27FC236}">
                <a16:creationId xmlns:a16="http://schemas.microsoft.com/office/drawing/2014/main" id="{465AEAE4-055E-5438-6914-E0F5EA63BC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0120"/>
            <a:ext cx="4537846" cy="1099674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1A735EC-4AA8-D7C8-8E53-86C406F3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9309828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205410-D11B-699E-4870-54E2F4F2EF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922637"/>
            <a:ext cx="9214895" cy="233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13" name="Text Placeholder 37">
            <a:extLst>
              <a:ext uri="{FF2B5EF4-FFF2-40B4-BE49-F238E27FC236}">
                <a16:creationId xmlns:a16="http://schemas.microsoft.com/office/drawing/2014/main" id="{58A447DB-D74B-0D2D-4DC2-BCA5C0048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314843"/>
            <a:ext cx="9214895" cy="2134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84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rketreach Logo">
            <a:extLst>
              <a:ext uri="{FF2B5EF4-FFF2-40B4-BE49-F238E27FC236}">
                <a16:creationId xmlns:a16="http://schemas.microsoft.com/office/drawing/2014/main" id="{EA5B83EF-A0A6-0C35-7B7D-C835B5FE2C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54" y="291555"/>
            <a:ext cx="4547626" cy="109824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3B47A39-15AA-D99A-E34C-6912C929E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9108000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needed, sentence case</a:t>
            </a:r>
          </a:p>
        </p:txBody>
      </p:sp>
      <p:sp>
        <p:nvSpPr>
          <p:cNvPr id="8" name="Text Placeholder 37">
            <a:extLst>
              <a:ext uri="{FF2B5EF4-FFF2-40B4-BE49-F238E27FC236}">
                <a16:creationId xmlns:a16="http://schemas.microsoft.com/office/drawing/2014/main" id="{B8CEF0BD-B261-0D68-C825-949D99821F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996" y="4286471"/>
            <a:ext cx="9108000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C56868-4061-1519-6397-F3385E1626B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031D8BB-28A5-A497-85EC-760AC34C4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2" y="2315120"/>
            <a:ext cx="91800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TITLE, UPPER CASE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32532-35CB-6571-9B56-4EC598B03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00"/>
          <a:stretch/>
        </p:blipFill>
        <p:spPr>
          <a:xfrm>
            <a:off x="9757860" y="110507"/>
            <a:ext cx="244614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774" r:id="rId2"/>
    <p:sldLayoutId id="2147483834" r:id="rId3"/>
    <p:sldLayoutId id="2147483835" r:id="rId4"/>
    <p:sldLayoutId id="2147483836" r:id="rId5"/>
    <p:sldLayoutId id="2147483837" r:id="rId6"/>
    <p:sldLayoutId id="2147483839" r:id="rId7"/>
    <p:sldLayoutId id="2147483858" r:id="rId8"/>
    <p:sldLayoutId id="2147483771" r:id="rId9"/>
    <p:sldLayoutId id="2147483824" r:id="rId10"/>
    <p:sldLayoutId id="2147483840" r:id="rId11"/>
    <p:sldLayoutId id="2147483809" r:id="rId12"/>
    <p:sldLayoutId id="2147483742" r:id="rId13"/>
    <p:sldLayoutId id="2147483798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65" r:id="rId20"/>
    <p:sldLayoutId id="2147483866" r:id="rId21"/>
    <p:sldLayoutId id="2147483821" r:id="rId22"/>
    <p:sldLayoutId id="2147483770" r:id="rId23"/>
    <p:sldLayoutId id="2147483860" r:id="rId24"/>
    <p:sldLayoutId id="2147483861" r:id="rId25"/>
    <p:sldLayoutId id="2147483862" r:id="rId26"/>
    <p:sldLayoutId id="2147483823" r:id="rId27"/>
    <p:sldLayoutId id="2147483863" r:id="rId28"/>
    <p:sldLayoutId id="2147483820" r:id="rId29"/>
    <p:sldLayoutId id="2147483842" r:id="rId30"/>
    <p:sldLayoutId id="2147483867" r:id="rId31"/>
    <p:sldLayoutId id="2147483843" r:id="rId32"/>
    <p:sldLayoutId id="2147483844" r:id="rId33"/>
    <p:sldLayoutId id="2147483817" r:id="rId34"/>
    <p:sldLayoutId id="2147483769" r:id="rId35"/>
    <p:sldLayoutId id="2147483724" r:id="rId36"/>
    <p:sldLayoutId id="2147483725" r:id="rId37"/>
    <p:sldLayoutId id="2147483825" r:id="rId38"/>
    <p:sldLayoutId id="2147483850" r:id="rId39"/>
    <p:sldLayoutId id="2147483726" r:id="rId40"/>
    <p:sldLayoutId id="2147483826" r:id="rId41"/>
    <p:sldLayoutId id="2147483851" r:id="rId42"/>
    <p:sldLayoutId id="2147483744" r:id="rId43"/>
    <p:sldLayoutId id="2147483745" r:id="rId44"/>
    <p:sldLayoutId id="2147483746" r:id="rId45"/>
    <p:sldLayoutId id="2147483768" r:id="rId46"/>
    <p:sldLayoutId id="2147483711" r:id="rId47"/>
    <p:sldLayoutId id="2147483712" r:id="rId48"/>
    <p:sldLayoutId id="2147483713" r:id="rId49"/>
    <p:sldLayoutId id="2147483714" r:id="rId50"/>
    <p:sldLayoutId id="2147483785" r:id="rId51"/>
    <p:sldLayoutId id="2147483852" r:id="rId52"/>
    <p:sldLayoutId id="2147483853" r:id="rId53"/>
    <p:sldLayoutId id="2147483854" r:id="rId54"/>
    <p:sldLayoutId id="2147483855" r:id="rId55"/>
    <p:sldLayoutId id="2147483856" r:id="rId56"/>
    <p:sldLayoutId id="2147483857" r:id="rId57"/>
    <p:sldLayoutId id="2147483864" r:id="rId58"/>
    <p:sldLayoutId id="2147483773" r:id="rId59"/>
    <p:sldLayoutId id="2147483868" r:id="rId60"/>
    <p:sldLayoutId id="2147483869" r:id="rId61"/>
    <p:sldLayoutId id="2147483870" r:id="rId62"/>
    <p:sldLayoutId id="2147483871" r:id="rId6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50.png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9.sv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48.png"/><Relationship Id="rId5" Type="http://schemas.openxmlformats.org/officeDocument/2006/relationships/tags" Target="../tags/tag22.xml"/><Relationship Id="rId15" Type="http://schemas.openxmlformats.org/officeDocument/2006/relationships/hyperlink" Target="https://www.royalmailwholesale.com/testing-and-innovation" TargetMode="External"/><Relationship Id="rId10" Type="http://schemas.openxmlformats.org/officeDocument/2006/relationships/image" Target="../media/image47.svg"/><Relationship Id="rId4" Type="http://schemas.openxmlformats.org/officeDocument/2006/relationships/tags" Target="../tags/tag21.xml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3" Type="http://schemas.openxmlformats.org/officeDocument/2006/relationships/tags" Target="../tags/tag26.xml"/><Relationship Id="rId21" Type="http://schemas.openxmlformats.org/officeDocument/2006/relationships/slideLayout" Target="../slideLayouts/slideLayout12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hyperlink" Target="http://www.royalmailwholesale.com/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45.sv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4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0F3E-697B-B504-13AD-424A3899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ROYAL MAIL CHARITY INCENTIVE</a:t>
            </a:r>
            <a:br>
              <a:rPr lang="en-US" dirty="0"/>
            </a:br>
            <a:r>
              <a:rPr lang="en-US" dirty="0"/>
              <a:t>2025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B1F48-86D6-D1C6-11BC-B0E526C828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Introducing an incentive to add more mail volume to your plan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11DEF-E5E1-9DC0-DE13-E58F2A62E1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374488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>
            <a:spLocks noChangeAspect="1"/>
          </p:cNvSpPr>
          <p:nvPr/>
        </p:nvSpPr>
        <p:spPr>
          <a:xfrm>
            <a:off x="8617167" y="2197134"/>
            <a:ext cx="624548" cy="62454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APPLICATION AND CREDIT process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BE780-FEB0-4C0C-8BB2-8AAB84E9CC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Offer open for postings mailed by 30</a:t>
            </a:r>
            <a:r>
              <a:rPr lang="en-GB" baseline="30000" dirty="0"/>
              <a:t>th</a:t>
            </a:r>
            <a:r>
              <a:rPr lang="en-GB" dirty="0"/>
              <a:t> May 2025</a:t>
            </a:r>
          </a:p>
        </p:txBody>
      </p:sp>
      <p:sp>
        <p:nvSpPr>
          <p:cNvPr id="47" name="Slide Number Placeholder 3">
            <a:extLst>
              <a:ext uri="{FF2B5EF4-FFF2-40B4-BE49-F238E27FC236}">
                <a16:creationId xmlns:a16="http://schemas.microsoft.com/office/drawing/2014/main" id="{00FA94D1-A469-4B1A-9D12-9A6393F3DE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10</a:t>
            </a:fld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042FC4-4776-40FD-FB65-F34D5AA3D7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Full terms and conditions apply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1216085" y="2122302"/>
            <a:ext cx="624548" cy="6245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lock Arc 23"/>
          <p:cNvSpPr>
            <a:spLocks noChangeAspect="1"/>
          </p:cNvSpPr>
          <p:nvPr/>
        </p:nvSpPr>
        <p:spPr>
          <a:xfrm>
            <a:off x="414224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lock Arc 24"/>
          <p:cNvSpPr>
            <a:spLocks noChangeAspect="1"/>
          </p:cNvSpPr>
          <p:nvPr/>
        </p:nvSpPr>
        <p:spPr>
          <a:xfrm flipV="1">
            <a:off x="2266140" y="3517759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lock Arc 25"/>
          <p:cNvSpPr>
            <a:spLocks noChangeAspect="1"/>
          </p:cNvSpPr>
          <p:nvPr/>
        </p:nvSpPr>
        <p:spPr>
          <a:xfrm>
            <a:off x="4120020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lock Arc 26"/>
          <p:cNvSpPr>
            <a:spLocks noChangeAspect="1"/>
          </p:cNvSpPr>
          <p:nvPr/>
        </p:nvSpPr>
        <p:spPr>
          <a:xfrm flipV="1">
            <a:off x="5977077" y="3512996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lock Arc 27"/>
          <p:cNvSpPr>
            <a:spLocks noChangeAspect="1"/>
          </p:cNvSpPr>
          <p:nvPr/>
        </p:nvSpPr>
        <p:spPr>
          <a:xfrm>
            <a:off x="7836324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016429" y="5366323"/>
            <a:ext cx="624548" cy="6245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4890351" y="2164342"/>
            <a:ext cx="624548" cy="6245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6816324" y="5326321"/>
            <a:ext cx="624548" cy="6245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Paper_plane" descr="{&quot;Key&quot;:&quot;POWER_USER_SHAPE_ICON&quot;,&quot;Value&quot;:&quot;POWER_USER_SHAPE_ICON_STYLE_1&quot;}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5011448" y="2286098"/>
            <a:ext cx="421847" cy="370825"/>
          </a:xfrm>
          <a:custGeom>
            <a:avLst/>
            <a:gdLst>
              <a:gd name="T0" fmla="*/ 29 w 1232"/>
              <a:gd name="T1" fmla="*/ 8 h 1080"/>
              <a:gd name="T2" fmla="*/ 4 w 1232"/>
              <a:gd name="T3" fmla="*/ 29 h 1080"/>
              <a:gd name="T4" fmla="*/ 234 w 1232"/>
              <a:gd name="T5" fmla="*/ 1055 h 1080"/>
              <a:gd name="T6" fmla="*/ 271 w 1232"/>
              <a:gd name="T7" fmla="*/ 1069 h 1080"/>
              <a:gd name="T8" fmla="*/ 541 w 1232"/>
              <a:gd name="T9" fmla="*/ 880 h 1080"/>
              <a:gd name="T10" fmla="*/ 590 w 1232"/>
              <a:gd name="T11" fmla="*/ 889 h 1080"/>
              <a:gd name="T12" fmla="*/ 679 w 1232"/>
              <a:gd name="T13" fmla="*/ 1020 h 1080"/>
              <a:gd name="T14" fmla="*/ 711 w 1232"/>
              <a:gd name="T15" fmla="*/ 1016 h 1080"/>
              <a:gd name="T16" fmla="*/ 820 w 1232"/>
              <a:gd name="T17" fmla="*/ 722 h 1080"/>
              <a:gd name="T18" fmla="*/ 810 w 1232"/>
              <a:gd name="T19" fmla="*/ 717 h 1080"/>
              <a:gd name="T20" fmla="*/ 771 w 1232"/>
              <a:gd name="T21" fmla="*/ 765 h 1080"/>
              <a:gd name="T22" fmla="*/ 713 w 1232"/>
              <a:gd name="T23" fmla="*/ 794 h 1080"/>
              <a:gd name="T24" fmla="*/ 699 w 1232"/>
              <a:gd name="T25" fmla="*/ 794 h 1080"/>
              <a:gd name="T26" fmla="*/ 641 w 1232"/>
              <a:gd name="T27" fmla="*/ 767 h 1080"/>
              <a:gd name="T28" fmla="*/ 201 w 1232"/>
              <a:gd name="T29" fmla="*/ 211 h 1080"/>
              <a:gd name="T30" fmla="*/ 207 w 1232"/>
              <a:gd name="T31" fmla="*/ 205 h 1080"/>
              <a:gd name="T32" fmla="*/ 804 w 1232"/>
              <a:gd name="T33" fmla="*/ 667 h 1080"/>
              <a:gd name="T34" fmla="*/ 865 w 1232"/>
              <a:gd name="T35" fmla="*/ 677 h 1080"/>
              <a:gd name="T36" fmla="*/ 1213 w 1232"/>
              <a:gd name="T37" fmla="*/ 554 h 1080"/>
              <a:gd name="T38" fmla="*/ 1214 w 1232"/>
              <a:gd name="T39" fmla="*/ 527 h 1080"/>
              <a:gd name="T40" fmla="*/ 29 w 1232"/>
              <a:gd name="T41" fmla="*/ 8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32" h="1080">
                <a:moveTo>
                  <a:pt x="29" y="8"/>
                </a:moveTo>
                <a:cubicBezTo>
                  <a:pt x="11" y="0"/>
                  <a:pt x="0" y="10"/>
                  <a:pt x="4" y="29"/>
                </a:cubicBezTo>
                <a:lnTo>
                  <a:pt x="234" y="1055"/>
                </a:lnTo>
                <a:cubicBezTo>
                  <a:pt x="239" y="1074"/>
                  <a:pt x="255" y="1080"/>
                  <a:pt x="271" y="1069"/>
                </a:cubicBezTo>
                <a:lnTo>
                  <a:pt x="541" y="880"/>
                </a:lnTo>
                <a:cubicBezTo>
                  <a:pt x="557" y="869"/>
                  <a:pt x="579" y="873"/>
                  <a:pt x="590" y="889"/>
                </a:cubicBezTo>
                <a:lnTo>
                  <a:pt x="679" y="1020"/>
                </a:lnTo>
                <a:cubicBezTo>
                  <a:pt x="689" y="1036"/>
                  <a:pt x="704" y="1035"/>
                  <a:pt x="711" y="1016"/>
                </a:cubicBezTo>
                <a:lnTo>
                  <a:pt x="820" y="722"/>
                </a:lnTo>
                <a:cubicBezTo>
                  <a:pt x="826" y="704"/>
                  <a:pt x="822" y="702"/>
                  <a:pt x="810" y="717"/>
                </a:cubicBezTo>
                <a:lnTo>
                  <a:pt x="771" y="765"/>
                </a:lnTo>
                <a:cubicBezTo>
                  <a:pt x="758" y="780"/>
                  <a:pt x="732" y="793"/>
                  <a:pt x="713" y="794"/>
                </a:cubicBezTo>
                <a:lnTo>
                  <a:pt x="699" y="794"/>
                </a:lnTo>
                <a:cubicBezTo>
                  <a:pt x="679" y="794"/>
                  <a:pt x="653" y="782"/>
                  <a:pt x="641" y="767"/>
                </a:cubicBezTo>
                <a:lnTo>
                  <a:pt x="201" y="211"/>
                </a:lnTo>
                <a:cubicBezTo>
                  <a:pt x="189" y="196"/>
                  <a:pt x="191" y="193"/>
                  <a:pt x="207" y="205"/>
                </a:cubicBezTo>
                <a:lnTo>
                  <a:pt x="804" y="667"/>
                </a:lnTo>
                <a:cubicBezTo>
                  <a:pt x="819" y="679"/>
                  <a:pt x="847" y="684"/>
                  <a:pt x="865" y="677"/>
                </a:cubicBezTo>
                <a:lnTo>
                  <a:pt x="1213" y="554"/>
                </a:lnTo>
                <a:cubicBezTo>
                  <a:pt x="1231" y="547"/>
                  <a:pt x="1232" y="535"/>
                  <a:pt x="1214" y="527"/>
                </a:cubicBezTo>
                <a:lnTo>
                  <a:pt x="29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Plane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999164" y="5786751"/>
            <a:ext cx="383028" cy="9691"/>
            <a:chOff x="2478" y="2188"/>
            <a:chExt cx="2648" cy="67"/>
          </a:xfrm>
          <a:solidFill>
            <a:schemeClr val="accent3"/>
          </a:solidFill>
        </p:grpSpPr>
        <p:sp>
          <p:nvSpPr>
            <p:cNvPr id="50" name="Freeform 487"/>
            <p:cNvSpPr>
              <a:spLocks/>
            </p:cNvSpPr>
            <p:nvPr/>
          </p:nvSpPr>
          <p:spPr bwMode="auto">
            <a:xfrm>
              <a:off x="2478" y="2188"/>
              <a:ext cx="0" cy="31"/>
            </a:xfrm>
            <a:custGeom>
              <a:avLst/>
              <a:gdLst>
                <a:gd name="T0" fmla="*/ 0 h 8"/>
                <a:gd name="T1" fmla="*/ 8 h 8"/>
                <a:gd name="T2" fmla="*/ 6 h 8"/>
                <a:gd name="T3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cubicBezTo>
                    <a:pt x="0" y="7"/>
                    <a:pt x="0" y="7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490"/>
            <p:cNvSpPr>
              <a:spLocks/>
            </p:cNvSpPr>
            <p:nvPr/>
          </p:nvSpPr>
          <p:spPr bwMode="auto">
            <a:xfrm>
              <a:off x="5122" y="2211"/>
              <a:ext cx="4" cy="44"/>
            </a:xfrm>
            <a:custGeom>
              <a:avLst/>
              <a:gdLst>
                <a:gd name="T0" fmla="*/ 0 w 1"/>
                <a:gd name="T1" fmla="*/ 8 h 11"/>
                <a:gd name="T2" fmla="*/ 1 w 1"/>
                <a:gd name="T3" fmla="*/ 11 h 11"/>
                <a:gd name="T4" fmla="*/ 1 w 1"/>
                <a:gd name="T5" fmla="*/ 2 h 11"/>
                <a:gd name="T6" fmla="*/ 1 w 1"/>
                <a:gd name="T7" fmla="*/ 0 h 11"/>
                <a:gd name="T8" fmla="*/ 0 w 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1">
                  <a:moveTo>
                    <a:pt x="0" y="8"/>
                  </a:moveTo>
                  <a:cubicBezTo>
                    <a:pt x="0" y="9"/>
                    <a:pt x="1" y="10"/>
                    <a:pt x="1" y="11"/>
                  </a:cubicBezTo>
                  <a:cubicBezTo>
                    <a:pt x="1" y="8"/>
                    <a:pt x="1" y="5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3"/>
                    <a:pt x="1" y="5"/>
                    <a:pt x="0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491"/>
            <p:cNvSpPr>
              <a:spLocks/>
            </p:cNvSpPr>
            <p:nvPr/>
          </p:nvSpPr>
          <p:spPr bwMode="auto">
            <a:xfrm>
              <a:off x="2478" y="2211"/>
              <a:ext cx="0" cy="44"/>
            </a:xfrm>
            <a:custGeom>
              <a:avLst/>
              <a:gdLst>
                <a:gd name="T0" fmla="*/ 0 h 11"/>
                <a:gd name="T1" fmla="*/ 2 h 11"/>
                <a:gd name="T2" fmla="*/ 11 h 11"/>
                <a:gd name="T3" fmla="*/ 8 h 11"/>
                <a:gd name="T4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0" y="8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8" name="Graphic 57" descr="Chat RTL">
            <a:extLst>
              <a:ext uri="{FF2B5EF4-FFF2-40B4-BE49-F238E27FC236}">
                <a16:creationId xmlns:a16="http://schemas.microsoft.com/office/drawing/2014/main" id="{F7BAF3BE-CF02-4295-851F-30A55D9A23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70281" y="2186624"/>
            <a:ext cx="516155" cy="5161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3C76C6-7704-4F8A-9F92-B4B4DE666D1B}"/>
              </a:ext>
            </a:extLst>
          </p:cNvPr>
          <p:cNvSpPr/>
          <p:nvPr/>
        </p:nvSpPr>
        <p:spPr>
          <a:xfrm>
            <a:off x="543959" y="2771731"/>
            <a:ext cx="19309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/>
              <a:t>GET IN TOUCH</a:t>
            </a:r>
          </a:p>
          <a:p>
            <a:pPr lvl="0" algn="ctr">
              <a:defRPr/>
            </a:pPr>
            <a:r>
              <a:rPr lang="en-GB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Speak to your Account Manager to make sure you are applying for the best incentive for your needs and to check that you meet the requirements.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E28A3CC-4321-4F17-B169-CEE67A79DA7F}"/>
              </a:ext>
            </a:extLst>
          </p:cNvPr>
          <p:cNvSpPr txBox="1"/>
          <p:nvPr/>
        </p:nvSpPr>
        <p:spPr>
          <a:xfrm>
            <a:off x="2461277" y="3994485"/>
            <a:ext cx="17829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/>
              <a:t>APPLY ONLINE</a:t>
            </a:r>
          </a:p>
          <a:p>
            <a:pPr lvl="0" algn="ctr">
              <a:defRPr/>
            </a:pPr>
            <a:r>
              <a:rPr lang="en-GB" sz="1400" dirty="0"/>
              <a:t>Use the link to the online application.  Your application can also be completed by an agent.</a:t>
            </a:r>
          </a:p>
        </p:txBody>
      </p:sp>
      <p:pic>
        <p:nvPicPr>
          <p:cNvPr id="60" name="Graphic 59" descr="Internet">
            <a:extLst>
              <a:ext uri="{FF2B5EF4-FFF2-40B4-BE49-F238E27FC236}">
                <a16:creationId xmlns:a16="http://schemas.microsoft.com/office/drawing/2014/main" id="{D57C94B7-CB27-4EE6-A983-BDB9CEFEE2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75097" y="5413812"/>
            <a:ext cx="516155" cy="51615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AC542342-D167-456C-99F8-02C7F5AED8A4}"/>
              </a:ext>
            </a:extLst>
          </p:cNvPr>
          <p:cNvSpPr txBox="1"/>
          <p:nvPr/>
        </p:nvSpPr>
        <p:spPr>
          <a:xfrm>
            <a:off x="4227469" y="2885453"/>
            <a:ext cx="20037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WE’LL GET IN TOUCH</a:t>
            </a:r>
          </a:p>
          <a:p>
            <a:pPr algn="ctr"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discuss your application and check all the detail with you.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F831B4F-F710-438A-ACC4-EE50252F4A0D}"/>
              </a:ext>
            </a:extLst>
          </p:cNvPr>
          <p:cNvSpPr txBox="1"/>
          <p:nvPr/>
        </p:nvSpPr>
        <p:spPr>
          <a:xfrm>
            <a:off x="6098662" y="4534324"/>
            <a:ext cx="19927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POST YOUR MAILINGS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Start posting your volume.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648C0B9-583F-4FE7-9927-5A9CB38EBFCE}"/>
              </a:ext>
            </a:extLst>
          </p:cNvPr>
          <p:cNvSpPr txBox="1"/>
          <p:nvPr/>
        </p:nvSpPr>
        <p:spPr>
          <a:xfrm>
            <a:off x="9814795" y="3612037"/>
            <a:ext cx="197534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REDEEM YOUR </a:t>
            </a:r>
          </a:p>
          <a:p>
            <a:pPr algn="ctr">
              <a:defRPr/>
            </a:pPr>
            <a:r>
              <a:rPr lang="en-GB" sz="1400" b="1" dirty="0"/>
              <a:t>CREDIT</a:t>
            </a:r>
          </a:p>
          <a:p>
            <a:pPr algn="ctr"/>
            <a:r>
              <a:rPr lang="en-GB" sz="1400" dirty="0"/>
              <a:t>Receive your credit as a voucher or have it paid into a Royal Mail postage account. Credit vouchers are valid for 12 months.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E12C007-524B-4D62-875F-4E878A833B6E}"/>
              </a:ext>
            </a:extLst>
          </p:cNvPr>
          <p:cNvSpPr txBox="1"/>
          <p:nvPr/>
        </p:nvSpPr>
        <p:spPr>
          <a:xfrm>
            <a:off x="7989307" y="2832618"/>
            <a:ext cx="192301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APPLY FOR YOUR POSTAGE CREDIT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When you have completed your activity you will need to apply to Royal Mail for your credit.</a:t>
            </a:r>
          </a:p>
        </p:txBody>
      </p:sp>
      <p:sp>
        <p:nvSpPr>
          <p:cNvPr id="65" name="Block Arc 64">
            <a:extLst>
              <a:ext uri="{FF2B5EF4-FFF2-40B4-BE49-F238E27FC236}">
                <a16:creationId xmlns:a16="http://schemas.microsoft.com/office/drawing/2014/main" id="{47250E8A-DFBF-4799-B45D-F7981BA35235}"/>
              </a:ext>
            </a:extLst>
          </p:cNvPr>
          <p:cNvSpPr>
            <a:spLocks noChangeAspect="1"/>
          </p:cNvSpPr>
          <p:nvPr/>
        </p:nvSpPr>
        <p:spPr>
          <a:xfrm flipV="1">
            <a:off x="9694062" y="3515685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6" name="Graphic 65" descr="Envelope">
            <a:extLst>
              <a:ext uri="{FF2B5EF4-FFF2-40B4-BE49-F238E27FC236}">
                <a16:creationId xmlns:a16="http://schemas.microsoft.com/office/drawing/2014/main" id="{7D3C5CDC-134E-45C2-9CA3-98E5085418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91475" y="5412396"/>
            <a:ext cx="469232" cy="469232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913C6EC6-DAC1-48BD-808A-DE350BC8D7F2}"/>
              </a:ext>
            </a:extLst>
          </p:cNvPr>
          <p:cNvSpPr>
            <a:spLocks noChangeAspect="1"/>
          </p:cNvSpPr>
          <p:nvPr/>
        </p:nvSpPr>
        <p:spPr>
          <a:xfrm>
            <a:off x="10543140" y="5362902"/>
            <a:ext cx="624548" cy="6245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9" name="Plu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5981FD6-2A17-4EED-AE70-67147C51AE8A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726087" y="2304543"/>
            <a:ext cx="406708" cy="407907"/>
            <a:chOff x="50" y="50"/>
            <a:chExt cx="339" cy="340"/>
          </a:xfrm>
          <a:solidFill>
            <a:schemeClr val="bg1"/>
          </a:solidFill>
        </p:grpSpPr>
        <p:sp>
          <p:nvSpPr>
            <p:cNvPr id="70" name="Plus">
              <a:extLst>
                <a:ext uri="{FF2B5EF4-FFF2-40B4-BE49-F238E27FC236}">
                  <a16:creationId xmlns:a16="http://schemas.microsoft.com/office/drawing/2014/main" id="{4096E986-0D81-4E3F-B80C-1F24D44CF323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35" y="135"/>
              <a:ext cx="169" cy="170"/>
            </a:xfrm>
            <a:custGeom>
              <a:avLst/>
              <a:gdLst>
                <a:gd name="T0" fmla="*/ 50 w 100"/>
                <a:gd name="T1" fmla="*/ 100 h 100"/>
                <a:gd name="T2" fmla="*/ 63 w 100"/>
                <a:gd name="T3" fmla="*/ 88 h 100"/>
                <a:gd name="T4" fmla="*/ 63 w 100"/>
                <a:gd name="T5" fmla="*/ 63 h 100"/>
                <a:gd name="T6" fmla="*/ 88 w 100"/>
                <a:gd name="T7" fmla="*/ 63 h 100"/>
                <a:gd name="T8" fmla="*/ 100 w 100"/>
                <a:gd name="T9" fmla="*/ 50 h 100"/>
                <a:gd name="T10" fmla="*/ 88 w 100"/>
                <a:gd name="T11" fmla="*/ 38 h 100"/>
                <a:gd name="T12" fmla="*/ 63 w 100"/>
                <a:gd name="T13" fmla="*/ 38 h 100"/>
                <a:gd name="T14" fmla="*/ 63 w 100"/>
                <a:gd name="T15" fmla="*/ 13 h 100"/>
                <a:gd name="T16" fmla="*/ 50 w 100"/>
                <a:gd name="T17" fmla="*/ 0 h 100"/>
                <a:gd name="T18" fmla="*/ 38 w 100"/>
                <a:gd name="T19" fmla="*/ 13 h 100"/>
                <a:gd name="T20" fmla="*/ 38 w 100"/>
                <a:gd name="T21" fmla="*/ 38 h 100"/>
                <a:gd name="T22" fmla="*/ 13 w 100"/>
                <a:gd name="T23" fmla="*/ 38 h 100"/>
                <a:gd name="T24" fmla="*/ 0 w 100"/>
                <a:gd name="T25" fmla="*/ 50 h 100"/>
                <a:gd name="T26" fmla="*/ 13 w 100"/>
                <a:gd name="T27" fmla="*/ 63 h 100"/>
                <a:gd name="T28" fmla="*/ 38 w 100"/>
                <a:gd name="T29" fmla="*/ 63 h 100"/>
                <a:gd name="T30" fmla="*/ 38 w 100"/>
                <a:gd name="T31" fmla="*/ 88 h 100"/>
                <a:gd name="T32" fmla="*/ 50 w 100"/>
                <a:gd name="T3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50" y="100"/>
                  </a:moveTo>
                  <a:cubicBezTo>
                    <a:pt x="57" y="100"/>
                    <a:pt x="63" y="94"/>
                    <a:pt x="63" y="88"/>
                  </a:cubicBezTo>
                  <a:lnTo>
                    <a:pt x="63" y="63"/>
                  </a:lnTo>
                  <a:lnTo>
                    <a:pt x="88" y="63"/>
                  </a:lnTo>
                  <a:cubicBezTo>
                    <a:pt x="94" y="63"/>
                    <a:pt x="100" y="57"/>
                    <a:pt x="100" y="50"/>
                  </a:cubicBezTo>
                  <a:cubicBezTo>
                    <a:pt x="100" y="43"/>
                    <a:pt x="94" y="38"/>
                    <a:pt x="88" y="38"/>
                  </a:cubicBezTo>
                  <a:lnTo>
                    <a:pt x="63" y="38"/>
                  </a:lnTo>
                  <a:lnTo>
                    <a:pt x="63" y="13"/>
                  </a:lnTo>
                  <a:cubicBezTo>
                    <a:pt x="63" y="6"/>
                    <a:pt x="57" y="0"/>
                    <a:pt x="50" y="0"/>
                  </a:cubicBezTo>
                  <a:cubicBezTo>
                    <a:pt x="43" y="0"/>
                    <a:pt x="38" y="6"/>
                    <a:pt x="38" y="13"/>
                  </a:cubicBezTo>
                  <a:lnTo>
                    <a:pt x="38" y="38"/>
                  </a:lnTo>
                  <a:lnTo>
                    <a:pt x="13" y="38"/>
                  </a:lnTo>
                  <a:cubicBezTo>
                    <a:pt x="6" y="38"/>
                    <a:pt x="0" y="43"/>
                    <a:pt x="0" y="50"/>
                  </a:cubicBezTo>
                  <a:cubicBezTo>
                    <a:pt x="0" y="57"/>
                    <a:pt x="6" y="63"/>
                    <a:pt x="13" y="63"/>
                  </a:cubicBezTo>
                  <a:lnTo>
                    <a:pt x="38" y="63"/>
                  </a:lnTo>
                  <a:lnTo>
                    <a:pt x="38" y="88"/>
                  </a:lnTo>
                  <a:cubicBezTo>
                    <a:pt x="38" y="94"/>
                    <a:pt x="43" y="100"/>
                    <a:pt x="50" y="1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Plus">
              <a:extLst>
                <a:ext uri="{FF2B5EF4-FFF2-40B4-BE49-F238E27FC236}">
                  <a16:creationId xmlns:a16="http://schemas.microsoft.com/office/drawing/2014/main" id="{C6551882-1F73-4723-AE22-BEC175ACB6DF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0" y="50"/>
              <a:ext cx="339" cy="340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151 w 200"/>
                <a:gd name="T7" fmla="*/ 186 h 200"/>
                <a:gd name="T8" fmla="*/ 156 w 200"/>
                <a:gd name="T9" fmla="*/ 169 h 200"/>
                <a:gd name="T10" fmla="*/ 139 w 200"/>
                <a:gd name="T11" fmla="*/ 164 h 200"/>
                <a:gd name="T12" fmla="*/ 100 w 200"/>
                <a:gd name="T13" fmla="*/ 175 h 200"/>
                <a:gd name="T14" fmla="*/ 25 w 200"/>
                <a:gd name="T15" fmla="*/ 100 h 200"/>
                <a:gd name="T16" fmla="*/ 100 w 200"/>
                <a:gd name="T17" fmla="*/ 25 h 200"/>
                <a:gd name="T18" fmla="*/ 175 w 200"/>
                <a:gd name="T19" fmla="*/ 100 h 200"/>
                <a:gd name="T20" fmla="*/ 164 w 200"/>
                <a:gd name="T21" fmla="*/ 139 h 200"/>
                <a:gd name="T22" fmla="*/ 169 w 200"/>
                <a:gd name="T23" fmla="*/ 156 h 200"/>
                <a:gd name="T24" fmla="*/ 186 w 200"/>
                <a:gd name="T25" fmla="*/ 151 h 200"/>
                <a:gd name="T26" fmla="*/ 200 w 200"/>
                <a:gd name="T27" fmla="*/ 100 h 200"/>
                <a:gd name="T28" fmla="*/ 100 w 200"/>
                <a:gd name="T2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18" y="200"/>
                    <a:pt x="136" y="195"/>
                    <a:pt x="151" y="186"/>
                  </a:cubicBezTo>
                  <a:cubicBezTo>
                    <a:pt x="157" y="182"/>
                    <a:pt x="159" y="174"/>
                    <a:pt x="156" y="169"/>
                  </a:cubicBezTo>
                  <a:cubicBezTo>
                    <a:pt x="152" y="163"/>
                    <a:pt x="144" y="161"/>
                    <a:pt x="139" y="164"/>
                  </a:cubicBezTo>
                  <a:cubicBezTo>
                    <a:pt x="127" y="171"/>
                    <a:pt x="114" y="175"/>
                    <a:pt x="100" y="175"/>
                  </a:cubicBezTo>
                  <a:cubicBezTo>
                    <a:pt x="59" y="175"/>
                    <a:pt x="25" y="141"/>
                    <a:pt x="25" y="100"/>
                  </a:cubicBezTo>
                  <a:cubicBezTo>
                    <a:pt x="25" y="59"/>
                    <a:pt x="59" y="25"/>
                    <a:pt x="100" y="25"/>
                  </a:cubicBezTo>
                  <a:cubicBezTo>
                    <a:pt x="141" y="25"/>
                    <a:pt x="175" y="59"/>
                    <a:pt x="175" y="100"/>
                  </a:cubicBezTo>
                  <a:cubicBezTo>
                    <a:pt x="175" y="114"/>
                    <a:pt x="171" y="127"/>
                    <a:pt x="164" y="139"/>
                  </a:cubicBezTo>
                  <a:cubicBezTo>
                    <a:pt x="161" y="144"/>
                    <a:pt x="163" y="152"/>
                    <a:pt x="169" y="156"/>
                  </a:cubicBezTo>
                  <a:cubicBezTo>
                    <a:pt x="174" y="159"/>
                    <a:pt x="182" y="157"/>
                    <a:pt x="186" y="151"/>
                  </a:cubicBezTo>
                  <a:cubicBezTo>
                    <a:pt x="195" y="136"/>
                    <a:pt x="200" y="118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Accounting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ACB6EF9E-6CAD-4652-9DC2-97A60F1AB2A1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0647090" y="5477695"/>
            <a:ext cx="482002" cy="407907"/>
            <a:chOff x="2687638" y="138112"/>
            <a:chExt cx="981075" cy="830263"/>
          </a:xfrm>
          <a:solidFill>
            <a:schemeClr val="tx1"/>
          </a:solidFill>
        </p:grpSpPr>
        <p:sp>
          <p:nvSpPr>
            <p:cNvPr id="73" name="Freeform 105">
              <a:extLst>
                <a:ext uri="{FF2B5EF4-FFF2-40B4-BE49-F238E27FC236}">
                  <a16:creationId xmlns:a16="http://schemas.microsoft.com/office/drawing/2014/main" id="{DB3EDAC8-13CF-44E5-90E4-F86A60EB9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338" y="138112"/>
              <a:ext cx="968375" cy="514350"/>
            </a:xfrm>
            <a:custGeom>
              <a:avLst/>
              <a:gdLst>
                <a:gd name="T0" fmla="*/ 1260 w 1272"/>
                <a:gd name="T1" fmla="*/ 388 h 675"/>
                <a:gd name="T2" fmla="*/ 595 w 1272"/>
                <a:gd name="T3" fmla="*/ 4 h 675"/>
                <a:gd name="T4" fmla="*/ 570 w 1272"/>
                <a:gd name="T5" fmla="*/ 4 h 675"/>
                <a:gd name="T6" fmla="*/ 13 w 1272"/>
                <a:gd name="T7" fmla="*/ 328 h 675"/>
                <a:gd name="T8" fmla="*/ 0 w 1272"/>
                <a:gd name="T9" fmla="*/ 350 h 675"/>
                <a:gd name="T10" fmla="*/ 13 w 1272"/>
                <a:gd name="T11" fmla="*/ 371 h 675"/>
                <a:gd name="T12" fmla="*/ 234 w 1272"/>
                <a:gd name="T13" fmla="*/ 499 h 675"/>
                <a:gd name="T14" fmla="*/ 284 w 1272"/>
                <a:gd name="T15" fmla="*/ 470 h 675"/>
                <a:gd name="T16" fmla="*/ 75 w 1272"/>
                <a:gd name="T17" fmla="*/ 350 h 675"/>
                <a:gd name="T18" fmla="*/ 583 w 1272"/>
                <a:gd name="T19" fmla="*/ 55 h 675"/>
                <a:gd name="T20" fmla="*/ 1197 w 1272"/>
                <a:gd name="T21" fmla="*/ 409 h 675"/>
                <a:gd name="T22" fmla="*/ 791 w 1272"/>
                <a:gd name="T23" fmla="*/ 646 h 675"/>
                <a:gd name="T24" fmla="*/ 841 w 1272"/>
                <a:gd name="T25" fmla="*/ 675 h 675"/>
                <a:gd name="T26" fmla="*/ 1260 w 1272"/>
                <a:gd name="T27" fmla="*/ 431 h 675"/>
                <a:gd name="T28" fmla="*/ 1272 w 1272"/>
                <a:gd name="T29" fmla="*/ 409 h 675"/>
                <a:gd name="T30" fmla="*/ 1260 w 1272"/>
                <a:gd name="T31" fmla="*/ 388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2" h="675">
                  <a:moveTo>
                    <a:pt x="1260" y="388"/>
                  </a:moveTo>
                  <a:lnTo>
                    <a:pt x="595" y="4"/>
                  </a:lnTo>
                  <a:cubicBezTo>
                    <a:pt x="588" y="0"/>
                    <a:pt x="578" y="0"/>
                    <a:pt x="570" y="4"/>
                  </a:cubicBezTo>
                  <a:lnTo>
                    <a:pt x="13" y="328"/>
                  </a:lnTo>
                  <a:cubicBezTo>
                    <a:pt x="5" y="333"/>
                    <a:pt x="0" y="341"/>
                    <a:pt x="0" y="350"/>
                  </a:cubicBezTo>
                  <a:cubicBezTo>
                    <a:pt x="0" y="359"/>
                    <a:pt x="5" y="367"/>
                    <a:pt x="13" y="371"/>
                  </a:cubicBezTo>
                  <a:lnTo>
                    <a:pt x="234" y="499"/>
                  </a:lnTo>
                  <a:lnTo>
                    <a:pt x="284" y="470"/>
                  </a:lnTo>
                  <a:lnTo>
                    <a:pt x="75" y="350"/>
                  </a:lnTo>
                  <a:lnTo>
                    <a:pt x="583" y="55"/>
                  </a:lnTo>
                  <a:lnTo>
                    <a:pt x="1197" y="409"/>
                  </a:lnTo>
                  <a:lnTo>
                    <a:pt x="791" y="646"/>
                  </a:lnTo>
                  <a:lnTo>
                    <a:pt x="841" y="675"/>
                  </a:lnTo>
                  <a:lnTo>
                    <a:pt x="1260" y="431"/>
                  </a:lnTo>
                  <a:cubicBezTo>
                    <a:pt x="1268" y="427"/>
                    <a:pt x="1272" y="418"/>
                    <a:pt x="1272" y="409"/>
                  </a:cubicBezTo>
                  <a:cubicBezTo>
                    <a:pt x="1272" y="400"/>
                    <a:pt x="1267" y="392"/>
                    <a:pt x="1260" y="38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106">
              <a:extLst>
                <a:ext uri="{FF2B5EF4-FFF2-40B4-BE49-F238E27FC236}">
                  <a16:creationId xmlns:a16="http://schemas.microsoft.com/office/drawing/2014/main" id="{56D857F4-C8E9-4869-94CC-818C1E2A1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651" y="296862"/>
              <a:ext cx="296863" cy="111125"/>
            </a:xfrm>
            <a:custGeom>
              <a:avLst/>
              <a:gdLst>
                <a:gd name="T0" fmla="*/ 388 w 388"/>
                <a:gd name="T1" fmla="*/ 45 h 146"/>
                <a:gd name="T2" fmla="*/ 186 w 388"/>
                <a:gd name="T3" fmla="*/ 0 h 146"/>
                <a:gd name="T4" fmla="*/ 0 w 388"/>
                <a:gd name="T5" fmla="*/ 37 h 146"/>
                <a:gd name="T6" fmla="*/ 188 w 388"/>
                <a:gd name="T7" fmla="*/ 146 h 146"/>
                <a:gd name="T8" fmla="*/ 388 w 388"/>
                <a:gd name="T9" fmla="*/ 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146">
                  <a:moveTo>
                    <a:pt x="388" y="45"/>
                  </a:moveTo>
                  <a:cubicBezTo>
                    <a:pt x="333" y="16"/>
                    <a:pt x="262" y="0"/>
                    <a:pt x="186" y="0"/>
                  </a:cubicBezTo>
                  <a:cubicBezTo>
                    <a:pt x="118" y="0"/>
                    <a:pt x="52" y="13"/>
                    <a:pt x="0" y="37"/>
                  </a:cubicBezTo>
                  <a:lnTo>
                    <a:pt x="188" y="146"/>
                  </a:lnTo>
                  <a:lnTo>
                    <a:pt x="388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107">
              <a:extLst>
                <a:ext uri="{FF2B5EF4-FFF2-40B4-BE49-F238E27FC236}">
                  <a16:creationId xmlns:a16="http://schemas.microsoft.com/office/drawing/2014/main" id="{E82AB3B2-F25C-4D27-AA05-285E7431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350837"/>
              <a:ext cx="204788" cy="196850"/>
            </a:xfrm>
            <a:custGeom>
              <a:avLst/>
              <a:gdLst>
                <a:gd name="T0" fmla="*/ 81 w 267"/>
                <a:gd name="T1" fmla="*/ 257 h 257"/>
                <a:gd name="T2" fmla="*/ 163 w 267"/>
                <a:gd name="T3" fmla="*/ 227 h 257"/>
                <a:gd name="T4" fmla="*/ 264 w 267"/>
                <a:gd name="T5" fmla="*/ 109 h 257"/>
                <a:gd name="T6" fmla="*/ 209 w 267"/>
                <a:gd name="T7" fmla="*/ 0 h 257"/>
                <a:gd name="T8" fmla="*/ 0 w 267"/>
                <a:gd name="T9" fmla="*/ 105 h 257"/>
                <a:gd name="T10" fmla="*/ 81 w 267"/>
                <a:gd name="T11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257">
                  <a:moveTo>
                    <a:pt x="81" y="257"/>
                  </a:moveTo>
                  <a:cubicBezTo>
                    <a:pt x="111" y="250"/>
                    <a:pt x="138" y="240"/>
                    <a:pt x="163" y="227"/>
                  </a:cubicBezTo>
                  <a:cubicBezTo>
                    <a:pt x="223" y="197"/>
                    <a:pt x="259" y="155"/>
                    <a:pt x="264" y="109"/>
                  </a:cubicBezTo>
                  <a:cubicBezTo>
                    <a:pt x="267" y="70"/>
                    <a:pt x="248" y="32"/>
                    <a:pt x="209" y="0"/>
                  </a:cubicBezTo>
                  <a:lnTo>
                    <a:pt x="0" y="105"/>
                  </a:lnTo>
                  <a:lnTo>
                    <a:pt x="81" y="2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108">
              <a:extLst>
                <a:ext uri="{FF2B5EF4-FFF2-40B4-BE49-F238E27FC236}">
                  <a16:creationId xmlns:a16="http://schemas.microsoft.com/office/drawing/2014/main" id="{E4877E6C-275A-49DA-BBAB-A5E9F2960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26" y="344487"/>
              <a:ext cx="285750" cy="212725"/>
            </a:xfrm>
            <a:custGeom>
              <a:avLst/>
              <a:gdLst>
                <a:gd name="T0" fmla="*/ 317 w 375"/>
                <a:gd name="T1" fmla="*/ 279 h 279"/>
                <a:gd name="T2" fmla="*/ 375 w 375"/>
                <a:gd name="T3" fmla="*/ 275 h 279"/>
                <a:gd name="T4" fmla="*/ 291 w 375"/>
                <a:gd name="T5" fmla="*/ 118 h 279"/>
                <a:gd name="T6" fmla="*/ 85 w 375"/>
                <a:gd name="T7" fmla="*/ 0 h 279"/>
                <a:gd name="T8" fmla="*/ 32 w 375"/>
                <a:gd name="T9" fmla="*/ 159 h 279"/>
                <a:gd name="T10" fmla="*/ 154 w 375"/>
                <a:gd name="T11" fmla="*/ 155 h 279"/>
                <a:gd name="T12" fmla="*/ 304 w 375"/>
                <a:gd name="T13" fmla="*/ 277 h 279"/>
                <a:gd name="T14" fmla="*/ 317 w 375"/>
                <a:gd name="T1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5" h="279">
                  <a:moveTo>
                    <a:pt x="317" y="279"/>
                  </a:moveTo>
                  <a:cubicBezTo>
                    <a:pt x="336" y="279"/>
                    <a:pt x="356" y="278"/>
                    <a:pt x="375" y="275"/>
                  </a:cubicBezTo>
                  <a:lnTo>
                    <a:pt x="291" y="118"/>
                  </a:lnTo>
                  <a:lnTo>
                    <a:pt x="85" y="0"/>
                  </a:lnTo>
                  <a:cubicBezTo>
                    <a:pt x="21" y="44"/>
                    <a:pt x="0" y="101"/>
                    <a:pt x="32" y="159"/>
                  </a:cubicBezTo>
                  <a:cubicBezTo>
                    <a:pt x="72" y="133"/>
                    <a:pt x="119" y="133"/>
                    <a:pt x="154" y="155"/>
                  </a:cubicBezTo>
                  <a:lnTo>
                    <a:pt x="304" y="277"/>
                  </a:lnTo>
                  <a:cubicBezTo>
                    <a:pt x="304" y="277"/>
                    <a:pt x="307" y="279"/>
                    <a:pt x="317" y="27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109">
              <a:extLst>
                <a:ext uri="{FF2B5EF4-FFF2-40B4-BE49-F238E27FC236}">
                  <a16:creationId xmlns:a16="http://schemas.microsoft.com/office/drawing/2014/main" id="{8A6321BE-888D-4ABF-B269-C7C4F834BD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7638" y="484187"/>
              <a:ext cx="684213" cy="484188"/>
            </a:xfrm>
            <a:custGeom>
              <a:avLst/>
              <a:gdLst>
                <a:gd name="T0" fmla="*/ 848 w 898"/>
                <a:gd name="T1" fmla="*/ 363 h 635"/>
                <a:gd name="T2" fmla="*/ 472 w 898"/>
                <a:gd name="T3" fmla="*/ 580 h 635"/>
                <a:gd name="T4" fmla="*/ 466 w 898"/>
                <a:gd name="T5" fmla="*/ 581 h 635"/>
                <a:gd name="T6" fmla="*/ 459 w 898"/>
                <a:gd name="T7" fmla="*/ 580 h 635"/>
                <a:gd name="T8" fmla="*/ 178 w 898"/>
                <a:gd name="T9" fmla="*/ 417 h 635"/>
                <a:gd name="T10" fmla="*/ 50 w 898"/>
                <a:gd name="T11" fmla="*/ 308 h 635"/>
                <a:gd name="T12" fmla="*/ 50 w 898"/>
                <a:gd name="T13" fmla="*/ 275 h 635"/>
                <a:gd name="T14" fmla="*/ 426 w 898"/>
                <a:gd name="T15" fmla="*/ 58 h 635"/>
                <a:gd name="T16" fmla="*/ 433 w 898"/>
                <a:gd name="T17" fmla="*/ 56 h 635"/>
                <a:gd name="T18" fmla="*/ 438 w 898"/>
                <a:gd name="T19" fmla="*/ 57 h 635"/>
                <a:gd name="T20" fmla="*/ 579 w 898"/>
                <a:gd name="T21" fmla="*/ 174 h 635"/>
                <a:gd name="T22" fmla="*/ 848 w 898"/>
                <a:gd name="T23" fmla="*/ 330 h 635"/>
                <a:gd name="T24" fmla="*/ 848 w 898"/>
                <a:gd name="T25" fmla="*/ 363 h 635"/>
                <a:gd name="T26" fmla="*/ 497 w 898"/>
                <a:gd name="T27" fmla="*/ 623 h 635"/>
                <a:gd name="T28" fmla="*/ 873 w 898"/>
                <a:gd name="T29" fmla="*/ 406 h 635"/>
                <a:gd name="T30" fmla="*/ 898 w 898"/>
                <a:gd name="T31" fmla="*/ 363 h 635"/>
                <a:gd name="T32" fmla="*/ 898 w 898"/>
                <a:gd name="T33" fmla="*/ 330 h 635"/>
                <a:gd name="T34" fmla="*/ 873 w 898"/>
                <a:gd name="T35" fmla="*/ 287 h 635"/>
                <a:gd name="T36" fmla="*/ 608 w 898"/>
                <a:gd name="T37" fmla="*/ 133 h 635"/>
                <a:gd name="T38" fmla="*/ 470 w 898"/>
                <a:gd name="T39" fmla="*/ 19 h 635"/>
                <a:gd name="T40" fmla="*/ 401 w 898"/>
                <a:gd name="T41" fmla="*/ 14 h 635"/>
                <a:gd name="T42" fmla="*/ 25 w 898"/>
                <a:gd name="T43" fmla="*/ 231 h 635"/>
                <a:gd name="T44" fmla="*/ 0 w 898"/>
                <a:gd name="T45" fmla="*/ 274 h 635"/>
                <a:gd name="T46" fmla="*/ 0 w 898"/>
                <a:gd name="T47" fmla="*/ 307 h 635"/>
                <a:gd name="T48" fmla="*/ 18 w 898"/>
                <a:gd name="T49" fmla="*/ 346 h 635"/>
                <a:gd name="T50" fmla="*/ 146 w 898"/>
                <a:gd name="T51" fmla="*/ 455 h 635"/>
                <a:gd name="T52" fmla="*/ 153 w 898"/>
                <a:gd name="T53" fmla="*/ 460 h 635"/>
                <a:gd name="T54" fmla="*/ 434 w 898"/>
                <a:gd name="T55" fmla="*/ 623 h 635"/>
                <a:gd name="T56" fmla="*/ 497 w 898"/>
                <a:gd name="T57" fmla="*/ 623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8" h="635">
                  <a:moveTo>
                    <a:pt x="848" y="363"/>
                  </a:moveTo>
                  <a:lnTo>
                    <a:pt x="472" y="580"/>
                  </a:lnTo>
                  <a:cubicBezTo>
                    <a:pt x="470" y="581"/>
                    <a:pt x="468" y="581"/>
                    <a:pt x="466" y="581"/>
                  </a:cubicBezTo>
                  <a:cubicBezTo>
                    <a:pt x="464" y="581"/>
                    <a:pt x="461" y="581"/>
                    <a:pt x="459" y="580"/>
                  </a:cubicBezTo>
                  <a:lnTo>
                    <a:pt x="178" y="417"/>
                  </a:lnTo>
                  <a:lnTo>
                    <a:pt x="50" y="308"/>
                  </a:lnTo>
                  <a:lnTo>
                    <a:pt x="50" y="275"/>
                  </a:lnTo>
                  <a:lnTo>
                    <a:pt x="426" y="58"/>
                  </a:lnTo>
                  <a:cubicBezTo>
                    <a:pt x="427" y="57"/>
                    <a:pt x="430" y="56"/>
                    <a:pt x="433" y="56"/>
                  </a:cubicBezTo>
                  <a:cubicBezTo>
                    <a:pt x="435" y="56"/>
                    <a:pt x="437" y="56"/>
                    <a:pt x="438" y="57"/>
                  </a:cubicBezTo>
                  <a:lnTo>
                    <a:pt x="579" y="174"/>
                  </a:lnTo>
                  <a:lnTo>
                    <a:pt x="848" y="330"/>
                  </a:lnTo>
                  <a:lnTo>
                    <a:pt x="848" y="363"/>
                  </a:lnTo>
                  <a:close/>
                  <a:moveTo>
                    <a:pt x="497" y="623"/>
                  </a:moveTo>
                  <a:lnTo>
                    <a:pt x="873" y="406"/>
                  </a:lnTo>
                  <a:cubicBezTo>
                    <a:pt x="889" y="397"/>
                    <a:pt x="898" y="380"/>
                    <a:pt x="898" y="363"/>
                  </a:cubicBezTo>
                  <a:lnTo>
                    <a:pt x="898" y="330"/>
                  </a:lnTo>
                  <a:cubicBezTo>
                    <a:pt x="898" y="312"/>
                    <a:pt x="888" y="296"/>
                    <a:pt x="873" y="287"/>
                  </a:cubicBezTo>
                  <a:lnTo>
                    <a:pt x="608" y="133"/>
                  </a:lnTo>
                  <a:lnTo>
                    <a:pt x="470" y="19"/>
                  </a:lnTo>
                  <a:cubicBezTo>
                    <a:pt x="453" y="5"/>
                    <a:pt x="431" y="0"/>
                    <a:pt x="401" y="14"/>
                  </a:cubicBezTo>
                  <a:lnTo>
                    <a:pt x="25" y="231"/>
                  </a:lnTo>
                  <a:cubicBezTo>
                    <a:pt x="10" y="240"/>
                    <a:pt x="0" y="257"/>
                    <a:pt x="0" y="274"/>
                  </a:cubicBezTo>
                  <a:lnTo>
                    <a:pt x="0" y="307"/>
                  </a:lnTo>
                  <a:cubicBezTo>
                    <a:pt x="0" y="322"/>
                    <a:pt x="7" y="336"/>
                    <a:pt x="18" y="346"/>
                  </a:cubicBezTo>
                  <a:lnTo>
                    <a:pt x="146" y="455"/>
                  </a:lnTo>
                  <a:cubicBezTo>
                    <a:pt x="148" y="457"/>
                    <a:pt x="151" y="458"/>
                    <a:pt x="153" y="460"/>
                  </a:cubicBezTo>
                  <a:lnTo>
                    <a:pt x="434" y="623"/>
                  </a:lnTo>
                  <a:cubicBezTo>
                    <a:pt x="456" y="635"/>
                    <a:pt x="477" y="635"/>
                    <a:pt x="497" y="6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110">
              <a:extLst>
                <a:ext uri="{FF2B5EF4-FFF2-40B4-BE49-F238E27FC236}">
                  <a16:creationId xmlns:a16="http://schemas.microsoft.com/office/drawing/2014/main" id="{8860BA8E-6841-45F9-8292-88055167C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717550"/>
              <a:ext cx="93663" cy="55563"/>
            </a:xfrm>
            <a:custGeom>
              <a:avLst/>
              <a:gdLst>
                <a:gd name="T0" fmla="*/ 22 w 123"/>
                <a:gd name="T1" fmla="*/ 59 h 72"/>
                <a:gd name="T2" fmla="*/ 101 w 123"/>
                <a:gd name="T3" fmla="*/ 59 h 72"/>
                <a:gd name="T4" fmla="*/ 101 w 123"/>
                <a:gd name="T5" fmla="*/ 13 h 72"/>
                <a:gd name="T6" fmla="*/ 22 w 123"/>
                <a:gd name="T7" fmla="*/ 13 h 72"/>
                <a:gd name="T8" fmla="*/ 22 w 123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2">
                  <a:moveTo>
                    <a:pt x="22" y="59"/>
                  </a:moveTo>
                  <a:cubicBezTo>
                    <a:pt x="44" y="72"/>
                    <a:pt x="79" y="72"/>
                    <a:pt x="101" y="59"/>
                  </a:cubicBezTo>
                  <a:cubicBezTo>
                    <a:pt x="123" y="46"/>
                    <a:pt x="123" y="26"/>
                    <a:pt x="101" y="13"/>
                  </a:cubicBezTo>
                  <a:cubicBezTo>
                    <a:pt x="80" y="0"/>
                    <a:pt x="44" y="0"/>
                    <a:pt x="22" y="13"/>
                  </a:cubicBezTo>
                  <a:cubicBezTo>
                    <a:pt x="0" y="26"/>
                    <a:pt x="0" y="46"/>
                    <a:pt x="22" y="5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111">
              <a:extLst>
                <a:ext uri="{FF2B5EF4-FFF2-40B4-BE49-F238E27FC236}">
                  <a16:creationId xmlns:a16="http://schemas.microsoft.com/office/drawing/2014/main" id="{4DBDA741-5030-4CE9-8FED-18AC0A92D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888" y="658812"/>
              <a:ext cx="93663" cy="53975"/>
            </a:xfrm>
            <a:custGeom>
              <a:avLst/>
              <a:gdLst>
                <a:gd name="T0" fmla="*/ 101 w 123"/>
                <a:gd name="T1" fmla="*/ 12 h 71"/>
                <a:gd name="T2" fmla="*/ 22 w 123"/>
                <a:gd name="T3" fmla="*/ 12 h 71"/>
                <a:gd name="T4" fmla="*/ 21 w 123"/>
                <a:gd name="T5" fmla="*/ 58 h 71"/>
                <a:gd name="T6" fmla="*/ 101 w 123"/>
                <a:gd name="T7" fmla="*/ 58 h 71"/>
                <a:gd name="T8" fmla="*/ 101 w 123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1">
                  <a:moveTo>
                    <a:pt x="101" y="12"/>
                  </a:moveTo>
                  <a:cubicBezTo>
                    <a:pt x="79" y="0"/>
                    <a:pt x="44" y="0"/>
                    <a:pt x="22" y="12"/>
                  </a:cubicBezTo>
                  <a:cubicBezTo>
                    <a:pt x="0" y="25"/>
                    <a:pt x="0" y="46"/>
                    <a:pt x="21" y="58"/>
                  </a:cubicBezTo>
                  <a:cubicBezTo>
                    <a:pt x="43" y="71"/>
                    <a:pt x="79" y="71"/>
                    <a:pt x="101" y="58"/>
                  </a:cubicBezTo>
                  <a:cubicBezTo>
                    <a:pt x="122" y="46"/>
                    <a:pt x="123" y="25"/>
                    <a:pt x="10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112">
              <a:extLst>
                <a:ext uri="{FF2B5EF4-FFF2-40B4-BE49-F238E27FC236}">
                  <a16:creationId xmlns:a16="http://schemas.microsoft.com/office/drawing/2014/main" id="{09AC28CE-2957-4AD9-B57A-CB3C6E46D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788987"/>
              <a:ext cx="95250" cy="53975"/>
            </a:xfrm>
            <a:custGeom>
              <a:avLst/>
              <a:gdLst>
                <a:gd name="T0" fmla="*/ 101 w 123"/>
                <a:gd name="T1" fmla="*/ 12 h 71"/>
                <a:gd name="T2" fmla="*/ 22 w 123"/>
                <a:gd name="T3" fmla="*/ 12 h 71"/>
                <a:gd name="T4" fmla="*/ 22 w 123"/>
                <a:gd name="T5" fmla="*/ 58 h 71"/>
                <a:gd name="T6" fmla="*/ 101 w 123"/>
                <a:gd name="T7" fmla="*/ 58 h 71"/>
                <a:gd name="T8" fmla="*/ 101 w 123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1">
                  <a:moveTo>
                    <a:pt x="101" y="12"/>
                  </a:moveTo>
                  <a:cubicBezTo>
                    <a:pt x="80" y="0"/>
                    <a:pt x="44" y="0"/>
                    <a:pt x="22" y="12"/>
                  </a:cubicBezTo>
                  <a:cubicBezTo>
                    <a:pt x="0" y="25"/>
                    <a:pt x="0" y="45"/>
                    <a:pt x="22" y="58"/>
                  </a:cubicBezTo>
                  <a:cubicBezTo>
                    <a:pt x="44" y="71"/>
                    <a:pt x="79" y="71"/>
                    <a:pt x="101" y="58"/>
                  </a:cubicBezTo>
                  <a:cubicBezTo>
                    <a:pt x="123" y="45"/>
                    <a:pt x="123" y="25"/>
                    <a:pt x="10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113">
              <a:extLst>
                <a:ext uri="{FF2B5EF4-FFF2-40B4-BE49-F238E27FC236}">
                  <a16:creationId xmlns:a16="http://schemas.microsoft.com/office/drawing/2014/main" id="{D999A5F1-BCB9-4A10-883D-624A45555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651" y="730250"/>
              <a:ext cx="92075" cy="53975"/>
            </a:xfrm>
            <a:custGeom>
              <a:avLst/>
              <a:gdLst>
                <a:gd name="T0" fmla="*/ 101 w 122"/>
                <a:gd name="T1" fmla="*/ 12 h 71"/>
                <a:gd name="T2" fmla="*/ 22 w 122"/>
                <a:gd name="T3" fmla="*/ 12 h 71"/>
                <a:gd name="T4" fmla="*/ 21 w 122"/>
                <a:gd name="T5" fmla="*/ 58 h 71"/>
                <a:gd name="T6" fmla="*/ 100 w 122"/>
                <a:gd name="T7" fmla="*/ 58 h 71"/>
                <a:gd name="T8" fmla="*/ 101 w 122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71">
                  <a:moveTo>
                    <a:pt x="101" y="12"/>
                  </a:moveTo>
                  <a:cubicBezTo>
                    <a:pt x="79" y="0"/>
                    <a:pt x="43" y="0"/>
                    <a:pt x="22" y="12"/>
                  </a:cubicBezTo>
                  <a:cubicBezTo>
                    <a:pt x="0" y="25"/>
                    <a:pt x="0" y="46"/>
                    <a:pt x="21" y="58"/>
                  </a:cubicBezTo>
                  <a:cubicBezTo>
                    <a:pt x="43" y="71"/>
                    <a:pt x="79" y="71"/>
                    <a:pt x="100" y="58"/>
                  </a:cubicBezTo>
                  <a:cubicBezTo>
                    <a:pt x="122" y="46"/>
                    <a:pt x="122" y="25"/>
                    <a:pt x="101" y="1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14">
              <a:extLst>
                <a:ext uri="{FF2B5EF4-FFF2-40B4-BE49-F238E27FC236}">
                  <a16:creationId xmlns:a16="http://schemas.microsoft.com/office/drawing/2014/main" id="{69265806-8826-465E-8626-FDB1611E0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568325"/>
              <a:ext cx="268288" cy="165100"/>
            </a:xfrm>
            <a:custGeom>
              <a:avLst/>
              <a:gdLst>
                <a:gd name="T0" fmla="*/ 347 w 353"/>
                <a:gd name="T1" fmla="*/ 48 h 216"/>
                <a:gd name="T2" fmla="*/ 292 w 353"/>
                <a:gd name="T3" fmla="*/ 3 h 216"/>
                <a:gd name="T4" fmla="*/ 270 w 353"/>
                <a:gd name="T5" fmla="*/ 3 h 216"/>
                <a:gd name="T6" fmla="*/ 6 w 353"/>
                <a:gd name="T7" fmla="*/ 156 h 216"/>
                <a:gd name="T8" fmla="*/ 6 w 353"/>
                <a:gd name="T9" fmla="*/ 168 h 216"/>
                <a:gd name="T10" fmla="*/ 61 w 353"/>
                <a:gd name="T11" fmla="*/ 213 h 216"/>
                <a:gd name="T12" fmla="*/ 83 w 353"/>
                <a:gd name="T13" fmla="*/ 213 h 216"/>
                <a:gd name="T14" fmla="*/ 347 w 353"/>
                <a:gd name="T15" fmla="*/ 60 h 216"/>
                <a:gd name="T16" fmla="*/ 347 w 353"/>
                <a:gd name="T17" fmla="*/ 4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216">
                  <a:moveTo>
                    <a:pt x="347" y="48"/>
                  </a:moveTo>
                  <a:lnTo>
                    <a:pt x="292" y="3"/>
                  </a:lnTo>
                  <a:cubicBezTo>
                    <a:pt x="286" y="0"/>
                    <a:pt x="276" y="0"/>
                    <a:pt x="270" y="3"/>
                  </a:cubicBezTo>
                  <a:lnTo>
                    <a:pt x="6" y="156"/>
                  </a:lnTo>
                  <a:cubicBezTo>
                    <a:pt x="0" y="159"/>
                    <a:pt x="2" y="164"/>
                    <a:pt x="6" y="168"/>
                  </a:cubicBezTo>
                  <a:lnTo>
                    <a:pt x="61" y="213"/>
                  </a:lnTo>
                  <a:cubicBezTo>
                    <a:pt x="67" y="216"/>
                    <a:pt x="77" y="216"/>
                    <a:pt x="83" y="213"/>
                  </a:cubicBezTo>
                  <a:lnTo>
                    <a:pt x="347" y="60"/>
                  </a:lnTo>
                  <a:cubicBezTo>
                    <a:pt x="353" y="57"/>
                    <a:pt x="352" y="51"/>
                    <a:pt x="347" y="4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Action Button: Go to End 10">
            <a:hlinkClick r:id="rId15" highlightClick="1"/>
            <a:extLst>
              <a:ext uri="{FF2B5EF4-FFF2-40B4-BE49-F238E27FC236}">
                <a16:creationId xmlns:a16="http://schemas.microsoft.com/office/drawing/2014/main" id="{95F6B0E3-7B49-4107-8627-7EE9C78D8C43}"/>
              </a:ext>
            </a:extLst>
          </p:cNvPr>
          <p:cNvSpPr/>
          <p:nvPr/>
        </p:nvSpPr>
        <p:spPr>
          <a:xfrm>
            <a:off x="543959" y="1377799"/>
            <a:ext cx="475404" cy="425767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962ED-9450-41DF-B64D-6F6BE78C3959}"/>
              </a:ext>
            </a:extLst>
          </p:cNvPr>
          <p:cNvSpPr/>
          <p:nvPr/>
        </p:nvSpPr>
        <p:spPr>
          <a:xfrm>
            <a:off x="992229" y="1416462"/>
            <a:ext cx="31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Go to the application form here</a:t>
            </a:r>
          </a:p>
        </p:txBody>
      </p:sp>
    </p:spTree>
    <p:extLst>
      <p:ext uri="{BB962C8B-B14F-4D97-AF65-F5344CB8AC3E}">
        <p14:creationId xmlns:p14="http://schemas.microsoft.com/office/powerpoint/2010/main" val="3705397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D1C345-F30B-A650-806F-B45FE4163F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2400" dirty="0"/>
              <a:t>Why are you testing?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2C730-23D4-4FA5-233D-D88D27C78D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Can you tell us about the objectives and strategy for your new activity.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Could you explain how this is something new to your marketing plan.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Outline the strategic thinking on why you are including mail now.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Are you returning to mail after a break?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BEE0F7-E441-6652-47D0-13AC4B68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more detail the better!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7D6AC0-7516-6C1A-CE25-A6217CE60C8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0719" y="2016564"/>
            <a:ext cx="3309915" cy="1031875"/>
          </a:xfrm>
        </p:spPr>
        <p:txBody>
          <a:bodyPr/>
          <a:lstStyle/>
          <a:p>
            <a:r>
              <a:rPr lang="en-GB" sz="2400" dirty="0"/>
              <a:t>How are you measuring the results?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6E775B-D062-640A-9EF2-12AD4761C9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sz="2400" dirty="0"/>
              <a:t>What are the details of the test?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E2ADCF-C8BE-9201-7C72-75D682A2DDE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Who are you targeting and why?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targeting strategy have you used e.g. profiling of existing customer base?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test cells are in your plan?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Are you testing different creative routes and if so, why?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If you have a test matrix please do include it.</a:t>
            </a:r>
          </a:p>
          <a:p>
            <a:endParaRPr lang="en-GB" sz="16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3B4F53-2B36-EDCB-EADB-564CA0EC8FD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Please tell us the volumes you are testing.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are the main KPIs for this campaign – predicted response rate, donations, ROI, and so on.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Is there anything else you want to achieve with the campaign?  For example, drive to digital, footfall to store or other softer brand measures?</a:t>
            </a:r>
          </a:p>
          <a:p>
            <a:endParaRPr lang="en-GB" sz="16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35440-C1BB-77FD-CF33-162D731506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11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CFF5F90-8937-992C-5BF4-AD0FDC3E47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The more information you can provide will help us process your application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E11DE1-0132-BA11-51DF-9040FB256E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313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2A044-CEA2-47CA-AAD5-E3BF73FE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FREQUENTLY ASKED QUESTIONS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AD362DF-7773-9FDC-1F10-9D36D77AE4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AED5F-348B-426E-A220-DBE1D20FBE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12</a:t>
            </a:fld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ABDB914-80CC-4817-56AB-FF2DB68D2D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Full terms and conditions apply</a:t>
            </a:r>
          </a:p>
          <a:p>
            <a:endParaRPr lang="en-GB" dirty="0"/>
          </a:p>
        </p:txBody>
      </p:sp>
      <p:grpSp>
        <p:nvGrpSpPr>
          <p:cNvPr id="25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1B3939D0-7F7E-4A7C-B118-045A6BB389D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31852" y="3649374"/>
            <a:ext cx="541434" cy="542925"/>
            <a:chOff x="44" y="44"/>
            <a:chExt cx="363" cy="364"/>
          </a:xfrm>
          <a:solidFill>
            <a:schemeClr val="tx2"/>
          </a:solidFill>
        </p:grpSpPr>
        <p:sp>
          <p:nvSpPr>
            <p:cNvPr id="26" name="Help">
              <a:extLst>
                <a:ext uri="{FF2B5EF4-FFF2-40B4-BE49-F238E27FC236}">
                  <a16:creationId xmlns:a16="http://schemas.microsoft.com/office/drawing/2014/main" id="{D1E57D8F-D754-4D4F-972D-DFD5A174F642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Help">
              <a:extLst>
                <a:ext uri="{FF2B5EF4-FFF2-40B4-BE49-F238E27FC236}">
                  <a16:creationId xmlns:a16="http://schemas.microsoft.com/office/drawing/2014/main" id="{0D34C15E-65CE-4895-8223-6C69F2BC7CE8}"/>
                </a:ext>
              </a:extLst>
            </p:cNvPr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Help">
              <a:extLst>
                <a:ext uri="{FF2B5EF4-FFF2-40B4-BE49-F238E27FC236}">
                  <a16:creationId xmlns:a16="http://schemas.microsoft.com/office/drawing/2014/main" id="{D390CFD1-6772-4637-82C0-2BFEDFED0C71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93E4069-5F18-4149-9332-341655320B5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31852" y="4453413"/>
            <a:ext cx="541434" cy="542925"/>
            <a:chOff x="44" y="44"/>
            <a:chExt cx="363" cy="364"/>
          </a:xfrm>
          <a:solidFill>
            <a:schemeClr val="tx2"/>
          </a:solidFill>
        </p:grpSpPr>
        <p:sp>
          <p:nvSpPr>
            <p:cNvPr id="30" name="Help">
              <a:extLst>
                <a:ext uri="{FF2B5EF4-FFF2-40B4-BE49-F238E27FC236}">
                  <a16:creationId xmlns:a16="http://schemas.microsoft.com/office/drawing/2014/main" id="{A04560A9-10CA-415C-B69A-BB6E63B0FD19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Help">
              <a:extLst>
                <a:ext uri="{FF2B5EF4-FFF2-40B4-BE49-F238E27FC236}">
                  <a16:creationId xmlns:a16="http://schemas.microsoft.com/office/drawing/2014/main" id="{D572A56E-6A85-4522-9854-5D0DAAC2D19D}"/>
                </a:ext>
              </a:extLst>
            </p:cNvPr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Help">
              <a:extLst>
                <a:ext uri="{FF2B5EF4-FFF2-40B4-BE49-F238E27FC236}">
                  <a16:creationId xmlns:a16="http://schemas.microsoft.com/office/drawing/2014/main" id="{A7ECD700-47F7-4DD1-928B-95449B41C43A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EB15AD6-1E54-438F-95E9-6519FC8D733C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31852" y="5246943"/>
            <a:ext cx="541434" cy="542925"/>
            <a:chOff x="44" y="44"/>
            <a:chExt cx="363" cy="364"/>
          </a:xfrm>
          <a:solidFill>
            <a:schemeClr val="tx2"/>
          </a:solidFill>
        </p:grpSpPr>
        <p:sp>
          <p:nvSpPr>
            <p:cNvPr id="34" name="Help">
              <a:extLst>
                <a:ext uri="{FF2B5EF4-FFF2-40B4-BE49-F238E27FC236}">
                  <a16:creationId xmlns:a16="http://schemas.microsoft.com/office/drawing/2014/main" id="{7EE75E5C-C249-4F64-9447-BF10A969B879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Help">
              <a:extLst>
                <a:ext uri="{FF2B5EF4-FFF2-40B4-BE49-F238E27FC236}">
                  <a16:creationId xmlns:a16="http://schemas.microsoft.com/office/drawing/2014/main" id="{CF295AEC-7E4E-4606-A34F-C376E72B9942}"/>
                </a:ext>
              </a:extLst>
            </p:cNvPr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Help">
              <a:extLst>
                <a:ext uri="{FF2B5EF4-FFF2-40B4-BE49-F238E27FC236}">
                  <a16:creationId xmlns:a16="http://schemas.microsoft.com/office/drawing/2014/main" id="{57A7AFEC-CDFA-4AB1-9EEE-FF505AA891B1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3A8AF72-7ABC-4608-849C-36584A602F41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31852" y="2823777"/>
            <a:ext cx="541434" cy="542925"/>
            <a:chOff x="44" y="44"/>
            <a:chExt cx="363" cy="364"/>
          </a:xfrm>
          <a:solidFill>
            <a:schemeClr val="tx2"/>
          </a:solidFill>
        </p:grpSpPr>
        <p:sp>
          <p:nvSpPr>
            <p:cNvPr id="39" name="Help">
              <a:extLst>
                <a:ext uri="{FF2B5EF4-FFF2-40B4-BE49-F238E27FC236}">
                  <a16:creationId xmlns:a16="http://schemas.microsoft.com/office/drawing/2014/main" id="{85919E16-8C43-419E-B590-904510D6C2F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Help">
              <a:extLst>
                <a:ext uri="{FF2B5EF4-FFF2-40B4-BE49-F238E27FC236}">
                  <a16:creationId xmlns:a16="http://schemas.microsoft.com/office/drawing/2014/main" id="{4D2C0B74-AFBE-4571-B9D1-10DD266ED4F4}"/>
                </a:ext>
              </a:extLst>
            </p:cNvPr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Help">
              <a:extLst>
                <a:ext uri="{FF2B5EF4-FFF2-40B4-BE49-F238E27FC236}">
                  <a16:creationId xmlns:a16="http://schemas.microsoft.com/office/drawing/2014/main" id="{8C9606DF-4F70-4876-AAE2-AD19C8895C18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7355288-F3C1-D71B-15D7-AD9CCE3CF9AF}"/>
              </a:ext>
            </a:extLst>
          </p:cNvPr>
          <p:cNvSpPr/>
          <p:nvPr/>
        </p:nvSpPr>
        <p:spPr>
          <a:xfrm>
            <a:off x="4896051" y="1893496"/>
            <a:ext cx="6527748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GB" sz="1600" dirty="0">
                <a:solidFill>
                  <a:srgbClr val="000000"/>
                </a:solidFill>
              </a:rPr>
              <a:t>Yes, you can use either Standard or Economy  Mailmark Advertising Mail Letter or Large Letter format. Minimum volume is 100k items.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7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E67864D-A91B-B9EF-8567-EF7DF21151FF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431852" y="2007594"/>
            <a:ext cx="541434" cy="542925"/>
            <a:chOff x="44" y="44"/>
            <a:chExt cx="363" cy="364"/>
          </a:xfrm>
          <a:solidFill>
            <a:schemeClr val="tx2"/>
          </a:solidFill>
        </p:grpSpPr>
        <p:sp>
          <p:nvSpPr>
            <p:cNvPr id="8" name="Help">
              <a:extLst>
                <a:ext uri="{FF2B5EF4-FFF2-40B4-BE49-F238E27FC236}">
                  <a16:creationId xmlns:a16="http://schemas.microsoft.com/office/drawing/2014/main" id="{012A2446-341B-E1B9-0F97-36E5CBEAB430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Help">
              <a:extLst>
                <a:ext uri="{FF2B5EF4-FFF2-40B4-BE49-F238E27FC236}">
                  <a16:creationId xmlns:a16="http://schemas.microsoft.com/office/drawing/2014/main" id="{E051B277-9F54-FEE8-1D3C-DEBF27D8BFAC}"/>
                </a:ext>
              </a:extLst>
            </p:cNvPr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Help">
              <a:extLst>
                <a:ext uri="{FF2B5EF4-FFF2-40B4-BE49-F238E27FC236}">
                  <a16:creationId xmlns:a16="http://schemas.microsoft.com/office/drawing/2014/main" id="{85CF931A-134A-7DDE-534F-52F16C0A9650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2096F98-11FB-4F84-A9DA-E883057EB28A}"/>
              </a:ext>
            </a:extLst>
          </p:cNvPr>
          <p:cNvSpPr/>
          <p:nvPr/>
        </p:nvSpPr>
        <p:spPr>
          <a:xfrm>
            <a:off x="4896051" y="3493855"/>
            <a:ext cx="6527748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Traditional postcards are not eligible, please see the Machinable Postcard and One Piece Mailer Guide for options to use with incentives at www.royalmailwholesale.com/incentives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930332-51C5-4A92-B5BA-D3E4EF33D77B}"/>
              </a:ext>
            </a:extLst>
          </p:cNvPr>
          <p:cNvSpPr/>
          <p:nvPr/>
        </p:nvSpPr>
        <p:spPr>
          <a:xfrm>
            <a:off x="4896051" y="4301917"/>
            <a:ext cx="6527748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You will receive the standard TIS credit rate for any qualifying items.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BE3ED3-AAE0-4D15-A8F9-BD6074CBF47B}"/>
              </a:ext>
            </a:extLst>
          </p:cNvPr>
          <p:cNvSpPr/>
          <p:nvPr/>
        </p:nvSpPr>
        <p:spPr>
          <a:xfrm>
            <a:off x="4896051" y="5103355"/>
            <a:ext cx="6527748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Postage credit vouchers are valid for 12 months from date of issue.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D39D008-618C-4EED-B32E-B5FD5F5DFBAB}"/>
              </a:ext>
            </a:extLst>
          </p:cNvPr>
          <p:cNvSpPr/>
          <p:nvPr/>
        </p:nvSpPr>
        <p:spPr>
          <a:xfrm>
            <a:off x="4896051" y="2691048"/>
            <a:ext cx="6527748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GB" sz="1600" dirty="0">
                <a:solidFill>
                  <a:srgbClr val="000000"/>
                </a:solidFill>
              </a:rPr>
              <a:t>Yes, you can use Catalogue Mail Letter or Large Letter format. Minimum volume is 50k items.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40ED7D-BD8B-88FA-EBDA-A0BB00746DFE}"/>
              </a:ext>
            </a:extLst>
          </p:cNvPr>
          <p:cNvSpPr/>
          <p:nvPr/>
        </p:nvSpPr>
        <p:spPr>
          <a:xfrm>
            <a:off x="1095801" y="1893496"/>
            <a:ext cx="3805200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Can I send Standard Advertising Mail Mailmark items and qualify for postage credits?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6CEC97-FE44-4C01-8C32-F652BDB85593}"/>
              </a:ext>
            </a:extLst>
          </p:cNvPr>
          <p:cNvSpPr/>
          <p:nvPr/>
        </p:nvSpPr>
        <p:spPr>
          <a:xfrm>
            <a:off x="1095801" y="3493855"/>
            <a:ext cx="3805200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Can I use postcard formats?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DACCD3-11A7-4BFE-9C4E-4607B0DE004B}"/>
              </a:ext>
            </a:extLst>
          </p:cNvPr>
          <p:cNvSpPr/>
          <p:nvPr/>
        </p:nvSpPr>
        <p:spPr>
          <a:xfrm>
            <a:off x="1095801" y="4301917"/>
            <a:ext cx="3805200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What will happen if my actual TIS volume is less than the minimum volume?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9F1A4C-57BA-4043-9CA1-32D94A7FE455}"/>
              </a:ext>
            </a:extLst>
          </p:cNvPr>
          <p:cNvSpPr/>
          <p:nvPr/>
        </p:nvSpPr>
        <p:spPr>
          <a:xfrm>
            <a:off x="1095801" y="5103355"/>
            <a:ext cx="3805200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How long will my postage credit vouchers be valid for?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E5A089F-8EF8-47F3-87D1-1064E1E3F515}"/>
              </a:ext>
            </a:extLst>
          </p:cNvPr>
          <p:cNvSpPr/>
          <p:nvPr/>
        </p:nvSpPr>
        <p:spPr>
          <a:xfrm>
            <a:off x="1095801" y="2691048"/>
            <a:ext cx="3805200" cy="7909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Can I send Catalogue Mail items and qualify for postage credits?</a:t>
            </a:r>
          </a:p>
        </p:txBody>
      </p:sp>
    </p:spTree>
    <p:extLst>
      <p:ext uri="{BB962C8B-B14F-4D97-AF65-F5344CB8AC3E}">
        <p14:creationId xmlns:p14="http://schemas.microsoft.com/office/powerpoint/2010/main" val="514571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90BED-548C-E428-E600-21D1BBF1C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5C31C-68F9-4CC7-8ED3-051F9D8326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66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1469AA-4029-2D96-B984-B87C1720F6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2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27510E-C66F-90AF-E6E3-CAF9F3614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Engagement rates with charity mail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ADC543-7FDC-B7C1-71B5-AD514FA6AE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32833" y="6372661"/>
            <a:ext cx="4680000" cy="133165"/>
          </a:xfrm>
        </p:spPr>
        <p:txBody>
          <a:bodyPr/>
          <a:lstStyle/>
          <a:p>
            <a:r>
              <a:rPr lang="en-GB" sz="1100" dirty="0"/>
              <a:t>Source:  JICMAIL, Mail Item Database, Charity, 2024, n=1,990</a:t>
            </a:r>
          </a:p>
        </p:txBody>
      </p:sp>
      <p:grpSp>
        <p:nvGrpSpPr>
          <p:cNvPr id="6" name="Engagement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244C9803-AD2B-06BC-3D08-7D2126AAC943}"/>
              </a:ext>
            </a:extLst>
          </p:cNvPr>
          <p:cNvGrpSpPr>
            <a:grpSpLocks noChangeAspect="1"/>
          </p:cNvGrpSpPr>
          <p:nvPr/>
        </p:nvGrpSpPr>
        <p:grpSpPr>
          <a:xfrm>
            <a:off x="7274656" y="2894929"/>
            <a:ext cx="2344742" cy="2061760"/>
            <a:chOff x="5443539" y="6323013"/>
            <a:chExt cx="552450" cy="485775"/>
          </a:xfrm>
          <a:solidFill>
            <a:schemeClr val="tx1"/>
          </a:solidFill>
        </p:grpSpPr>
        <p:sp>
          <p:nvSpPr>
            <p:cNvPr id="7" name="Freeform 659">
              <a:extLst>
                <a:ext uri="{FF2B5EF4-FFF2-40B4-BE49-F238E27FC236}">
                  <a16:creationId xmlns:a16="http://schemas.microsoft.com/office/drawing/2014/main" id="{6F930AB5-3670-028D-C78C-C160E8527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276" y="6535738"/>
              <a:ext cx="17463" cy="34925"/>
            </a:xfrm>
            <a:custGeom>
              <a:avLst/>
              <a:gdLst>
                <a:gd name="T0" fmla="*/ 50 w 101"/>
                <a:gd name="T1" fmla="*/ 203 h 203"/>
                <a:gd name="T2" fmla="*/ 0 w 101"/>
                <a:gd name="T3" fmla="*/ 154 h 203"/>
                <a:gd name="T4" fmla="*/ 0 w 101"/>
                <a:gd name="T5" fmla="*/ 50 h 203"/>
                <a:gd name="T6" fmla="*/ 50 w 101"/>
                <a:gd name="T7" fmla="*/ 0 h 203"/>
                <a:gd name="T8" fmla="*/ 100 w 101"/>
                <a:gd name="T9" fmla="*/ 50 h 203"/>
                <a:gd name="T10" fmla="*/ 100 w 101"/>
                <a:gd name="T11" fmla="*/ 152 h 203"/>
                <a:gd name="T12" fmla="*/ 51 w 101"/>
                <a:gd name="T13" fmla="*/ 203 h 203"/>
                <a:gd name="T14" fmla="*/ 50 w 101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03">
                  <a:moveTo>
                    <a:pt x="50" y="203"/>
                  </a:moveTo>
                  <a:cubicBezTo>
                    <a:pt x="23" y="203"/>
                    <a:pt x="1" y="181"/>
                    <a:pt x="0" y="154"/>
                  </a:cubicBezTo>
                  <a:cubicBezTo>
                    <a:pt x="0" y="154"/>
                    <a:pt x="0" y="129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7" y="0"/>
                    <a:pt x="100" y="22"/>
                    <a:pt x="100" y="50"/>
                  </a:cubicBezTo>
                  <a:cubicBezTo>
                    <a:pt x="100" y="127"/>
                    <a:pt x="100" y="152"/>
                    <a:pt x="100" y="152"/>
                  </a:cubicBezTo>
                  <a:cubicBezTo>
                    <a:pt x="101" y="180"/>
                    <a:pt x="79" y="203"/>
                    <a:pt x="51" y="203"/>
                  </a:cubicBezTo>
                  <a:lnTo>
                    <a:pt x="50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660">
              <a:extLst>
                <a:ext uri="{FF2B5EF4-FFF2-40B4-BE49-F238E27FC236}">
                  <a16:creationId xmlns:a16="http://schemas.microsoft.com/office/drawing/2014/main" id="{1C776DDB-6C48-160C-AB33-44578738C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0689" y="6432550"/>
              <a:ext cx="17463" cy="33338"/>
            </a:xfrm>
            <a:custGeom>
              <a:avLst/>
              <a:gdLst>
                <a:gd name="T0" fmla="*/ 52 w 102"/>
                <a:gd name="T1" fmla="*/ 193 h 193"/>
                <a:gd name="T2" fmla="*/ 2 w 102"/>
                <a:gd name="T3" fmla="*/ 144 h 193"/>
                <a:gd name="T4" fmla="*/ 1 w 102"/>
                <a:gd name="T5" fmla="*/ 51 h 193"/>
                <a:gd name="T6" fmla="*/ 50 w 102"/>
                <a:gd name="T7" fmla="*/ 0 h 193"/>
                <a:gd name="T8" fmla="*/ 51 w 102"/>
                <a:gd name="T9" fmla="*/ 0 h 193"/>
                <a:gd name="T10" fmla="*/ 101 w 102"/>
                <a:gd name="T11" fmla="*/ 50 h 193"/>
                <a:gd name="T12" fmla="*/ 102 w 102"/>
                <a:gd name="T13" fmla="*/ 143 h 193"/>
                <a:gd name="T14" fmla="*/ 52 w 102"/>
                <a:gd name="T15" fmla="*/ 193 h 193"/>
                <a:gd name="T16" fmla="*/ 52 w 102"/>
                <a:gd name="T17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93">
                  <a:moveTo>
                    <a:pt x="52" y="193"/>
                  </a:moveTo>
                  <a:cubicBezTo>
                    <a:pt x="24" y="193"/>
                    <a:pt x="2" y="171"/>
                    <a:pt x="2" y="144"/>
                  </a:cubicBezTo>
                  <a:lnTo>
                    <a:pt x="1" y="51"/>
                  </a:lnTo>
                  <a:cubicBezTo>
                    <a:pt x="0" y="23"/>
                    <a:pt x="22" y="1"/>
                    <a:pt x="50" y="0"/>
                  </a:cubicBezTo>
                  <a:lnTo>
                    <a:pt x="51" y="0"/>
                  </a:lnTo>
                  <a:cubicBezTo>
                    <a:pt x="78" y="0"/>
                    <a:pt x="100" y="22"/>
                    <a:pt x="101" y="50"/>
                  </a:cubicBezTo>
                  <a:lnTo>
                    <a:pt x="102" y="143"/>
                  </a:lnTo>
                  <a:cubicBezTo>
                    <a:pt x="102" y="170"/>
                    <a:pt x="80" y="193"/>
                    <a:pt x="52" y="193"/>
                  </a:cubicBezTo>
                  <a:lnTo>
                    <a:pt x="52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661">
              <a:extLst>
                <a:ext uri="{FF2B5EF4-FFF2-40B4-BE49-F238E27FC236}">
                  <a16:creationId xmlns:a16="http://schemas.microsoft.com/office/drawing/2014/main" id="{95669D5B-6F7F-8950-E33F-7E9005C89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551" y="6492875"/>
              <a:ext cx="36513" cy="17463"/>
            </a:xfrm>
            <a:custGeom>
              <a:avLst/>
              <a:gdLst>
                <a:gd name="T0" fmla="*/ 162 w 212"/>
                <a:gd name="T1" fmla="*/ 100 h 100"/>
                <a:gd name="T2" fmla="*/ 162 w 212"/>
                <a:gd name="T3" fmla="*/ 100 h 100"/>
                <a:gd name="T4" fmla="*/ 50 w 212"/>
                <a:gd name="T5" fmla="*/ 100 h 100"/>
                <a:gd name="T6" fmla="*/ 0 w 212"/>
                <a:gd name="T7" fmla="*/ 50 h 100"/>
                <a:gd name="T8" fmla="*/ 50 w 212"/>
                <a:gd name="T9" fmla="*/ 0 h 100"/>
                <a:gd name="T10" fmla="*/ 162 w 212"/>
                <a:gd name="T11" fmla="*/ 0 h 100"/>
                <a:gd name="T12" fmla="*/ 212 w 212"/>
                <a:gd name="T13" fmla="*/ 50 h 100"/>
                <a:gd name="T14" fmla="*/ 162 w 212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100">
                  <a:moveTo>
                    <a:pt x="162" y="100"/>
                  </a:moveTo>
                  <a:lnTo>
                    <a:pt x="162" y="100"/>
                  </a:lnTo>
                  <a:cubicBezTo>
                    <a:pt x="162" y="100"/>
                    <a:pt x="128" y="100"/>
                    <a:pt x="50" y="100"/>
                  </a:cubicBezTo>
                  <a:cubicBezTo>
                    <a:pt x="23" y="100"/>
                    <a:pt x="0" y="78"/>
                    <a:pt x="0" y="50"/>
                  </a:cubicBezTo>
                  <a:cubicBezTo>
                    <a:pt x="0" y="22"/>
                    <a:pt x="23" y="0"/>
                    <a:pt x="50" y="0"/>
                  </a:cubicBezTo>
                  <a:cubicBezTo>
                    <a:pt x="128" y="0"/>
                    <a:pt x="162" y="0"/>
                    <a:pt x="162" y="0"/>
                  </a:cubicBezTo>
                  <a:cubicBezTo>
                    <a:pt x="190" y="0"/>
                    <a:pt x="212" y="23"/>
                    <a:pt x="212" y="50"/>
                  </a:cubicBezTo>
                  <a:cubicBezTo>
                    <a:pt x="212" y="78"/>
                    <a:pt x="189" y="100"/>
                    <a:pt x="16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662">
              <a:extLst>
                <a:ext uri="{FF2B5EF4-FFF2-40B4-BE49-F238E27FC236}">
                  <a16:creationId xmlns:a16="http://schemas.microsoft.com/office/drawing/2014/main" id="{ED877277-1441-F308-9187-2E2DD149D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539" y="6492875"/>
              <a:ext cx="34925" cy="17463"/>
            </a:xfrm>
            <a:custGeom>
              <a:avLst/>
              <a:gdLst>
                <a:gd name="T0" fmla="*/ 50 w 210"/>
                <a:gd name="T1" fmla="*/ 100 h 100"/>
                <a:gd name="T2" fmla="*/ 0 w 210"/>
                <a:gd name="T3" fmla="*/ 50 h 100"/>
                <a:gd name="T4" fmla="*/ 49 w 210"/>
                <a:gd name="T5" fmla="*/ 0 h 100"/>
                <a:gd name="T6" fmla="*/ 160 w 210"/>
                <a:gd name="T7" fmla="*/ 0 h 100"/>
                <a:gd name="T8" fmla="*/ 210 w 210"/>
                <a:gd name="T9" fmla="*/ 50 h 100"/>
                <a:gd name="T10" fmla="*/ 160 w 210"/>
                <a:gd name="T11" fmla="*/ 100 h 100"/>
                <a:gd name="T12" fmla="*/ 50 w 210"/>
                <a:gd name="T13" fmla="*/ 100 h 100"/>
                <a:gd name="T14" fmla="*/ 50 w 210"/>
                <a:gd name="T1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" h="100">
                  <a:moveTo>
                    <a:pt x="50" y="100"/>
                  </a:moveTo>
                  <a:cubicBezTo>
                    <a:pt x="22" y="100"/>
                    <a:pt x="0" y="78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49" y="0"/>
                    <a:pt x="79" y="0"/>
                    <a:pt x="160" y="0"/>
                  </a:cubicBezTo>
                  <a:cubicBezTo>
                    <a:pt x="188" y="0"/>
                    <a:pt x="210" y="22"/>
                    <a:pt x="210" y="50"/>
                  </a:cubicBezTo>
                  <a:cubicBezTo>
                    <a:pt x="210" y="78"/>
                    <a:pt x="188" y="100"/>
                    <a:pt x="160" y="100"/>
                  </a:cubicBezTo>
                  <a:cubicBezTo>
                    <a:pt x="79" y="100"/>
                    <a:pt x="50" y="100"/>
                    <a:pt x="50" y="100"/>
                  </a:cubicBezTo>
                  <a:lnTo>
                    <a:pt x="5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663">
              <a:extLst>
                <a:ext uri="{FF2B5EF4-FFF2-40B4-BE49-F238E27FC236}">
                  <a16:creationId xmlns:a16="http://schemas.microsoft.com/office/drawing/2014/main" id="{3B439E28-D488-10B4-76BA-28286FACD7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7826" y="6448425"/>
              <a:ext cx="104775" cy="104775"/>
            </a:xfrm>
            <a:custGeom>
              <a:avLst/>
              <a:gdLst>
                <a:gd name="T0" fmla="*/ 125 w 617"/>
                <a:gd name="T1" fmla="*/ 310 h 618"/>
                <a:gd name="T2" fmla="*/ 316 w 617"/>
                <a:gd name="T3" fmla="*/ 496 h 618"/>
                <a:gd name="T4" fmla="*/ 492 w 617"/>
                <a:gd name="T5" fmla="*/ 307 h 618"/>
                <a:gd name="T6" fmla="*/ 302 w 617"/>
                <a:gd name="T7" fmla="*/ 122 h 618"/>
                <a:gd name="T8" fmla="*/ 125 w 617"/>
                <a:gd name="T9" fmla="*/ 310 h 618"/>
                <a:gd name="T10" fmla="*/ 318 w 617"/>
                <a:gd name="T11" fmla="*/ 618 h 618"/>
                <a:gd name="T12" fmla="*/ 283 w 617"/>
                <a:gd name="T13" fmla="*/ 604 h 618"/>
                <a:gd name="T14" fmla="*/ 20 w 617"/>
                <a:gd name="T15" fmla="*/ 348 h 618"/>
                <a:gd name="T16" fmla="*/ 18 w 617"/>
                <a:gd name="T17" fmla="*/ 278 h 618"/>
                <a:gd name="T18" fmla="*/ 265 w 617"/>
                <a:gd name="T19" fmla="*/ 16 h 618"/>
                <a:gd name="T20" fmla="*/ 300 w 617"/>
                <a:gd name="T21" fmla="*/ 0 h 618"/>
                <a:gd name="T22" fmla="*/ 336 w 617"/>
                <a:gd name="T23" fmla="*/ 15 h 618"/>
                <a:gd name="T24" fmla="*/ 597 w 617"/>
                <a:gd name="T25" fmla="*/ 270 h 618"/>
                <a:gd name="T26" fmla="*/ 599 w 617"/>
                <a:gd name="T27" fmla="*/ 339 h 618"/>
                <a:gd name="T28" fmla="*/ 354 w 617"/>
                <a:gd name="T29" fmla="*/ 602 h 618"/>
                <a:gd name="T30" fmla="*/ 319 w 617"/>
                <a:gd name="T31" fmla="*/ 618 h 618"/>
                <a:gd name="T32" fmla="*/ 318 w 617"/>
                <a:gd name="T33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7" h="618">
                  <a:moveTo>
                    <a:pt x="125" y="310"/>
                  </a:moveTo>
                  <a:lnTo>
                    <a:pt x="316" y="496"/>
                  </a:lnTo>
                  <a:lnTo>
                    <a:pt x="492" y="307"/>
                  </a:lnTo>
                  <a:lnTo>
                    <a:pt x="302" y="122"/>
                  </a:lnTo>
                  <a:lnTo>
                    <a:pt x="125" y="310"/>
                  </a:lnTo>
                  <a:close/>
                  <a:moveTo>
                    <a:pt x="318" y="618"/>
                  </a:moveTo>
                  <a:cubicBezTo>
                    <a:pt x="305" y="618"/>
                    <a:pt x="292" y="613"/>
                    <a:pt x="283" y="604"/>
                  </a:cubicBezTo>
                  <a:lnTo>
                    <a:pt x="20" y="348"/>
                  </a:lnTo>
                  <a:cubicBezTo>
                    <a:pt x="0" y="329"/>
                    <a:pt x="0" y="298"/>
                    <a:pt x="18" y="278"/>
                  </a:cubicBezTo>
                  <a:lnTo>
                    <a:pt x="265" y="16"/>
                  </a:lnTo>
                  <a:cubicBezTo>
                    <a:pt x="274" y="6"/>
                    <a:pt x="287" y="1"/>
                    <a:pt x="300" y="0"/>
                  </a:cubicBezTo>
                  <a:cubicBezTo>
                    <a:pt x="313" y="0"/>
                    <a:pt x="326" y="5"/>
                    <a:pt x="336" y="15"/>
                  </a:cubicBezTo>
                  <a:lnTo>
                    <a:pt x="597" y="270"/>
                  </a:lnTo>
                  <a:cubicBezTo>
                    <a:pt x="616" y="289"/>
                    <a:pt x="617" y="320"/>
                    <a:pt x="599" y="339"/>
                  </a:cubicBezTo>
                  <a:lnTo>
                    <a:pt x="354" y="602"/>
                  </a:lnTo>
                  <a:cubicBezTo>
                    <a:pt x="345" y="612"/>
                    <a:pt x="332" y="618"/>
                    <a:pt x="319" y="618"/>
                  </a:cubicBezTo>
                  <a:lnTo>
                    <a:pt x="318" y="6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664">
              <a:extLst>
                <a:ext uri="{FF2B5EF4-FFF2-40B4-BE49-F238E27FC236}">
                  <a16:creationId xmlns:a16="http://schemas.microsoft.com/office/drawing/2014/main" id="{2280FFC7-149B-CCA6-A99E-F2E90F945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701" y="6383338"/>
              <a:ext cx="15875" cy="26988"/>
            </a:xfrm>
            <a:custGeom>
              <a:avLst/>
              <a:gdLst>
                <a:gd name="T0" fmla="*/ 1 w 101"/>
                <a:gd name="T1" fmla="*/ 162 h 162"/>
                <a:gd name="T2" fmla="*/ 1 w 101"/>
                <a:gd name="T3" fmla="*/ 112 h 162"/>
                <a:gd name="T4" fmla="*/ 0 w 101"/>
                <a:gd name="T5" fmla="*/ 50 h 162"/>
                <a:gd name="T6" fmla="*/ 0 w 101"/>
                <a:gd name="T7" fmla="*/ 0 h 162"/>
                <a:gd name="T8" fmla="*/ 100 w 101"/>
                <a:gd name="T9" fmla="*/ 0 h 162"/>
                <a:gd name="T10" fmla="*/ 100 w 101"/>
                <a:gd name="T11" fmla="*/ 50 h 162"/>
                <a:gd name="T12" fmla="*/ 101 w 101"/>
                <a:gd name="T13" fmla="*/ 110 h 162"/>
                <a:gd name="T14" fmla="*/ 101 w 101"/>
                <a:gd name="T15" fmla="*/ 160 h 162"/>
                <a:gd name="T16" fmla="*/ 1 w 101"/>
                <a:gd name="T1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62">
                  <a:moveTo>
                    <a:pt x="1" y="162"/>
                  </a:moveTo>
                  <a:lnTo>
                    <a:pt x="1" y="112"/>
                  </a:lnTo>
                  <a:cubicBezTo>
                    <a:pt x="1" y="112"/>
                    <a:pt x="0" y="97"/>
                    <a:pt x="0" y="50"/>
                  </a:cubicBezTo>
                  <a:lnTo>
                    <a:pt x="0" y="0"/>
                  </a:lnTo>
                  <a:lnTo>
                    <a:pt x="100" y="0"/>
                  </a:lnTo>
                  <a:lnTo>
                    <a:pt x="100" y="50"/>
                  </a:lnTo>
                  <a:cubicBezTo>
                    <a:pt x="100" y="95"/>
                    <a:pt x="101" y="110"/>
                    <a:pt x="101" y="110"/>
                  </a:cubicBezTo>
                  <a:lnTo>
                    <a:pt x="101" y="160"/>
                  </a:lnTo>
                  <a:lnTo>
                    <a:pt x="1" y="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665">
              <a:extLst>
                <a:ext uri="{FF2B5EF4-FFF2-40B4-BE49-F238E27FC236}">
                  <a16:creationId xmlns:a16="http://schemas.microsoft.com/office/drawing/2014/main" id="{E94D3767-CE46-5D9C-BE51-E35E8D86F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4701" y="6323013"/>
              <a:ext cx="17463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666">
              <a:extLst>
                <a:ext uri="{FF2B5EF4-FFF2-40B4-BE49-F238E27FC236}">
                  <a16:creationId xmlns:a16="http://schemas.microsoft.com/office/drawing/2014/main" id="{ED24DAA5-9E86-5AA3-432D-9351E3852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8514" y="6357938"/>
              <a:ext cx="2857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667">
              <a:extLst>
                <a:ext uri="{FF2B5EF4-FFF2-40B4-BE49-F238E27FC236}">
                  <a16:creationId xmlns:a16="http://schemas.microsoft.com/office/drawing/2014/main" id="{95DE9039-B5B7-5644-FA6A-44CE080AC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776" y="6357938"/>
              <a:ext cx="26988" cy="17463"/>
            </a:xfrm>
            <a:custGeom>
              <a:avLst/>
              <a:gdLst>
                <a:gd name="T0" fmla="*/ 0 w 17"/>
                <a:gd name="T1" fmla="*/ 11 h 11"/>
                <a:gd name="T2" fmla="*/ 0 w 17"/>
                <a:gd name="T3" fmla="*/ 0 h 11"/>
                <a:gd name="T4" fmla="*/ 5 w 17"/>
                <a:gd name="T5" fmla="*/ 0 h 11"/>
                <a:gd name="T6" fmla="*/ 12 w 17"/>
                <a:gd name="T7" fmla="*/ 0 h 11"/>
                <a:gd name="T8" fmla="*/ 17 w 17"/>
                <a:gd name="T9" fmla="*/ 0 h 11"/>
                <a:gd name="T10" fmla="*/ 17 w 17"/>
                <a:gd name="T11" fmla="*/ 11 h 11"/>
                <a:gd name="T12" fmla="*/ 12 w 17"/>
                <a:gd name="T13" fmla="*/ 11 h 11"/>
                <a:gd name="T14" fmla="*/ 5 w 17"/>
                <a:gd name="T15" fmla="*/ 11 h 11"/>
                <a:gd name="T16" fmla="*/ 0 w 17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0" y="11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7" y="11"/>
                  </a:lnTo>
                  <a:lnTo>
                    <a:pt x="12" y="11"/>
                  </a:lnTo>
                  <a:lnTo>
                    <a:pt x="5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668">
              <a:extLst>
                <a:ext uri="{FF2B5EF4-FFF2-40B4-BE49-F238E27FC236}">
                  <a16:creationId xmlns:a16="http://schemas.microsoft.com/office/drawing/2014/main" id="{A48CF5CA-2881-5F91-53A5-1AF4827264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4539" y="6326188"/>
              <a:ext cx="74613" cy="77788"/>
            </a:xfrm>
            <a:custGeom>
              <a:avLst/>
              <a:gdLst>
                <a:gd name="T0" fmla="*/ 140 w 437"/>
                <a:gd name="T1" fmla="*/ 236 h 460"/>
                <a:gd name="T2" fmla="*/ 223 w 437"/>
                <a:gd name="T3" fmla="*/ 317 h 460"/>
                <a:gd name="T4" fmla="*/ 301 w 437"/>
                <a:gd name="T5" fmla="*/ 233 h 460"/>
                <a:gd name="T6" fmla="*/ 224 w 437"/>
                <a:gd name="T7" fmla="*/ 147 h 460"/>
                <a:gd name="T8" fmla="*/ 140 w 437"/>
                <a:gd name="T9" fmla="*/ 236 h 460"/>
                <a:gd name="T10" fmla="*/ 227 w 437"/>
                <a:gd name="T11" fmla="*/ 460 h 460"/>
                <a:gd name="T12" fmla="*/ 0 w 437"/>
                <a:gd name="T13" fmla="*/ 239 h 460"/>
                <a:gd name="T14" fmla="*/ 226 w 437"/>
                <a:gd name="T15" fmla="*/ 0 h 460"/>
                <a:gd name="T16" fmla="*/ 437 w 437"/>
                <a:gd name="T17" fmla="*/ 234 h 460"/>
                <a:gd name="T18" fmla="*/ 227 w 437"/>
                <a:gd name="T19" fmla="*/ 4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7" h="460">
                  <a:moveTo>
                    <a:pt x="140" y="236"/>
                  </a:moveTo>
                  <a:lnTo>
                    <a:pt x="223" y="317"/>
                  </a:lnTo>
                  <a:lnTo>
                    <a:pt x="301" y="233"/>
                  </a:lnTo>
                  <a:lnTo>
                    <a:pt x="224" y="147"/>
                  </a:lnTo>
                  <a:lnTo>
                    <a:pt x="140" y="236"/>
                  </a:lnTo>
                  <a:close/>
                  <a:moveTo>
                    <a:pt x="227" y="460"/>
                  </a:moveTo>
                  <a:lnTo>
                    <a:pt x="0" y="239"/>
                  </a:lnTo>
                  <a:lnTo>
                    <a:pt x="226" y="0"/>
                  </a:lnTo>
                  <a:lnTo>
                    <a:pt x="437" y="234"/>
                  </a:lnTo>
                  <a:lnTo>
                    <a:pt x="227" y="4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669">
              <a:extLst>
                <a:ext uri="{FF2B5EF4-FFF2-40B4-BE49-F238E27FC236}">
                  <a16:creationId xmlns:a16="http://schemas.microsoft.com/office/drawing/2014/main" id="{59C4304E-EBBD-CFD8-0229-4910DB9349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3076" y="6583363"/>
              <a:ext cx="373063" cy="225425"/>
            </a:xfrm>
            <a:custGeom>
              <a:avLst/>
              <a:gdLst>
                <a:gd name="T0" fmla="*/ 100 w 2210"/>
                <a:gd name="T1" fmla="*/ 136 h 1335"/>
                <a:gd name="T2" fmla="*/ 100 w 2210"/>
                <a:gd name="T3" fmla="*/ 1198 h 1335"/>
                <a:gd name="T4" fmla="*/ 1042 w 2210"/>
                <a:gd name="T5" fmla="*/ 647 h 1335"/>
                <a:gd name="T6" fmla="*/ 100 w 2210"/>
                <a:gd name="T7" fmla="*/ 136 h 1335"/>
                <a:gd name="T8" fmla="*/ 235 w 2210"/>
                <a:gd name="T9" fmla="*/ 1235 h 1335"/>
                <a:gd name="T10" fmla="*/ 2110 w 2210"/>
                <a:gd name="T11" fmla="*/ 1235 h 1335"/>
                <a:gd name="T12" fmla="*/ 2110 w 2210"/>
                <a:gd name="T13" fmla="*/ 139 h 1335"/>
                <a:gd name="T14" fmla="*/ 235 w 2210"/>
                <a:gd name="T15" fmla="*/ 1235 h 1335"/>
                <a:gd name="T16" fmla="*/ 50 w 2210"/>
                <a:gd name="T17" fmla="*/ 1335 h 1335"/>
                <a:gd name="T18" fmla="*/ 45 w 2210"/>
                <a:gd name="T19" fmla="*/ 1335 h 1335"/>
                <a:gd name="T20" fmla="*/ 25 w 2210"/>
                <a:gd name="T21" fmla="*/ 1328 h 1335"/>
                <a:gd name="T22" fmla="*/ 9 w 2210"/>
                <a:gd name="T23" fmla="*/ 1314 h 1335"/>
                <a:gd name="T24" fmla="*/ 1 w 2210"/>
                <a:gd name="T25" fmla="*/ 1298 h 1335"/>
                <a:gd name="T26" fmla="*/ 0 w 2210"/>
                <a:gd name="T27" fmla="*/ 1284 h 1335"/>
                <a:gd name="T28" fmla="*/ 0 w 2210"/>
                <a:gd name="T29" fmla="*/ 52 h 1335"/>
                <a:gd name="T30" fmla="*/ 24 w 2210"/>
                <a:gd name="T31" fmla="*/ 9 h 1335"/>
                <a:gd name="T32" fmla="*/ 74 w 2210"/>
                <a:gd name="T33" fmla="*/ 9 h 1335"/>
                <a:gd name="T34" fmla="*/ 1133 w 2210"/>
                <a:gd name="T35" fmla="*/ 583 h 1335"/>
                <a:gd name="T36" fmla="*/ 1142 w 2210"/>
                <a:gd name="T37" fmla="*/ 589 h 1335"/>
                <a:gd name="T38" fmla="*/ 2135 w 2210"/>
                <a:gd name="T39" fmla="*/ 9 h 1335"/>
                <a:gd name="T40" fmla="*/ 2185 w 2210"/>
                <a:gd name="T41" fmla="*/ 9 h 1335"/>
                <a:gd name="T42" fmla="*/ 2210 w 2210"/>
                <a:gd name="T43" fmla="*/ 52 h 1335"/>
                <a:gd name="T44" fmla="*/ 2210 w 2210"/>
                <a:gd name="T45" fmla="*/ 1285 h 1335"/>
                <a:gd name="T46" fmla="*/ 2160 w 2210"/>
                <a:gd name="T47" fmla="*/ 1335 h 1335"/>
                <a:gd name="T48" fmla="*/ 51 w 2210"/>
                <a:gd name="T49" fmla="*/ 1335 h 1335"/>
                <a:gd name="T50" fmla="*/ 50 w 2210"/>
                <a:gd name="T51" fmla="*/ 1335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10" h="1335">
                  <a:moveTo>
                    <a:pt x="100" y="136"/>
                  </a:moveTo>
                  <a:lnTo>
                    <a:pt x="100" y="1198"/>
                  </a:lnTo>
                  <a:lnTo>
                    <a:pt x="1042" y="647"/>
                  </a:lnTo>
                  <a:lnTo>
                    <a:pt x="100" y="136"/>
                  </a:lnTo>
                  <a:close/>
                  <a:moveTo>
                    <a:pt x="235" y="1235"/>
                  </a:moveTo>
                  <a:lnTo>
                    <a:pt x="2110" y="1235"/>
                  </a:lnTo>
                  <a:lnTo>
                    <a:pt x="2110" y="139"/>
                  </a:lnTo>
                  <a:lnTo>
                    <a:pt x="235" y="1235"/>
                  </a:lnTo>
                  <a:close/>
                  <a:moveTo>
                    <a:pt x="50" y="1335"/>
                  </a:moveTo>
                  <a:cubicBezTo>
                    <a:pt x="48" y="1335"/>
                    <a:pt x="47" y="1335"/>
                    <a:pt x="45" y="1335"/>
                  </a:cubicBezTo>
                  <a:cubicBezTo>
                    <a:pt x="38" y="1334"/>
                    <a:pt x="31" y="1332"/>
                    <a:pt x="25" y="1328"/>
                  </a:cubicBezTo>
                  <a:cubicBezTo>
                    <a:pt x="19" y="1325"/>
                    <a:pt x="14" y="1320"/>
                    <a:pt x="9" y="1314"/>
                  </a:cubicBezTo>
                  <a:cubicBezTo>
                    <a:pt x="6" y="1310"/>
                    <a:pt x="3" y="1304"/>
                    <a:pt x="1" y="1298"/>
                  </a:cubicBezTo>
                  <a:cubicBezTo>
                    <a:pt x="0" y="1294"/>
                    <a:pt x="0" y="1289"/>
                    <a:pt x="0" y="1284"/>
                  </a:cubicBezTo>
                  <a:lnTo>
                    <a:pt x="0" y="52"/>
                  </a:lnTo>
                  <a:cubicBezTo>
                    <a:pt x="0" y="35"/>
                    <a:pt x="9" y="19"/>
                    <a:pt x="24" y="9"/>
                  </a:cubicBezTo>
                  <a:cubicBezTo>
                    <a:pt x="39" y="0"/>
                    <a:pt x="58" y="0"/>
                    <a:pt x="74" y="9"/>
                  </a:cubicBezTo>
                  <a:lnTo>
                    <a:pt x="1133" y="583"/>
                  </a:lnTo>
                  <a:cubicBezTo>
                    <a:pt x="1136" y="585"/>
                    <a:pt x="1139" y="587"/>
                    <a:pt x="1142" y="589"/>
                  </a:cubicBezTo>
                  <a:lnTo>
                    <a:pt x="2135" y="9"/>
                  </a:lnTo>
                  <a:cubicBezTo>
                    <a:pt x="2150" y="0"/>
                    <a:pt x="2169" y="0"/>
                    <a:pt x="2185" y="9"/>
                  </a:cubicBezTo>
                  <a:cubicBezTo>
                    <a:pt x="2201" y="18"/>
                    <a:pt x="2210" y="34"/>
                    <a:pt x="2210" y="52"/>
                  </a:cubicBezTo>
                  <a:lnTo>
                    <a:pt x="2210" y="1285"/>
                  </a:lnTo>
                  <a:cubicBezTo>
                    <a:pt x="2210" y="1313"/>
                    <a:pt x="2188" y="1335"/>
                    <a:pt x="2160" y="1335"/>
                  </a:cubicBezTo>
                  <a:lnTo>
                    <a:pt x="51" y="1335"/>
                  </a:lnTo>
                  <a:lnTo>
                    <a:pt x="50" y="13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670">
              <a:extLst>
                <a:ext uri="{FF2B5EF4-FFF2-40B4-BE49-F238E27FC236}">
                  <a16:creationId xmlns:a16="http://schemas.microsoft.com/office/drawing/2014/main" id="{97C22585-1911-B5F4-5EC5-7B507E5DD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601" y="6729413"/>
              <a:ext cx="106363" cy="74613"/>
            </a:xfrm>
            <a:custGeom>
              <a:avLst/>
              <a:gdLst>
                <a:gd name="T0" fmla="*/ 570 w 627"/>
                <a:gd name="T1" fmla="*/ 437 h 437"/>
                <a:gd name="T2" fmla="*/ 543 w 627"/>
                <a:gd name="T3" fmla="*/ 429 h 437"/>
                <a:gd name="T4" fmla="*/ 30 w 627"/>
                <a:gd name="T5" fmla="*/ 100 h 437"/>
                <a:gd name="T6" fmla="*/ 14 w 627"/>
                <a:gd name="T7" fmla="*/ 31 h 437"/>
                <a:gd name="T8" fmla="*/ 83 w 627"/>
                <a:gd name="T9" fmla="*/ 15 h 437"/>
                <a:gd name="T10" fmla="*/ 598 w 627"/>
                <a:gd name="T11" fmla="*/ 345 h 437"/>
                <a:gd name="T12" fmla="*/ 612 w 627"/>
                <a:gd name="T13" fmla="*/ 414 h 437"/>
                <a:gd name="T14" fmla="*/ 570 w 627"/>
                <a:gd name="T15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7" h="437">
                  <a:moveTo>
                    <a:pt x="570" y="437"/>
                  </a:moveTo>
                  <a:cubicBezTo>
                    <a:pt x="561" y="437"/>
                    <a:pt x="552" y="434"/>
                    <a:pt x="543" y="429"/>
                  </a:cubicBezTo>
                  <a:cubicBezTo>
                    <a:pt x="540" y="427"/>
                    <a:pt x="265" y="247"/>
                    <a:pt x="30" y="100"/>
                  </a:cubicBezTo>
                  <a:cubicBezTo>
                    <a:pt x="7" y="85"/>
                    <a:pt x="0" y="54"/>
                    <a:pt x="14" y="31"/>
                  </a:cubicBezTo>
                  <a:cubicBezTo>
                    <a:pt x="29" y="7"/>
                    <a:pt x="60" y="0"/>
                    <a:pt x="83" y="15"/>
                  </a:cubicBezTo>
                  <a:cubicBezTo>
                    <a:pt x="319" y="163"/>
                    <a:pt x="595" y="343"/>
                    <a:pt x="598" y="345"/>
                  </a:cubicBezTo>
                  <a:cubicBezTo>
                    <a:pt x="621" y="360"/>
                    <a:pt x="627" y="391"/>
                    <a:pt x="612" y="414"/>
                  </a:cubicBezTo>
                  <a:cubicBezTo>
                    <a:pt x="603" y="429"/>
                    <a:pt x="587" y="437"/>
                    <a:pt x="570" y="4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671">
              <a:extLst>
                <a:ext uri="{FF2B5EF4-FFF2-40B4-BE49-F238E27FC236}">
                  <a16:creationId xmlns:a16="http://schemas.microsoft.com/office/drawing/2014/main" id="{085318AF-427A-F843-1E07-757F1DCA5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376" y="6715125"/>
              <a:ext cx="20638" cy="19050"/>
            </a:xfrm>
            <a:custGeom>
              <a:avLst/>
              <a:gdLst>
                <a:gd name="T0" fmla="*/ 68 w 125"/>
                <a:gd name="T1" fmla="*/ 113 h 113"/>
                <a:gd name="T2" fmla="*/ 41 w 125"/>
                <a:gd name="T3" fmla="*/ 106 h 113"/>
                <a:gd name="T4" fmla="*/ 31 w 125"/>
                <a:gd name="T5" fmla="*/ 99 h 113"/>
                <a:gd name="T6" fmla="*/ 15 w 125"/>
                <a:gd name="T7" fmla="*/ 30 h 113"/>
                <a:gd name="T8" fmla="*/ 83 w 125"/>
                <a:gd name="T9" fmla="*/ 14 h 113"/>
                <a:gd name="T10" fmla="*/ 94 w 125"/>
                <a:gd name="T11" fmla="*/ 21 h 113"/>
                <a:gd name="T12" fmla="*/ 110 w 125"/>
                <a:gd name="T13" fmla="*/ 89 h 113"/>
                <a:gd name="T14" fmla="*/ 68 w 125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13">
                  <a:moveTo>
                    <a:pt x="68" y="113"/>
                  </a:moveTo>
                  <a:cubicBezTo>
                    <a:pt x="59" y="113"/>
                    <a:pt x="50" y="111"/>
                    <a:pt x="41" y="106"/>
                  </a:cubicBezTo>
                  <a:lnTo>
                    <a:pt x="31" y="99"/>
                  </a:lnTo>
                  <a:cubicBezTo>
                    <a:pt x="7" y="85"/>
                    <a:pt x="0" y="54"/>
                    <a:pt x="15" y="30"/>
                  </a:cubicBezTo>
                  <a:cubicBezTo>
                    <a:pt x="29" y="7"/>
                    <a:pt x="60" y="0"/>
                    <a:pt x="83" y="14"/>
                  </a:cubicBezTo>
                  <a:lnTo>
                    <a:pt x="94" y="21"/>
                  </a:lnTo>
                  <a:cubicBezTo>
                    <a:pt x="117" y="35"/>
                    <a:pt x="125" y="66"/>
                    <a:pt x="110" y="89"/>
                  </a:cubicBezTo>
                  <a:cubicBezTo>
                    <a:pt x="101" y="105"/>
                    <a:pt x="84" y="113"/>
                    <a:pt x="68" y="1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672">
              <a:extLst>
                <a:ext uri="{FF2B5EF4-FFF2-40B4-BE49-F238E27FC236}">
                  <a16:creationId xmlns:a16="http://schemas.microsoft.com/office/drawing/2014/main" id="{3FB41820-B6CE-7937-97C0-28E16CE33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151" y="6702425"/>
              <a:ext cx="20638" cy="19050"/>
            </a:xfrm>
            <a:custGeom>
              <a:avLst/>
              <a:gdLst>
                <a:gd name="T0" fmla="*/ 67 w 124"/>
                <a:gd name="T1" fmla="*/ 114 h 114"/>
                <a:gd name="T2" fmla="*/ 41 w 124"/>
                <a:gd name="T3" fmla="*/ 106 h 114"/>
                <a:gd name="T4" fmla="*/ 31 w 124"/>
                <a:gd name="T5" fmla="*/ 100 h 114"/>
                <a:gd name="T6" fmla="*/ 14 w 124"/>
                <a:gd name="T7" fmla="*/ 31 h 114"/>
                <a:gd name="T8" fmla="*/ 83 w 124"/>
                <a:gd name="T9" fmla="*/ 15 h 114"/>
                <a:gd name="T10" fmla="*/ 94 w 124"/>
                <a:gd name="T11" fmla="*/ 21 h 114"/>
                <a:gd name="T12" fmla="*/ 110 w 124"/>
                <a:gd name="T13" fmla="*/ 90 h 114"/>
                <a:gd name="T14" fmla="*/ 67 w 124"/>
                <a:gd name="T1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14">
                  <a:moveTo>
                    <a:pt x="67" y="114"/>
                  </a:moveTo>
                  <a:cubicBezTo>
                    <a:pt x="58" y="114"/>
                    <a:pt x="49" y="111"/>
                    <a:pt x="41" y="106"/>
                  </a:cubicBezTo>
                  <a:lnTo>
                    <a:pt x="31" y="100"/>
                  </a:lnTo>
                  <a:cubicBezTo>
                    <a:pt x="7" y="85"/>
                    <a:pt x="0" y="55"/>
                    <a:pt x="14" y="31"/>
                  </a:cubicBezTo>
                  <a:cubicBezTo>
                    <a:pt x="29" y="8"/>
                    <a:pt x="60" y="0"/>
                    <a:pt x="83" y="15"/>
                  </a:cubicBezTo>
                  <a:lnTo>
                    <a:pt x="94" y="21"/>
                  </a:lnTo>
                  <a:cubicBezTo>
                    <a:pt x="117" y="36"/>
                    <a:pt x="124" y="66"/>
                    <a:pt x="110" y="90"/>
                  </a:cubicBezTo>
                  <a:cubicBezTo>
                    <a:pt x="101" y="105"/>
                    <a:pt x="84" y="114"/>
                    <a:pt x="67" y="1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673">
              <a:extLst>
                <a:ext uri="{FF2B5EF4-FFF2-40B4-BE49-F238E27FC236}">
                  <a16:creationId xmlns:a16="http://schemas.microsoft.com/office/drawing/2014/main" id="{EA0B6D68-0FC0-55A4-0FE6-152639094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251" y="6554788"/>
              <a:ext cx="55563" cy="42863"/>
            </a:xfrm>
            <a:custGeom>
              <a:avLst/>
              <a:gdLst>
                <a:gd name="T0" fmla="*/ 57 w 330"/>
                <a:gd name="T1" fmla="*/ 257 h 257"/>
                <a:gd name="T2" fmla="*/ 16 w 330"/>
                <a:gd name="T3" fmla="*/ 235 h 257"/>
                <a:gd name="T4" fmla="*/ 29 w 330"/>
                <a:gd name="T5" fmla="*/ 166 h 257"/>
                <a:gd name="T6" fmla="*/ 245 w 330"/>
                <a:gd name="T7" fmla="*/ 16 h 257"/>
                <a:gd name="T8" fmla="*/ 314 w 330"/>
                <a:gd name="T9" fmla="*/ 29 h 257"/>
                <a:gd name="T10" fmla="*/ 302 w 330"/>
                <a:gd name="T11" fmla="*/ 98 h 257"/>
                <a:gd name="T12" fmla="*/ 86 w 330"/>
                <a:gd name="T13" fmla="*/ 248 h 257"/>
                <a:gd name="T14" fmla="*/ 57 w 330"/>
                <a:gd name="T15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257">
                  <a:moveTo>
                    <a:pt x="57" y="257"/>
                  </a:moveTo>
                  <a:cubicBezTo>
                    <a:pt x="41" y="257"/>
                    <a:pt x="26" y="249"/>
                    <a:pt x="16" y="235"/>
                  </a:cubicBezTo>
                  <a:cubicBezTo>
                    <a:pt x="0" y="213"/>
                    <a:pt x="6" y="182"/>
                    <a:pt x="29" y="166"/>
                  </a:cubicBezTo>
                  <a:lnTo>
                    <a:pt x="245" y="16"/>
                  </a:lnTo>
                  <a:cubicBezTo>
                    <a:pt x="267" y="0"/>
                    <a:pt x="298" y="6"/>
                    <a:pt x="314" y="29"/>
                  </a:cubicBezTo>
                  <a:cubicBezTo>
                    <a:pt x="330" y="51"/>
                    <a:pt x="324" y="82"/>
                    <a:pt x="302" y="98"/>
                  </a:cubicBezTo>
                  <a:lnTo>
                    <a:pt x="86" y="248"/>
                  </a:lnTo>
                  <a:cubicBezTo>
                    <a:pt x="77" y="254"/>
                    <a:pt x="67" y="257"/>
                    <a:pt x="57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674">
              <a:extLst>
                <a:ext uri="{FF2B5EF4-FFF2-40B4-BE49-F238E27FC236}">
                  <a16:creationId xmlns:a16="http://schemas.microsoft.com/office/drawing/2014/main" id="{DC08C0E2-E657-228F-B611-56A5BA75C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351" y="6440488"/>
              <a:ext cx="293688" cy="139700"/>
            </a:xfrm>
            <a:custGeom>
              <a:avLst/>
              <a:gdLst>
                <a:gd name="T0" fmla="*/ 11 w 185"/>
                <a:gd name="T1" fmla="*/ 88 h 88"/>
                <a:gd name="T2" fmla="*/ 0 w 185"/>
                <a:gd name="T3" fmla="*/ 88 h 88"/>
                <a:gd name="T4" fmla="*/ 0 w 185"/>
                <a:gd name="T5" fmla="*/ 0 h 88"/>
                <a:gd name="T6" fmla="*/ 185 w 185"/>
                <a:gd name="T7" fmla="*/ 0 h 88"/>
                <a:gd name="T8" fmla="*/ 185 w 185"/>
                <a:gd name="T9" fmla="*/ 86 h 88"/>
                <a:gd name="T10" fmla="*/ 175 w 185"/>
                <a:gd name="T11" fmla="*/ 86 h 88"/>
                <a:gd name="T12" fmla="*/ 175 w 185"/>
                <a:gd name="T13" fmla="*/ 11 h 88"/>
                <a:gd name="T14" fmla="*/ 11 w 185"/>
                <a:gd name="T15" fmla="*/ 11 h 88"/>
                <a:gd name="T16" fmla="*/ 11 w 185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88">
                  <a:moveTo>
                    <a:pt x="11" y="88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185" y="86"/>
                  </a:lnTo>
                  <a:lnTo>
                    <a:pt x="175" y="86"/>
                  </a:lnTo>
                  <a:lnTo>
                    <a:pt x="175" y="11"/>
                  </a:lnTo>
                  <a:lnTo>
                    <a:pt x="11" y="11"/>
                  </a:lnTo>
                  <a:lnTo>
                    <a:pt x="11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675">
              <a:extLst>
                <a:ext uri="{FF2B5EF4-FFF2-40B4-BE49-F238E27FC236}">
                  <a16:creationId xmlns:a16="http://schemas.microsoft.com/office/drawing/2014/main" id="{8E4C818E-3782-A306-B899-0485476EE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0576" y="6554788"/>
              <a:ext cx="53975" cy="42863"/>
            </a:xfrm>
            <a:custGeom>
              <a:avLst/>
              <a:gdLst>
                <a:gd name="T0" fmla="*/ 266 w 322"/>
                <a:gd name="T1" fmla="*/ 257 h 257"/>
                <a:gd name="T2" fmla="*/ 237 w 322"/>
                <a:gd name="T3" fmla="*/ 248 h 257"/>
                <a:gd name="T4" fmla="*/ 28 w 322"/>
                <a:gd name="T5" fmla="*/ 98 h 257"/>
                <a:gd name="T6" fmla="*/ 16 w 322"/>
                <a:gd name="T7" fmla="*/ 28 h 257"/>
                <a:gd name="T8" fmla="*/ 86 w 322"/>
                <a:gd name="T9" fmla="*/ 17 h 257"/>
                <a:gd name="T10" fmla="*/ 295 w 322"/>
                <a:gd name="T11" fmla="*/ 166 h 257"/>
                <a:gd name="T12" fmla="*/ 306 w 322"/>
                <a:gd name="T13" fmla="*/ 236 h 257"/>
                <a:gd name="T14" fmla="*/ 266 w 322"/>
                <a:gd name="T15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2" h="257">
                  <a:moveTo>
                    <a:pt x="266" y="257"/>
                  </a:moveTo>
                  <a:cubicBezTo>
                    <a:pt x="256" y="257"/>
                    <a:pt x="245" y="254"/>
                    <a:pt x="237" y="248"/>
                  </a:cubicBezTo>
                  <a:lnTo>
                    <a:pt x="28" y="98"/>
                  </a:lnTo>
                  <a:cubicBezTo>
                    <a:pt x="5" y="82"/>
                    <a:pt x="0" y="50"/>
                    <a:pt x="16" y="28"/>
                  </a:cubicBezTo>
                  <a:cubicBezTo>
                    <a:pt x="32" y="6"/>
                    <a:pt x="63" y="0"/>
                    <a:pt x="86" y="17"/>
                  </a:cubicBezTo>
                  <a:lnTo>
                    <a:pt x="295" y="166"/>
                  </a:lnTo>
                  <a:cubicBezTo>
                    <a:pt x="317" y="182"/>
                    <a:pt x="322" y="214"/>
                    <a:pt x="306" y="236"/>
                  </a:cubicBezTo>
                  <a:cubicBezTo>
                    <a:pt x="297" y="250"/>
                    <a:pt x="281" y="257"/>
                    <a:pt x="266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676">
              <a:extLst>
                <a:ext uri="{FF2B5EF4-FFF2-40B4-BE49-F238E27FC236}">
                  <a16:creationId xmlns:a16="http://schemas.microsoft.com/office/drawing/2014/main" id="{1778AD83-7910-6EAE-B8F2-44D5B0BA4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4351" y="6592888"/>
              <a:ext cx="17463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677">
              <a:extLst>
                <a:ext uri="{FF2B5EF4-FFF2-40B4-BE49-F238E27FC236}">
                  <a16:creationId xmlns:a16="http://schemas.microsoft.com/office/drawing/2014/main" id="{E8112C4B-BEFE-0E1C-C6A8-939C7302B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2164" y="6589713"/>
              <a:ext cx="15875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678">
              <a:extLst>
                <a:ext uri="{FF2B5EF4-FFF2-40B4-BE49-F238E27FC236}">
                  <a16:creationId xmlns:a16="http://schemas.microsoft.com/office/drawing/2014/main" id="{E2E56B18-7F94-95CF-8E34-79BC40C5B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089" y="6496050"/>
              <a:ext cx="120650" cy="120650"/>
            </a:xfrm>
            <a:custGeom>
              <a:avLst/>
              <a:gdLst>
                <a:gd name="T0" fmla="*/ 358 w 716"/>
                <a:gd name="T1" fmla="*/ 716 h 716"/>
                <a:gd name="T2" fmla="*/ 0 w 716"/>
                <a:gd name="T3" fmla="*/ 358 h 716"/>
                <a:gd name="T4" fmla="*/ 358 w 716"/>
                <a:gd name="T5" fmla="*/ 0 h 716"/>
                <a:gd name="T6" fmla="*/ 444 w 716"/>
                <a:gd name="T7" fmla="*/ 10 h 716"/>
                <a:gd name="T8" fmla="*/ 480 w 716"/>
                <a:gd name="T9" fmla="*/ 71 h 716"/>
                <a:gd name="T10" fmla="*/ 420 w 716"/>
                <a:gd name="T11" fmla="*/ 107 h 716"/>
                <a:gd name="T12" fmla="*/ 358 w 716"/>
                <a:gd name="T13" fmla="*/ 100 h 716"/>
                <a:gd name="T14" fmla="*/ 100 w 716"/>
                <a:gd name="T15" fmla="*/ 358 h 716"/>
                <a:gd name="T16" fmla="*/ 358 w 716"/>
                <a:gd name="T17" fmla="*/ 616 h 716"/>
                <a:gd name="T18" fmla="*/ 616 w 716"/>
                <a:gd name="T19" fmla="*/ 358 h 716"/>
                <a:gd name="T20" fmla="*/ 570 w 716"/>
                <a:gd name="T21" fmla="*/ 210 h 716"/>
                <a:gd name="T22" fmla="*/ 582 w 716"/>
                <a:gd name="T23" fmla="*/ 140 h 716"/>
                <a:gd name="T24" fmla="*/ 652 w 716"/>
                <a:gd name="T25" fmla="*/ 153 h 716"/>
                <a:gd name="T26" fmla="*/ 716 w 716"/>
                <a:gd name="T27" fmla="*/ 358 h 716"/>
                <a:gd name="T28" fmla="*/ 358 w 716"/>
                <a:gd name="T29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6" h="716">
                  <a:moveTo>
                    <a:pt x="358" y="716"/>
                  </a:moveTo>
                  <a:cubicBezTo>
                    <a:pt x="161" y="716"/>
                    <a:pt x="0" y="555"/>
                    <a:pt x="0" y="358"/>
                  </a:cubicBezTo>
                  <a:cubicBezTo>
                    <a:pt x="0" y="160"/>
                    <a:pt x="161" y="0"/>
                    <a:pt x="358" y="0"/>
                  </a:cubicBezTo>
                  <a:cubicBezTo>
                    <a:pt x="387" y="0"/>
                    <a:pt x="416" y="3"/>
                    <a:pt x="444" y="10"/>
                  </a:cubicBezTo>
                  <a:cubicBezTo>
                    <a:pt x="470" y="17"/>
                    <a:pt x="487" y="44"/>
                    <a:pt x="480" y="71"/>
                  </a:cubicBezTo>
                  <a:cubicBezTo>
                    <a:pt x="474" y="97"/>
                    <a:pt x="447" y="114"/>
                    <a:pt x="420" y="107"/>
                  </a:cubicBezTo>
                  <a:cubicBezTo>
                    <a:pt x="400" y="102"/>
                    <a:pt x="379" y="100"/>
                    <a:pt x="358" y="100"/>
                  </a:cubicBezTo>
                  <a:cubicBezTo>
                    <a:pt x="216" y="100"/>
                    <a:pt x="100" y="216"/>
                    <a:pt x="100" y="358"/>
                  </a:cubicBezTo>
                  <a:cubicBezTo>
                    <a:pt x="100" y="500"/>
                    <a:pt x="216" y="616"/>
                    <a:pt x="358" y="616"/>
                  </a:cubicBezTo>
                  <a:cubicBezTo>
                    <a:pt x="500" y="616"/>
                    <a:pt x="616" y="500"/>
                    <a:pt x="616" y="358"/>
                  </a:cubicBezTo>
                  <a:cubicBezTo>
                    <a:pt x="616" y="305"/>
                    <a:pt x="600" y="253"/>
                    <a:pt x="570" y="210"/>
                  </a:cubicBezTo>
                  <a:cubicBezTo>
                    <a:pt x="554" y="187"/>
                    <a:pt x="559" y="156"/>
                    <a:pt x="582" y="140"/>
                  </a:cubicBezTo>
                  <a:cubicBezTo>
                    <a:pt x="605" y="125"/>
                    <a:pt x="636" y="130"/>
                    <a:pt x="652" y="153"/>
                  </a:cubicBezTo>
                  <a:cubicBezTo>
                    <a:pt x="694" y="213"/>
                    <a:pt x="716" y="284"/>
                    <a:pt x="716" y="358"/>
                  </a:cubicBezTo>
                  <a:cubicBezTo>
                    <a:pt x="716" y="555"/>
                    <a:pt x="556" y="716"/>
                    <a:pt x="358" y="7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679">
              <a:extLst>
                <a:ext uri="{FF2B5EF4-FFF2-40B4-BE49-F238E27FC236}">
                  <a16:creationId xmlns:a16="http://schemas.microsoft.com/office/drawing/2014/main" id="{51A516DC-B08A-8AEE-6641-33A55330C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7064" y="6496050"/>
              <a:ext cx="120650" cy="120650"/>
            </a:xfrm>
            <a:custGeom>
              <a:avLst/>
              <a:gdLst>
                <a:gd name="T0" fmla="*/ 358 w 716"/>
                <a:gd name="T1" fmla="*/ 716 h 716"/>
                <a:gd name="T2" fmla="*/ 337 w 716"/>
                <a:gd name="T3" fmla="*/ 715 h 716"/>
                <a:gd name="T4" fmla="*/ 290 w 716"/>
                <a:gd name="T5" fmla="*/ 662 h 716"/>
                <a:gd name="T6" fmla="*/ 343 w 716"/>
                <a:gd name="T7" fmla="*/ 615 h 716"/>
                <a:gd name="T8" fmla="*/ 358 w 716"/>
                <a:gd name="T9" fmla="*/ 616 h 716"/>
                <a:gd name="T10" fmla="*/ 616 w 716"/>
                <a:gd name="T11" fmla="*/ 358 h 716"/>
                <a:gd name="T12" fmla="*/ 358 w 716"/>
                <a:gd name="T13" fmla="*/ 100 h 716"/>
                <a:gd name="T14" fmla="*/ 100 w 716"/>
                <a:gd name="T15" fmla="*/ 358 h 716"/>
                <a:gd name="T16" fmla="*/ 199 w 716"/>
                <a:gd name="T17" fmla="*/ 561 h 716"/>
                <a:gd name="T18" fmla="*/ 208 w 716"/>
                <a:gd name="T19" fmla="*/ 632 h 716"/>
                <a:gd name="T20" fmla="*/ 138 w 716"/>
                <a:gd name="T21" fmla="*/ 640 h 716"/>
                <a:gd name="T22" fmla="*/ 0 w 716"/>
                <a:gd name="T23" fmla="*/ 358 h 716"/>
                <a:gd name="T24" fmla="*/ 358 w 716"/>
                <a:gd name="T25" fmla="*/ 0 h 716"/>
                <a:gd name="T26" fmla="*/ 716 w 716"/>
                <a:gd name="T27" fmla="*/ 358 h 716"/>
                <a:gd name="T28" fmla="*/ 358 w 716"/>
                <a:gd name="T29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6" h="716">
                  <a:moveTo>
                    <a:pt x="358" y="716"/>
                  </a:moveTo>
                  <a:cubicBezTo>
                    <a:pt x="351" y="716"/>
                    <a:pt x="344" y="716"/>
                    <a:pt x="337" y="715"/>
                  </a:cubicBezTo>
                  <a:cubicBezTo>
                    <a:pt x="310" y="714"/>
                    <a:pt x="289" y="690"/>
                    <a:pt x="290" y="662"/>
                  </a:cubicBezTo>
                  <a:cubicBezTo>
                    <a:pt x="292" y="635"/>
                    <a:pt x="315" y="614"/>
                    <a:pt x="343" y="615"/>
                  </a:cubicBezTo>
                  <a:cubicBezTo>
                    <a:pt x="348" y="616"/>
                    <a:pt x="353" y="616"/>
                    <a:pt x="358" y="616"/>
                  </a:cubicBezTo>
                  <a:cubicBezTo>
                    <a:pt x="500" y="616"/>
                    <a:pt x="616" y="500"/>
                    <a:pt x="616" y="358"/>
                  </a:cubicBezTo>
                  <a:cubicBezTo>
                    <a:pt x="616" y="216"/>
                    <a:pt x="500" y="100"/>
                    <a:pt x="358" y="100"/>
                  </a:cubicBezTo>
                  <a:cubicBezTo>
                    <a:pt x="215" y="100"/>
                    <a:pt x="100" y="216"/>
                    <a:pt x="100" y="358"/>
                  </a:cubicBezTo>
                  <a:cubicBezTo>
                    <a:pt x="100" y="438"/>
                    <a:pt x="136" y="512"/>
                    <a:pt x="199" y="561"/>
                  </a:cubicBezTo>
                  <a:cubicBezTo>
                    <a:pt x="221" y="579"/>
                    <a:pt x="225" y="610"/>
                    <a:pt x="208" y="632"/>
                  </a:cubicBezTo>
                  <a:cubicBezTo>
                    <a:pt x="191" y="653"/>
                    <a:pt x="159" y="657"/>
                    <a:pt x="138" y="640"/>
                  </a:cubicBezTo>
                  <a:cubicBezTo>
                    <a:pt x="50" y="572"/>
                    <a:pt x="0" y="469"/>
                    <a:pt x="0" y="358"/>
                  </a:cubicBezTo>
                  <a:cubicBezTo>
                    <a:pt x="0" y="160"/>
                    <a:pt x="160" y="0"/>
                    <a:pt x="358" y="0"/>
                  </a:cubicBezTo>
                  <a:cubicBezTo>
                    <a:pt x="555" y="0"/>
                    <a:pt x="716" y="160"/>
                    <a:pt x="716" y="358"/>
                  </a:cubicBezTo>
                  <a:cubicBezTo>
                    <a:pt x="716" y="555"/>
                    <a:pt x="555" y="716"/>
                    <a:pt x="358" y="7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680">
              <a:extLst>
                <a:ext uri="{FF2B5EF4-FFF2-40B4-BE49-F238E27FC236}">
                  <a16:creationId xmlns:a16="http://schemas.microsoft.com/office/drawing/2014/main" id="{CBE71B44-9C28-2900-3F1E-CBA3659E3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889" y="6354763"/>
              <a:ext cx="17463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681">
              <a:extLst>
                <a:ext uri="{FF2B5EF4-FFF2-40B4-BE49-F238E27FC236}">
                  <a16:creationId xmlns:a16="http://schemas.microsoft.com/office/drawing/2014/main" id="{F74E11CE-0060-955A-4DF6-49A7B0DA8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889" y="6394450"/>
              <a:ext cx="17463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682">
              <a:extLst>
                <a:ext uri="{FF2B5EF4-FFF2-40B4-BE49-F238E27FC236}">
                  <a16:creationId xmlns:a16="http://schemas.microsoft.com/office/drawing/2014/main" id="{5B7ADC02-1FE2-6FDC-9F97-437EAC2FF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664" y="6378575"/>
              <a:ext cx="2222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683">
              <a:extLst>
                <a:ext uri="{FF2B5EF4-FFF2-40B4-BE49-F238E27FC236}">
                  <a16:creationId xmlns:a16="http://schemas.microsoft.com/office/drawing/2014/main" id="{F1BEB378-9AFE-1ECE-54C9-EA39BD618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4351" y="6378575"/>
              <a:ext cx="2222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684">
              <a:extLst>
                <a:ext uri="{FF2B5EF4-FFF2-40B4-BE49-F238E27FC236}">
                  <a16:creationId xmlns:a16="http://schemas.microsoft.com/office/drawing/2014/main" id="{32FA4C11-31AB-D2BB-A095-74C53C0A0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9" y="6448425"/>
              <a:ext cx="158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685">
              <a:extLst>
                <a:ext uri="{FF2B5EF4-FFF2-40B4-BE49-F238E27FC236}">
                  <a16:creationId xmlns:a16="http://schemas.microsoft.com/office/drawing/2014/main" id="{25A9B610-36C6-CA62-E6AA-B19A3D10E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9" y="6488113"/>
              <a:ext cx="158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686">
              <a:extLst>
                <a:ext uri="{FF2B5EF4-FFF2-40B4-BE49-F238E27FC236}">
                  <a16:creationId xmlns:a16="http://schemas.microsoft.com/office/drawing/2014/main" id="{AFB52767-9384-037D-A4D1-DC7222BC8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4076" y="6470650"/>
              <a:ext cx="23813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687">
              <a:extLst>
                <a:ext uri="{FF2B5EF4-FFF2-40B4-BE49-F238E27FC236}">
                  <a16:creationId xmlns:a16="http://schemas.microsoft.com/office/drawing/2014/main" id="{8D8B8F7E-9910-5583-BAC0-B7F1273B9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764" y="6470650"/>
              <a:ext cx="2222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FBF61A3-802A-7785-96F2-A9FBBD45E352}"/>
              </a:ext>
            </a:extLst>
          </p:cNvPr>
          <p:cNvSpPr txBox="1"/>
          <p:nvPr/>
        </p:nvSpPr>
        <p:spPr>
          <a:xfrm>
            <a:off x="9269515" y="3826990"/>
            <a:ext cx="1381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latin typeface="Century Gothic"/>
              </a:rPr>
              <a:t>95</a:t>
            </a:r>
            <a:r>
              <a:rPr lang="en-GB" sz="4800" b="1" baseline="30000" dirty="0">
                <a:solidFill>
                  <a:schemeClr val="accent1"/>
                </a:solidFill>
                <a:latin typeface="Century Gothic"/>
              </a:rPr>
              <a:t>%</a:t>
            </a:r>
            <a:endParaRPr kumimoji="0" lang="en-GB" sz="4800" b="1" i="0" u="none" strike="noStrike" kern="120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D99988-CF73-AE87-86D6-BA8B31434228}"/>
              </a:ext>
            </a:extLst>
          </p:cNvPr>
          <p:cNvSpPr txBox="1"/>
          <p:nvPr/>
        </p:nvSpPr>
        <p:spPr>
          <a:xfrm>
            <a:off x="7505954" y="4939002"/>
            <a:ext cx="210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+mj-lt"/>
              </a:rPr>
              <a:t>Engagement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25A81E-E624-3CF5-86B7-18D0EC371DAB}"/>
              </a:ext>
            </a:extLst>
          </p:cNvPr>
          <p:cNvSpPr txBox="1"/>
          <p:nvPr/>
        </p:nvSpPr>
        <p:spPr>
          <a:xfrm>
            <a:off x="6805203" y="5431879"/>
            <a:ext cx="3465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Any physical action taken with mail</a:t>
            </a:r>
          </a:p>
        </p:txBody>
      </p:sp>
      <p:grpSp>
        <p:nvGrpSpPr>
          <p:cNvPr id="39" name="Graphic 3" descr="Wedding rings outline">
            <a:extLst>
              <a:ext uri="{FF2B5EF4-FFF2-40B4-BE49-F238E27FC236}">
                <a16:creationId xmlns:a16="http://schemas.microsoft.com/office/drawing/2014/main" id="{DBB9B5D5-A29A-49D4-7612-F0590F8701E6}"/>
              </a:ext>
            </a:extLst>
          </p:cNvPr>
          <p:cNvGrpSpPr/>
          <p:nvPr/>
        </p:nvGrpSpPr>
        <p:grpSpPr>
          <a:xfrm>
            <a:off x="10044854" y="1847611"/>
            <a:ext cx="1204872" cy="998322"/>
            <a:chOff x="2262927" y="3885649"/>
            <a:chExt cx="747283" cy="619177"/>
          </a:xfrm>
          <a:solidFill>
            <a:srgbClr val="000000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8410EDF-5E27-96E4-6CAE-9DC8D2CFC19C}"/>
                </a:ext>
              </a:extLst>
            </p:cNvPr>
            <p:cNvSpPr/>
            <p:nvPr/>
          </p:nvSpPr>
          <p:spPr>
            <a:xfrm>
              <a:off x="2262927" y="4028492"/>
              <a:ext cx="476314" cy="476334"/>
            </a:xfrm>
            <a:custGeom>
              <a:avLst/>
              <a:gdLst>
                <a:gd name="connsiteX0" fmla="*/ 476314 w 476314"/>
                <a:gd name="connsiteY0" fmla="*/ 238157 h 476334"/>
                <a:gd name="connsiteX1" fmla="*/ 441358 w 476314"/>
                <a:gd name="connsiteY1" fmla="*/ 113894 h 476334"/>
                <a:gd name="connsiteX2" fmla="*/ 410020 w 476314"/>
                <a:gd name="connsiteY2" fmla="*/ 75794 h 476334"/>
                <a:gd name="connsiteX3" fmla="*/ 393952 w 476314"/>
                <a:gd name="connsiteY3" fmla="*/ 86786 h 476334"/>
                <a:gd name="connsiteX4" fmla="*/ 396123 w 476314"/>
                <a:gd name="connsiteY4" fmla="*/ 88834 h 476334"/>
                <a:gd name="connsiteX5" fmla="*/ 425117 w 476314"/>
                <a:gd name="connsiteY5" fmla="*/ 123857 h 476334"/>
                <a:gd name="connsiteX6" fmla="*/ 352354 w 476314"/>
                <a:gd name="connsiteY6" fmla="*/ 424595 h 476334"/>
                <a:gd name="connsiteX7" fmla="*/ 51617 w 476314"/>
                <a:gd name="connsiteY7" fmla="*/ 351831 h 476334"/>
                <a:gd name="connsiteX8" fmla="*/ 124380 w 476314"/>
                <a:gd name="connsiteY8" fmla="*/ 51094 h 476334"/>
                <a:gd name="connsiteX9" fmla="*/ 331172 w 476314"/>
                <a:gd name="connsiteY9" fmla="*/ 39713 h 476334"/>
                <a:gd name="connsiteX10" fmla="*/ 347022 w 476314"/>
                <a:gd name="connsiteY10" fmla="*/ 26578 h 476334"/>
                <a:gd name="connsiteX11" fmla="*/ 26602 w 476314"/>
                <a:gd name="connsiteY11" fmla="*/ 128703 h 476334"/>
                <a:gd name="connsiteX12" fmla="*/ 550 w 476314"/>
                <a:gd name="connsiteY12" fmla="*/ 222793 h 476334"/>
                <a:gd name="connsiteX13" fmla="*/ 64558 w 476314"/>
                <a:gd name="connsiteY13" fmla="*/ 401168 h 476334"/>
                <a:gd name="connsiteX14" fmla="*/ 401149 w 476314"/>
                <a:gd name="connsiteY14" fmla="*/ 411840 h 476334"/>
                <a:gd name="connsiteX15" fmla="*/ 476314 w 476314"/>
                <a:gd name="connsiteY15" fmla="*/ 238157 h 476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6314" h="476334">
                  <a:moveTo>
                    <a:pt x="476314" y="238157"/>
                  </a:moveTo>
                  <a:cubicBezTo>
                    <a:pt x="476352" y="194304"/>
                    <a:pt x="464253" y="151296"/>
                    <a:pt x="441358" y="113894"/>
                  </a:cubicBezTo>
                  <a:cubicBezTo>
                    <a:pt x="432612" y="99886"/>
                    <a:pt x="422077" y="87078"/>
                    <a:pt x="410020" y="75794"/>
                  </a:cubicBezTo>
                  <a:cubicBezTo>
                    <a:pt x="404481" y="79183"/>
                    <a:pt x="399118" y="82852"/>
                    <a:pt x="393952" y="86786"/>
                  </a:cubicBezTo>
                  <a:lnTo>
                    <a:pt x="396123" y="88834"/>
                  </a:lnTo>
                  <a:cubicBezTo>
                    <a:pt x="407303" y="99166"/>
                    <a:pt x="417054" y="110945"/>
                    <a:pt x="425117" y="123857"/>
                  </a:cubicBezTo>
                  <a:cubicBezTo>
                    <a:pt x="488071" y="226997"/>
                    <a:pt x="455494" y="361641"/>
                    <a:pt x="352354" y="424595"/>
                  </a:cubicBezTo>
                  <a:cubicBezTo>
                    <a:pt x="249216" y="487548"/>
                    <a:pt x="114570" y="454971"/>
                    <a:pt x="51617" y="351831"/>
                  </a:cubicBezTo>
                  <a:cubicBezTo>
                    <a:pt x="-11336" y="248693"/>
                    <a:pt x="21240" y="114047"/>
                    <a:pt x="124380" y="51094"/>
                  </a:cubicBezTo>
                  <a:cubicBezTo>
                    <a:pt x="187037" y="12850"/>
                    <a:pt x="264697" y="8576"/>
                    <a:pt x="331172" y="39713"/>
                  </a:cubicBezTo>
                  <a:cubicBezTo>
                    <a:pt x="336252" y="35134"/>
                    <a:pt x="341536" y="30757"/>
                    <a:pt x="347022" y="26578"/>
                  </a:cubicBezTo>
                  <a:cubicBezTo>
                    <a:pt x="230340" y="-33703"/>
                    <a:pt x="86882" y="12020"/>
                    <a:pt x="26602" y="128703"/>
                  </a:cubicBezTo>
                  <a:cubicBezTo>
                    <a:pt x="11504" y="157927"/>
                    <a:pt x="2633" y="189965"/>
                    <a:pt x="550" y="222793"/>
                  </a:cubicBezTo>
                  <a:cubicBezTo>
                    <a:pt x="-3945" y="288580"/>
                    <a:pt x="19261" y="353249"/>
                    <a:pt x="64558" y="401168"/>
                  </a:cubicBezTo>
                  <a:cubicBezTo>
                    <a:pt x="154558" y="497062"/>
                    <a:pt x="305255" y="501839"/>
                    <a:pt x="401149" y="411840"/>
                  </a:cubicBezTo>
                  <a:cubicBezTo>
                    <a:pt x="449121" y="366815"/>
                    <a:pt x="476329" y="303949"/>
                    <a:pt x="476314" y="238157"/>
                  </a:cubicBezTo>
                  <a:close/>
                </a:path>
              </a:pathLst>
            </a:custGeom>
            <a:solidFill>
              <a:srgbClr val="000000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AA3B84C-0C5D-0867-48EB-EF6CBCC86468}"/>
                </a:ext>
              </a:extLst>
            </p:cNvPr>
            <p:cNvSpPr/>
            <p:nvPr/>
          </p:nvSpPr>
          <p:spPr>
            <a:xfrm>
              <a:off x="2646058" y="3885649"/>
              <a:ext cx="247650" cy="190500"/>
            </a:xfrm>
            <a:custGeom>
              <a:avLst/>
              <a:gdLst>
                <a:gd name="connsiteX0" fmla="*/ 247650 w 247650"/>
                <a:gd name="connsiteY0" fmla="*/ 57150 h 190500"/>
                <a:gd name="connsiteX1" fmla="*/ 200025 w 247650"/>
                <a:gd name="connsiteY1" fmla="*/ 0 h 190500"/>
                <a:gd name="connsiteX2" fmla="*/ 47625 w 247650"/>
                <a:gd name="connsiteY2" fmla="*/ 0 h 190500"/>
                <a:gd name="connsiteX3" fmla="*/ 0 w 247650"/>
                <a:gd name="connsiteY3" fmla="*/ 57150 h 190500"/>
                <a:gd name="connsiteX4" fmla="*/ 123825 w 247650"/>
                <a:gd name="connsiteY4" fmla="*/ 190500 h 190500"/>
                <a:gd name="connsiteX5" fmla="*/ 78762 w 247650"/>
                <a:gd name="connsiteY5" fmla="*/ 66675 h 190500"/>
                <a:gd name="connsiteX6" fmla="*/ 103251 w 247650"/>
                <a:gd name="connsiteY6" fmla="*/ 140122 h 190500"/>
                <a:gd name="connsiteX7" fmla="*/ 103196 w 247650"/>
                <a:gd name="connsiteY7" fmla="*/ 140245 h 190500"/>
                <a:gd name="connsiteX8" fmla="*/ 103089 w 247650"/>
                <a:gd name="connsiteY8" fmla="*/ 140218 h 190500"/>
                <a:gd name="connsiteX9" fmla="*/ 34957 w 247650"/>
                <a:gd name="connsiteY9" fmla="*/ 66827 h 190500"/>
                <a:gd name="connsiteX10" fmla="*/ 34975 w 247650"/>
                <a:gd name="connsiteY10" fmla="*/ 66694 h 190500"/>
                <a:gd name="connsiteX11" fmla="*/ 35023 w 247650"/>
                <a:gd name="connsiteY11" fmla="*/ 66675 h 190500"/>
                <a:gd name="connsiteX12" fmla="*/ 136331 w 247650"/>
                <a:gd name="connsiteY12" fmla="*/ 19050 h 190500"/>
                <a:gd name="connsiteX13" fmla="*/ 147761 w 247650"/>
                <a:gd name="connsiteY13" fmla="*/ 47625 h 190500"/>
                <a:gd name="connsiteX14" fmla="*/ 99698 w 247650"/>
                <a:gd name="connsiteY14" fmla="*/ 47625 h 190500"/>
                <a:gd name="connsiteX15" fmla="*/ 111128 w 247650"/>
                <a:gd name="connsiteY15" fmla="*/ 19050 h 190500"/>
                <a:gd name="connsiteX16" fmla="*/ 212655 w 247650"/>
                <a:gd name="connsiteY16" fmla="*/ 66780 h 190500"/>
                <a:gd name="connsiteX17" fmla="*/ 144266 w 247650"/>
                <a:gd name="connsiteY17" fmla="*/ 140465 h 190500"/>
                <a:gd name="connsiteX18" fmla="*/ 144131 w 247650"/>
                <a:gd name="connsiteY18" fmla="*/ 140450 h 190500"/>
                <a:gd name="connsiteX19" fmla="*/ 144113 w 247650"/>
                <a:gd name="connsiteY19" fmla="*/ 140370 h 190500"/>
                <a:gd name="connsiteX20" fmla="*/ 168688 w 247650"/>
                <a:gd name="connsiteY20" fmla="*/ 66675 h 190500"/>
                <a:gd name="connsiteX21" fmla="*/ 212655 w 247650"/>
                <a:gd name="connsiteY21" fmla="*/ 66675 h 190500"/>
                <a:gd name="connsiteX22" fmla="*/ 212655 w 247650"/>
                <a:gd name="connsiteY22" fmla="*/ 66780 h 190500"/>
                <a:gd name="connsiteX23" fmla="*/ 148609 w 247650"/>
                <a:gd name="connsiteY23" fmla="*/ 66675 h 190500"/>
                <a:gd name="connsiteX24" fmla="*/ 123844 w 247650"/>
                <a:gd name="connsiteY24" fmla="*/ 141056 h 190500"/>
                <a:gd name="connsiteX25" fmla="*/ 123724 w 247650"/>
                <a:gd name="connsiteY25" fmla="*/ 141117 h 190500"/>
                <a:gd name="connsiteX26" fmla="*/ 123663 w 247650"/>
                <a:gd name="connsiteY26" fmla="*/ 141056 h 190500"/>
                <a:gd name="connsiteX27" fmla="*/ 98841 w 247650"/>
                <a:gd name="connsiteY27" fmla="*/ 66675 h 190500"/>
                <a:gd name="connsiteX28" fmla="*/ 214703 w 247650"/>
                <a:gd name="connsiteY28" fmla="*/ 47625 h 190500"/>
                <a:gd name="connsiteX29" fmla="*/ 168269 w 247650"/>
                <a:gd name="connsiteY29" fmla="*/ 47625 h 190500"/>
                <a:gd name="connsiteX30" fmla="*/ 156839 w 247650"/>
                <a:gd name="connsiteY30" fmla="*/ 19050 h 190500"/>
                <a:gd name="connsiteX31" fmla="*/ 191129 w 247650"/>
                <a:gd name="connsiteY31" fmla="*/ 19050 h 190500"/>
                <a:gd name="connsiteX32" fmla="*/ 214808 w 247650"/>
                <a:gd name="connsiteY32" fmla="*/ 47473 h 190500"/>
                <a:gd name="connsiteX33" fmla="*/ 214763 w 247650"/>
                <a:gd name="connsiteY33" fmla="*/ 47614 h 190500"/>
                <a:gd name="connsiteX34" fmla="*/ 214703 w 247650"/>
                <a:gd name="connsiteY34" fmla="*/ 47625 h 190500"/>
                <a:gd name="connsiteX35" fmla="*/ 56588 w 247650"/>
                <a:gd name="connsiteY35" fmla="*/ 19050 h 190500"/>
                <a:gd name="connsiteX36" fmla="*/ 90668 w 247650"/>
                <a:gd name="connsiteY36" fmla="*/ 19050 h 190500"/>
                <a:gd name="connsiteX37" fmla="*/ 79238 w 247650"/>
                <a:gd name="connsiteY37" fmla="*/ 47625 h 190500"/>
                <a:gd name="connsiteX38" fmla="*/ 32928 w 247650"/>
                <a:gd name="connsiteY38" fmla="*/ 47625 h 190500"/>
                <a:gd name="connsiteX39" fmla="*/ 32834 w 247650"/>
                <a:gd name="connsiteY39" fmla="*/ 47529 h 190500"/>
                <a:gd name="connsiteX40" fmla="*/ 32861 w 247650"/>
                <a:gd name="connsiteY40" fmla="*/ 4746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7650" h="190500">
                  <a:moveTo>
                    <a:pt x="247650" y="57150"/>
                  </a:moveTo>
                  <a:lnTo>
                    <a:pt x="200025" y="0"/>
                  </a:lnTo>
                  <a:lnTo>
                    <a:pt x="47625" y="0"/>
                  </a:lnTo>
                  <a:lnTo>
                    <a:pt x="0" y="57150"/>
                  </a:lnTo>
                  <a:lnTo>
                    <a:pt x="123825" y="190500"/>
                  </a:lnTo>
                  <a:close/>
                  <a:moveTo>
                    <a:pt x="78762" y="66675"/>
                  </a:moveTo>
                  <a:lnTo>
                    <a:pt x="103251" y="140122"/>
                  </a:lnTo>
                  <a:cubicBezTo>
                    <a:pt x="103270" y="140172"/>
                    <a:pt x="103245" y="140226"/>
                    <a:pt x="103196" y="140245"/>
                  </a:cubicBezTo>
                  <a:cubicBezTo>
                    <a:pt x="103158" y="140259"/>
                    <a:pt x="103115" y="140249"/>
                    <a:pt x="103089" y="140218"/>
                  </a:cubicBezTo>
                  <a:lnTo>
                    <a:pt x="34957" y="66827"/>
                  </a:lnTo>
                  <a:cubicBezTo>
                    <a:pt x="34925" y="66785"/>
                    <a:pt x="34933" y="66725"/>
                    <a:pt x="34975" y="66694"/>
                  </a:cubicBezTo>
                  <a:cubicBezTo>
                    <a:pt x="34989" y="66684"/>
                    <a:pt x="35006" y="66677"/>
                    <a:pt x="35023" y="66675"/>
                  </a:cubicBezTo>
                  <a:close/>
                  <a:moveTo>
                    <a:pt x="136331" y="19050"/>
                  </a:moveTo>
                  <a:lnTo>
                    <a:pt x="147761" y="47625"/>
                  </a:lnTo>
                  <a:lnTo>
                    <a:pt x="99698" y="47625"/>
                  </a:lnTo>
                  <a:lnTo>
                    <a:pt x="111128" y="19050"/>
                  </a:lnTo>
                  <a:close/>
                  <a:moveTo>
                    <a:pt x="212655" y="66780"/>
                  </a:moveTo>
                  <a:lnTo>
                    <a:pt x="144266" y="140465"/>
                  </a:lnTo>
                  <a:cubicBezTo>
                    <a:pt x="144225" y="140498"/>
                    <a:pt x="144165" y="140491"/>
                    <a:pt x="144131" y="140450"/>
                  </a:cubicBezTo>
                  <a:cubicBezTo>
                    <a:pt x="144114" y="140428"/>
                    <a:pt x="144107" y="140399"/>
                    <a:pt x="144113" y="140370"/>
                  </a:cubicBezTo>
                  <a:lnTo>
                    <a:pt x="168688" y="66675"/>
                  </a:lnTo>
                  <a:lnTo>
                    <a:pt x="212655" y="66675"/>
                  </a:lnTo>
                  <a:cubicBezTo>
                    <a:pt x="212679" y="66705"/>
                    <a:pt x="212679" y="66749"/>
                    <a:pt x="212655" y="66780"/>
                  </a:cubicBezTo>
                  <a:close/>
                  <a:moveTo>
                    <a:pt x="148609" y="66675"/>
                  </a:moveTo>
                  <a:lnTo>
                    <a:pt x="123844" y="141056"/>
                  </a:lnTo>
                  <a:cubicBezTo>
                    <a:pt x="123828" y="141105"/>
                    <a:pt x="123774" y="141133"/>
                    <a:pt x="123724" y="141117"/>
                  </a:cubicBezTo>
                  <a:cubicBezTo>
                    <a:pt x="123695" y="141107"/>
                    <a:pt x="123673" y="141084"/>
                    <a:pt x="123663" y="141056"/>
                  </a:cubicBezTo>
                  <a:lnTo>
                    <a:pt x="98841" y="66675"/>
                  </a:lnTo>
                  <a:close/>
                  <a:moveTo>
                    <a:pt x="214703" y="47625"/>
                  </a:moveTo>
                  <a:lnTo>
                    <a:pt x="168269" y="47625"/>
                  </a:lnTo>
                  <a:lnTo>
                    <a:pt x="156839" y="19050"/>
                  </a:lnTo>
                  <a:lnTo>
                    <a:pt x="191129" y="19050"/>
                  </a:lnTo>
                  <a:lnTo>
                    <a:pt x="214808" y="47473"/>
                  </a:lnTo>
                  <a:cubicBezTo>
                    <a:pt x="214834" y="47524"/>
                    <a:pt x="214814" y="47587"/>
                    <a:pt x="214763" y="47614"/>
                  </a:cubicBezTo>
                  <a:cubicBezTo>
                    <a:pt x="214745" y="47623"/>
                    <a:pt x="214724" y="47627"/>
                    <a:pt x="214703" y="47625"/>
                  </a:cubicBezTo>
                  <a:close/>
                  <a:moveTo>
                    <a:pt x="56588" y="19050"/>
                  </a:moveTo>
                  <a:lnTo>
                    <a:pt x="90668" y="19050"/>
                  </a:lnTo>
                  <a:lnTo>
                    <a:pt x="79238" y="47625"/>
                  </a:lnTo>
                  <a:lnTo>
                    <a:pt x="32928" y="47625"/>
                  </a:lnTo>
                  <a:cubicBezTo>
                    <a:pt x="32876" y="47624"/>
                    <a:pt x="32834" y="47581"/>
                    <a:pt x="32834" y="47529"/>
                  </a:cubicBezTo>
                  <a:cubicBezTo>
                    <a:pt x="32835" y="47504"/>
                    <a:pt x="32844" y="47480"/>
                    <a:pt x="32861" y="4746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574FEAD-0558-3339-D580-D44082269A6E}"/>
                </a:ext>
              </a:extLst>
            </p:cNvPr>
            <p:cNvSpPr/>
            <p:nvPr/>
          </p:nvSpPr>
          <p:spPr>
            <a:xfrm>
              <a:off x="2533861" y="4040582"/>
              <a:ext cx="178309" cy="388858"/>
            </a:xfrm>
            <a:custGeom>
              <a:avLst/>
              <a:gdLst>
                <a:gd name="connsiteX0" fmla="*/ 178309 w 178309"/>
                <a:gd name="connsiteY0" fmla="*/ 15411 h 388858"/>
                <a:gd name="connsiteX1" fmla="*/ 164022 w 178309"/>
                <a:gd name="connsiteY1" fmla="*/ 0 h 388858"/>
                <a:gd name="connsiteX2" fmla="*/ 716 w 178309"/>
                <a:gd name="connsiteY2" fmla="*/ 208150 h 388858"/>
                <a:gd name="connsiteX3" fmla="*/ 40368 w 178309"/>
                <a:gd name="connsiteY3" fmla="*/ 358645 h 388858"/>
                <a:gd name="connsiteX4" fmla="*/ 65648 w 178309"/>
                <a:gd name="connsiteY4" fmla="*/ 388858 h 388858"/>
                <a:gd name="connsiteX5" fmla="*/ 81783 w 178309"/>
                <a:gd name="connsiteY5" fmla="*/ 377904 h 388858"/>
                <a:gd name="connsiteX6" fmla="*/ 56180 w 178309"/>
                <a:gd name="connsiteY6" fmla="*/ 348024 h 388858"/>
                <a:gd name="connsiteX7" fmla="*/ 19718 w 178309"/>
                <a:gd name="connsiteY7" fmla="*/ 209531 h 388858"/>
                <a:gd name="connsiteX8" fmla="*/ 178309 w 178309"/>
                <a:gd name="connsiteY8" fmla="*/ 15411 h 38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309" h="388858">
                  <a:moveTo>
                    <a:pt x="178309" y="15411"/>
                  </a:moveTo>
                  <a:lnTo>
                    <a:pt x="164022" y="0"/>
                  </a:lnTo>
                  <a:cubicBezTo>
                    <a:pt x="72700" y="30256"/>
                    <a:pt x="8369" y="112251"/>
                    <a:pt x="716" y="208150"/>
                  </a:cubicBezTo>
                  <a:cubicBezTo>
                    <a:pt x="-3433" y="261353"/>
                    <a:pt x="10543" y="314394"/>
                    <a:pt x="40368" y="358645"/>
                  </a:cubicBezTo>
                  <a:cubicBezTo>
                    <a:pt x="47761" y="369538"/>
                    <a:pt x="56230" y="379660"/>
                    <a:pt x="65648" y="388858"/>
                  </a:cubicBezTo>
                  <a:cubicBezTo>
                    <a:pt x="71210" y="385486"/>
                    <a:pt x="76596" y="381830"/>
                    <a:pt x="81783" y="377904"/>
                  </a:cubicBezTo>
                  <a:cubicBezTo>
                    <a:pt x="72190" y="368901"/>
                    <a:pt x="63606" y="358883"/>
                    <a:pt x="56180" y="348024"/>
                  </a:cubicBezTo>
                  <a:cubicBezTo>
                    <a:pt x="28741" y="307299"/>
                    <a:pt x="15890" y="258488"/>
                    <a:pt x="19718" y="209531"/>
                  </a:cubicBezTo>
                  <a:cubicBezTo>
                    <a:pt x="27007" y="118115"/>
                    <a:pt x="90183" y="40785"/>
                    <a:pt x="178309" y="15411"/>
                  </a:cubicBezTo>
                  <a:close/>
                </a:path>
              </a:pathLst>
            </a:custGeom>
            <a:solidFill>
              <a:srgbClr val="000000"/>
            </a:solidFill>
            <a:ln w="381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419660A-CA41-CEB0-4D61-9AE24D58068B}"/>
                </a:ext>
              </a:extLst>
            </p:cNvPr>
            <p:cNvSpPr/>
            <p:nvPr/>
          </p:nvSpPr>
          <p:spPr>
            <a:xfrm>
              <a:off x="2663117" y="4039401"/>
              <a:ext cx="347092" cy="465372"/>
            </a:xfrm>
            <a:custGeom>
              <a:avLst/>
              <a:gdLst>
                <a:gd name="connsiteX0" fmla="*/ 277311 w 347092"/>
                <a:gd name="connsiteY0" fmla="*/ 58874 h 465372"/>
                <a:gd name="connsiteX1" fmla="*/ 179861 w 347092"/>
                <a:gd name="connsiteY1" fmla="*/ 0 h 465372"/>
                <a:gd name="connsiteX2" fmla="*/ 165316 w 347092"/>
                <a:gd name="connsiteY2" fmla="*/ 15669 h 465372"/>
                <a:gd name="connsiteX3" fmla="*/ 320836 w 347092"/>
                <a:gd name="connsiteY3" fmla="*/ 283626 h 465372"/>
                <a:gd name="connsiteX4" fmla="*/ 52878 w 347092"/>
                <a:gd name="connsiteY4" fmla="*/ 439146 h 465372"/>
                <a:gd name="connsiteX5" fmla="*/ 15945 w 347092"/>
                <a:gd name="connsiteY5" fmla="*/ 425691 h 465372"/>
                <a:gd name="connsiteX6" fmla="*/ 0 w 347092"/>
                <a:gd name="connsiteY6" fmla="*/ 438902 h 465372"/>
                <a:gd name="connsiteX7" fmla="*/ 109328 w 347092"/>
                <a:gd name="connsiteY7" fmla="*/ 465372 h 465372"/>
                <a:gd name="connsiteX8" fmla="*/ 127054 w 347092"/>
                <a:gd name="connsiteY8" fmla="*/ 464715 h 465372"/>
                <a:gd name="connsiteX9" fmla="*/ 346393 w 347092"/>
                <a:gd name="connsiteY9" fmla="*/ 209181 h 465372"/>
                <a:gd name="connsiteX10" fmla="*/ 277311 w 347092"/>
                <a:gd name="connsiteY10" fmla="*/ 58874 h 46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7092" h="465372">
                  <a:moveTo>
                    <a:pt x="277311" y="58874"/>
                  </a:moveTo>
                  <a:cubicBezTo>
                    <a:pt x="250078" y="31643"/>
                    <a:pt x="216635" y="11439"/>
                    <a:pt x="179861" y="0"/>
                  </a:cubicBezTo>
                  <a:lnTo>
                    <a:pt x="165316" y="15669"/>
                  </a:lnTo>
                  <a:cubicBezTo>
                    <a:pt x="282256" y="46717"/>
                    <a:pt x="351885" y="166686"/>
                    <a:pt x="320836" y="283626"/>
                  </a:cubicBezTo>
                  <a:cubicBezTo>
                    <a:pt x="289787" y="400566"/>
                    <a:pt x="169818" y="470195"/>
                    <a:pt x="52878" y="439146"/>
                  </a:cubicBezTo>
                  <a:cubicBezTo>
                    <a:pt x="40189" y="435777"/>
                    <a:pt x="27828" y="431274"/>
                    <a:pt x="15945" y="425691"/>
                  </a:cubicBezTo>
                  <a:cubicBezTo>
                    <a:pt x="10814" y="430301"/>
                    <a:pt x="5499" y="434705"/>
                    <a:pt x="0" y="438902"/>
                  </a:cubicBezTo>
                  <a:cubicBezTo>
                    <a:pt x="33826" y="456276"/>
                    <a:pt x="71301" y="465350"/>
                    <a:pt x="109328" y="465372"/>
                  </a:cubicBezTo>
                  <a:cubicBezTo>
                    <a:pt x="115224" y="465372"/>
                    <a:pt x="121148" y="465163"/>
                    <a:pt x="127054" y="464715"/>
                  </a:cubicBezTo>
                  <a:cubicBezTo>
                    <a:pt x="258187" y="454720"/>
                    <a:pt x="356387" y="340314"/>
                    <a:pt x="346393" y="209181"/>
                  </a:cubicBezTo>
                  <a:cubicBezTo>
                    <a:pt x="342068" y="152433"/>
                    <a:pt x="317560" y="99111"/>
                    <a:pt x="277311" y="58874"/>
                  </a:cubicBezTo>
                  <a:close/>
                </a:path>
              </a:pathLst>
            </a:custGeom>
            <a:solidFill>
              <a:srgbClr val="000000"/>
            </a:solidFill>
            <a:ln w="285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CBE67B7-86B8-40D0-F37A-4096CBB944C4}"/>
              </a:ext>
            </a:extLst>
          </p:cNvPr>
          <p:cNvSpPr txBox="1"/>
          <p:nvPr/>
        </p:nvSpPr>
        <p:spPr>
          <a:xfrm>
            <a:off x="9301571" y="4576519"/>
            <a:ext cx="230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(Up from 89% in 2019)</a:t>
            </a:r>
          </a:p>
        </p:txBody>
      </p:sp>
    </p:spTree>
    <p:extLst>
      <p:ext uri="{BB962C8B-B14F-4D97-AF65-F5344CB8AC3E}">
        <p14:creationId xmlns:p14="http://schemas.microsoft.com/office/powerpoint/2010/main" val="217658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CEA7-FC07-4F5E-89CA-B76D44CF5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media metrics for charity mail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08CD06-DE3C-09A2-C1BE-EA5DB48378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C184C-ADFB-4678-A95B-0F86885C85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3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7DFF03-CA2A-DB62-3EBF-CFB29EADE3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Source:  JICMAIL, Mail Item Database, Charity, 2024, n=2,088</a:t>
            </a:r>
          </a:p>
          <a:p>
            <a:endParaRPr lang="en-GB" dirty="0"/>
          </a:p>
        </p:txBody>
      </p:sp>
      <p:grpSp>
        <p:nvGrpSpPr>
          <p:cNvPr id="6" name="Loop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27F6B2BD-9F5C-4E19-B042-E9ACD7C3123D}"/>
              </a:ext>
            </a:extLst>
          </p:cNvPr>
          <p:cNvGrpSpPr>
            <a:grpSpLocks noChangeAspect="1"/>
          </p:cNvGrpSpPr>
          <p:nvPr/>
        </p:nvGrpSpPr>
        <p:grpSpPr>
          <a:xfrm flipV="1">
            <a:off x="1943012" y="2723096"/>
            <a:ext cx="1663935" cy="1750293"/>
            <a:chOff x="6855725" y="2321521"/>
            <a:chExt cx="914400" cy="961857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id="{CFB3DAFB-B444-435C-87BC-15D0518930CA}"/>
                </a:ext>
              </a:extLst>
            </p:cNvPr>
            <p:cNvSpPr/>
            <p:nvPr/>
          </p:nvSpPr>
          <p:spPr>
            <a:xfrm rot="10860000">
              <a:off x="6855725" y="2368978"/>
              <a:ext cx="914400" cy="914400"/>
            </a:xfrm>
            <a:prstGeom prst="arc">
              <a:avLst>
                <a:gd name="adj1" fmla="val 13793950"/>
                <a:gd name="adj2" fmla="val 17925109"/>
              </a:avLst>
            </a:prstGeom>
            <a:ln w="762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73F99FC1-5FC5-418D-A9C6-2A683C4DE78C}"/>
                </a:ext>
              </a:extLst>
            </p:cNvPr>
            <p:cNvSpPr/>
            <p:nvPr/>
          </p:nvSpPr>
          <p:spPr>
            <a:xfrm rot="16260000">
              <a:off x="6855725" y="2353159"/>
              <a:ext cx="914400" cy="914400"/>
            </a:xfrm>
            <a:prstGeom prst="arc">
              <a:avLst>
                <a:gd name="adj1" fmla="val 13793950"/>
                <a:gd name="adj2" fmla="val 17925109"/>
              </a:avLst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DBDD5158-A058-4DC6-9949-1EAA6F9D299E}"/>
                </a:ext>
              </a:extLst>
            </p:cNvPr>
            <p:cNvSpPr/>
            <p:nvPr/>
          </p:nvSpPr>
          <p:spPr>
            <a:xfrm rot="60000">
              <a:off x="6855725" y="2337340"/>
              <a:ext cx="914400" cy="914400"/>
            </a:xfrm>
            <a:prstGeom prst="arc">
              <a:avLst>
                <a:gd name="adj1" fmla="val 13793950"/>
                <a:gd name="adj2" fmla="val 17925109"/>
              </a:avLst>
            </a:prstGeom>
            <a:ln w="762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83BD971B-6D1B-49EB-BB8B-896BE382BFCD}"/>
                </a:ext>
              </a:extLst>
            </p:cNvPr>
            <p:cNvSpPr/>
            <p:nvPr/>
          </p:nvSpPr>
          <p:spPr>
            <a:xfrm rot="5460000">
              <a:off x="6855725" y="2321521"/>
              <a:ext cx="914400" cy="914400"/>
            </a:xfrm>
            <a:prstGeom prst="arc">
              <a:avLst>
                <a:gd name="adj1" fmla="val 13793950"/>
                <a:gd name="adj2" fmla="val 17925109"/>
              </a:avLst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8509664-5498-4565-89E0-71274E34B5B9}"/>
              </a:ext>
            </a:extLst>
          </p:cNvPr>
          <p:cNvGrpSpPr/>
          <p:nvPr/>
        </p:nvGrpSpPr>
        <p:grpSpPr>
          <a:xfrm>
            <a:off x="5206658" y="2746633"/>
            <a:ext cx="1785786" cy="1703218"/>
            <a:chOff x="6791322" y="2606349"/>
            <a:chExt cx="939388" cy="89595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C51AD4D-91BF-44DE-BB47-0F5C91F00945}"/>
                </a:ext>
              </a:extLst>
            </p:cNvPr>
            <p:cNvSpPr/>
            <p:nvPr/>
          </p:nvSpPr>
          <p:spPr>
            <a:xfrm>
              <a:off x="6791322" y="2625640"/>
              <a:ext cx="857779" cy="85778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E0510D-9FCD-41AA-AB83-33E72BAEB181}"/>
                </a:ext>
              </a:extLst>
            </p:cNvPr>
            <p:cNvSpPr/>
            <p:nvPr/>
          </p:nvSpPr>
          <p:spPr>
            <a:xfrm>
              <a:off x="6894011" y="2606349"/>
              <a:ext cx="198923" cy="19892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3F995FB-D544-4505-B9A0-742E5F12F6C0}"/>
                </a:ext>
              </a:extLst>
            </p:cNvPr>
            <p:cNvSpPr/>
            <p:nvPr/>
          </p:nvSpPr>
          <p:spPr>
            <a:xfrm>
              <a:off x="6894010" y="3303380"/>
              <a:ext cx="198923" cy="19892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5B8D599-8E17-48DA-87C8-6E386F808B97}"/>
                </a:ext>
              </a:extLst>
            </p:cNvPr>
            <p:cNvSpPr/>
            <p:nvPr/>
          </p:nvSpPr>
          <p:spPr>
            <a:xfrm>
              <a:off x="7531787" y="2955067"/>
              <a:ext cx="198923" cy="19892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96D8397-05E3-4E4B-81CB-89F7324FF791}"/>
              </a:ext>
            </a:extLst>
          </p:cNvPr>
          <p:cNvSpPr txBox="1"/>
          <p:nvPr/>
        </p:nvSpPr>
        <p:spPr>
          <a:xfrm>
            <a:off x="1537364" y="4592769"/>
            <a:ext cx="2591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Frequency</a:t>
            </a:r>
            <a:endParaRPr lang="en-GB" sz="2800" b="1" dirty="0">
              <a:latin typeface="+mj-lt"/>
            </a:endParaRPr>
          </a:p>
          <a:p>
            <a:pPr algn="ctr"/>
            <a:r>
              <a:rPr lang="en-GB" dirty="0"/>
              <a:t>Number of times mail returned to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4E2214-F14D-4E50-8CFD-7A0F2ED40FA3}"/>
              </a:ext>
            </a:extLst>
          </p:cNvPr>
          <p:cNvSpPr txBox="1"/>
          <p:nvPr/>
        </p:nvSpPr>
        <p:spPr>
          <a:xfrm>
            <a:off x="2172869" y="3246542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4.29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C86E90-4B45-4767-8D59-6AA3EEAA0E89}"/>
              </a:ext>
            </a:extLst>
          </p:cNvPr>
          <p:cNvSpPr txBox="1"/>
          <p:nvPr/>
        </p:nvSpPr>
        <p:spPr>
          <a:xfrm>
            <a:off x="5377413" y="3246542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1.10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A876FD-C848-4D5F-9593-BA9A1549BDD2}"/>
              </a:ext>
            </a:extLst>
          </p:cNvPr>
          <p:cNvSpPr txBox="1"/>
          <p:nvPr/>
        </p:nvSpPr>
        <p:spPr>
          <a:xfrm>
            <a:off x="4691329" y="4592769"/>
            <a:ext cx="2850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Reach</a:t>
            </a:r>
            <a:endParaRPr lang="en-GB" sz="2800" b="1" dirty="0">
              <a:latin typeface="+mj-lt"/>
            </a:endParaRPr>
          </a:p>
          <a:p>
            <a:pPr algn="ctr"/>
            <a:r>
              <a:rPr lang="en-GB" dirty="0"/>
              <a:t>Number of people who see mail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6982E5-E0B4-443A-925E-42FD34D19CA9}"/>
              </a:ext>
            </a:extLst>
          </p:cNvPr>
          <p:cNvSpPr txBox="1"/>
          <p:nvPr/>
        </p:nvSpPr>
        <p:spPr>
          <a:xfrm>
            <a:off x="7933288" y="4592769"/>
            <a:ext cx="2850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Attention</a:t>
            </a:r>
            <a:endParaRPr lang="en-GB" sz="2800" b="1" dirty="0">
              <a:latin typeface="+mj-lt"/>
            </a:endParaRPr>
          </a:p>
          <a:p>
            <a:pPr algn="ctr"/>
            <a:r>
              <a:rPr lang="en-GB" dirty="0"/>
              <a:t>Average number of seconds of attention per mail item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F7F2FC-F548-4F2B-9E43-00B863F0D793}"/>
              </a:ext>
            </a:extLst>
          </p:cNvPr>
          <p:cNvSpPr txBox="1"/>
          <p:nvPr/>
        </p:nvSpPr>
        <p:spPr>
          <a:xfrm>
            <a:off x="8761998" y="3246542"/>
            <a:ext cx="11320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123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DC9743F-8D97-4B45-B008-1DD39A660544}"/>
              </a:ext>
            </a:extLst>
          </p:cNvPr>
          <p:cNvGrpSpPr/>
          <p:nvPr/>
        </p:nvGrpSpPr>
        <p:grpSpPr>
          <a:xfrm>
            <a:off x="8460288" y="2490828"/>
            <a:ext cx="1708788" cy="1976431"/>
            <a:chOff x="5524411" y="551421"/>
            <a:chExt cx="2067634" cy="2391481"/>
          </a:xfrm>
        </p:grpSpPr>
        <p:sp>
          <p:nvSpPr>
            <p:cNvPr id="45" name="Freeform 928">
              <a:extLst>
                <a:ext uri="{FF2B5EF4-FFF2-40B4-BE49-F238E27FC236}">
                  <a16:creationId xmlns:a16="http://schemas.microsoft.com/office/drawing/2014/main" id="{6E23F5F9-6F3B-4298-82A2-D8DE3DD30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102" y="974912"/>
              <a:ext cx="311395" cy="311395"/>
            </a:xfrm>
            <a:custGeom>
              <a:avLst/>
              <a:gdLst>
                <a:gd name="T0" fmla="*/ 14 w 25"/>
                <a:gd name="T1" fmla="*/ 25 h 25"/>
                <a:gd name="T2" fmla="*/ 9 w 25"/>
                <a:gd name="T3" fmla="*/ 20 h 25"/>
                <a:gd name="T4" fmla="*/ 16 w 25"/>
                <a:gd name="T5" fmla="*/ 14 h 25"/>
                <a:gd name="T6" fmla="*/ 12 w 25"/>
                <a:gd name="T7" fmla="*/ 9 h 25"/>
                <a:gd name="T8" fmla="*/ 5 w 25"/>
                <a:gd name="T9" fmla="*/ 16 h 25"/>
                <a:gd name="T10" fmla="*/ 0 w 25"/>
                <a:gd name="T11" fmla="*/ 12 h 25"/>
                <a:gd name="T12" fmla="*/ 12 w 25"/>
                <a:gd name="T13" fmla="*/ 0 h 25"/>
                <a:gd name="T14" fmla="*/ 25 w 25"/>
                <a:gd name="T15" fmla="*/ 14 h 25"/>
                <a:gd name="T16" fmla="*/ 14 w 2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5">
                  <a:moveTo>
                    <a:pt x="14" y="25"/>
                  </a:moveTo>
                  <a:lnTo>
                    <a:pt x="9" y="20"/>
                  </a:lnTo>
                  <a:lnTo>
                    <a:pt x="16" y="14"/>
                  </a:lnTo>
                  <a:lnTo>
                    <a:pt x="12" y="9"/>
                  </a:lnTo>
                  <a:lnTo>
                    <a:pt x="5" y="16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5" y="14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930">
              <a:extLst>
                <a:ext uri="{FF2B5EF4-FFF2-40B4-BE49-F238E27FC236}">
                  <a16:creationId xmlns:a16="http://schemas.microsoft.com/office/drawing/2014/main" id="{6F8692C4-2078-4C25-B851-902173F91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3676" y="713348"/>
              <a:ext cx="236661" cy="199290"/>
            </a:xfrm>
            <a:custGeom>
              <a:avLst/>
              <a:gdLst>
                <a:gd name="T0" fmla="*/ 19 w 19"/>
                <a:gd name="T1" fmla="*/ 16 h 16"/>
                <a:gd name="T2" fmla="*/ 13 w 19"/>
                <a:gd name="T3" fmla="*/ 16 h 16"/>
                <a:gd name="T4" fmla="*/ 13 w 19"/>
                <a:gd name="T5" fmla="*/ 6 h 16"/>
                <a:gd name="T6" fmla="*/ 7 w 19"/>
                <a:gd name="T7" fmla="*/ 6 h 16"/>
                <a:gd name="T8" fmla="*/ 7 w 19"/>
                <a:gd name="T9" fmla="*/ 16 h 16"/>
                <a:gd name="T10" fmla="*/ 0 w 19"/>
                <a:gd name="T11" fmla="*/ 16 h 16"/>
                <a:gd name="T12" fmla="*/ 0 w 19"/>
                <a:gd name="T13" fmla="*/ 0 h 16"/>
                <a:gd name="T14" fmla="*/ 19 w 19"/>
                <a:gd name="T15" fmla="*/ 0 h 16"/>
                <a:gd name="T16" fmla="*/ 19 w 1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6">
                  <a:moveTo>
                    <a:pt x="19" y="16"/>
                  </a:moveTo>
                  <a:lnTo>
                    <a:pt x="13" y="16"/>
                  </a:lnTo>
                  <a:lnTo>
                    <a:pt x="13" y="6"/>
                  </a:lnTo>
                  <a:lnTo>
                    <a:pt x="7" y="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931">
              <a:extLst>
                <a:ext uri="{FF2B5EF4-FFF2-40B4-BE49-F238E27FC236}">
                  <a16:creationId xmlns:a16="http://schemas.microsoft.com/office/drawing/2014/main" id="{E544F93A-7370-487C-AD54-45F92818B3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6482" y="551421"/>
              <a:ext cx="423491" cy="236661"/>
            </a:xfrm>
            <a:custGeom>
              <a:avLst/>
              <a:gdLst>
                <a:gd name="T0" fmla="*/ 17 w 90"/>
                <a:gd name="T1" fmla="*/ 34 h 50"/>
                <a:gd name="T2" fmla="*/ 73 w 90"/>
                <a:gd name="T3" fmla="*/ 34 h 50"/>
                <a:gd name="T4" fmla="*/ 73 w 90"/>
                <a:gd name="T5" fmla="*/ 17 h 50"/>
                <a:gd name="T6" fmla="*/ 17 w 90"/>
                <a:gd name="T7" fmla="*/ 17 h 50"/>
                <a:gd name="T8" fmla="*/ 17 w 90"/>
                <a:gd name="T9" fmla="*/ 34 h 50"/>
                <a:gd name="T10" fmla="*/ 90 w 90"/>
                <a:gd name="T11" fmla="*/ 50 h 50"/>
                <a:gd name="T12" fmla="*/ 0 w 90"/>
                <a:gd name="T13" fmla="*/ 50 h 50"/>
                <a:gd name="T14" fmla="*/ 0 w 90"/>
                <a:gd name="T15" fmla="*/ 0 h 50"/>
                <a:gd name="T16" fmla="*/ 90 w 90"/>
                <a:gd name="T17" fmla="*/ 0 h 50"/>
                <a:gd name="T18" fmla="*/ 90 w 90"/>
                <a:gd name="T1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50">
                  <a:moveTo>
                    <a:pt x="17" y="34"/>
                  </a:moveTo>
                  <a:lnTo>
                    <a:pt x="73" y="34"/>
                  </a:lnTo>
                  <a:lnTo>
                    <a:pt x="73" y="17"/>
                  </a:lnTo>
                  <a:lnTo>
                    <a:pt x="17" y="17"/>
                  </a:lnTo>
                  <a:lnTo>
                    <a:pt x="17" y="34"/>
                  </a:lnTo>
                  <a:close/>
                  <a:moveTo>
                    <a:pt x="90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5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932">
              <a:extLst>
                <a:ext uri="{FF2B5EF4-FFF2-40B4-BE49-F238E27FC236}">
                  <a16:creationId xmlns:a16="http://schemas.microsoft.com/office/drawing/2014/main" id="{638E7F5E-96E4-486D-A20F-1AFD0A47D4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411" y="875267"/>
              <a:ext cx="2067634" cy="2067635"/>
            </a:xfrm>
            <a:custGeom>
              <a:avLst/>
              <a:gdLst>
                <a:gd name="T0" fmla="*/ 216 w 433"/>
                <a:gd name="T1" fmla="*/ 17 h 433"/>
                <a:gd name="T2" fmla="*/ 16 w 433"/>
                <a:gd name="T3" fmla="*/ 217 h 433"/>
                <a:gd name="T4" fmla="*/ 216 w 433"/>
                <a:gd name="T5" fmla="*/ 417 h 433"/>
                <a:gd name="T6" fmla="*/ 416 w 433"/>
                <a:gd name="T7" fmla="*/ 217 h 433"/>
                <a:gd name="T8" fmla="*/ 216 w 433"/>
                <a:gd name="T9" fmla="*/ 17 h 433"/>
                <a:gd name="T10" fmla="*/ 216 w 433"/>
                <a:gd name="T11" fmla="*/ 433 h 433"/>
                <a:gd name="T12" fmla="*/ 0 w 433"/>
                <a:gd name="T13" fmla="*/ 217 h 433"/>
                <a:gd name="T14" fmla="*/ 216 w 433"/>
                <a:gd name="T15" fmla="*/ 0 h 433"/>
                <a:gd name="T16" fmla="*/ 433 w 433"/>
                <a:gd name="T17" fmla="*/ 217 h 433"/>
                <a:gd name="T18" fmla="*/ 216 w 433"/>
                <a:gd name="T19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3" h="433">
                  <a:moveTo>
                    <a:pt x="216" y="17"/>
                  </a:moveTo>
                  <a:cubicBezTo>
                    <a:pt x="106" y="17"/>
                    <a:pt x="16" y="107"/>
                    <a:pt x="16" y="217"/>
                  </a:cubicBezTo>
                  <a:cubicBezTo>
                    <a:pt x="16" y="327"/>
                    <a:pt x="106" y="417"/>
                    <a:pt x="216" y="417"/>
                  </a:cubicBezTo>
                  <a:cubicBezTo>
                    <a:pt x="326" y="417"/>
                    <a:pt x="416" y="327"/>
                    <a:pt x="416" y="217"/>
                  </a:cubicBezTo>
                  <a:cubicBezTo>
                    <a:pt x="416" y="107"/>
                    <a:pt x="326" y="17"/>
                    <a:pt x="216" y="17"/>
                  </a:cubicBezTo>
                  <a:close/>
                  <a:moveTo>
                    <a:pt x="216" y="433"/>
                  </a:moveTo>
                  <a:cubicBezTo>
                    <a:pt x="97" y="433"/>
                    <a:pt x="0" y="336"/>
                    <a:pt x="0" y="217"/>
                  </a:cubicBezTo>
                  <a:cubicBezTo>
                    <a:pt x="0" y="97"/>
                    <a:pt x="97" y="0"/>
                    <a:pt x="216" y="0"/>
                  </a:cubicBezTo>
                  <a:cubicBezTo>
                    <a:pt x="335" y="0"/>
                    <a:pt x="433" y="97"/>
                    <a:pt x="433" y="217"/>
                  </a:cubicBezTo>
                  <a:cubicBezTo>
                    <a:pt x="433" y="336"/>
                    <a:pt x="335" y="433"/>
                    <a:pt x="216" y="433"/>
                  </a:cubicBezTo>
                </a:path>
              </a:pathLst>
            </a:cu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771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93F07-C5F4-B190-8303-86DC920D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COMMERCIAL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BA193-71EF-031B-EE30-1827B071A6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AB08F-90E3-7F06-EE50-D30B426128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B2CFFB-B63C-C69D-0FF4-0ECF753F37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Source:  JICMAIL, Mail Item Database, Charity, 2024, n=257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E04F4-7429-2AB0-F6BE-A89A0F3295B3}"/>
              </a:ext>
            </a:extLst>
          </p:cNvPr>
          <p:cNvSpPr txBox="1"/>
          <p:nvPr/>
        </p:nvSpPr>
        <p:spPr>
          <a:xfrm>
            <a:off x="1021955" y="2707820"/>
            <a:ext cx="1097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latin typeface="Century Gothic"/>
              </a:rPr>
              <a:t>26</a:t>
            </a:r>
            <a:r>
              <a:rPr lang="en-GB" sz="4000" b="1" baseline="30000" dirty="0">
                <a:solidFill>
                  <a:schemeClr val="accent1"/>
                </a:solidFill>
                <a:latin typeface="Century Gothic"/>
              </a:rPr>
              <a:t>%</a:t>
            </a:r>
            <a:endParaRPr kumimoji="0" lang="en-GB" sz="4000" b="1" i="0" u="none" strike="noStrike" kern="120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C125B2-5437-90C3-F00B-2BA4AFA5B015}"/>
              </a:ext>
            </a:extLst>
          </p:cNvPr>
          <p:cNvSpPr txBox="1"/>
          <p:nvPr/>
        </p:nvSpPr>
        <p:spPr>
          <a:xfrm>
            <a:off x="7025648" y="2425833"/>
            <a:ext cx="764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latin typeface="Century Gothic"/>
              </a:rPr>
              <a:t>5</a:t>
            </a:r>
            <a:r>
              <a:rPr lang="en-GB" sz="4000" b="1" baseline="30000" dirty="0">
                <a:solidFill>
                  <a:schemeClr val="accent1"/>
                </a:solidFill>
                <a:latin typeface="Century Gothic"/>
              </a:rPr>
              <a:t>%</a:t>
            </a:r>
            <a:endParaRPr kumimoji="0" lang="en-GB" sz="4000" b="1" i="0" u="none" strike="noStrike" kern="120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E4CD0C-4269-CB68-FFB8-F080258C1D80}"/>
              </a:ext>
            </a:extLst>
          </p:cNvPr>
          <p:cNvSpPr txBox="1"/>
          <p:nvPr/>
        </p:nvSpPr>
        <p:spPr>
          <a:xfrm>
            <a:off x="469131" y="4041852"/>
            <a:ext cx="2217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Take any commercial action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C1403EB-4BCC-FDA9-874E-B5AE343BF51E}"/>
              </a:ext>
            </a:extLst>
          </p:cNvPr>
          <p:cNvSpPr txBox="1"/>
          <p:nvPr/>
        </p:nvSpPr>
        <p:spPr>
          <a:xfrm>
            <a:off x="3826754" y="3887922"/>
            <a:ext cx="2439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… buy something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000000"/>
                </a:solidFill>
              </a:rPr>
              <a:t>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ake a payment or donation</a:t>
            </a:r>
          </a:p>
          <a:p>
            <a:pPr algn="ctr"/>
            <a:endParaRPr lang="en-GB" b="1" dirty="0">
              <a:latin typeface="+mj-l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32DE57B-8545-D427-0898-1C51A6319D20}"/>
              </a:ext>
            </a:extLst>
          </p:cNvPr>
          <p:cNvSpPr txBox="1"/>
          <p:nvPr/>
        </p:nvSpPr>
        <p:spPr>
          <a:xfrm>
            <a:off x="4564305" y="2402984"/>
            <a:ext cx="1097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latin typeface="Century Gothic"/>
              </a:rPr>
              <a:t>12</a:t>
            </a:r>
            <a:r>
              <a:rPr lang="en-GB" sz="4000" b="1" baseline="30000" dirty="0">
                <a:solidFill>
                  <a:schemeClr val="accent1"/>
                </a:solidFill>
                <a:latin typeface="Century Gothic"/>
              </a:rPr>
              <a:t>%</a:t>
            </a:r>
            <a:endParaRPr kumimoji="0" lang="en-GB" sz="4000" b="1" i="0" u="none" strike="noStrike" kern="120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4E6D4A4-0CEA-A3BE-B1C7-3C58E1E3ED24}"/>
              </a:ext>
            </a:extLst>
          </p:cNvPr>
          <p:cNvSpPr txBox="1"/>
          <p:nvPr/>
        </p:nvSpPr>
        <p:spPr>
          <a:xfrm>
            <a:off x="2053337" y="3760245"/>
            <a:ext cx="2028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The 26% taking an action go on to…</a:t>
            </a:r>
          </a:p>
        </p:txBody>
      </p:sp>
      <p:grpSp>
        <p:nvGrpSpPr>
          <p:cNvPr id="79" name="Arrow33 - 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0D5A9AB-BA81-84D4-273F-E8419CEB1CAA}"/>
              </a:ext>
            </a:extLst>
          </p:cNvPr>
          <p:cNvGrpSpPr>
            <a:grpSpLocks noChangeAspect="1"/>
          </p:cNvGrpSpPr>
          <p:nvPr/>
        </p:nvGrpSpPr>
        <p:grpSpPr>
          <a:xfrm>
            <a:off x="2632392" y="3108398"/>
            <a:ext cx="783592" cy="519292"/>
            <a:chOff x="9712467" y="5425536"/>
            <a:chExt cx="783592" cy="519292"/>
          </a:xfrm>
          <a:solidFill>
            <a:schemeClr val="bg1">
              <a:lumMod val="85000"/>
            </a:schemeClr>
          </a:solidFill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44E71D3-6D02-D31D-FE15-BED464F2C11F}"/>
                </a:ext>
              </a:extLst>
            </p:cNvPr>
            <p:cNvSpPr/>
            <p:nvPr/>
          </p:nvSpPr>
          <p:spPr>
            <a:xfrm rot="2400000">
              <a:off x="9971378" y="5425536"/>
              <a:ext cx="524681" cy="519292"/>
            </a:xfrm>
            <a:custGeom>
              <a:avLst/>
              <a:gdLst>
                <a:gd name="connsiteX0" fmla="*/ 11197 w 524681"/>
                <a:gd name="connsiteY0" fmla="*/ 11198 h 519292"/>
                <a:gd name="connsiteX1" fmla="*/ 38230 w 524681"/>
                <a:gd name="connsiteY1" fmla="*/ 0 h 519292"/>
                <a:gd name="connsiteX2" fmla="*/ 479592 w 524681"/>
                <a:gd name="connsiteY2" fmla="*/ 0 h 519292"/>
                <a:gd name="connsiteX3" fmla="*/ 506625 w 524681"/>
                <a:gd name="connsiteY3" fmla="*/ 11197 h 519292"/>
                <a:gd name="connsiteX4" fmla="*/ 510102 w 524681"/>
                <a:gd name="connsiteY4" fmla="*/ 19591 h 519292"/>
                <a:gd name="connsiteX5" fmla="*/ 517761 w 524681"/>
                <a:gd name="connsiteY5" fmla="*/ 24471 h 519292"/>
                <a:gd name="connsiteX6" fmla="*/ 524094 w 524681"/>
                <a:gd name="connsiteY6" fmla="*/ 53038 h 519292"/>
                <a:gd name="connsiteX7" fmla="*/ 447453 w 524681"/>
                <a:gd name="connsiteY7" fmla="*/ 487695 h 519292"/>
                <a:gd name="connsiteX8" fmla="*/ 403165 w 524681"/>
                <a:gd name="connsiteY8" fmla="*/ 518705 h 519292"/>
                <a:gd name="connsiteX9" fmla="*/ 372154 w 524681"/>
                <a:gd name="connsiteY9" fmla="*/ 474417 h 519292"/>
                <a:gd name="connsiteX10" fmla="*/ 442325 w 524681"/>
                <a:gd name="connsiteY10" fmla="*/ 76460 h 519292"/>
                <a:gd name="connsiteX11" fmla="*/ 38230 w 524681"/>
                <a:gd name="connsiteY11" fmla="*/ 76460 h 519292"/>
                <a:gd name="connsiteX12" fmla="*/ 0 w 524681"/>
                <a:gd name="connsiteY12" fmla="*/ 38230 h 519292"/>
                <a:gd name="connsiteX13" fmla="*/ 11197 w 524681"/>
                <a:gd name="connsiteY13" fmla="*/ 11198 h 5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681" h="519292">
                  <a:moveTo>
                    <a:pt x="11197" y="11198"/>
                  </a:moveTo>
                  <a:cubicBezTo>
                    <a:pt x="18116" y="4279"/>
                    <a:pt x="27673" y="0"/>
                    <a:pt x="38230" y="0"/>
                  </a:cubicBezTo>
                  <a:lnTo>
                    <a:pt x="479592" y="0"/>
                  </a:lnTo>
                  <a:cubicBezTo>
                    <a:pt x="490149" y="0"/>
                    <a:pt x="499706" y="4279"/>
                    <a:pt x="506625" y="11197"/>
                  </a:cubicBezTo>
                  <a:lnTo>
                    <a:pt x="510102" y="19591"/>
                  </a:lnTo>
                  <a:lnTo>
                    <a:pt x="517761" y="24471"/>
                  </a:lnTo>
                  <a:cubicBezTo>
                    <a:pt x="523373" y="32486"/>
                    <a:pt x="525927" y="42641"/>
                    <a:pt x="524094" y="53038"/>
                  </a:cubicBezTo>
                  <a:lnTo>
                    <a:pt x="447453" y="487695"/>
                  </a:lnTo>
                  <a:cubicBezTo>
                    <a:pt x="443786" y="508487"/>
                    <a:pt x="423958" y="522372"/>
                    <a:pt x="403165" y="518705"/>
                  </a:cubicBezTo>
                  <a:cubicBezTo>
                    <a:pt x="382372" y="515038"/>
                    <a:pt x="368488" y="495210"/>
                    <a:pt x="372154" y="474417"/>
                  </a:cubicBezTo>
                  <a:lnTo>
                    <a:pt x="442325" y="76460"/>
                  </a:lnTo>
                  <a:lnTo>
                    <a:pt x="38230" y="76460"/>
                  </a:lnTo>
                  <a:cubicBezTo>
                    <a:pt x="17116" y="76460"/>
                    <a:pt x="0" y="59344"/>
                    <a:pt x="0" y="38230"/>
                  </a:cubicBezTo>
                  <a:cubicBezTo>
                    <a:pt x="0" y="27673"/>
                    <a:pt x="4279" y="18115"/>
                    <a:pt x="11197" y="11198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5C99A3B-D99D-CC17-E0F0-A17D5DBF3B57}"/>
                </a:ext>
              </a:extLst>
            </p:cNvPr>
            <p:cNvSpPr/>
            <p:nvPr/>
          </p:nvSpPr>
          <p:spPr>
            <a:xfrm rot="2400000">
              <a:off x="9712467" y="5425536"/>
              <a:ext cx="524681" cy="519292"/>
            </a:xfrm>
            <a:custGeom>
              <a:avLst/>
              <a:gdLst>
                <a:gd name="connsiteX0" fmla="*/ 11197 w 524681"/>
                <a:gd name="connsiteY0" fmla="*/ 11198 h 519292"/>
                <a:gd name="connsiteX1" fmla="*/ 38230 w 524681"/>
                <a:gd name="connsiteY1" fmla="*/ 0 h 519292"/>
                <a:gd name="connsiteX2" fmla="*/ 479592 w 524681"/>
                <a:gd name="connsiteY2" fmla="*/ 0 h 519292"/>
                <a:gd name="connsiteX3" fmla="*/ 506625 w 524681"/>
                <a:gd name="connsiteY3" fmla="*/ 11197 h 519292"/>
                <a:gd name="connsiteX4" fmla="*/ 510102 w 524681"/>
                <a:gd name="connsiteY4" fmla="*/ 19591 h 519292"/>
                <a:gd name="connsiteX5" fmla="*/ 517761 w 524681"/>
                <a:gd name="connsiteY5" fmla="*/ 24471 h 519292"/>
                <a:gd name="connsiteX6" fmla="*/ 524094 w 524681"/>
                <a:gd name="connsiteY6" fmla="*/ 53038 h 519292"/>
                <a:gd name="connsiteX7" fmla="*/ 447453 w 524681"/>
                <a:gd name="connsiteY7" fmla="*/ 487695 h 519292"/>
                <a:gd name="connsiteX8" fmla="*/ 403165 w 524681"/>
                <a:gd name="connsiteY8" fmla="*/ 518705 h 519292"/>
                <a:gd name="connsiteX9" fmla="*/ 372154 w 524681"/>
                <a:gd name="connsiteY9" fmla="*/ 474417 h 519292"/>
                <a:gd name="connsiteX10" fmla="*/ 442325 w 524681"/>
                <a:gd name="connsiteY10" fmla="*/ 76460 h 519292"/>
                <a:gd name="connsiteX11" fmla="*/ 38230 w 524681"/>
                <a:gd name="connsiteY11" fmla="*/ 76460 h 519292"/>
                <a:gd name="connsiteX12" fmla="*/ 0 w 524681"/>
                <a:gd name="connsiteY12" fmla="*/ 38230 h 519292"/>
                <a:gd name="connsiteX13" fmla="*/ 11197 w 524681"/>
                <a:gd name="connsiteY13" fmla="*/ 11198 h 5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4681" h="519292">
                  <a:moveTo>
                    <a:pt x="11197" y="11198"/>
                  </a:moveTo>
                  <a:cubicBezTo>
                    <a:pt x="18116" y="4279"/>
                    <a:pt x="27673" y="0"/>
                    <a:pt x="38230" y="0"/>
                  </a:cubicBezTo>
                  <a:lnTo>
                    <a:pt x="479592" y="0"/>
                  </a:lnTo>
                  <a:cubicBezTo>
                    <a:pt x="490149" y="0"/>
                    <a:pt x="499706" y="4279"/>
                    <a:pt x="506625" y="11197"/>
                  </a:cubicBezTo>
                  <a:lnTo>
                    <a:pt x="510102" y="19591"/>
                  </a:lnTo>
                  <a:lnTo>
                    <a:pt x="517761" y="24471"/>
                  </a:lnTo>
                  <a:cubicBezTo>
                    <a:pt x="523373" y="32486"/>
                    <a:pt x="525927" y="42641"/>
                    <a:pt x="524094" y="53038"/>
                  </a:cubicBezTo>
                  <a:lnTo>
                    <a:pt x="447453" y="487695"/>
                  </a:lnTo>
                  <a:cubicBezTo>
                    <a:pt x="443786" y="508487"/>
                    <a:pt x="423958" y="522372"/>
                    <a:pt x="403165" y="518705"/>
                  </a:cubicBezTo>
                  <a:cubicBezTo>
                    <a:pt x="382372" y="515038"/>
                    <a:pt x="368488" y="495210"/>
                    <a:pt x="372154" y="474417"/>
                  </a:cubicBezTo>
                  <a:lnTo>
                    <a:pt x="442325" y="76460"/>
                  </a:lnTo>
                  <a:lnTo>
                    <a:pt x="38230" y="76460"/>
                  </a:lnTo>
                  <a:cubicBezTo>
                    <a:pt x="17116" y="76460"/>
                    <a:pt x="0" y="59344"/>
                    <a:pt x="0" y="38230"/>
                  </a:cubicBezTo>
                  <a:cubicBezTo>
                    <a:pt x="0" y="27673"/>
                    <a:pt x="4279" y="18115"/>
                    <a:pt x="11197" y="11198"/>
                  </a:cubicBezTo>
                  <a:close/>
                </a:path>
              </a:pathLst>
            </a:custGeom>
            <a:grp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F02220A6-3617-8E35-1A10-4FDBF041579E}"/>
              </a:ext>
            </a:extLst>
          </p:cNvPr>
          <p:cNvSpPr txBox="1"/>
          <p:nvPr/>
        </p:nvSpPr>
        <p:spPr>
          <a:xfrm>
            <a:off x="6450671" y="3887922"/>
            <a:ext cx="260201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… take online actions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visit sender’s web site, go online, look up account details, use a tablet or smartphone</a:t>
            </a:r>
          </a:p>
          <a:p>
            <a:pPr algn="ctr"/>
            <a:endParaRPr lang="en-GB" b="1" dirty="0">
              <a:latin typeface="+mj-lt"/>
            </a:endParaRPr>
          </a:p>
        </p:txBody>
      </p:sp>
      <p:grpSp>
        <p:nvGrpSpPr>
          <p:cNvPr id="100" name="E_commerc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49C004E8-F39D-C213-4876-06331DC57EBB}"/>
              </a:ext>
            </a:extLst>
          </p:cNvPr>
          <p:cNvGrpSpPr>
            <a:grpSpLocks noChangeAspect="1"/>
          </p:cNvGrpSpPr>
          <p:nvPr/>
        </p:nvGrpSpPr>
        <p:grpSpPr>
          <a:xfrm>
            <a:off x="6927145" y="2477883"/>
            <a:ext cx="1649066" cy="1188862"/>
            <a:chOff x="3506547" y="3758510"/>
            <a:chExt cx="2867025" cy="2066924"/>
          </a:xfrm>
          <a:solidFill>
            <a:schemeClr val="tx1"/>
          </a:solidFill>
        </p:grpSpPr>
        <p:sp>
          <p:nvSpPr>
            <p:cNvPr id="101" name="Free-form: Shape 613">
              <a:extLst>
                <a:ext uri="{FF2B5EF4-FFF2-40B4-BE49-F238E27FC236}">
                  <a16:creationId xmlns:a16="http://schemas.microsoft.com/office/drawing/2014/main" id="{FF4F9B18-5D0B-6665-B72F-6CC661E7B5A3}"/>
                </a:ext>
              </a:extLst>
            </p:cNvPr>
            <p:cNvSpPr/>
            <p:nvPr/>
          </p:nvSpPr>
          <p:spPr>
            <a:xfrm>
              <a:off x="3725526" y="3758510"/>
              <a:ext cx="2429066" cy="1847850"/>
            </a:xfrm>
            <a:custGeom>
              <a:avLst/>
              <a:gdLst>
                <a:gd name="connsiteX0" fmla="*/ 2284476 w 2429066"/>
                <a:gd name="connsiteY0" fmla="*/ 0 h 1847850"/>
                <a:gd name="connsiteX1" fmla="*/ 2414207 w 2429066"/>
                <a:gd name="connsiteY1" fmla="*/ 93536 h 1847850"/>
                <a:gd name="connsiteX2" fmla="*/ 2429066 w 2429066"/>
                <a:gd name="connsiteY2" fmla="*/ 223076 h 1847850"/>
                <a:gd name="connsiteX3" fmla="*/ 2428970 w 2429066"/>
                <a:gd name="connsiteY3" fmla="*/ 1823466 h 1847850"/>
                <a:gd name="connsiteX4" fmla="*/ 2404586 w 2429066"/>
                <a:gd name="connsiteY4" fmla="*/ 1847850 h 1847850"/>
                <a:gd name="connsiteX5" fmla="*/ 24479 w 2429066"/>
                <a:gd name="connsiteY5" fmla="*/ 1847850 h 1847850"/>
                <a:gd name="connsiteX6" fmla="*/ 95 w 2429066"/>
                <a:gd name="connsiteY6" fmla="*/ 1823466 h 1847850"/>
                <a:gd name="connsiteX7" fmla="*/ 0 w 2429066"/>
                <a:gd name="connsiteY7" fmla="*/ 222980 h 1847850"/>
                <a:gd name="connsiteX8" fmla="*/ 14954 w 2429066"/>
                <a:gd name="connsiteY8" fmla="*/ 93345 h 1847850"/>
                <a:gd name="connsiteX9" fmla="*/ 144971 w 2429066"/>
                <a:gd name="connsiteY9" fmla="*/ 0 h 1847850"/>
                <a:gd name="connsiteX10" fmla="*/ 2284476 w 2429066"/>
                <a:gd name="connsiteY10" fmla="*/ 0 h 1847850"/>
                <a:gd name="connsiteX11" fmla="*/ 1214628 w 2429066"/>
                <a:gd name="connsiteY11" fmla="*/ 1800225 h 1847850"/>
                <a:gd name="connsiteX12" fmla="*/ 2378678 w 2429066"/>
                <a:gd name="connsiteY12" fmla="*/ 1799844 h 1847850"/>
                <a:gd name="connsiteX13" fmla="*/ 2381441 w 2429066"/>
                <a:gd name="connsiteY13" fmla="*/ 1797082 h 1847850"/>
                <a:gd name="connsiteX14" fmla="*/ 2381441 w 2429066"/>
                <a:gd name="connsiteY14" fmla="*/ 201359 h 1847850"/>
                <a:gd name="connsiteX15" fmla="*/ 2374487 w 2429066"/>
                <a:gd name="connsiteY15" fmla="*/ 123349 h 1847850"/>
                <a:gd name="connsiteX16" fmla="*/ 2320957 w 2429066"/>
                <a:gd name="connsiteY16" fmla="*/ 60484 h 1847850"/>
                <a:gd name="connsiteX17" fmla="*/ 2216087 w 2429066"/>
                <a:gd name="connsiteY17" fmla="*/ 47625 h 1847850"/>
                <a:gd name="connsiteX18" fmla="*/ 1214533 w 2429066"/>
                <a:gd name="connsiteY18" fmla="*/ 47625 h 1847850"/>
                <a:gd name="connsiteX19" fmla="*/ 212979 w 2429066"/>
                <a:gd name="connsiteY19" fmla="*/ 47720 h 1847850"/>
                <a:gd name="connsiteX20" fmla="*/ 108109 w 2429066"/>
                <a:gd name="connsiteY20" fmla="*/ 60579 h 1847850"/>
                <a:gd name="connsiteX21" fmla="*/ 54578 w 2429066"/>
                <a:gd name="connsiteY21" fmla="*/ 123444 h 1847850"/>
                <a:gd name="connsiteX22" fmla="*/ 47625 w 2429066"/>
                <a:gd name="connsiteY22" fmla="*/ 201549 h 1847850"/>
                <a:gd name="connsiteX23" fmla="*/ 47816 w 2429066"/>
                <a:gd name="connsiteY23" fmla="*/ 1797272 h 1847850"/>
                <a:gd name="connsiteX24" fmla="*/ 50578 w 2429066"/>
                <a:gd name="connsiteY24" fmla="*/ 1800035 h 1847850"/>
                <a:gd name="connsiteX25" fmla="*/ 1214628 w 2429066"/>
                <a:gd name="connsiteY25" fmla="*/ 1800225 h 18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29066" h="1847850">
                  <a:moveTo>
                    <a:pt x="2284476" y="0"/>
                  </a:moveTo>
                  <a:cubicBezTo>
                    <a:pt x="2349373" y="11239"/>
                    <a:pt x="2392616" y="42418"/>
                    <a:pt x="2414207" y="93536"/>
                  </a:cubicBezTo>
                  <a:cubicBezTo>
                    <a:pt x="2424176" y="117158"/>
                    <a:pt x="2429129" y="160338"/>
                    <a:pt x="2429066" y="223076"/>
                  </a:cubicBezTo>
                  <a:cubicBezTo>
                    <a:pt x="2428939" y="897890"/>
                    <a:pt x="2428907" y="1431354"/>
                    <a:pt x="2428970" y="1823466"/>
                  </a:cubicBezTo>
                  <a:cubicBezTo>
                    <a:pt x="2428970" y="1836933"/>
                    <a:pt x="2418053" y="1847850"/>
                    <a:pt x="2404586" y="1847850"/>
                  </a:cubicBezTo>
                  <a:lnTo>
                    <a:pt x="24479" y="1847850"/>
                  </a:lnTo>
                  <a:cubicBezTo>
                    <a:pt x="11012" y="1847850"/>
                    <a:pt x="95" y="1836933"/>
                    <a:pt x="95" y="1823466"/>
                  </a:cubicBezTo>
                  <a:cubicBezTo>
                    <a:pt x="95" y="1189863"/>
                    <a:pt x="63" y="656368"/>
                    <a:pt x="0" y="222980"/>
                  </a:cubicBezTo>
                  <a:cubicBezTo>
                    <a:pt x="0" y="160179"/>
                    <a:pt x="4985" y="116967"/>
                    <a:pt x="14954" y="93345"/>
                  </a:cubicBezTo>
                  <a:cubicBezTo>
                    <a:pt x="36544" y="42101"/>
                    <a:pt x="79883" y="10986"/>
                    <a:pt x="144971" y="0"/>
                  </a:cubicBezTo>
                  <a:lnTo>
                    <a:pt x="2284476" y="0"/>
                  </a:lnTo>
                  <a:close/>
                  <a:moveTo>
                    <a:pt x="1214628" y="1800225"/>
                  </a:moveTo>
                  <a:cubicBezTo>
                    <a:pt x="1602867" y="1800225"/>
                    <a:pt x="1990884" y="1800098"/>
                    <a:pt x="2378678" y="1799844"/>
                  </a:cubicBezTo>
                  <a:cubicBezTo>
                    <a:pt x="2380204" y="1799844"/>
                    <a:pt x="2381441" y="1798607"/>
                    <a:pt x="2381441" y="1797082"/>
                  </a:cubicBezTo>
                  <a:cubicBezTo>
                    <a:pt x="2381377" y="1265206"/>
                    <a:pt x="2381377" y="733298"/>
                    <a:pt x="2381441" y="201359"/>
                  </a:cubicBezTo>
                  <a:cubicBezTo>
                    <a:pt x="2381441" y="164211"/>
                    <a:pt x="2379123" y="138208"/>
                    <a:pt x="2374487" y="123349"/>
                  </a:cubicBezTo>
                  <a:cubicBezTo>
                    <a:pt x="2365153" y="93885"/>
                    <a:pt x="2347309" y="72930"/>
                    <a:pt x="2320957" y="60484"/>
                  </a:cubicBezTo>
                  <a:cubicBezTo>
                    <a:pt x="2302796" y="51911"/>
                    <a:pt x="2267839" y="47625"/>
                    <a:pt x="2216087" y="47625"/>
                  </a:cubicBezTo>
                  <a:cubicBezTo>
                    <a:pt x="1882267" y="47562"/>
                    <a:pt x="1548416" y="47562"/>
                    <a:pt x="1214533" y="47625"/>
                  </a:cubicBezTo>
                  <a:cubicBezTo>
                    <a:pt x="880650" y="47625"/>
                    <a:pt x="546799" y="47657"/>
                    <a:pt x="212979" y="47720"/>
                  </a:cubicBezTo>
                  <a:cubicBezTo>
                    <a:pt x="161227" y="47720"/>
                    <a:pt x="126270" y="52007"/>
                    <a:pt x="108109" y="60579"/>
                  </a:cubicBezTo>
                  <a:cubicBezTo>
                    <a:pt x="81756" y="73025"/>
                    <a:pt x="63913" y="93980"/>
                    <a:pt x="54578" y="123444"/>
                  </a:cubicBezTo>
                  <a:cubicBezTo>
                    <a:pt x="49943" y="138367"/>
                    <a:pt x="47625" y="164402"/>
                    <a:pt x="47625" y="201549"/>
                  </a:cubicBezTo>
                  <a:cubicBezTo>
                    <a:pt x="47752" y="733489"/>
                    <a:pt x="47816" y="1265396"/>
                    <a:pt x="47816" y="1797272"/>
                  </a:cubicBezTo>
                  <a:cubicBezTo>
                    <a:pt x="47816" y="1798798"/>
                    <a:pt x="49052" y="1800035"/>
                    <a:pt x="50578" y="1800035"/>
                  </a:cubicBezTo>
                  <a:cubicBezTo>
                    <a:pt x="438372" y="1800162"/>
                    <a:pt x="826389" y="1800225"/>
                    <a:pt x="1214628" y="1800225"/>
                  </a:cubicBez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05" name="Free-form: Shape 617">
              <a:extLst>
                <a:ext uri="{FF2B5EF4-FFF2-40B4-BE49-F238E27FC236}">
                  <a16:creationId xmlns:a16="http://schemas.microsoft.com/office/drawing/2014/main" id="{9F02DA13-0689-8F36-B575-1620A129C024}"/>
                </a:ext>
              </a:extLst>
            </p:cNvPr>
            <p:cNvSpPr/>
            <p:nvPr/>
          </p:nvSpPr>
          <p:spPr>
            <a:xfrm>
              <a:off x="3506547" y="5559409"/>
              <a:ext cx="2867025" cy="266025"/>
            </a:xfrm>
            <a:custGeom>
              <a:avLst/>
              <a:gdLst>
                <a:gd name="connsiteX0" fmla="*/ 2867025 w 2867025"/>
                <a:gd name="connsiteY0" fmla="*/ 8374 h 266025"/>
                <a:gd name="connsiteX1" fmla="*/ 2867025 w 2867025"/>
                <a:gd name="connsiteY1" fmla="*/ 11136 h 266025"/>
                <a:gd name="connsiteX2" fmla="*/ 2859691 w 2867025"/>
                <a:gd name="connsiteY2" fmla="*/ 16946 h 266025"/>
                <a:gd name="connsiteX3" fmla="*/ 2858167 w 2867025"/>
                <a:gd name="connsiteY3" fmla="*/ 25138 h 266025"/>
                <a:gd name="connsiteX4" fmla="*/ 2867025 w 2867025"/>
                <a:gd name="connsiteY4" fmla="*/ 30186 h 266025"/>
                <a:gd name="connsiteX5" fmla="*/ 2867025 w 2867025"/>
                <a:gd name="connsiteY5" fmla="*/ 37425 h 266025"/>
                <a:gd name="connsiteX6" fmla="*/ 2638044 w 2867025"/>
                <a:gd name="connsiteY6" fmla="*/ 266025 h 266025"/>
                <a:gd name="connsiteX7" fmla="*/ 231172 w 2867025"/>
                <a:gd name="connsiteY7" fmla="*/ 266025 h 266025"/>
                <a:gd name="connsiteX8" fmla="*/ 0 w 2867025"/>
                <a:gd name="connsiteY8" fmla="*/ 35520 h 266025"/>
                <a:gd name="connsiteX9" fmla="*/ 0 w 2867025"/>
                <a:gd name="connsiteY9" fmla="*/ 19137 h 266025"/>
                <a:gd name="connsiteX10" fmla="*/ 38195 w 2867025"/>
                <a:gd name="connsiteY10" fmla="*/ 4468 h 266025"/>
                <a:gd name="connsiteX11" fmla="*/ 43910 w 2867025"/>
                <a:gd name="connsiteY11" fmla="*/ 11327 h 266025"/>
                <a:gd name="connsiteX12" fmla="*/ 57531 w 2867025"/>
                <a:gd name="connsiteY12" fmla="*/ 80859 h 266025"/>
                <a:gd name="connsiteX13" fmla="*/ 254794 w 2867025"/>
                <a:gd name="connsiteY13" fmla="*/ 218495 h 266025"/>
                <a:gd name="connsiteX14" fmla="*/ 2605088 w 2867025"/>
                <a:gd name="connsiteY14" fmla="*/ 218495 h 266025"/>
                <a:gd name="connsiteX15" fmla="*/ 2810256 w 2867025"/>
                <a:gd name="connsiteY15" fmla="*/ 81145 h 266025"/>
                <a:gd name="connsiteX16" fmla="*/ 2823401 w 2867025"/>
                <a:gd name="connsiteY16" fmla="*/ 10374 h 266025"/>
                <a:gd name="connsiteX17" fmla="*/ 2829401 w 2867025"/>
                <a:gd name="connsiteY17" fmla="*/ 3707 h 266025"/>
                <a:gd name="connsiteX18" fmla="*/ 2867025 w 2867025"/>
                <a:gd name="connsiteY18" fmla="*/ 8374 h 26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67025" h="266025">
                  <a:moveTo>
                    <a:pt x="2867025" y="8374"/>
                  </a:moveTo>
                  <a:cubicBezTo>
                    <a:pt x="2867025" y="9263"/>
                    <a:pt x="2867025" y="10184"/>
                    <a:pt x="2867025" y="11136"/>
                  </a:cubicBezTo>
                  <a:cubicBezTo>
                    <a:pt x="2863977" y="12851"/>
                    <a:pt x="2861532" y="14787"/>
                    <a:pt x="2859691" y="16946"/>
                  </a:cubicBezTo>
                  <a:cubicBezTo>
                    <a:pt x="2857278" y="19804"/>
                    <a:pt x="2856770" y="22534"/>
                    <a:pt x="2858167" y="25138"/>
                  </a:cubicBezTo>
                  <a:cubicBezTo>
                    <a:pt x="2859500" y="27741"/>
                    <a:pt x="2862453" y="29424"/>
                    <a:pt x="2867025" y="30186"/>
                  </a:cubicBezTo>
                  <a:lnTo>
                    <a:pt x="2867025" y="37425"/>
                  </a:lnTo>
                  <a:cubicBezTo>
                    <a:pt x="2848483" y="171855"/>
                    <a:pt x="2772156" y="248055"/>
                    <a:pt x="2638044" y="266025"/>
                  </a:cubicBezTo>
                  <a:lnTo>
                    <a:pt x="231172" y="266025"/>
                  </a:lnTo>
                  <a:cubicBezTo>
                    <a:pt x="95345" y="248499"/>
                    <a:pt x="18288" y="171664"/>
                    <a:pt x="0" y="35520"/>
                  </a:cubicBezTo>
                  <a:lnTo>
                    <a:pt x="0" y="19137"/>
                  </a:lnTo>
                  <a:cubicBezTo>
                    <a:pt x="7303" y="214"/>
                    <a:pt x="20034" y="-4675"/>
                    <a:pt x="38195" y="4468"/>
                  </a:cubicBezTo>
                  <a:cubicBezTo>
                    <a:pt x="41116" y="5929"/>
                    <a:pt x="43021" y="8215"/>
                    <a:pt x="43910" y="11327"/>
                  </a:cubicBezTo>
                  <a:cubicBezTo>
                    <a:pt x="50959" y="35711"/>
                    <a:pt x="48673" y="56856"/>
                    <a:pt x="57531" y="80859"/>
                  </a:cubicBezTo>
                  <a:cubicBezTo>
                    <a:pt x="91631" y="172617"/>
                    <a:pt x="157385" y="218495"/>
                    <a:pt x="254794" y="218495"/>
                  </a:cubicBezTo>
                  <a:cubicBezTo>
                    <a:pt x="709644" y="218368"/>
                    <a:pt x="1493075" y="218368"/>
                    <a:pt x="2605088" y="218495"/>
                  </a:cubicBezTo>
                  <a:cubicBezTo>
                    <a:pt x="2709418" y="218495"/>
                    <a:pt x="2777808" y="172712"/>
                    <a:pt x="2810256" y="81145"/>
                  </a:cubicBezTo>
                  <a:cubicBezTo>
                    <a:pt x="2818353" y="58285"/>
                    <a:pt x="2815876" y="33139"/>
                    <a:pt x="2823401" y="10374"/>
                  </a:cubicBezTo>
                  <a:cubicBezTo>
                    <a:pt x="2824417" y="7263"/>
                    <a:pt x="2826417" y="5040"/>
                    <a:pt x="2829401" y="3707"/>
                  </a:cubicBezTo>
                  <a:cubicBezTo>
                    <a:pt x="2840768" y="-1437"/>
                    <a:pt x="2853309" y="119"/>
                    <a:pt x="2867025" y="8374"/>
                  </a:cubicBezTo>
                  <a:close/>
                </a:path>
              </a:pathLst>
            </a:custGeom>
            <a:grpFill/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401286D-4F82-4175-4C7B-E5C31676DD47}"/>
              </a:ext>
            </a:extLst>
          </p:cNvPr>
          <p:cNvGrpSpPr/>
          <p:nvPr/>
        </p:nvGrpSpPr>
        <p:grpSpPr>
          <a:xfrm>
            <a:off x="4228284" y="2261272"/>
            <a:ext cx="1598234" cy="1331029"/>
            <a:chOff x="7020101" y="3470484"/>
            <a:chExt cx="644526" cy="536770"/>
          </a:xfrm>
        </p:grpSpPr>
        <p:sp>
          <p:nvSpPr>
            <p:cNvPr id="119" name="Freeform 681">
              <a:extLst>
                <a:ext uri="{FF2B5EF4-FFF2-40B4-BE49-F238E27FC236}">
                  <a16:creationId xmlns:a16="http://schemas.microsoft.com/office/drawing/2014/main" id="{003F1F4A-755D-88E8-BFA2-186683587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0101" y="3541617"/>
              <a:ext cx="589280" cy="213089"/>
            </a:xfrm>
            <a:custGeom>
              <a:avLst/>
              <a:gdLst>
                <a:gd name="T0" fmla="*/ 8 w 391"/>
                <a:gd name="T1" fmla="*/ 142 h 142"/>
                <a:gd name="T2" fmla="*/ 0 w 391"/>
                <a:gd name="T3" fmla="*/ 135 h 142"/>
                <a:gd name="T4" fmla="*/ 0 w 391"/>
                <a:gd name="T5" fmla="*/ 7 h 142"/>
                <a:gd name="T6" fmla="*/ 8 w 391"/>
                <a:gd name="T7" fmla="*/ 0 h 142"/>
                <a:gd name="T8" fmla="*/ 384 w 391"/>
                <a:gd name="T9" fmla="*/ 0 h 142"/>
                <a:gd name="T10" fmla="*/ 391 w 391"/>
                <a:gd name="T11" fmla="*/ 7 h 142"/>
                <a:gd name="T12" fmla="*/ 391 w 391"/>
                <a:gd name="T13" fmla="*/ 98 h 142"/>
                <a:gd name="T14" fmla="*/ 384 w 391"/>
                <a:gd name="T15" fmla="*/ 106 h 142"/>
                <a:gd name="T16" fmla="*/ 377 w 391"/>
                <a:gd name="T17" fmla="*/ 98 h 142"/>
                <a:gd name="T18" fmla="*/ 377 w 391"/>
                <a:gd name="T19" fmla="*/ 14 h 142"/>
                <a:gd name="T20" fmla="*/ 15 w 391"/>
                <a:gd name="T21" fmla="*/ 14 h 142"/>
                <a:gd name="T22" fmla="*/ 15 w 391"/>
                <a:gd name="T23" fmla="*/ 135 h 142"/>
                <a:gd name="T24" fmla="*/ 8 w 391"/>
                <a:gd name="T2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142">
                  <a:moveTo>
                    <a:pt x="8" y="142"/>
                  </a:moveTo>
                  <a:cubicBezTo>
                    <a:pt x="4" y="142"/>
                    <a:pt x="0" y="139"/>
                    <a:pt x="0" y="135"/>
                  </a:cubicBezTo>
                  <a:lnTo>
                    <a:pt x="0" y="7"/>
                  </a:lnTo>
                  <a:cubicBezTo>
                    <a:pt x="0" y="3"/>
                    <a:pt x="4" y="0"/>
                    <a:pt x="8" y="0"/>
                  </a:cubicBezTo>
                  <a:lnTo>
                    <a:pt x="384" y="0"/>
                  </a:lnTo>
                  <a:cubicBezTo>
                    <a:pt x="388" y="0"/>
                    <a:pt x="391" y="3"/>
                    <a:pt x="391" y="7"/>
                  </a:cubicBezTo>
                  <a:lnTo>
                    <a:pt x="391" y="98"/>
                  </a:lnTo>
                  <a:cubicBezTo>
                    <a:pt x="391" y="103"/>
                    <a:pt x="388" y="106"/>
                    <a:pt x="384" y="106"/>
                  </a:cubicBezTo>
                  <a:cubicBezTo>
                    <a:pt x="380" y="106"/>
                    <a:pt x="377" y="103"/>
                    <a:pt x="377" y="98"/>
                  </a:cubicBezTo>
                  <a:lnTo>
                    <a:pt x="377" y="14"/>
                  </a:lnTo>
                  <a:lnTo>
                    <a:pt x="15" y="14"/>
                  </a:lnTo>
                  <a:lnTo>
                    <a:pt x="15" y="135"/>
                  </a:lnTo>
                  <a:cubicBezTo>
                    <a:pt x="15" y="139"/>
                    <a:pt x="12" y="142"/>
                    <a:pt x="8" y="142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0" name="Freeform 682">
              <a:extLst>
                <a:ext uri="{FF2B5EF4-FFF2-40B4-BE49-F238E27FC236}">
                  <a16:creationId xmlns:a16="http://schemas.microsoft.com/office/drawing/2014/main" id="{6106E170-B107-940B-4756-EBC580635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5264" y="3862564"/>
              <a:ext cx="284117" cy="144690"/>
            </a:xfrm>
            <a:custGeom>
              <a:avLst/>
              <a:gdLst>
                <a:gd name="T0" fmla="*/ 181 w 188"/>
                <a:gd name="T1" fmla="*/ 96 h 96"/>
                <a:gd name="T2" fmla="*/ 7 w 188"/>
                <a:gd name="T3" fmla="*/ 96 h 96"/>
                <a:gd name="T4" fmla="*/ 0 w 188"/>
                <a:gd name="T5" fmla="*/ 89 h 96"/>
                <a:gd name="T6" fmla="*/ 7 w 188"/>
                <a:gd name="T7" fmla="*/ 82 h 96"/>
                <a:gd name="T8" fmla="*/ 174 w 188"/>
                <a:gd name="T9" fmla="*/ 82 h 96"/>
                <a:gd name="T10" fmla="*/ 174 w 188"/>
                <a:gd name="T11" fmla="*/ 8 h 96"/>
                <a:gd name="T12" fmla="*/ 181 w 188"/>
                <a:gd name="T13" fmla="*/ 0 h 96"/>
                <a:gd name="T14" fmla="*/ 188 w 188"/>
                <a:gd name="T15" fmla="*/ 8 h 96"/>
                <a:gd name="T16" fmla="*/ 188 w 188"/>
                <a:gd name="T17" fmla="*/ 89 h 96"/>
                <a:gd name="T18" fmla="*/ 181 w 188"/>
                <a:gd name="T1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96">
                  <a:moveTo>
                    <a:pt x="181" y="96"/>
                  </a:moveTo>
                  <a:lnTo>
                    <a:pt x="7" y="96"/>
                  </a:lnTo>
                  <a:cubicBezTo>
                    <a:pt x="3" y="96"/>
                    <a:pt x="0" y="93"/>
                    <a:pt x="0" y="89"/>
                  </a:cubicBezTo>
                  <a:cubicBezTo>
                    <a:pt x="0" y="85"/>
                    <a:pt x="3" y="82"/>
                    <a:pt x="7" y="82"/>
                  </a:cubicBezTo>
                  <a:lnTo>
                    <a:pt x="174" y="82"/>
                  </a:lnTo>
                  <a:lnTo>
                    <a:pt x="174" y="8"/>
                  </a:lnTo>
                  <a:cubicBezTo>
                    <a:pt x="174" y="4"/>
                    <a:pt x="177" y="0"/>
                    <a:pt x="181" y="0"/>
                  </a:cubicBezTo>
                  <a:cubicBezTo>
                    <a:pt x="185" y="0"/>
                    <a:pt x="188" y="4"/>
                    <a:pt x="188" y="8"/>
                  </a:cubicBezTo>
                  <a:lnTo>
                    <a:pt x="188" y="89"/>
                  </a:lnTo>
                  <a:cubicBezTo>
                    <a:pt x="188" y="93"/>
                    <a:pt x="185" y="96"/>
                    <a:pt x="181" y="9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1" name="Freeform 683">
              <a:extLst>
                <a:ext uri="{FF2B5EF4-FFF2-40B4-BE49-F238E27FC236}">
                  <a16:creationId xmlns:a16="http://schemas.microsoft.com/office/drawing/2014/main" id="{206DC836-682D-34BB-3AA6-6FFB698255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48909" y="3699460"/>
              <a:ext cx="215718" cy="152581"/>
            </a:xfrm>
            <a:custGeom>
              <a:avLst/>
              <a:gdLst>
                <a:gd name="T0" fmla="*/ 37 w 144"/>
                <a:gd name="T1" fmla="*/ 15 h 101"/>
                <a:gd name="T2" fmla="*/ 15 w 144"/>
                <a:gd name="T3" fmla="*/ 37 h 101"/>
                <a:gd name="T4" fmla="*/ 15 w 144"/>
                <a:gd name="T5" fmla="*/ 65 h 101"/>
                <a:gd name="T6" fmla="*/ 37 w 144"/>
                <a:gd name="T7" fmla="*/ 87 h 101"/>
                <a:gd name="T8" fmla="*/ 107 w 144"/>
                <a:gd name="T9" fmla="*/ 87 h 101"/>
                <a:gd name="T10" fmla="*/ 130 w 144"/>
                <a:gd name="T11" fmla="*/ 65 h 101"/>
                <a:gd name="T12" fmla="*/ 130 w 144"/>
                <a:gd name="T13" fmla="*/ 37 h 101"/>
                <a:gd name="T14" fmla="*/ 107 w 144"/>
                <a:gd name="T15" fmla="*/ 15 h 101"/>
                <a:gd name="T16" fmla="*/ 37 w 144"/>
                <a:gd name="T17" fmla="*/ 15 h 101"/>
                <a:gd name="T18" fmla="*/ 107 w 144"/>
                <a:gd name="T19" fmla="*/ 101 h 101"/>
                <a:gd name="T20" fmla="*/ 37 w 144"/>
                <a:gd name="T21" fmla="*/ 101 h 101"/>
                <a:gd name="T22" fmla="*/ 0 w 144"/>
                <a:gd name="T23" fmla="*/ 65 h 101"/>
                <a:gd name="T24" fmla="*/ 0 w 144"/>
                <a:gd name="T25" fmla="*/ 37 h 101"/>
                <a:gd name="T26" fmla="*/ 37 w 144"/>
                <a:gd name="T27" fmla="*/ 0 h 101"/>
                <a:gd name="T28" fmla="*/ 107 w 144"/>
                <a:gd name="T29" fmla="*/ 0 h 101"/>
                <a:gd name="T30" fmla="*/ 144 w 144"/>
                <a:gd name="T31" fmla="*/ 37 h 101"/>
                <a:gd name="T32" fmla="*/ 144 w 144"/>
                <a:gd name="T33" fmla="*/ 65 h 101"/>
                <a:gd name="T34" fmla="*/ 107 w 144"/>
                <a:gd name="T3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101">
                  <a:moveTo>
                    <a:pt x="37" y="15"/>
                  </a:moveTo>
                  <a:cubicBezTo>
                    <a:pt x="24" y="15"/>
                    <a:pt x="15" y="25"/>
                    <a:pt x="15" y="37"/>
                  </a:cubicBezTo>
                  <a:lnTo>
                    <a:pt x="15" y="65"/>
                  </a:lnTo>
                  <a:cubicBezTo>
                    <a:pt x="15" y="77"/>
                    <a:pt x="24" y="87"/>
                    <a:pt x="37" y="87"/>
                  </a:cubicBezTo>
                  <a:lnTo>
                    <a:pt x="107" y="87"/>
                  </a:lnTo>
                  <a:cubicBezTo>
                    <a:pt x="120" y="87"/>
                    <a:pt x="130" y="77"/>
                    <a:pt x="130" y="65"/>
                  </a:cubicBezTo>
                  <a:lnTo>
                    <a:pt x="130" y="37"/>
                  </a:lnTo>
                  <a:cubicBezTo>
                    <a:pt x="130" y="25"/>
                    <a:pt x="120" y="15"/>
                    <a:pt x="107" y="15"/>
                  </a:cubicBezTo>
                  <a:lnTo>
                    <a:pt x="37" y="15"/>
                  </a:lnTo>
                  <a:close/>
                  <a:moveTo>
                    <a:pt x="107" y="101"/>
                  </a:moveTo>
                  <a:lnTo>
                    <a:pt x="37" y="101"/>
                  </a:lnTo>
                  <a:cubicBezTo>
                    <a:pt x="16" y="101"/>
                    <a:pt x="0" y="85"/>
                    <a:pt x="0" y="65"/>
                  </a:cubicBezTo>
                  <a:lnTo>
                    <a:pt x="0" y="37"/>
                  </a:lnTo>
                  <a:cubicBezTo>
                    <a:pt x="0" y="17"/>
                    <a:pt x="16" y="0"/>
                    <a:pt x="37" y="0"/>
                  </a:cubicBezTo>
                  <a:lnTo>
                    <a:pt x="107" y="0"/>
                  </a:lnTo>
                  <a:cubicBezTo>
                    <a:pt x="128" y="0"/>
                    <a:pt x="144" y="17"/>
                    <a:pt x="144" y="37"/>
                  </a:cubicBezTo>
                  <a:lnTo>
                    <a:pt x="144" y="65"/>
                  </a:lnTo>
                  <a:cubicBezTo>
                    <a:pt x="144" y="85"/>
                    <a:pt x="128" y="101"/>
                    <a:pt x="107" y="10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2" name="Freeform 684">
              <a:extLst>
                <a:ext uri="{FF2B5EF4-FFF2-40B4-BE49-F238E27FC236}">
                  <a16:creationId xmlns:a16="http://schemas.microsoft.com/office/drawing/2014/main" id="{C544603F-2156-2707-5A8D-B50DC6854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376" y="3470484"/>
              <a:ext cx="360409" cy="89444"/>
            </a:xfrm>
            <a:custGeom>
              <a:avLst/>
              <a:gdLst>
                <a:gd name="T0" fmla="*/ 230 w 238"/>
                <a:gd name="T1" fmla="*/ 59 h 59"/>
                <a:gd name="T2" fmla="*/ 223 w 238"/>
                <a:gd name="T3" fmla="*/ 54 h 59"/>
                <a:gd name="T4" fmla="*/ 206 w 238"/>
                <a:gd name="T5" fmla="*/ 17 h 59"/>
                <a:gd name="T6" fmla="*/ 10 w 238"/>
                <a:gd name="T7" fmla="*/ 59 h 59"/>
                <a:gd name="T8" fmla="*/ 1 w 238"/>
                <a:gd name="T9" fmla="*/ 53 h 59"/>
                <a:gd name="T10" fmla="*/ 7 w 238"/>
                <a:gd name="T11" fmla="*/ 44 h 59"/>
                <a:gd name="T12" fmla="*/ 209 w 238"/>
                <a:gd name="T13" fmla="*/ 1 h 59"/>
                <a:gd name="T14" fmla="*/ 217 w 238"/>
                <a:gd name="T15" fmla="*/ 5 h 59"/>
                <a:gd name="T16" fmla="*/ 236 w 238"/>
                <a:gd name="T17" fmla="*/ 49 h 59"/>
                <a:gd name="T18" fmla="*/ 232 w 238"/>
                <a:gd name="T19" fmla="*/ 58 h 59"/>
                <a:gd name="T20" fmla="*/ 230 w 238"/>
                <a:gd name="T2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59">
                  <a:moveTo>
                    <a:pt x="230" y="59"/>
                  </a:moveTo>
                  <a:cubicBezTo>
                    <a:pt x="227" y="59"/>
                    <a:pt x="224" y="57"/>
                    <a:pt x="223" y="54"/>
                  </a:cubicBezTo>
                  <a:lnTo>
                    <a:pt x="206" y="17"/>
                  </a:lnTo>
                  <a:lnTo>
                    <a:pt x="10" y="59"/>
                  </a:lnTo>
                  <a:cubicBezTo>
                    <a:pt x="6" y="59"/>
                    <a:pt x="2" y="57"/>
                    <a:pt x="1" y="53"/>
                  </a:cubicBezTo>
                  <a:cubicBezTo>
                    <a:pt x="0" y="49"/>
                    <a:pt x="3" y="45"/>
                    <a:pt x="7" y="44"/>
                  </a:cubicBezTo>
                  <a:lnTo>
                    <a:pt x="209" y="1"/>
                  </a:lnTo>
                  <a:cubicBezTo>
                    <a:pt x="213" y="0"/>
                    <a:pt x="216" y="2"/>
                    <a:pt x="217" y="5"/>
                  </a:cubicBezTo>
                  <a:lnTo>
                    <a:pt x="236" y="49"/>
                  </a:lnTo>
                  <a:cubicBezTo>
                    <a:pt x="238" y="52"/>
                    <a:pt x="236" y="57"/>
                    <a:pt x="232" y="58"/>
                  </a:cubicBezTo>
                  <a:cubicBezTo>
                    <a:pt x="232" y="59"/>
                    <a:pt x="231" y="59"/>
                    <a:pt x="230" y="5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8DD19FA-9294-9A94-8526-89D5BC5EBDEC}"/>
              </a:ext>
            </a:extLst>
          </p:cNvPr>
          <p:cNvGrpSpPr/>
          <p:nvPr/>
        </p:nvGrpSpPr>
        <p:grpSpPr>
          <a:xfrm>
            <a:off x="792590" y="2134761"/>
            <a:ext cx="1570868" cy="1874222"/>
            <a:chOff x="1324128" y="2655642"/>
            <a:chExt cx="652752" cy="778807"/>
          </a:xfrm>
        </p:grpSpPr>
        <p:sp>
          <p:nvSpPr>
            <p:cNvPr id="87" name="Freeform 61">
              <a:extLst>
                <a:ext uri="{FF2B5EF4-FFF2-40B4-BE49-F238E27FC236}">
                  <a16:creationId xmlns:a16="http://schemas.microsoft.com/office/drawing/2014/main" id="{76EAB2FE-F8B5-BCB4-355B-94CDBF572E01}"/>
                </a:ext>
              </a:extLst>
            </p:cNvPr>
            <p:cNvSpPr>
              <a:spLocks/>
            </p:cNvSpPr>
            <p:nvPr/>
          </p:nvSpPr>
          <p:spPr bwMode="auto">
            <a:xfrm rot="20677250">
              <a:off x="1324128" y="2765309"/>
              <a:ext cx="652752" cy="669140"/>
            </a:xfrm>
            <a:custGeom>
              <a:avLst/>
              <a:gdLst>
                <a:gd name="T0" fmla="*/ 1817 w 2250"/>
                <a:gd name="T1" fmla="*/ 2293 h 2293"/>
                <a:gd name="T2" fmla="*/ 1806 w 2250"/>
                <a:gd name="T3" fmla="*/ 2292 h 2293"/>
                <a:gd name="T4" fmla="*/ 32 w 2250"/>
                <a:gd name="T5" fmla="*/ 1813 h 2293"/>
                <a:gd name="T6" fmla="*/ 6 w 2250"/>
                <a:gd name="T7" fmla="*/ 1793 h 2293"/>
                <a:gd name="T8" fmla="*/ 3 w 2250"/>
                <a:gd name="T9" fmla="*/ 1760 h 2293"/>
                <a:gd name="T10" fmla="*/ 575 w 2250"/>
                <a:gd name="T11" fmla="*/ 33 h 2293"/>
                <a:gd name="T12" fmla="*/ 626 w 2250"/>
                <a:gd name="T13" fmla="*/ 6 h 2293"/>
                <a:gd name="T14" fmla="*/ 2216 w 2250"/>
                <a:gd name="T15" fmla="*/ 434 h 2293"/>
                <a:gd name="T16" fmla="*/ 2245 w 2250"/>
                <a:gd name="T17" fmla="*/ 483 h 2293"/>
                <a:gd name="T18" fmla="*/ 2201 w 2250"/>
                <a:gd name="T19" fmla="*/ 687 h 2293"/>
                <a:gd name="T20" fmla="*/ 2151 w 2250"/>
                <a:gd name="T21" fmla="*/ 719 h 2293"/>
                <a:gd name="T22" fmla="*/ 2120 w 2250"/>
                <a:gd name="T23" fmla="*/ 669 h 2293"/>
                <a:gd name="T24" fmla="*/ 2156 w 2250"/>
                <a:gd name="T25" fmla="*/ 504 h 2293"/>
                <a:gd name="T26" fmla="*/ 642 w 2250"/>
                <a:gd name="T27" fmla="*/ 96 h 2293"/>
                <a:gd name="T28" fmla="*/ 96 w 2250"/>
                <a:gd name="T29" fmla="*/ 1744 h 2293"/>
                <a:gd name="T30" fmla="*/ 1786 w 2250"/>
                <a:gd name="T31" fmla="*/ 2200 h 2293"/>
                <a:gd name="T32" fmla="*/ 2076 w 2250"/>
                <a:gd name="T33" fmla="*/ 871 h 2293"/>
                <a:gd name="T34" fmla="*/ 2125 w 2250"/>
                <a:gd name="T35" fmla="*/ 839 h 2293"/>
                <a:gd name="T36" fmla="*/ 2157 w 2250"/>
                <a:gd name="T37" fmla="*/ 888 h 2293"/>
                <a:gd name="T38" fmla="*/ 1858 w 2250"/>
                <a:gd name="T39" fmla="*/ 2260 h 2293"/>
                <a:gd name="T40" fmla="*/ 1839 w 2250"/>
                <a:gd name="T41" fmla="*/ 2287 h 2293"/>
                <a:gd name="T42" fmla="*/ 1817 w 2250"/>
                <a:gd name="T43" fmla="*/ 229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50" h="2293">
                  <a:moveTo>
                    <a:pt x="1817" y="2293"/>
                  </a:moveTo>
                  <a:cubicBezTo>
                    <a:pt x="1813" y="2293"/>
                    <a:pt x="1810" y="2293"/>
                    <a:pt x="1806" y="2292"/>
                  </a:cubicBezTo>
                  <a:lnTo>
                    <a:pt x="32" y="1813"/>
                  </a:lnTo>
                  <a:cubicBezTo>
                    <a:pt x="21" y="1810"/>
                    <a:pt x="11" y="1803"/>
                    <a:pt x="6" y="1793"/>
                  </a:cubicBezTo>
                  <a:cubicBezTo>
                    <a:pt x="1" y="1783"/>
                    <a:pt x="0" y="1771"/>
                    <a:pt x="3" y="1760"/>
                  </a:cubicBezTo>
                  <a:lnTo>
                    <a:pt x="575" y="33"/>
                  </a:lnTo>
                  <a:cubicBezTo>
                    <a:pt x="582" y="12"/>
                    <a:pt x="605" y="0"/>
                    <a:pt x="626" y="6"/>
                  </a:cubicBezTo>
                  <a:lnTo>
                    <a:pt x="2216" y="434"/>
                  </a:lnTo>
                  <a:cubicBezTo>
                    <a:pt x="2237" y="440"/>
                    <a:pt x="2250" y="462"/>
                    <a:pt x="2245" y="483"/>
                  </a:cubicBezTo>
                  <a:lnTo>
                    <a:pt x="2201" y="687"/>
                  </a:lnTo>
                  <a:cubicBezTo>
                    <a:pt x="2196" y="710"/>
                    <a:pt x="2174" y="724"/>
                    <a:pt x="2151" y="719"/>
                  </a:cubicBezTo>
                  <a:cubicBezTo>
                    <a:pt x="2129" y="714"/>
                    <a:pt x="2115" y="692"/>
                    <a:pt x="2120" y="669"/>
                  </a:cubicBezTo>
                  <a:lnTo>
                    <a:pt x="2156" y="504"/>
                  </a:lnTo>
                  <a:lnTo>
                    <a:pt x="642" y="96"/>
                  </a:lnTo>
                  <a:lnTo>
                    <a:pt x="96" y="1744"/>
                  </a:lnTo>
                  <a:lnTo>
                    <a:pt x="1786" y="2200"/>
                  </a:lnTo>
                  <a:lnTo>
                    <a:pt x="2076" y="871"/>
                  </a:lnTo>
                  <a:cubicBezTo>
                    <a:pt x="2080" y="848"/>
                    <a:pt x="2103" y="834"/>
                    <a:pt x="2125" y="839"/>
                  </a:cubicBezTo>
                  <a:cubicBezTo>
                    <a:pt x="2148" y="844"/>
                    <a:pt x="2162" y="866"/>
                    <a:pt x="2157" y="888"/>
                  </a:cubicBezTo>
                  <a:lnTo>
                    <a:pt x="1858" y="2260"/>
                  </a:lnTo>
                  <a:cubicBezTo>
                    <a:pt x="1855" y="2272"/>
                    <a:pt x="1848" y="2281"/>
                    <a:pt x="1839" y="2287"/>
                  </a:cubicBezTo>
                  <a:cubicBezTo>
                    <a:pt x="1832" y="2291"/>
                    <a:pt x="1825" y="2293"/>
                    <a:pt x="1817" y="2293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1" name="Freeform 65">
              <a:extLst>
                <a:ext uri="{FF2B5EF4-FFF2-40B4-BE49-F238E27FC236}">
                  <a16:creationId xmlns:a16="http://schemas.microsoft.com/office/drawing/2014/main" id="{1777B8E7-3A97-C17E-8435-69D36D08B25C}"/>
                </a:ext>
              </a:extLst>
            </p:cNvPr>
            <p:cNvSpPr>
              <a:spLocks/>
            </p:cNvSpPr>
            <p:nvPr/>
          </p:nvSpPr>
          <p:spPr bwMode="auto">
            <a:xfrm rot="20677250">
              <a:off x="1505953" y="2655642"/>
              <a:ext cx="325011" cy="215764"/>
            </a:xfrm>
            <a:custGeom>
              <a:avLst/>
              <a:gdLst>
                <a:gd name="T0" fmla="*/ 1023 w 1119"/>
                <a:gd name="T1" fmla="*/ 741 h 741"/>
                <a:gd name="T2" fmla="*/ 1015 w 1119"/>
                <a:gd name="T3" fmla="*/ 741 h 741"/>
                <a:gd name="T4" fmla="*/ 982 w 1119"/>
                <a:gd name="T5" fmla="*/ 692 h 741"/>
                <a:gd name="T6" fmla="*/ 650 w 1119"/>
                <a:gd name="T7" fmla="*/ 158 h 741"/>
                <a:gd name="T8" fmla="*/ 86 w 1119"/>
                <a:gd name="T9" fmla="*/ 478 h 741"/>
                <a:gd name="T10" fmla="*/ 35 w 1119"/>
                <a:gd name="T11" fmla="*/ 507 h 741"/>
                <a:gd name="T12" fmla="*/ 6 w 1119"/>
                <a:gd name="T13" fmla="*/ 456 h 741"/>
                <a:gd name="T14" fmla="*/ 672 w 1119"/>
                <a:gd name="T15" fmla="*/ 77 h 741"/>
                <a:gd name="T16" fmla="*/ 1064 w 1119"/>
                <a:gd name="T17" fmla="*/ 708 h 741"/>
                <a:gd name="T18" fmla="*/ 1023 w 1119"/>
                <a:gd name="T19" fmla="*/ 74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9" h="741">
                  <a:moveTo>
                    <a:pt x="1023" y="741"/>
                  </a:moveTo>
                  <a:cubicBezTo>
                    <a:pt x="1021" y="741"/>
                    <a:pt x="1018" y="741"/>
                    <a:pt x="1015" y="741"/>
                  </a:cubicBezTo>
                  <a:cubicBezTo>
                    <a:pt x="993" y="736"/>
                    <a:pt x="978" y="714"/>
                    <a:pt x="982" y="692"/>
                  </a:cubicBezTo>
                  <a:cubicBezTo>
                    <a:pt x="1029" y="455"/>
                    <a:pt x="883" y="221"/>
                    <a:pt x="650" y="158"/>
                  </a:cubicBezTo>
                  <a:cubicBezTo>
                    <a:pt x="407" y="92"/>
                    <a:pt x="154" y="236"/>
                    <a:pt x="86" y="478"/>
                  </a:cubicBezTo>
                  <a:cubicBezTo>
                    <a:pt x="80" y="501"/>
                    <a:pt x="57" y="514"/>
                    <a:pt x="35" y="507"/>
                  </a:cubicBezTo>
                  <a:cubicBezTo>
                    <a:pt x="13" y="501"/>
                    <a:pt x="0" y="478"/>
                    <a:pt x="6" y="456"/>
                  </a:cubicBezTo>
                  <a:cubicBezTo>
                    <a:pt x="86" y="170"/>
                    <a:pt x="385" y="0"/>
                    <a:pt x="672" y="77"/>
                  </a:cubicBezTo>
                  <a:cubicBezTo>
                    <a:pt x="947" y="152"/>
                    <a:pt x="1119" y="428"/>
                    <a:pt x="1064" y="708"/>
                  </a:cubicBezTo>
                  <a:cubicBezTo>
                    <a:pt x="1060" y="728"/>
                    <a:pt x="1043" y="741"/>
                    <a:pt x="1023" y="741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A93BF74A-DDE4-AC0C-F494-0EB5D55ED926}"/>
                </a:ext>
              </a:extLst>
            </p:cNvPr>
            <p:cNvSpPr>
              <a:spLocks noEditPoints="1"/>
            </p:cNvSpPr>
            <p:nvPr/>
          </p:nvSpPr>
          <p:spPr bwMode="auto">
            <a:xfrm rot="20677250">
              <a:off x="1506884" y="2877963"/>
              <a:ext cx="65548" cy="60086"/>
            </a:xfrm>
            <a:custGeom>
              <a:avLst/>
              <a:gdLst>
                <a:gd name="T0" fmla="*/ 115 w 229"/>
                <a:gd name="T1" fmla="*/ 83 h 206"/>
                <a:gd name="T2" fmla="*/ 96 w 229"/>
                <a:gd name="T3" fmla="*/ 98 h 206"/>
                <a:gd name="T4" fmla="*/ 110 w 229"/>
                <a:gd name="T5" fmla="*/ 122 h 206"/>
                <a:gd name="T6" fmla="*/ 134 w 229"/>
                <a:gd name="T7" fmla="*/ 108 h 206"/>
                <a:gd name="T8" fmla="*/ 120 w 229"/>
                <a:gd name="T9" fmla="*/ 84 h 206"/>
                <a:gd name="T10" fmla="*/ 115 w 229"/>
                <a:gd name="T11" fmla="*/ 83 h 206"/>
                <a:gd name="T12" fmla="*/ 115 w 229"/>
                <a:gd name="T13" fmla="*/ 206 h 206"/>
                <a:gd name="T14" fmla="*/ 88 w 229"/>
                <a:gd name="T15" fmla="*/ 203 h 206"/>
                <a:gd name="T16" fmla="*/ 15 w 229"/>
                <a:gd name="T17" fmla="*/ 76 h 206"/>
                <a:gd name="T18" fmla="*/ 115 w 229"/>
                <a:gd name="T19" fmla="*/ 0 h 206"/>
                <a:gd name="T20" fmla="*/ 142 w 229"/>
                <a:gd name="T21" fmla="*/ 3 h 206"/>
                <a:gd name="T22" fmla="*/ 214 w 229"/>
                <a:gd name="T23" fmla="*/ 130 h 206"/>
                <a:gd name="T24" fmla="*/ 115 w 229"/>
                <a:gd name="T2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06">
                  <a:moveTo>
                    <a:pt x="115" y="83"/>
                  </a:moveTo>
                  <a:cubicBezTo>
                    <a:pt x="106" y="83"/>
                    <a:pt x="98" y="89"/>
                    <a:pt x="96" y="98"/>
                  </a:cubicBezTo>
                  <a:cubicBezTo>
                    <a:pt x="93" y="109"/>
                    <a:pt x="99" y="120"/>
                    <a:pt x="110" y="122"/>
                  </a:cubicBezTo>
                  <a:cubicBezTo>
                    <a:pt x="120" y="125"/>
                    <a:pt x="131" y="119"/>
                    <a:pt x="134" y="108"/>
                  </a:cubicBezTo>
                  <a:cubicBezTo>
                    <a:pt x="137" y="98"/>
                    <a:pt x="131" y="87"/>
                    <a:pt x="120" y="84"/>
                  </a:cubicBezTo>
                  <a:cubicBezTo>
                    <a:pt x="118" y="83"/>
                    <a:pt x="116" y="83"/>
                    <a:pt x="115" y="83"/>
                  </a:cubicBezTo>
                  <a:close/>
                  <a:moveTo>
                    <a:pt x="115" y="206"/>
                  </a:moveTo>
                  <a:cubicBezTo>
                    <a:pt x="106" y="206"/>
                    <a:pt x="97" y="205"/>
                    <a:pt x="88" y="203"/>
                  </a:cubicBezTo>
                  <a:cubicBezTo>
                    <a:pt x="33" y="188"/>
                    <a:pt x="0" y="131"/>
                    <a:pt x="15" y="76"/>
                  </a:cubicBezTo>
                  <a:cubicBezTo>
                    <a:pt x="27" y="31"/>
                    <a:pt x="68" y="0"/>
                    <a:pt x="115" y="0"/>
                  </a:cubicBezTo>
                  <a:cubicBezTo>
                    <a:pt x="124" y="0"/>
                    <a:pt x="133" y="1"/>
                    <a:pt x="142" y="3"/>
                  </a:cubicBezTo>
                  <a:cubicBezTo>
                    <a:pt x="197" y="18"/>
                    <a:pt x="229" y="75"/>
                    <a:pt x="214" y="130"/>
                  </a:cubicBezTo>
                  <a:cubicBezTo>
                    <a:pt x="202" y="175"/>
                    <a:pt x="161" y="206"/>
                    <a:pt x="115" y="2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3" name="Freeform 67">
              <a:extLst>
                <a:ext uri="{FF2B5EF4-FFF2-40B4-BE49-F238E27FC236}">
                  <a16:creationId xmlns:a16="http://schemas.microsoft.com/office/drawing/2014/main" id="{E73B8623-16E4-C266-41DB-3ED3ACC92F88}"/>
                </a:ext>
              </a:extLst>
            </p:cNvPr>
            <p:cNvSpPr>
              <a:spLocks noEditPoints="1"/>
            </p:cNvSpPr>
            <p:nvPr/>
          </p:nvSpPr>
          <p:spPr bwMode="auto">
            <a:xfrm rot="20677250">
              <a:off x="1763906" y="2875250"/>
              <a:ext cx="65548" cy="60086"/>
            </a:xfrm>
            <a:custGeom>
              <a:avLst/>
              <a:gdLst>
                <a:gd name="T0" fmla="*/ 114 w 229"/>
                <a:gd name="T1" fmla="*/ 83 h 206"/>
                <a:gd name="T2" fmla="*/ 95 w 229"/>
                <a:gd name="T3" fmla="*/ 98 h 206"/>
                <a:gd name="T4" fmla="*/ 109 w 229"/>
                <a:gd name="T5" fmla="*/ 122 h 206"/>
                <a:gd name="T6" fmla="*/ 134 w 229"/>
                <a:gd name="T7" fmla="*/ 108 h 206"/>
                <a:gd name="T8" fmla="*/ 120 w 229"/>
                <a:gd name="T9" fmla="*/ 84 h 206"/>
                <a:gd name="T10" fmla="*/ 114 w 229"/>
                <a:gd name="T11" fmla="*/ 83 h 206"/>
                <a:gd name="T12" fmla="*/ 114 w 229"/>
                <a:gd name="T13" fmla="*/ 206 h 206"/>
                <a:gd name="T14" fmla="*/ 88 w 229"/>
                <a:gd name="T15" fmla="*/ 202 h 206"/>
                <a:gd name="T16" fmla="*/ 15 w 229"/>
                <a:gd name="T17" fmla="*/ 76 h 206"/>
                <a:gd name="T18" fmla="*/ 114 w 229"/>
                <a:gd name="T19" fmla="*/ 0 h 206"/>
                <a:gd name="T20" fmla="*/ 141 w 229"/>
                <a:gd name="T21" fmla="*/ 3 h 206"/>
                <a:gd name="T22" fmla="*/ 214 w 229"/>
                <a:gd name="T23" fmla="*/ 130 h 206"/>
                <a:gd name="T24" fmla="*/ 114 w 229"/>
                <a:gd name="T2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06">
                  <a:moveTo>
                    <a:pt x="114" y="83"/>
                  </a:moveTo>
                  <a:cubicBezTo>
                    <a:pt x="105" y="83"/>
                    <a:pt x="97" y="89"/>
                    <a:pt x="95" y="98"/>
                  </a:cubicBezTo>
                  <a:cubicBezTo>
                    <a:pt x="92" y="108"/>
                    <a:pt x="99" y="119"/>
                    <a:pt x="109" y="122"/>
                  </a:cubicBezTo>
                  <a:cubicBezTo>
                    <a:pt x="120" y="125"/>
                    <a:pt x="131" y="118"/>
                    <a:pt x="134" y="108"/>
                  </a:cubicBezTo>
                  <a:cubicBezTo>
                    <a:pt x="136" y="97"/>
                    <a:pt x="130" y="86"/>
                    <a:pt x="120" y="84"/>
                  </a:cubicBezTo>
                  <a:cubicBezTo>
                    <a:pt x="118" y="83"/>
                    <a:pt x="116" y="83"/>
                    <a:pt x="114" y="83"/>
                  </a:cubicBezTo>
                  <a:close/>
                  <a:moveTo>
                    <a:pt x="114" y="206"/>
                  </a:moveTo>
                  <a:cubicBezTo>
                    <a:pt x="105" y="206"/>
                    <a:pt x="96" y="205"/>
                    <a:pt x="88" y="202"/>
                  </a:cubicBezTo>
                  <a:cubicBezTo>
                    <a:pt x="33" y="188"/>
                    <a:pt x="0" y="131"/>
                    <a:pt x="15" y="76"/>
                  </a:cubicBezTo>
                  <a:cubicBezTo>
                    <a:pt x="27" y="31"/>
                    <a:pt x="68" y="0"/>
                    <a:pt x="114" y="0"/>
                  </a:cubicBezTo>
                  <a:cubicBezTo>
                    <a:pt x="123" y="0"/>
                    <a:pt x="132" y="1"/>
                    <a:pt x="141" y="3"/>
                  </a:cubicBezTo>
                  <a:cubicBezTo>
                    <a:pt x="196" y="18"/>
                    <a:pt x="229" y="75"/>
                    <a:pt x="214" y="130"/>
                  </a:cubicBezTo>
                  <a:cubicBezTo>
                    <a:pt x="202" y="175"/>
                    <a:pt x="161" y="206"/>
                    <a:pt x="114" y="20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4" name="Freeform 68">
              <a:extLst>
                <a:ext uri="{FF2B5EF4-FFF2-40B4-BE49-F238E27FC236}">
                  <a16:creationId xmlns:a16="http://schemas.microsoft.com/office/drawing/2014/main" id="{DD758AEF-8E01-57A4-2AAB-09DCF66D7084}"/>
                </a:ext>
              </a:extLst>
            </p:cNvPr>
            <p:cNvSpPr>
              <a:spLocks/>
            </p:cNvSpPr>
            <p:nvPr/>
          </p:nvSpPr>
          <p:spPr bwMode="auto">
            <a:xfrm rot="20677250">
              <a:off x="1532927" y="2859857"/>
              <a:ext cx="273118" cy="92860"/>
            </a:xfrm>
            <a:custGeom>
              <a:avLst/>
              <a:gdLst>
                <a:gd name="T0" fmla="*/ 899 w 945"/>
                <a:gd name="T1" fmla="*/ 318 h 318"/>
                <a:gd name="T2" fmla="*/ 888 w 945"/>
                <a:gd name="T3" fmla="*/ 316 h 318"/>
                <a:gd name="T4" fmla="*/ 35 w 945"/>
                <a:gd name="T5" fmla="*/ 86 h 318"/>
                <a:gd name="T6" fmla="*/ 6 w 945"/>
                <a:gd name="T7" fmla="*/ 35 h 318"/>
                <a:gd name="T8" fmla="*/ 57 w 945"/>
                <a:gd name="T9" fmla="*/ 6 h 318"/>
                <a:gd name="T10" fmla="*/ 910 w 945"/>
                <a:gd name="T11" fmla="*/ 236 h 318"/>
                <a:gd name="T12" fmla="*/ 939 w 945"/>
                <a:gd name="T13" fmla="*/ 287 h 318"/>
                <a:gd name="T14" fmla="*/ 899 w 945"/>
                <a:gd name="T1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5" h="318">
                  <a:moveTo>
                    <a:pt x="899" y="318"/>
                  </a:moveTo>
                  <a:cubicBezTo>
                    <a:pt x="895" y="318"/>
                    <a:pt x="892" y="317"/>
                    <a:pt x="888" y="316"/>
                  </a:cubicBezTo>
                  <a:lnTo>
                    <a:pt x="35" y="86"/>
                  </a:lnTo>
                  <a:cubicBezTo>
                    <a:pt x="13" y="80"/>
                    <a:pt x="0" y="57"/>
                    <a:pt x="6" y="35"/>
                  </a:cubicBezTo>
                  <a:cubicBezTo>
                    <a:pt x="12" y="13"/>
                    <a:pt x="35" y="0"/>
                    <a:pt x="57" y="6"/>
                  </a:cubicBezTo>
                  <a:lnTo>
                    <a:pt x="910" y="236"/>
                  </a:lnTo>
                  <a:cubicBezTo>
                    <a:pt x="932" y="242"/>
                    <a:pt x="945" y="264"/>
                    <a:pt x="939" y="287"/>
                  </a:cubicBezTo>
                  <a:cubicBezTo>
                    <a:pt x="934" y="305"/>
                    <a:pt x="917" y="318"/>
                    <a:pt x="899" y="3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DEC57D-E1C1-E885-A8EA-ADF48079F4C0}"/>
              </a:ext>
            </a:extLst>
          </p:cNvPr>
          <p:cNvGrpSpPr/>
          <p:nvPr/>
        </p:nvGrpSpPr>
        <p:grpSpPr>
          <a:xfrm>
            <a:off x="1570706" y="3110870"/>
            <a:ext cx="620751" cy="639335"/>
            <a:chOff x="1239637" y="3359484"/>
            <a:chExt cx="620751" cy="639335"/>
          </a:xfrm>
        </p:grpSpPr>
        <p:sp>
          <p:nvSpPr>
            <p:cNvPr id="10" name="Freeform 631">
              <a:extLst>
                <a:ext uri="{FF2B5EF4-FFF2-40B4-BE49-F238E27FC236}">
                  <a16:creationId xmlns:a16="http://schemas.microsoft.com/office/drawing/2014/main" id="{F55DAC25-3B1C-932E-FE81-C3B7FC6A9D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2924" y="3359484"/>
              <a:ext cx="323386" cy="297365"/>
            </a:xfrm>
            <a:custGeom>
              <a:avLst/>
              <a:gdLst>
                <a:gd name="T0" fmla="*/ 66 w 226"/>
                <a:gd name="T1" fmla="*/ 23 h 209"/>
                <a:gd name="T2" fmla="*/ 31 w 226"/>
                <a:gd name="T3" fmla="*/ 37 h 209"/>
                <a:gd name="T4" fmla="*/ 17 w 226"/>
                <a:gd name="T5" fmla="*/ 72 h 209"/>
                <a:gd name="T6" fmla="*/ 31 w 226"/>
                <a:gd name="T7" fmla="*/ 107 h 209"/>
                <a:gd name="T8" fmla="*/ 110 w 226"/>
                <a:gd name="T9" fmla="*/ 186 h 209"/>
                <a:gd name="T10" fmla="*/ 189 w 226"/>
                <a:gd name="T11" fmla="*/ 107 h 209"/>
                <a:gd name="T12" fmla="*/ 189 w 226"/>
                <a:gd name="T13" fmla="*/ 37 h 209"/>
                <a:gd name="T14" fmla="*/ 119 w 226"/>
                <a:gd name="T15" fmla="*/ 37 h 209"/>
                <a:gd name="T16" fmla="*/ 110 w 226"/>
                <a:gd name="T17" fmla="*/ 46 h 209"/>
                <a:gd name="T18" fmla="*/ 101 w 226"/>
                <a:gd name="T19" fmla="*/ 37 h 209"/>
                <a:gd name="T20" fmla="*/ 66 w 226"/>
                <a:gd name="T21" fmla="*/ 23 h 209"/>
                <a:gd name="T22" fmla="*/ 110 w 226"/>
                <a:gd name="T23" fmla="*/ 209 h 209"/>
                <a:gd name="T24" fmla="*/ 19 w 226"/>
                <a:gd name="T25" fmla="*/ 119 h 209"/>
                <a:gd name="T26" fmla="*/ 0 w 226"/>
                <a:gd name="T27" fmla="*/ 72 h 209"/>
                <a:gd name="T28" fmla="*/ 19 w 226"/>
                <a:gd name="T29" fmla="*/ 26 h 209"/>
                <a:gd name="T30" fmla="*/ 110 w 226"/>
                <a:gd name="T31" fmla="*/ 23 h 209"/>
                <a:gd name="T32" fmla="*/ 200 w 226"/>
                <a:gd name="T33" fmla="*/ 26 h 209"/>
                <a:gd name="T34" fmla="*/ 200 w 226"/>
                <a:gd name="T35" fmla="*/ 119 h 209"/>
                <a:gd name="T36" fmla="*/ 110 w 226"/>
                <a:gd name="T37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6" h="209">
                  <a:moveTo>
                    <a:pt x="66" y="23"/>
                  </a:moveTo>
                  <a:cubicBezTo>
                    <a:pt x="53" y="23"/>
                    <a:pt x="40" y="28"/>
                    <a:pt x="31" y="37"/>
                  </a:cubicBezTo>
                  <a:cubicBezTo>
                    <a:pt x="22" y="47"/>
                    <a:pt x="17" y="59"/>
                    <a:pt x="17" y="72"/>
                  </a:cubicBezTo>
                  <a:cubicBezTo>
                    <a:pt x="17" y="85"/>
                    <a:pt x="22" y="98"/>
                    <a:pt x="31" y="107"/>
                  </a:cubicBezTo>
                  <a:lnTo>
                    <a:pt x="110" y="186"/>
                  </a:lnTo>
                  <a:lnTo>
                    <a:pt x="189" y="107"/>
                  </a:lnTo>
                  <a:cubicBezTo>
                    <a:pt x="208" y="88"/>
                    <a:pt x="208" y="57"/>
                    <a:pt x="189" y="37"/>
                  </a:cubicBezTo>
                  <a:cubicBezTo>
                    <a:pt x="170" y="19"/>
                    <a:pt x="137" y="19"/>
                    <a:pt x="119" y="37"/>
                  </a:cubicBezTo>
                  <a:lnTo>
                    <a:pt x="110" y="46"/>
                  </a:lnTo>
                  <a:lnTo>
                    <a:pt x="101" y="37"/>
                  </a:lnTo>
                  <a:cubicBezTo>
                    <a:pt x="92" y="28"/>
                    <a:pt x="79" y="23"/>
                    <a:pt x="66" y="23"/>
                  </a:cubicBezTo>
                  <a:close/>
                  <a:moveTo>
                    <a:pt x="110" y="209"/>
                  </a:moveTo>
                  <a:lnTo>
                    <a:pt x="19" y="119"/>
                  </a:lnTo>
                  <a:cubicBezTo>
                    <a:pt x="7" y="106"/>
                    <a:pt x="0" y="90"/>
                    <a:pt x="0" y="72"/>
                  </a:cubicBezTo>
                  <a:cubicBezTo>
                    <a:pt x="0" y="55"/>
                    <a:pt x="7" y="38"/>
                    <a:pt x="19" y="26"/>
                  </a:cubicBezTo>
                  <a:cubicBezTo>
                    <a:pt x="43" y="1"/>
                    <a:pt x="85" y="0"/>
                    <a:pt x="110" y="23"/>
                  </a:cubicBezTo>
                  <a:cubicBezTo>
                    <a:pt x="135" y="0"/>
                    <a:pt x="176" y="1"/>
                    <a:pt x="200" y="26"/>
                  </a:cubicBezTo>
                  <a:cubicBezTo>
                    <a:pt x="226" y="51"/>
                    <a:pt x="226" y="93"/>
                    <a:pt x="200" y="119"/>
                  </a:cubicBezTo>
                  <a:lnTo>
                    <a:pt x="110" y="209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632">
              <a:extLst>
                <a:ext uri="{FF2B5EF4-FFF2-40B4-BE49-F238E27FC236}">
                  <a16:creationId xmlns:a16="http://schemas.microsoft.com/office/drawing/2014/main" id="{C44037DA-6387-7A66-6CE0-663855CA3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637" y="3694020"/>
              <a:ext cx="364272" cy="178419"/>
            </a:xfrm>
            <a:custGeom>
              <a:avLst/>
              <a:gdLst>
                <a:gd name="T0" fmla="*/ 12 w 254"/>
                <a:gd name="T1" fmla="*/ 123 h 123"/>
                <a:gd name="T2" fmla="*/ 0 w 254"/>
                <a:gd name="T3" fmla="*/ 111 h 123"/>
                <a:gd name="T4" fmla="*/ 88 w 254"/>
                <a:gd name="T5" fmla="*/ 23 h 123"/>
                <a:gd name="T6" fmla="*/ 137 w 254"/>
                <a:gd name="T7" fmla="*/ 2 h 123"/>
                <a:gd name="T8" fmla="*/ 210 w 254"/>
                <a:gd name="T9" fmla="*/ 0 h 123"/>
                <a:gd name="T10" fmla="*/ 241 w 254"/>
                <a:gd name="T11" fmla="*/ 13 h 123"/>
                <a:gd name="T12" fmla="*/ 254 w 254"/>
                <a:gd name="T13" fmla="*/ 43 h 123"/>
                <a:gd name="T14" fmla="*/ 212 w 254"/>
                <a:gd name="T15" fmla="*/ 87 h 123"/>
                <a:gd name="T16" fmla="*/ 160 w 254"/>
                <a:gd name="T17" fmla="*/ 88 h 123"/>
                <a:gd name="T18" fmla="*/ 159 w 254"/>
                <a:gd name="T19" fmla="*/ 71 h 123"/>
                <a:gd name="T20" fmla="*/ 212 w 254"/>
                <a:gd name="T21" fmla="*/ 70 h 123"/>
                <a:gd name="T22" fmla="*/ 238 w 254"/>
                <a:gd name="T23" fmla="*/ 43 h 123"/>
                <a:gd name="T24" fmla="*/ 230 w 254"/>
                <a:gd name="T25" fmla="*/ 25 h 123"/>
                <a:gd name="T26" fmla="*/ 211 w 254"/>
                <a:gd name="T27" fmla="*/ 17 h 123"/>
                <a:gd name="T28" fmla="*/ 138 w 254"/>
                <a:gd name="T29" fmla="*/ 18 h 123"/>
                <a:gd name="T30" fmla="*/ 100 w 254"/>
                <a:gd name="T31" fmla="*/ 34 h 123"/>
                <a:gd name="T32" fmla="*/ 12 w 254"/>
                <a:gd name="T3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4" h="123">
                  <a:moveTo>
                    <a:pt x="12" y="123"/>
                  </a:moveTo>
                  <a:lnTo>
                    <a:pt x="0" y="111"/>
                  </a:lnTo>
                  <a:lnTo>
                    <a:pt x="88" y="23"/>
                  </a:lnTo>
                  <a:cubicBezTo>
                    <a:pt x="101" y="9"/>
                    <a:pt x="119" y="2"/>
                    <a:pt x="137" y="2"/>
                  </a:cubicBezTo>
                  <a:lnTo>
                    <a:pt x="210" y="0"/>
                  </a:lnTo>
                  <a:cubicBezTo>
                    <a:pt x="222" y="1"/>
                    <a:pt x="233" y="5"/>
                    <a:pt x="241" y="13"/>
                  </a:cubicBezTo>
                  <a:cubicBezTo>
                    <a:pt x="250" y="21"/>
                    <a:pt x="254" y="32"/>
                    <a:pt x="254" y="43"/>
                  </a:cubicBezTo>
                  <a:cubicBezTo>
                    <a:pt x="254" y="67"/>
                    <a:pt x="235" y="86"/>
                    <a:pt x="212" y="87"/>
                  </a:cubicBezTo>
                  <a:lnTo>
                    <a:pt x="160" y="88"/>
                  </a:lnTo>
                  <a:lnTo>
                    <a:pt x="159" y="71"/>
                  </a:lnTo>
                  <a:lnTo>
                    <a:pt x="212" y="70"/>
                  </a:lnTo>
                  <a:cubicBezTo>
                    <a:pt x="226" y="70"/>
                    <a:pt x="238" y="58"/>
                    <a:pt x="238" y="43"/>
                  </a:cubicBezTo>
                  <a:cubicBezTo>
                    <a:pt x="238" y="36"/>
                    <a:pt x="235" y="30"/>
                    <a:pt x="230" y="25"/>
                  </a:cubicBezTo>
                  <a:cubicBezTo>
                    <a:pt x="225" y="20"/>
                    <a:pt x="218" y="17"/>
                    <a:pt x="211" y="17"/>
                  </a:cubicBezTo>
                  <a:lnTo>
                    <a:pt x="138" y="18"/>
                  </a:lnTo>
                  <a:cubicBezTo>
                    <a:pt x="123" y="19"/>
                    <a:pt x="110" y="24"/>
                    <a:pt x="100" y="34"/>
                  </a:cubicBezTo>
                  <a:lnTo>
                    <a:pt x="12" y="123"/>
                  </a:lnTo>
                </a:path>
              </a:pathLst>
            </a:custGeom>
            <a:solidFill>
              <a:schemeClr val="accent1"/>
            </a:solidFill>
            <a:ln w="63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633">
              <a:extLst>
                <a:ext uri="{FF2B5EF4-FFF2-40B4-BE49-F238E27FC236}">
                  <a16:creationId xmlns:a16="http://schemas.microsoft.com/office/drawing/2014/main" id="{22431CFB-8146-72BB-8F3B-37ED028AD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017" y="3656849"/>
              <a:ext cx="494371" cy="341970"/>
            </a:xfrm>
            <a:custGeom>
              <a:avLst/>
              <a:gdLst>
                <a:gd name="T0" fmla="*/ 12 w 346"/>
                <a:gd name="T1" fmla="*/ 239 h 239"/>
                <a:gd name="T2" fmla="*/ 0 w 346"/>
                <a:gd name="T3" fmla="*/ 227 h 239"/>
                <a:gd name="T4" fmla="*/ 6 w 346"/>
                <a:gd name="T5" fmla="*/ 221 h 239"/>
                <a:gd name="T6" fmla="*/ 51 w 346"/>
                <a:gd name="T7" fmla="*/ 196 h 239"/>
                <a:gd name="T8" fmla="*/ 180 w 346"/>
                <a:gd name="T9" fmla="*/ 163 h 239"/>
                <a:gd name="T10" fmla="*/ 253 w 346"/>
                <a:gd name="T11" fmla="*/ 122 h 239"/>
                <a:gd name="T12" fmla="*/ 320 w 346"/>
                <a:gd name="T13" fmla="*/ 54 h 239"/>
                <a:gd name="T14" fmla="*/ 320 w 346"/>
                <a:gd name="T15" fmla="*/ 26 h 239"/>
                <a:gd name="T16" fmla="*/ 291 w 346"/>
                <a:gd name="T17" fmla="*/ 26 h 239"/>
                <a:gd name="T18" fmla="*/ 232 w 346"/>
                <a:gd name="T19" fmla="*/ 85 h 239"/>
                <a:gd name="T20" fmla="*/ 164 w 346"/>
                <a:gd name="T21" fmla="*/ 114 h 239"/>
                <a:gd name="T22" fmla="*/ 55 w 346"/>
                <a:gd name="T23" fmla="*/ 116 h 239"/>
                <a:gd name="T24" fmla="*/ 55 w 346"/>
                <a:gd name="T25" fmla="*/ 99 h 239"/>
                <a:gd name="T26" fmla="*/ 164 w 346"/>
                <a:gd name="T27" fmla="*/ 97 h 239"/>
                <a:gd name="T28" fmla="*/ 221 w 346"/>
                <a:gd name="T29" fmla="*/ 73 h 239"/>
                <a:gd name="T30" fmla="*/ 279 w 346"/>
                <a:gd name="T31" fmla="*/ 14 h 239"/>
                <a:gd name="T32" fmla="*/ 332 w 346"/>
                <a:gd name="T33" fmla="*/ 14 h 239"/>
                <a:gd name="T34" fmla="*/ 332 w 346"/>
                <a:gd name="T35" fmla="*/ 66 h 239"/>
                <a:gd name="T36" fmla="*/ 265 w 346"/>
                <a:gd name="T37" fmla="*/ 133 h 239"/>
                <a:gd name="T38" fmla="*/ 184 w 346"/>
                <a:gd name="T39" fmla="*/ 179 h 239"/>
                <a:gd name="T40" fmla="*/ 55 w 346"/>
                <a:gd name="T41" fmla="*/ 212 h 239"/>
                <a:gd name="T42" fmla="*/ 18 w 346"/>
                <a:gd name="T43" fmla="*/ 233 h 239"/>
                <a:gd name="T44" fmla="*/ 12 w 346"/>
                <a:gd name="T45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6" h="239">
                  <a:moveTo>
                    <a:pt x="12" y="239"/>
                  </a:moveTo>
                  <a:lnTo>
                    <a:pt x="0" y="227"/>
                  </a:lnTo>
                  <a:lnTo>
                    <a:pt x="6" y="221"/>
                  </a:lnTo>
                  <a:cubicBezTo>
                    <a:pt x="18" y="209"/>
                    <a:pt x="34" y="200"/>
                    <a:pt x="51" y="196"/>
                  </a:cubicBezTo>
                  <a:lnTo>
                    <a:pt x="180" y="163"/>
                  </a:lnTo>
                  <a:cubicBezTo>
                    <a:pt x="207" y="156"/>
                    <a:pt x="233" y="142"/>
                    <a:pt x="253" y="122"/>
                  </a:cubicBezTo>
                  <a:lnTo>
                    <a:pt x="320" y="54"/>
                  </a:lnTo>
                  <a:cubicBezTo>
                    <a:pt x="328" y="47"/>
                    <a:pt x="328" y="34"/>
                    <a:pt x="320" y="26"/>
                  </a:cubicBezTo>
                  <a:cubicBezTo>
                    <a:pt x="312" y="18"/>
                    <a:pt x="299" y="18"/>
                    <a:pt x="291" y="26"/>
                  </a:cubicBezTo>
                  <a:lnTo>
                    <a:pt x="232" y="85"/>
                  </a:lnTo>
                  <a:cubicBezTo>
                    <a:pt x="214" y="103"/>
                    <a:pt x="190" y="113"/>
                    <a:pt x="164" y="114"/>
                  </a:cubicBezTo>
                  <a:lnTo>
                    <a:pt x="55" y="116"/>
                  </a:lnTo>
                  <a:lnTo>
                    <a:pt x="55" y="99"/>
                  </a:lnTo>
                  <a:lnTo>
                    <a:pt x="164" y="97"/>
                  </a:lnTo>
                  <a:cubicBezTo>
                    <a:pt x="185" y="97"/>
                    <a:pt x="206" y="88"/>
                    <a:pt x="221" y="73"/>
                  </a:cubicBezTo>
                  <a:lnTo>
                    <a:pt x="279" y="14"/>
                  </a:lnTo>
                  <a:cubicBezTo>
                    <a:pt x="293" y="0"/>
                    <a:pt x="318" y="0"/>
                    <a:pt x="332" y="14"/>
                  </a:cubicBezTo>
                  <a:cubicBezTo>
                    <a:pt x="346" y="28"/>
                    <a:pt x="346" y="52"/>
                    <a:pt x="332" y="66"/>
                  </a:cubicBezTo>
                  <a:lnTo>
                    <a:pt x="265" y="133"/>
                  </a:lnTo>
                  <a:cubicBezTo>
                    <a:pt x="242" y="156"/>
                    <a:pt x="214" y="171"/>
                    <a:pt x="184" y="179"/>
                  </a:cubicBezTo>
                  <a:lnTo>
                    <a:pt x="55" y="212"/>
                  </a:lnTo>
                  <a:cubicBezTo>
                    <a:pt x="41" y="216"/>
                    <a:pt x="28" y="223"/>
                    <a:pt x="18" y="233"/>
                  </a:cubicBezTo>
                  <a:lnTo>
                    <a:pt x="12" y="239"/>
                  </a:lnTo>
                </a:path>
              </a:pathLst>
            </a:custGeom>
            <a:solidFill>
              <a:schemeClr val="accent1"/>
            </a:solidFill>
            <a:ln w="63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634">
              <a:extLst>
                <a:ext uri="{FF2B5EF4-FFF2-40B4-BE49-F238E27FC236}">
                  <a16:creationId xmlns:a16="http://schemas.microsoft.com/office/drawing/2014/main" id="{49514E36-F90F-E5A1-5A40-B06E8D812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173" y="3656849"/>
              <a:ext cx="182137" cy="133814"/>
            </a:xfrm>
            <a:custGeom>
              <a:avLst/>
              <a:gdLst>
                <a:gd name="T0" fmla="*/ 12 w 127"/>
                <a:gd name="T1" fmla="*/ 94 h 94"/>
                <a:gd name="T2" fmla="*/ 0 w 127"/>
                <a:gd name="T3" fmla="*/ 82 h 94"/>
                <a:gd name="T4" fmla="*/ 72 w 127"/>
                <a:gd name="T5" fmla="*/ 10 h 94"/>
                <a:gd name="T6" fmla="*/ 97 w 127"/>
                <a:gd name="T7" fmla="*/ 1 h 94"/>
                <a:gd name="T8" fmla="*/ 123 w 127"/>
                <a:gd name="T9" fmla="*/ 21 h 94"/>
                <a:gd name="T10" fmla="*/ 116 w 127"/>
                <a:gd name="T11" fmla="*/ 53 h 94"/>
                <a:gd name="T12" fmla="*/ 104 w 127"/>
                <a:gd name="T13" fmla="*/ 42 h 94"/>
                <a:gd name="T14" fmla="*/ 107 w 127"/>
                <a:gd name="T15" fmla="*/ 27 h 94"/>
                <a:gd name="T16" fmla="*/ 95 w 127"/>
                <a:gd name="T17" fmla="*/ 18 h 94"/>
                <a:gd name="T18" fmla="*/ 84 w 127"/>
                <a:gd name="T19" fmla="*/ 22 h 94"/>
                <a:gd name="T20" fmla="*/ 12 w 127"/>
                <a:gd name="T2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" h="94">
                  <a:moveTo>
                    <a:pt x="12" y="94"/>
                  </a:moveTo>
                  <a:lnTo>
                    <a:pt x="0" y="82"/>
                  </a:lnTo>
                  <a:lnTo>
                    <a:pt x="72" y="10"/>
                  </a:lnTo>
                  <a:cubicBezTo>
                    <a:pt x="79" y="3"/>
                    <a:pt x="88" y="0"/>
                    <a:pt x="97" y="1"/>
                  </a:cubicBezTo>
                  <a:cubicBezTo>
                    <a:pt x="109" y="2"/>
                    <a:pt x="119" y="10"/>
                    <a:pt x="123" y="21"/>
                  </a:cubicBezTo>
                  <a:cubicBezTo>
                    <a:pt x="127" y="33"/>
                    <a:pt x="124" y="45"/>
                    <a:pt x="116" y="53"/>
                  </a:cubicBezTo>
                  <a:lnTo>
                    <a:pt x="104" y="42"/>
                  </a:lnTo>
                  <a:cubicBezTo>
                    <a:pt x="108" y="38"/>
                    <a:pt x="109" y="32"/>
                    <a:pt x="107" y="27"/>
                  </a:cubicBezTo>
                  <a:cubicBezTo>
                    <a:pt x="105" y="22"/>
                    <a:pt x="101" y="18"/>
                    <a:pt x="95" y="18"/>
                  </a:cubicBezTo>
                  <a:cubicBezTo>
                    <a:pt x="91" y="17"/>
                    <a:pt x="87" y="19"/>
                    <a:pt x="84" y="22"/>
                  </a:cubicBezTo>
                  <a:lnTo>
                    <a:pt x="12" y="94"/>
                  </a:lnTo>
                </a:path>
              </a:pathLst>
            </a:custGeom>
            <a:solidFill>
              <a:schemeClr val="accent1"/>
            </a:solidFill>
            <a:ln w="63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16" name="Internet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B69FA9F-D9E4-FA65-ED95-9D5404EFC392}"/>
              </a:ext>
            </a:extLst>
          </p:cNvPr>
          <p:cNvSpPr>
            <a:spLocks noChangeAspect="1"/>
          </p:cNvSpPr>
          <p:nvPr/>
        </p:nvSpPr>
        <p:spPr>
          <a:xfrm>
            <a:off x="7510703" y="2807121"/>
            <a:ext cx="572502" cy="572502"/>
          </a:xfrm>
          <a:custGeom>
            <a:avLst/>
            <a:gdLst>
              <a:gd name="connsiteX0" fmla="*/ 384453 w 730787"/>
              <a:gd name="connsiteY0" fmla="*/ 0 h 730787"/>
              <a:gd name="connsiteX1" fmla="*/ 620361 w 730787"/>
              <a:gd name="connsiteY1" fmla="*/ 103999 h 730787"/>
              <a:gd name="connsiteX2" fmla="*/ 730787 w 730787"/>
              <a:gd name="connsiteY2" fmla="*/ 356690 h 730787"/>
              <a:gd name="connsiteX3" fmla="*/ 730787 w 730787"/>
              <a:gd name="connsiteY3" fmla="*/ 374134 h 730787"/>
              <a:gd name="connsiteX4" fmla="*/ 696047 w 730787"/>
              <a:gd name="connsiteY4" fmla="*/ 520291 h 730787"/>
              <a:gd name="connsiteX5" fmla="*/ 689070 w 730787"/>
              <a:gd name="connsiteY5" fmla="*/ 523155 h 730787"/>
              <a:gd name="connsiteX6" fmla="*/ 681211 w 730787"/>
              <a:gd name="connsiteY6" fmla="*/ 520218 h 730787"/>
              <a:gd name="connsiteX7" fmla="*/ 677171 w 730787"/>
              <a:gd name="connsiteY7" fmla="*/ 511404 h 730787"/>
              <a:gd name="connsiteX8" fmla="*/ 683818 w 730787"/>
              <a:gd name="connsiteY8" fmla="*/ 493483 h 730787"/>
              <a:gd name="connsiteX9" fmla="*/ 682864 w 730787"/>
              <a:gd name="connsiteY9" fmla="*/ 492088 h 730787"/>
              <a:gd name="connsiteX10" fmla="*/ 561861 w 730787"/>
              <a:gd name="connsiteY10" fmla="*/ 492088 h 730787"/>
              <a:gd name="connsiteX11" fmla="*/ 559511 w 730787"/>
              <a:gd name="connsiteY11" fmla="*/ 493924 h 730787"/>
              <a:gd name="connsiteX12" fmla="*/ 554480 w 730787"/>
              <a:gd name="connsiteY12" fmla="*/ 516141 h 730787"/>
              <a:gd name="connsiteX13" fmla="*/ 552974 w 730787"/>
              <a:gd name="connsiteY13" fmla="*/ 519446 h 730787"/>
              <a:gd name="connsiteX14" fmla="*/ 549412 w 730787"/>
              <a:gd name="connsiteY14" fmla="*/ 521062 h 730787"/>
              <a:gd name="connsiteX15" fmla="*/ 546915 w 730787"/>
              <a:gd name="connsiteY15" fmla="*/ 523082 h 730787"/>
              <a:gd name="connsiteX16" fmla="*/ 544234 w 730787"/>
              <a:gd name="connsiteY16" fmla="*/ 530316 h 730787"/>
              <a:gd name="connsiteX17" fmla="*/ 545997 w 730787"/>
              <a:gd name="connsiteY17" fmla="*/ 532850 h 730787"/>
              <a:gd name="connsiteX18" fmla="*/ 680881 w 730787"/>
              <a:gd name="connsiteY18" fmla="*/ 532850 h 730787"/>
              <a:gd name="connsiteX19" fmla="*/ 683047 w 730787"/>
              <a:gd name="connsiteY19" fmla="*/ 533548 h 730787"/>
              <a:gd name="connsiteX20" fmla="*/ 695717 w 730787"/>
              <a:gd name="connsiteY20" fmla="*/ 542545 h 730787"/>
              <a:gd name="connsiteX21" fmla="*/ 696715 w 730787"/>
              <a:gd name="connsiteY21" fmla="*/ 548065 h 730787"/>
              <a:gd name="connsiteX22" fmla="*/ 696671 w 730787"/>
              <a:gd name="connsiteY22" fmla="*/ 548127 h 730787"/>
              <a:gd name="connsiteX23" fmla="*/ 668027 w 730787"/>
              <a:gd name="connsiteY23" fmla="*/ 588559 h 730787"/>
              <a:gd name="connsiteX24" fmla="*/ 668600 w 730787"/>
              <a:gd name="connsiteY24" fmla="*/ 591963 h 730787"/>
              <a:gd name="connsiteX25" fmla="*/ 668615 w 730787"/>
              <a:gd name="connsiteY25" fmla="*/ 591974 h 730787"/>
              <a:gd name="connsiteX26" fmla="*/ 724471 w 730787"/>
              <a:gd name="connsiteY26" fmla="*/ 631598 h 730787"/>
              <a:gd name="connsiteX27" fmla="*/ 725943 w 730787"/>
              <a:gd name="connsiteY27" fmla="*/ 640041 h 730787"/>
              <a:gd name="connsiteX28" fmla="*/ 725940 w 730787"/>
              <a:gd name="connsiteY28" fmla="*/ 640045 h 730787"/>
              <a:gd name="connsiteX29" fmla="*/ 684333 w 730787"/>
              <a:gd name="connsiteY29" fmla="*/ 698691 h 730787"/>
              <a:gd name="connsiteX30" fmla="*/ 676757 w 730787"/>
              <a:gd name="connsiteY30" fmla="*/ 699995 h 730787"/>
              <a:gd name="connsiteX31" fmla="*/ 676731 w 730787"/>
              <a:gd name="connsiteY31" fmla="*/ 699976 h 730787"/>
              <a:gd name="connsiteX32" fmla="*/ 619627 w 730787"/>
              <a:gd name="connsiteY32" fmla="*/ 659508 h 730787"/>
              <a:gd name="connsiteX33" fmla="*/ 617276 w 730787"/>
              <a:gd name="connsiteY33" fmla="*/ 659912 h 730787"/>
              <a:gd name="connsiteX34" fmla="*/ 591093 w 730787"/>
              <a:gd name="connsiteY34" fmla="*/ 696855 h 730787"/>
              <a:gd name="connsiteX35" fmla="*/ 588632 w 730787"/>
              <a:gd name="connsiteY35" fmla="*/ 697553 h 730787"/>
              <a:gd name="connsiteX36" fmla="*/ 582940 w 730787"/>
              <a:gd name="connsiteY36" fmla="*/ 698324 h 730787"/>
              <a:gd name="connsiteX37" fmla="*/ 579819 w 730787"/>
              <a:gd name="connsiteY37" fmla="*/ 699095 h 730787"/>
              <a:gd name="connsiteX38" fmla="*/ 570895 w 730787"/>
              <a:gd name="connsiteY38" fmla="*/ 691347 h 730787"/>
              <a:gd name="connsiteX39" fmla="*/ 529839 w 730787"/>
              <a:gd name="connsiteY39" fmla="*/ 573870 h 730787"/>
              <a:gd name="connsiteX40" fmla="*/ 527893 w 730787"/>
              <a:gd name="connsiteY40" fmla="*/ 573870 h 730787"/>
              <a:gd name="connsiteX41" fmla="*/ 517059 w 730787"/>
              <a:gd name="connsiteY41" fmla="*/ 602954 h 730787"/>
              <a:gd name="connsiteX42" fmla="*/ 517647 w 730787"/>
              <a:gd name="connsiteY42" fmla="*/ 605892 h 730787"/>
              <a:gd name="connsiteX43" fmla="*/ 518088 w 730787"/>
              <a:gd name="connsiteY43" fmla="*/ 612723 h 730787"/>
              <a:gd name="connsiteX44" fmla="*/ 453015 w 730787"/>
              <a:gd name="connsiteY44" fmla="*/ 696855 h 730787"/>
              <a:gd name="connsiteX45" fmla="*/ 453345 w 730787"/>
              <a:gd name="connsiteY45" fmla="*/ 697516 h 730787"/>
              <a:gd name="connsiteX46" fmla="*/ 527158 w 730787"/>
              <a:gd name="connsiteY46" fmla="*/ 668652 h 730787"/>
              <a:gd name="connsiteX47" fmla="*/ 536743 w 730787"/>
              <a:gd name="connsiteY47" fmla="*/ 671443 h 730787"/>
              <a:gd name="connsiteX48" fmla="*/ 540782 w 730787"/>
              <a:gd name="connsiteY48" fmla="*/ 678457 h 730787"/>
              <a:gd name="connsiteX49" fmla="*/ 538175 w 730787"/>
              <a:gd name="connsiteY49" fmla="*/ 687307 h 730787"/>
              <a:gd name="connsiteX50" fmla="*/ 451509 w 730787"/>
              <a:gd name="connsiteY50" fmla="*/ 720321 h 730787"/>
              <a:gd name="connsiteX51" fmla="*/ 388419 w 730787"/>
              <a:gd name="connsiteY51" fmla="*/ 730787 h 730787"/>
              <a:gd name="connsiteX52" fmla="*/ 346702 w 730787"/>
              <a:gd name="connsiteY52" fmla="*/ 730787 h 730787"/>
              <a:gd name="connsiteX53" fmla="*/ 83985 w 730787"/>
              <a:gd name="connsiteY53" fmla="*/ 598144 h 730787"/>
              <a:gd name="connsiteX54" fmla="*/ 0 w 730787"/>
              <a:gd name="connsiteY54" fmla="*/ 374905 h 730787"/>
              <a:gd name="connsiteX55" fmla="*/ 0 w 730787"/>
              <a:gd name="connsiteY55" fmla="*/ 356727 h 730787"/>
              <a:gd name="connsiteX56" fmla="*/ 61695 w 730787"/>
              <a:gd name="connsiteY56" fmla="*/ 162719 h 730787"/>
              <a:gd name="connsiteX57" fmla="*/ 292866 w 730787"/>
              <a:gd name="connsiteY57" fmla="*/ 7271 h 730787"/>
              <a:gd name="connsiteX58" fmla="*/ 346151 w 730787"/>
              <a:gd name="connsiteY58" fmla="*/ 0 h 730787"/>
              <a:gd name="connsiteX59" fmla="*/ 384453 w 730787"/>
              <a:gd name="connsiteY59" fmla="*/ 0 h 730787"/>
              <a:gd name="connsiteX60" fmla="*/ 367266 w 730787"/>
              <a:gd name="connsiteY60" fmla="*/ 23796 h 730787"/>
              <a:gd name="connsiteX61" fmla="*/ 365540 w 730787"/>
              <a:gd name="connsiteY61" fmla="*/ 22071 h 730787"/>
              <a:gd name="connsiteX62" fmla="*/ 365394 w 730787"/>
              <a:gd name="connsiteY62" fmla="*/ 22071 h 730787"/>
              <a:gd name="connsiteX63" fmla="*/ 363668 w 730787"/>
              <a:gd name="connsiteY63" fmla="*/ 23796 h 730787"/>
              <a:gd name="connsiteX64" fmla="*/ 363668 w 730787"/>
              <a:gd name="connsiteY64" fmla="*/ 232603 h 730787"/>
              <a:gd name="connsiteX65" fmla="*/ 365394 w 730787"/>
              <a:gd name="connsiteY65" fmla="*/ 234329 h 730787"/>
              <a:gd name="connsiteX66" fmla="*/ 365540 w 730787"/>
              <a:gd name="connsiteY66" fmla="*/ 234329 h 730787"/>
              <a:gd name="connsiteX67" fmla="*/ 367266 w 730787"/>
              <a:gd name="connsiteY67" fmla="*/ 232603 h 730787"/>
              <a:gd name="connsiteX68" fmla="*/ 367266 w 730787"/>
              <a:gd name="connsiteY68" fmla="*/ 23796 h 730787"/>
              <a:gd name="connsiteX69" fmla="*/ 351879 w 730787"/>
              <a:gd name="connsiteY69" fmla="*/ 22989 h 730787"/>
              <a:gd name="connsiteX70" fmla="*/ 194044 w 730787"/>
              <a:gd name="connsiteY70" fmla="*/ 233889 h 730787"/>
              <a:gd name="connsiteX71" fmla="*/ 194815 w 730787"/>
              <a:gd name="connsiteY71" fmla="*/ 234807 h 730787"/>
              <a:gd name="connsiteX72" fmla="*/ 348685 w 730787"/>
              <a:gd name="connsiteY72" fmla="*/ 235541 h 730787"/>
              <a:gd name="connsiteX73" fmla="*/ 351990 w 730787"/>
              <a:gd name="connsiteY73" fmla="*/ 232273 h 730787"/>
              <a:gd name="connsiteX74" fmla="*/ 352981 w 730787"/>
              <a:gd name="connsiteY74" fmla="*/ 23907 h 730787"/>
              <a:gd name="connsiteX75" fmla="*/ 352001 w 730787"/>
              <a:gd name="connsiteY75" fmla="*/ 22977 h 730787"/>
              <a:gd name="connsiteX76" fmla="*/ 351879 w 730787"/>
              <a:gd name="connsiteY76" fmla="*/ 22989 h 730787"/>
              <a:gd name="connsiteX77" fmla="*/ 378944 w 730787"/>
              <a:gd name="connsiteY77" fmla="*/ 22878 h 730787"/>
              <a:gd name="connsiteX78" fmla="*/ 377854 w 730787"/>
              <a:gd name="connsiteY78" fmla="*/ 23675 h 730787"/>
              <a:gd name="connsiteX79" fmla="*/ 377843 w 730787"/>
              <a:gd name="connsiteY79" fmla="*/ 23833 h 730787"/>
              <a:gd name="connsiteX80" fmla="*/ 378797 w 730787"/>
              <a:gd name="connsiteY80" fmla="*/ 232089 h 730787"/>
              <a:gd name="connsiteX81" fmla="*/ 382102 w 730787"/>
              <a:gd name="connsiteY81" fmla="*/ 235394 h 730787"/>
              <a:gd name="connsiteX82" fmla="*/ 535935 w 730787"/>
              <a:gd name="connsiteY82" fmla="*/ 234660 h 730787"/>
              <a:gd name="connsiteX83" fmla="*/ 536706 w 730787"/>
              <a:gd name="connsiteY83" fmla="*/ 233742 h 730787"/>
              <a:gd name="connsiteX84" fmla="*/ 378944 w 730787"/>
              <a:gd name="connsiteY84" fmla="*/ 22878 h 730787"/>
              <a:gd name="connsiteX85" fmla="*/ 464729 w 730787"/>
              <a:gd name="connsiteY85" fmla="*/ 44802 h 730787"/>
              <a:gd name="connsiteX86" fmla="*/ 486249 w 730787"/>
              <a:gd name="connsiteY86" fmla="*/ 69223 h 730787"/>
              <a:gd name="connsiteX87" fmla="*/ 558373 w 730787"/>
              <a:gd name="connsiteY87" fmla="*/ 232934 h 730787"/>
              <a:gd name="connsiteX88" fmla="*/ 561641 w 730787"/>
              <a:gd name="connsiteY88" fmla="*/ 235578 h 730787"/>
              <a:gd name="connsiteX89" fmla="*/ 682570 w 730787"/>
              <a:gd name="connsiteY89" fmla="*/ 234696 h 730787"/>
              <a:gd name="connsiteX90" fmla="*/ 683407 w 730787"/>
              <a:gd name="connsiteY90" fmla="*/ 233846 h 730787"/>
              <a:gd name="connsiteX91" fmla="*/ 683341 w 730787"/>
              <a:gd name="connsiteY91" fmla="*/ 233521 h 730787"/>
              <a:gd name="connsiteX92" fmla="*/ 525910 w 730787"/>
              <a:gd name="connsiteY92" fmla="*/ 61364 h 730787"/>
              <a:gd name="connsiteX93" fmla="*/ 453933 w 730787"/>
              <a:gd name="connsiteY93" fmla="*/ 32537 h 730787"/>
              <a:gd name="connsiteX94" fmla="*/ 452794 w 730787"/>
              <a:gd name="connsiteY94" fmla="*/ 34483 h 730787"/>
              <a:gd name="connsiteX95" fmla="*/ 464729 w 730787"/>
              <a:gd name="connsiteY95" fmla="*/ 44802 h 730787"/>
              <a:gd name="connsiteX96" fmla="*/ 237230 w 730787"/>
              <a:gd name="connsiteY96" fmla="*/ 34813 h 730787"/>
              <a:gd name="connsiteX97" fmla="*/ 237524 w 730787"/>
              <a:gd name="connsiteY97" fmla="*/ 35511 h 730787"/>
              <a:gd name="connsiteX98" fmla="*/ 238663 w 730787"/>
              <a:gd name="connsiteY98" fmla="*/ 35364 h 730787"/>
              <a:gd name="connsiteX99" fmla="*/ 238479 w 730787"/>
              <a:gd name="connsiteY99" fmla="*/ 34226 h 730787"/>
              <a:gd name="connsiteX100" fmla="*/ 237230 w 730787"/>
              <a:gd name="connsiteY100" fmla="*/ 34813 h 730787"/>
              <a:gd name="connsiteX101" fmla="*/ 264809 w 730787"/>
              <a:gd name="connsiteY101" fmla="*/ 45683 h 730787"/>
              <a:gd name="connsiteX102" fmla="*/ 276634 w 730787"/>
              <a:gd name="connsiteY102" fmla="*/ 35438 h 730787"/>
              <a:gd name="connsiteX103" fmla="*/ 275496 w 730787"/>
              <a:gd name="connsiteY103" fmla="*/ 33491 h 730787"/>
              <a:gd name="connsiteX104" fmla="*/ 204143 w 730787"/>
              <a:gd name="connsiteY104" fmla="*/ 62282 h 730787"/>
              <a:gd name="connsiteX105" fmla="*/ 48291 w 730787"/>
              <a:gd name="connsiteY105" fmla="*/ 233558 h 730787"/>
              <a:gd name="connsiteX106" fmla="*/ 48738 w 730787"/>
              <a:gd name="connsiteY106" fmla="*/ 234627 h 730787"/>
              <a:gd name="connsiteX107" fmla="*/ 49062 w 730787"/>
              <a:gd name="connsiteY107" fmla="*/ 234696 h 730787"/>
              <a:gd name="connsiteX108" fmla="*/ 169109 w 730787"/>
              <a:gd name="connsiteY108" fmla="*/ 235284 h 730787"/>
              <a:gd name="connsiteX109" fmla="*/ 172341 w 730787"/>
              <a:gd name="connsiteY109" fmla="*/ 232640 h 730787"/>
              <a:gd name="connsiteX110" fmla="*/ 243510 w 730787"/>
              <a:gd name="connsiteY110" fmla="*/ 69957 h 730787"/>
              <a:gd name="connsiteX111" fmla="*/ 264809 w 730787"/>
              <a:gd name="connsiteY111" fmla="*/ 45683 h 730787"/>
              <a:gd name="connsiteX112" fmla="*/ 503288 w 730787"/>
              <a:gd name="connsiteY112" fmla="*/ 38192 h 730787"/>
              <a:gd name="connsiteX113" fmla="*/ 501929 w 730787"/>
              <a:gd name="connsiteY113" fmla="*/ 37678 h 730787"/>
              <a:gd name="connsiteX114" fmla="*/ 501893 w 730787"/>
              <a:gd name="connsiteY114" fmla="*/ 38412 h 730787"/>
              <a:gd name="connsiteX115" fmla="*/ 503802 w 730787"/>
              <a:gd name="connsiteY115" fmla="*/ 38779 h 730787"/>
              <a:gd name="connsiteX116" fmla="*/ 503288 w 730787"/>
              <a:gd name="connsiteY116" fmla="*/ 38192 h 730787"/>
              <a:gd name="connsiteX117" fmla="*/ 167771 w 730787"/>
              <a:gd name="connsiteY117" fmla="*/ 71006 h 730787"/>
              <a:gd name="connsiteX118" fmla="*/ 166446 w 730787"/>
              <a:gd name="connsiteY118" fmla="*/ 71662 h 730787"/>
              <a:gd name="connsiteX119" fmla="*/ 166446 w 730787"/>
              <a:gd name="connsiteY119" fmla="*/ 71662 h 730787"/>
              <a:gd name="connsiteX120" fmla="*/ 165600 w 730787"/>
              <a:gd name="connsiteY120" fmla="*/ 72874 h 730787"/>
              <a:gd name="connsiteX121" fmla="*/ 166925 w 730787"/>
              <a:gd name="connsiteY121" fmla="*/ 72219 h 730787"/>
              <a:gd name="connsiteX122" fmla="*/ 166925 w 730787"/>
              <a:gd name="connsiteY122" fmla="*/ 72219 h 730787"/>
              <a:gd name="connsiteX123" fmla="*/ 167771 w 730787"/>
              <a:gd name="connsiteY123" fmla="*/ 71006 h 730787"/>
              <a:gd name="connsiteX124" fmla="*/ 153575 w 730787"/>
              <a:gd name="connsiteY124" fmla="*/ 80974 h 730787"/>
              <a:gd name="connsiteX125" fmla="*/ 152290 w 730787"/>
              <a:gd name="connsiteY125" fmla="*/ 82002 h 730787"/>
              <a:gd name="connsiteX126" fmla="*/ 153061 w 730787"/>
              <a:gd name="connsiteY126" fmla="*/ 82443 h 730787"/>
              <a:gd name="connsiteX127" fmla="*/ 155558 w 730787"/>
              <a:gd name="connsiteY127" fmla="*/ 79615 h 730787"/>
              <a:gd name="connsiteX128" fmla="*/ 155485 w 730787"/>
              <a:gd name="connsiteY128" fmla="*/ 79542 h 730787"/>
              <a:gd name="connsiteX129" fmla="*/ 153575 w 730787"/>
              <a:gd name="connsiteY129" fmla="*/ 80974 h 730787"/>
              <a:gd name="connsiteX130" fmla="*/ 141856 w 730787"/>
              <a:gd name="connsiteY130" fmla="*/ 89535 h 730787"/>
              <a:gd name="connsiteX131" fmla="*/ 132954 w 730787"/>
              <a:gd name="connsiteY131" fmla="*/ 98021 h 730787"/>
              <a:gd name="connsiteX132" fmla="*/ 132950 w 730787"/>
              <a:gd name="connsiteY132" fmla="*/ 98026 h 730787"/>
              <a:gd name="connsiteX133" fmla="*/ 124459 w 730787"/>
              <a:gd name="connsiteY133" fmla="*/ 106933 h 730787"/>
              <a:gd name="connsiteX134" fmla="*/ 124459 w 730787"/>
              <a:gd name="connsiteY134" fmla="*/ 106933 h 730787"/>
              <a:gd name="connsiteX135" fmla="*/ 133361 w 730787"/>
              <a:gd name="connsiteY135" fmla="*/ 98447 h 730787"/>
              <a:gd name="connsiteX136" fmla="*/ 133365 w 730787"/>
              <a:gd name="connsiteY136" fmla="*/ 98442 h 730787"/>
              <a:gd name="connsiteX137" fmla="*/ 141856 w 730787"/>
              <a:gd name="connsiteY137" fmla="*/ 89535 h 730787"/>
              <a:gd name="connsiteX138" fmla="*/ 141856 w 730787"/>
              <a:gd name="connsiteY138" fmla="*/ 89535 h 730787"/>
              <a:gd name="connsiteX139" fmla="*/ 89628 w 730787"/>
              <a:gd name="connsiteY139" fmla="*/ 141829 h 730787"/>
              <a:gd name="connsiteX140" fmla="*/ 97999 w 730787"/>
              <a:gd name="connsiteY140" fmla="*/ 133845 h 730787"/>
              <a:gd name="connsiteX141" fmla="*/ 98001 w 730787"/>
              <a:gd name="connsiteY141" fmla="*/ 133842 h 730787"/>
              <a:gd name="connsiteX142" fmla="*/ 105959 w 730787"/>
              <a:gd name="connsiteY142" fmla="*/ 125441 h 730787"/>
              <a:gd name="connsiteX143" fmla="*/ 105959 w 730787"/>
              <a:gd name="connsiteY143" fmla="*/ 125441 h 730787"/>
              <a:gd name="connsiteX144" fmla="*/ 97588 w 730787"/>
              <a:gd name="connsiteY144" fmla="*/ 133424 h 730787"/>
              <a:gd name="connsiteX145" fmla="*/ 97585 w 730787"/>
              <a:gd name="connsiteY145" fmla="*/ 133427 h 730787"/>
              <a:gd name="connsiteX146" fmla="*/ 89628 w 730787"/>
              <a:gd name="connsiteY146" fmla="*/ 141829 h 730787"/>
              <a:gd name="connsiteX147" fmla="*/ 89628 w 730787"/>
              <a:gd name="connsiteY147" fmla="*/ 141829 h 730787"/>
              <a:gd name="connsiteX148" fmla="*/ 158019 w 730787"/>
              <a:gd name="connsiteY148" fmla="*/ 365394 h 730787"/>
              <a:gd name="connsiteX149" fmla="*/ 167163 w 730787"/>
              <a:gd name="connsiteY149" fmla="*/ 257905 h 730787"/>
              <a:gd name="connsiteX150" fmla="*/ 166621 w 730787"/>
              <a:gd name="connsiteY150" fmla="*/ 257143 h 730787"/>
              <a:gd name="connsiteX151" fmla="*/ 166502 w 730787"/>
              <a:gd name="connsiteY151" fmla="*/ 257134 h 730787"/>
              <a:gd name="connsiteX152" fmla="*/ 40836 w 730787"/>
              <a:gd name="connsiteY152" fmla="*/ 257097 h 730787"/>
              <a:gd name="connsiteX153" fmla="*/ 38375 w 730787"/>
              <a:gd name="connsiteY153" fmla="*/ 258934 h 730787"/>
              <a:gd name="connsiteX154" fmla="*/ 21520 w 730787"/>
              <a:gd name="connsiteY154" fmla="*/ 365320 h 730787"/>
              <a:gd name="connsiteX155" fmla="*/ 38302 w 730787"/>
              <a:gd name="connsiteY155" fmla="*/ 471743 h 730787"/>
              <a:gd name="connsiteX156" fmla="*/ 40726 w 730787"/>
              <a:gd name="connsiteY156" fmla="*/ 473579 h 730787"/>
              <a:gd name="connsiteX157" fmla="*/ 166428 w 730787"/>
              <a:gd name="connsiteY157" fmla="*/ 473616 h 730787"/>
              <a:gd name="connsiteX158" fmla="*/ 167056 w 730787"/>
              <a:gd name="connsiteY158" fmla="*/ 472922 h 730787"/>
              <a:gd name="connsiteX159" fmla="*/ 167053 w 730787"/>
              <a:gd name="connsiteY159" fmla="*/ 472882 h 730787"/>
              <a:gd name="connsiteX160" fmla="*/ 158019 w 730787"/>
              <a:gd name="connsiteY160" fmla="*/ 365394 h 730787"/>
              <a:gd name="connsiteX161" fmla="*/ 179465 w 730787"/>
              <a:gd name="connsiteY161" fmla="*/ 365357 h 730787"/>
              <a:gd name="connsiteX162" fmla="*/ 188903 w 730787"/>
              <a:gd name="connsiteY162" fmla="*/ 471743 h 730787"/>
              <a:gd name="connsiteX163" fmla="*/ 191216 w 730787"/>
              <a:gd name="connsiteY163" fmla="*/ 473690 h 730787"/>
              <a:gd name="connsiteX164" fmla="*/ 349786 w 730787"/>
              <a:gd name="connsiteY164" fmla="*/ 473690 h 730787"/>
              <a:gd name="connsiteX165" fmla="*/ 352614 w 730787"/>
              <a:gd name="connsiteY165" fmla="*/ 470862 h 730787"/>
              <a:gd name="connsiteX166" fmla="*/ 352504 w 730787"/>
              <a:gd name="connsiteY166" fmla="*/ 365394 h 730787"/>
              <a:gd name="connsiteX167" fmla="*/ 352614 w 730787"/>
              <a:gd name="connsiteY167" fmla="*/ 259925 h 730787"/>
              <a:gd name="connsiteX168" fmla="*/ 349823 w 730787"/>
              <a:gd name="connsiteY168" fmla="*/ 257097 h 730787"/>
              <a:gd name="connsiteX169" fmla="*/ 191253 w 730787"/>
              <a:gd name="connsiteY169" fmla="*/ 257061 h 730787"/>
              <a:gd name="connsiteX170" fmla="*/ 188903 w 730787"/>
              <a:gd name="connsiteY170" fmla="*/ 259007 h 730787"/>
              <a:gd name="connsiteX171" fmla="*/ 179465 w 730787"/>
              <a:gd name="connsiteY171" fmla="*/ 365357 h 730787"/>
              <a:gd name="connsiteX172" fmla="*/ 367340 w 730787"/>
              <a:gd name="connsiteY172" fmla="*/ 259558 h 730787"/>
              <a:gd name="connsiteX173" fmla="*/ 365504 w 730787"/>
              <a:gd name="connsiteY173" fmla="*/ 257722 h 730787"/>
              <a:gd name="connsiteX174" fmla="*/ 365357 w 730787"/>
              <a:gd name="connsiteY174" fmla="*/ 257722 h 730787"/>
              <a:gd name="connsiteX175" fmla="*/ 363521 w 730787"/>
              <a:gd name="connsiteY175" fmla="*/ 259558 h 730787"/>
              <a:gd name="connsiteX176" fmla="*/ 363521 w 730787"/>
              <a:gd name="connsiteY176" fmla="*/ 471229 h 730787"/>
              <a:gd name="connsiteX177" fmla="*/ 365357 w 730787"/>
              <a:gd name="connsiteY177" fmla="*/ 473065 h 730787"/>
              <a:gd name="connsiteX178" fmla="*/ 365504 w 730787"/>
              <a:gd name="connsiteY178" fmla="*/ 473065 h 730787"/>
              <a:gd name="connsiteX179" fmla="*/ 367340 w 730787"/>
              <a:gd name="connsiteY179" fmla="*/ 471229 h 730787"/>
              <a:gd name="connsiteX180" fmla="*/ 367340 w 730787"/>
              <a:gd name="connsiteY180" fmla="*/ 259558 h 730787"/>
              <a:gd name="connsiteX181" fmla="*/ 551359 w 730787"/>
              <a:gd name="connsiteY181" fmla="*/ 365357 h 730787"/>
              <a:gd name="connsiteX182" fmla="*/ 541921 w 730787"/>
              <a:gd name="connsiteY182" fmla="*/ 258897 h 730787"/>
              <a:gd name="connsiteX183" fmla="*/ 539607 w 730787"/>
              <a:gd name="connsiteY183" fmla="*/ 256987 h 730787"/>
              <a:gd name="connsiteX184" fmla="*/ 380927 w 730787"/>
              <a:gd name="connsiteY184" fmla="*/ 256987 h 730787"/>
              <a:gd name="connsiteX185" fmla="*/ 378100 w 730787"/>
              <a:gd name="connsiteY185" fmla="*/ 259815 h 730787"/>
              <a:gd name="connsiteX186" fmla="*/ 378210 w 730787"/>
              <a:gd name="connsiteY186" fmla="*/ 365357 h 730787"/>
              <a:gd name="connsiteX187" fmla="*/ 378100 w 730787"/>
              <a:gd name="connsiteY187" fmla="*/ 470899 h 730787"/>
              <a:gd name="connsiteX188" fmla="*/ 380891 w 730787"/>
              <a:gd name="connsiteY188" fmla="*/ 473763 h 730787"/>
              <a:gd name="connsiteX189" fmla="*/ 380927 w 730787"/>
              <a:gd name="connsiteY189" fmla="*/ 473763 h 730787"/>
              <a:gd name="connsiteX190" fmla="*/ 539607 w 730787"/>
              <a:gd name="connsiteY190" fmla="*/ 473763 h 730787"/>
              <a:gd name="connsiteX191" fmla="*/ 541921 w 730787"/>
              <a:gd name="connsiteY191" fmla="*/ 471817 h 730787"/>
              <a:gd name="connsiteX192" fmla="*/ 551359 w 730787"/>
              <a:gd name="connsiteY192" fmla="*/ 365357 h 730787"/>
              <a:gd name="connsiteX193" fmla="*/ 572915 w 730787"/>
              <a:gd name="connsiteY193" fmla="*/ 365394 h 730787"/>
              <a:gd name="connsiteX194" fmla="*/ 563808 w 730787"/>
              <a:gd name="connsiteY194" fmla="*/ 473029 h 730787"/>
              <a:gd name="connsiteX195" fmla="*/ 564348 w 730787"/>
              <a:gd name="connsiteY195" fmla="*/ 473792 h 730787"/>
              <a:gd name="connsiteX196" fmla="*/ 564469 w 730787"/>
              <a:gd name="connsiteY196" fmla="*/ 473800 h 730787"/>
              <a:gd name="connsiteX197" fmla="*/ 690355 w 730787"/>
              <a:gd name="connsiteY197" fmla="*/ 473800 h 730787"/>
              <a:gd name="connsiteX198" fmla="*/ 692779 w 730787"/>
              <a:gd name="connsiteY198" fmla="*/ 471964 h 730787"/>
              <a:gd name="connsiteX199" fmla="*/ 709635 w 730787"/>
              <a:gd name="connsiteY199" fmla="*/ 365394 h 730787"/>
              <a:gd name="connsiteX200" fmla="*/ 692815 w 730787"/>
              <a:gd name="connsiteY200" fmla="*/ 258823 h 730787"/>
              <a:gd name="connsiteX201" fmla="*/ 690355 w 730787"/>
              <a:gd name="connsiteY201" fmla="*/ 256987 h 730787"/>
              <a:gd name="connsiteX202" fmla="*/ 564469 w 730787"/>
              <a:gd name="connsiteY202" fmla="*/ 256987 h 730787"/>
              <a:gd name="connsiteX203" fmla="*/ 563841 w 730787"/>
              <a:gd name="connsiteY203" fmla="*/ 257680 h 730787"/>
              <a:gd name="connsiteX204" fmla="*/ 563844 w 730787"/>
              <a:gd name="connsiteY204" fmla="*/ 257722 h 730787"/>
              <a:gd name="connsiteX205" fmla="*/ 572915 w 730787"/>
              <a:gd name="connsiteY205" fmla="*/ 365394 h 730787"/>
              <a:gd name="connsiteX206" fmla="*/ 264919 w 730787"/>
              <a:gd name="connsiteY206" fmla="*/ 685287 h 730787"/>
              <a:gd name="connsiteX207" fmla="*/ 243400 w 730787"/>
              <a:gd name="connsiteY207" fmla="*/ 660499 h 730787"/>
              <a:gd name="connsiteX208" fmla="*/ 171863 w 730787"/>
              <a:gd name="connsiteY208" fmla="*/ 494879 h 730787"/>
              <a:gd name="connsiteX209" fmla="*/ 168595 w 730787"/>
              <a:gd name="connsiteY209" fmla="*/ 492198 h 730787"/>
              <a:gd name="connsiteX210" fmla="*/ 46638 w 730787"/>
              <a:gd name="connsiteY210" fmla="*/ 492198 h 730787"/>
              <a:gd name="connsiteX211" fmla="*/ 45800 w 730787"/>
              <a:gd name="connsiteY211" fmla="*/ 493050 h 730787"/>
              <a:gd name="connsiteX212" fmla="*/ 45867 w 730787"/>
              <a:gd name="connsiteY212" fmla="*/ 493373 h 730787"/>
              <a:gd name="connsiteX213" fmla="*/ 203335 w 730787"/>
              <a:gd name="connsiteY213" fmla="*/ 668138 h 730787"/>
              <a:gd name="connsiteX214" fmla="*/ 275716 w 730787"/>
              <a:gd name="connsiteY214" fmla="*/ 697736 h 730787"/>
              <a:gd name="connsiteX215" fmla="*/ 276854 w 730787"/>
              <a:gd name="connsiteY215" fmla="*/ 695753 h 730787"/>
              <a:gd name="connsiteX216" fmla="*/ 264919 w 730787"/>
              <a:gd name="connsiteY216" fmla="*/ 685287 h 730787"/>
              <a:gd name="connsiteX217" fmla="*/ 351512 w 730787"/>
              <a:gd name="connsiteY217" fmla="*/ 707395 h 730787"/>
              <a:gd name="connsiteX218" fmla="*/ 352640 w 730787"/>
              <a:gd name="connsiteY218" fmla="*/ 706598 h 730787"/>
              <a:gd name="connsiteX219" fmla="*/ 352651 w 730787"/>
              <a:gd name="connsiteY219" fmla="*/ 706440 h 730787"/>
              <a:gd name="connsiteX220" fmla="*/ 352651 w 730787"/>
              <a:gd name="connsiteY220" fmla="*/ 495466 h 730787"/>
              <a:gd name="connsiteX221" fmla="*/ 349309 w 730787"/>
              <a:gd name="connsiteY221" fmla="*/ 492124 h 730787"/>
              <a:gd name="connsiteX222" fmla="*/ 193493 w 730787"/>
              <a:gd name="connsiteY222" fmla="*/ 492124 h 730787"/>
              <a:gd name="connsiteX223" fmla="*/ 192722 w 730787"/>
              <a:gd name="connsiteY223" fmla="*/ 493079 h 730787"/>
              <a:gd name="connsiteX224" fmla="*/ 351512 w 730787"/>
              <a:gd name="connsiteY224" fmla="*/ 707395 h 730787"/>
              <a:gd name="connsiteX225" fmla="*/ 367303 w 730787"/>
              <a:gd name="connsiteY225" fmla="*/ 494622 h 730787"/>
              <a:gd name="connsiteX226" fmla="*/ 365504 w 730787"/>
              <a:gd name="connsiteY226" fmla="*/ 492822 h 730787"/>
              <a:gd name="connsiteX227" fmla="*/ 365357 w 730787"/>
              <a:gd name="connsiteY227" fmla="*/ 492822 h 730787"/>
              <a:gd name="connsiteX228" fmla="*/ 363557 w 730787"/>
              <a:gd name="connsiteY228" fmla="*/ 494622 h 730787"/>
              <a:gd name="connsiteX229" fmla="*/ 363557 w 730787"/>
              <a:gd name="connsiteY229" fmla="*/ 707027 h 730787"/>
              <a:gd name="connsiteX230" fmla="*/ 365357 w 730787"/>
              <a:gd name="connsiteY230" fmla="*/ 708827 h 730787"/>
              <a:gd name="connsiteX231" fmla="*/ 365504 w 730787"/>
              <a:gd name="connsiteY231" fmla="*/ 708827 h 730787"/>
              <a:gd name="connsiteX232" fmla="*/ 367303 w 730787"/>
              <a:gd name="connsiteY232" fmla="*/ 707027 h 730787"/>
              <a:gd name="connsiteX233" fmla="*/ 367303 w 730787"/>
              <a:gd name="connsiteY233" fmla="*/ 494622 h 730787"/>
              <a:gd name="connsiteX234" fmla="*/ 518088 w 730787"/>
              <a:gd name="connsiteY234" fmla="*/ 537661 h 730787"/>
              <a:gd name="connsiteX235" fmla="*/ 520967 w 730787"/>
              <a:gd name="connsiteY235" fmla="*/ 532725 h 730787"/>
              <a:gd name="connsiteX236" fmla="*/ 521980 w 730787"/>
              <a:gd name="connsiteY236" fmla="*/ 532593 h 730787"/>
              <a:gd name="connsiteX237" fmla="*/ 529729 w 730787"/>
              <a:gd name="connsiteY237" fmla="*/ 532593 h 730787"/>
              <a:gd name="connsiteX238" fmla="*/ 532446 w 730787"/>
              <a:gd name="connsiteY238" fmla="*/ 530684 h 730787"/>
              <a:gd name="connsiteX239" fmla="*/ 536449 w 730787"/>
              <a:gd name="connsiteY239" fmla="*/ 519960 h 730787"/>
              <a:gd name="connsiteX240" fmla="*/ 536008 w 730787"/>
              <a:gd name="connsiteY240" fmla="*/ 517684 h 730787"/>
              <a:gd name="connsiteX241" fmla="*/ 534833 w 730787"/>
              <a:gd name="connsiteY241" fmla="*/ 516655 h 730787"/>
              <a:gd name="connsiteX242" fmla="*/ 533401 w 730787"/>
              <a:gd name="connsiteY242" fmla="*/ 513093 h 730787"/>
              <a:gd name="connsiteX243" fmla="*/ 537845 w 730787"/>
              <a:gd name="connsiteY243" fmla="*/ 493997 h 730787"/>
              <a:gd name="connsiteX244" fmla="*/ 536640 w 730787"/>
              <a:gd name="connsiteY244" fmla="*/ 492058 h 730787"/>
              <a:gd name="connsiteX245" fmla="*/ 536265 w 730787"/>
              <a:gd name="connsiteY245" fmla="*/ 492014 h 730787"/>
              <a:gd name="connsiteX246" fmla="*/ 379128 w 730787"/>
              <a:gd name="connsiteY246" fmla="*/ 492014 h 730787"/>
              <a:gd name="connsiteX247" fmla="*/ 378210 w 730787"/>
              <a:gd name="connsiteY247" fmla="*/ 492932 h 730787"/>
              <a:gd name="connsiteX248" fmla="*/ 378210 w 730787"/>
              <a:gd name="connsiteY248" fmla="*/ 705265 h 730787"/>
              <a:gd name="connsiteX249" fmla="*/ 380670 w 730787"/>
              <a:gd name="connsiteY249" fmla="*/ 707431 h 730787"/>
              <a:gd name="connsiteX250" fmla="*/ 498735 w 730787"/>
              <a:gd name="connsiteY250" fmla="*/ 604460 h 730787"/>
              <a:gd name="connsiteX251" fmla="*/ 505014 w 730787"/>
              <a:gd name="connsiteY251" fmla="*/ 599576 h 730787"/>
              <a:gd name="connsiteX252" fmla="*/ 507401 w 730787"/>
              <a:gd name="connsiteY252" fmla="*/ 597336 h 730787"/>
              <a:gd name="connsiteX253" fmla="*/ 522127 w 730787"/>
              <a:gd name="connsiteY253" fmla="*/ 557675 h 730787"/>
              <a:gd name="connsiteX254" fmla="*/ 522347 w 730787"/>
              <a:gd name="connsiteY254" fmla="*/ 553819 h 730787"/>
              <a:gd name="connsiteX255" fmla="*/ 518088 w 730787"/>
              <a:gd name="connsiteY255" fmla="*/ 537661 h 730787"/>
              <a:gd name="connsiteX256" fmla="*/ 688078 w 730787"/>
              <a:gd name="connsiteY256" fmla="*/ 656533 h 730787"/>
              <a:gd name="connsiteX257" fmla="*/ 698728 w 730787"/>
              <a:gd name="connsiteY257" fmla="*/ 641697 h 730787"/>
              <a:gd name="connsiteX258" fmla="*/ 698581 w 730787"/>
              <a:gd name="connsiteY258" fmla="*/ 638686 h 730787"/>
              <a:gd name="connsiteX259" fmla="*/ 643680 w 730787"/>
              <a:gd name="connsiteY259" fmla="*/ 599209 h 730787"/>
              <a:gd name="connsiteX260" fmla="*/ 641778 w 730787"/>
              <a:gd name="connsiteY260" fmla="*/ 588599 h 730787"/>
              <a:gd name="connsiteX261" fmla="*/ 641807 w 730787"/>
              <a:gd name="connsiteY261" fmla="*/ 588559 h 730787"/>
              <a:gd name="connsiteX262" fmla="*/ 664686 w 730787"/>
              <a:gd name="connsiteY262" fmla="*/ 557161 h 730787"/>
              <a:gd name="connsiteX263" fmla="*/ 663584 w 730787"/>
              <a:gd name="connsiteY263" fmla="*/ 554994 h 730787"/>
              <a:gd name="connsiteX264" fmla="*/ 546328 w 730787"/>
              <a:gd name="connsiteY264" fmla="*/ 553378 h 730787"/>
              <a:gd name="connsiteX265" fmla="*/ 545740 w 730787"/>
              <a:gd name="connsiteY265" fmla="*/ 553672 h 730787"/>
              <a:gd name="connsiteX266" fmla="*/ 545630 w 730787"/>
              <a:gd name="connsiteY266" fmla="*/ 554296 h 730787"/>
              <a:gd name="connsiteX267" fmla="*/ 584005 w 730787"/>
              <a:gd name="connsiteY267" fmla="*/ 665126 h 730787"/>
              <a:gd name="connsiteX268" fmla="*/ 586392 w 730787"/>
              <a:gd name="connsiteY268" fmla="*/ 665494 h 730787"/>
              <a:gd name="connsiteX269" fmla="*/ 609014 w 730787"/>
              <a:gd name="connsiteY269" fmla="*/ 633912 h 730787"/>
              <a:gd name="connsiteX270" fmla="*/ 619671 w 730787"/>
              <a:gd name="connsiteY270" fmla="*/ 632322 h 730787"/>
              <a:gd name="connsiteX271" fmla="*/ 619737 w 730787"/>
              <a:gd name="connsiteY271" fmla="*/ 632369 h 730787"/>
              <a:gd name="connsiteX272" fmla="*/ 674454 w 730787"/>
              <a:gd name="connsiteY272" fmla="*/ 672104 h 730787"/>
              <a:gd name="connsiteX273" fmla="*/ 677355 w 730787"/>
              <a:gd name="connsiteY273" fmla="*/ 671259 h 730787"/>
              <a:gd name="connsiteX274" fmla="*/ 688078 w 730787"/>
              <a:gd name="connsiteY274" fmla="*/ 656533 h 730787"/>
              <a:gd name="connsiteX275" fmla="*/ 227205 w 730787"/>
              <a:gd name="connsiteY275" fmla="*/ 692191 h 730787"/>
              <a:gd name="connsiteX276" fmla="*/ 228343 w 730787"/>
              <a:gd name="connsiteY276" fmla="*/ 692191 h 730787"/>
              <a:gd name="connsiteX277" fmla="*/ 227278 w 730787"/>
              <a:gd name="connsiteY277" fmla="*/ 691751 h 730787"/>
              <a:gd name="connsiteX278" fmla="*/ 227090 w 730787"/>
              <a:gd name="connsiteY278" fmla="*/ 692004 h 730787"/>
              <a:gd name="connsiteX279" fmla="*/ 227205 w 730787"/>
              <a:gd name="connsiteY279" fmla="*/ 692191 h 730787"/>
              <a:gd name="connsiteX280" fmla="*/ 238589 w 730787"/>
              <a:gd name="connsiteY280" fmla="*/ 695790 h 730787"/>
              <a:gd name="connsiteX281" fmla="*/ 237487 w 730787"/>
              <a:gd name="connsiteY281" fmla="*/ 695276 h 730787"/>
              <a:gd name="connsiteX282" fmla="*/ 237230 w 730787"/>
              <a:gd name="connsiteY282" fmla="*/ 696121 h 730787"/>
              <a:gd name="connsiteX283" fmla="*/ 240131 w 730787"/>
              <a:gd name="connsiteY283" fmla="*/ 698434 h 730787"/>
              <a:gd name="connsiteX284" fmla="*/ 238877 w 730787"/>
              <a:gd name="connsiteY284" fmla="*/ 696154 h 730787"/>
              <a:gd name="connsiteX285" fmla="*/ 238589 w 730787"/>
              <a:gd name="connsiteY285" fmla="*/ 695790 h 73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</a:cxnLst>
            <a:rect l="l" t="t" r="r" b="b"/>
            <a:pathLst>
              <a:path w="730787" h="730787">
                <a:moveTo>
                  <a:pt x="384453" y="0"/>
                </a:moveTo>
                <a:cubicBezTo>
                  <a:pt x="477755" y="6733"/>
                  <a:pt x="556390" y="41399"/>
                  <a:pt x="620361" y="103999"/>
                </a:cubicBezTo>
                <a:cubicBezTo>
                  <a:pt x="689720" y="171863"/>
                  <a:pt x="726527" y="256094"/>
                  <a:pt x="730787" y="356690"/>
                </a:cubicBezTo>
                <a:lnTo>
                  <a:pt x="730787" y="374134"/>
                </a:lnTo>
                <a:cubicBezTo>
                  <a:pt x="729145" y="424885"/>
                  <a:pt x="717567" y="473605"/>
                  <a:pt x="696047" y="520291"/>
                </a:cubicBezTo>
                <a:cubicBezTo>
                  <a:pt x="694604" y="523376"/>
                  <a:pt x="692276" y="524331"/>
                  <a:pt x="689070" y="523155"/>
                </a:cubicBezTo>
                <a:lnTo>
                  <a:pt x="681211" y="520218"/>
                </a:lnTo>
                <a:cubicBezTo>
                  <a:pt x="676925" y="518627"/>
                  <a:pt x="675581" y="515690"/>
                  <a:pt x="677171" y="511404"/>
                </a:cubicBezTo>
                <a:lnTo>
                  <a:pt x="683818" y="493483"/>
                </a:lnTo>
                <a:cubicBezTo>
                  <a:pt x="684186" y="492554"/>
                  <a:pt x="683866" y="492088"/>
                  <a:pt x="682864" y="492088"/>
                </a:cubicBezTo>
                <a:lnTo>
                  <a:pt x="561861" y="492088"/>
                </a:lnTo>
                <a:cubicBezTo>
                  <a:pt x="560587" y="492088"/>
                  <a:pt x="559805" y="492701"/>
                  <a:pt x="559511" y="493924"/>
                </a:cubicBezTo>
                <a:cubicBezTo>
                  <a:pt x="557822" y="501096"/>
                  <a:pt x="556144" y="508503"/>
                  <a:pt x="554480" y="516141"/>
                </a:cubicBezTo>
                <a:cubicBezTo>
                  <a:pt x="554113" y="517856"/>
                  <a:pt x="553610" y="518958"/>
                  <a:pt x="552974" y="519446"/>
                </a:cubicBezTo>
                <a:cubicBezTo>
                  <a:pt x="551873" y="520302"/>
                  <a:pt x="550687" y="520842"/>
                  <a:pt x="549412" y="521062"/>
                </a:cubicBezTo>
                <a:cubicBezTo>
                  <a:pt x="548189" y="521257"/>
                  <a:pt x="547356" y="521932"/>
                  <a:pt x="546915" y="523082"/>
                </a:cubicBezTo>
                <a:lnTo>
                  <a:pt x="544234" y="530316"/>
                </a:lnTo>
                <a:cubicBezTo>
                  <a:pt x="543599" y="532006"/>
                  <a:pt x="544187" y="532850"/>
                  <a:pt x="545997" y="532850"/>
                </a:cubicBezTo>
                <a:lnTo>
                  <a:pt x="680881" y="532850"/>
                </a:lnTo>
                <a:cubicBezTo>
                  <a:pt x="681666" y="532850"/>
                  <a:pt x="682427" y="533096"/>
                  <a:pt x="683047" y="533548"/>
                </a:cubicBezTo>
                <a:lnTo>
                  <a:pt x="695717" y="542545"/>
                </a:lnTo>
                <a:cubicBezTo>
                  <a:pt x="697516" y="543794"/>
                  <a:pt x="697964" y="546265"/>
                  <a:pt x="696715" y="548065"/>
                </a:cubicBezTo>
                <a:cubicBezTo>
                  <a:pt x="696701" y="548087"/>
                  <a:pt x="696686" y="548105"/>
                  <a:pt x="696671" y="548127"/>
                </a:cubicBezTo>
                <a:lnTo>
                  <a:pt x="668027" y="588559"/>
                </a:lnTo>
                <a:cubicBezTo>
                  <a:pt x="667242" y="589642"/>
                  <a:pt x="667499" y="591170"/>
                  <a:pt x="668600" y="591963"/>
                </a:cubicBezTo>
                <a:cubicBezTo>
                  <a:pt x="668608" y="591967"/>
                  <a:pt x="668611" y="591971"/>
                  <a:pt x="668615" y="591974"/>
                </a:cubicBezTo>
                <a:lnTo>
                  <a:pt x="724471" y="631598"/>
                </a:lnTo>
                <a:cubicBezTo>
                  <a:pt x="727207" y="633523"/>
                  <a:pt x="727868" y="637301"/>
                  <a:pt x="725943" y="640041"/>
                </a:cubicBezTo>
                <a:cubicBezTo>
                  <a:pt x="725943" y="640041"/>
                  <a:pt x="725940" y="640045"/>
                  <a:pt x="725940" y="640045"/>
                </a:cubicBezTo>
                <a:lnTo>
                  <a:pt x="684333" y="698691"/>
                </a:lnTo>
                <a:cubicBezTo>
                  <a:pt x="682599" y="701144"/>
                  <a:pt x="679210" y="701728"/>
                  <a:pt x="676757" y="699995"/>
                </a:cubicBezTo>
                <a:cubicBezTo>
                  <a:pt x="676749" y="699988"/>
                  <a:pt x="676738" y="699984"/>
                  <a:pt x="676731" y="699976"/>
                </a:cubicBezTo>
                <a:lnTo>
                  <a:pt x="619627" y="659508"/>
                </a:lnTo>
                <a:cubicBezTo>
                  <a:pt x="618720" y="658872"/>
                  <a:pt x="617937" y="659005"/>
                  <a:pt x="617276" y="659912"/>
                </a:cubicBezTo>
                <a:lnTo>
                  <a:pt x="591093" y="696855"/>
                </a:lnTo>
                <a:cubicBezTo>
                  <a:pt x="590535" y="697630"/>
                  <a:pt x="589514" y="697920"/>
                  <a:pt x="588632" y="697553"/>
                </a:cubicBezTo>
                <a:cubicBezTo>
                  <a:pt x="585867" y="696425"/>
                  <a:pt x="583969" y="696682"/>
                  <a:pt x="582940" y="698324"/>
                </a:cubicBezTo>
                <a:cubicBezTo>
                  <a:pt x="582132" y="699547"/>
                  <a:pt x="581093" y="699804"/>
                  <a:pt x="579819" y="699095"/>
                </a:cubicBezTo>
                <a:cubicBezTo>
                  <a:pt x="574703" y="696330"/>
                  <a:pt x="571729" y="693745"/>
                  <a:pt x="570895" y="691347"/>
                </a:cubicBezTo>
                <a:cubicBezTo>
                  <a:pt x="553147" y="640008"/>
                  <a:pt x="539460" y="600850"/>
                  <a:pt x="529839" y="573870"/>
                </a:cubicBezTo>
                <a:cubicBezTo>
                  <a:pt x="529204" y="572081"/>
                  <a:pt x="528554" y="572081"/>
                  <a:pt x="527893" y="573870"/>
                </a:cubicBezTo>
                <a:lnTo>
                  <a:pt x="517059" y="602954"/>
                </a:lnTo>
                <a:cubicBezTo>
                  <a:pt x="516644" y="604056"/>
                  <a:pt x="516839" y="605037"/>
                  <a:pt x="517647" y="605892"/>
                </a:cubicBezTo>
                <a:cubicBezTo>
                  <a:pt x="519310" y="607655"/>
                  <a:pt x="519457" y="609932"/>
                  <a:pt x="518088" y="612723"/>
                </a:cubicBezTo>
                <a:cubicBezTo>
                  <a:pt x="501342" y="646409"/>
                  <a:pt x="479650" y="674454"/>
                  <a:pt x="453015" y="696855"/>
                </a:cubicBezTo>
                <a:cubicBezTo>
                  <a:pt x="452133" y="697589"/>
                  <a:pt x="452243" y="697810"/>
                  <a:pt x="453345" y="697516"/>
                </a:cubicBezTo>
                <a:cubicBezTo>
                  <a:pt x="479932" y="690219"/>
                  <a:pt x="504537" y="680598"/>
                  <a:pt x="527158" y="668652"/>
                </a:cubicBezTo>
                <a:cubicBezTo>
                  <a:pt x="531223" y="666496"/>
                  <a:pt x="534418" y="667429"/>
                  <a:pt x="536743" y="671443"/>
                </a:cubicBezTo>
                <a:lnTo>
                  <a:pt x="540782" y="678457"/>
                </a:lnTo>
                <a:cubicBezTo>
                  <a:pt x="543012" y="682324"/>
                  <a:pt x="542141" y="685276"/>
                  <a:pt x="538175" y="687307"/>
                </a:cubicBezTo>
                <a:cubicBezTo>
                  <a:pt x="507596" y="702878"/>
                  <a:pt x="478710" y="713883"/>
                  <a:pt x="451509" y="720321"/>
                </a:cubicBezTo>
                <a:cubicBezTo>
                  <a:pt x="435891" y="724019"/>
                  <a:pt x="414859" y="727508"/>
                  <a:pt x="388419" y="730787"/>
                </a:cubicBezTo>
                <a:lnTo>
                  <a:pt x="346702" y="730787"/>
                </a:lnTo>
                <a:cubicBezTo>
                  <a:pt x="238565" y="722488"/>
                  <a:pt x="150993" y="678273"/>
                  <a:pt x="83985" y="598144"/>
                </a:cubicBezTo>
                <a:cubicBezTo>
                  <a:pt x="31374" y="535201"/>
                  <a:pt x="3379" y="460789"/>
                  <a:pt x="0" y="374905"/>
                </a:cubicBezTo>
                <a:lnTo>
                  <a:pt x="0" y="356727"/>
                </a:lnTo>
                <a:cubicBezTo>
                  <a:pt x="2595" y="284383"/>
                  <a:pt x="23160" y="219714"/>
                  <a:pt x="61695" y="162719"/>
                </a:cubicBezTo>
                <a:cubicBezTo>
                  <a:pt x="116926" y="81023"/>
                  <a:pt x="193983" y="29207"/>
                  <a:pt x="292866" y="7271"/>
                </a:cubicBezTo>
                <a:cubicBezTo>
                  <a:pt x="300676" y="5533"/>
                  <a:pt x="318437" y="3109"/>
                  <a:pt x="346151" y="0"/>
                </a:cubicBezTo>
                <a:lnTo>
                  <a:pt x="384453" y="0"/>
                </a:lnTo>
                <a:close/>
                <a:moveTo>
                  <a:pt x="367266" y="23796"/>
                </a:moveTo>
                <a:cubicBezTo>
                  <a:pt x="367266" y="22843"/>
                  <a:pt x="366494" y="22071"/>
                  <a:pt x="365540" y="22071"/>
                </a:cubicBezTo>
                <a:lnTo>
                  <a:pt x="365394" y="22071"/>
                </a:lnTo>
                <a:cubicBezTo>
                  <a:pt x="364440" y="22071"/>
                  <a:pt x="363668" y="22843"/>
                  <a:pt x="363668" y="23796"/>
                </a:cubicBezTo>
                <a:lnTo>
                  <a:pt x="363668" y="232603"/>
                </a:lnTo>
                <a:cubicBezTo>
                  <a:pt x="363668" y="233557"/>
                  <a:pt x="364440" y="234329"/>
                  <a:pt x="365394" y="234329"/>
                </a:cubicBezTo>
                <a:lnTo>
                  <a:pt x="365540" y="234329"/>
                </a:lnTo>
                <a:cubicBezTo>
                  <a:pt x="366494" y="234329"/>
                  <a:pt x="367266" y="233557"/>
                  <a:pt x="367266" y="232603"/>
                </a:cubicBezTo>
                <a:lnTo>
                  <a:pt x="367266" y="23796"/>
                </a:lnTo>
                <a:close/>
                <a:moveTo>
                  <a:pt x="351879" y="22989"/>
                </a:moveTo>
                <a:cubicBezTo>
                  <a:pt x="260549" y="36539"/>
                  <a:pt x="210937" y="154824"/>
                  <a:pt x="194044" y="233889"/>
                </a:cubicBezTo>
                <a:cubicBezTo>
                  <a:pt x="193897" y="234501"/>
                  <a:pt x="194154" y="234807"/>
                  <a:pt x="194815" y="234807"/>
                </a:cubicBezTo>
                <a:lnTo>
                  <a:pt x="348685" y="235541"/>
                </a:lnTo>
                <a:cubicBezTo>
                  <a:pt x="350888" y="235566"/>
                  <a:pt x="351990" y="234476"/>
                  <a:pt x="351990" y="232273"/>
                </a:cubicBezTo>
                <a:lnTo>
                  <a:pt x="352981" y="23907"/>
                </a:lnTo>
                <a:cubicBezTo>
                  <a:pt x="352967" y="23380"/>
                  <a:pt x="352528" y="22964"/>
                  <a:pt x="352001" y="22977"/>
                </a:cubicBezTo>
                <a:cubicBezTo>
                  <a:pt x="351961" y="22979"/>
                  <a:pt x="351920" y="22982"/>
                  <a:pt x="351879" y="22989"/>
                </a:cubicBezTo>
                <a:close/>
                <a:moveTo>
                  <a:pt x="378944" y="22878"/>
                </a:moveTo>
                <a:cubicBezTo>
                  <a:pt x="378423" y="22797"/>
                  <a:pt x="377934" y="23154"/>
                  <a:pt x="377854" y="23675"/>
                </a:cubicBezTo>
                <a:cubicBezTo>
                  <a:pt x="377846" y="23727"/>
                  <a:pt x="377843" y="23780"/>
                  <a:pt x="377843" y="23833"/>
                </a:cubicBezTo>
                <a:lnTo>
                  <a:pt x="378797" y="232089"/>
                </a:lnTo>
                <a:cubicBezTo>
                  <a:pt x="378797" y="234293"/>
                  <a:pt x="379899" y="235394"/>
                  <a:pt x="382102" y="235394"/>
                </a:cubicBezTo>
                <a:lnTo>
                  <a:pt x="535935" y="234660"/>
                </a:lnTo>
                <a:cubicBezTo>
                  <a:pt x="536596" y="234660"/>
                  <a:pt x="536853" y="234354"/>
                  <a:pt x="536706" y="233742"/>
                </a:cubicBezTo>
                <a:cubicBezTo>
                  <a:pt x="519814" y="154714"/>
                  <a:pt x="470238" y="36466"/>
                  <a:pt x="378944" y="22878"/>
                </a:cubicBezTo>
                <a:close/>
                <a:moveTo>
                  <a:pt x="464729" y="44802"/>
                </a:moveTo>
                <a:cubicBezTo>
                  <a:pt x="467766" y="47348"/>
                  <a:pt x="474938" y="55488"/>
                  <a:pt x="486249" y="69223"/>
                </a:cubicBezTo>
                <a:cubicBezTo>
                  <a:pt x="522935" y="113878"/>
                  <a:pt x="546805" y="176601"/>
                  <a:pt x="558373" y="232934"/>
                </a:cubicBezTo>
                <a:cubicBezTo>
                  <a:pt x="558714" y="234721"/>
                  <a:pt x="559805" y="235602"/>
                  <a:pt x="561641" y="235578"/>
                </a:cubicBezTo>
                <a:lnTo>
                  <a:pt x="682570" y="234696"/>
                </a:lnTo>
                <a:cubicBezTo>
                  <a:pt x="683036" y="234693"/>
                  <a:pt x="683411" y="234312"/>
                  <a:pt x="683407" y="233846"/>
                </a:cubicBezTo>
                <a:cubicBezTo>
                  <a:pt x="683407" y="233734"/>
                  <a:pt x="683385" y="233624"/>
                  <a:pt x="683341" y="233521"/>
                </a:cubicBezTo>
                <a:cubicBezTo>
                  <a:pt x="650412" y="157456"/>
                  <a:pt x="597934" y="100070"/>
                  <a:pt x="525910" y="61364"/>
                </a:cubicBezTo>
                <a:cubicBezTo>
                  <a:pt x="504489" y="49833"/>
                  <a:pt x="480494" y="40224"/>
                  <a:pt x="453933" y="32537"/>
                </a:cubicBezTo>
                <a:cubicBezTo>
                  <a:pt x="450701" y="31606"/>
                  <a:pt x="450323" y="32255"/>
                  <a:pt x="452794" y="34483"/>
                </a:cubicBezTo>
                <a:cubicBezTo>
                  <a:pt x="456294" y="37690"/>
                  <a:pt x="460275" y="41130"/>
                  <a:pt x="464729" y="44802"/>
                </a:cubicBezTo>
                <a:close/>
                <a:moveTo>
                  <a:pt x="237230" y="34813"/>
                </a:moveTo>
                <a:cubicBezTo>
                  <a:pt x="236716" y="35303"/>
                  <a:pt x="236814" y="35536"/>
                  <a:pt x="237524" y="35511"/>
                </a:cubicBezTo>
                <a:cubicBezTo>
                  <a:pt x="238112" y="35511"/>
                  <a:pt x="238491" y="35462"/>
                  <a:pt x="238663" y="35364"/>
                </a:cubicBezTo>
                <a:cubicBezTo>
                  <a:pt x="239838" y="34605"/>
                  <a:pt x="239776" y="34226"/>
                  <a:pt x="238479" y="34226"/>
                </a:cubicBezTo>
                <a:cubicBezTo>
                  <a:pt x="238014" y="34226"/>
                  <a:pt x="237598" y="34422"/>
                  <a:pt x="237230" y="34813"/>
                </a:cubicBezTo>
                <a:close/>
                <a:moveTo>
                  <a:pt x="264809" y="45683"/>
                </a:moveTo>
                <a:cubicBezTo>
                  <a:pt x="269216" y="42036"/>
                  <a:pt x="273158" y="38620"/>
                  <a:pt x="276634" y="35438"/>
                </a:cubicBezTo>
                <a:cubicBezTo>
                  <a:pt x="279082" y="33210"/>
                  <a:pt x="278703" y="32561"/>
                  <a:pt x="275496" y="33491"/>
                </a:cubicBezTo>
                <a:cubicBezTo>
                  <a:pt x="249153" y="41179"/>
                  <a:pt x="225369" y="50776"/>
                  <a:pt x="204143" y="62282"/>
                </a:cubicBezTo>
                <a:cubicBezTo>
                  <a:pt x="132729" y="100866"/>
                  <a:pt x="80778" y="157958"/>
                  <a:pt x="48291" y="233558"/>
                </a:cubicBezTo>
                <a:cubicBezTo>
                  <a:pt x="48109" y="233966"/>
                  <a:pt x="48310" y="234445"/>
                  <a:pt x="48738" y="234627"/>
                </a:cubicBezTo>
                <a:cubicBezTo>
                  <a:pt x="48841" y="234670"/>
                  <a:pt x="48951" y="234694"/>
                  <a:pt x="49062" y="234696"/>
                </a:cubicBezTo>
                <a:lnTo>
                  <a:pt x="169109" y="235284"/>
                </a:lnTo>
                <a:cubicBezTo>
                  <a:pt x="170897" y="235284"/>
                  <a:pt x="171974" y="234403"/>
                  <a:pt x="172341" y="232640"/>
                </a:cubicBezTo>
                <a:cubicBezTo>
                  <a:pt x="183652" y="176711"/>
                  <a:pt x="207191" y="114392"/>
                  <a:pt x="243510" y="69957"/>
                </a:cubicBezTo>
                <a:cubicBezTo>
                  <a:pt x="254698" y="56321"/>
                  <a:pt x="261798" y="48229"/>
                  <a:pt x="264809" y="45683"/>
                </a:cubicBezTo>
                <a:close/>
                <a:moveTo>
                  <a:pt x="503288" y="38192"/>
                </a:moveTo>
                <a:cubicBezTo>
                  <a:pt x="502895" y="37653"/>
                  <a:pt x="502444" y="37482"/>
                  <a:pt x="501929" y="37678"/>
                </a:cubicBezTo>
                <a:cubicBezTo>
                  <a:pt x="501294" y="37898"/>
                  <a:pt x="501280" y="38143"/>
                  <a:pt x="501893" y="38412"/>
                </a:cubicBezTo>
                <a:cubicBezTo>
                  <a:pt x="503681" y="39196"/>
                  <a:pt x="504316" y="39318"/>
                  <a:pt x="503802" y="38779"/>
                </a:cubicBezTo>
                <a:cubicBezTo>
                  <a:pt x="503630" y="38608"/>
                  <a:pt x="503461" y="38412"/>
                  <a:pt x="503288" y="38192"/>
                </a:cubicBezTo>
                <a:close/>
                <a:moveTo>
                  <a:pt x="167771" y="71006"/>
                </a:moveTo>
                <a:cubicBezTo>
                  <a:pt x="167639" y="70853"/>
                  <a:pt x="167046" y="71146"/>
                  <a:pt x="166446" y="71662"/>
                </a:cubicBezTo>
                <a:cubicBezTo>
                  <a:pt x="166446" y="71662"/>
                  <a:pt x="166446" y="71662"/>
                  <a:pt x="166446" y="71662"/>
                </a:cubicBezTo>
                <a:cubicBezTo>
                  <a:pt x="165847" y="72178"/>
                  <a:pt x="165468" y="72720"/>
                  <a:pt x="165600" y="72874"/>
                </a:cubicBezTo>
                <a:cubicBezTo>
                  <a:pt x="165732" y="73028"/>
                  <a:pt x="166325" y="72735"/>
                  <a:pt x="166925" y="72219"/>
                </a:cubicBezTo>
                <a:cubicBezTo>
                  <a:pt x="166925" y="72219"/>
                  <a:pt x="166925" y="72219"/>
                  <a:pt x="166925" y="72219"/>
                </a:cubicBezTo>
                <a:cubicBezTo>
                  <a:pt x="167524" y="71703"/>
                  <a:pt x="167903" y="71160"/>
                  <a:pt x="167771" y="71006"/>
                </a:cubicBezTo>
                <a:close/>
                <a:moveTo>
                  <a:pt x="153575" y="80974"/>
                </a:moveTo>
                <a:cubicBezTo>
                  <a:pt x="152914" y="81366"/>
                  <a:pt x="152486" y="81709"/>
                  <a:pt x="152290" y="82002"/>
                </a:cubicBezTo>
                <a:cubicBezTo>
                  <a:pt x="151237" y="83740"/>
                  <a:pt x="151494" y="83887"/>
                  <a:pt x="153061" y="82443"/>
                </a:cubicBezTo>
                <a:cubicBezTo>
                  <a:pt x="154016" y="81562"/>
                  <a:pt x="154849" y="80619"/>
                  <a:pt x="155558" y="79615"/>
                </a:cubicBezTo>
                <a:cubicBezTo>
                  <a:pt x="155779" y="79297"/>
                  <a:pt x="155754" y="79273"/>
                  <a:pt x="155485" y="79542"/>
                </a:cubicBezTo>
                <a:cubicBezTo>
                  <a:pt x="154946" y="80056"/>
                  <a:pt x="154310" y="80533"/>
                  <a:pt x="153575" y="80974"/>
                </a:cubicBezTo>
                <a:close/>
                <a:moveTo>
                  <a:pt x="141856" y="89535"/>
                </a:moveTo>
                <a:cubicBezTo>
                  <a:pt x="141744" y="89417"/>
                  <a:pt x="137759" y="93217"/>
                  <a:pt x="132954" y="98021"/>
                </a:cubicBezTo>
                <a:cubicBezTo>
                  <a:pt x="132953" y="98023"/>
                  <a:pt x="132951" y="98025"/>
                  <a:pt x="132950" y="98026"/>
                </a:cubicBezTo>
                <a:cubicBezTo>
                  <a:pt x="128145" y="102831"/>
                  <a:pt x="124344" y="106818"/>
                  <a:pt x="124459" y="106933"/>
                </a:cubicBezTo>
                <a:cubicBezTo>
                  <a:pt x="124459" y="106933"/>
                  <a:pt x="124459" y="106933"/>
                  <a:pt x="124459" y="106933"/>
                </a:cubicBezTo>
                <a:cubicBezTo>
                  <a:pt x="124571" y="107050"/>
                  <a:pt x="128556" y="103251"/>
                  <a:pt x="133361" y="98447"/>
                </a:cubicBezTo>
                <a:cubicBezTo>
                  <a:pt x="133362" y="98445"/>
                  <a:pt x="133364" y="98443"/>
                  <a:pt x="133365" y="98442"/>
                </a:cubicBezTo>
                <a:cubicBezTo>
                  <a:pt x="138170" y="93637"/>
                  <a:pt x="141971" y="89650"/>
                  <a:pt x="141856" y="89535"/>
                </a:cubicBezTo>
                <a:cubicBezTo>
                  <a:pt x="141856" y="89535"/>
                  <a:pt x="141856" y="89535"/>
                  <a:pt x="141856" y="89535"/>
                </a:cubicBezTo>
                <a:close/>
                <a:moveTo>
                  <a:pt x="89628" y="141829"/>
                </a:moveTo>
                <a:cubicBezTo>
                  <a:pt x="89741" y="141945"/>
                  <a:pt x="93489" y="138371"/>
                  <a:pt x="97999" y="133845"/>
                </a:cubicBezTo>
                <a:cubicBezTo>
                  <a:pt x="98000" y="133844"/>
                  <a:pt x="98000" y="133843"/>
                  <a:pt x="98001" y="133842"/>
                </a:cubicBezTo>
                <a:cubicBezTo>
                  <a:pt x="102511" y="129317"/>
                  <a:pt x="106074" y="125555"/>
                  <a:pt x="105959" y="125441"/>
                </a:cubicBezTo>
                <a:cubicBezTo>
                  <a:pt x="105959" y="125441"/>
                  <a:pt x="105959" y="125441"/>
                  <a:pt x="105959" y="125441"/>
                </a:cubicBezTo>
                <a:cubicBezTo>
                  <a:pt x="105845" y="125325"/>
                  <a:pt x="102098" y="128899"/>
                  <a:pt x="97588" y="133424"/>
                </a:cubicBezTo>
                <a:cubicBezTo>
                  <a:pt x="97587" y="133426"/>
                  <a:pt x="97586" y="133426"/>
                  <a:pt x="97585" y="133427"/>
                </a:cubicBezTo>
                <a:cubicBezTo>
                  <a:pt x="93075" y="137953"/>
                  <a:pt x="89513" y="141714"/>
                  <a:pt x="89628" y="141829"/>
                </a:cubicBezTo>
                <a:cubicBezTo>
                  <a:pt x="89628" y="141829"/>
                  <a:pt x="89628" y="141829"/>
                  <a:pt x="89628" y="141829"/>
                </a:cubicBezTo>
                <a:close/>
                <a:moveTo>
                  <a:pt x="158019" y="365394"/>
                </a:moveTo>
                <a:cubicBezTo>
                  <a:pt x="158044" y="329405"/>
                  <a:pt x="161092" y="293576"/>
                  <a:pt x="167163" y="257905"/>
                </a:cubicBezTo>
                <a:cubicBezTo>
                  <a:pt x="167224" y="257546"/>
                  <a:pt x="166982" y="257204"/>
                  <a:pt x="166621" y="257143"/>
                </a:cubicBezTo>
                <a:cubicBezTo>
                  <a:pt x="166582" y="257137"/>
                  <a:pt x="166542" y="257134"/>
                  <a:pt x="166502" y="257134"/>
                </a:cubicBezTo>
                <a:lnTo>
                  <a:pt x="40836" y="257097"/>
                </a:lnTo>
                <a:cubicBezTo>
                  <a:pt x="39563" y="257097"/>
                  <a:pt x="38743" y="257710"/>
                  <a:pt x="38375" y="258934"/>
                </a:cubicBezTo>
                <a:cubicBezTo>
                  <a:pt x="27163" y="296318"/>
                  <a:pt x="21544" y="331780"/>
                  <a:pt x="21520" y="365320"/>
                </a:cubicBezTo>
                <a:cubicBezTo>
                  <a:pt x="21495" y="398859"/>
                  <a:pt x="27089" y="434334"/>
                  <a:pt x="38302" y="471743"/>
                </a:cubicBezTo>
                <a:cubicBezTo>
                  <a:pt x="38645" y="472966"/>
                  <a:pt x="39453" y="473579"/>
                  <a:pt x="40726" y="473579"/>
                </a:cubicBezTo>
                <a:lnTo>
                  <a:pt x="166428" y="473616"/>
                </a:lnTo>
                <a:cubicBezTo>
                  <a:pt x="166793" y="473598"/>
                  <a:pt x="167074" y="473289"/>
                  <a:pt x="167056" y="472922"/>
                </a:cubicBezTo>
                <a:cubicBezTo>
                  <a:pt x="167055" y="472911"/>
                  <a:pt x="167054" y="472896"/>
                  <a:pt x="167053" y="472882"/>
                </a:cubicBezTo>
                <a:cubicBezTo>
                  <a:pt x="161030" y="437187"/>
                  <a:pt x="158019" y="401356"/>
                  <a:pt x="158019" y="365394"/>
                </a:cubicBezTo>
                <a:close/>
                <a:moveTo>
                  <a:pt x="179465" y="365357"/>
                </a:moveTo>
                <a:cubicBezTo>
                  <a:pt x="179465" y="402153"/>
                  <a:pt x="182611" y="437617"/>
                  <a:pt x="188903" y="471743"/>
                </a:cubicBezTo>
                <a:cubicBezTo>
                  <a:pt x="189148" y="473040"/>
                  <a:pt x="189919" y="473690"/>
                  <a:pt x="191216" y="473690"/>
                </a:cubicBezTo>
                <a:lnTo>
                  <a:pt x="349786" y="473690"/>
                </a:lnTo>
                <a:cubicBezTo>
                  <a:pt x="351348" y="473690"/>
                  <a:pt x="352614" y="472423"/>
                  <a:pt x="352614" y="470862"/>
                </a:cubicBezTo>
                <a:cubicBezTo>
                  <a:pt x="352540" y="445964"/>
                  <a:pt x="352504" y="410809"/>
                  <a:pt x="352504" y="365394"/>
                </a:cubicBezTo>
                <a:cubicBezTo>
                  <a:pt x="352504" y="319955"/>
                  <a:pt x="352540" y="284799"/>
                  <a:pt x="352614" y="259925"/>
                </a:cubicBezTo>
                <a:cubicBezTo>
                  <a:pt x="352614" y="258378"/>
                  <a:pt x="351370" y="257118"/>
                  <a:pt x="349823" y="257097"/>
                </a:cubicBezTo>
                <a:lnTo>
                  <a:pt x="191253" y="257061"/>
                </a:lnTo>
                <a:cubicBezTo>
                  <a:pt x="189956" y="257061"/>
                  <a:pt x="189172" y="257710"/>
                  <a:pt x="188903" y="259007"/>
                </a:cubicBezTo>
                <a:cubicBezTo>
                  <a:pt x="182611" y="293135"/>
                  <a:pt x="179465" y="328585"/>
                  <a:pt x="179465" y="365357"/>
                </a:cubicBezTo>
                <a:close/>
                <a:moveTo>
                  <a:pt x="367340" y="259558"/>
                </a:moveTo>
                <a:cubicBezTo>
                  <a:pt x="367340" y="258544"/>
                  <a:pt x="366518" y="257722"/>
                  <a:pt x="365504" y="257722"/>
                </a:cubicBezTo>
                <a:lnTo>
                  <a:pt x="365357" y="257722"/>
                </a:lnTo>
                <a:cubicBezTo>
                  <a:pt x="364343" y="257722"/>
                  <a:pt x="363521" y="258544"/>
                  <a:pt x="363521" y="259558"/>
                </a:cubicBezTo>
                <a:lnTo>
                  <a:pt x="363521" y="471229"/>
                </a:lnTo>
                <a:cubicBezTo>
                  <a:pt x="363521" y="472243"/>
                  <a:pt x="364343" y="473065"/>
                  <a:pt x="365357" y="473065"/>
                </a:cubicBezTo>
                <a:lnTo>
                  <a:pt x="365504" y="473065"/>
                </a:lnTo>
                <a:cubicBezTo>
                  <a:pt x="366518" y="473065"/>
                  <a:pt x="367340" y="472243"/>
                  <a:pt x="367340" y="471229"/>
                </a:cubicBezTo>
                <a:lnTo>
                  <a:pt x="367340" y="259558"/>
                </a:lnTo>
                <a:close/>
                <a:moveTo>
                  <a:pt x="551359" y="365357"/>
                </a:moveTo>
                <a:cubicBezTo>
                  <a:pt x="551359" y="328560"/>
                  <a:pt x="548211" y="293074"/>
                  <a:pt x="541921" y="258897"/>
                </a:cubicBezTo>
                <a:cubicBezTo>
                  <a:pt x="541675" y="257624"/>
                  <a:pt x="540904" y="256987"/>
                  <a:pt x="539607" y="256987"/>
                </a:cubicBezTo>
                <a:lnTo>
                  <a:pt x="380927" y="256987"/>
                </a:lnTo>
                <a:cubicBezTo>
                  <a:pt x="379367" y="256987"/>
                  <a:pt x="378100" y="258253"/>
                  <a:pt x="378100" y="259815"/>
                </a:cubicBezTo>
                <a:cubicBezTo>
                  <a:pt x="378173" y="284713"/>
                  <a:pt x="378210" y="319894"/>
                  <a:pt x="378210" y="365357"/>
                </a:cubicBezTo>
                <a:cubicBezTo>
                  <a:pt x="378210" y="410820"/>
                  <a:pt x="378173" y="446000"/>
                  <a:pt x="378100" y="470899"/>
                </a:cubicBezTo>
                <a:cubicBezTo>
                  <a:pt x="378078" y="472459"/>
                  <a:pt x="379330" y="473741"/>
                  <a:pt x="380891" y="473763"/>
                </a:cubicBezTo>
                <a:cubicBezTo>
                  <a:pt x="380902" y="473763"/>
                  <a:pt x="380916" y="473763"/>
                  <a:pt x="380927" y="473763"/>
                </a:cubicBezTo>
                <a:lnTo>
                  <a:pt x="539607" y="473763"/>
                </a:lnTo>
                <a:cubicBezTo>
                  <a:pt x="540904" y="473763"/>
                  <a:pt x="541675" y="473113"/>
                  <a:pt x="541921" y="471817"/>
                </a:cubicBezTo>
                <a:cubicBezTo>
                  <a:pt x="548211" y="437639"/>
                  <a:pt x="551359" y="402153"/>
                  <a:pt x="551359" y="365357"/>
                </a:cubicBezTo>
                <a:close/>
                <a:moveTo>
                  <a:pt x="572915" y="365394"/>
                </a:moveTo>
                <a:cubicBezTo>
                  <a:pt x="572915" y="401430"/>
                  <a:pt x="569878" y="437308"/>
                  <a:pt x="563808" y="473029"/>
                </a:cubicBezTo>
                <a:cubicBezTo>
                  <a:pt x="563745" y="473388"/>
                  <a:pt x="563988" y="473730"/>
                  <a:pt x="564348" y="473792"/>
                </a:cubicBezTo>
                <a:cubicBezTo>
                  <a:pt x="564388" y="473796"/>
                  <a:pt x="564428" y="473800"/>
                  <a:pt x="564469" y="473800"/>
                </a:cubicBezTo>
                <a:lnTo>
                  <a:pt x="690355" y="473800"/>
                </a:lnTo>
                <a:cubicBezTo>
                  <a:pt x="691629" y="473800"/>
                  <a:pt x="692437" y="473186"/>
                  <a:pt x="692779" y="471964"/>
                </a:cubicBezTo>
                <a:cubicBezTo>
                  <a:pt x="704016" y="434506"/>
                  <a:pt x="709635" y="398984"/>
                  <a:pt x="709635" y="365394"/>
                </a:cubicBezTo>
                <a:cubicBezTo>
                  <a:pt x="709635" y="331804"/>
                  <a:pt x="704027" y="296281"/>
                  <a:pt x="692815" y="258823"/>
                </a:cubicBezTo>
                <a:cubicBezTo>
                  <a:pt x="692448" y="257599"/>
                  <a:pt x="691629" y="256987"/>
                  <a:pt x="690355" y="256987"/>
                </a:cubicBezTo>
                <a:lnTo>
                  <a:pt x="564469" y="256987"/>
                </a:lnTo>
                <a:cubicBezTo>
                  <a:pt x="564105" y="257005"/>
                  <a:pt x="563822" y="257316"/>
                  <a:pt x="563841" y="257680"/>
                </a:cubicBezTo>
                <a:cubicBezTo>
                  <a:pt x="563841" y="257694"/>
                  <a:pt x="563844" y="257708"/>
                  <a:pt x="563844" y="257722"/>
                </a:cubicBezTo>
                <a:cubicBezTo>
                  <a:pt x="569893" y="293465"/>
                  <a:pt x="572915" y="329356"/>
                  <a:pt x="572915" y="365394"/>
                </a:cubicBezTo>
                <a:close/>
                <a:moveTo>
                  <a:pt x="264919" y="685287"/>
                </a:moveTo>
                <a:cubicBezTo>
                  <a:pt x="261859" y="682691"/>
                  <a:pt x="254686" y="674428"/>
                  <a:pt x="243400" y="660499"/>
                </a:cubicBezTo>
                <a:cubicBezTo>
                  <a:pt x="206714" y="615183"/>
                  <a:pt x="183101" y="551763"/>
                  <a:pt x="171863" y="494879"/>
                </a:cubicBezTo>
                <a:cubicBezTo>
                  <a:pt x="171521" y="493090"/>
                  <a:pt x="170431" y="492198"/>
                  <a:pt x="168595" y="492198"/>
                </a:cubicBezTo>
                <a:lnTo>
                  <a:pt x="46638" y="492198"/>
                </a:lnTo>
                <a:cubicBezTo>
                  <a:pt x="46172" y="492202"/>
                  <a:pt x="45796" y="492583"/>
                  <a:pt x="45800" y="493050"/>
                </a:cubicBezTo>
                <a:cubicBezTo>
                  <a:pt x="45801" y="493160"/>
                  <a:pt x="45823" y="493270"/>
                  <a:pt x="45867" y="493373"/>
                </a:cubicBezTo>
                <a:cubicBezTo>
                  <a:pt x="78502" y="570319"/>
                  <a:pt x="130991" y="628576"/>
                  <a:pt x="203335" y="668138"/>
                </a:cubicBezTo>
                <a:cubicBezTo>
                  <a:pt x="224855" y="679915"/>
                  <a:pt x="248982" y="689778"/>
                  <a:pt x="275716" y="697736"/>
                </a:cubicBezTo>
                <a:cubicBezTo>
                  <a:pt x="278948" y="698691"/>
                  <a:pt x="279327" y="698030"/>
                  <a:pt x="276854" y="695753"/>
                </a:cubicBezTo>
                <a:cubicBezTo>
                  <a:pt x="273354" y="692496"/>
                  <a:pt x="269375" y="689007"/>
                  <a:pt x="264919" y="685287"/>
                </a:cubicBezTo>
                <a:close/>
                <a:moveTo>
                  <a:pt x="351512" y="707395"/>
                </a:moveTo>
                <a:cubicBezTo>
                  <a:pt x="352054" y="707475"/>
                  <a:pt x="352558" y="707119"/>
                  <a:pt x="352640" y="706598"/>
                </a:cubicBezTo>
                <a:cubicBezTo>
                  <a:pt x="352648" y="706546"/>
                  <a:pt x="352652" y="706491"/>
                  <a:pt x="352651" y="706440"/>
                </a:cubicBezTo>
                <a:lnTo>
                  <a:pt x="352651" y="495466"/>
                </a:lnTo>
                <a:cubicBezTo>
                  <a:pt x="352651" y="493237"/>
                  <a:pt x="351537" y="492124"/>
                  <a:pt x="349309" y="492124"/>
                </a:cubicBezTo>
                <a:lnTo>
                  <a:pt x="193493" y="492124"/>
                </a:lnTo>
                <a:cubicBezTo>
                  <a:pt x="192832" y="492124"/>
                  <a:pt x="192575" y="492444"/>
                  <a:pt x="192722" y="493079"/>
                </a:cubicBezTo>
                <a:cubicBezTo>
                  <a:pt x="209431" y="573209"/>
                  <a:pt x="259117" y="693219"/>
                  <a:pt x="351512" y="707395"/>
                </a:cubicBezTo>
                <a:close/>
                <a:moveTo>
                  <a:pt x="367303" y="494622"/>
                </a:moveTo>
                <a:cubicBezTo>
                  <a:pt x="367303" y="493626"/>
                  <a:pt x="366497" y="492822"/>
                  <a:pt x="365504" y="492822"/>
                </a:cubicBezTo>
                <a:lnTo>
                  <a:pt x="365357" y="492822"/>
                </a:lnTo>
                <a:cubicBezTo>
                  <a:pt x="364363" y="492822"/>
                  <a:pt x="363557" y="493626"/>
                  <a:pt x="363557" y="494622"/>
                </a:cubicBezTo>
                <a:lnTo>
                  <a:pt x="363557" y="707027"/>
                </a:lnTo>
                <a:cubicBezTo>
                  <a:pt x="363557" y="708022"/>
                  <a:pt x="364363" y="708827"/>
                  <a:pt x="365357" y="708827"/>
                </a:cubicBezTo>
                <a:lnTo>
                  <a:pt x="365504" y="708827"/>
                </a:lnTo>
                <a:cubicBezTo>
                  <a:pt x="366497" y="708827"/>
                  <a:pt x="367303" y="708022"/>
                  <a:pt x="367303" y="707027"/>
                </a:cubicBezTo>
                <a:lnTo>
                  <a:pt x="367303" y="494622"/>
                </a:lnTo>
                <a:close/>
                <a:moveTo>
                  <a:pt x="518088" y="537661"/>
                </a:moveTo>
                <a:cubicBezTo>
                  <a:pt x="517518" y="535505"/>
                  <a:pt x="518807" y="533295"/>
                  <a:pt x="520967" y="532725"/>
                </a:cubicBezTo>
                <a:cubicBezTo>
                  <a:pt x="521297" y="532637"/>
                  <a:pt x="521639" y="532593"/>
                  <a:pt x="521980" y="532593"/>
                </a:cubicBezTo>
                <a:lnTo>
                  <a:pt x="529729" y="532593"/>
                </a:lnTo>
                <a:cubicBezTo>
                  <a:pt x="531077" y="532593"/>
                  <a:pt x="531980" y="531958"/>
                  <a:pt x="532446" y="530684"/>
                </a:cubicBezTo>
                <a:lnTo>
                  <a:pt x="536449" y="519960"/>
                </a:lnTo>
                <a:cubicBezTo>
                  <a:pt x="536769" y="519105"/>
                  <a:pt x="536622" y="518345"/>
                  <a:pt x="536008" y="517684"/>
                </a:cubicBezTo>
                <a:cubicBezTo>
                  <a:pt x="535641" y="517291"/>
                  <a:pt x="535248" y="516949"/>
                  <a:pt x="534833" y="516655"/>
                </a:cubicBezTo>
                <a:cubicBezTo>
                  <a:pt x="533511" y="515800"/>
                  <a:pt x="533034" y="514610"/>
                  <a:pt x="533401" y="513093"/>
                </a:cubicBezTo>
                <a:lnTo>
                  <a:pt x="537845" y="493997"/>
                </a:lnTo>
                <a:cubicBezTo>
                  <a:pt x="538047" y="493127"/>
                  <a:pt x="537507" y="492260"/>
                  <a:pt x="536640" y="492058"/>
                </a:cubicBezTo>
                <a:cubicBezTo>
                  <a:pt x="536515" y="492029"/>
                  <a:pt x="536390" y="492014"/>
                  <a:pt x="536265" y="492014"/>
                </a:cubicBezTo>
                <a:lnTo>
                  <a:pt x="379128" y="492014"/>
                </a:lnTo>
                <a:cubicBezTo>
                  <a:pt x="378621" y="492014"/>
                  <a:pt x="378210" y="492426"/>
                  <a:pt x="378210" y="492932"/>
                </a:cubicBezTo>
                <a:lnTo>
                  <a:pt x="378210" y="705265"/>
                </a:lnTo>
                <a:cubicBezTo>
                  <a:pt x="378210" y="706928"/>
                  <a:pt x="379029" y="707652"/>
                  <a:pt x="380670" y="707431"/>
                </a:cubicBezTo>
                <a:cubicBezTo>
                  <a:pt x="433735" y="700233"/>
                  <a:pt x="476077" y="649189"/>
                  <a:pt x="498735" y="604460"/>
                </a:cubicBezTo>
                <a:cubicBezTo>
                  <a:pt x="500314" y="601302"/>
                  <a:pt x="501893" y="600567"/>
                  <a:pt x="505014" y="599576"/>
                </a:cubicBezTo>
                <a:cubicBezTo>
                  <a:pt x="506164" y="599209"/>
                  <a:pt x="506961" y="598463"/>
                  <a:pt x="507401" y="597336"/>
                </a:cubicBezTo>
                <a:lnTo>
                  <a:pt x="522127" y="557675"/>
                </a:lnTo>
                <a:cubicBezTo>
                  <a:pt x="522616" y="556401"/>
                  <a:pt x="522689" y="555115"/>
                  <a:pt x="522347" y="553819"/>
                </a:cubicBezTo>
                <a:lnTo>
                  <a:pt x="518088" y="537661"/>
                </a:lnTo>
                <a:close/>
                <a:moveTo>
                  <a:pt x="688078" y="656533"/>
                </a:moveTo>
                <a:cubicBezTo>
                  <a:pt x="694420" y="647745"/>
                  <a:pt x="697968" y="642799"/>
                  <a:pt x="698728" y="641697"/>
                </a:cubicBezTo>
                <a:cubicBezTo>
                  <a:pt x="699609" y="640401"/>
                  <a:pt x="699561" y="639395"/>
                  <a:pt x="698581" y="638686"/>
                </a:cubicBezTo>
                <a:lnTo>
                  <a:pt x="643680" y="599209"/>
                </a:lnTo>
                <a:cubicBezTo>
                  <a:pt x="640210" y="596704"/>
                  <a:pt x="639358" y="591956"/>
                  <a:pt x="641778" y="588599"/>
                </a:cubicBezTo>
                <a:cubicBezTo>
                  <a:pt x="641789" y="588585"/>
                  <a:pt x="641796" y="588574"/>
                  <a:pt x="641807" y="588559"/>
                </a:cubicBezTo>
                <a:lnTo>
                  <a:pt x="664686" y="557161"/>
                </a:lnTo>
                <a:cubicBezTo>
                  <a:pt x="665666" y="555791"/>
                  <a:pt x="665299" y="555068"/>
                  <a:pt x="663584" y="554994"/>
                </a:cubicBezTo>
                <a:cubicBezTo>
                  <a:pt x="660793" y="554847"/>
                  <a:pt x="621709" y="554307"/>
                  <a:pt x="546328" y="553378"/>
                </a:cubicBezTo>
                <a:cubicBezTo>
                  <a:pt x="546060" y="553378"/>
                  <a:pt x="545861" y="553478"/>
                  <a:pt x="545740" y="553672"/>
                </a:cubicBezTo>
                <a:cubicBezTo>
                  <a:pt x="545593" y="553845"/>
                  <a:pt x="545556" y="554050"/>
                  <a:pt x="545630" y="554296"/>
                </a:cubicBezTo>
                <a:cubicBezTo>
                  <a:pt x="570186" y="625587"/>
                  <a:pt x="582977" y="662530"/>
                  <a:pt x="584005" y="665126"/>
                </a:cubicBezTo>
                <a:cubicBezTo>
                  <a:pt x="584619" y="666742"/>
                  <a:pt x="585412" y="666863"/>
                  <a:pt x="586392" y="665494"/>
                </a:cubicBezTo>
                <a:lnTo>
                  <a:pt x="609014" y="633912"/>
                </a:lnTo>
                <a:cubicBezTo>
                  <a:pt x="611419" y="630544"/>
                  <a:pt x="616189" y="629836"/>
                  <a:pt x="619671" y="632322"/>
                </a:cubicBezTo>
                <a:cubicBezTo>
                  <a:pt x="619693" y="632336"/>
                  <a:pt x="619715" y="632355"/>
                  <a:pt x="619737" y="632369"/>
                </a:cubicBezTo>
                <a:lnTo>
                  <a:pt x="674454" y="672104"/>
                </a:lnTo>
                <a:cubicBezTo>
                  <a:pt x="675435" y="672790"/>
                  <a:pt x="676400" y="672508"/>
                  <a:pt x="677355" y="671259"/>
                </a:cubicBezTo>
                <a:cubicBezTo>
                  <a:pt x="678163" y="670205"/>
                  <a:pt x="681736" y="665299"/>
                  <a:pt x="688078" y="656533"/>
                </a:cubicBezTo>
                <a:close/>
                <a:moveTo>
                  <a:pt x="227205" y="692191"/>
                </a:moveTo>
                <a:cubicBezTo>
                  <a:pt x="227646" y="692459"/>
                  <a:pt x="228025" y="692459"/>
                  <a:pt x="228343" y="692191"/>
                </a:cubicBezTo>
                <a:cubicBezTo>
                  <a:pt x="228001" y="691798"/>
                  <a:pt x="227646" y="691651"/>
                  <a:pt x="227278" y="691751"/>
                </a:cubicBezTo>
                <a:cubicBezTo>
                  <a:pt x="227152" y="691754"/>
                  <a:pt x="227067" y="691868"/>
                  <a:pt x="227090" y="692004"/>
                </a:cubicBezTo>
                <a:cubicBezTo>
                  <a:pt x="227102" y="692077"/>
                  <a:pt x="227144" y="692147"/>
                  <a:pt x="227205" y="692191"/>
                </a:cubicBezTo>
                <a:close/>
                <a:moveTo>
                  <a:pt x="238589" y="695790"/>
                </a:moveTo>
                <a:cubicBezTo>
                  <a:pt x="238271" y="695397"/>
                  <a:pt x="237904" y="695228"/>
                  <a:pt x="237487" y="695276"/>
                </a:cubicBezTo>
                <a:cubicBezTo>
                  <a:pt x="236802" y="695375"/>
                  <a:pt x="236716" y="695654"/>
                  <a:pt x="237230" y="696121"/>
                </a:cubicBezTo>
                <a:cubicBezTo>
                  <a:pt x="239018" y="697711"/>
                  <a:pt x="239985" y="698482"/>
                  <a:pt x="240131" y="698434"/>
                </a:cubicBezTo>
                <a:cubicBezTo>
                  <a:pt x="240380" y="698390"/>
                  <a:pt x="239818" y="697369"/>
                  <a:pt x="238877" y="696154"/>
                </a:cubicBezTo>
                <a:cubicBezTo>
                  <a:pt x="238783" y="696032"/>
                  <a:pt x="238686" y="695911"/>
                  <a:pt x="238589" y="69579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pic>
        <p:nvPicPr>
          <p:cNvPr id="36" name="Graphic 35" descr="Stamp outline">
            <a:extLst>
              <a:ext uri="{FF2B5EF4-FFF2-40B4-BE49-F238E27FC236}">
                <a16:creationId xmlns:a16="http://schemas.microsoft.com/office/drawing/2014/main" id="{11A64A6E-4E5B-5889-625D-3DBB4302F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4882" y="2182104"/>
            <a:ext cx="1781907" cy="1781907"/>
          </a:xfrm>
          <a:prstGeom prst="rect">
            <a:avLst/>
          </a:prstGeom>
        </p:spPr>
      </p:pic>
      <p:pic>
        <p:nvPicPr>
          <p:cNvPr id="38" name="Graphic 37" descr="Phone Vibration outline">
            <a:extLst>
              <a:ext uri="{FF2B5EF4-FFF2-40B4-BE49-F238E27FC236}">
                <a16:creationId xmlns:a16="http://schemas.microsoft.com/office/drawing/2014/main" id="{F80D1C95-8D96-25CF-8979-456340AE3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58070" y="3000891"/>
            <a:ext cx="516155" cy="51615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9D46B81-BEAC-60AE-E505-CA0CD694064E}"/>
              </a:ext>
            </a:extLst>
          </p:cNvPr>
          <p:cNvSpPr txBox="1"/>
          <p:nvPr/>
        </p:nvSpPr>
        <p:spPr>
          <a:xfrm>
            <a:off x="9130623" y="3893178"/>
            <a:ext cx="215042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+mj-lt"/>
              </a:rPr>
              <a:t>… post a reply or phone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000000"/>
                </a:solidFill>
              </a:rPr>
              <a:t>p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ost a reply to the sender or phone the sender</a:t>
            </a:r>
          </a:p>
          <a:p>
            <a:pPr algn="ctr"/>
            <a:endParaRPr lang="en-GB" b="1" dirty="0"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6BF77D0-96A3-AE68-B2F2-9B5698343143}"/>
              </a:ext>
            </a:extLst>
          </p:cNvPr>
          <p:cNvSpPr txBox="1"/>
          <p:nvPr/>
        </p:nvSpPr>
        <p:spPr>
          <a:xfrm>
            <a:off x="9700741" y="2505410"/>
            <a:ext cx="7649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latin typeface="Century Gothic"/>
              </a:rPr>
              <a:t>6</a:t>
            </a:r>
            <a:r>
              <a:rPr lang="en-GB" sz="4000" b="1" baseline="30000" dirty="0">
                <a:solidFill>
                  <a:schemeClr val="accent1"/>
                </a:solidFill>
                <a:latin typeface="Century Gothic"/>
              </a:rPr>
              <a:t>%</a:t>
            </a:r>
            <a:endParaRPr kumimoji="0" lang="en-GB" sz="4000" b="1" i="0" u="none" strike="noStrike" kern="120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</a:endParaRPr>
          </a:p>
        </p:txBody>
      </p:sp>
      <p:grpSp>
        <p:nvGrpSpPr>
          <p:cNvPr id="9" name="Piggy_bank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02E4C86-DF24-5485-E60F-A8342E03F33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42956" y="2950598"/>
            <a:ext cx="985686" cy="777570"/>
            <a:chOff x="19" y="38"/>
            <a:chExt cx="431" cy="340"/>
          </a:xfrm>
          <a:solidFill>
            <a:schemeClr val="accent1"/>
          </a:solidFill>
        </p:grpSpPr>
        <p:sp>
          <p:nvSpPr>
            <p:cNvPr id="14" name="Piggy_Bank">
              <a:extLst>
                <a:ext uri="{FF2B5EF4-FFF2-40B4-BE49-F238E27FC236}">
                  <a16:creationId xmlns:a16="http://schemas.microsoft.com/office/drawing/2014/main" id="{2740AB23-0C6F-0886-89A8-4C2F2B786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" y="80"/>
              <a:ext cx="104" cy="13"/>
            </a:xfrm>
            <a:custGeom>
              <a:avLst/>
              <a:gdLst>
                <a:gd name="T0" fmla="*/ 111 w 227"/>
                <a:gd name="T1" fmla="*/ 1 h 27"/>
                <a:gd name="T2" fmla="*/ 0 w 227"/>
                <a:gd name="T3" fmla="*/ 10 h 27"/>
                <a:gd name="T4" fmla="*/ 2 w 227"/>
                <a:gd name="T5" fmla="*/ 20 h 27"/>
                <a:gd name="T6" fmla="*/ 225 w 227"/>
                <a:gd name="T7" fmla="*/ 27 h 27"/>
                <a:gd name="T8" fmla="*/ 227 w 227"/>
                <a:gd name="T9" fmla="*/ 17 h 27"/>
                <a:gd name="T10" fmla="*/ 111 w 227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27">
                  <a:moveTo>
                    <a:pt x="111" y="1"/>
                  </a:moveTo>
                  <a:cubicBezTo>
                    <a:pt x="73" y="0"/>
                    <a:pt x="36" y="2"/>
                    <a:pt x="0" y="10"/>
                  </a:cubicBezTo>
                  <a:lnTo>
                    <a:pt x="2" y="20"/>
                  </a:lnTo>
                  <a:cubicBezTo>
                    <a:pt x="72" y="4"/>
                    <a:pt x="147" y="10"/>
                    <a:pt x="225" y="27"/>
                  </a:cubicBezTo>
                  <a:lnTo>
                    <a:pt x="227" y="17"/>
                  </a:lnTo>
                  <a:cubicBezTo>
                    <a:pt x="188" y="9"/>
                    <a:pt x="149" y="3"/>
                    <a:pt x="111" y="1"/>
                  </a:cubicBezTo>
                  <a:close/>
                </a:path>
              </a:pathLst>
            </a:custGeom>
            <a:grp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Piggy_Bank">
              <a:extLst>
                <a:ext uri="{FF2B5EF4-FFF2-40B4-BE49-F238E27FC236}">
                  <a16:creationId xmlns:a16="http://schemas.microsoft.com/office/drawing/2014/main" id="{8923B877-238D-65D2-7004-11C00F9337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" y="38"/>
              <a:ext cx="69" cy="48"/>
            </a:xfrm>
            <a:custGeom>
              <a:avLst/>
              <a:gdLst>
                <a:gd name="T0" fmla="*/ 0 w 150"/>
                <a:gd name="T1" fmla="*/ 66 h 104"/>
                <a:gd name="T2" fmla="*/ 17 w 150"/>
                <a:gd name="T3" fmla="*/ 98 h 104"/>
                <a:gd name="T4" fmla="*/ 26 w 150"/>
                <a:gd name="T5" fmla="*/ 98 h 104"/>
                <a:gd name="T6" fmla="*/ 33 w 150"/>
                <a:gd name="T7" fmla="*/ 94 h 104"/>
                <a:gd name="T8" fmla="*/ 30 w 150"/>
                <a:gd name="T9" fmla="*/ 85 h 104"/>
                <a:gd name="T10" fmla="*/ 27 w 150"/>
                <a:gd name="T11" fmla="*/ 62 h 104"/>
                <a:gd name="T12" fmla="*/ 29 w 150"/>
                <a:gd name="T13" fmla="*/ 50 h 104"/>
                <a:gd name="T14" fmla="*/ 39 w 150"/>
                <a:gd name="T15" fmla="*/ 27 h 104"/>
                <a:gd name="T16" fmla="*/ 45 w 150"/>
                <a:gd name="T17" fmla="*/ 21 h 104"/>
                <a:gd name="T18" fmla="*/ 55 w 150"/>
                <a:gd name="T19" fmla="*/ 14 h 104"/>
                <a:gd name="T20" fmla="*/ 63 w 150"/>
                <a:gd name="T21" fmla="*/ 10 h 104"/>
                <a:gd name="T22" fmla="*/ 74 w 150"/>
                <a:gd name="T23" fmla="*/ 8 h 104"/>
                <a:gd name="T24" fmla="*/ 140 w 150"/>
                <a:gd name="T25" fmla="*/ 72 h 104"/>
                <a:gd name="T26" fmla="*/ 149 w 150"/>
                <a:gd name="T27" fmla="*/ 72 h 104"/>
                <a:gd name="T28" fmla="*/ 63 w 150"/>
                <a:gd name="T29" fmla="*/ 0 h 104"/>
                <a:gd name="T30" fmla="*/ 61 w 150"/>
                <a:gd name="T31" fmla="*/ 5 h 104"/>
                <a:gd name="T32" fmla="*/ 46 w 150"/>
                <a:gd name="T33" fmla="*/ 7 h 104"/>
                <a:gd name="T34" fmla="*/ 42 w 150"/>
                <a:gd name="T35" fmla="*/ 9 h 104"/>
                <a:gd name="T36" fmla="*/ 44 w 150"/>
                <a:gd name="T37" fmla="*/ 12 h 104"/>
                <a:gd name="T38" fmla="*/ 37 w 150"/>
                <a:gd name="T39" fmla="*/ 12 h 104"/>
                <a:gd name="T40" fmla="*/ 36 w 150"/>
                <a:gd name="T41" fmla="*/ 19 h 104"/>
                <a:gd name="T42" fmla="*/ 26 w 150"/>
                <a:gd name="T43" fmla="*/ 21 h 104"/>
                <a:gd name="T44" fmla="*/ 31 w 150"/>
                <a:gd name="T45" fmla="*/ 25 h 104"/>
                <a:gd name="T46" fmla="*/ 24 w 150"/>
                <a:gd name="T47" fmla="*/ 24 h 104"/>
                <a:gd name="T48" fmla="*/ 26 w 150"/>
                <a:gd name="T49" fmla="*/ 33 h 104"/>
                <a:gd name="T50" fmla="*/ 19 w 150"/>
                <a:gd name="T51" fmla="*/ 31 h 104"/>
                <a:gd name="T52" fmla="*/ 23 w 150"/>
                <a:gd name="T53" fmla="*/ 40 h 104"/>
                <a:gd name="T54" fmla="*/ 13 w 150"/>
                <a:gd name="T55" fmla="*/ 43 h 104"/>
                <a:gd name="T56" fmla="*/ 20 w 150"/>
                <a:gd name="T57" fmla="*/ 47 h 104"/>
                <a:gd name="T58" fmla="*/ 11 w 150"/>
                <a:gd name="T59" fmla="*/ 50 h 104"/>
                <a:gd name="T60" fmla="*/ 19 w 150"/>
                <a:gd name="T61" fmla="*/ 54 h 104"/>
                <a:gd name="T62" fmla="*/ 10 w 150"/>
                <a:gd name="T63" fmla="*/ 57 h 104"/>
                <a:gd name="T64" fmla="*/ 18 w 150"/>
                <a:gd name="T65" fmla="*/ 61 h 104"/>
                <a:gd name="T66" fmla="*/ 9 w 150"/>
                <a:gd name="T67" fmla="*/ 63 h 104"/>
                <a:gd name="T68" fmla="*/ 9 w 150"/>
                <a:gd name="T69" fmla="*/ 67 h 104"/>
                <a:gd name="T70" fmla="*/ 18 w 150"/>
                <a:gd name="T71" fmla="*/ 70 h 104"/>
                <a:gd name="T72" fmla="*/ 9 w 150"/>
                <a:gd name="T73" fmla="*/ 69 h 104"/>
                <a:gd name="T74" fmla="*/ 20 w 150"/>
                <a:gd name="T75" fmla="*/ 80 h 104"/>
                <a:gd name="T76" fmla="*/ 11 w 150"/>
                <a:gd name="T77" fmla="*/ 83 h 104"/>
                <a:gd name="T78" fmla="*/ 21 w 150"/>
                <a:gd name="T79" fmla="*/ 86 h 104"/>
                <a:gd name="T80" fmla="*/ 13 w 150"/>
                <a:gd name="T81" fmla="*/ 88 h 104"/>
                <a:gd name="T82" fmla="*/ 23 w 150"/>
                <a:gd name="T83" fmla="*/ 9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0" h="104">
                  <a:moveTo>
                    <a:pt x="63" y="0"/>
                  </a:moveTo>
                  <a:cubicBezTo>
                    <a:pt x="44" y="0"/>
                    <a:pt x="28" y="7"/>
                    <a:pt x="17" y="19"/>
                  </a:cubicBezTo>
                  <a:cubicBezTo>
                    <a:pt x="6" y="31"/>
                    <a:pt x="0" y="48"/>
                    <a:pt x="0" y="66"/>
                  </a:cubicBezTo>
                  <a:cubicBezTo>
                    <a:pt x="1" y="78"/>
                    <a:pt x="4" y="90"/>
                    <a:pt x="10" y="100"/>
                  </a:cubicBezTo>
                  <a:cubicBezTo>
                    <a:pt x="15" y="99"/>
                    <a:pt x="21" y="98"/>
                    <a:pt x="26" y="98"/>
                  </a:cubicBezTo>
                  <a:lnTo>
                    <a:pt x="17" y="98"/>
                  </a:lnTo>
                  <a:cubicBezTo>
                    <a:pt x="17" y="97"/>
                    <a:pt x="16" y="96"/>
                    <a:pt x="16" y="94"/>
                  </a:cubicBezTo>
                  <a:lnTo>
                    <a:pt x="25" y="95"/>
                  </a:lnTo>
                  <a:cubicBezTo>
                    <a:pt x="25" y="96"/>
                    <a:pt x="26" y="97"/>
                    <a:pt x="26" y="98"/>
                  </a:cubicBezTo>
                  <a:cubicBezTo>
                    <a:pt x="29" y="98"/>
                    <a:pt x="32" y="98"/>
                    <a:pt x="35" y="98"/>
                  </a:cubicBezTo>
                  <a:cubicBezTo>
                    <a:pt x="35" y="97"/>
                    <a:pt x="35" y="96"/>
                    <a:pt x="34" y="96"/>
                  </a:cubicBezTo>
                  <a:cubicBezTo>
                    <a:pt x="34" y="95"/>
                    <a:pt x="34" y="95"/>
                    <a:pt x="33" y="94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2" y="92"/>
                    <a:pt x="32" y="91"/>
                    <a:pt x="32" y="90"/>
                  </a:cubicBezTo>
                  <a:cubicBezTo>
                    <a:pt x="31" y="88"/>
                    <a:pt x="30" y="87"/>
                    <a:pt x="30" y="85"/>
                  </a:cubicBezTo>
                  <a:cubicBezTo>
                    <a:pt x="29" y="83"/>
                    <a:pt x="29" y="81"/>
                    <a:pt x="29" y="79"/>
                  </a:cubicBezTo>
                  <a:cubicBezTo>
                    <a:pt x="28" y="75"/>
                    <a:pt x="27" y="71"/>
                    <a:pt x="27" y="67"/>
                  </a:cubicBezTo>
                  <a:cubicBezTo>
                    <a:pt x="27" y="65"/>
                    <a:pt x="27" y="64"/>
                    <a:pt x="27" y="62"/>
                  </a:cubicBezTo>
                  <a:cubicBezTo>
                    <a:pt x="27" y="62"/>
                    <a:pt x="27" y="61"/>
                    <a:pt x="27" y="61"/>
                  </a:cubicBezTo>
                  <a:cubicBezTo>
                    <a:pt x="27" y="59"/>
                    <a:pt x="28" y="57"/>
                    <a:pt x="28" y="56"/>
                  </a:cubicBezTo>
                  <a:cubicBezTo>
                    <a:pt x="28" y="54"/>
                    <a:pt x="28" y="52"/>
                    <a:pt x="29" y="50"/>
                  </a:cubicBezTo>
                  <a:cubicBezTo>
                    <a:pt x="29" y="49"/>
                    <a:pt x="30" y="47"/>
                    <a:pt x="30" y="46"/>
                  </a:cubicBezTo>
                  <a:cubicBezTo>
                    <a:pt x="30" y="45"/>
                    <a:pt x="31" y="44"/>
                    <a:pt x="31" y="43"/>
                  </a:cubicBezTo>
                  <a:cubicBezTo>
                    <a:pt x="33" y="37"/>
                    <a:pt x="35" y="32"/>
                    <a:pt x="39" y="27"/>
                  </a:cubicBezTo>
                  <a:cubicBezTo>
                    <a:pt x="41" y="26"/>
                    <a:pt x="42" y="25"/>
                    <a:pt x="43" y="24"/>
                  </a:cubicBezTo>
                  <a:cubicBezTo>
                    <a:pt x="43" y="23"/>
                    <a:pt x="43" y="23"/>
                    <a:pt x="44" y="23"/>
                  </a:cubicBezTo>
                  <a:cubicBezTo>
                    <a:pt x="44" y="22"/>
                    <a:pt x="45" y="22"/>
                    <a:pt x="45" y="21"/>
                  </a:cubicBezTo>
                  <a:cubicBezTo>
                    <a:pt x="46" y="20"/>
                    <a:pt x="47" y="20"/>
                    <a:pt x="47" y="19"/>
                  </a:cubicBezTo>
                  <a:cubicBezTo>
                    <a:pt x="49" y="18"/>
                    <a:pt x="50" y="17"/>
                    <a:pt x="51" y="16"/>
                  </a:cubicBezTo>
                  <a:cubicBezTo>
                    <a:pt x="52" y="15"/>
                    <a:pt x="54" y="15"/>
                    <a:pt x="55" y="14"/>
                  </a:cubicBezTo>
                  <a:cubicBezTo>
                    <a:pt x="56" y="13"/>
                    <a:pt x="58" y="12"/>
                    <a:pt x="59" y="12"/>
                  </a:cubicBezTo>
                  <a:cubicBezTo>
                    <a:pt x="60" y="12"/>
                    <a:pt x="60" y="11"/>
                    <a:pt x="60" y="11"/>
                  </a:cubicBezTo>
                  <a:cubicBezTo>
                    <a:pt x="61" y="11"/>
                    <a:pt x="62" y="11"/>
                    <a:pt x="63" y="10"/>
                  </a:cubicBezTo>
                  <a:cubicBezTo>
                    <a:pt x="63" y="10"/>
                    <a:pt x="64" y="10"/>
                    <a:pt x="64" y="10"/>
                  </a:cubicBezTo>
                  <a:cubicBezTo>
                    <a:pt x="66" y="9"/>
                    <a:pt x="67" y="9"/>
                    <a:pt x="69" y="9"/>
                  </a:cubicBezTo>
                  <a:cubicBezTo>
                    <a:pt x="70" y="8"/>
                    <a:pt x="72" y="8"/>
                    <a:pt x="74" y="8"/>
                  </a:cubicBezTo>
                  <a:cubicBezTo>
                    <a:pt x="76" y="7"/>
                    <a:pt x="79" y="7"/>
                    <a:pt x="82" y="7"/>
                  </a:cubicBezTo>
                  <a:cubicBezTo>
                    <a:pt x="97" y="8"/>
                    <a:pt x="111" y="15"/>
                    <a:pt x="122" y="27"/>
                  </a:cubicBezTo>
                  <a:cubicBezTo>
                    <a:pt x="133" y="38"/>
                    <a:pt x="140" y="54"/>
                    <a:pt x="140" y="72"/>
                  </a:cubicBezTo>
                  <a:cubicBezTo>
                    <a:pt x="141" y="83"/>
                    <a:pt x="138" y="93"/>
                    <a:pt x="134" y="102"/>
                  </a:cubicBezTo>
                  <a:cubicBezTo>
                    <a:pt x="137" y="103"/>
                    <a:pt x="140" y="103"/>
                    <a:pt x="143" y="104"/>
                  </a:cubicBezTo>
                  <a:cubicBezTo>
                    <a:pt x="147" y="95"/>
                    <a:pt x="150" y="84"/>
                    <a:pt x="149" y="72"/>
                  </a:cubicBezTo>
                  <a:cubicBezTo>
                    <a:pt x="149" y="54"/>
                    <a:pt x="141" y="36"/>
                    <a:pt x="129" y="24"/>
                  </a:cubicBezTo>
                  <a:cubicBezTo>
                    <a:pt x="117" y="11"/>
                    <a:pt x="100" y="2"/>
                    <a:pt x="81" y="1"/>
                  </a:cubicBezTo>
                  <a:cubicBezTo>
                    <a:pt x="74" y="1"/>
                    <a:pt x="70" y="1"/>
                    <a:pt x="63" y="0"/>
                  </a:cubicBezTo>
                  <a:close/>
                  <a:moveTo>
                    <a:pt x="60" y="3"/>
                  </a:moveTo>
                  <a:cubicBezTo>
                    <a:pt x="61" y="2"/>
                    <a:pt x="71" y="3"/>
                    <a:pt x="75" y="3"/>
                  </a:cubicBezTo>
                  <a:cubicBezTo>
                    <a:pt x="73" y="3"/>
                    <a:pt x="69" y="3"/>
                    <a:pt x="61" y="5"/>
                  </a:cubicBezTo>
                  <a:lnTo>
                    <a:pt x="53" y="5"/>
                  </a:lnTo>
                  <a:cubicBezTo>
                    <a:pt x="55" y="4"/>
                    <a:pt x="57" y="3"/>
                    <a:pt x="60" y="3"/>
                  </a:cubicBezTo>
                  <a:close/>
                  <a:moveTo>
                    <a:pt x="46" y="7"/>
                  </a:moveTo>
                  <a:lnTo>
                    <a:pt x="54" y="8"/>
                  </a:lnTo>
                  <a:cubicBezTo>
                    <a:pt x="53" y="8"/>
                    <a:pt x="52" y="9"/>
                    <a:pt x="50" y="9"/>
                  </a:cubicBezTo>
                  <a:lnTo>
                    <a:pt x="42" y="9"/>
                  </a:lnTo>
                  <a:cubicBezTo>
                    <a:pt x="43" y="8"/>
                    <a:pt x="44" y="8"/>
                    <a:pt x="46" y="7"/>
                  </a:cubicBezTo>
                  <a:close/>
                  <a:moveTo>
                    <a:pt x="37" y="12"/>
                  </a:moveTo>
                  <a:lnTo>
                    <a:pt x="44" y="12"/>
                  </a:lnTo>
                  <a:cubicBezTo>
                    <a:pt x="43" y="13"/>
                    <a:pt x="41" y="14"/>
                    <a:pt x="40" y="15"/>
                  </a:cubicBezTo>
                  <a:lnTo>
                    <a:pt x="33" y="15"/>
                  </a:lnTo>
                  <a:cubicBezTo>
                    <a:pt x="34" y="14"/>
                    <a:pt x="35" y="13"/>
                    <a:pt x="37" y="12"/>
                  </a:cubicBezTo>
                  <a:close/>
                  <a:moveTo>
                    <a:pt x="30" y="18"/>
                  </a:moveTo>
                  <a:lnTo>
                    <a:pt x="37" y="18"/>
                  </a:lnTo>
                  <a:cubicBezTo>
                    <a:pt x="37" y="18"/>
                    <a:pt x="36" y="19"/>
                    <a:pt x="36" y="19"/>
                  </a:cubicBezTo>
                  <a:cubicBezTo>
                    <a:pt x="36" y="19"/>
                    <a:pt x="35" y="20"/>
                    <a:pt x="35" y="20"/>
                  </a:cubicBezTo>
                  <a:cubicBezTo>
                    <a:pt x="35" y="21"/>
                    <a:pt x="34" y="21"/>
                    <a:pt x="34" y="22"/>
                  </a:cubicBezTo>
                  <a:lnTo>
                    <a:pt x="26" y="21"/>
                  </a:lnTo>
                  <a:cubicBezTo>
                    <a:pt x="27" y="20"/>
                    <a:pt x="29" y="19"/>
                    <a:pt x="30" y="18"/>
                  </a:cubicBezTo>
                  <a:close/>
                  <a:moveTo>
                    <a:pt x="24" y="24"/>
                  </a:moveTo>
                  <a:lnTo>
                    <a:pt x="31" y="25"/>
                  </a:lnTo>
                  <a:cubicBezTo>
                    <a:pt x="30" y="26"/>
                    <a:pt x="30" y="27"/>
                    <a:pt x="29" y="28"/>
                  </a:cubicBezTo>
                  <a:lnTo>
                    <a:pt x="21" y="28"/>
                  </a:lnTo>
                  <a:cubicBezTo>
                    <a:pt x="22" y="26"/>
                    <a:pt x="23" y="26"/>
                    <a:pt x="24" y="24"/>
                  </a:cubicBezTo>
                  <a:close/>
                  <a:moveTo>
                    <a:pt x="19" y="31"/>
                  </a:moveTo>
                  <a:lnTo>
                    <a:pt x="27" y="31"/>
                  </a:lnTo>
                  <a:cubicBezTo>
                    <a:pt x="27" y="32"/>
                    <a:pt x="26" y="32"/>
                    <a:pt x="26" y="33"/>
                  </a:cubicBezTo>
                  <a:cubicBezTo>
                    <a:pt x="26" y="34"/>
                    <a:pt x="25" y="34"/>
                    <a:pt x="25" y="35"/>
                  </a:cubicBezTo>
                  <a:lnTo>
                    <a:pt x="16" y="35"/>
                  </a:lnTo>
                  <a:cubicBezTo>
                    <a:pt x="17" y="33"/>
                    <a:pt x="18" y="32"/>
                    <a:pt x="19" y="31"/>
                  </a:cubicBezTo>
                  <a:close/>
                  <a:moveTo>
                    <a:pt x="15" y="37"/>
                  </a:moveTo>
                  <a:lnTo>
                    <a:pt x="24" y="38"/>
                  </a:lnTo>
                  <a:cubicBezTo>
                    <a:pt x="23" y="39"/>
                    <a:pt x="23" y="39"/>
                    <a:pt x="23" y="40"/>
                  </a:cubicBezTo>
                  <a:lnTo>
                    <a:pt x="14" y="40"/>
                  </a:lnTo>
                  <a:cubicBezTo>
                    <a:pt x="14" y="39"/>
                    <a:pt x="14" y="38"/>
                    <a:pt x="15" y="37"/>
                  </a:cubicBezTo>
                  <a:close/>
                  <a:moveTo>
                    <a:pt x="13" y="43"/>
                  </a:moveTo>
                  <a:lnTo>
                    <a:pt x="21" y="44"/>
                  </a:lnTo>
                  <a:cubicBezTo>
                    <a:pt x="21" y="44"/>
                    <a:pt x="21" y="45"/>
                    <a:pt x="21" y="45"/>
                  </a:cubicBezTo>
                  <a:cubicBezTo>
                    <a:pt x="21" y="46"/>
                    <a:pt x="20" y="47"/>
                    <a:pt x="20" y="47"/>
                  </a:cubicBezTo>
                  <a:lnTo>
                    <a:pt x="11" y="47"/>
                  </a:lnTo>
                  <a:cubicBezTo>
                    <a:pt x="12" y="46"/>
                    <a:pt x="12" y="44"/>
                    <a:pt x="13" y="43"/>
                  </a:cubicBezTo>
                  <a:close/>
                  <a:moveTo>
                    <a:pt x="11" y="50"/>
                  </a:moveTo>
                  <a:lnTo>
                    <a:pt x="20" y="50"/>
                  </a:lnTo>
                  <a:cubicBezTo>
                    <a:pt x="20" y="51"/>
                    <a:pt x="19" y="52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lnTo>
                    <a:pt x="10" y="54"/>
                  </a:lnTo>
                  <a:cubicBezTo>
                    <a:pt x="10" y="52"/>
                    <a:pt x="10" y="51"/>
                    <a:pt x="11" y="50"/>
                  </a:cubicBezTo>
                  <a:close/>
                  <a:moveTo>
                    <a:pt x="10" y="57"/>
                  </a:moveTo>
                  <a:lnTo>
                    <a:pt x="19" y="57"/>
                  </a:lnTo>
                  <a:cubicBezTo>
                    <a:pt x="18" y="58"/>
                    <a:pt x="18" y="59"/>
                    <a:pt x="18" y="60"/>
                  </a:cubicBezTo>
                  <a:cubicBezTo>
                    <a:pt x="18" y="60"/>
                    <a:pt x="18" y="61"/>
                    <a:pt x="18" y="61"/>
                  </a:cubicBezTo>
                  <a:lnTo>
                    <a:pt x="9" y="60"/>
                  </a:lnTo>
                  <a:cubicBezTo>
                    <a:pt x="9" y="59"/>
                    <a:pt x="9" y="58"/>
                    <a:pt x="10" y="57"/>
                  </a:cubicBezTo>
                  <a:close/>
                  <a:moveTo>
                    <a:pt x="9" y="63"/>
                  </a:moveTo>
                  <a:lnTo>
                    <a:pt x="18" y="64"/>
                  </a:lnTo>
                  <a:cubicBezTo>
                    <a:pt x="18" y="65"/>
                    <a:pt x="18" y="66"/>
                    <a:pt x="18" y="67"/>
                  </a:cubicBezTo>
                  <a:lnTo>
                    <a:pt x="9" y="67"/>
                  </a:lnTo>
                  <a:cubicBezTo>
                    <a:pt x="9" y="66"/>
                    <a:pt x="9" y="64"/>
                    <a:pt x="9" y="63"/>
                  </a:cubicBezTo>
                  <a:close/>
                  <a:moveTo>
                    <a:pt x="9" y="69"/>
                  </a:moveTo>
                  <a:lnTo>
                    <a:pt x="18" y="70"/>
                  </a:lnTo>
                  <a:cubicBezTo>
                    <a:pt x="18" y="71"/>
                    <a:pt x="19" y="73"/>
                    <a:pt x="19" y="74"/>
                  </a:cubicBezTo>
                  <a:lnTo>
                    <a:pt x="10" y="74"/>
                  </a:lnTo>
                  <a:cubicBezTo>
                    <a:pt x="9" y="72"/>
                    <a:pt x="9" y="71"/>
                    <a:pt x="9" y="69"/>
                  </a:cubicBezTo>
                  <a:close/>
                  <a:moveTo>
                    <a:pt x="10" y="77"/>
                  </a:moveTo>
                  <a:lnTo>
                    <a:pt x="19" y="77"/>
                  </a:lnTo>
                  <a:cubicBezTo>
                    <a:pt x="19" y="78"/>
                    <a:pt x="20" y="79"/>
                    <a:pt x="20" y="80"/>
                  </a:cubicBezTo>
                  <a:lnTo>
                    <a:pt x="10" y="79"/>
                  </a:lnTo>
                  <a:cubicBezTo>
                    <a:pt x="10" y="79"/>
                    <a:pt x="10" y="78"/>
                    <a:pt x="10" y="77"/>
                  </a:cubicBezTo>
                  <a:close/>
                  <a:moveTo>
                    <a:pt x="11" y="83"/>
                  </a:moveTo>
                  <a:lnTo>
                    <a:pt x="20" y="83"/>
                  </a:lnTo>
                  <a:cubicBezTo>
                    <a:pt x="21" y="84"/>
                    <a:pt x="21" y="85"/>
                    <a:pt x="21" y="85"/>
                  </a:cubicBezTo>
                  <a:cubicBezTo>
                    <a:pt x="21" y="85"/>
                    <a:pt x="21" y="86"/>
                    <a:pt x="21" y="86"/>
                  </a:cubicBezTo>
                  <a:lnTo>
                    <a:pt x="12" y="85"/>
                  </a:lnTo>
                  <a:cubicBezTo>
                    <a:pt x="12" y="85"/>
                    <a:pt x="12" y="84"/>
                    <a:pt x="11" y="83"/>
                  </a:cubicBezTo>
                  <a:close/>
                  <a:moveTo>
                    <a:pt x="13" y="88"/>
                  </a:moveTo>
                  <a:lnTo>
                    <a:pt x="22" y="89"/>
                  </a:lnTo>
                  <a:cubicBezTo>
                    <a:pt x="22" y="89"/>
                    <a:pt x="22" y="90"/>
                    <a:pt x="23" y="90"/>
                  </a:cubicBezTo>
                  <a:cubicBezTo>
                    <a:pt x="23" y="91"/>
                    <a:pt x="23" y="91"/>
                    <a:pt x="23" y="92"/>
                  </a:cubicBezTo>
                  <a:lnTo>
                    <a:pt x="14" y="91"/>
                  </a:lnTo>
                  <a:cubicBezTo>
                    <a:pt x="14" y="90"/>
                    <a:pt x="14" y="89"/>
                    <a:pt x="13" y="88"/>
                  </a:cubicBezTo>
                  <a:close/>
                </a:path>
              </a:pathLst>
            </a:custGeom>
            <a:grp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Piggy_Bank">
              <a:extLst>
                <a:ext uri="{FF2B5EF4-FFF2-40B4-BE49-F238E27FC236}">
                  <a16:creationId xmlns:a16="http://schemas.microsoft.com/office/drawing/2014/main" id="{3736022A-4BF8-5E5C-21DD-D25DE3530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53"/>
              <a:ext cx="431" cy="325"/>
            </a:xfrm>
            <a:custGeom>
              <a:avLst/>
              <a:gdLst>
                <a:gd name="T0" fmla="*/ 145 w 935"/>
                <a:gd name="T1" fmla="*/ 33 h 704"/>
                <a:gd name="T2" fmla="*/ 194 w 935"/>
                <a:gd name="T3" fmla="*/ 114 h 704"/>
                <a:gd name="T4" fmla="*/ 123 w 935"/>
                <a:gd name="T5" fmla="*/ 228 h 704"/>
                <a:gd name="T6" fmla="*/ 71 w 935"/>
                <a:gd name="T7" fmla="*/ 249 h 704"/>
                <a:gd name="T8" fmla="*/ 10 w 935"/>
                <a:gd name="T9" fmla="*/ 258 h 704"/>
                <a:gd name="T10" fmla="*/ 0 w 935"/>
                <a:gd name="T11" fmla="*/ 343 h 704"/>
                <a:gd name="T12" fmla="*/ 12 w 935"/>
                <a:gd name="T13" fmla="*/ 428 h 704"/>
                <a:gd name="T14" fmla="*/ 221 w 935"/>
                <a:gd name="T15" fmla="*/ 555 h 704"/>
                <a:gd name="T16" fmla="*/ 222 w 935"/>
                <a:gd name="T17" fmla="*/ 584 h 704"/>
                <a:gd name="T18" fmla="*/ 222 w 935"/>
                <a:gd name="T19" fmla="*/ 687 h 704"/>
                <a:gd name="T20" fmla="*/ 292 w 935"/>
                <a:gd name="T21" fmla="*/ 702 h 704"/>
                <a:gd name="T22" fmla="*/ 385 w 935"/>
                <a:gd name="T23" fmla="*/ 676 h 704"/>
                <a:gd name="T24" fmla="*/ 422 w 935"/>
                <a:gd name="T25" fmla="*/ 596 h 704"/>
                <a:gd name="T26" fmla="*/ 640 w 935"/>
                <a:gd name="T27" fmla="*/ 640 h 704"/>
                <a:gd name="T28" fmla="*/ 754 w 935"/>
                <a:gd name="T29" fmla="*/ 701 h 704"/>
                <a:gd name="T30" fmla="*/ 818 w 935"/>
                <a:gd name="T31" fmla="*/ 639 h 704"/>
                <a:gd name="T32" fmla="*/ 814 w 935"/>
                <a:gd name="T33" fmla="*/ 559 h 704"/>
                <a:gd name="T34" fmla="*/ 900 w 935"/>
                <a:gd name="T35" fmla="*/ 317 h 704"/>
                <a:gd name="T36" fmla="*/ 929 w 935"/>
                <a:gd name="T37" fmla="*/ 97 h 704"/>
                <a:gd name="T38" fmla="*/ 890 w 935"/>
                <a:gd name="T39" fmla="*/ 87 h 704"/>
                <a:gd name="T40" fmla="*/ 879 w 935"/>
                <a:gd name="T41" fmla="*/ 124 h 704"/>
                <a:gd name="T42" fmla="*/ 720 w 935"/>
                <a:gd name="T43" fmla="*/ 79 h 704"/>
                <a:gd name="T44" fmla="*/ 716 w 935"/>
                <a:gd name="T45" fmla="*/ 88 h 704"/>
                <a:gd name="T46" fmla="*/ 846 w 935"/>
                <a:gd name="T47" fmla="*/ 165 h 704"/>
                <a:gd name="T48" fmla="*/ 899 w 935"/>
                <a:gd name="T49" fmla="*/ 91 h 704"/>
                <a:gd name="T50" fmla="*/ 919 w 935"/>
                <a:gd name="T51" fmla="*/ 99 h 704"/>
                <a:gd name="T52" fmla="*/ 860 w 935"/>
                <a:gd name="T53" fmla="*/ 480 h 704"/>
                <a:gd name="T54" fmla="*/ 803 w 935"/>
                <a:gd name="T55" fmla="*/ 593 h 704"/>
                <a:gd name="T56" fmla="*/ 791 w 935"/>
                <a:gd name="T57" fmla="*/ 678 h 704"/>
                <a:gd name="T58" fmla="*/ 665 w 935"/>
                <a:gd name="T59" fmla="*/ 670 h 704"/>
                <a:gd name="T60" fmla="*/ 434 w 935"/>
                <a:gd name="T61" fmla="*/ 574 h 704"/>
                <a:gd name="T62" fmla="*/ 388 w 935"/>
                <a:gd name="T63" fmla="*/ 651 h 704"/>
                <a:gd name="T64" fmla="*/ 229 w 935"/>
                <a:gd name="T65" fmla="*/ 680 h 704"/>
                <a:gd name="T66" fmla="*/ 232 w 935"/>
                <a:gd name="T67" fmla="*/ 585 h 704"/>
                <a:gd name="T68" fmla="*/ 230 w 935"/>
                <a:gd name="T69" fmla="*/ 553 h 704"/>
                <a:gd name="T70" fmla="*/ 141 w 935"/>
                <a:gd name="T71" fmla="*/ 448 h 704"/>
                <a:gd name="T72" fmla="*/ 18 w 935"/>
                <a:gd name="T73" fmla="*/ 418 h 704"/>
                <a:gd name="T74" fmla="*/ 13 w 935"/>
                <a:gd name="T75" fmla="*/ 286 h 704"/>
                <a:gd name="T76" fmla="*/ 73 w 935"/>
                <a:gd name="T77" fmla="*/ 259 h 704"/>
                <a:gd name="T78" fmla="*/ 132 w 935"/>
                <a:gd name="T79" fmla="*/ 232 h 704"/>
                <a:gd name="T80" fmla="*/ 201 w 935"/>
                <a:gd name="T81" fmla="*/ 121 h 704"/>
                <a:gd name="T82" fmla="*/ 197 w 935"/>
                <a:gd name="T83" fmla="*/ 81 h 704"/>
                <a:gd name="T84" fmla="*/ 158 w 935"/>
                <a:gd name="T85" fmla="*/ 12 h 704"/>
                <a:gd name="T86" fmla="*/ 324 w 935"/>
                <a:gd name="T87" fmla="*/ 62 h 704"/>
                <a:gd name="T88" fmla="*/ 453 w 935"/>
                <a:gd name="T89" fmla="*/ 37 h 704"/>
                <a:gd name="T90" fmla="*/ 302 w 935"/>
                <a:gd name="T91" fmla="*/ 48 h 704"/>
                <a:gd name="T92" fmla="*/ 155 w 935"/>
                <a:gd name="T9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35" h="704">
                  <a:moveTo>
                    <a:pt x="155" y="0"/>
                  </a:moveTo>
                  <a:lnTo>
                    <a:pt x="153" y="2"/>
                  </a:lnTo>
                  <a:cubicBezTo>
                    <a:pt x="142" y="13"/>
                    <a:pt x="141" y="24"/>
                    <a:pt x="145" y="33"/>
                  </a:cubicBezTo>
                  <a:cubicBezTo>
                    <a:pt x="148" y="43"/>
                    <a:pt x="157" y="51"/>
                    <a:pt x="165" y="60"/>
                  </a:cubicBezTo>
                  <a:cubicBezTo>
                    <a:pt x="174" y="68"/>
                    <a:pt x="183" y="77"/>
                    <a:pt x="188" y="86"/>
                  </a:cubicBezTo>
                  <a:cubicBezTo>
                    <a:pt x="194" y="95"/>
                    <a:pt x="196" y="104"/>
                    <a:pt x="194" y="114"/>
                  </a:cubicBezTo>
                  <a:cubicBezTo>
                    <a:pt x="186" y="120"/>
                    <a:pt x="178" y="129"/>
                    <a:pt x="171" y="140"/>
                  </a:cubicBezTo>
                  <a:cubicBezTo>
                    <a:pt x="162" y="151"/>
                    <a:pt x="154" y="165"/>
                    <a:pt x="147" y="178"/>
                  </a:cubicBezTo>
                  <a:cubicBezTo>
                    <a:pt x="133" y="204"/>
                    <a:pt x="123" y="228"/>
                    <a:pt x="123" y="228"/>
                  </a:cubicBezTo>
                  <a:cubicBezTo>
                    <a:pt x="122" y="231"/>
                    <a:pt x="121" y="233"/>
                    <a:pt x="120" y="235"/>
                  </a:cubicBezTo>
                  <a:cubicBezTo>
                    <a:pt x="117" y="236"/>
                    <a:pt x="113" y="238"/>
                    <a:pt x="108" y="240"/>
                  </a:cubicBezTo>
                  <a:cubicBezTo>
                    <a:pt x="98" y="244"/>
                    <a:pt x="85" y="247"/>
                    <a:pt x="71" y="249"/>
                  </a:cubicBezTo>
                  <a:cubicBezTo>
                    <a:pt x="44" y="253"/>
                    <a:pt x="17" y="254"/>
                    <a:pt x="17" y="254"/>
                  </a:cubicBezTo>
                  <a:lnTo>
                    <a:pt x="16" y="254"/>
                  </a:lnTo>
                  <a:cubicBezTo>
                    <a:pt x="14" y="254"/>
                    <a:pt x="11" y="256"/>
                    <a:pt x="10" y="258"/>
                  </a:cubicBezTo>
                  <a:cubicBezTo>
                    <a:pt x="8" y="260"/>
                    <a:pt x="7" y="262"/>
                    <a:pt x="7" y="265"/>
                  </a:cubicBezTo>
                  <a:cubicBezTo>
                    <a:pt x="5" y="270"/>
                    <a:pt x="4" y="277"/>
                    <a:pt x="3" y="285"/>
                  </a:cubicBezTo>
                  <a:cubicBezTo>
                    <a:pt x="1" y="301"/>
                    <a:pt x="0" y="322"/>
                    <a:pt x="0" y="343"/>
                  </a:cubicBezTo>
                  <a:cubicBezTo>
                    <a:pt x="1" y="364"/>
                    <a:pt x="2" y="385"/>
                    <a:pt x="4" y="401"/>
                  </a:cubicBezTo>
                  <a:cubicBezTo>
                    <a:pt x="5" y="410"/>
                    <a:pt x="7" y="416"/>
                    <a:pt x="9" y="421"/>
                  </a:cubicBezTo>
                  <a:cubicBezTo>
                    <a:pt x="10" y="424"/>
                    <a:pt x="11" y="426"/>
                    <a:pt x="12" y="428"/>
                  </a:cubicBezTo>
                  <a:cubicBezTo>
                    <a:pt x="14" y="430"/>
                    <a:pt x="16" y="431"/>
                    <a:pt x="18" y="431"/>
                  </a:cubicBezTo>
                  <a:cubicBezTo>
                    <a:pt x="57" y="441"/>
                    <a:pt x="99" y="449"/>
                    <a:pt x="139" y="458"/>
                  </a:cubicBezTo>
                  <a:cubicBezTo>
                    <a:pt x="156" y="464"/>
                    <a:pt x="207" y="482"/>
                    <a:pt x="221" y="555"/>
                  </a:cubicBezTo>
                  <a:lnTo>
                    <a:pt x="221" y="556"/>
                  </a:lnTo>
                  <a:lnTo>
                    <a:pt x="221" y="556"/>
                  </a:lnTo>
                  <a:cubicBezTo>
                    <a:pt x="223" y="562"/>
                    <a:pt x="223" y="572"/>
                    <a:pt x="222" y="584"/>
                  </a:cubicBezTo>
                  <a:cubicBezTo>
                    <a:pt x="221" y="595"/>
                    <a:pt x="219" y="609"/>
                    <a:pt x="217" y="622"/>
                  </a:cubicBezTo>
                  <a:cubicBezTo>
                    <a:pt x="215" y="635"/>
                    <a:pt x="214" y="649"/>
                    <a:pt x="214" y="660"/>
                  </a:cubicBezTo>
                  <a:cubicBezTo>
                    <a:pt x="214" y="671"/>
                    <a:pt x="216" y="681"/>
                    <a:pt x="222" y="687"/>
                  </a:cubicBezTo>
                  <a:lnTo>
                    <a:pt x="223" y="688"/>
                  </a:lnTo>
                  <a:lnTo>
                    <a:pt x="224" y="689"/>
                  </a:lnTo>
                  <a:cubicBezTo>
                    <a:pt x="236" y="693"/>
                    <a:pt x="262" y="700"/>
                    <a:pt x="292" y="702"/>
                  </a:cubicBezTo>
                  <a:cubicBezTo>
                    <a:pt x="322" y="703"/>
                    <a:pt x="357" y="698"/>
                    <a:pt x="385" y="677"/>
                  </a:cubicBezTo>
                  <a:lnTo>
                    <a:pt x="385" y="677"/>
                  </a:lnTo>
                  <a:lnTo>
                    <a:pt x="385" y="676"/>
                  </a:lnTo>
                  <a:cubicBezTo>
                    <a:pt x="390" y="671"/>
                    <a:pt x="393" y="664"/>
                    <a:pt x="397" y="654"/>
                  </a:cubicBezTo>
                  <a:cubicBezTo>
                    <a:pt x="401" y="645"/>
                    <a:pt x="404" y="634"/>
                    <a:pt x="409" y="623"/>
                  </a:cubicBezTo>
                  <a:cubicBezTo>
                    <a:pt x="413" y="613"/>
                    <a:pt x="417" y="603"/>
                    <a:pt x="422" y="596"/>
                  </a:cubicBezTo>
                  <a:cubicBezTo>
                    <a:pt x="425" y="590"/>
                    <a:pt x="430" y="585"/>
                    <a:pt x="436" y="584"/>
                  </a:cubicBezTo>
                  <a:cubicBezTo>
                    <a:pt x="488" y="571"/>
                    <a:pt x="541" y="563"/>
                    <a:pt x="602" y="575"/>
                  </a:cubicBezTo>
                  <a:cubicBezTo>
                    <a:pt x="627" y="581"/>
                    <a:pt x="634" y="619"/>
                    <a:pt x="640" y="640"/>
                  </a:cubicBezTo>
                  <a:cubicBezTo>
                    <a:pt x="644" y="653"/>
                    <a:pt x="649" y="665"/>
                    <a:pt x="656" y="676"/>
                  </a:cubicBezTo>
                  <a:cubicBezTo>
                    <a:pt x="665" y="686"/>
                    <a:pt x="667" y="689"/>
                    <a:pt x="692" y="696"/>
                  </a:cubicBezTo>
                  <a:cubicBezTo>
                    <a:pt x="693" y="696"/>
                    <a:pt x="723" y="704"/>
                    <a:pt x="754" y="701"/>
                  </a:cubicBezTo>
                  <a:cubicBezTo>
                    <a:pt x="769" y="700"/>
                    <a:pt x="785" y="696"/>
                    <a:pt x="798" y="686"/>
                  </a:cubicBezTo>
                  <a:cubicBezTo>
                    <a:pt x="810" y="677"/>
                    <a:pt x="818" y="661"/>
                    <a:pt x="818" y="639"/>
                  </a:cubicBezTo>
                  <a:lnTo>
                    <a:pt x="818" y="639"/>
                  </a:lnTo>
                  <a:lnTo>
                    <a:pt x="818" y="638"/>
                  </a:lnTo>
                  <a:cubicBezTo>
                    <a:pt x="818" y="638"/>
                    <a:pt x="814" y="616"/>
                    <a:pt x="813" y="593"/>
                  </a:cubicBezTo>
                  <a:cubicBezTo>
                    <a:pt x="812" y="581"/>
                    <a:pt x="812" y="569"/>
                    <a:pt x="814" y="559"/>
                  </a:cubicBezTo>
                  <a:cubicBezTo>
                    <a:pt x="816" y="549"/>
                    <a:pt x="820" y="541"/>
                    <a:pt x="824" y="538"/>
                  </a:cubicBezTo>
                  <a:cubicBezTo>
                    <a:pt x="824" y="538"/>
                    <a:pt x="848" y="521"/>
                    <a:pt x="869" y="485"/>
                  </a:cubicBezTo>
                  <a:cubicBezTo>
                    <a:pt x="890" y="449"/>
                    <a:pt x="909" y="393"/>
                    <a:pt x="900" y="317"/>
                  </a:cubicBezTo>
                  <a:lnTo>
                    <a:pt x="900" y="317"/>
                  </a:lnTo>
                  <a:cubicBezTo>
                    <a:pt x="896" y="293"/>
                    <a:pt x="887" y="281"/>
                    <a:pt x="907" y="232"/>
                  </a:cubicBezTo>
                  <a:cubicBezTo>
                    <a:pt x="931" y="171"/>
                    <a:pt x="935" y="124"/>
                    <a:pt x="929" y="97"/>
                  </a:cubicBezTo>
                  <a:cubicBezTo>
                    <a:pt x="926" y="83"/>
                    <a:pt x="921" y="74"/>
                    <a:pt x="912" y="71"/>
                  </a:cubicBezTo>
                  <a:cubicBezTo>
                    <a:pt x="908" y="70"/>
                    <a:pt x="903" y="71"/>
                    <a:pt x="900" y="74"/>
                  </a:cubicBezTo>
                  <a:cubicBezTo>
                    <a:pt x="896" y="77"/>
                    <a:pt x="893" y="81"/>
                    <a:pt x="890" y="87"/>
                  </a:cubicBezTo>
                  <a:lnTo>
                    <a:pt x="890" y="88"/>
                  </a:lnTo>
                  <a:lnTo>
                    <a:pt x="890" y="88"/>
                  </a:lnTo>
                  <a:cubicBezTo>
                    <a:pt x="890" y="88"/>
                    <a:pt x="886" y="106"/>
                    <a:pt x="879" y="124"/>
                  </a:cubicBezTo>
                  <a:cubicBezTo>
                    <a:pt x="875" y="133"/>
                    <a:pt x="871" y="141"/>
                    <a:pt x="865" y="147"/>
                  </a:cubicBezTo>
                  <a:cubicBezTo>
                    <a:pt x="860" y="153"/>
                    <a:pt x="855" y="155"/>
                    <a:pt x="849" y="155"/>
                  </a:cubicBezTo>
                  <a:cubicBezTo>
                    <a:pt x="846" y="153"/>
                    <a:pt x="803" y="113"/>
                    <a:pt x="720" y="79"/>
                  </a:cubicBezTo>
                  <a:cubicBezTo>
                    <a:pt x="684" y="65"/>
                    <a:pt x="641" y="52"/>
                    <a:pt x="590" y="44"/>
                  </a:cubicBezTo>
                  <a:lnTo>
                    <a:pt x="588" y="54"/>
                  </a:lnTo>
                  <a:cubicBezTo>
                    <a:pt x="638" y="62"/>
                    <a:pt x="680" y="74"/>
                    <a:pt x="716" y="88"/>
                  </a:cubicBezTo>
                  <a:cubicBezTo>
                    <a:pt x="800" y="122"/>
                    <a:pt x="843" y="164"/>
                    <a:pt x="843" y="164"/>
                  </a:cubicBezTo>
                  <a:lnTo>
                    <a:pt x="845" y="165"/>
                  </a:lnTo>
                  <a:lnTo>
                    <a:pt x="846" y="165"/>
                  </a:lnTo>
                  <a:cubicBezTo>
                    <a:pt x="857" y="166"/>
                    <a:pt x="866" y="161"/>
                    <a:pt x="872" y="154"/>
                  </a:cubicBezTo>
                  <a:cubicBezTo>
                    <a:pt x="879" y="147"/>
                    <a:pt x="884" y="137"/>
                    <a:pt x="888" y="128"/>
                  </a:cubicBezTo>
                  <a:cubicBezTo>
                    <a:pt x="896" y="109"/>
                    <a:pt x="899" y="92"/>
                    <a:pt x="899" y="91"/>
                  </a:cubicBezTo>
                  <a:cubicBezTo>
                    <a:pt x="901" y="86"/>
                    <a:pt x="904" y="83"/>
                    <a:pt x="906" y="82"/>
                  </a:cubicBezTo>
                  <a:cubicBezTo>
                    <a:pt x="908" y="80"/>
                    <a:pt x="908" y="80"/>
                    <a:pt x="909" y="81"/>
                  </a:cubicBezTo>
                  <a:cubicBezTo>
                    <a:pt x="911" y="81"/>
                    <a:pt x="916" y="87"/>
                    <a:pt x="919" y="99"/>
                  </a:cubicBezTo>
                  <a:cubicBezTo>
                    <a:pt x="924" y="123"/>
                    <a:pt x="921" y="169"/>
                    <a:pt x="897" y="228"/>
                  </a:cubicBezTo>
                  <a:cubicBezTo>
                    <a:pt x="877" y="279"/>
                    <a:pt x="887" y="297"/>
                    <a:pt x="890" y="318"/>
                  </a:cubicBezTo>
                  <a:cubicBezTo>
                    <a:pt x="899" y="392"/>
                    <a:pt x="880" y="445"/>
                    <a:pt x="860" y="480"/>
                  </a:cubicBezTo>
                  <a:cubicBezTo>
                    <a:pt x="840" y="514"/>
                    <a:pt x="818" y="530"/>
                    <a:pt x="818" y="530"/>
                  </a:cubicBezTo>
                  <a:cubicBezTo>
                    <a:pt x="810" y="535"/>
                    <a:pt x="806" y="545"/>
                    <a:pt x="804" y="557"/>
                  </a:cubicBezTo>
                  <a:cubicBezTo>
                    <a:pt x="802" y="568"/>
                    <a:pt x="802" y="581"/>
                    <a:pt x="803" y="593"/>
                  </a:cubicBezTo>
                  <a:cubicBezTo>
                    <a:pt x="804" y="618"/>
                    <a:pt x="808" y="639"/>
                    <a:pt x="808" y="639"/>
                  </a:cubicBezTo>
                  <a:cubicBezTo>
                    <a:pt x="808" y="639"/>
                    <a:pt x="808" y="640"/>
                    <a:pt x="808" y="640"/>
                  </a:cubicBezTo>
                  <a:cubicBezTo>
                    <a:pt x="808" y="659"/>
                    <a:pt x="801" y="671"/>
                    <a:pt x="791" y="678"/>
                  </a:cubicBezTo>
                  <a:cubicBezTo>
                    <a:pt x="781" y="686"/>
                    <a:pt x="767" y="690"/>
                    <a:pt x="753" y="691"/>
                  </a:cubicBezTo>
                  <a:cubicBezTo>
                    <a:pt x="732" y="692"/>
                    <a:pt x="711" y="690"/>
                    <a:pt x="693" y="686"/>
                  </a:cubicBezTo>
                  <a:cubicBezTo>
                    <a:pt x="679" y="684"/>
                    <a:pt x="671" y="678"/>
                    <a:pt x="665" y="670"/>
                  </a:cubicBezTo>
                  <a:cubicBezTo>
                    <a:pt x="658" y="661"/>
                    <a:pt x="654" y="649"/>
                    <a:pt x="650" y="637"/>
                  </a:cubicBezTo>
                  <a:cubicBezTo>
                    <a:pt x="637" y="605"/>
                    <a:pt x="634" y="572"/>
                    <a:pt x="606" y="566"/>
                  </a:cubicBezTo>
                  <a:cubicBezTo>
                    <a:pt x="546" y="556"/>
                    <a:pt x="484" y="562"/>
                    <a:pt x="434" y="574"/>
                  </a:cubicBezTo>
                  <a:cubicBezTo>
                    <a:pt x="425" y="576"/>
                    <a:pt x="419" y="582"/>
                    <a:pt x="414" y="590"/>
                  </a:cubicBezTo>
                  <a:cubicBezTo>
                    <a:pt x="408" y="599"/>
                    <a:pt x="403" y="609"/>
                    <a:pt x="399" y="620"/>
                  </a:cubicBezTo>
                  <a:cubicBezTo>
                    <a:pt x="395" y="631"/>
                    <a:pt x="391" y="641"/>
                    <a:pt x="388" y="651"/>
                  </a:cubicBezTo>
                  <a:cubicBezTo>
                    <a:pt x="384" y="660"/>
                    <a:pt x="380" y="667"/>
                    <a:pt x="378" y="670"/>
                  </a:cubicBezTo>
                  <a:cubicBezTo>
                    <a:pt x="352" y="688"/>
                    <a:pt x="321" y="693"/>
                    <a:pt x="292" y="692"/>
                  </a:cubicBezTo>
                  <a:cubicBezTo>
                    <a:pt x="264" y="691"/>
                    <a:pt x="241" y="684"/>
                    <a:pt x="229" y="680"/>
                  </a:cubicBezTo>
                  <a:cubicBezTo>
                    <a:pt x="226" y="676"/>
                    <a:pt x="224" y="669"/>
                    <a:pt x="224" y="660"/>
                  </a:cubicBezTo>
                  <a:cubicBezTo>
                    <a:pt x="224" y="649"/>
                    <a:pt x="225" y="637"/>
                    <a:pt x="227" y="624"/>
                  </a:cubicBezTo>
                  <a:cubicBezTo>
                    <a:pt x="229" y="610"/>
                    <a:pt x="231" y="597"/>
                    <a:pt x="232" y="585"/>
                  </a:cubicBezTo>
                  <a:cubicBezTo>
                    <a:pt x="233" y="573"/>
                    <a:pt x="233" y="562"/>
                    <a:pt x="231" y="553"/>
                  </a:cubicBezTo>
                  <a:cubicBezTo>
                    <a:pt x="231" y="553"/>
                    <a:pt x="231" y="553"/>
                    <a:pt x="231" y="553"/>
                  </a:cubicBezTo>
                  <a:lnTo>
                    <a:pt x="230" y="553"/>
                  </a:lnTo>
                  <a:cubicBezTo>
                    <a:pt x="215" y="476"/>
                    <a:pt x="159" y="454"/>
                    <a:pt x="141" y="448"/>
                  </a:cubicBezTo>
                  <a:lnTo>
                    <a:pt x="141" y="448"/>
                  </a:lnTo>
                  <a:lnTo>
                    <a:pt x="141" y="448"/>
                  </a:lnTo>
                  <a:lnTo>
                    <a:pt x="20" y="422"/>
                  </a:lnTo>
                  <a:lnTo>
                    <a:pt x="20" y="422"/>
                  </a:lnTo>
                  <a:cubicBezTo>
                    <a:pt x="20" y="422"/>
                    <a:pt x="19" y="420"/>
                    <a:pt x="18" y="418"/>
                  </a:cubicBezTo>
                  <a:cubicBezTo>
                    <a:pt x="16" y="414"/>
                    <a:pt x="15" y="408"/>
                    <a:pt x="14" y="400"/>
                  </a:cubicBezTo>
                  <a:cubicBezTo>
                    <a:pt x="12" y="384"/>
                    <a:pt x="11" y="364"/>
                    <a:pt x="10" y="343"/>
                  </a:cubicBezTo>
                  <a:cubicBezTo>
                    <a:pt x="10" y="322"/>
                    <a:pt x="11" y="301"/>
                    <a:pt x="13" y="286"/>
                  </a:cubicBezTo>
                  <a:cubicBezTo>
                    <a:pt x="14" y="278"/>
                    <a:pt x="15" y="272"/>
                    <a:pt x="16" y="268"/>
                  </a:cubicBezTo>
                  <a:cubicBezTo>
                    <a:pt x="17" y="266"/>
                    <a:pt x="18" y="265"/>
                    <a:pt x="18" y="264"/>
                  </a:cubicBezTo>
                  <a:cubicBezTo>
                    <a:pt x="19" y="264"/>
                    <a:pt x="45" y="263"/>
                    <a:pt x="73" y="259"/>
                  </a:cubicBezTo>
                  <a:cubicBezTo>
                    <a:pt x="87" y="257"/>
                    <a:pt x="101" y="254"/>
                    <a:pt x="112" y="250"/>
                  </a:cubicBezTo>
                  <a:cubicBezTo>
                    <a:pt x="117" y="248"/>
                    <a:pt x="122" y="245"/>
                    <a:pt x="126" y="242"/>
                  </a:cubicBezTo>
                  <a:cubicBezTo>
                    <a:pt x="130" y="239"/>
                    <a:pt x="131" y="235"/>
                    <a:pt x="132" y="232"/>
                  </a:cubicBezTo>
                  <a:cubicBezTo>
                    <a:pt x="132" y="232"/>
                    <a:pt x="142" y="209"/>
                    <a:pt x="156" y="183"/>
                  </a:cubicBezTo>
                  <a:cubicBezTo>
                    <a:pt x="163" y="170"/>
                    <a:pt x="171" y="156"/>
                    <a:pt x="179" y="145"/>
                  </a:cubicBezTo>
                  <a:cubicBezTo>
                    <a:pt x="187" y="134"/>
                    <a:pt x="195" y="125"/>
                    <a:pt x="201" y="121"/>
                  </a:cubicBezTo>
                  <a:lnTo>
                    <a:pt x="203" y="120"/>
                  </a:lnTo>
                  <a:lnTo>
                    <a:pt x="203" y="118"/>
                  </a:lnTo>
                  <a:cubicBezTo>
                    <a:pt x="207" y="104"/>
                    <a:pt x="203" y="91"/>
                    <a:pt x="197" y="81"/>
                  </a:cubicBezTo>
                  <a:cubicBezTo>
                    <a:pt x="190" y="70"/>
                    <a:pt x="181" y="61"/>
                    <a:pt x="172" y="52"/>
                  </a:cubicBezTo>
                  <a:cubicBezTo>
                    <a:pt x="164" y="44"/>
                    <a:pt x="157" y="36"/>
                    <a:pt x="154" y="30"/>
                  </a:cubicBezTo>
                  <a:cubicBezTo>
                    <a:pt x="151" y="24"/>
                    <a:pt x="152" y="19"/>
                    <a:pt x="158" y="12"/>
                  </a:cubicBezTo>
                  <a:cubicBezTo>
                    <a:pt x="162" y="13"/>
                    <a:pt x="197" y="26"/>
                    <a:pt x="238" y="40"/>
                  </a:cubicBezTo>
                  <a:cubicBezTo>
                    <a:pt x="259" y="47"/>
                    <a:pt x="282" y="54"/>
                    <a:pt x="300" y="58"/>
                  </a:cubicBezTo>
                  <a:cubicBezTo>
                    <a:pt x="309" y="60"/>
                    <a:pt x="317" y="62"/>
                    <a:pt x="324" y="62"/>
                  </a:cubicBezTo>
                  <a:cubicBezTo>
                    <a:pt x="331" y="64"/>
                    <a:pt x="333" y="63"/>
                    <a:pt x="339" y="61"/>
                  </a:cubicBezTo>
                  <a:cubicBezTo>
                    <a:pt x="380" y="53"/>
                    <a:pt x="418" y="49"/>
                    <a:pt x="454" y="47"/>
                  </a:cubicBezTo>
                  <a:lnTo>
                    <a:pt x="453" y="37"/>
                  </a:lnTo>
                  <a:cubicBezTo>
                    <a:pt x="416" y="39"/>
                    <a:pt x="378" y="43"/>
                    <a:pt x="337" y="51"/>
                  </a:cubicBezTo>
                  <a:cubicBezTo>
                    <a:pt x="333" y="52"/>
                    <a:pt x="328" y="52"/>
                    <a:pt x="325" y="52"/>
                  </a:cubicBezTo>
                  <a:cubicBezTo>
                    <a:pt x="319" y="52"/>
                    <a:pt x="311" y="50"/>
                    <a:pt x="302" y="48"/>
                  </a:cubicBezTo>
                  <a:cubicBezTo>
                    <a:pt x="284" y="44"/>
                    <a:pt x="262" y="37"/>
                    <a:pt x="241" y="31"/>
                  </a:cubicBezTo>
                  <a:cubicBezTo>
                    <a:pt x="198" y="17"/>
                    <a:pt x="158" y="1"/>
                    <a:pt x="158" y="1"/>
                  </a:cubicBezTo>
                  <a:lnTo>
                    <a:pt x="155" y="0"/>
                  </a:lnTo>
                  <a:close/>
                </a:path>
              </a:pathLst>
            </a:custGeom>
            <a:grp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5253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16D980-5999-3C8D-B097-88379B3E55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incentive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6A32D-20AA-6218-AEFA-C962016196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7350" y="6262688"/>
            <a:ext cx="374650" cy="363537"/>
          </a:xfrm>
        </p:spPr>
        <p:txBody>
          <a:bodyPr/>
          <a:lstStyle/>
          <a:p>
            <a:fld id="{3787542D-5C6B-4EB3-96EB-9B37C3D5D2F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098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2A5B5E-E0DE-415B-A6F4-CFEEF738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Advertising mail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3E2F29-E178-45FC-975E-4D4DEC369B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Test and Innovate Incentive for new advertising volume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187D4-D4D7-47E6-965E-D830B1D246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6</a:t>
            </a:fld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A78E5B-54A1-CF11-D74B-7D5738BD6A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Full terms and conditions apply</a:t>
            </a: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A186F85E-9BDC-4E28-AE46-0CBEE7AC0FAC}"/>
              </a:ext>
            </a:extLst>
          </p:cNvPr>
          <p:cNvSpPr/>
          <p:nvPr/>
        </p:nvSpPr>
        <p:spPr>
          <a:xfrm>
            <a:off x="1126724" y="2079037"/>
            <a:ext cx="2098040" cy="2098040"/>
          </a:xfrm>
          <a:prstGeom prst="donut">
            <a:avLst>
              <a:gd name="adj" fmla="val 803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E40DF4C9-1C02-4D83-B456-B9F8C51BD9A1}"/>
              </a:ext>
            </a:extLst>
          </p:cNvPr>
          <p:cNvSpPr/>
          <p:nvPr/>
        </p:nvSpPr>
        <p:spPr>
          <a:xfrm>
            <a:off x="3762477" y="2079037"/>
            <a:ext cx="2098040" cy="2098040"/>
          </a:xfrm>
          <a:prstGeom prst="donut">
            <a:avLst>
              <a:gd name="adj" fmla="val 78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B2B8199D-66B6-4531-A1F2-67B46C68E967}"/>
              </a:ext>
            </a:extLst>
          </p:cNvPr>
          <p:cNvSpPr/>
          <p:nvPr/>
        </p:nvSpPr>
        <p:spPr>
          <a:xfrm>
            <a:off x="6474460" y="2079037"/>
            <a:ext cx="2098040" cy="2098040"/>
          </a:xfrm>
          <a:prstGeom prst="donut">
            <a:avLst>
              <a:gd name="adj" fmla="val 880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15D6123C-4457-41A3-A967-C9EBF80D0119}"/>
              </a:ext>
            </a:extLst>
          </p:cNvPr>
          <p:cNvSpPr/>
          <p:nvPr/>
        </p:nvSpPr>
        <p:spPr>
          <a:xfrm>
            <a:off x="8990722" y="2079037"/>
            <a:ext cx="2098040" cy="2098040"/>
          </a:xfrm>
          <a:prstGeom prst="donut">
            <a:avLst>
              <a:gd name="adj" fmla="val 933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92F2EE-E779-4D84-8F57-0277042E6E7E}"/>
              </a:ext>
            </a:extLst>
          </p:cNvPr>
          <p:cNvSpPr/>
          <p:nvPr/>
        </p:nvSpPr>
        <p:spPr>
          <a:xfrm>
            <a:off x="-1" y="4020072"/>
            <a:ext cx="3399367" cy="150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399133-18D5-4940-9C5E-C29710CEED7C}"/>
              </a:ext>
            </a:extLst>
          </p:cNvPr>
          <p:cNvSpPr/>
          <p:nvPr/>
        </p:nvSpPr>
        <p:spPr>
          <a:xfrm>
            <a:off x="8784166" y="4020072"/>
            <a:ext cx="3399367" cy="1503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F72EEB-7821-4F6E-828A-74A07DC7AE63}"/>
              </a:ext>
            </a:extLst>
          </p:cNvPr>
          <p:cNvSpPr/>
          <p:nvPr/>
        </p:nvSpPr>
        <p:spPr>
          <a:xfrm>
            <a:off x="3399367" y="4020072"/>
            <a:ext cx="2696634" cy="150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C559F1-ECF7-4CE5-9E80-8EE9DB5291D7}"/>
              </a:ext>
            </a:extLst>
          </p:cNvPr>
          <p:cNvSpPr/>
          <p:nvPr/>
        </p:nvSpPr>
        <p:spPr>
          <a:xfrm>
            <a:off x="6096000" y="4020072"/>
            <a:ext cx="2696634" cy="1503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Graphic 19" descr="Unlock">
            <a:extLst>
              <a:ext uri="{FF2B5EF4-FFF2-40B4-BE49-F238E27FC236}">
                <a16:creationId xmlns:a16="http://schemas.microsoft.com/office/drawing/2014/main" id="{836BA303-4F18-4144-B4EF-5ACF4F585F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66280" y="2640021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EE58FE7-5945-4C6A-8799-555003347F16}"/>
              </a:ext>
            </a:extLst>
          </p:cNvPr>
          <p:cNvSpPr txBox="1"/>
          <p:nvPr/>
        </p:nvSpPr>
        <p:spPr>
          <a:xfrm>
            <a:off x="1059140" y="4517699"/>
            <a:ext cx="226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Customers within the Charity Sector when you add more advertising mail to your planned mail activity.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  <a:p>
            <a:pPr lvl="0" algn="ctr">
              <a:defRPr/>
            </a:pP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8026BC-EC87-4959-8527-6E392AFF0083}"/>
              </a:ext>
            </a:extLst>
          </p:cNvPr>
          <p:cNvSpPr txBox="1"/>
          <p:nvPr/>
        </p:nvSpPr>
        <p:spPr>
          <a:xfrm>
            <a:off x="1240080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WHO IS IT FOR?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849884-5C52-4DC3-8F38-34EA0D2E0165}"/>
              </a:ext>
            </a:extLst>
          </p:cNvPr>
          <p:cNvSpPr txBox="1"/>
          <p:nvPr/>
        </p:nvSpPr>
        <p:spPr>
          <a:xfrm>
            <a:off x="3698519" y="4527638"/>
            <a:ext cx="22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</a:rPr>
              <a:t>A postage credit is available on eligible   Advertising Mail or Catalogue Mail.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D4DE65-307F-4D2F-B64E-B58DCC80C558}"/>
              </a:ext>
            </a:extLst>
          </p:cNvPr>
          <p:cNvSpPr txBox="1"/>
          <p:nvPr/>
        </p:nvSpPr>
        <p:spPr>
          <a:xfrm>
            <a:off x="3558573" y="4232560"/>
            <a:ext cx="254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CREDIT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38C6A0-8950-4653-A122-E1494FE3511E}"/>
              </a:ext>
            </a:extLst>
          </p:cNvPr>
          <p:cNvSpPr txBox="1"/>
          <p:nvPr/>
        </p:nvSpPr>
        <p:spPr>
          <a:xfrm>
            <a:off x="6413814" y="4516926"/>
            <a:ext cx="22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The minimum volume is 100k Letters/Large Letters or 50k Catalogue items. 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ACA290-B65F-4098-A23C-EACFBE78D729}"/>
              </a:ext>
            </a:extLst>
          </p:cNvPr>
          <p:cNvSpPr txBox="1"/>
          <p:nvPr/>
        </p:nvSpPr>
        <p:spPr>
          <a:xfrm>
            <a:off x="6583179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TO QUALIFY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570964-23FB-47F3-BAC3-C1E0F66CF08D}"/>
              </a:ext>
            </a:extLst>
          </p:cNvPr>
          <p:cNvSpPr txBox="1"/>
          <p:nvPr/>
        </p:nvSpPr>
        <p:spPr>
          <a:xfrm>
            <a:off x="8923996" y="4517699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For more information and  to apply go to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16"/>
              </a:rPr>
              <a:t>www.royalmailwholesale.com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0FA46C-5FBD-4E24-9308-324960AF2B23}"/>
              </a:ext>
            </a:extLst>
          </p:cNvPr>
          <p:cNvSpPr txBox="1"/>
          <p:nvPr/>
        </p:nvSpPr>
        <p:spPr>
          <a:xfrm>
            <a:off x="9093361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TO APPLY</a:t>
            </a:r>
          </a:p>
        </p:txBody>
      </p:sp>
      <p:grpSp>
        <p:nvGrpSpPr>
          <p:cNvPr id="31" name="Target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083CFF5-0307-41EA-8FF0-F05CE93AF9B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603135" y="2552807"/>
            <a:ext cx="1161193" cy="1163810"/>
            <a:chOff x="20" y="21"/>
            <a:chExt cx="444" cy="445"/>
          </a:xfrm>
          <a:solidFill>
            <a:schemeClr val="tx1"/>
          </a:solidFill>
        </p:grpSpPr>
        <p:sp>
          <p:nvSpPr>
            <p:cNvPr id="32" name="Target">
              <a:extLst>
                <a:ext uri="{FF2B5EF4-FFF2-40B4-BE49-F238E27FC236}">
                  <a16:creationId xmlns:a16="http://schemas.microsoft.com/office/drawing/2014/main" id="{1E0730BE-D8B9-4204-98B2-10CA00760564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24" y="166"/>
              <a:ext cx="159" cy="196"/>
            </a:xfrm>
            <a:custGeom>
              <a:avLst/>
              <a:gdLst>
                <a:gd name="T0" fmla="*/ 159 w 422"/>
                <a:gd name="T1" fmla="*/ 217 h 522"/>
                <a:gd name="T2" fmla="*/ 212 w 422"/>
                <a:gd name="T3" fmla="*/ 223 h 522"/>
                <a:gd name="T4" fmla="*/ 179 w 422"/>
                <a:gd name="T5" fmla="*/ 5 h 522"/>
                <a:gd name="T6" fmla="*/ 167 w 422"/>
                <a:gd name="T7" fmla="*/ 0 h 522"/>
                <a:gd name="T8" fmla="*/ 0 w 422"/>
                <a:gd name="T9" fmla="*/ 179 h 522"/>
                <a:gd name="T10" fmla="*/ 54 w 422"/>
                <a:gd name="T11" fmla="*/ 194 h 522"/>
                <a:gd name="T12" fmla="*/ 411 w 422"/>
                <a:gd name="T13" fmla="*/ 481 h 522"/>
                <a:gd name="T14" fmla="*/ 411 w 422"/>
                <a:gd name="T15" fmla="*/ 464 h 522"/>
                <a:gd name="T16" fmla="*/ 159 w 422"/>
                <a:gd name="T17" fmla="*/ 21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522">
                  <a:moveTo>
                    <a:pt x="159" y="217"/>
                  </a:moveTo>
                  <a:cubicBezTo>
                    <a:pt x="159" y="217"/>
                    <a:pt x="194" y="230"/>
                    <a:pt x="212" y="223"/>
                  </a:cubicBezTo>
                  <a:cubicBezTo>
                    <a:pt x="192" y="126"/>
                    <a:pt x="179" y="5"/>
                    <a:pt x="179" y="5"/>
                  </a:cubicBezTo>
                  <a:lnTo>
                    <a:pt x="167" y="0"/>
                  </a:lnTo>
                  <a:cubicBezTo>
                    <a:pt x="167" y="0"/>
                    <a:pt x="23" y="67"/>
                    <a:pt x="0" y="179"/>
                  </a:cubicBezTo>
                  <a:cubicBezTo>
                    <a:pt x="21" y="191"/>
                    <a:pt x="54" y="194"/>
                    <a:pt x="54" y="194"/>
                  </a:cubicBezTo>
                  <a:cubicBezTo>
                    <a:pt x="60" y="349"/>
                    <a:pt x="106" y="522"/>
                    <a:pt x="411" y="481"/>
                  </a:cubicBezTo>
                  <a:cubicBezTo>
                    <a:pt x="422" y="481"/>
                    <a:pt x="411" y="464"/>
                    <a:pt x="411" y="464"/>
                  </a:cubicBezTo>
                  <a:cubicBezTo>
                    <a:pt x="207" y="469"/>
                    <a:pt x="154" y="279"/>
                    <a:pt x="159" y="2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arget">
              <a:extLst>
                <a:ext uri="{FF2B5EF4-FFF2-40B4-BE49-F238E27FC236}">
                  <a16:creationId xmlns:a16="http://schemas.microsoft.com/office/drawing/2014/main" id="{B20E0DDC-178A-4524-BA1C-296407E6B87C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00" y="125"/>
              <a:ext cx="159" cy="196"/>
            </a:xfrm>
            <a:custGeom>
              <a:avLst/>
              <a:gdLst>
                <a:gd name="T0" fmla="*/ 12 w 423"/>
                <a:gd name="T1" fmla="*/ 41 h 522"/>
                <a:gd name="T2" fmla="*/ 12 w 423"/>
                <a:gd name="T3" fmla="*/ 58 h 522"/>
                <a:gd name="T4" fmla="*/ 263 w 423"/>
                <a:gd name="T5" fmla="*/ 305 h 522"/>
                <a:gd name="T6" fmla="*/ 211 w 423"/>
                <a:gd name="T7" fmla="*/ 299 h 522"/>
                <a:gd name="T8" fmla="*/ 243 w 423"/>
                <a:gd name="T9" fmla="*/ 517 h 522"/>
                <a:gd name="T10" fmla="*/ 256 w 423"/>
                <a:gd name="T11" fmla="*/ 522 h 522"/>
                <a:gd name="T12" fmla="*/ 423 w 423"/>
                <a:gd name="T13" fmla="*/ 343 h 522"/>
                <a:gd name="T14" fmla="*/ 369 w 423"/>
                <a:gd name="T15" fmla="*/ 328 h 522"/>
                <a:gd name="T16" fmla="*/ 12 w 423"/>
                <a:gd name="T17" fmla="*/ 4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" h="522">
                  <a:moveTo>
                    <a:pt x="12" y="41"/>
                  </a:moveTo>
                  <a:cubicBezTo>
                    <a:pt x="0" y="41"/>
                    <a:pt x="12" y="58"/>
                    <a:pt x="12" y="58"/>
                  </a:cubicBezTo>
                  <a:cubicBezTo>
                    <a:pt x="215" y="53"/>
                    <a:pt x="269" y="243"/>
                    <a:pt x="263" y="305"/>
                  </a:cubicBezTo>
                  <a:cubicBezTo>
                    <a:pt x="263" y="305"/>
                    <a:pt x="229" y="292"/>
                    <a:pt x="211" y="299"/>
                  </a:cubicBezTo>
                  <a:cubicBezTo>
                    <a:pt x="231" y="396"/>
                    <a:pt x="243" y="517"/>
                    <a:pt x="243" y="517"/>
                  </a:cubicBezTo>
                  <a:lnTo>
                    <a:pt x="256" y="522"/>
                  </a:lnTo>
                  <a:cubicBezTo>
                    <a:pt x="256" y="522"/>
                    <a:pt x="400" y="455"/>
                    <a:pt x="423" y="343"/>
                  </a:cubicBezTo>
                  <a:cubicBezTo>
                    <a:pt x="402" y="331"/>
                    <a:pt x="369" y="328"/>
                    <a:pt x="369" y="328"/>
                  </a:cubicBezTo>
                  <a:cubicBezTo>
                    <a:pt x="363" y="173"/>
                    <a:pt x="317" y="0"/>
                    <a:pt x="12" y="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arget">
              <a:extLst>
                <a:ext uri="{FF2B5EF4-FFF2-40B4-BE49-F238E27FC236}">
                  <a16:creationId xmlns:a16="http://schemas.microsoft.com/office/drawing/2014/main" id="{E3BEF30B-10CB-43AD-B3EB-14F0F0A32A0C}"/>
                </a:ext>
              </a:extLst>
            </p:cNvPr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20" y="21"/>
              <a:ext cx="444" cy="445"/>
            </a:xfrm>
            <a:custGeom>
              <a:avLst/>
              <a:gdLst>
                <a:gd name="T0" fmla="*/ 1157 w 1182"/>
                <a:gd name="T1" fmla="*/ 566 h 1181"/>
                <a:gd name="T2" fmla="*/ 1088 w 1182"/>
                <a:gd name="T3" fmla="*/ 566 h 1181"/>
                <a:gd name="T4" fmla="*/ 616 w 1182"/>
                <a:gd name="T5" fmla="*/ 94 h 1181"/>
                <a:gd name="T6" fmla="*/ 616 w 1182"/>
                <a:gd name="T7" fmla="*/ 25 h 1181"/>
                <a:gd name="T8" fmla="*/ 591 w 1182"/>
                <a:gd name="T9" fmla="*/ 0 h 1181"/>
                <a:gd name="T10" fmla="*/ 566 w 1182"/>
                <a:gd name="T11" fmla="*/ 25 h 1181"/>
                <a:gd name="T12" fmla="*/ 566 w 1182"/>
                <a:gd name="T13" fmla="*/ 94 h 1181"/>
                <a:gd name="T14" fmla="*/ 94 w 1182"/>
                <a:gd name="T15" fmla="*/ 566 h 1181"/>
                <a:gd name="T16" fmla="*/ 25 w 1182"/>
                <a:gd name="T17" fmla="*/ 566 h 1181"/>
                <a:gd name="T18" fmla="*/ 0 w 1182"/>
                <a:gd name="T19" fmla="*/ 591 h 1181"/>
                <a:gd name="T20" fmla="*/ 25 w 1182"/>
                <a:gd name="T21" fmla="*/ 616 h 1181"/>
                <a:gd name="T22" fmla="*/ 94 w 1182"/>
                <a:gd name="T23" fmla="*/ 616 h 1181"/>
                <a:gd name="T24" fmla="*/ 566 w 1182"/>
                <a:gd name="T25" fmla="*/ 1088 h 1181"/>
                <a:gd name="T26" fmla="*/ 566 w 1182"/>
                <a:gd name="T27" fmla="*/ 1156 h 1181"/>
                <a:gd name="T28" fmla="*/ 591 w 1182"/>
                <a:gd name="T29" fmla="*/ 1181 h 1181"/>
                <a:gd name="T30" fmla="*/ 616 w 1182"/>
                <a:gd name="T31" fmla="*/ 1156 h 1181"/>
                <a:gd name="T32" fmla="*/ 616 w 1182"/>
                <a:gd name="T33" fmla="*/ 1088 h 1181"/>
                <a:gd name="T34" fmla="*/ 1088 w 1182"/>
                <a:gd name="T35" fmla="*/ 616 h 1181"/>
                <a:gd name="T36" fmla="*/ 1157 w 1182"/>
                <a:gd name="T37" fmla="*/ 616 h 1181"/>
                <a:gd name="T38" fmla="*/ 1182 w 1182"/>
                <a:gd name="T39" fmla="*/ 591 h 1181"/>
                <a:gd name="T40" fmla="*/ 1157 w 1182"/>
                <a:gd name="T41" fmla="*/ 566 h 1181"/>
                <a:gd name="T42" fmla="*/ 616 w 1182"/>
                <a:gd name="T43" fmla="*/ 1037 h 1181"/>
                <a:gd name="T44" fmla="*/ 616 w 1182"/>
                <a:gd name="T45" fmla="*/ 1015 h 1181"/>
                <a:gd name="T46" fmla="*/ 591 w 1182"/>
                <a:gd name="T47" fmla="*/ 990 h 1181"/>
                <a:gd name="T48" fmla="*/ 566 w 1182"/>
                <a:gd name="T49" fmla="*/ 1015 h 1181"/>
                <a:gd name="T50" fmla="*/ 566 w 1182"/>
                <a:gd name="T51" fmla="*/ 1037 h 1181"/>
                <a:gd name="T52" fmla="*/ 144 w 1182"/>
                <a:gd name="T53" fmla="*/ 616 h 1181"/>
                <a:gd name="T54" fmla="*/ 166 w 1182"/>
                <a:gd name="T55" fmla="*/ 616 h 1181"/>
                <a:gd name="T56" fmla="*/ 191 w 1182"/>
                <a:gd name="T57" fmla="*/ 591 h 1181"/>
                <a:gd name="T58" fmla="*/ 166 w 1182"/>
                <a:gd name="T59" fmla="*/ 566 h 1181"/>
                <a:gd name="T60" fmla="*/ 144 w 1182"/>
                <a:gd name="T61" fmla="*/ 566 h 1181"/>
                <a:gd name="T62" fmla="*/ 566 w 1182"/>
                <a:gd name="T63" fmla="*/ 144 h 1181"/>
                <a:gd name="T64" fmla="*/ 566 w 1182"/>
                <a:gd name="T65" fmla="*/ 166 h 1181"/>
                <a:gd name="T66" fmla="*/ 591 w 1182"/>
                <a:gd name="T67" fmla="*/ 191 h 1181"/>
                <a:gd name="T68" fmla="*/ 616 w 1182"/>
                <a:gd name="T69" fmla="*/ 166 h 1181"/>
                <a:gd name="T70" fmla="*/ 616 w 1182"/>
                <a:gd name="T71" fmla="*/ 144 h 1181"/>
                <a:gd name="T72" fmla="*/ 1038 w 1182"/>
                <a:gd name="T73" fmla="*/ 566 h 1181"/>
                <a:gd name="T74" fmla="*/ 1016 w 1182"/>
                <a:gd name="T75" fmla="*/ 566 h 1181"/>
                <a:gd name="T76" fmla="*/ 991 w 1182"/>
                <a:gd name="T77" fmla="*/ 591 h 1181"/>
                <a:gd name="T78" fmla="*/ 1016 w 1182"/>
                <a:gd name="T79" fmla="*/ 616 h 1181"/>
                <a:gd name="T80" fmla="*/ 1038 w 1182"/>
                <a:gd name="T81" fmla="*/ 616 h 1181"/>
                <a:gd name="T82" fmla="*/ 616 w 1182"/>
                <a:gd name="T83" fmla="*/ 1037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2" h="1181">
                  <a:moveTo>
                    <a:pt x="1157" y="566"/>
                  </a:moveTo>
                  <a:lnTo>
                    <a:pt x="1088" y="566"/>
                  </a:lnTo>
                  <a:cubicBezTo>
                    <a:pt x="1075" y="311"/>
                    <a:pt x="870" y="106"/>
                    <a:pt x="616" y="94"/>
                  </a:cubicBezTo>
                  <a:lnTo>
                    <a:pt x="616" y="25"/>
                  </a:lnTo>
                  <a:cubicBezTo>
                    <a:pt x="616" y="11"/>
                    <a:pt x="605" y="0"/>
                    <a:pt x="591" y="0"/>
                  </a:cubicBezTo>
                  <a:cubicBezTo>
                    <a:pt x="577" y="0"/>
                    <a:pt x="566" y="11"/>
                    <a:pt x="566" y="25"/>
                  </a:cubicBezTo>
                  <a:lnTo>
                    <a:pt x="566" y="94"/>
                  </a:lnTo>
                  <a:cubicBezTo>
                    <a:pt x="311" y="106"/>
                    <a:pt x="107" y="311"/>
                    <a:pt x="94" y="566"/>
                  </a:cubicBezTo>
                  <a:lnTo>
                    <a:pt x="25" y="566"/>
                  </a:lnTo>
                  <a:cubicBezTo>
                    <a:pt x="11" y="566"/>
                    <a:pt x="0" y="577"/>
                    <a:pt x="0" y="591"/>
                  </a:cubicBezTo>
                  <a:cubicBezTo>
                    <a:pt x="0" y="604"/>
                    <a:pt x="11" y="616"/>
                    <a:pt x="25" y="616"/>
                  </a:cubicBezTo>
                  <a:lnTo>
                    <a:pt x="94" y="616"/>
                  </a:lnTo>
                  <a:cubicBezTo>
                    <a:pt x="107" y="870"/>
                    <a:pt x="311" y="1075"/>
                    <a:pt x="566" y="1088"/>
                  </a:cubicBezTo>
                  <a:lnTo>
                    <a:pt x="566" y="1156"/>
                  </a:lnTo>
                  <a:cubicBezTo>
                    <a:pt x="566" y="1170"/>
                    <a:pt x="577" y="1181"/>
                    <a:pt x="591" y="1181"/>
                  </a:cubicBezTo>
                  <a:cubicBezTo>
                    <a:pt x="605" y="1181"/>
                    <a:pt x="616" y="1170"/>
                    <a:pt x="616" y="1156"/>
                  </a:cubicBezTo>
                  <a:lnTo>
                    <a:pt x="616" y="1088"/>
                  </a:lnTo>
                  <a:cubicBezTo>
                    <a:pt x="870" y="1075"/>
                    <a:pt x="1075" y="870"/>
                    <a:pt x="1088" y="616"/>
                  </a:cubicBezTo>
                  <a:lnTo>
                    <a:pt x="1157" y="616"/>
                  </a:lnTo>
                  <a:cubicBezTo>
                    <a:pt x="1170" y="616"/>
                    <a:pt x="1182" y="604"/>
                    <a:pt x="1182" y="591"/>
                  </a:cubicBezTo>
                  <a:cubicBezTo>
                    <a:pt x="1182" y="577"/>
                    <a:pt x="1170" y="566"/>
                    <a:pt x="1157" y="566"/>
                  </a:cubicBezTo>
                  <a:close/>
                  <a:moveTo>
                    <a:pt x="616" y="1037"/>
                  </a:moveTo>
                  <a:lnTo>
                    <a:pt x="616" y="1015"/>
                  </a:lnTo>
                  <a:cubicBezTo>
                    <a:pt x="616" y="1002"/>
                    <a:pt x="605" y="990"/>
                    <a:pt x="591" y="990"/>
                  </a:cubicBezTo>
                  <a:cubicBezTo>
                    <a:pt x="577" y="990"/>
                    <a:pt x="566" y="1002"/>
                    <a:pt x="566" y="1015"/>
                  </a:cubicBezTo>
                  <a:lnTo>
                    <a:pt x="566" y="1037"/>
                  </a:lnTo>
                  <a:cubicBezTo>
                    <a:pt x="339" y="1025"/>
                    <a:pt x="157" y="843"/>
                    <a:pt x="144" y="616"/>
                  </a:cubicBezTo>
                  <a:lnTo>
                    <a:pt x="166" y="616"/>
                  </a:lnTo>
                  <a:cubicBezTo>
                    <a:pt x="180" y="616"/>
                    <a:pt x="191" y="604"/>
                    <a:pt x="191" y="591"/>
                  </a:cubicBezTo>
                  <a:cubicBezTo>
                    <a:pt x="191" y="577"/>
                    <a:pt x="180" y="566"/>
                    <a:pt x="166" y="566"/>
                  </a:cubicBezTo>
                  <a:lnTo>
                    <a:pt x="144" y="566"/>
                  </a:lnTo>
                  <a:cubicBezTo>
                    <a:pt x="157" y="339"/>
                    <a:pt x="339" y="156"/>
                    <a:pt x="566" y="144"/>
                  </a:cubicBezTo>
                  <a:lnTo>
                    <a:pt x="566" y="166"/>
                  </a:lnTo>
                  <a:cubicBezTo>
                    <a:pt x="566" y="180"/>
                    <a:pt x="577" y="191"/>
                    <a:pt x="591" y="191"/>
                  </a:cubicBezTo>
                  <a:cubicBezTo>
                    <a:pt x="605" y="191"/>
                    <a:pt x="616" y="180"/>
                    <a:pt x="616" y="166"/>
                  </a:cubicBezTo>
                  <a:lnTo>
                    <a:pt x="616" y="144"/>
                  </a:lnTo>
                  <a:cubicBezTo>
                    <a:pt x="843" y="156"/>
                    <a:pt x="1025" y="339"/>
                    <a:pt x="1038" y="566"/>
                  </a:cubicBezTo>
                  <a:lnTo>
                    <a:pt x="1016" y="566"/>
                  </a:lnTo>
                  <a:cubicBezTo>
                    <a:pt x="1002" y="566"/>
                    <a:pt x="991" y="577"/>
                    <a:pt x="991" y="591"/>
                  </a:cubicBezTo>
                  <a:cubicBezTo>
                    <a:pt x="991" y="604"/>
                    <a:pt x="1002" y="616"/>
                    <a:pt x="1016" y="616"/>
                  </a:cubicBezTo>
                  <a:lnTo>
                    <a:pt x="1038" y="616"/>
                  </a:lnTo>
                  <a:cubicBezTo>
                    <a:pt x="1025" y="843"/>
                    <a:pt x="843" y="1025"/>
                    <a:pt x="616" y="103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Tag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59CBCFE-82B4-4F42-A5C4-73DF06201464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4285635" y="2645605"/>
            <a:ext cx="966138" cy="961826"/>
          </a:xfrm>
          <a:custGeom>
            <a:avLst/>
            <a:gdLst>
              <a:gd name="T0" fmla="*/ 537 w 621"/>
              <a:gd name="T1" fmla="*/ 117 h 617"/>
              <a:gd name="T2" fmla="*/ 504 w 621"/>
              <a:gd name="T3" fmla="*/ 83 h 617"/>
              <a:gd name="T4" fmla="*/ 537 w 621"/>
              <a:gd name="T5" fmla="*/ 50 h 617"/>
              <a:gd name="T6" fmla="*/ 571 w 621"/>
              <a:gd name="T7" fmla="*/ 83 h 617"/>
              <a:gd name="T8" fmla="*/ 537 w 621"/>
              <a:gd name="T9" fmla="*/ 117 h 617"/>
              <a:gd name="T10" fmla="*/ 601 w 621"/>
              <a:gd name="T11" fmla="*/ 0 h 617"/>
              <a:gd name="T12" fmla="*/ 600 w 621"/>
              <a:gd name="T13" fmla="*/ 0 h 617"/>
              <a:gd name="T14" fmla="*/ 599 w 621"/>
              <a:gd name="T15" fmla="*/ 0 h 617"/>
              <a:gd name="T16" fmla="*/ 341 w 621"/>
              <a:gd name="T17" fmla="*/ 0 h 617"/>
              <a:gd name="T18" fmla="*/ 318 w 621"/>
              <a:gd name="T19" fmla="*/ 12 h 617"/>
              <a:gd name="T20" fmla="*/ 16 w 621"/>
              <a:gd name="T21" fmla="*/ 314 h 617"/>
              <a:gd name="T22" fmla="*/ 16 w 621"/>
              <a:gd name="T23" fmla="*/ 372 h 617"/>
              <a:gd name="T24" fmla="*/ 248 w 621"/>
              <a:gd name="T25" fmla="*/ 605 h 617"/>
              <a:gd name="T26" fmla="*/ 277 w 621"/>
              <a:gd name="T27" fmla="*/ 617 h 617"/>
              <a:gd name="T28" fmla="*/ 306 w 621"/>
              <a:gd name="T29" fmla="*/ 605 h 617"/>
              <a:gd name="T30" fmla="*/ 608 w 621"/>
              <a:gd name="T31" fmla="*/ 302 h 617"/>
              <a:gd name="T32" fmla="*/ 621 w 621"/>
              <a:gd name="T33" fmla="*/ 280 h 617"/>
              <a:gd name="T34" fmla="*/ 621 w 621"/>
              <a:gd name="T35" fmla="*/ 20 h 617"/>
              <a:gd name="T36" fmla="*/ 601 w 621"/>
              <a:gd name="T37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21" h="617">
                <a:moveTo>
                  <a:pt x="537" y="117"/>
                </a:moveTo>
                <a:cubicBezTo>
                  <a:pt x="519" y="117"/>
                  <a:pt x="504" y="102"/>
                  <a:pt x="504" y="83"/>
                </a:cubicBezTo>
                <a:cubicBezTo>
                  <a:pt x="504" y="65"/>
                  <a:pt x="519" y="50"/>
                  <a:pt x="537" y="50"/>
                </a:cubicBezTo>
                <a:cubicBezTo>
                  <a:pt x="556" y="50"/>
                  <a:pt x="571" y="65"/>
                  <a:pt x="571" y="83"/>
                </a:cubicBezTo>
                <a:cubicBezTo>
                  <a:pt x="571" y="102"/>
                  <a:pt x="556" y="117"/>
                  <a:pt x="537" y="117"/>
                </a:cubicBezTo>
                <a:close/>
                <a:moveTo>
                  <a:pt x="601" y="0"/>
                </a:moveTo>
                <a:lnTo>
                  <a:pt x="600" y="0"/>
                </a:lnTo>
                <a:cubicBezTo>
                  <a:pt x="600" y="0"/>
                  <a:pt x="600" y="0"/>
                  <a:pt x="599" y="0"/>
                </a:cubicBezTo>
                <a:lnTo>
                  <a:pt x="341" y="0"/>
                </a:lnTo>
                <a:cubicBezTo>
                  <a:pt x="334" y="0"/>
                  <a:pt x="320" y="10"/>
                  <a:pt x="318" y="12"/>
                </a:cubicBezTo>
                <a:lnTo>
                  <a:pt x="16" y="314"/>
                </a:lnTo>
                <a:cubicBezTo>
                  <a:pt x="0" y="330"/>
                  <a:pt x="0" y="356"/>
                  <a:pt x="16" y="372"/>
                </a:cubicBezTo>
                <a:lnTo>
                  <a:pt x="248" y="605"/>
                </a:lnTo>
                <a:cubicBezTo>
                  <a:pt x="256" y="613"/>
                  <a:pt x="267" y="617"/>
                  <a:pt x="277" y="617"/>
                </a:cubicBezTo>
                <a:cubicBezTo>
                  <a:pt x="288" y="617"/>
                  <a:pt x="298" y="613"/>
                  <a:pt x="306" y="605"/>
                </a:cubicBezTo>
                <a:lnTo>
                  <a:pt x="608" y="302"/>
                </a:lnTo>
                <a:cubicBezTo>
                  <a:pt x="610" y="300"/>
                  <a:pt x="621" y="288"/>
                  <a:pt x="621" y="280"/>
                </a:cubicBezTo>
                <a:lnTo>
                  <a:pt x="621" y="20"/>
                </a:lnTo>
                <a:cubicBezTo>
                  <a:pt x="621" y="9"/>
                  <a:pt x="613" y="0"/>
                  <a:pt x="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B5BB6E-828A-48C8-AFA6-E502A7A6E8F1}"/>
              </a:ext>
            </a:extLst>
          </p:cNvPr>
          <p:cNvSpPr txBox="1"/>
          <p:nvPr/>
        </p:nvSpPr>
        <p:spPr>
          <a:xfrm>
            <a:off x="4498570" y="2871091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20%</a:t>
            </a:r>
          </a:p>
        </p:txBody>
      </p:sp>
      <p:grpSp>
        <p:nvGrpSpPr>
          <p:cNvPr id="39" name="Application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07FAE2BC-EFF3-44DD-8D7C-36753C44186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9696662" y="2731821"/>
            <a:ext cx="701646" cy="874387"/>
            <a:chOff x="46" y="2"/>
            <a:chExt cx="394" cy="491"/>
          </a:xfrm>
          <a:solidFill>
            <a:schemeClr val="tx1"/>
          </a:solidFill>
        </p:grpSpPr>
        <p:sp>
          <p:nvSpPr>
            <p:cNvPr id="40" name="Application">
              <a:extLst>
                <a:ext uri="{FF2B5EF4-FFF2-40B4-BE49-F238E27FC236}">
                  <a16:creationId xmlns:a16="http://schemas.microsoft.com/office/drawing/2014/main" id="{F743D702-8C00-4C89-9B13-11F8447B05EC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33" y="309"/>
              <a:ext cx="55" cy="64"/>
            </a:xfrm>
            <a:custGeom>
              <a:avLst/>
              <a:gdLst>
                <a:gd name="T0" fmla="*/ 147 w 147"/>
                <a:gd name="T1" fmla="*/ 144 h 171"/>
                <a:gd name="T2" fmla="*/ 123 w 147"/>
                <a:gd name="T3" fmla="*/ 0 h 171"/>
                <a:gd name="T4" fmla="*/ 0 w 147"/>
                <a:gd name="T5" fmla="*/ 38 h 171"/>
                <a:gd name="T6" fmla="*/ 60 w 147"/>
                <a:gd name="T7" fmla="*/ 171 h 171"/>
                <a:gd name="T8" fmla="*/ 147 w 147"/>
                <a:gd name="T9" fmla="*/ 14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71">
                  <a:moveTo>
                    <a:pt x="147" y="144"/>
                  </a:moveTo>
                  <a:lnTo>
                    <a:pt x="123" y="0"/>
                  </a:lnTo>
                  <a:lnTo>
                    <a:pt x="0" y="38"/>
                  </a:lnTo>
                  <a:lnTo>
                    <a:pt x="60" y="171"/>
                  </a:lnTo>
                  <a:lnTo>
                    <a:pt x="147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Application">
              <a:extLst>
                <a:ext uri="{FF2B5EF4-FFF2-40B4-BE49-F238E27FC236}">
                  <a16:creationId xmlns:a16="http://schemas.microsoft.com/office/drawing/2014/main" id="{1B9A4A84-9C9D-4856-B6A7-C26D8E4B1D44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45" y="369"/>
              <a:ext cx="69" cy="124"/>
            </a:xfrm>
            <a:custGeom>
              <a:avLst/>
              <a:gdLst>
                <a:gd name="T0" fmla="*/ 169 w 184"/>
                <a:gd name="T1" fmla="*/ 99 h 329"/>
                <a:gd name="T2" fmla="*/ 116 w 184"/>
                <a:gd name="T3" fmla="*/ 0 h 329"/>
                <a:gd name="T4" fmla="*/ 29 w 184"/>
                <a:gd name="T5" fmla="*/ 27 h 329"/>
                <a:gd name="T6" fmla="*/ 20 w 184"/>
                <a:gd name="T7" fmla="*/ 144 h 329"/>
                <a:gd name="T8" fmla="*/ 139 w 184"/>
                <a:gd name="T9" fmla="*/ 275 h 329"/>
                <a:gd name="T10" fmla="*/ 169 w 184"/>
                <a:gd name="T11" fmla="*/ 9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329">
                  <a:moveTo>
                    <a:pt x="169" y="99"/>
                  </a:moveTo>
                  <a:cubicBezTo>
                    <a:pt x="158" y="60"/>
                    <a:pt x="127" y="15"/>
                    <a:pt x="116" y="0"/>
                  </a:cubicBezTo>
                  <a:lnTo>
                    <a:pt x="29" y="27"/>
                  </a:lnTo>
                  <a:cubicBezTo>
                    <a:pt x="20" y="45"/>
                    <a:pt x="0" y="92"/>
                    <a:pt x="20" y="144"/>
                  </a:cubicBezTo>
                  <a:cubicBezTo>
                    <a:pt x="40" y="198"/>
                    <a:pt x="144" y="329"/>
                    <a:pt x="139" y="275"/>
                  </a:cubicBezTo>
                  <a:cubicBezTo>
                    <a:pt x="129" y="167"/>
                    <a:pt x="184" y="146"/>
                    <a:pt x="169" y="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Application">
              <a:extLst>
                <a:ext uri="{FF2B5EF4-FFF2-40B4-BE49-F238E27FC236}">
                  <a16:creationId xmlns:a16="http://schemas.microsoft.com/office/drawing/2014/main" id="{95976E1D-D4CA-4AD5-9A3C-6752A327F2F2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6" y="2"/>
              <a:ext cx="394" cy="447"/>
            </a:xfrm>
            <a:custGeom>
              <a:avLst/>
              <a:gdLst>
                <a:gd name="T0" fmla="*/ 575 w 1050"/>
                <a:gd name="T1" fmla="*/ 18 h 1187"/>
                <a:gd name="T2" fmla="*/ 401 w 1050"/>
                <a:gd name="T3" fmla="*/ 578 h 1187"/>
                <a:gd name="T4" fmla="*/ 359 w 1050"/>
                <a:gd name="T5" fmla="*/ 346 h 1187"/>
                <a:gd name="T6" fmla="*/ 0 w 1050"/>
                <a:gd name="T7" fmla="*/ 578 h 1187"/>
                <a:gd name="T8" fmla="*/ 75 w 1050"/>
                <a:gd name="T9" fmla="*/ 728 h 1187"/>
                <a:gd name="T10" fmla="*/ 88 w 1050"/>
                <a:gd name="T11" fmla="*/ 678 h 1187"/>
                <a:gd name="T12" fmla="*/ 163 w 1050"/>
                <a:gd name="T13" fmla="*/ 728 h 1187"/>
                <a:gd name="T14" fmla="*/ 175 w 1050"/>
                <a:gd name="T15" fmla="*/ 678 h 1187"/>
                <a:gd name="T16" fmla="*/ 195 w 1050"/>
                <a:gd name="T17" fmla="*/ 728 h 1187"/>
                <a:gd name="T18" fmla="*/ 29 w 1050"/>
                <a:gd name="T19" fmla="*/ 1120 h 1187"/>
                <a:gd name="T20" fmla="*/ 57 w 1050"/>
                <a:gd name="T21" fmla="*/ 1133 h 1187"/>
                <a:gd name="T22" fmla="*/ 58 w 1050"/>
                <a:gd name="T23" fmla="*/ 1132 h 1187"/>
                <a:gd name="T24" fmla="*/ 70 w 1050"/>
                <a:gd name="T25" fmla="*/ 1159 h 1187"/>
                <a:gd name="T26" fmla="*/ 105 w 1050"/>
                <a:gd name="T27" fmla="*/ 1174 h 1187"/>
                <a:gd name="T28" fmla="*/ 129 w 1050"/>
                <a:gd name="T29" fmla="*/ 1162 h 1187"/>
                <a:gd name="T30" fmla="*/ 128 w 1050"/>
                <a:gd name="T31" fmla="*/ 1163 h 1187"/>
                <a:gd name="T32" fmla="*/ 148 w 1050"/>
                <a:gd name="T33" fmla="*/ 1171 h 1187"/>
                <a:gd name="T34" fmla="*/ 148 w 1050"/>
                <a:gd name="T35" fmla="*/ 1169 h 1187"/>
                <a:gd name="T36" fmla="*/ 363 w 1050"/>
                <a:gd name="T37" fmla="*/ 728 h 1187"/>
                <a:gd name="T38" fmla="*/ 375 w 1050"/>
                <a:gd name="T39" fmla="*/ 678 h 1187"/>
                <a:gd name="T40" fmla="*/ 463 w 1050"/>
                <a:gd name="T41" fmla="*/ 728 h 1187"/>
                <a:gd name="T42" fmla="*/ 475 w 1050"/>
                <a:gd name="T43" fmla="*/ 678 h 1187"/>
                <a:gd name="T44" fmla="*/ 563 w 1050"/>
                <a:gd name="T45" fmla="*/ 728 h 1187"/>
                <a:gd name="T46" fmla="*/ 575 w 1050"/>
                <a:gd name="T47" fmla="*/ 678 h 1187"/>
                <a:gd name="T48" fmla="*/ 663 w 1050"/>
                <a:gd name="T49" fmla="*/ 728 h 1187"/>
                <a:gd name="T50" fmla="*/ 675 w 1050"/>
                <a:gd name="T51" fmla="*/ 678 h 1187"/>
                <a:gd name="T52" fmla="*/ 727 w 1050"/>
                <a:gd name="T53" fmla="*/ 728 h 1187"/>
                <a:gd name="T54" fmla="*/ 877 w 1050"/>
                <a:gd name="T55" fmla="*/ 798 h 1187"/>
                <a:gd name="T56" fmla="*/ 875 w 1050"/>
                <a:gd name="T57" fmla="*/ 728 h 1187"/>
                <a:gd name="T58" fmla="*/ 888 w 1050"/>
                <a:gd name="T59" fmla="*/ 678 h 1187"/>
                <a:gd name="T60" fmla="*/ 975 w 1050"/>
                <a:gd name="T61" fmla="*/ 728 h 1187"/>
                <a:gd name="T62" fmla="*/ 988 w 1050"/>
                <a:gd name="T63" fmla="*/ 678 h 1187"/>
                <a:gd name="T64" fmla="*/ 1050 w 1050"/>
                <a:gd name="T65" fmla="*/ 728 h 1187"/>
                <a:gd name="T66" fmla="*/ 815 w 1050"/>
                <a:gd name="T67" fmla="*/ 578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0" h="1187">
                  <a:moveTo>
                    <a:pt x="815" y="578"/>
                  </a:moveTo>
                  <a:cubicBezTo>
                    <a:pt x="746" y="340"/>
                    <a:pt x="636" y="0"/>
                    <a:pt x="575" y="18"/>
                  </a:cubicBezTo>
                  <a:cubicBezTo>
                    <a:pt x="518" y="36"/>
                    <a:pt x="603" y="340"/>
                    <a:pt x="677" y="578"/>
                  </a:cubicBezTo>
                  <a:lnTo>
                    <a:pt x="401" y="578"/>
                  </a:lnTo>
                  <a:lnTo>
                    <a:pt x="478" y="396"/>
                  </a:lnTo>
                  <a:lnTo>
                    <a:pt x="359" y="346"/>
                  </a:lnTo>
                  <a:lnTo>
                    <a:pt x="261" y="578"/>
                  </a:lnTo>
                  <a:lnTo>
                    <a:pt x="0" y="578"/>
                  </a:lnTo>
                  <a:lnTo>
                    <a:pt x="0" y="728"/>
                  </a:lnTo>
                  <a:lnTo>
                    <a:pt x="75" y="728"/>
                  </a:lnTo>
                  <a:lnTo>
                    <a:pt x="75" y="678"/>
                  </a:lnTo>
                  <a:lnTo>
                    <a:pt x="88" y="678"/>
                  </a:lnTo>
                  <a:lnTo>
                    <a:pt x="88" y="728"/>
                  </a:lnTo>
                  <a:lnTo>
                    <a:pt x="163" y="728"/>
                  </a:lnTo>
                  <a:lnTo>
                    <a:pt x="163" y="678"/>
                  </a:lnTo>
                  <a:lnTo>
                    <a:pt x="175" y="678"/>
                  </a:lnTo>
                  <a:lnTo>
                    <a:pt x="175" y="728"/>
                  </a:lnTo>
                  <a:lnTo>
                    <a:pt x="195" y="728"/>
                  </a:lnTo>
                  <a:lnTo>
                    <a:pt x="30" y="1118"/>
                  </a:lnTo>
                  <a:cubicBezTo>
                    <a:pt x="30" y="1119"/>
                    <a:pt x="29" y="1120"/>
                    <a:pt x="29" y="1120"/>
                  </a:cubicBezTo>
                  <a:cubicBezTo>
                    <a:pt x="25" y="1130"/>
                    <a:pt x="28" y="1141"/>
                    <a:pt x="36" y="1144"/>
                  </a:cubicBezTo>
                  <a:cubicBezTo>
                    <a:pt x="43" y="1148"/>
                    <a:pt x="53" y="1143"/>
                    <a:pt x="57" y="1133"/>
                  </a:cubicBezTo>
                  <a:cubicBezTo>
                    <a:pt x="58" y="1132"/>
                    <a:pt x="58" y="1132"/>
                    <a:pt x="58" y="1132"/>
                  </a:cubicBezTo>
                  <a:lnTo>
                    <a:pt x="58" y="1132"/>
                  </a:lnTo>
                  <a:cubicBezTo>
                    <a:pt x="58" y="1132"/>
                    <a:pt x="58" y="1132"/>
                    <a:pt x="57" y="1133"/>
                  </a:cubicBezTo>
                  <a:cubicBezTo>
                    <a:pt x="53" y="1143"/>
                    <a:pt x="59" y="1154"/>
                    <a:pt x="70" y="1159"/>
                  </a:cubicBezTo>
                  <a:cubicBezTo>
                    <a:pt x="79" y="1163"/>
                    <a:pt x="89" y="1161"/>
                    <a:pt x="95" y="1155"/>
                  </a:cubicBezTo>
                  <a:cubicBezTo>
                    <a:pt x="94" y="1163"/>
                    <a:pt x="98" y="1171"/>
                    <a:pt x="105" y="1174"/>
                  </a:cubicBezTo>
                  <a:cubicBezTo>
                    <a:pt x="114" y="1178"/>
                    <a:pt x="124" y="1173"/>
                    <a:pt x="128" y="1163"/>
                  </a:cubicBezTo>
                  <a:cubicBezTo>
                    <a:pt x="129" y="1163"/>
                    <a:pt x="129" y="1162"/>
                    <a:pt x="129" y="1162"/>
                  </a:cubicBezTo>
                  <a:lnTo>
                    <a:pt x="129" y="1162"/>
                  </a:lnTo>
                  <a:cubicBezTo>
                    <a:pt x="129" y="1162"/>
                    <a:pt x="129" y="1163"/>
                    <a:pt x="128" y="1163"/>
                  </a:cubicBezTo>
                  <a:cubicBezTo>
                    <a:pt x="124" y="1173"/>
                    <a:pt x="125" y="1183"/>
                    <a:pt x="131" y="1185"/>
                  </a:cubicBezTo>
                  <a:cubicBezTo>
                    <a:pt x="136" y="1187"/>
                    <a:pt x="144" y="1181"/>
                    <a:pt x="148" y="1171"/>
                  </a:cubicBezTo>
                  <a:cubicBezTo>
                    <a:pt x="148" y="1171"/>
                    <a:pt x="148" y="1171"/>
                    <a:pt x="148" y="1170"/>
                  </a:cubicBezTo>
                  <a:lnTo>
                    <a:pt x="148" y="1169"/>
                  </a:lnTo>
                  <a:lnTo>
                    <a:pt x="336" y="728"/>
                  </a:lnTo>
                  <a:lnTo>
                    <a:pt x="363" y="728"/>
                  </a:lnTo>
                  <a:lnTo>
                    <a:pt x="363" y="678"/>
                  </a:lnTo>
                  <a:lnTo>
                    <a:pt x="375" y="678"/>
                  </a:lnTo>
                  <a:lnTo>
                    <a:pt x="375" y="728"/>
                  </a:lnTo>
                  <a:lnTo>
                    <a:pt x="463" y="728"/>
                  </a:lnTo>
                  <a:lnTo>
                    <a:pt x="463" y="678"/>
                  </a:lnTo>
                  <a:lnTo>
                    <a:pt x="475" y="678"/>
                  </a:lnTo>
                  <a:lnTo>
                    <a:pt x="475" y="728"/>
                  </a:lnTo>
                  <a:lnTo>
                    <a:pt x="563" y="728"/>
                  </a:lnTo>
                  <a:lnTo>
                    <a:pt x="563" y="678"/>
                  </a:lnTo>
                  <a:lnTo>
                    <a:pt x="575" y="678"/>
                  </a:lnTo>
                  <a:lnTo>
                    <a:pt x="575" y="728"/>
                  </a:lnTo>
                  <a:lnTo>
                    <a:pt x="663" y="728"/>
                  </a:lnTo>
                  <a:lnTo>
                    <a:pt x="663" y="678"/>
                  </a:lnTo>
                  <a:lnTo>
                    <a:pt x="675" y="678"/>
                  </a:lnTo>
                  <a:lnTo>
                    <a:pt x="675" y="728"/>
                  </a:lnTo>
                  <a:lnTo>
                    <a:pt x="727" y="728"/>
                  </a:lnTo>
                  <a:cubicBezTo>
                    <a:pt x="746" y="790"/>
                    <a:pt x="760" y="824"/>
                    <a:pt x="763" y="833"/>
                  </a:cubicBezTo>
                  <a:lnTo>
                    <a:pt x="877" y="798"/>
                  </a:lnTo>
                  <a:cubicBezTo>
                    <a:pt x="875" y="791"/>
                    <a:pt x="868" y="765"/>
                    <a:pt x="858" y="728"/>
                  </a:cubicBezTo>
                  <a:lnTo>
                    <a:pt x="875" y="728"/>
                  </a:lnTo>
                  <a:lnTo>
                    <a:pt x="875" y="678"/>
                  </a:lnTo>
                  <a:lnTo>
                    <a:pt x="888" y="678"/>
                  </a:lnTo>
                  <a:lnTo>
                    <a:pt x="888" y="728"/>
                  </a:lnTo>
                  <a:lnTo>
                    <a:pt x="975" y="728"/>
                  </a:lnTo>
                  <a:lnTo>
                    <a:pt x="975" y="678"/>
                  </a:lnTo>
                  <a:lnTo>
                    <a:pt x="988" y="678"/>
                  </a:lnTo>
                  <a:lnTo>
                    <a:pt x="988" y="728"/>
                  </a:lnTo>
                  <a:lnTo>
                    <a:pt x="1050" y="728"/>
                  </a:lnTo>
                  <a:lnTo>
                    <a:pt x="1050" y="578"/>
                  </a:lnTo>
                  <a:lnTo>
                    <a:pt x="815" y="5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Application">
              <a:extLst>
                <a:ext uri="{FF2B5EF4-FFF2-40B4-BE49-F238E27FC236}">
                  <a16:creationId xmlns:a16="http://schemas.microsoft.com/office/drawing/2014/main" id="{C3678537-696B-46B1-8174-E0F042E86BA3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98" y="58"/>
              <a:ext cx="57" cy="51"/>
            </a:xfrm>
            <a:custGeom>
              <a:avLst/>
              <a:gdLst>
                <a:gd name="T0" fmla="*/ 143 w 151"/>
                <a:gd name="T1" fmla="*/ 79 h 134"/>
                <a:gd name="T2" fmla="*/ 122 w 151"/>
                <a:gd name="T3" fmla="*/ 29 h 134"/>
                <a:gd name="T4" fmla="*/ 74 w 151"/>
                <a:gd name="T5" fmla="*/ 8 h 134"/>
                <a:gd name="T6" fmla="*/ 24 w 151"/>
                <a:gd name="T7" fmla="*/ 29 h 134"/>
                <a:gd name="T8" fmla="*/ 0 w 151"/>
                <a:gd name="T9" fmla="*/ 84 h 134"/>
                <a:gd name="T10" fmla="*/ 119 w 151"/>
                <a:gd name="T11" fmla="*/ 134 h 134"/>
                <a:gd name="T12" fmla="*/ 143 w 151"/>
                <a:gd name="T13" fmla="*/ 7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34">
                  <a:moveTo>
                    <a:pt x="143" y="79"/>
                  </a:moveTo>
                  <a:cubicBezTo>
                    <a:pt x="151" y="60"/>
                    <a:pt x="142" y="37"/>
                    <a:pt x="122" y="29"/>
                  </a:cubicBezTo>
                  <a:lnTo>
                    <a:pt x="74" y="8"/>
                  </a:lnTo>
                  <a:cubicBezTo>
                    <a:pt x="55" y="0"/>
                    <a:pt x="32" y="9"/>
                    <a:pt x="24" y="29"/>
                  </a:cubicBezTo>
                  <a:lnTo>
                    <a:pt x="0" y="84"/>
                  </a:lnTo>
                  <a:lnTo>
                    <a:pt x="119" y="134"/>
                  </a:lnTo>
                  <a:lnTo>
                    <a:pt x="143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Application">
              <a:extLst>
                <a:ext uri="{FF2B5EF4-FFF2-40B4-BE49-F238E27FC236}">
                  <a16:creationId xmlns:a16="http://schemas.microsoft.com/office/drawing/2014/main" id="{6F0FF204-E251-450A-AB71-15B62597D05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83" y="97"/>
              <a:ext cx="57" cy="47"/>
            </a:xfrm>
            <a:custGeom>
              <a:avLst/>
              <a:gdLst>
                <a:gd name="T0" fmla="*/ 31 w 150"/>
                <a:gd name="T1" fmla="*/ 0 h 124"/>
                <a:gd name="T2" fmla="*/ 150 w 150"/>
                <a:gd name="T3" fmla="*/ 51 h 124"/>
                <a:gd name="T4" fmla="*/ 119 w 150"/>
                <a:gd name="T5" fmla="*/ 124 h 124"/>
                <a:gd name="T6" fmla="*/ 0 w 150"/>
                <a:gd name="T7" fmla="*/ 73 h 124"/>
                <a:gd name="T8" fmla="*/ 31 w 150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24">
                  <a:moveTo>
                    <a:pt x="31" y="0"/>
                  </a:moveTo>
                  <a:lnTo>
                    <a:pt x="150" y="51"/>
                  </a:lnTo>
                  <a:lnTo>
                    <a:pt x="119" y="124"/>
                  </a:lnTo>
                  <a:lnTo>
                    <a:pt x="0" y="7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Application">
              <a:extLst>
                <a:ext uri="{FF2B5EF4-FFF2-40B4-BE49-F238E27FC236}">
                  <a16:creationId xmlns:a16="http://schemas.microsoft.com/office/drawing/2014/main" id="{36B179DE-725B-46A3-9607-C011B4DCA74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7" y="456"/>
              <a:ext cx="20" cy="23"/>
            </a:xfrm>
            <a:custGeom>
              <a:avLst/>
              <a:gdLst>
                <a:gd name="T0" fmla="*/ 5 w 52"/>
                <a:gd name="T1" fmla="*/ 61 h 61"/>
                <a:gd name="T2" fmla="*/ 52 w 52"/>
                <a:gd name="T3" fmla="*/ 22 h 61"/>
                <a:gd name="T4" fmla="*/ 0 w 52"/>
                <a:gd name="T5" fmla="*/ 0 h 61"/>
                <a:gd name="T6" fmla="*/ 5 w 52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1">
                  <a:moveTo>
                    <a:pt x="5" y="61"/>
                  </a:moveTo>
                  <a:lnTo>
                    <a:pt x="52" y="22"/>
                  </a:lnTo>
                  <a:lnTo>
                    <a:pt x="0" y="0"/>
                  </a:lnTo>
                  <a:lnTo>
                    <a:pt x="5" y="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648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7F266-3070-4B83-9733-B15DC3AD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ENTRY REQUIREMENTS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91F178B-FA22-2429-0145-3AB7BB2C46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386BA35-0E94-220C-8A1D-1E6441F21B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Full terms and conditions apply</a:t>
            </a:r>
          </a:p>
        </p:txBody>
      </p:sp>
      <p:sp>
        <p:nvSpPr>
          <p:cNvPr id="4" name="Arrow1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690B58B-6CF1-4955-8D52-7FBE295B9BD2}"/>
              </a:ext>
            </a:extLst>
          </p:cNvPr>
          <p:cNvSpPr>
            <a:spLocks noChangeAspect="1"/>
          </p:cNvSpPr>
          <p:nvPr/>
        </p:nvSpPr>
        <p:spPr>
          <a:xfrm>
            <a:off x="942871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rrow14 - 1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763D653-18EE-4628-8A73-0A473F0C4375}"/>
              </a:ext>
            </a:extLst>
          </p:cNvPr>
          <p:cNvSpPr>
            <a:spLocks noChangeAspect="1"/>
          </p:cNvSpPr>
          <p:nvPr/>
        </p:nvSpPr>
        <p:spPr>
          <a:xfrm>
            <a:off x="3583158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row14 - 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50EC5FC-1270-41FF-A626-74A5248546C4}"/>
              </a:ext>
            </a:extLst>
          </p:cNvPr>
          <p:cNvSpPr>
            <a:spLocks noChangeAspect="1"/>
          </p:cNvSpPr>
          <p:nvPr/>
        </p:nvSpPr>
        <p:spPr>
          <a:xfrm>
            <a:off x="6223445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14 - 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86B2D5A-22BF-4879-9614-32F41509D7EE}"/>
              </a:ext>
            </a:extLst>
          </p:cNvPr>
          <p:cNvSpPr>
            <a:spLocks noChangeAspect="1"/>
          </p:cNvSpPr>
          <p:nvPr/>
        </p:nvSpPr>
        <p:spPr>
          <a:xfrm>
            <a:off x="8863731" y="2203928"/>
            <a:ext cx="2385398" cy="2381494"/>
          </a:xfrm>
          <a:custGeom>
            <a:avLst/>
            <a:gdLst>
              <a:gd name="connsiteX0" fmla="*/ 452467 w 1234992"/>
              <a:gd name="connsiteY0" fmla="*/ 41055 h 1232971"/>
              <a:gd name="connsiteX1" fmla="*/ 543917 w 1234992"/>
              <a:gd name="connsiteY1" fmla="*/ 3175 h 1232971"/>
              <a:gd name="connsiteX2" fmla="*/ 1087323 w 1234992"/>
              <a:gd name="connsiteY2" fmla="*/ 3175 h 1232971"/>
              <a:gd name="connsiteX3" fmla="*/ 1103642 w 1234992"/>
              <a:gd name="connsiteY3" fmla="*/ 0 h 1232971"/>
              <a:gd name="connsiteX4" fmla="*/ 1195092 w 1234992"/>
              <a:gd name="connsiteY4" fmla="*/ 37879 h 1232971"/>
              <a:gd name="connsiteX5" fmla="*/ 1223502 w 1234992"/>
              <a:gd name="connsiteY5" fmla="*/ 80662 h 1232971"/>
              <a:gd name="connsiteX6" fmla="*/ 1224251 w 1234992"/>
              <a:gd name="connsiteY6" fmla="*/ 84512 h 1232971"/>
              <a:gd name="connsiteX7" fmla="*/ 1224829 w 1234992"/>
              <a:gd name="connsiteY7" fmla="*/ 85369 h 1232971"/>
              <a:gd name="connsiteX8" fmla="*/ 1234992 w 1234992"/>
              <a:gd name="connsiteY8" fmla="*/ 135710 h 1232971"/>
              <a:gd name="connsiteX9" fmla="*/ 1234992 w 1234992"/>
              <a:gd name="connsiteY9" fmla="*/ 694250 h 1232971"/>
              <a:gd name="connsiteX10" fmla="*/ 1105662 w 1234992"/>
              <a:gd name="connsiteY10" fmla="*/ 823580 h 1232971"/>
              <a:gd name="connsiteX11" fmla="*/ 976332 w 1234992"/>
              <a:gd name="connsiteY11" fmla="*/ 694250 h 1232971"/>
              <a:gd name="connsiteX12" fmla="*/ 976332 w 1234992"/>
              <a:gd name="connsiteY12" fmla="*/ 439540 h 1232971"/>
              <a:gd name="connsiteX13" fmla="*/ 220780 w 1234992"/>
              <a:gd name="connsiteY13" fmla="*/ 1195091 h 1232971"/>
              <a:gd name="connsiteX14" fmla="*/ 37880 w 1234992"/>
              <a:gd name="connsiteY14" fmla="*/ 1195091 h 1232971"/>
              <a:gd name="connsiteX15" fmla="*/ 37880 w 1234992"/>
              <a:gd name="connsiteY15" fmla="*/ 1012191 h 1232971"/>
              <a:gd name="connsiteX16" fmla="*/ 788236 w 1234992"/>
              <a:gd name="connsiteY16" fmla="*/ 261835 h 1232971"/>
              <a:gd name="connsiteX17" fmla="*/ 543917 w 1234992"/>
              <a:gd name="connsiteY17" fmla="*/ 261835 h 1232971"/>
              <a:gd name="connsiteX18" fmla="*/ 414587 w 1234992"/>
              <a:gd name="connsiteY18" fmla="*/ 132505 h 1232971"/>
              <a:gd name="connsiteX19" fmla="*/ 452467 w 1234992"/>
              <a:gd name="connsiteY19" fmla="*/ 41055 h 12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4992" h="1232971">
                <a:moveTo>
                  <a:pt x="452467" y="41055"/>
                </a:moveTo>
                <a:cubicBezTo>
                  <a:pt x="475871" y="17651"/>
                  <a:pt x="508204" y="3175"/>
                  <a:pt x="543917" y="3175"/>
                </a:cubicBezTo>
                <a:lnTo>
                  <a:pt x="1087323" y="3175"/>
                </a:lnTo>
                <a:lnTo>
                  <a:pt x="1103642" y="0"/>
                </a:lnTo>
                <a:cubicBezTo>
                  <a:pt x="1136740" y="-1"/>
                  <a:pt x="1169839" y="12626"/>
                  <a:pt x="1195092" y="37879"/>
                </a:cubicBezTo>
                <a:cubicBezTo>
                  <a:pt x="1207719" y="50506"/>
                  <a:pt x="1217188" y="65094"/>
                  <a:pt x="1223502" y="80662"/>
                </a:cubicBezTo>
                <a:lnTo>
                  <a:pt x="1224251" y="84512"/>
                </a:lnTo>
                <a:lnTo>
                  <a:pt x="1224829" y="85369"/>
                </a:lnTo>
                <a:cubicBezTo>
                  <a:pt x="1231373" y="100842"/>
                  <a:pt x="1234992" y="117853"/>
                  <a:pt x="1234992" y="135710"/>
                </a:cubicBezTo>
                <a:lnTo>
                  <a:pt x="1234992" y="694250"/>
                </a:lnTo>
                <a:cubicBezTo>
                  <a:pt x="1234992" y="765677"/>
                  <a:pt x="1177089" y="823580"/>
                  <a:pt x="1105662" y="823580"/>
                </a:cubicBezTo>
                <a:cubicBezTo>
                  <a:pt x="1034235" y="823580"/>
                  <a:pt x="976332" y="765677"/>
                  <a:pt x="976332" y="694250"/>
                </a:cubicBezTo>
                <a:lnTo>
                  <a:pt x="976332" y="439540"/>
                </a:lnTo>
                <a:lnTo>
                  <a:pt x="220780" y="1195091"/>
                </a:lnTo>
                <a:cubicBezTo>
                  <a:pt x="170274" y="1245598"/>
                  <a:pt x="88386" y="1245598"/>
                  <a:pt x="37880" y="1195091"/>
                </a:cubicBezTo>
                <a:cubicBezTo>
                  <a:pt x="-12627" y="1144585"/>
                  <a:pt x="-12627" y="1062698"/>
                  <a:pt x="37880" y="1012191"/>
                </a:cubicBezTo>
                <a:lnTo>
                  <a:pt x="788236" y="261835"/>
                </a:lnTo>
                <a:lnTo>
                  <a:pt x="543917" y="261835"/>
                </a:lnTo>
                <a:cubicBezTo>
                  <a:pt x="472490" y="261835"/>
                  <a:pt x="414587" y="203932"/>
                  <a:pt x="414587" y="132505"/>
                </a:cubicBezTo>
                <a:cubicBezTo>
                  <a:pt x="414587" y="96792"/>
                  <a:pt x="429063" y="64459"/>
                  <a:pt x="452467" y="4105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F52DC4-6365-41DC-B358-A3F94817D177}"/>
              </a:ext>
            </a:extLst>
          </p:cNvPr>
          <p:cNvSpPr txBox="1"/>
          <p:nvPr/>
        </p:nvSpPr>
        <p:spPr>
          <a:xfrm>
            <a:off x="807776" y="4691882"/>
            <a:ext cx="266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Test addressed Letter or Large Letters items sent using Advertising Mail Mailmark or Catalogue Mail.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02E1EA-EFA6-4CAF-A9D7-1F201D8F5B01}"/>
              </a:ext>
            </a:extLst>
          </p:cNvPr>
          <p:cNvSpPr txBox="1"/>
          <p:nvPr/>
        </p:nvSpPr>
        <p:spPr>
          <a:xfrm>
            <a:off x="3445259" y="4691882"/>
            <a:ext cx="266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/>
              <a:t>Measure the performance of the test and share the results with us so we can understand whether the tests we invest in achieve their objectives.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F27763-2715-4333-A30D-4A43099E7A7E}"/>
              </a:ext>
            </a:extLst>
          </p:cNvPr>
          <p:cNvSpPr txBox="1"/>
          <p:nvPr/>
        </p:nvSpPr>
        <p:spPr>
          <a:xfrm>
            <a:off x="6082742" y="4691882"/>
            <a:ext cx="266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600" dirty="0"/>
              <a:t>To qualify, test mailings must include a minimum of 100k advertising mail items and a maximum of 1m items over the incentive period.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BE4D2A-B711-4648-84B3-069249F9177C}"/>
              </a:ext>
            </a:extLst>
          </p:cNvPr>
          <p:cNvSpPr txBox="1"/>
          <p:nvPr/>
        </p:nvSpPr>
        <p:spPr>
          <a:xfrm>
            <a:off x="8720224" y="4691882"/>
            <a:ext cx="266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/>
              <a:t>Submit your application form 10 days before the start date of your test.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A48AC1-E82A-475B-8546-A9ABAFA0EE9D}"/>
              </a:ext>
            </a:extLst>
          </p:cNvPr>
          <p:cNvSpPr txBox="1"/>
          <p:nvPr/>
        </p:nvSpPr>
        <p:spPr>
          <a:xfrm>
            <a:off x="2400273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8B92FC-59CB-4A91-AE6E-2C5B755F4174}"/>
              </a:ext>
            </a:extLst>
          </p:cNvPr>
          <p:cNvSpPr txBox="1"/>
          <p:nvPr/>
        </p:nvSpPr>
        <p:spPr>
          <a:xfrm>
            <a:off x="5035246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43AFB8-AB54-4CE1-8221-FD65726C0178}"/>
              </a:ext>
            </a:extLst>
          </p:cNvPr>
          <p:cNvSpPr txBox="1"/>
          <p:nvPr/>
        </p:nvSpPr>
        <p:spPr>
          <a:xfrm>
            <a:off x="7670219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AD023D-E873-4B8F-9552-B6FD46601525}"/>
              </a:ext>
            </a:extLst>
          </p:cNvPr>
          <p:cNvSpPr txBox="1"/>
          <p:nvPr/>
        </p:nvSpPr>
        <p:spPr>
          <a:xfrm>
            <a:off x="10305193" y="22661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55770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9DE91-F921-4DBA-BD51-28827ED34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OFFER DATES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C0722B8-6ED7-7A81-3387-6DD5264A2E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E52A3-242E-4AFC-8F94-C61FD634B7E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8</a:t>
            </a:fld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4947305-9693-24C8-ED9A-1A67396217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5AF87-D7F3-4FD6-BE60-9F186F1FFD90}"/>
              </a:ext>
            </a:extLst>
          </p:cNvPr>
          <p:cNvSpPr txBox="1"/>
          <p:nvPr/>
        </p:nvSpPr>
        <p:spPr>
          <a:xfrm>
            <a:off x="2073861" y="3546635"/>
            <a:ext cx="1206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3 February</a:t>
            </a:r>
          </a:p>
          <a:p>
            <a:pPr algn="ctr"/>
            <a:r>
              <a:rPr lang="en-GB" b="1" dirty="0"/>
              <a:t>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CEAF62-6C1D-4BB6-BAFB-3A6115EACE06}"/>
              </a:ext>
            </a:extLst>
          </p:cNvPr>
          <p:cNvSpPr txBox="1"/>
          <p:nvPr/>
        </p:nvSpPr>
        <p:spPr>
          <a:xfrm>
            <a:off x="1725752" y="4488569"/>
            <a:ext cx="1902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Applications open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7E206-5996-457D-9541-ADE0CC97B800}"/>
              </a:ext>
            </a:extLst>
          </p:cNvPr>
          <p:cNvSpPr txBox="1"/>
          <p:nvPr/>
        </p:nvSpPr>
        <p:spPr>
          <a:xfrm>
            <a:off x="6689568" y="3546635"/>
            <a:ext cx="1085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28 March</a:t>
            </a:r>
          </a:p>
          <a:p>
            <a:pPr algn="ctr"/>
            <a:r>
              <a:rPr lang="en-GB" b="1" dirty="0"/>
              <a:t>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A0293F-A0E1-4CF4-981C-6AFD52533455}"/>
              </a:ext>
            </a:extLst>
          </p:cNvPr>
          <p:cNvSpPr txBox="1"/>
          <p:nvPr/>
        </p:nvSpPr>
        <p:spPr>
          <a:xfrm>
            <a:off x="6408306" y="4488569"/>
            <a:ext cx="164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Last application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E2BE64-45CF-4C40-A47F-13952F4E5278}"/>
              </a:ext>
            </a:extLst>
          </p:cNvPr>
          <p:cNvSpPr txBox="1"/>
          <p:nvPr/>
        </p:nvSpPr>
        <p:spPr>
          <a:xfrm>
            <a:off x="9021103" y="3546635"/>
            <a:ext cx="945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30 May </a:t>
            </a:r>
          </a:p>
          <a:p>
            <a:pPr algn="ctr"/>
            <a:r>
              <a:rPr lang="en-GB" b="1" dirty="0"/>
              <a:t>2025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FA213B-60B8-45A9-ABA6-625B7E48B591}"/>
              </a:ext>
            </a:extLst>
          </p:cNvPr>
          <p:cNvSpPr txBox="1"/>
          <p:nvPr/>
        </p:nvSpPr>
        <p:spPr>
          <a:xfrm>
            <a:off x="8606310" y="4488569"/>
            <a:ext cx="17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Last posting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FBBFDC-BF9C-D761-8787-DCF604390DBC}"/>
              </a:ext>
            </a:extLst>
          </p:cNvPr>
          <p:cNvSpPr txBox="1"/>
          <p:nvPr/>
        </p:nvSpPr>
        <p:spPr>
          <a:xfrm>
            <a:off x="4444514" y="3546635"/>
            <a:ext cx="968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3 March</a:t>
            </a:r>
          </a:p>
          <a:p>
            <a:pPr algn="ctr"/>
            <a:r>
              <a:rPr lang="en-GB" b="1" dirty="0"/>
              <a:t>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68815A-687B-444E-6C86-CCAF47BA15E8}"/>
              </a:ext>
            </a:extLst>
          </p:cNvPr>
          <p:cNvSpPr txBox="1"/>
          <p:nvPr/>
        </p:nvSpPr>
        <p:spPr>
          <a:xfrm>
            <a:off x="4028150" y="4488569"/>
            <a:ext cx="1801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First posting date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BA26B4-386F-3C12-35D1-10997740438E}"/>
              </a:ext>
            </a:extLst>
          </p:cNvPr>
          <p:cNvGrpSpPr/>
          <p:nvPr/>
        </p:nvGrpSpPr>
        <p:grpSpPr>
          <a:xfrm>
            <a:off x="1853160" y="2625648"/>
            <a:ext cx="1648014" cy="1808359"/>
            <a:chOff x="6761932" y="1222043"/>
            <a:chExt cx="1648014" cy="1808359"/>
          </a:xfrm>
        </p:grpSpPr>
        <p:sp>
          <p:nvSpPr>
            <p:cNvPr id="24" name="Free-form: Shape 297">
              <a:extLst>
                <a:ext uri="{FF2B5EF4-FFF2-40B4-BE49-F238E27FC236}">
                  <a16:creationId xmlns:a16="http://schemas.microsoft.com/office/drawing/2014/main" id="{3BCD2DF3-0003-53DF-CD65-D0C2151CA94B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-form: Shape 298">
              <a:extLst>
                <a:ext uri="{FF2B5EF4-FFF2-40B4-BE49-F238E27FC236}">
                  <a16:creationId xmlns:a16="http://schemas.microsoft.com/office/drawing/2014/main" id="{841B831B-83E6-B049-C995-93FAA2EB943C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E8AFFD5-9C59-9313-BFC1-9EE48205F741}"/>
              </a:ext>
            </a:extLst>
          </p:cNvPr>
          <p:cNvGrpSpPr/>
          <p:nvPr/>
        </p:nvGrpSpPr>
        <p:grpSpPr>
          <a:xfrm>
            <a:off x="4104742" y="2625648"/>
            <a:ext cx="1648014" cy="1808359"/>
            <a:chOff x="6761932" y="1222043"/>
            <a:chExt cx="1648014" cy="1808359"/>
          </a:xfrm>
        </p:grpSpPr>
        <p:sp>
          <p:nvSpPr>
            <p:cNvPr id="32" name="Free-form: Shape 297">
              <a:extLst>
                <a:ext uri="{FF2B5EF4-FFF2-40B4-BE49-F238E27FC236}">
                  <a16:creationId xmlns:a16="http://schemas.microsoft.com/office/drawing/2014/main" id="{BC9D9712-371F-B62C-F75F-28B3DAF756A0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-form: Shape 298">
              <a:extLst>
                <a:ext uri="{FF2B5EF4-FFF2-40B4-BE49-F238E27FC236}">
                  <a16:creationId xmlns:a16="http://schemas.microsoft.com/office/drawing/2014/main" id="{2DABCB0D-4844-E2A9-14B3-A481D48A27C1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CAF0D5-3AFB-C9BD-F903-1773871AFF06}"/>
              </a:ext>
            </a:extLst>
          </p:cNvPr>
          <p:cNvGrpSpPr/>
          <p:nvPr/>
        </p:nvGrpSpPr>
        <p:grpSpPr>
          <a:xfrm>
            <a:off x="6408306" y="2625648"/>
            <a:ext cx="1648014" cy="1808359"/>
            <a:chOff x="6761932" y="1222043"/>
            <a:chExt cx="1648014" cy="1808359"/>
          </a:xfrm>
        </p:grpSpPr>
        <p:sp>
          <p:nvSpPr>
            <p:cNvPr id="35" name="Free-form: Shape 297">
              <a:extLst>
                <a:ext uri="{FF2B5EF4-FFF2-40B4-BE49-F238E27FC236}">
                  <a16:creationId xmlns:a16="http://schemas.microsoft.com/office/drawing/2014/main" id="{E380F69A-DDC8-79CB-A3A0-193602B357BB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-form: Shape 298">
              <a:extLst>
                <a:ext uri="{FF2B5EF4-FFF2-40B4-BE49-F238E27FC236}">
                  <a16:creationId xmlns:a16="http://schemas.microsoft.com/office/drawing/2014/main" id="{71B95F44-21C4-06DE-C57B-72E9D1CD965E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8C6C63E-91E3-C3D7-0B43-D2ADC7B99885}"/>
              </a:ext>
            </a:extLst>
          </p:cNvPr>
          <p:cNvGrpSpPr/>
          <p:nvPr/>
        </p:nvGrpSpPr>
        <p:grpSpPr>
          <a:xfrm>
            <a:off x="8669662" y="2625648"/>
            <a:ext cx="1648014" cy="1808359"/>
            <a:chOff x="6761932" y="1222043"/>
            <a:chExt cx="1648014" cy="1808359"/>
          </a:xfrm>
        </p:grpSpPr>
        <p:sp>
          <p:nvSpPr>
            <p:cNvPr id="38" name="Free-form: Shape 297">
              <a:extLst>
                <a:ext uri="{FF2B5EF4-FFF2-40B4-BE49-F238E27FC236}">
                  <a16:creationId xmlns:a16="http://schemas.microsoft.com/office/drawing/2014/main" id="{0742ED2A-50AA-268E-2244-8AA10478AD69}"/>
                </a:ext>
              </a:extLst>
            </p:cNvPr>
            <p:cNvSpPr/>
            <p:nvPr/>
          </p:nvSpPr>
          <p:spPr>
            <a:xfrm>
              <a:off x="6761932" y="1222043"/>
              <a:ext cx="1648014" cy="695907"/>
            </a:xfrm>
            <a:custGeom>
              <a:avLst/>
              <a:gdLst>
                <a:gd name="connsiteX0" fmla="*/ 378428 w 1762125"/>
                <a:gd name="connsiteY0" fmla="*/ 0 h 744093"/>
                <a:gd name="connsiteX1" fmla="*/ 485394 w 1762125"/>
                <a:gd name="connsiteY1" fmla="*/ 86678 h 744093"/>
                <a:gd name="connsiteX2" fmla="*/ 491300 w 1762125"/>
                <a:gd name="connsiteY2" fmla="*/ 146876 h 744093"/>
                <a:gd name="connsiteX3" fmla="*/ 491300 w 1762125"/>
                <a:gd name="connsiteY3" fmla="*/ 207169 h 744093"/>
                <a:gd name="connsiteX4" fmla="*/ 497015 w 1762125"/>
                <a:gd name="connsiteY4" fmla="*/ 212789 h 744093"/>
                <a:gd name="connsiteX5" fmla="*/ 1308735 w 1762125"/>
                <a:gd name="connsiteY5" fmla="*/ 212789 h 744093"/>
                <a:gd name="connsiteX6" fmla="*/ 1313498 w 1762125"/>
                <a:gd name="connsiteY6" fmla="*/ 208312 h 744093"/>
                <a:gd name="connsiteX7" fmla="*/ 1318451 w 1762125"/>
                <a:gd name="connsiteY7" fmla="*/ 91154 h 744093"/>
                <a:gd name="connsiteX8" fmla="*/ 1426083 w 1762125"/>
                <a:gd name="connsiteY8" fmla="*/ 0 h 744093"/>
                <a:gd name="connsiteX9" fmla="*/ 1437323 w 1762125"/>
                <a:gd name="connsiteY9" fmla="*/ 0 h 744093"/>
                <a:gd name="connsiteX10" fmla="*/ 1543145 w 1762125"/>
                <a:gd name="connsiteY10" fmla="*/ 87344 h 744093"/>
                <a:gd name="connsiteX11" fmla="*/ 1548670 w 1762125"/>
                <a:gd name="connsiteY11" fmla="*/ 206693 h 744093"/>
                <a:gd name="connsiteX12" fmla="*/ 1553432 w 1762125"/>
                <a:gd name="connsiteY12" fmla="*/ 212312 h 744093"/>
                <a:gd name="connsiteX13" fmla="*/ 1579817 w 1762125"/>
                <a:gd name="connsiteY13" fmla="*/ 214979 h 744093"/>
                <a:gd name="connsiteX14" fmla="*/ 1610487 w 1762125"/>
                <a:gd name="connsiteY14" fmla="*/ 220028 h 744093"/>
                <a:gd name="connsiteX15" fmla="*/ 1762125 w 1762125"/>
                <a:gd name="connsiteY15" fmla="*/ 401193 h 744093"/>
                <a:gd name="connsiteX16" fmla="*/ 1762125 w 1762125"/>
                <a:gd name="connsiteY16" fmla="*/ 715804 h 744093"/>
                <a:gd name="connsiteX17" fmla="*/ 1724025 w 1762125"/>
                <a:gd name="connsiteY17" fmla="*/ 743522 h 744093"/>
                <a:gd name="connsiteX18" fmla="*/ 100013 w 1762125"/>
                <a:gd name="connsiteY18" fmla="*/ 744093 h 744093"/>
                <a:gd name="connsiteX19" fmla="*/ 31623 w 1762125"/>
                <a:gd name="connsiteY19" fmla="*/ 741902 h 744093"/>
                <a:gd name="connsiteX20" fmla="*/ 0 w 1762125"/>
                <a:gd name="connsiteY20" fmla="*/ 709898 h 744093"/>
                <a:gd name="connsiteX21" fmla="*/ 0 w 1762125"/>
                <a:gd name="connsiteY21" fmla="*/ 400907 h 744093"/>
                <a:gd name="connsiteX22" fmla="*/ 186119 w 1762125"/>
                <a:gd name="connsiteY22" fmla="*/ 214027 h 744093"/>
                <a:gd name="connsiteX23" fmla="*/ 219932 w 1762125"/>
                <a:gd name="connsiteY23" fmla="*/ 212884 h 744093"/>
                <a:gd name="connsiteX24" fmla="*/ 248888 w 1762125"/>
                <a:gd name="connsiteY24" fmla="*/ 212789 h 744093"/>
                <a:gd name="connsiteX25" fmla="*/ 254127 w 1762125"/>
                <a:gd name="connsiteY25" fmla="*/ 207359 h 744093"/>
                <a:gd name="connsiteX26" fmla="*/ 260604 w 1762125"/>
                <a:gd name="connsiteY26" fmla="*/ 83820 h 744093"/>
                <a:gd name="connsiteX27" fmla="*/ 364617 w 1762125"/>
                <a:gd name="connsiteY27" fmla="*/ 0 h 744093"/>
                <a:gd name="connsiteX28" fmla="*/ 378428 w 1762125"/>
                <a:gd name="connsiteY28" fmla="*/ 0 h 744093"/>
                <a:gd name="connsiteX29" fmla="*/ 431292 w 1762125"/>
                <a:gd name="connsiteY29" fmla="*/ 266700 h 744093"/>
                <a:gd name="connsiteX30" fmla="*/ 424815 w 1762125"/>
                <a:gd name="connsiteY30" fmla="*/ 250698 h 744093"/>
                <a:gd name="connsiteX31" fmla="*/ 424625 w 1762125"/>
                <a:gd name="connsiteY31" fmla="*/ 136398 h 744093"/>
                <a:gd name="connsiteX32" fmla="*/ 417957 w 1762125"/>
                <a:gd name="connsiteY32" fmla="*/ 95250 h 744093"/>
                <a:gd name="connsiteX33" fmla="*/ 327470 w 1762125"/>
                <a:gd name="connsiteY33" fmla="*/ 94774 h 744093"/>
                <a:gd name="connsiteX34" fmla="*/ 320707 w 1762125"/>
                <a:gd name="connsiteY34" fmla="*/ 144685 h 744093"/>
                <a:gd name="connsiteX35" fmla="*/ 320516 w 1762125"/>
                <a:gd name="connsiteY35" fmla="*/ 247555 h 744093"/>
                <a:gd name="connsiteX36" fmla="*/ 288703 w 1762125"/>
                <a:gd name="connsiteY36" fmla="*/ 279273 h 744093"/>
                <a:gd name="connsiteX37" fmla="*/ 162020 w 1762125"/>
                <a:gd name="connsiteY37" fmla="*/ 286607 h 744093"/>
                <a:gd name="connsiteX38" fmla="*/ 76010 w 1762125"/>
                <a:gd name="connsiteY38" fmla="*/ 365950 h 744093"/>
                <a:gd name="connsiteX39" fmla="*/ 66389 w 1762125"/>
                <a:gd name="connsiteY39" fmla="*/ 473583 h 744093"/>
                <a:gd name="connsiteX40" fmla="*/ 67342 w 1762125"/>
                <a:gd name="connsiteY40" fmla="*/ 671798 h 744093"/>
                <a:gd name="connsiteX41" fmla="*/ 71914 w 1762125"/>
                <a:gd name="connsiteY41" fmla="*/ 676275 h 744093"/>
                <a:gd name="connsiteX42" fmla="*/ 1690307 w 1762125"/>
                <a:gd name="connsiteY42" fmla="*/ 676275 h 744093"/>
                <a:gd name="connsiteX43" fmla="*/ 1694879 w 1762125"/>
                <a:gd name="connsiteY43" fmla="*/ 671798 h 744093"/>
                <a:gd name="connsiteX44" fmla="*/ 1695736 w 1762125"/>
                <a:gd name="connsiteY44" fmla="*/ 468630 h 744093"/>
                <a:gd name="connsiteX45" fmla="*/ 1686497 w 1762125"/>
                <a:gd name="connsiteY45" fmla="*/ 367094 h 744093"/>
                <a:gd name="connsiteX46" fmla="*/ 1561338 w 1762125"/>
                <a:gd name="connsiteY46" fmla="*/ 279845 h 744093"/>
                <a:gd name="connsiteX47" fmla="*/ 1514666 w 1762125"/>
                <a:gd name="connsiteY47" fmla="*/ 279178 h 744093"/>
                <a:gd name="connsiteX48" fmla="*/ 1482376 w 1762125"/>
                <a:gd name="connsiteY48" fmla="*/ 247364 h 744093"/>
                <a:gd name="connsiteX49" fmla="*/ 1481900 w 1762125"/>
                <a:gd name="connsiteY49" fmla="*/ 126873 h 744093"/>
                <a:gd name="connsiteX50" fmla="*/ 1456849 w 1762125"/>
                <a:gd name="connsiteY50" fmla="*/ 74867 h 744093"/>
                <a:gd name="connsiteX51" fmla="*/ 1387221 w 1762125"/>
                <a:gd name="connsiteY51" fmla="*/ 96965 h 744093"/>
                <a:gd name="connsiteX52" fmla="*/ 1380839 w 1762125"/>
                <a:gd name="connsiteY52" fmla="*/ 133445 h 744093"/>
                <a:gd name="connsiteX53" fmla="*/ 1380554 w 1762125"/>
                <a:gd name="connsiteY53" fmla="*/ 245936 h 744093"/>
                <a:gd name="connsiteX54" fmla="*/ 1347216 w 1762125"/>
                <a:gd name="connsiteY54" fmla="*/ 279463 h 744093"/>
                <a:gd name="connsiteX55" fmla="*/ 1347121 w 1762125"/>
                <a:gd name="connsiteY55" fmla="*/ 279463 h 744093"/>
                <a:gd name="connsiteX56" fmla="*/ 459676 w 1762125"/>
                <a:gd name="connsiteY56" fmla="*/ 279083 h 744093"/>
                <a:gd name="connsiteX57" fmla="*/ 431292 w 1762125"/>
                <a:gd name="connsiteY57" fmla="*/ 266700 h 74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762125" h="744093">
                  <a:moveTo>
                    <a:pt x="378428" y="0"/>
                  </a:moveTo>
                  <a:cubicBezTo>
                    <a:pt x="434816" y="9017"/>
                    <a:pt x="470472" y="37910"/>
                    <a:pt x="485394" y="86678"/>
                  </a:cubicBezTo>
                  <a:cubicBezTo>
                    <a:pt x="490030" y="101854"/>
                    <a:pt x="491998" y="121920"/>
                    <a:pt x="491300" y="146876"/>
                  </a:cubicBezTo>
                  <a:cubicBezTo>
                    <a:pt x="490855" y="165926"/>
                    <a:pt x="490855" y="186023"/>
                    <a:pt x="491300" y="207169"/>
                  </a:cubicBezTo>
                  <a:cubicBezTo>
                    <a:pt x="491363" y="210915"/>
                    <a:pt x="493268" y="212789"/>
                    <a:pt x="497015" y="212789"/>
                  </a:cubicBezTo>
                  <a:lnTo>
                    <a:pt x="1308735" y="212789"/>
                  </a:lnTo>
                  <a:cubicBezTo>
                    <a:pt x="1311783" y="212789"/>
                    <a:pt x="1313371" y="211296"/>
                    <a:pt x="1313498" y="208312"/>
                  </a:cubicBezTo>
                  <a:cubicBezTo>
                    <a:pt x="1315403" y="170879"/>
                    <a:pt x="1309497" y="124682"/>
                    <a:pt x="1318451" y="91154"/>
                  </a:cubicBezTo>
                  <a:cubicBezTo>
                    <a:pt x="1331976" y="40037"/>
                    <a:pt x="1367854" y="9652"/>
                    <a:pt x="1426083" y="0"/>
                  </a:cubicBezTo>
                  <a:lnTo>
                    <a:pt x="1437323" y="0"/>
                  </a:lnTo>
                  <a:cubicBezTo>
                    <a:pt x="1493330" y="9271"/>
                    <a:pt x="1528604" y="38386"/>
                    <a:pt x="1543145" y="87344"/>
                  </a:cubicBezTo>
                  <a:cubicBezTo>
                    <a:pt x="1552956" y="120301"/>
                    <a:pt x="1548384" y="171450"/>
                    <a:pt x="1548670" y="206693"/>
                  </a:cubicBezTo>
                  <a:cubicBezTo>
                    <a:pt x="1548733" y="209868"/>
                    <a:pt x="1550321" y="211741"/>
                    <a:pt x="1553432" y="212312"/>
                  </a:cubicBezTo>
                  <a:cubicBezTo>
                    <a:pt x="1557814" y="213074"/>
                    <a:pt x="1566609" y="213963"/>
                    <a:pt x="1579817" y="214979"/>
                  </a:cubicBezTo>
                  <a:cubicBezTo>
                    <a:pt x="1592580" y="215995"/>
                    <a:pt x="1602804" y="217678"/>
                    <a:pt x="1610487" y="220028"/>
                  </a:cubicBezTo>
                  <a:cubicBezTo>
                    <a:pt x="1698879" y="246761"/>
                    <a:pt x="1749425" y="307150"/>
                    <a:pt x="1762125" y="401193"/>
                  </a:cubicBezTo>
                  <a:lnTo>
                    <a:pt x="1762125" y="715804"/>
                  </a:lnTo>
                  <a:cubicBezTo>
                    <a:pt x="1756220" y="734282"/>
                    <a:pt x="1743520" y="743522"/>
                    <a:pt x="1724025" y="743522"/>
                  </a:cubicBezTo>
                  <a:cubicBezTo>
                    <a:pt x="1182688" y="743077"/>
                    <a:pt x="641350" y="743268"/>
                    <a:pt x="100013" y="744093"/>
                  </a:cubicBezTo>
                  <a:cubicBezTo>
                    <a:pt x="77343" y="744093"/>
                    <a:pt x="54546" y="743363"/>
                    <a:pt x="31623" y="741902"/>
                  </a:cubicBezTo>
                  <a:cubicBezTo>
                    <a:pt x="12319" y="740632"/>
                    <a:pt x="1778" y="729964"/>
                    <a:pt x="0" y="709898"/>
                  </a:cubicBezTo>
                  <a:lnTo>
                    <a:pt x="0" y="400907"/>
                  </a:lnTo>
                  <a:cubicBezTo>
                    <a:pt x="17018" y="291497"/>
                    <a:pt x="79058" y="229203"/>
                    <a:pt x="186119" y="214027"/>
                  </a:cubicBezTo>
                  <a:cubicBezTo>
                    <a:pt x="192723" y="213074"/>
                    <a:pt x="203994" y="212693"/>
                    <a:pt x="219932" y="212884"/>
                  </a:cubicBezTo>
                  <a:cubicBezTo>
                    <a:pt x="229775" y="213011"/>
                    <a:pt x="239427" y="212979"/>
                    <a:pt x="248888" y="212789"/>
                  </a:cubicBezTo>
                  <a:cubicBezTo>
                    <a:pt x="252381" y="212725"/>
                    <a:pt x="254127" y="210915"/>
                    <a:pt x="254127" y="207359"/>
                  </a:cubicBezTo>
                  <a:cubicBezTo>
                    <a:pt x="254508" y="170783"/>
                    <a:pt x="249269" y="118872"/>
                    <a:pt x="260604" y="83820"/>
                  </a:cubicBezTo>
                  <a:cubicBezTo>
                    <a:pt x="275781" y="37148"/>
                    <a:pt x="310452" y="9208"/>
                    <a:pt x="364617" y="0"/>
                  </a:cubicBezTo>
                  <a:lnTo>
                    <a:pt x="378428" y="0"/>
                  </a:lnTo>
                  <a:close/>
                  <a:moveTo>
                    <a:pt x="431292" y="266700"/>
                  </a:moveTo>
                  <a:cubicBezTo>
                    <a:pt x="427038" y="258699"/>
                    <a:pt x="424879" y="253365"/>
                    <a:pt x="424815" y="250698"/>
                  </a:cubicBezTo>
                  <a:cubicBezTo>
                    <a:pt x="424498" y="201295"/>
                    <a:pt x="424434" y="163195"/>
                    <a:pt x="424625" y="136398"/>
                  </a:cubicBezTo>
                  <a:cubicBezTo>
                    <a:pt x="424752" y="117031"/>
                    <a:pt x="422529" y="103315"/>
                    <a:pt x="417957" y="95250"/>
                  </a:cubicBezTo>
                  <a:cubicBezTo>
                    <a:pt x="397288" y="58960"/>
                    <a:pt x="346805" y="57531"/>
                    <a:pt x="327470" y="94774"/>
                  </a:cubicBezTo>
                  <a:cubicBezTo>
                    <a:pt x="322771" y="103854"/>
                    <a:pt x="320516" y="120491"/>
                    <a:pt x="320707" y="144685"/>
                  </a:cubicBezTo>
                  <a:cubicBezTo>
                    <a:pt x="320961" y="177133"/>
                    <a:pt x="320897" y="211423"/>
                    <a:pt x="320516" y="247555"/>
                  </a:cubicBezTo>
                  <a:cubicBezTo>
                    <a:pt x="320310" y="265023"/>
                    <a:pt x="306172" y="279119"/>
                    <a:pt x="288703" y="279273"/>
                  </a:cubicBezTo>
                  <a:cubicBezTo>
                    <a:pt x="246221" y="279749"/>
                    <a:pt x="196406" y="274511"/>
                    <a:pt x="162020" y="286607"/>
                  </a:cubicBezTo>
                  <a:cubicBezTo>
                    <a:pt x="119539" y="301466"/>
                    <a:pt x="90869" y="327914"/>
                    <a:pt x="76010" y="365950"/>
                  </a:cubicBezTo>
                  <a:cubicBezTo>
                    <a:pt x="69406" y="382715"/>
                    <a:pt x="66199" y="418592"/>
                    <a:pt x="66389" y="473583"/>
                  </a:cubicBezTo>
                  <a:cubicBezTo>
                    <a:pt x="66580" y="547942"/>
                    <a:pt x="66897" y="614013"/>
                    <a:pt x="67342" y="671798"/>
                  </a:cubicBezTo>
                  <a:cubicBezTo>
                    <a:pt x="67405" y="674783"/>
                    <a:pt x="68929" y="676275"/>
                    <a:pt x="71914" y="676275"/>
                  </a:cubicBezTo>
                  <a:lnTo>
                    <a:pt x="1690307" y="676275"/>
                  </a:lnTo>
                  <a:cubicBezTo>
                    <a:pt x="1693291" y="676275"/>
                    <a:pt x="1694815" y="674783"/>
                    <a:pt x="1694879" y="671798"/>
                  </a:cubicBezTo>
                  <a:cubicBezTo>
                    <a:pt x="1695387" y="629634"/>
                    <a:pt x="1695672" y="561912"/>
                    <a:pt x="1695736" y="468630"/>
                  </a:cubicBezTo>
                  <a:cubicBezTo>
                    <a:pt x="1695736" y="417513"/>
                    <a:pt x="1692656" y="383667"/>
                    <a:pt x="1686497" y="367094"/>
                  </a:cubicBezTo>
                  <a:cubicBezTo>
                    <a:pt x="1667351" y="315659"/>
                    <a:pt x="1617440" y="282416"/>
                    <a:pt x="1561338" y="279845"/>
                  </a:cubicBezTo>
                  <a:cubicBezTo>
                    <a:pt x="1551432" y="279400"/>
                    <a:pt x="1535875" y="279178"/>
                    <a:pt x="1514666" y="279178"/>
                  </a:cubicBezTo>
                  <a:cubicBezTo>
                    <a:pt x="1497017" y="279180"/>
                    <a:pt x="1482636" y="265011"/>
                    <a:pt x="1482376" y="247364"/>
                  </a:cubicBezTo>
                  <a:cubicBezTo>
                    <a:pt x="1482058" y="226536"/>
                    <a:pt x="1481900" y="186373"/>
                    <a:pt x="1481900" y="126873"/>
                  </a:cubicBezTo>
                  <a:cubicBezTo>
                    <a:pt x="1481900" y="102775"/>
                    <a:pt x="1475042" y="86773"/>
                    <a:pt x="1456849" y="74867"/>
                  </a:cubicBezTo>
                  <a:cubicBezTo>
                    <a:pt x="1431703" y="58388"/>
                    <a:pt x="1400842" y="69533"/>
                    <a:pt x="1387221" y="96965"/>
                  </a:cubicBezTo>
                  <a:cubicBezTo>
                    <a:pt x="1383221" y="105029"/>
                    <a:pt x="1381093" y="117189"/>
                    <a:pt x="1380839" y="133445"/>
                  </a:cubicBezTo>
                  <a:cubicBezTo>
                    <a:pt x="1380458" y="158655"/>
                    <a:pt x="1380363" y="196152"/>
                    <a:pt x="1380554" y="245936"/>
                  </a:cubicBezTo>
                  <a:cubicBezTo>
                    <a:pt x="1380606" y="264400"/>
                    <a:pt x="1365681" y="279411"/>
                    <a:pt x="1347216" y="279463"/>
                  </a:cubicBezTo>
                  <a:cubicBezTo>
                    <a:pt x="1347184" y="279463"/>
                    <a:pt x="1347153" y="279463"/>
                    <a:pt x="1347121" y="279463"/>
                  </a:cubicBezTo>
                  <a:cubicBezTo>
                    <a:pt x="995902" y="279591"/>
                    <a:pt x="700088" y="279464"/>
                    <a:pt x="459676" y="279083"/>
                  </a:cubicBezTo>
                  <a:cubicBezTo>
                    <a:pt x="445198" y="279019"/>
                    <a:pt x="435737" y="274892"/>
                    <a:pt x="431292" y="26670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-form: Shape 298">
              <a:extLst>
                <a:ext uri="{FF2B5EF4-FFF2-40B4-BE49-F238E27FC236}">
                  <a16:creationId xmlns:a16="http://schemas.microsoft.com/office/drawing/2014/main" id="{0D3AC30D-26E2-3732-0FA6-9B05A199DACA}"/>
                </a:ext>
              </a:extLst>
            </p:cNvPr>
            <p:cNvSpPr/>
            <p:nvPr/>
          </p:nvSpPr>
          <p:spPr>
            <a:xfrm>
              <a:off x="6761932" y="1934805"/>
              <a:ext cx="1648014" cy="1095597"/>
            </a:xfrm>
            <a:custGeom>
              <a:avLst/>
              <a:gdLst>
                <a:gd name="connsiteX0" fmla="*/ 1762125 w 1762125"/>
                <a:gd name="connsiteY0" fmla="*/ 27030 h 1171458"/>
                <a:gd name="connsiteX1" fmla="*/ 1762125 w 1762125"/>
                <a:gd name="connsiteY1" fmla="*/ 979816 h 1171458"/>
                <a:gd name="connsiteX2" fmla="*/ 1570577 w 1762125"/>
                <a:gd name="connsiteY2" fmla="*/ 1171459 h 1171458"/>
                <a:gd name="connsiteX3" fmla="*/ 192405 w 1762125"/>
                <a:gd name="connsiteY3" fmla="*/ 1171459 h 1171458"/>
                <a:gd name="connsiteX4" fmla="*/ 0 w 1762125"/>
                <a:gd name="connsiteY4" fmla="*/ 979720 h 1171458"/>
                <a:gd name="connsiteX5" fmla="*/ 0 w 1762125"/>
                <a:gd name="connsiteY5" fmla="*/ 34936 h 1171458"/>
                <a:gd name="connsiteX6" fmla="*/ 40481 w 1762125"/>
                <a:gd name="connsiteY6" fmla="*/ 169 h 1171458"/>
                <a:gd name="connsiteX7" fmla="*/ 1724025 w 1762125"/>
                <a:gd name="connsiteY7" fmla="*/ 265 h 1171458"/>
                <a:gd name="connsiteX8" fmla="*/ 1762125 w 1762125"/>
                <a:gd name="connsiteY8" fmla="*/ 27030 h 1171458"/>
                <a:gd name="connsiteX9" fmla="*/ 881158 w 1762125"/>
                <a:gd name="connsiteY9" fmla="*/ 1104784 h 1171458"/>
                <a:gd name="connsiteX10" fmla="*/ 1547717 w 1762125"/>
                <a:gd name="connsiteY10" fmla="*/ 1104403 h 1171458"/>
                <a:gd name="connsiteX11" fmla="*/ 1681543 w 1762125"/>
                <a:gd name="connsiteY11" fmla="*/ 1025155 h 1171458"/>
                <a:gd name="connsiteX12" fmla="*/ 1695641 w 1762125"/>
                <a:gd name="connsiteY12" fmla="*/ 920189 h 1171458"/>
                <a:gd name="connsiteX13" fmla="*/ 1695545 w 1762125"/>
                <a:gd name="connsiteY13" fmla="*/ 69702 h 1171458"/>
                <a:gd name="connsiteX14" fmla="*/ 1692402 w 1762125"/>
                <a:gd name="connsiteY14" fmla="*/ 66654 h 1171458"/>
                <a:gd name="connsiteX15" fmla="*/ 881063 w 1762125"/>
                <a:gd name="connsiteY15" fmla="*/ 66559 h 1171458"/>
                <a:gd name="connsiteX16" fmla="*/ 69628 w 1762125"/>
                <a:gd name="connsiteY16" fmla="*/ 66844 h 1171458"/>
                <a:gd name="connsiteX17" fmla="*/ 66580 w 1762125"/>
                <a:gd name="connsiteY17" fmla="*/ 69892 h 1171458"/>
                <a:gd name="connsiteX18" fmla="*/ 66675 w 1762125"/>
                <a:gd name="connsiteY18" fmla="*/ 920380 h 1171458"/>
                <a:gd name="connsiteX19" fmla="*/ 80772 w 1762125"/>
                <a:gd name="connsiteY19" fmla="*/ 1025345 h 1171458"/>
                <a:gd name="connsiteX20" fmla="*/ 214598 w 1762125"/>
                <a:gd name="connsiteY20" fmla="*/ 1104593 h 1171458"/>
                <a:gd name="connsiteX21" fmla="*/ 881158 w 1762125"/>
                <a:gd name="connsiteY21" fmla="*/ 1104784 h 117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62125" h="1171458">
                  <a:moveTo>
                    <a:pt x="1762125" y="27030"/>
                  </a:moveTo>
                  <a:lnTo>
                    <a:pt x="1762125" y="979816"/>
                  </a:lnTo>
                  <a:cubicBezTo>
                    <a:pt x="1746250" y="1091766"/>
                    <a:pt x="1682401" y="1155647"/>
                    <a:pt x="1570577" y="1171459"/>
                  </a:cubicBezTo>
                  <a:lnTo>
                    <a:pt x="192405" y="1171459"/>
                  </a:lnTo>
                  <a:cubicBezTo>
                    <a:pt x="80074" y="1156092"/>
                    <a:pt x="15939" y="1092179"/>
                    <a:pt x="0" y="979720"/>
                  </a:cubicBezTo>
                  <a:lnTo>
                    <a:pt x="0" y="34936"/>
                  </a:lnTo>
                  <a:cubicBezTo>
                    <a:pt x="1207" y="11758"/>
                    <a:pt x="14700" y="169"/>
                    <a:pt x="40481" y="169"/>
                  </a:cubicBezTo>
                  <a:cubicBezTo>
                    <a:pt x="601694" y="-85"/>
                    <a:pt x="1162876" y="-53"/>
                    <a:pt x="1724025" y="265"/>
                  </a:cubicBezTo>
                  <a:cubicBezTo>
                    <a:pt x="1744282" y="265"/>
                    <a:pt x="1756982" y="9186"/>
                    <a:pt x="1762125" y="27030"/>
                  </a:cubicBezTo>
                  <a:close/>
                  <a:moveTo>
                    <a:pt x="881158" y="1104784"/>
                  </a:moveTo>
                  <a:cubicBezTo>
                    <a:pt x="1239933" y="1104720"/>
                    <a:pt x="1462119" y="1104593"/>
                    <a:pt x="1547717" y="1104403"/>
                  </a:cubicBezTo>
                  <a:cubicBezTo>
                    <a:pt x="1612995" y="1104276"/>
                    <a:pt x="1657604" y="1077860"/>
                    <a:pt x="1681543" y="1025155"/>
                  </a:cubicBezTo>
                  <a:cubicBezTo>
                    <a:pt x="1691132" y="1004136"/>
                    <a:pt x="1695831" y="969148"/>
                    <a:pt x="1695641" y="920189"/>
                  </a:cubicBezTo>
                  <a:cubicBezTo>
                    <a:pt x="1695577" y="886344"/>
                    <a:pt x="1695545" y="602848"/>
                    <a:pt x="1695545" y="69702"/>
                  </a:cubicBezTo>
                  <a:cubicBezTo>
                    <a:pt x="1695545" y="68019"/>
                    <a:pt x="1694138" y="66654"/>
                    <a:pt x="1692402" y="66654"/>
                  </a:cubicBezTo>
                  <a:cubicBezTo>
                    <a:pt x="1422083" y="66590"/>
                    <a:pt x="1151636" y="66559"/>
                    <a:pt x="881063" y="66559"/>
                  </a:cubicBezTo>
                  <a:cubicBezTo>
                    <a:pt x="610489" y="66559"/>
                    <a:pt x="340011" y="66654"/>
                    <a:pt x="69628" y="66844"/>
                  </a:cubicBezTo>
                  <a:cubicBezTo>
                    <a:pt x="67929" y="66895"/>
                    <a:pt x="66579" y="68245"/>
                    <a:pt x="66580" y="69892"/>
                  </a:cubicBezTo>
                  <a:cubicBezTo>
                    <a:pt x="66707" y="603038"/>
                    <a:pt x="66739" y="886534"/>
                    <a:pt x="66675" y="920380"/>
                  </a:cubicBezTo>
                  <a:cubicBezTo>
                    <a:pt x="66485" y="969338"/>
                    <a:pt x="71184" y="1004327"/>
                    <a:pt x="80772" y="1025345"/>
                  </a:cubicBezTo>
                  <a:cubicBezTo>
                    <a:pt x="104711" y="1078050"/>
                    <a:pt x="149320" y="1104466"/>
                    <a:pt x="214598" y="1104593"/>
                  </a:cubicBezTo>
                  <a:cubicBezTo>
                    <a:pt x="300196" y="1104784"/>
                    <a:pt x="522383" y="1104847"/>
                    <a:pt x="881158" y="1104784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38814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A3BA0E-2F82-4756-874B-1AB539CD84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9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8E404E-6A42-7266-596B-CC1D87CB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4791FC-4B3D-25C7-00DC-2CE9FB1FE5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100" dirty="0"/>
              <a:t>Full terms and conditions apply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B14181-B2AF-4877-85CC-4B71DF2416D0}"/>
              </a:ext>
            </a:extLst>
          </p:cNvPr>
          <p:cNvSpPr txBox="1"/>
          <p:nvPr/>
        </p:nvSpPr>
        <p:spPr>
          <a:xfrm>
            <a:off x="7631156" y="2991635"/>
            <a:ext cx="356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Get postage credit of up to 20% for incremental advertising mail items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84DFF6-A8CD-4D91-B51D-D048FCF43A08}"/>
              </a:ext>
            </a:extLst>
          </p:cNvPr>
          <p:cNvSpPr txBox="1"/>
          <p:nvPr/>
        </p:nvSpPr>
        <p:spPr>
          <a:xfrm>
            <a:off x="7631156" y="2058424"/>
            <a:ext cx="16193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solidFill>
                  <a:schemeClr val="accent1"/>
                </a:solidFill>
                <a:latin typeface="+mj-lt"/>
              </a:rPr>
              <a:t>20</a:t>
            </a:r>
            <a:r>
              <a:rPr lang="en-GB" sz="4400" b="1" dirty="0">
                <a:latin typeface="+mj-lt"/>
              </a:rPr>
              <a:t>%</a:t>
            </a:r>
            <a:endParaRPr lang="en-GB" sz="6600" b="1" dirty="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140035E-504A-4484-82AB-EA18BD758572}"/>
              </a:ext>
            </a:extLst>
          </p:cNvPr>
          <p:cNvGrpSpPr/>
          <p:nvPr/>
        </p:nvGrpSpPr>
        <p:grpSpPr>
          <a:xfrm>
            <a:off x="6626827" y="2928064"/>
            <a:ext cx="1004329" cy="1005431"/>
            <a:chOff x="6711028" y="4025932"/>
            <a:chExt cx="761165" cy="762000"/>
          </a:xfrm>
        </p:grpSpPr>
        <p:sp>
          <p:nvSpPr>
            <p:cNvPr id="12" name="Discount">
              <a:extLst>
                <a:ext uri="{FF2B5EF4-FFF2-40B4-BE49-F238E27FC236}">
                  <a16:creationId xmlns:a16="http://schemas.microsoft.com/office/drawing/2014/main" id="{E9E022D4-20A9-4425-BB12-17802CFF400D}"/>
                </a:ext>
              </a:extLst>
            </p:cNvPr>
            <p:cNvSpPr>
              <a:spLocks noChangeAspect="1"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6711028" y="4025932"/>
              <a:ext cx="761165" cy="762000"/>
            </a:xfrm>
            <a:custGeom>
              <a:avLst/>
              <a:gdLst>
                <a:gd name="T0" fmla="*/ 188 w 197"/>
                <a:gd name="T1" fmla="*/ 0 h 197"/>
                <a:gd name="T2" fmla="*/ 113 w 197"/>
                <a:gd name="T3" fmla="*/ 0 h 197"/>
                <a:gd name="T4" fmla="*/ 97 w 197"/>
                <a:gd name="T5" fmla="*/ 7 h 197"/>
                <a:gd name="T6" fmla="*/ 4 w 197"/>
                <a:gd name="T7" fmla="*/ 100 h 197"/>
                <a:gd name="T8" fmla="*/ 4 w 197"/>
                <a:gd name="T9" fmla="*/ 113 h 197"/>
                <a:gd name="T10" fmla="*/ 84 w 197"/>
                <a:gd name="T11" fmla="*/ 193 h 197"/>
                <a:gd name="T12" fmla="*/ 97 w 197"/>
                <a:gd name="T13" fmla="*/ 193 h 197"/>
                <a:gd name="T14" fmla="*/ 190 w 197"/>
                <a:gd name="T15" fmla="*/ 100 h 197"/>
                <a:gd name="T16" fmla="*/ 197 w 197"/>
                <a:gd name="T17" fmla="*/ 84 h 197"/>
                <a:gd name="T18" fmla="*/ 197 w 197"/>
                <a:gd name="T19" fmla="*/ 9 h 197"/>
                <a:gd name="T20" fmla="*/ 188 w 197"/>
                <a:gd name="T21" fmla="*/ 0 h 197"/>
                <a:gd name="T22" fmla="*/ 141 w 197"/>
                <a:gd name="T23" fmla="*/ 75 h 197"/>
                <a:gd name="T24" fmla="*/ 122 w 197"/>
                <a:gd name="T25" fmla="*/ 56 h 197"/>
                <a:gd name="T26" fmla="*/ 141 w 197"/>
                <a:gd name="T27" fmla="*/ 38 h 197"/>
                <a:gd name="T28" fmla="*/ 160 w 197"/>
                <a:gd name="T29" fmla="*/ 56 h 197"/>
                <a:gd name="T30" fmla="*/ 141 w 197"/>
                <a:gd name="T31" fmla="*/ 7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7" h="197">
                  <a:moveTo>
                    <a:pt x="188" y="0"/>
                  </a:moveTo>
                  <a:lnTo>
                    <a:pt x="113" y="0"/>
                  </a:lnTo>
                  <a:cubicBezTo>
                    <a:pt x="107" y="0"/>
                    <a:pt x="100" y="3"/>
                    <a:pt x="97" y="7"/>
                  </a:cubicBezTo>
                  <a:lnTo>
                    <a:pt x="4" y="100"/>
                  </a:lnTo>
                  <a:cubicBezTo>
                    <a:pt x="0" y="103"/>
                    <a:pt x="0" y="109"/>
                    <a:pt x="4" y="113"/>
                  </a:cubicBezTo>
                  <a:lnTo>
                    <a:pt x="84" y="193"/>
                  </a:lnTo>
                  <a:cubicBezTo>
                    <a:pt x="88" y="197"/>
                    <a:pt x="94" y="197"/>
                    <a:pt x="97" y="193"/>
                  </a:cubicBezTo>
                  <a:lnTo>
                    <a:pt x="190" y="100"/>
                  </a:lnTo>
                  <a:cubicBezTo>
                    <a:pt x="194" y="97"/>
                    <a:pt x="197" y="90"/>
                    <a:pt x="197" y="84"/>
                  </a:cubicBezTo>
                  <a:lnTo>
                    <a:pt x="197" y="9"/>
                  </a:lnTo>
                  <a:cubicBezTo>
                    <a:pt x="197" y="4"/>
                    <a:pt x="193" y="0"/>
                    <a:pt x="188" y="0"/>
                  </a:cubicBezTo>
                  <a:close/>
                  <a:moveTo>
                    <a:pt x="141" y="75"/>
                  </a:moveTo>
                  <a:cubicBezTo>
                    <a:pt x="130" y="75"/>
                    <a:pt x="122" y="67"/>
                    <a:pt x="122" y="56"/>
                  </a:cubicBezTo>
                  <a:cubicBezTo>
                    <a:pt x="122" y="46"/>
                    <a:pt x="130" y="38"/>
                    <a:pt x="141" y="38"/>
                  </a:cubicBezTo>
                  <a:cubicBezTo>
                    <a:pt x="151" y="38"/>
                    <a:pt x="160" y="46"/>
                    <a:pt x="160" y="56"/>
                  </a:cubicBezTo>
                  <a:cubicBezTo>
                    <a:pt x="160" y="67"/>
                    <a:pt x="151" y="75"/>
                    <a:pt x="141" y="75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Percent">
              <a:extLst>
                <a:ext uri="{FF2B5EF4-FFF2-40B4-BE49-F238E27FC236}">
                  <a16:creationId xmlns:a16="http://schemas.microsoft.com/office/drawing/2014/main" id="{A46DD1F5-E6BE-43DF-802D-33946110BBF7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6932801" y="4321306"/>
              <a:ext cx="220807" cy="249670"/>
              <a:chOff x="171" y="161"/>
              <a:chExt cx="153" cy="173"/>
            </a:xfrm>
            <a:noFill/>
          </p:grpSpPr>
          <p:sp>
            <p:nvSpPr>
              <p:cNvPr id="14" name="Percent">
                <a:extLst>
                  <a:ext uri="{FF2B5EF4-FFF2-40B4-BE49-F238E27FC236}">
                    <a16:creationId xmlns:a16="http://schemas.microsoft.com/office/drawing/2014/main" id="{45CB299A-A951-48B7-9931-ACCC8F4BB1C5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87" y="161"/>
                <a:ext cx="121" cy="173"/>
              </a:xfrm>
              <a:custGeom>
                <a:avLst/>
                <a:gdLst>
                  <a:gd name="T0" fmla="*/ 853 w 889"/>
                  <a:gd name="T1" fmla="*/ 19 h 1272"/>
                  <a:gd name="T2" fmla="*/ 767 w 889"/>
                  <a:gd name="T3" fmla="*/ 37 h 1272"/>
                  <a:gd name="T4" fmla="*/ 19 w 889"/>
                  <a:gd name="T5" fmla="*/ 1177 h 1272"/>
                  <a:gd name="T6" fmla="*/ 36 w 889"/>
                  <a:gd name="T7" fmla="*/ 1262 h 1272"/>
                  <a:gd name="T8" fmla="*/ 71 w 889"/>
                  <a:gd name="T9" fmla="*/ 1272 h 1272"/>
                  <a:gd name="T10" fmla="*/ 122 w 889"/>
                  <a:gd name="T11" fmla="*/ 1244 h 1272"/>
                  <a:gd name="T12" fmla="*/ 870 w 889"/>
                  <a:gd name="T13" fmla="*/ 105 h 1272"/>
                  <a:gd name="T14" fmla="*/ 853 w 889"/>
                  <a:gd name="T15" fmla="*/ 19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9" h="1272">
                    <a:moveTo>
                      <a:pt x="853" y="19"/>
                    </a:moveTo>
                    <a:cubicBezTo>
                      <a:pt x="824" y="0"/>
                      <a:pt x="786" y="8"/>
                      <a:pt x="767" y="37"/>
                    </a:cubicBezTo>
                    <a:lnTo>
                      <a:pt x="19" y="1177"/>
                    </a:lnTo>
                    <a:cubicBezTo>
                      <a:pt x="0" y="1205"/>
                      <a:pt x="8" y="1243"/>
                      <a:pt x="36" y="1262"/>
                    </a:cubicBezTo>
                    <a:cubicBezTo>
                      <a:pt x="47" y="1269"/>
                      <a:pt x="59" y="1272"/>
                      <a:pt x="71" y="1272"/>
                    </a:cubicBezTo>
                    <a:cubicBezTo>
                      <a:pt x="91" y="1272"/>
                      <a:pt x="110" y="1263"/>
                      <a:pt x="122" y="1244"/>
                    </a:cubicBezTo>
                    <a:lnTo>
                      <a:pt x="870" y="105"/>
                    </a:lnTo>
                    <a:cubicBezTo>
                      <a:pt x="889" y="76"/>
                      <a:pt x="881" y="38"/>
                      <a:pt x="853" y="19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Percent">
                <a:extLst>
                  <a:ext uri="{FF2B5EF4-FFF2-40B4-BE49-F238E27FC236}">
                    <a16:creationId xmlns:a16="http://schemas.microsoft.com/office/drawing/2014/main" id="{AC11F40C-08A4-46BE-A265-A096727C898F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71" y="184"/>
                <a:ext cx="54" cy="54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Percent">
                <a:extLst>
                  <a:ext uri="{FF2B5EF4-FFF2-40B4-BE49-F238E27FC236}">
                    <a16:creationId xmlns:a16="http://schemas.microsoft.com/office/drawing/2014/main" id="{3EF71AE4-67EC-4E3E-ACE0-35AD55232AB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70" y="258"/>
                <a:ext cx="54" cy="55"/>
              </a:xfrm>
              <a:prstGeom prst="ellipse">
                <a:avLst/>
              </a:prstGeom>
              <a:grpFill/>
              <a:ln w="381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BAB3DE9-13AD-463D-AC43-9D00D0B325C7}"/>
              </a:ext>
            </a:extLst>
          </p:cNvPr>
          <p:cNvSpPr txBox="1">
            <a:spLocks/>
          </p:cNvSpPr>
          <p:nvPr/>
        </p:nvSpPr>
        <p:spPr>
          <a:xfrm>
            <a:off x="6415753" y="448665"/>
            <a:ext cx="5276625" cy="1050665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Postage credits</a:t>
            </a:r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937AD97-B6DC-4C19-9B7F-FE4D5C31E59D}"/>
              </a:ext>
            </a:extLst>
          </p:cNvPr>
          <p:cNvSpPr txBox="1">
            <a:spLocks/>
          </p:cNvSpPr>
          <p:nvPr/>
        </p:nvSpPr>
        <p:spPr>
          <a:xfrm>
            <a:off x="6415753" y="426893"/>
            <a:ext cx="5276625" cy="1050665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Postage credits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2344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ercent_POWER_USER_SEPARATOR_ICONS_deal_POWER_USER_SEPARATOR_ICONS_deals_POWER_USER_SEPARATOR_ICONS_discount_POWER_USER_SEPARATOR_ICONS_hurry_POWER_USER_SEPARATOR_ICONS_offer_POWER_USER_SEPARATOR_ICONS_sa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aper_POWER_USER_SEPARATOR_ICONS_aircraft_POWER_USER_SEPARATOR_ICONS_airplane_POWER_USER_SEPARATOR_ICONS_play_POWER_USER_SEPARATOR_ICONS_send_POWER_USER_SEPARATOR_ICONS_email_POWER_USER_SEPARATOR_ICONS_messag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heme/theme1.xml><?xml version="1.0" encoding="utf-8"?>
<a:theme xmlns:a="http://schemas.openxmlformats.org/drawingml/2006/main" name="Office Theme">
  <a:themeElements>
    <a:clrScheme name="Custom Marketreach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E7975"/>
      </a:accent2>
      <a:accent3>
        <a:srgbClr val="F9D3D1"/>
      </a:accent3>
      <a:accent4>
        <a:srgbClr val="000000"/>
      </a:accent4>
      <a:accent5>
        <a:srgbClr val="666666"/>
      </a:accent5>
      <a:accent6>
        <a:srgbClr val="C1C1C1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1A2984AD068642B78BBE6A26935240" ma:contentTypeVersion="17" ma:contentTypeDescription="Create a new document." ma:contentTypeScope="" ma:versionID="080e2c46edac6ad141391aea9aba4dba">
  <xsd:schema xmlns:xsd="http://www.w3.org/2001/XMLSchema" xmlns:xs="http://www.w3.org/2001/XMLSchema" xmlns:p="http://schemas.microsoft.com/office/2006/metadata/properties" xmlns:ns3="e658b740-7b15-4fdd-8a60-95e0faae0fd5" xmlns:ns4="89046138-1016-4867-a51d-91814a0d9dfd" targetNamespace="http://schemas.microsoft.com/office/2006/metadata/properties" ma:root="true" ma:fieldsID="7957e19c494cf0152c154be7b4742b07" ns3:_="" ns4:_="">
    <xsd:import namespace="e658b740-7b15-4fdd-8a60-95e0faae0fd5"/>
    <xsd:import namespace="89046138-1016-4867-a51d-91814a0d9df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58b740-7b15-4fdd-8a60-95e0faae0f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46138-1016-4867-a51d-91814a0d9df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658b740-7b15-4fdd-8a60-95e0faae0fd5" xsi:nil="true"/>
  </documentManagement>
</p:properties>
</file>

<file path=customXml/itemProps1.xml><?xml version="1.0" encoding="utf-8"?>
<ds:datastoreItem xmlns:ds="http://schemas.openxmlformats.org/officeDocument/2006/customXml" ds:itemID="{DB9B7A39-CCC6-4ED8-B3FC-BD560E9CD4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DABAD9-E6D8-4E82-B935-8B16B44978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58b740-7b15-4fdd-8a60-95e0faae0fd5"/>
    <ds:schemaRef ds:uri="89046138-1016-4867-a51d-91814a0d9d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937AC5-93BF-49A6-B607-CC4F4B0ECEB8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e658b740-7b15-4fdd-8a60-95e0faae0fd5"/>
    <ds:schemaRef ds:uri="http://purl.org/dc/terms/"/>
    <ds:schemaRef ds:uri="http://schemas.microsoft.com/office/2006/documentManagement/types"/>
    <ds:schemaRef ds:uri="89046138-1016-4867-a51d-91814a0d9dfd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1065</Words>
  <Application>Microsoft Office PowerPoint</Application>
  <PresentationFormat>Widescreen</PresentationFormat>
  <Paragraphs>142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Impact</vt:lpstr>
      <vt:lpstr>Wingdings</vt:lpstr>
      <vt:lpstr>Office Theme</vt:lpstr>
      <vt:lpstr>ROYAL MAIL CHARITY INCENTIVE 2025</vt:lpstr>
      <vt:lpstr>Engagement rates with charity mail</vt:lpstr>
      <vt:lpstr>Key media metrics for charity mail</vt:lpstr>
      <vt:lpstr>COMMERCIAL ENGAGEMENT</vt:lpstr>
      <vt:lpstr>PowerPoint Presentation</vt:lpstr>
      <vt:lpstr>Advertising mail</vt:lpstr>
      <vt:lpstr>ENTRY REQUIREMENTS</vt:lpstr>
      <vt:lpstr>OFFER DATES</vt:lpstr>
      <vt:lpstr>PowerPoint Presentation</vt:lpstr>
      <vt:lpstr>The APPLICATION AND CREDIT process</vt:lpstr>
      <vt:lpstr>The more detail the better!</vt:lpstr>
      <vt:lpstr>FREQUENTLY ASKED QUESTIONS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2018-10-03T11:19:32Z</dcterms:created>
  <dcterms:modified xsi:type="dcterms:W3CDTF">2025-01-27T11:32:56Z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f36f3-41a5-4f45-a6a2-e224f336accd_Enabled">
    <vt:lpwstr>true</vt:lpwstr>
  </property>
  <property fmtid="{D5CDD505-2E9C-101B-9397-08002B2CF9AE}" pid="3" name="MSIP_Label_980f36f3-41a5-4f45-a6a2-e224f336accd_SetDate">
    <vt:lpwstr>2021-08-02T15:26:48Z</vt:lpwstr>
  </property>
  <property fmtid="{D5CDD505-2E9C-101B-9397-08002B2CF9AE}" pid="4" name="MSIP_Label_980f36f3-41a5-4f45-a6a2-e224f336accd_Method">
    <vt:lpwstr>Standard</vt:lpwstr>
  </property>
  <property fmtid="{D5CDD505-2E9C-101B-9397-08002B2CF9AE}" pid="5" name="MSIP_Label_980f36f3-41a5-4f45-a6a2-e224f336accd_Name">
    <vt:lpwstr>980f36f3-41a5-4f45-a6a2-e224f336accd</vt:lpwstr>
  </property>
  <property fmtid="{D5CDD505-2E9C-101B-9397-08002B2CF9AE}" pid="6" name="MSIP_Label_980f36f3-41a5-4f45-a6a2-e224f336accd_SiteId">
    <vt:lpwstr>7a082108-90dd-41ac-be41-9b8feabee2da</vt:lpwstr>
  </property>
  <property fmtid="{D5CDD505-2E9C-101B-9397-08002B2CF9AE}" pid="7" name="MSIP_Label_980f36f3-41a5-4f45-a6a2-e224f336accd_ActionId">
    <vt:lpwstr/>
  </property>
  <property fmtid="{D5CDD505-2E9C-101B-9397-08002B2CF9AE}" pid="8" name="MSIP_Label_980f36f3-41a5-4f45-a6a2-e224f336accd_ContentBits">
    <vt:lpwstr>2</vt:lpwstr>
  </property>
  <property fmtid="{D5CDD505-2E9C-101B-9397-08002B2CF9AE}" pid="9" name="ContentTypeId">
    <vt:lpwstr>0x010100531A2984AD068642B78BBE6A26935240</vt:lpwstr>
  </property>
</Properties>
</file>